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1"/>
  </p:notesMasterIdLst>
  <p:sldIdLst>
    <p:sldId id="256" r:id="rId2"/>
    <p:sldId id="308" r:id="rId3"/>
    <p:sldId id="309" r:id="rId4"/>
    <p:sldId id="310" r:id="rId5"/>
    <p:sldId id="311" r:id="rId6"/>
    <p:sldId id="312" r:id="rId7"/>
    <p:sldId id="313" r:id="rId8"/>
    <p:sldId id="314" r:id="rId9"/>
    <p:sldId id="370" r:id="rId10"/>
    <p:sldId id="371" r:id="rId11"/>
    <p:sldId id="372" r:id="rId12"/>
    <p:sldId id="373" r:id="rId13"/>
    <p:sldId id="374" r:id="rId14"/>
    <p:sldId id="304" r:id="rId15"/>
    <p:sldId id="305" r:id="rId16"/>
    <p:sldId id="306" r:id="rId17"/>
    <p:sldId id="316" r:id="rId18"/>
    <p:sldId id="387" r:id="rId19"/>
    <p:sldId id="307" r:id="rId20"/>
    <p:sldId id="389" r:id="rId21"/>
    <p:sldId id="388" r:id="rId22"/>
    <p:sldId id="390" r:id="rId23"/>
    <p:sldId id="391" r:id="rId24"/>
    <p:sldId id="392" r:id="rId25"/>
    <p:sldId id="393" r:id="rId26"/>
    <p:sldId id="315" r:id="rId27"/>
    <p:sldId id="317" r:id="rId28"/>
    <p:sldId id="319" r:id="rId29"/>
    <p:sldId id="320" r:id="rId30"/>
    <p:sldId id="318" r:id="rId31"/>
    <p:sldId id="369" r:id="rId32"/>
    <p:sldId id="321" r:id="rId33"/>
    <p:sldId id="322" r:id="rId34"/>
    <p:sldId id="323" r:id="rId35"/>
    <p:sldId id="324" r:id="rId36"/>
    <p:sldId id="325" r:id="rId37"/>
    <p:sldId id="326" r:id="rId38"/>
    <p:sldId id="327" r:id="rId39"/>
    <p:sldId id="328" r:id="rId40"/>
    <p:sldId id="329" r:id="rId41"/>
    <p:sldId id="330" r:id="rId42"/>
    <p:sldId id="331" r:id="rId43"/>
    <p:sldId id="375" r:id="rId44"/>
    <p:sldId id="376"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385" r:id="rId60"/>
    <p:sldId id="386" r:id="rId61"/>
    <p:sldId id="377" r:id="rId62"/>
    <p:sldId id="378" r:id="rId63"/>
    <p:sldId id="379" r:id="rId64"/>
    <p:sldId id="380" r:id="rId65"/>
    <p:sldId id="408" r:id="rId66"/>
    <p:sldId id="381" r:id="rId67"/>
    <p:sldId id="382" r:id="rId68"/>
    <p:sldId id="383" r:id="rId69"/>
    <p:sldId id="384" r:id="rId70"/>
    <p:sldId id="409" r:id="rId71"/>
    <p:sldId id="332" r:id="rId72"/>
    <p:sldId id="333" r:id="rId73"/>
    <p:sldId id="334" r:id="rId74"/>
    <p:sldId id="335" r:id="rId75"/>
    <p:sldId id="336" r:id="rId76"/>
    <p:sldId id="337" r:id="rId77"/>
    <p:sldId id="338" r:id="rId78"/>
    <p:sldId id="339" r:id="rId79"/>
    <p:sldId id="340" r:id="rId80"/>
    <p:sldId id="410" r:id="rId81"/>
    <p:sldId id="341" r:id="rId82"/>
    <p:sldId id="342" r:id="rId83"/>
    <p:sldId id="343" r:id="rId84"/>
    <p:sldId id="360" r:id="rId85"/>
    <p:sldId id="361" r:id="rId86"/>
    <p:sldId id="362" r:id="rId87"/>
    <p:sldId id="363" r:id="rId88"/>
    <p:sldId id="364" r:id="rId89"/>
    <p:sldId id="365" r:id="rId90"/>
    <p:sldId id="366" r:id="rId91"/>
    <p:sldId id="368" r:id="rId92"/>
    <p:sldId id="257" r:id="rId93"/>
    <p:sldId id="258" r:id="rId94"/>
    <p:sldId id="259" r:id="rId95"/>
    <p:sldId id="303" r:id="rId96"/>
    <p:sldId id="288" r:id="rId97"/>
    <p:sldId id="289" r:id="rId98"/>
    <p:sldId id="290" r:id="rId99"/>
    <p:sldId id="291" r:id="rId100"/>
    <p:sldId id="292" r:id="rId101"/>
    <p:sldId id="293" r:id="rId102"/>
    <p:sldId id="294" r:id="rId103"/>
    <p:sldId id="295" r:id="rId104"/>
    <p:sldId id="296" r:id="rId105"/>
    <p:sldId id="297" r:id="rId106"/>
    <p:sldId id="298" r:id="rId107"/>
    <p:sldId id="299" r:id="rId108"/>
    <p:sldId id="300" r:id="rId109"/>
    <p:sldId id="301" r:id="rId110"/>
    <p:sldId id="302" r:id="rId111"/>
    <p:sldId id="260" r:id="rId112"/>
    <p:sldId id="261" r:id="rId113"/>
    <p:sldId id="262" r:id="rId114"/>
    <p:sldId id="411" r:id="rId115"/>
    <p:sldId id="263" r:id="rId116"/>
    <p:sldId id="264" r:id="rId117"/>
    <p:sldId id="265" r:id="rId118"/>
    <p:sldId id="266" r:id="rId119"/>
    <p:sldId id="267" r:id="rId120"/>
    <p:sldId id="268" r:id="rId121"/>
    <p:sldId id="269" r:id="rId122"/>
    <p:sldId id="270" r:id="rId123"/>
    <p:sldId id="271" r:id="rId124"/>
    <p:sldId id="272" r:id="rId125"/>
    <p:sldId id="273" r:id="rId126"/>
    <p:sldId id="274" r:id="rId127"/>
    <p:sldId id="275" r:id="rId128"/>
    <p:sldId id="276" r:id="rId129"/>
    <p:sldId id="277" r:id="rId130"/>
    <p:sldId id="278" r:id="rId131"/>
    <p:sldId id="279" r:id="rId132"/>
    <p:sldId id="280" r:id="rId133"/>
    <p:sldId id="281" r:id="rId134"/>
    <p:sldId id="282" r:id="rId135"/>
    <p:sldId id="283" r:id="rId136"/>
    <p:sldId id="284" r:id="rId137"/>
    <p:sldId id="285" r:id="rId138"/>
    <p:sldId id="286" r:id="rId139"/>
    <p:sldId id="287" r:id="rId140"/>
    <p:sldId id="412" r:id="rId141"/>
    <p:sldId id="413" r:id="rId142"/>
    <p:sldId id="414" r:id="rId143"/>
    <p:sldId id="415" r:id="rId144"/>
    <p:sldId id="416" r:id="rId145"/>
    <p:sldId id="417" r:id="rId146"/>
    <p:sldId id="418" r:id="rId147"/>
    <p:sldId id="419" r:id="rId148"/>
    <p:sldId id="420" r:id="rId149"/>
    <p:sldId id="421" r:id="rId150"/>
    <p:sldId id="422" r:id="rId151"/>
    <p:sldId id="423" r:id="rId152"/>
    <p:sldId id="424" r:id="rId153"/>
    <p:sldId id="425" r:id="rId154"/>
    <p:sldId id="426" r:id="rId155"/>
    <p:sldId id="427" r:id="rId156"/>
    <p:sldId id="428" r:id="rId157"/>
    <p:sldId id="429" r:id="rId158"/>
    <p:sldId id="430" r:id="rId159"/>
    <p:sldId id="431" r:id="rId160"/>
    <p:sldId id="432" r:id="rId161"/>
    <p:sldId id="433" r:id="rId162"/>
    <p:sldId id="434" r:id="rId163"/>
    <p:sldId id="435" r:id="rId164"/>
    <p:sldId id="436" r:id="rId165"/>
    <p:sldId id="437" r:id="rId166"/>
    <p:sldId id="438" r:id="rId167"/>
    <p:sldId id="439" r:id="rId168"/>
    <p:sldId id="440" r:id="rId169"/>
    <p:sldId id="441" r:id="rId170"/>
    <p:sldId id="442" r:id="rId171"/>
    <p:sldId id="443" r:id="rId172"/>
    <p:sldId id="444" r:id="rId173"/>
    <p:sldId id="445" r:id="rId174"/>
    <p:sldId id="446" r:id="rId175"/>
    <p:sldId id="447" r:id="rId176"/>
    <p:sldId id="448" r:id="rId177"/>
    <p:sldId id="449" r:id="rId178"/>
    <p:sldId id="450" r:id="rId179"/>
    <p:sldId id="451" r:id="rId180"/>
    <p:sldId id="452" r:id="rId181"/>
    <p:sldId id="453" r:id="rId182"/>
    <p:sldId id="454" r:id="rId183"/>
    <p:sldId id="455" r:id="rId184"/>
    <p:sldId id="456" r:id="rId185"/>
    <p:sldId id="457" r:id="rId186"/>
    <p:sldId id="458" r:id="rId187"/>
    <p:sldId id="459" r:id="rId188"/>
    <p:sldId id="460" r:id="rId189"/>
    <p:sldId id="461" r:id="rId190"/>
    <p:sldId id="462" r:id="rId191"/>
    <p:sldId id="463" r:id="rId192"/>
    <p:sldId id="464" r:id="rId193"/>
    <p:sldId id="465" r:id="rId194"/>
    <p:sldId id="466" r:id="rId195"/>
    <p:sldId id="467" r:id="rId196"/>
    <p:sldId id="468" r:id="rId197"/>
    <p:sldId id="469" r:id="rId198"/>
    <p:sldId id="470" r:id="rId199"/>
    <p:sldId id="471" r:id="rId200"/>
    <p:sldId id="472" r:id="rId201"/>
    <p:sldId id="473" r:id="rId202"/>
    <p:sldId id="474" r:id="rId203"/>
    <p:sldId id="475" r:id="rId204"/>
    <p:sldId id="476" r:id="rId205"/>
    <p:sldId id="477" r:id="rId206"/>
    <p:sldId id="478" r:id="rId207"/>
    <p:sldId id="479" r:id="rId208"/>
    <p:sldId id="480" r:id="rId209"/>
    <p:sldId id="481" r:id="rId210"/>
    <p:sldId id="482" r:id="rId211"/>
    <p:sldId id="483" r:id="rId212"/>
    <p:sldId id="484" r:id="rId213"/>
    <p:sldId id="485" r:id="rId214"/>
    <p:sldId id="486" r:id="rId215"/>
    <p:sldId id="487" r:id="rId216"/>
    <p:sldId id="488" r:id="rId217"/>
    <p:sldId id="489" r:id="rId218"/>
    <p:sldId id="490" r:id="rId219"/>
    <p:sldId id="491" r:id="rId220"/>
    <p:sldId id="492" r:id="rId221"/>
    <p:sldId id="493" r:id="rId222"/>
    <p:sldId id="494" r:id="rId223"/>
    <p:sldId id="495" r:id="rId224"/>
    <p:sldId id="496" r:id="rId225"/>
    <p:sldId id="497" r:id="rId226"/>
    <p:sldId id="498" r:id="rId227"/>
    <p:sldId id="499" r:id="rId228"/>
    <p:sldId id="500" r:id="rId229"/>
    <p:sldId id="501" r:id="rId230"/>
    <p:sldId id="502" r:id="rId231"/>
    <p:sldId id="503" r:id="rId232"/>
    <p:sldId id="504" r:id="rId233"/>
    <p:sldId id="505" r:id="rId234"/>
    <p:sldId id="506" r:id="rId235"/>
    <p:sldId id="507" r:id="rId236"/>
    <p:sldId id="508" r:id="rId237"/>
    <p:sldId id="509" r:id="rId238"/>
    <p:sldId id="510" r:id="rId239"/>
    <p:sldId id="511" r:id="rId240"/>
    <p:sldId id="512" r:id="rId241"/>
    <p:sldId id="513" r:id="rId242"/>
    <p:sldId id="514" r:id="rId243"/>
    <p:sldId id="515" r:id="rId244"/>
    <p:sldId id="516" r:id="rId245"/>
    <p:sldId id="517" r:id="rId246"/>
    <p:sldId id="518" r:id="rId247"/>
    <p:sldId id="519" r:id="rId248"/>
    <p:sldId id="520" r:id="rId249"/>
    <p:sldId id="521" r:id="rId250"/>
    <p:sldId id="522" r:id="rId251"/>
    <p:sldId id="523" r:id="rId252"/>
    <p:sldId id="524" r:id="rId253"/>
    <p:sldId id="525" r:id="rId254"/>
    <p:sldId id="526" r:id="rId255"/>
    <p:sldId id="527" r:id="rId256"/>
    <p:sldId id="528" r:id="rId257"/>
    <p:sldId id="529" r:id="rId258"/>
    <p:sldId id="530" r:id="rId259"/>
    <p:sldId id="531" r:id="rId260"/>
    <p:sldId id="532" r:id="rId261"/>
    <p:sldId id="533" r:id="rId262"/>
    <p:sldId id="534" r:id="rId263"/>
    <p:sldId id="535" r:id="rId264"/>
    <p:sldId id="536" r:id="rId265"/>
    <p:sldId id="537" r:id="rId266"/>
    <p:sldId id="538" r:id="rId267"/>
    <p:sldId id="539" r:id="rId268"/>
    <p:sldId id="540" r:id="rId269"/>
    <p:sldId id="541" r:id="rId270"/>
    <p:sldId id="542" r:id="rId271"/>
    <p:sldId id="543" r:id="rId272"/>
    <p:sldId id="544" r:id="rId273"/>
    <p:sldId id="545" r:id="rId274"/>
    <p:sldId id="546" r:id="rId275"/>
    <p:sldId id="547" r:id="rId276"/>
    <p:sldId id="548" r:id="rId277"/>
    <p:sldId id="549" r:id="rId278"/>
    <p:sldId id="550" r:id="rId279"/>
    <p:sldId id="551" r:id="rId2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545" autoAdjust="0"/>
  </p:normalViewPr>
  <p:slideViewPr>
    <p:cSldViewPr snapToGrid="0">
      <p:cViewPr>
        <p:scale>
          <a:sx n="81" d="100"/>
          <a:sy n="81" d="100"/>
        </p:scale>
        <p:origin x="-78"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A96E8-7F6D-48B6-AC06-690E77AC9B2B}" type="datetimeFigureOut">
              <a:rPr lang="en-US" smtClean="0"/>
              <a:t>11/20/2019</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0BA7E-02DC-4F62-BB73-7F45700EE5EA}" type="slidenum">
              <a:rPr lang="en-US" smtClean="0"/>
              <a:t>‹#›</a:t>
            </a:fld>
            <a:endParaRPr lang="en-US"/>
          </a:p>
        </p:txBody>
      </p:sp>
    </p:spTree>
    <p:extLst>
      <p:ext uri="{BB962C8B-B14F-4D97-AF65-F5344CB8AC3E}">
        <p14:creationId xmlns:p14="http://schemas.microsoft.com/office/powerpoint/2010/main" val="86850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b="1" dirty="0" smtClean="0"/>
          </a:p>
        </p:txBody>
      </p:sp>
    </p:spTree>
    <p:extLst>
      <p:ext uri="{BB962C8B-B14F-4D97-AF65-F5344CB8AC3E}">
        <p14:creationId xmlns:p14="http://schemas.microsoft.com/office/powerpoint/2010/main" val="296878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37685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35655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81344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44793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93556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86747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43336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279882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4201502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56338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Tree>
    <p:extLst>
      <p:ext uri="{BB962C8B-B14F-4D97-AF65-F5344CB8AC3E}">
        <p14:creationId xmlns:p14="http://schemas.microsoft.com/office/powerpoint/2010/main" val="112162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val="183939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ea typeface="ＭＳ Ｐゴシック" panose="020B0600070205080204"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9ED80F-569D-4781-9CD7-F8E8E76C8908}" type="slidenum">
              <a:rPr lang="en-US" altLang="el-GR" sz="1200"/>
              <a:pPr/>
              <a:t>66</a:t>
            </a:fld>
            <a:endParaRPr lang="en-US" altLang="el-GR" sz="1200"/>
          </a:p>
        </p:txBody>
      </p:sp>
    </p:spTree>
    <p:extLst>
      <p:ext uri="{BB962C8B-B14F-4D97-AF65-F5344CB8AC3E}">
        <p14:creationId xmlns:p14="http://schemas.microsoft.com/office/powerpoint/2010/main" val="408796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ea typeface="ＭＳ Ｐゴシック" panose="020B0600070205080204"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FE4C6B-E130-45B8-8381-E1AD3F5EF08D}" type="slidenum">
              <a:rPr lang="en-US" altLang="el-GR" sz="1200"/>
              <a:pPr/>
              <a:t>67</a:t>
            </a:fld>
            <a:endParaRPr lang="en-US" altLang="el-GR" sz="1200"/>
          </a:p>
        </p:txBody>
      </p:sp>
    </p:spTree>
    <p:extLst>
      <p:ext uri="{BB962C8B-B14F-4D97-AF65-F5344CB8AC3E}">
        <p14:creationId xmlns:p14="http://schemas.microsoft.com/office/powerpoint/2010/main" val="23768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200*0,8=160</a:t>
            </a:r>
          </a:p>
          <a:p>
            <a:r>
              <a:rPr lang="el-GR" dirty="0" smtClean="0"/>
              <a:t>Ταμείο </a:t>
            </a:r>
            <a:r>
              <a:rPr lang="en-US" dirty="0" smtClean="0"/>
              <a:t>: </a:t>
            </a:r>
            <a:r>
              <a:rPr lang="el-GR" dirty="0" smtClean="0"/>
              <a:t>3000-160 =2.840</a:t>
            </a:r>
            <a:endParaRPr lang="en-US" dirty="0"/>
          </a:p>
        </p:txBody>
      </p:sp>
      <p:sp>
        <p:nvSpPr>
          <p:cNvPr id="4" name="Θέση αριθμού διαφάνειας 3"/>
          <p:cNvSpPr>
            <a:spLocks noGrp="1"/>
          </p:cNvSpPr>
          <p:nvPr>
            <p:ph type="sldNum" sz="quarter" idx="10"/>
          </p:nvPr>
        </p:nvSpPr>
        <p:spPr/>
        <p:txBody>
          <a:bodyPr/>
          <a:lstStyle/>
          <a:p>
            <a:fld id="{5F40BA7E-02DC-4F62-BB73-7F45700EE5EA}" type="slidenum">
              <a:rPr lang="en-US" smtClean="0"/>
              <a:t>77</a:t>
            </a:fld>
            <a:endParaRPr lang="en-US"/>
          </a:p>
        </p:txBody>
      </p:sp>
    </p:spTree>
    <p:extLst>
      <p:ext uri="{BB962C8B-B14F-4D97-AF65-F5344CB8AC3E}">
        <p14:creationId xmlns:p14="http://schemas.microsoft.com/office/powerpoint/2010/main" val="54743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2000*0,3=600 , 2000+600=2600</a:t>
            </a:r>
          </a:p>
          <a:p>
            <a:r>
              <a:rPr lang="el-GR" dirty="0" smtClean="0"/>
              <a:t>1000*0,25=250 , 1000+250=1250</a:t>
            </a:r>
          </a:p>
          <a:p>
            <a:r>
              <a:rPr lang="el-GR" dirty="0" smtClean="0"/>
              <a:t>300/0,8=375</a:t>
            </a:r>
          </a:p>
          <a:p>
            <a:r>
              <a:rPr lang="el-GR" dirty="0" smtClean="0"/>
              <a:t>700/0,8=875</a:t>
            </a:r>
            <a:endParaRPr lang="en-US" dirty="0"/>
          </a:p>
        </p:txBody>
      </p:sp>
      <p:sp>
        <p:nvSpPr>
          <p:cNvPr id="4" name="Θέση αριθμού διαφάνειας 3"/>
          <p:cNvSpPr>
            <a:spLocks noGrp="1"/>
          </p:cNvSpPr>
          <p:nvPr>
            <p:ph type="sldNum" sz="quarter" idx="10"/>
          </p:nvPr>
        </p:nvSpPr>
        <p:spPr/>
        <p:txBody>
          <a:bodyPr/>
          <a:lstStyle/>
          <a:p>
            <a:fld id="{5F40BA7E-02DC-4F62-BB73-7F45700EE5EA}" type="slidenum">
              <a:rPr lang="en-US" smtClean="0"/>
              <a:t>83</a:t>
            </a:fld>
            <a:endParaRPr lang="en-US"/>
          </a:p>
        </p:txBody>
      </p:sp>
    </p:spTree>
    <p:extLst>
      <p:ext uri="{BB962C8B-B14F-4D97-AF65-F5344CB8AC3E}">
        <p14:creationId xmlns:p14="http://schemas.microsoft.com/office/powerpoint/2010/main" val="206199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9E6C5A-9C67-4BF0-A6C1-136A61086106}" type="slidenum">
              <a:rPr lang="el-GR" altLang="en-US"/>
              <a:pPr/>
              <a:t>145</a:t>
            </a:fld>
            <a:endParaRPr lang="el-GR"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l-GR" altLang="en-US" smtClean="0"/>
          </a:p>
        </p:txBody>
      </p:sp>
    </p:spTree>
    <p:extLst>
      <p:ext uri="{BB962C8B-B14F-4D97-AF65-F5344CB8AC3E}">
        <p14:creationId xmlns:p14="http://schemas.microsoft.com/office/powerpoint/2010/main" val="4122870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D5428F-8042-450E-8B9D-D0ECE5360FA7}" type="slidenum">
              <a:rPr lang="el-GR" altLang="en-US"/>
              <a:pPr/>
              <a:t>230</a:t>
            </a:fld>
            <a:endParaRPr lang="el-GR"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2820837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82C881-F3C1-4E86-9DFC-964CA29D85C4}" type="slidenum">
              <a:rPr lang="el-GR" altLang="en-US"/>
              <a:pPr/>
              <a:t>231</a:t>
            </a:fld>
            <a:endParaRPr lang="el-GR"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1808371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866D33-06EF-4FA9-BE65-56AB5CBE83E0}" type="slidenum">
              <a:rPr lang="el-GR" altLang="en-US"/>
              <a:pPr/>
              <a:t>232</a:t>
            </a:fld>
            <a:endParaRPr lang="el-GR"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2119091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A7EAB3-4370-4FB8-A611-EABD7302735A}" type="slidenum">
              <a:rPr lang="el-GR" altLang="en-US"/>
              <a:pPr/>
              <a:t>233</a:t>
            </a:fld>
            <a:endParaRPr lang="el-GR"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198786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l-GR" altLang="el-GR" dirty="0" smtClean="0"/>
          </a:p>
        </p:txBody>
      </p:sp>
    </p:spTree>
    <p:extLst>
      <p:ext uri="{BB962C8B-B14F-4D97-AF65-F5344CB8AC3E}">
        <p14:creationId xmlns:p14="http://schemas.microsoft.com/office/powerpoint/2010/main" val="157946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D4DB2F-702E-4D6B-A338-0565A2536449}" type="slidenum">
              <a:rPr lang="el-GR" altLang="en-US"/>
              <a:pPr/>
              <a:t>235</a:t>
            </a:fld>
            <a:endParaRPr lang="el-GR"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373434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311784-79CE-4DAC-90CF-F7548E06A3C0}" type="slidenum">
              <a:rPr lang="el-GR" altLang="en-US"/>
              <a:pPr/>
              <a:t>236</a:t>
            </a:fld>
            <a:endParaRPr lang="el-GR"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3400702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E1F0D4-6369-400B-93AC-C5038AC0E5E7}" type="slidenum">
              <a:rPr lang="el-GR" altLang="en-US"/>
              <a:pPr/>
              <a:t>237</a:t>
            </a:fld>
            <a:endParaRPr lang="el-GR"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1209652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F8EBAA-CCA9-4376-B773-AA8BA7B096B1}" type="slidenum">
              <a:rPr lang="el-GR" altLang="en-US"/>
              <a:pPr/>
              <a:t>238</a:t>
            </a:fld>
            <a:endParaRPr lang="el-GR"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114265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2CA22-78BD-4788-98EF-A08F2768C973}" type="slidenum">
              <a:rPr lang="el-GR" altLang="en-US"/>
              <a:pPr/>
              <a:t>239</a:t>
            </a:fld>
            <a:endParaRPr lang="el-GR"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276252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44FAC4-B618-47A4-A9C7-2F0AD3E0E496}" type="slidenum">
              <a:rPr lang="el-GR" altLang="en-US"/>
              <a:pPr/>
              <a:t>241</a:t>
            </a:fld>
            <a:endParaRPr lang="el-GR"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343400"/>
            <a:ext cx="5029200" cy="4114800"/>
          </a:xfrm>
          <a:noFill/>
        </p:spPr>
        <p:txBody>
          <a:bodyPr/>
          <a:lstStyle/>
          <a:p>
            <a:pPr eaLnBrk="1" hangingPunct="1"/>
            <a:endParaRPr lang="el-GR" altLang="en-US" smtClean="0"/>
          </a:p>
        </p:txBody>
      </p:sp>
    </p:spTree>
    <p:extLst>
      <p:ext uri="{BB962C8B-B14F-4D97-AF65-F5344CB8AC3E}">
        <p14:creationId xmlns:p14="http://schemas.microsoft.com/office/powerpoint/2010/main" val="341478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Tree>
    <p:extLst>
      <p:ext uri="{BB962C8B-B14F-4D97-AF65-F5344CB8AC3E}">
        <p14:creationId xmlns:p14="http://schemas.microsoft.com/office/powerpoint/2010/main" val="306549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ea typeface="ＭＳ Ｐゴシック" panose="020B0600070205080204" pitchFamily="34" charset="-128"/>
            </a:endParaRPr>
          </a:p>
        </p:txBody>
      </p:sp>
    </p:spTree>
    <p:extLst>
      <p:ext uri="{BB962C8B-B14F-4D97-AF65-F5344CB8AC3E}">
        <p14:creationId xmlns:p14="http://schemas.microsoft.com/office/powerpoint/2010/main" val="239234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Tree>
    <p:extLst>
      <p:ext uri="{BB962C8B-B14F-4D97-AF65-F5344CB8AC3E}">
        <p14:creationId xmlns:p14="http://schemas.microsoft.com/office/powerpoint/2010/main" val="3050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7200573-8516-459F-B88D-6F97FF40BC01}" type="slidenum">
              <a:rPr lang="en-US" altLang="el-GR"/>
              <a:pPr/>
              <a:t>28</a:t>
            </a:fld>
            <a:endParaRPr lang="en-US" altLang="el-G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smtClean="0"/>
              <a:t>The basic accounting equation shows a company’s financial position: the economic resources (assets) that the company owns and the sources of financing for those assets (liabilities and stockholders’ equity) are always equal. Assets are economic resources of the company that have some future economic benefit. Liabilities are the company’s debts or obligations. Stockholders’ equity indicates the amount of financing provided by owners of the business and earnings of the company since inception. </a:t>
            </a:r>
          </a:p>
          <a:p>
            <a:pPr eaLnBrk="1" hangingPunct="1">
              <a:spcBef>
                <a:spcPct val="0"/>
              </a:spcBef>
            </a:pPr>
            <a:endParaRPr lang="en-US" altLang="el-GR" smtClean="0"/>
          </a:p>
        </p:txBody>
      </p:sp>
    </p:spTree>
    <p:extLst>
      <p:ext uri="{BB962C8B-B14F-4D97-AF65-F5344CB8AC3E}">
        <p14:creationId xmlns:p14="http://schemas.microsoft.com/office/powerpoint/2010/main" val="398214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60224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156440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EED505B5-128E-46BD-84B2-9ABF3EA30F8B}"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318154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EED505B5-128E-46BD-84B2-9ABF3EA30F8B}"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163926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EED505B5-128E-46BD-84B2-9ABF3EA30F8B}"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345560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p>
            <a:r>
              <a:rPr lang="el-GR" smtClean="0"/>
              <a:t>Στυλ κύριου τίτλου</a:t>
            </a:r>
            <a:endParaRPr lang="en-US"/>
          </a:p>
        </p:txBody>
      </p:sp>
      <p:sp>
        <p:nvSpPr>
          <p:cNvPr id="3" name="Θέση κειμένου 2"/>
          <p:cNvSpPr>
            <a:spLocks noGrp="1"/>
          </p:cNvSpPr>
          <p:nvPr>
            <p:ph type="body" sz="half" idx="1"/>
          </p:nvPr>
        </p:nvSpPr>
        <p:spPr>
          <a:xfrm>
            <a:off x="609600" y="1600201"/>
            <a:ext cx="53848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quarter" idx="2"/>
          </p:nvPr>
        </p:nvSpPr>
        <p:spPr>
          <a:xfrm>
            <a:off x="6197600" y="1600200"/>
            <a:ext cx="5384800" cy="21859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περιεχομένου 4"/>
          <p:cNvSpPr>
            <a:spLocks noGrp="1"/>
          </p:cNvSpPr>
          <p:nvPr>
            <p:ph sz="quarter" idx="3"/>
          </p:nvPr>
        </p:nvSpPr>
        <p:spPr>
          <a:xfrm>
            <a:off x="6197600" y="3938589"/>
            <a:ext cx="5384800" cy="218757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B608CF6B-1A82-44BD-8C9A-AB5075230A4E}" type="slidenum">
              <a:rPr lang="en-US" altLang="en-US"/>
              <a:pPr>
                <a:defRPr/>
              </a:pPr>
              <a:t>‹#›</a:t>
            </a:fld>
            <a:endParaRPr lang="en-US" altLang="en-US"/>
          </a:p>
        </p:txBody>
      </p:sp>
    </p:spTree>
    <p:extLst>
      <p:ext uri="{BB962C8B-B14F-4D97-AF65-F5344CB8AC3E}">
        <p14:creationId xmlns:p14="http://schemas.microsoft.com/office/powerpoint/2010/main" val="2280095226"/>
      </p:ext>
    </p:extLst>
  </p:cSld>
  <p:clrMapOvr>
    <a:masterClrMapping/>
  </p:clrMapOvr>
  <p:transition spd="slow"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p>
            <a:r>
              <a:rPr lang="el-GR" smtClean="0"/>
              <a:t>Στυλ κύριου τίτλου</a:t>
            </a:r>
            <a:endParaRPr lang="en-US"/>
          </a:p>
        </p:txBody>
      </p:sp>
      <p:sp>
        <p:nvSpPr>
          <p:cNvPr id="3" name="Θέση κειμένου 2"/>
          <p:cNvSpPr>
            <a:spLocks noGrp="1"/>
          </p:cNvSpPr>
          <p:nvPr>
            <p:ph type="body" sz="half" idx="1"/>
          </p:nvPr>
        </p:nvSpPr>
        <p:spPr>
          <a:xfrm>
            <a:off x="609600" y="1600201"/>
            <a:ext cx="53848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97600" y="1600201"/>
            <a:ext cx="53848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448AB0-1319-4EA9-B776-B109271C0CBD}" type="slidenum">
              <a:rPr lang="en-US" altLang="en-US"/>
              <a:pPr>
                <a:defRPr/>
              </a:pPr>
              <a:t>‹#›</a:t>
            </a:fld>
            <a:endParaRPr lang="en-US" altLang="en-US"/>
          </a:p>
        </p:txBody>
      </p:sp>
    </p:spTree>
    <p:extLst>
      <p:ext uri="{BB962C8B-B14F-4D97-AF65-F5344CB8AC3E}">
        <p14:creationId xmlns:p14="http://schemas.microsoft.com/office/powerpoint/2010/main" val="4213628511"/>
      </p:ext>
    </p:extLst>
  </p:cSld>
  <p:clrMapOvr>
    <a:masterClrMapping/>
  </p:clrMapOvr>
  <p:transition spd="slow"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p>
            <a:r>
              <a:rPr lang="el-GR" smtClean="0"/>
              <a:t>Στυλ κύριου τίτλου</a:t>
            </a:r>
            <a:endParaRPr lang="en-US"/>
          </a:p>
        </p:txBody>
      </p:sp>
      <p:sp>
        <p:nvSpPr>
          <p:cNvPr id="3" name="Θέση πίνακα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318642-A990-4E4F-A031-8D3C4056D7F6}" type="slidenum">
              <a:rPr lang="en-US" altLang="en-US"/>
              <a:pPr>
                <a:defRPr/>
              </a:pPr>
              <a:t>‹#›</a:t>
            </a:fld>
            <a:endParaRPr lang="en-US" altLang="en-US"/>
          </a:p>
        </p:txBody>
      </p:sp>
    </p:spTree>
    <p:extLst>
      <p:ext uri="{BB962C8B-B14F-4D97-AF65-F5344CB8AC3E}">
        <p14:creationId xmlns:p14="http://schemas.microsoft.com/office/powerpoint/2010/main" val="3427966070"/>
      </p:ext>
    </p:extLst>
  </p:cSld>
  <p:clrMapOvr>
    <a:masterClrMapping/>
  </p:clrMapOvr>
  <p:transition spd="slow"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09600" y="274639"/>
            <a:ext cx="10972800" cy="58515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AAA5EEF-15D7-4DE0-AE94-05F7C2A39916}" type="slidenum">
              <a:rPr lang="en-US" altLang="en-US"/>
              <a:pPr>
                <a:defRPr/>
              </a:pPr>
              <a:t>‹#›</a:t>
            </a:fld>
            <a:endParaRPr lang="en-US" altLang="en-US"/>
          </a:p>
        </p:txBody>
      </p:sp>
    </p:spTree>
    <p:extLst>
      <p:ext uri="{BB962C8B-B14F-4D97-AF65-F5344CB8AC3E}">
        <p14:creationId xmlns:p14="http://schemas.microsoft.com/office/powerpoint/2010/main" val="3912998960"/>
      </p:ext>
    </p:extLst>
  </p:cSld>
  <p:clrMapOvr>
    <a:masterClrMapping/>
  </p:clrMapOvr>
  <p:transition spd="slow"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EED505B5-128E-46BD-84B2-9ABF3EA30F8B}"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70090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EED505B5-128E-46BD-84B2-9ABF3EA30F8B}"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158270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EED505B5-128E-46BD-84B2-9ABF3EA30F8B}"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232478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EED505B5-128E-46BD-84B2-9ABF3EA30F8B}" type="datetimeFigureOut">
              <a:rPr lang="en-US" smtClean="0"/>
              <a:t>11/20/2019</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111601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EED505B5-128E-46BD-84B2-9ABF3EA30F8B}" type="datetimeFigureOut">
              <a:rPr lang="en-US" smtClean="0"/>
              <a:t>11/20/2019</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383591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ED505B5-128E-46BD-84B2-9ABF3EA30F8B}" type="datetimeFigureOut">
              <a:rPr lang="en-US" smtClean="0"/>
              <a:t>11/20/2019</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363905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ED505B5-128E-46BD-84B2-9ABF3EA30F8B}"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177633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ED505B5-128E-46BD-84B2-9ABF3EA30F8B}"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9441D7AA-751B-4E40-84D5-9B3238245347}" type="slidenum">
              <a:rPr lang="en-US" smtClean="0"/>
              <a:t>‹#›</a:t>
            </a:fld>
            <a:endParaRPr lang="en-US"/>
          </a:p>
        </p:txBody>
      </p:sp>
    </p:spTree>
    <p:extLst>
      <p:ext uri="{BB962C8B-B14F-4D97-AF65-F5344CB8AC3E}">
        <p14:creationId xmlns:p14="http://schemas.microsoft.com/office/powerpoint/2010/main" val="413637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505B5-128E-46BD-84B2-9ABF3EA30F8B}" type="datetimeFigureOut">
              <a:rPr lang="en-US" smtClean="0"/>
              <a:t>11/20/2019</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1D7AA-751B-4E40-84D5-9B3238245347}" type="slidenum">
              <a:rPr lang="en-US" smtClean="0"/>
              <a:t>‹#›</a:t>
            </a:fld>
            <a:endParaRPr lang="en-US"/>
          </a:p>
        </p:txBody>
      </p:sp>
    </p:spTree>
    <p:extLst>
      <p:ext uri="{BB962C8B-B14F-4D97-AF65-F5344CB8AC3E}">
        <p14:creationId xmlns:p14="http://schemas.microsoft.com/office/powerpoint/2010/main" val="346027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niklis@uowm.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ΕΛΛΗΝΙΚΑ ΛΟΓΙΣΤΙΚΑ ΠΡΟΤΥΠΑ</a:t>
            </a:r>
            <a:br>
              <a:rPr lang="el-GR" dirty="0" smtClean="0"/>
            </a:br>
            <a:endParaRPr lang="en-US" dirty="0"/>
          </a:p>
        </p:txBody>
      </p:sp>
      <p:sp>
        <p:nvSpPr>
          <p:cNvPr id="3" name="Υπότιτλος 2"/>
          <p:cNvSpPr>
            <a:spLocks noGrp="1"/>
          </p:cNvSpPr>
          <p:nvPr>
            <p:ph type="subTitle" idx="1"/>
          </p:nvPr>
        </p:nvSpPr>
        <p:spPr/>
        <p:txBody>
          <a:bodyPr/>
          <a:lstStyle/>
          <a:p>
            <a:r>
              <a:rPr lang="el-GR" dirty="0" smtClean="0"/>
              <a:t>Δημήτριος </a:t>
            </a:r>
            <a:r>
              <a:rPr lang="el-GR" dirty="0" err="1" smtClean="0"/>
              <a:t>Νίκλης</a:t>
            </a:r>
            <a:endParaRPr lang="el-GR" dirty="0" smtClean="0"/>
          </a:p>
          <a:p>
            <a:r>
              <a:rPr lang="en-US" dirty="0" smtClean="0"/>
              <a:t>Email: </a:t>
            </a:r>
            <a:r>
              <a:rPr lang="en-US" dirty="0" smtClean="0">
                <a:hlinkClick r:id="rId2"/>
              </a:rPr>
              <a:t>dniklis@uowm.gr</a:t>
            </a:r>
            <a:r>
              <a:rPr lang="en-US" dirty="0" smtClean="0"/>
              <a:t> </a:t>
            </a:r>
            <a:endParaRPr lang="en-US" dirty="0"/>
          </a:p>
        </p:txBody>
      </p:sp>
    </p:spTree>
    <p:extLst>
      <p:ext uri="{BB962C8B-B14F-4D97-AF65-F5344CB8AC3E}">
        <p14:creationId xmlns:p14="http://schemas.microsoft.com/office/powerpoint/2010/main" val="1527479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81200" y="76200"/>
            <a:ext cx="7391400" cy="914400"/>
          </a:xfrm>
        </p:spPr>
        <p:txBody>
          <a:bodyPr>
            <a:normAutofit/>
          </a:bodyPr>
          <a:lstStyle/>
          <a:p>
            <a:r>
              <a:rPr lang="el-GR" altLang="el-GR" sz="3200" dirty="0">
                <a:latin typeface="+mn-lt"/>
              </a:rPr>
              <a:t>Είδη Επιχειρηματικής </a:t>
            </a:r>
            <a:r>
              <a:rPr lang="el-GR" altLang="el-GR" sz="3200" dirty="0" smtClean="0">
                <a:latin typeface="+mn-lt"/>
              </a:rPr>
              <a:t>Οργάνωσης (1)</a:t>
            </a:r>
            <a:r>
              <a:rPr lang="en-US" altLang="el-GR" sz="3200" dirty="0">
                <a:latin typeface="+mn-lt"/>
              </a:rPr>
              <a:t/>
            </a:r>
            <a:br>
              <a:rPr lang="en-US" altLang="el-GR" sz="3200" dirty="0">
                <a:latin typeface="+mn-lt"/>
              </a:rPr>
            </a:br>
            <a:endParaRPr lang="en-US" altLang="el-GR" sz="2000" dirty="0">
              <a:latin typeface="+mn-lt"/>
            </a:endParaRPr>
          </a:p>
        </p:txBody>
      </p:sp>
      <p:sp>
        <p:nvSpPr>
          <p:cNvPr id="3" name="Content Placeholder 2"/>
          <p:cNvSpPr>
            <a:spLocks noGrp="1"/>
          </p:cNvSpPr>
          <p:nvPr>
            <p:ph idx="1"/>
          </p:nvPr>
        </p:nvSpPr>
        <p:spPr>
          <a:xfrm>
            <a:off x="663198" y="882112"/>
            <a:ext cx="10027404" cy="5867400"/>
          </a:xfrm>
        </p:spPr>
        <p:txBody>
          <a:bodyPr>
            <a:normAutofit/>
          </a:bodyPr>
          <a:lstStyle/>
          <a:p>
            <a:pPr>
              <a:lnSpc>
                <a:spcPts val="2700"/>
              </a:lnSpc>
              <a:buFont typeface="Wingdings" panose="05000000000000000000" pitchFamily="2" charset="2"/>
              <a:buChar char="§"/>
            </a:pPr>
            <a:r>
              <a:rPr lang="el-GR" altLang="el-GR" dirty="0"/>
              <a:t>Τα τρία βασικά είδη επιχειρηματικής οργάνωσης που αναγνωρίζονται ως διακριτές οντότητες είναι τα εξής</a:t>
            </a:r>
            <a:r>
              <a:rPr lang="en-US" altLang="el-GR" dirty="0"/>
              <a:t>:</a:t>
            </a:r>
          </a:p>
          <a:p>
            <a:pPr lvl="1">
              <a:lnSpc>
                <a:spcPts val="2700"/>
              </a:lnSpc>
              <a:buClr>
                <a:schemeClr val="tx2"/>
              </a:buClr>
            </a:pPr>
            <a:r>
              <a:rPr lang="el-GR" altLang="el-GR" sz="2800" b="1" dirty="0" smtClean="0">
                <a:solidFill>
                  <a:srgbClr val="275CAE"/>
                </a:solidFill>
                <a:cs typeface="Times New Roman" panose="02020603050405020304" pitchFamily="18" charset="0"/>
              </a:rPr>
              <a:t>Ατομική επιχείρηση – </a:t>
            </a:r>
            <a:r>
              <a:rPr lang="el-GR" altLang="el-GR" sz="2800" dirty="0" smtClean="0">
                <a:cs typeface="Times New Roman" panose="02020603050405020304" pitchFamily="18" charset="0"/>
              </a:rPr>
              <a:t>ανήκει σε ένα άτομο</a:t>
            </a:r>
            <a:endParaRPr lang="en-US" altLang="el-GR" sz="2800" dirty="0" smtClean="0">
              <a:cs typeface="Times New Roman" panose="02020603050405020304" pitchFamily="18" charset="0"/>
            </a:endParaRPr>
          </a:p>
          <a:p>
            <a:pPr lvl="2">
              <a:lnSpc>
                <a:spcPts val="2700"/>
              </a:lnSpc>
              <a:buFont typeface="Wingdings" panose="05000000000000000000" pitchFamily="2" charset="2"/>
              <a:buChar char="§"/>
            </a:pPr>
            <a:r>
              <a:rPr lang="el-GR" altLang="el-GR" sz="2400" dirty="0" smtClean="0">
                <a:cs typeface="Times New Roman" panose="02020603050405020304" pitchFamily="18" charset="0"/>
              </a:rPr>
              <a:t>Ο ιδιοκτήτης αναλαμβάνει όλα τα κέρδη ή τις ζημιές της επιχείρησης και είναι υπεύθυνος για όλες τις υποχρεώσεις της.</a:t>
            </a:r>
            <a:endParaRPr lang="en-US" altLang="el-GR" sz="2400" dirty="0" smtClean="0">
              <a:cs typeface="Times New Roman" panose="02020603050405020304" pitchFamily="18" charset="0"/>
            </a:endParaRPr>
          </a:p>
          <a:p>
            <a:pPr lvl="1">
              <a:lnSpc>
                <a:spcPts val="2700"/>
              </a:lnSpc>
              <a:buClr>
                <a:schemeClr val="tx2"/>
              </a:buClr>
            </a:pPr>
            <a:r>
              <a:rPr lang="el-GR" altLang="el-GR" sz="2800" b="1" dirty="0" smtClean="0">
                <a:solidFill>
                  <a:srgbClr val="275CAE"/>
                </a:solidFill>
                <a:cs typeface="Times New Roman" panose="02020603050405020304" pitchFamily="18" charset="0"/>
              </a:rPr>
              <a:t>Ομόρρυθμη εταιρία </a:t>
            </a:r>
            <a:r>
              <a:rPr lang="el-GR" altLang="el-GR" sz="2800" dirty="0" smtClean="0">
                <a:cs typeface="Times New Roman" panose="02020603050405020304" pitchFamily="18" charset="0"/>
              </a:rPr>
              <a:t>– επιχείρηση με 2 ή περισσότερους ιδιοκτήτες</a:t>
            </a:r>
          </a:p>
          <a:p>
            <a:pPr lvl="1">
              <a:lnSpc>
                <a:spcPts val="2700"/>
              </a:lnSpc>
              <a:buClr>
                <a:schemeClr val="tx2"/>
              </a:buClr>
            </a:pPr>
            <a:r>
              <a:rPr lang="el-GR" altLang="el-GR" sz="2800" dirty="0" smtClean="0">
                <a:cs typeface="Times New Roman" panose="02020603050405020304" pitchFamily="18" charset="0"/>
              </a:rPr>
              <a:t>Οι εταίροι μοιράζονται τα κέρδη και τις ζημιές της επιχείρησης με βάση προσυμφωνημένη αναλογία.</a:t>
            </a:r>
          </a:p>
          <a:p>
            <a:pPr lvl="1">
              <a:lnSpc>
                <a:spcPts val="2700"/>
              </a:lnSpc>
              <a:buClr>
                <a:schemeClr val="tx2"/>
              </a:buClr>
            </a:pPr>
            <a:r>
              <a:rPr lang="en-US" altLang="el-GR" sz="2800" dirty="0" smtClean="0">
                <a:cs typeface="Times New Roman" panose="02020603050405020304" pitchFamily="18" charset="0"/>
              </a:rPr>
              <a:t> </a:t>
            </a:r>
            <a:r>
              <a:rPr lang="el-GR" altLang="el-GR" sz="2800" dirty="0" smtClean="0">
                <a:cs typeface="Times New Roman" panose="02020603050405020304" pitchFamily="18" charset="0"/>
              </a:rPr>
              <a:t>Μια ομόρρυθμη εταιρία παύει να υφίσταται αν φύγει η πεθάνει ένας εταίρος.</a:t>
            </a:r>
            <a:r>
              <a:rPr lang="en-US" altLang="el-GR" sz="2800" dirty="0" smtClean="0">
                <a:cs typeface="Times New Roman" panose="02020603050405020304" pitchFamily="18" charset="0"/>
              </a:rPr>
              <a:t> </a:t>
            </a:r>
            <a:endParaRPr lang="el-GR" altLang="el-GR" sz="2800" dirty="0" smtClean="0">
              <a:cs typeface="Times New Roman" panose="02020603050405020304" pitchFamily="18" charset="0"/>
            </a:endParaRPr>
          </a:p>
          <a:p>
            <a:pPr lvl="1">
              <a:lnSpc>
                <a:spcPts val="2700"/>
              </a:lnSpc>
              <a:buClr>
                <a:schemeClr val="tx2"/>
              </a:buClr>
            </a:pPr>
            <a:r>
              <a:rPr lang="el-GR" altLang="el-GR" sz="2800" dirty="0" smtClean="0">
                <a:cs typeface="Times New Roman" panose="02020603050405020304" pitchFamily="18" charset="0"/>
              </a:rPr>
              <a:t>Οι εταίροι έχουν απεριόριστη ευθύνη, η οποία μπορεί να αποφευχθεί με τη σύσταση μίας ετερόρρυθμης εταιρίας.</a:t>
            </a:r>
            <a:endParaRPr lang="en-US" altLang="el-GR" sz="2800" dirty="0" smtClean="0">
              <a:cs typeface="Times New Roman" panose="02020603050405020304" pitchFamily="18" charset="0"/>
            </a:endParaRPr>
          </a:p>
        </p:txBody>
      </p:sp>
    </p:spTree>
    <p:extLst>
      <p:ext uri="{BB962C8B-B14F-4D97-AF65-F5344CB8AC3E}">
        <p14:creationId xmlns:p14="http://schemas.microsoft.com/office/powerpoint/2010/main" val="4049291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fontScale="92500" lnSpcReduction="20000"/>
          </a:bodyPr>
          <a:lstStyle/>
          <a:p>
            <a:r>
              <a:rPr lang="el-GR" b="1" dirty="0" smtClean="0"/>
              <a:t>Προσαρμογή αξιών</a:t>
            </a:r>
          </a:p>
          <a:p>
            <a:r>
              <a:rPr lang="el-GR" dirty="0" smtClean="0"/>
              <a:t>Η προσαρμογή αξιών αναφέρεται στην μείωση της λογιστική</a:t>
            </a:r>
            <a:r>
              <a:rPr lang="en-US" dirty="0" smtClean="0"/>
              <a:t> </a:t>
            </a:r>
            <a:r>
              <a:rPr lang="el-GR" dirty="0" smtClean="0"/>
              <a:t>αξίας των παγίων περιουσιακών στοιχείων ως αποτέλεσμα</a:t>
            </a:r>
            <a:r>
              <a:rPr lang="en-US" dirty="0" smtClean="0"/>
              <a:t> </a:t>
            </a:r>
            <a:r>
              <a:rPr lang="el-GR" dirty="0" smtClean="0"/>
              <a:t>απόσβεσης ή και </a:t>
            </a:r>
            <a:r>
              <a:rPr lang="el-GR" dirty="0" err="1" smtClean="0"/>
              <a:t>απομείωσης</a:t>
            </a:r>
            <a:r>
              <a:rPr lang="el-GR" dirty="0" smtClean="0"/>
              <a:t>. Αναλύονται οι έννοιες των</a:t>
            </a:r>
            <a:r>
              <a:rPr lang="en-US" dirty="0" smtClean="0"/>
              <a:t> </a:t>
            </a:r>
            <a:r>
              <a:rPr lang="el-GR" dirty="0" smtClean="0"/>
              <a:t>αποσβέσεων και απομειώσεων και ο τρόπος υπολογισμού τους</a:t>
            </a:r>
            <a:r>
              <a:rPr lang="en-US" dirty="0" smtClean="0"/>
              <a:t> </a:t>
            </a:r>
            <a:r>
              <a:rPr lang="el-GR" dirty="0" smtClean="0"/>
              <a:t>και παρέχονται αναλυτικά παραδείγματα</a:t>
            </a:r>
            <a:endParaRPr lang="en-US" dirty="0" smtClean="0"/>
          </a:p>
          <a:p>
            <a:r>
              <a:rPr lang="el-GR" dirty="0" smtClean="0"/>
              <a:t>Σημαντική επισήμανση είναι ότι όταν οι λογιστικές αποσβέσεις</a:t>
            </a:r>
            <a:r>
              <a:rPr lang="en-US" dirty="0" smtClean="0"/>
              <a:t> </a:t>
            </a:r>
            <a:r>
              <a:rPr lang="el-GR" dirty="0" smtClean="0"/>
              <a:t>διαφοροποιούνται από τις φορολογικές, η επιχείρηση οφείλει να</a:t>
            </a:r>
            <a:r>
              <a:rPr lang="en-US" dirty="0" smtClean="0"/>
              <a:t> </a:t>
            </a:r>
            <a:r>
              <a:rPr lang="el-GR" dirty="0" smtClean="0"/>
              <a:t>παρακολουθεί τόσο τη λογιστική όσο και τη φορολογική βάση</a:t>
            </a:r>
            <a:r>
              <a:rPr lang="en-US" dirty="0" smtClean="0"/>
              <a:t> </a:t>
            </a:r>
            <a:r>
              <a:rPr lang="el-GR" dirty="0" smtClean="0"/>
              <a:t>στο μητρώο παγίων της. </a:t>
            </a:r>
            <a:endParaRPr lang="en-US" dirty="0" smtClean="0"/>
          </a:p>
          <a:p>
            <a:r>
              <a:rPr lang="el-GR" dirty="0" smtClean="0"/>
              <a:t>Χρηματοδοτική μίσθωση και πώληση με </a:t>
            </a:r>
            <a:r>
              <a:rPr lang="el-GR" dirty="0" err="1" smtClean="0"/>
              <a:t>επαναμίσθωση</a:t>
            </a:r>
            <a:r>
              <a:rPr lang="el-GR" dirty="0" smtClean="0"/>
              <a:t>:</a:t>
            </a:r>
          </a:p>
          <a:p>
            <a:r>
              <a:rPr lang="el-GR" dirty="0" smtClean="0"/>
              <a:t>Αναφέρεται ο ορισμός τους, τα κριτήρια αναγνώρισης και ο</a:t>
            </a:r>
            <a:r>
              <a:rPr lang="en-US" dirty="0" smtClean="0"/>
              <a:t> </a:t>
            </a:r>
            <a:r>
              <a:rPr lang="el-GR" dirty="0" smtClean="0"/>
              <a:t>λογιστικός χειρισμός τους τόσο από την πλευρά του μισθωτή όσο</a:t>
            </a:r>
            <a:r>
              <a:rPr lang="en-US" dirty="0" smtClean="0"/>
              <a:t> </a:t>
            </a:r>
            <a:r>
              <a:rPr lang="el-GR" dirty="0" smtClean="0"/>
              <a:t>και του εκμισθωτή και παρέχονται αναλυτικά παραδείγματα. </a:t>
            </a:r>
            <a:endParaRPr lang="en-US" dirty="0"/>
          </a:p>
        </p:txBody>
      </p:sp>
    </p:spTree>
    <p:extLst>
      <p:ext uri="{BB962C8B-B14F-4D97-AF65-F5344CB8AC3E}">
        <p14:creationId xmlns:p14="http://schemas.microsoft.com/office/powerpoint/2010/main" val="42812469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Άρθρο 19 – Χρηματοοικονομικά περιουσιακά στοιχεία</a:t>
            </a:r>
            <a:endParaRPr lang="en-US" dirty="0"/>
          </a:p>
        </p:txBody>
      </p:sp>
      <p:sp>
        <p:nvSpPr>
          <p:cNvPr id="3" name="Θέση περιεχομένου 2"/>
          <p:cNvSpPr>
            <a:spLocks noGrp="1"/>
          </p:cNvSpPr>
          <p:nvPr>
            <p:ph idx="1"/>
          </p:nvPr>
        </p:nvSpPr>
        <p:spPr/>
        <p:txBody>
          <a:bodyPr/>
          <a:lstStyle/>
          <a:p>
            <a:r>
              <a:rPr lang="el-GR" dirty="0" smtClean="0"/>
              <a:t>Αναλύεται ο ορισμός τους, η αρχική τους αναγνώριση και η</a:t>
            </a:r>
            <a:r>
              <a:rPr lang="en-US" dirty="0" smtClean="0"/>
              <a:t> </a:t>
            </a:r>
            <a:r>
              <a:rPr lang="el-GR" dirty="0" smtClean="0"/>
              <a:t>μεταγενέστερη επιμέτρησή τους.</a:t>
            </a:r>
          </a:p>
          <a:p>
            <a:r>
              <a:rPr lang="el-GR" dirty="0" smtClean="0"/>
              <a:t>Ειδικά για τα έντοκα χρηματοοικονομικά περιουσιακά</a:t>
            </a:r>
            <a:r>
              <a:rPr lang="en-US" dirty="0" smtClean="0"/>
              <a:t> </a:t>
            </a:r>
            <a:r>
              <a:rPr lang="el-GR" dirty="0" smtClean="0"/>
              <a:t>στοιχεία αναλύεται με παραδείγματα ο τρόπος επιμέτρησής</a:t>
            </a:r>
            <a:r>
              <a:rPr lang="en-US" dirty="0" smtClean="0"/>
              <a:t> </a:t>
            </a:r>
            <a:r>
              <a:rPr lang="el-GR" dirty="0" smtClean="0"/>
              <a:t>τους στο </a:t>
            </a:r>
            <a:r>
              <a:rPr lang="el-GR" dirty="0" err="1" smtClean="0"/>
              <a:t>αποσβέσιμο</a:t>
            </a:r>
            <a:r>
              <a:rPr lang="el-GR" dirty="0" smtClean="0"/>
              <a:t> κόστος είτε με την μέθοδο του</a:t>
            </a:r>
            <a:r>
              <a:rPr lang="en-US" dirty="0" smtClean="0"/>
              <a:t> </a:t>
            </a:r>
            <a:r>
              <a:rPr lang="el-GR" dirty="0" smtClean="0"/>
              <a:t>πραγματικού επιτοκίου είτε με τη σταθερή μέθοδο.</a:t>
            </a:r>
          </a:p>
          <a:p>
            <a:r>
              <a:rPr lang="el-GR" dirty="0" smtClean="0"/>
              <a:t>Επίσης, αναλύεται ο τρόπος υπολογισμού της </a:t>
            </a:r>
            <a:r>
              <a:rPr lang="el-GR" dirty="0" err="1" smtClean="0"/>
              <a:t>απομείωσής</a:t>
            </a:r>
            <a:r>
              <a:rPr lang="en-US" dirty="0"/>
              <a:t> </a:t>
            </a:r>
            <a:r>
              <a:rPr lang="el-GR" dirty="0" smtClean="0"/>
              <a:t>τους, είτε με την χρήση προεξόφλησης, είτε χωρίς</a:t>
            </a:r>
            <a:endParaRPr lang="en-US" dirty="0"/>
          </a:p>
        </p:txBody>
      </p:sp>
    </p:spTree>
    <p:extLst>
      <p:ext uri="{BB962C8B-B14F-4D97-AF65-F5344CB8AC3E}">
        <p14:creationId xmlns:p14="http://schemas.microsoft.com/office/powerpoint/2010/main" val="9439217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Άρθρο 20 – Επιμέτρηση αποθεμάτων</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dirty="0" smtClean="0"/>
              <a:t>Αναλύεται η έννοια των αποθεμάτων και ο υπολογισμός του</a:t>
            </a:r>
            <a:r>
              <a:rPr lang="en-US" dirty="0" smtClean="0"/>
              <a:t> </a:t>
            </a:r>
            <a:r>
              <a:rPr lang="el-GR" dirty="0" smtClean="0"/>
              <a:t>κόστους κτήσης, ή του κόστους παραγωγής τους.</a:t>
            </a:r>
          </a:p>
          <a:p>
            <a:r>
              <a:rPr lang="el-GR" dirty="0" smtClean="0"/>
              <a:t>Σημαντική αναφορά όσον αφορά την επιβάρυνση του κόστους</a:t>
            </a:r>
            <a:r>
              <a:rPr lang="en-US" dirty="0" smtClean="0"/>
              <a:t> </a:t>
            </a:r>
            <a:r>
              <a:rPr lang="el-GR" dirty="0" smtClean="0"/>
              <a:t>των αποθεμάτων με τόκους έντοκων υποχρεώσεων είναι ότι</a:t>
            </a:r>
            <a:r>
              <a:rPr lang="en-US" dirty="0" smtClean="0"/>
              <a:t> </a:t>
            </a:r>
            <a:r>
              <a:rPr lang="el-GR" dirty="0" smtClean="0"/>
              <a:t>δεν μπορεί να γίνεται αποδεκτή η επίρριψη τόκων μόνο στα</a:t>
            </a:r>
            <a:r>
              <a:rPr lang="en-US" dirty="0" smtClean="0"/>
              <a:t> </a:t>
            </a:r>
            <a:r>
              <a:rPr lang="el-GR" dirty="0" smtClean="0"/>
              <a:t>αποθέματα και όχι στα </a:t>
            </a:r>
            <a:r>
              <a:rPr lang="el-GR" dirty="0" err="1" smtClean="0"/>
              <a:t>ιδιοπαραγόμενα</a:t>
            </a:r>
            <a:r>
              <a:rPr lang="el-GR" dirty="0" smtClean="0"/>
              <a:t> πάγια εφόσον</a:t>
            </a:r>
            <a:r>
              <a:rPr lang="en-US" dirty="0" smtClean="0"/>
              <a:t> </a:t>
            </a:r>
            <a:r>
              <a:rPr lang="el-GR" dirty="0" smtClean="0"/>
              <a:t>υπάρχουν, ούτε η επίρριψη αναλογίας τόκων σε επιλεγμένα</a:t>
            </a:r>
            <a:r>
              <a:rPr lang="en-US" dirty="0" smtClean="0"/>
              <a:t> </a:t>
            </a:r>
            <a:r>
              <a:rPr lang="el-GR" dirty="0" smtClean="0"/>
              <a:t>μόνο στοιχεία των αποθεμάτων ή των </a:t>
            </a:r>
            <a:r>
              <a:rPr lang="el-GR" dirty="0" err="1" smtClean="0"/>
              <a:t>ιδιοπαραγόμενων</a:t>
            </a:r>
            <a:r>
              <a:rPr lang="en-US" dirty="0"/>
              <a:t> </a:t>
            </a:r>
            <a:r>
              <a:rPr lang="el-GR" dirty="0" smtClean="0"/>
              <a:t>παγίων. Επίσης αναφέρεται η δυνατότητα επίρριψης τόκων</a:t>
            </a:r>
            <a:r>
              <a:rPr lang="en-US" dirty="0" smtClean="0"/>
              <a:t> </a:t>
            </a:r>
            <a:r>
              <a:rPr lang="el-GR" dirty="0" smtClean="0"/>
              <a:t>και για συμβόλαια παροχής υπηρεσιών που</a:t>
            </a:r>
            <a:r>
              <a:rPr lang="en-US" dirty="0" smtClean="0"/>
              <a:t> </a:t>
            </a:r>
            <a:r>
              <a:rPr lang="el-GR" dirty="0" err="1" smtClean="0"/>
              <a:t>λογιστικοποιούνται</a:t>
            </a:r>
            <a:r>
              <a:rPr lang="el-GR" dirty="0" smtClean="0"/>
              <a:t> με τη μέθοδο του ποσοστού ολοκλήρωσης.</a:t>
            </a:r>
          </a:p>
          <a:p>
            <a:r>
              <a:rPr lang="el-GR" dirty="0" smtClean="0"/>
              <a:t>Επίσης γίνεται ιδιαίτερη αναφορά και ανάλυση στον τρόπο</a:t>
            </a:r>
            <a:r>
              <a:rPr lang="en-US" dirty="0" smtClean="0"/>
              <a:t> </a:t>
            </a:r>
            <a:r>
              <a:rPr lang="el-GR" dirty="0" smtClean="0"/>
              <a:t>παρακολούθησης βιολογικών αποθεμάτων.</a:t>
            </a:r>
          </a:p>
          <a:p>
            <a:endParaRPr lang="en-US" dirty="0"/>
          </a:p>
        </p:txBody>
      </p:sp>
    </p:spTree>
    <p:extLst>
      <p:ext uri="{BB962C8B-B14F-4D97-AF65-F5344CB8AC3E}">
        <p14:creationId xmlns:p14="http://schemas.microsoft.com/office/powerpoint/2010/main" val="15517547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Άρθρο 21 – Προκαταβολές δαπανών και λοιπά μη</a:t>
            </a:r>
            <a:br>
              <a:rPr lang="el-GR" dirty="0" smtClean="0"/>
            </a:br>
            <a:r>
              <a:rPr lang="el-GR" dirty="0" err="1" smtClean="0"/>
              <a:t>χρημ</a:t>
            </a:r>
            <a:r>
              <a:rPr lang="el-GR" dirty="0" smtClean="0"/>
              <a:t>/</a:t>
            </a:r>
            <a:r>
              <a:rPr lang="el-GR" dirty="0" err="1" smtClean="0"/>
              <a:t>κά</a:t>
            </a:r>
            <a:r>
              <a:rPr lang="el-GR" dirty="0" smtClean="0"/>
              <a:t> περιουσιακά στοιχεία</a:t>
            </a:r>
            <a:br>
              <a:rPr lang="el-GR" dirty="0" smtClean="0"/>
            </a:br>
            <a:endParaRPr lang="en-US" dirty="0"/>
          </a:p>
        </p:txBody>
      </p:sp>
      <p:sp>
        <p:nvSpPr>
          <p:cNvPr id="3" name="Θέση περιεχομένου 2"/>
          <p:cNvSpPr>
            <a:spLocks noGrp="1"/>
          </p:cNvSpPr>
          <p:nvPr>
            <p:ph idx="1"/>
          </p:nvPr>
        </p:nvSpPr>
        <p:spPr/>
        <p:txBody>
          <a:bodyPr/>
          <a:lstStyle/>
          <a:p>
            <a:r>
              <a:rPr lang="el-GR" dirty="0" smtClean="0"/>
              <a:t>Οι προκαταβολές δαπανών </a:t>
            </a:r>
            <a:r>
              <a:rPr lang="el-GR" dirty="0" err="1" smtClean="0"/>
              <a:t>απομειώνονται</a:t>
            </a:r>
            <a:r>
              <a:rPr lang="el-GR" dirty="0" smtClean="0"/>
              <a:t> όταν ο λήπτης του</a:t>
            </a:r>
            <a:r>
              <a:rPr lang="en-US" dirty="0" smtClean="0"/>
              <a:t> </a:t>
            </a:r>
            <a:r>
              <a:rPr lang="el-GR" dirty="0" smtClean="0"/>
              <a:t>ποσού δεν είναι σε θέση ούτε να εκπληρώσει τη δέσμευση που</a:t>
            </a:r>
            <a:r>
              <a:rPr lang="en-US" dirty="0" smtClean="0"/>
              <a:t> </a:t>
            </a:r>
            <a:r>
              <a:rPr lang="el-GR" dirty="0" smtClean="0"/>
              <a:t>ανέλαβε ούτε να επιστρέψει το υπόλοιπο του ποσού.</a:t>
            </a:r>
            <a:endParaRPr lang="en-US" dirty="0"/>
          </a:p>
        </p:txBody>
      </p:sp>
    </p:spTree>
    <p:extLst>
      <p:ext uri="{BB962C8B-B14F-4D97-AF65-F5344CB8AC3E}">
        <p14:creationId xmlns:p14="http://schemas.microsoft.com/office/powerpoint/2010/main" val="2337970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Άρθρο 22 – Υποχρεώσεις </a:t>
            </a:r>
            <a:endParaRPr lang="en-US" dirty="0"/>
          </a:p>
        </p:txBody>
      </p:sp>
      <p:sp>
        <p:nvSpPr>
          <p:cNvPr id="3" name="Θέση περιεχομένου 2"/>
          <p:cNvSpPr>
            <a:spLocks noGrp="1"/>
          </p:cNvSpPr>
          <p:nvPr>
            <p:ph idx="1"/>
          </p:nvPr>
        </p:nvSpPr>
        <p:spPr/>
        <p:txBody>
          <a:bodyPr>
            <a:normAutofit/>
          </a:bodyPr>
          <a:lstStyle/>
          <a:p>
            <a:r>
              <a:rPr lang="el-GR" dirty="0" smtClean="0"/>
              <a:t>Αναφέρεται ο ορισμός και το περιεχόμενό τους καθώς και ο</a:t>
            </a:r>
            <a:r>
              <a:rPr lang="en-US" dirty="0" smtClean="0"/>
              <a:t> </a:t>
            </a:r>
            <a:r>
              <a:rPr lang="el-GR" dirty="0" smtClean="0"/>
              <a:t>τρόπος αρχικής αναγνώρισης και μεταγενέστερης επιμέτρησής</a:t>
            </a:r>
            <a:r>
              <a:rPr lang="en-US" dirty="0" smtClean="0"/>
              <a:t> </a:t>
            </a:r>
            <a:r>
              <a:rPr lang="el-GR" dirty="0" smtClean="0"/>
              <a:t>τους. Παρατίθενται επίσης παραδείγματα για την αναγνώρισή</a:t>
            </a:r>
            <a:r>
              <a:rPr lang="en-US" dirty="0" smtClean="0"/>
              <a:t> </a:t>
            </a:r>
            <a:r>
              <a:rPr lang="el-GR" dirty="0" smtClean="0"/>
              <a:t>τους με την μέθοδο του </a:t>
            </a:r>
            <a:r>
              <a:rPr lang="el-GR" dirty="0" err="1" smtClean="0"/>
              <a:t>αποσβέσιμου</a:t>
            </a:r>
            <a:r>
              <a:rPr lang="el-GR" dirty="0" smtClean="0"/>
              <a:t> κόστους (σταθερή ή βάσει</a:t>
            </a:r>
            <a:r>
              <a:rPr lang="en-US" dirty="0" smtClean="0"/>
              <a:t> </a:t>
            </a:r>
            <a:r>
              <a:rPr lang="el-GR" dirty="0" smtClean="0"/>
              <a:t>του πραγματικού επιτοκίου).</a:t>
            </a:r>
          </a:p>
          <a:p>
            <a:r>
              <a:rPr lang="el-GR" dirty="0" smtClean="0"/>
              <a:t>Αναλύεται ο ορισμός και η αναγνώριση των προβλέψεων και</a:t>
            </a:r>
            <a:r>
              <a:rPr lang="en-US" dirty="0" smtClean="0"/>
              <a:t> </a:t>
            </a:r>
            <a:r>
              <a:rPr lang="el-GR" dirty="0" smtClean="0"/>
              <a:t>δίδονται παραδείγματα για τον λογιστικό χειρισμό των</a:t>
            </a:r>
            <a:r>
              <a:rPr lang="en-US" dirty="0" smtClean="0"/>
              <a:t> </a:t>
            </a:r>
            <a:r>
              <a:rPr lang="el-GR" dirty="0" smtClean="0"/>
              <a:t>προβλέψεων για παροχές σε εργαζομένους μετά την έξοδο από</a:t>
            </a:r>
            <a:r>
              <a:rPr lang="en-US" dirty="0" smtClean="0"/>
              <a:t> </a:t>
            </a:r>
            <a:r>
              <a:rPr lang="el-GR" dirty="0" smtClean="0"/>
              <a:t>την υπηρεσία. </a:t>
            </a:r>
            <a:endParaRPr lang="en-US" dirty="0"/>
          </a:p>
        </p:txBody>
      </p:sp>
    </p:spTree>
    <p:extLst>
      <p:ext uri="{BB962C8B-B14F-4D97-AF65-F5344CB8AC3E}">
        <p14:creationId xmlns:p14="http://schemas.microsoft.com/office/powerpoint/2010/main" val="40540524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Άρθρο 23 – Κρατικές επιχορηγήσεις και</a:t>
            </a:r>
            <a:r>
              <a:rPr lang="en-US" dirty="0" smtClean="0"/>
              <a:t> </a:t>
            </a:r>
            <a:r>
              <a:rPr lang="el-GR" dirty="0" smtClean="0"/>
              <a:t>αναβαλλόμενοι</a:t>
            </a:r>
            <a:r>
              <a:rPr lang="en-US" dirty="0" smtClean="0"/>
              <a:t> </a:t>
            </a:r>
            <a:r>
              <a:rPr lang="el-GR" dirty="0" smtClean="0"/>
              <a:t>φόροι</a:t>
            </a:r>
            <a:endParaRPr lang="en-US" dirty="0"/>
          </a:p>
        </p:txBody>
      </p:sp>
      <p:sp>
        <p:nvSpPr>
          <p:cNvPr id="3" name="Θέση περιεχομένου 2"/>
          <p:cNvSpPr>
            <a:spLocks noGrp="1"/>
          </p:cNvSpPr>
          <p:nvPr>
            <p:ph idx="1"/>
          </p:nvPr>
        </p:nvSpPr>
        <p:spPr/>
        <p:txBody>
          <a:bodyPr/>
          <a:lstStyle/>
          <a:p>
            <a:r>
              <a:rPr lang="el-GR" dirty="0" smtClean="0"/>
              <a:t>Αναφέρεται ο ορισμός των κρατικών επιχορηγήσεων και ο</a:t>
            </a:r>
            <a:r>
              <a:rPr lang="en-US" dirty="0" smtClean="0"/>
              <a:t> </a:t>
            </a:r>
            <a:r>
              <a:rPr lang="el-GR" dirty="0" smtClean="0"/>
              <a:t>τρόπος αναγνώρισής και απόσβεσής τους.</a:t>
            </a:r>
          </a:p>
          <a:p>
            <a:r>
              <a:rPr lang="el-GR" dirty="0" smtClean="0"/>
              <a:t>Επίσης αναλύεται περεταίρω μία σημαντική προσθήκη του νέου</a:t>
            </a:r>
            <a:r>
              <a:rPr lang="en-US" dirty="0" smtClean="0"/>
              <a:t> </a:t>
            </a:r>
            <a:r>
              <a:rPr lang="el-GR" dirty="0" smtClean="0"/>
              <a:t>νόμου, η αναβαλλόμενη φορολογία. Παρέχονται ερμηνείες</a:t>
            </a:r>
            <a:r>
              <a:rPr lang="en-US" dirty="0" smtClean="0"/>
              <a:t> </a:t>
            </a:r>
            <a:r>
              <a:rPr lang="el-GR" dirty="0" smtClean="0"/>
              <a:t>προϋποθέσεις αναγνώρισης και τρόπος υπολογισμού της μέσω</a:t>
            </a:r>
            <a:r>
              <a:rPr lang="en-US" dirty="0" smtClean="0"/>
              <a:t> </a:t>
            </a:r>
            <a:r>
              <a:rPr lang="el-GR" dirty="0" smtClean="0"/>
              <a:t>παραδειγμάτων. </a:t>
            </a:r>
            <a:endParaRPr lang="en-US" dirty="0"/>
          </a:p>
        </p:txBody>
      </p:sp>
    </p:spTree>
    <p:extLst>
      <p:ext uri="{BB962C8B-B14F-4D97-AF65-F5344CB8AC3E}">
        <p14:creationId xmlns:p14="http://schemas.microsoft.com/office/powerpoint/2010/main" val="38040107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Άρθρο 24 – Επιμέτρηση περιουσιακών στοιχείων και</a:t>
            </a:r>
            <a:r>
              <a:rPr lang="en-US" dirty="0" smtClean="0"/>
              <a:t> </a:t>
            </a:r>
            <a:r>
              <a:rPr lang="el-GR" dirty="0" smtClean="0"/>
              <a:t>υποχρεώσεων στην εύλογη αξία</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dirty="0" smtClean="0"/>
              <a:t>Σύμφωνα με την Οδηγία 34/2013, τα κράτη – μέλη έχουν</a:t>
            </a:r>
            <a:r>
              <a:rPr lang="en-US" dirty="0" smtClean="0"/>
              <a:t> </a:t>
            </a:r>
            <a:r>
              <a:rPr lang="el-GR" dirty="0" smtClean="0"/>
              <a:t>υποχρέωση να εισάγουν στο εσωτερικό τους δίκαιο ρυθμίσεις</a:t>
            </a:r>
            <a:r>
              <a:rPr lang="en-US" dirty="0" smtClean="0"/>
              <a:t> </a:t>
            </a:r>
            <a:r>
              <a:rPr lang="el-GR" dirty="0" smtClean="0"/>
              <a:t>που είτε επιβάλλουν είτε επιτρέπουν τη χρήση των εύλογων</a:t>
            </a:r>
            <a:r>
              <a:rPr lang="en-US" dirty="0" smtClean="0"/>
              <a:t> </a:t>
            </a:r>
            <a:r>
              <a:rPr lang="el-GR" dirty="0" smtClean="0"/>
              <a:t>αξιών για την επιμέτρηση των χρηματοοικονομικών</a:t>
            </a:r>
            <a:r>
              <a:rPr lang="en-US" dirty="0" smtClean="0"/>
              <a:t> </a:t>
            </a:r>
            <a:r>
              <a:rPr lang="el-GR" dirty="0" smtClean="0"/>
              <a:t>περιουσιακών στοιχείων και υποχρεώσεων. Το άρθρο αυτό</a:t>
            </a:r>
            <a:r>
              <a:rPr lang="en-US" dirty="0" smtClean="0"/>
              <a:t> </a:t>
            </a:r>
            <a:r>
              <a:rPr lang="el-GR" dirty="0" smtClean="0"/>
              <a:t>εισάγει αυτή τη δυνατότητα χρήσης εύλογων αξιών σε</a:t>
            </a:r>
            <a:r>
              <a:rPr lang="en-US" dirty="0" smtClean="0"/>
              <a:t> </a:t>
            </a:r>
            <a:r>
              <a:rPr lang="el-GR" dirty="0" smtClean="0"/>
              <a:t>προαιρετική βάση ως εναλλακτικό μοντέλο έναντι του</a:t>
            </a:r>
            <a:r>
              <a:rPr lang="en-US" dirty="0" smtClean="0"/>
              <a:t> </a:t>
            </a:r>
            <a:r>
              <a:rPr lang="el-GR" dirty="0" smtClean="0"/>
              <a:t>ιστορικού κόστους, κατά την ελεύθερη επιλογή της</a:t>
            </a:r>
            <a:r>
              <a:rPr lang="en-US" dirty="0" smtClean="0"/>
              <a:t> </a:t>
            </a:r>
            <a:r>
              <a:rPr lang="el-GR" dirty="0" smtClean="0"/>
              <a:t>υποκείμενης οντότητας με απόφαση διοίκησης.</a:t>
            </a:r>
          </a:p>
          <a:p>
            <a:r>
              <a:rPr lang="el-GR" dirty="0" smtClean="0"/>
              <a:t>Τονίζεται ότι όταν γίνεται η χρήση της εύλογης αξίας, η</a:t>
            </a:r>
            <a:r>
              <a:rPr lang="en-US" dirty="0" smtClean="0"/>
              <a:t> </a:t>
            </a:r>
            <a:r>
              <a:rPr lang="el-GR" dirty="0" smtClean="0"/>
              <a:t>οντότητα υποχρεωτικά χρησιμοποιεί το υπόδειγμα</a:t>
            </a:r>
            <a:r>
              <a:rPr lang="en-US" dirty="0" smtClean="0"/>
              <a:t> </a:t>
            </a:r>
            <a:r>
              <a:rPr lang="el-GR" dirty="0" smtClean="0"/>
              <a:t>ισολογισμού Β.1.2 του παραρτήματος Β.</a:t>
            </a:r>
          </a:p>
          <a:p>
            <a:r>
              <a:rPr lang="el-GR" dirty="0" smtClean="0"/>
              <a:t>Παρέχεται ανάλυση των κονδυλίων που μπορούν να</a:t>
            </a:r>
            <a:r>
              <a:rPr lang="en-US" dirty="0" smtClean="0"/>
              <a:t> </a:t>
            </a:r>
            <a:r>
              <a:rPr lang="el-GR" dirty="0" smtClean="0"/>
              <a:t>επιμετρηθούν στην εύλογη αξία και σχετικά παραδείγματα.</a:t>
            </a:r>
            <a:endParaRPr lang="en-US" dirty="0"/>
          </a:p>
        </p:txBody>
      </p:sp>
    </p:spTree>
    <p:extLst>
      <p:ext uri="{BB962C8B-B14F-4D97-AF65-F5344CB8AC3E}">
        <p14:creationId xmlns:p14="http://schemas.microsoft.com/office/powerpoint/2010/main" val="37899968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Άρθρο 25 – Στοιχεία της κατάστασης αποτελεσμάτων</a:t>
            </a:r>
            <a:endParaRPr lang="en-US" dirty="0"/>
          </a:p>
        </p:txBody>
      </p:sp>
      <p:sp>
        <p:nvSpPr>
          <p:cNvPr id="3" name="Θέση περιεχομένου 2"/>
          <p:cNvSpPr>
            <a:spLocks noGrp="1"/>
          </p:cNvSpPr>
          <p:nvPr>
            <p:ph idx="1"/>
          </p:nvPr>
        </p:nvSpPr>
        <p:spPr/>
        <p:txBody>
          <a:bodyPr/>
          <a:lstStyle/>
          <a:p>
            <a:r>
              <a:rPr lang="el-GR" dirty="0" smtClean="0"/>
              <a:t>Γίνεται ιδιαίτερη αναφορά και ανάλυση στο τρόπο αναγνώρισης</a:t>
            </a:r>
            <a:r>
              <a:rPr lang="en-US" dirty="0" smtClean="0"/>
              <a:t> </a:t>
            </a:r>
            <a:r>
              <a:rPr lang="el-GR" dirty="0" smtClean="0"/>
              <a:t>των εσόδων από παροχή υπηρεσιών και από κατασκευαστικά</a:t>
            </a:r>
            <a:r>
              <a:rPr lang="en-US" dirty="0" smtClean="0"/>
              <a:t> </a:t>
            </a:r>
            <a:r>
              <a:rPr lang="el-GR" dirty="0" smtClean="0"/>
              <a:t>συμβόλαια με βάση το ποσοστό ολοκλήρωσης και παρέχονται</a:t>
            </a:r>
            <a:r>
              <a:rPr lang="en-US" dirty="0" smtClean="0"/>
              <a:t> </a:t>
            </a:r>
            <a:r>
              <a:rPr lang="el-GR" dirty="0" smtClean="0"/>
              <a:t>σχετικά παραδείγματα.</a:t>
            </a:r>
            <a:endParaRPr lang="en-US" dirty="0"/>
          </a:p>
        </p:txBody>
      </p:sp>
    </p:spTree>
    <p:extLst>
      <p:ext uri="{BB962C8B-B14F-4D97-AF65-F5344CB8AC3E}">
        <p14:creationId xmlns:p14="http://schemas.microsoft.com/office/powerpoint/2010/main" val="26377747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Άρθρο 26 – Στοιχεία της καθαρής θέσης</a:t>
            </a:r>
            <a:endParaRPr lang="en-US" dirty="0"/>
          </a:p>
        </p:txBody>
      </p:sp>
      <p:sp>
        <p:nvSpPr>
          <p:cNvPr id="3" name="Θέση περιεχομένου 2"/>
          <p:cNvSpPr>
            <a:spLocks noGrp="1"/>
          </p:cNvSpPr>
          <p:nvPr>
            <p:ph idx="1"/>
          </p:nvPr>
        </p:nvSpPr>
        <p:spPr/>
        <p:txBody>
          <a:bodyPr/>
          <a:lstStyle/>
          <a:p>
            <a:r>
              <a:rPr lang="el-GR" dirty="0" smtClean="0"/>
              <a:t>Παρέχονται επιπλέον διευκρινήσεις όσον αφορά την</a:t>
            </a:r>
            <a:r>
              <a:rPr lang="en-US" dirty="0" smtClean="0"/>
              <a:t> </a:t>
            </a:r>
            <a:r>
              <a:rPr lang="el-GR" dirty="0" smtClean="0"/>
              <a:t>αναγνώριση των στοιχείων της καθαρής θέσης, όπως το</a:t>
            </a:r>
            <a:r>
              <a:rPr lang="en-US" dirty="0" smtClean="0"/>
              <a:t> </a:t>
            </a:r>
            <a:r>
              <a:rPr lang="el-GR" dirty="0" smtClean="0"/>
              <a:t>εγκεκριμένο αλλά μη καταβλημένο κεφάλαιο, τις προϋποθέσεις</a:t>
            </a:r>
            <a:r>
              <a:rPr lang="en-US" dirty="0" smtClean="0"/>
              <a:t> </a:t>
            </a:r>
            <a:r>
              <a:rPr lang="el-GR" dirty="0" smtClean="0"/>
              <a:t>αναγνώρισης των εισφορών ιδιοκτητών και του λογιστικού</a:t>
            </a:r>
            <a:r>
              <a:rPr lang="en-US" dirty="0" smtClean="0"/>
              <a:t> </a:t>
            </a:r>
            <a:r>
              <a:rPr lang="el-GR" dirty="0" smtClean="0"/>
              <a:t>χειρισμού των ιδίων τίτλων καθαρής θέσης.</a:t>
            </a:r>
          </a:p>
          <a:p>
            <a:endParaRPr lang="en-US" dirty="0"/>
          </a:p>
        </p:txBody>
      </p:sp>
    </p:spTree>
    <p:extLst>
      <p:ext uri="{BB962C8B-B14F-4D97-AF65-F5344CB8AC3E}">
        <p14:creationId xmlns:p14="http://schemas.microsoft.com/office/powerpoint/2010/main" val="13152405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Άρθρο 27 – Συναλλαγές σε ξένο νόμισμα</a:t>
            </a:r>
            <a:endParaRPr lang="en-US" dirty="0"/>
          </a:p>
        </p:txBody>
      </p:sp>
      <p:sp>
        <p:nvSpPr>
          <p:cNvPr id="3" name="Θέση περιεχομένου 2"/>
          <p:cNvSpPr>
            <a:spLocks noGrp="1"/>
          </p:cNvSpPr>
          <p:nvPr>
            <p:ph idx="1"/>
          </p:nvPr>
        </p:nvSpPr>
        <p:spPr/>
        <p:txBody>
          <a:bodyPr/>
          <a:lstStyle/>
          <a:p>
            <a:r>
              <a:rPr lang="el-GR" dirty="0" smtClean="0"/>
              <a:t>Παρέχονται παραδείγματα νομισματικών και μη</a:t>
            </a:r>
            <a:r>
              <a:rPr lang="en-US" dirty="0" smtClean="0"/>
              <a:t> </a:t>
            </a:r>
            <a:r>
              <a:rPr lang="el-GR" dirty="0" smtClean="0"/>
              <a:t>νομισματικών στοιχείων και αναλύονται οι αρχές αναγνώρισης</a:t>
            </a:r>
            <a:r>
              <a:rPr lang="en-US" dirty="0" smtClean="0"/>
              <a:t> </a:t>
            </a:r>
            <a:r>
              <a:rPr lang="el-GR" dirty="0" smtClean="0"/>
              <a:t>των συναλλαγών σε ξένο νόμισμα με παραδείγματα</a:t>
            </a:r>
            <a:endParaRPr lang="en-US" dirty="0"/>
          </a:p>
        </p:txBody>
      </p:sp>
    </p:spTree>
    <p:extLst>
      <p:ext uri="{BB962C8B-B14F-4D97-AF65-F5344CB8AC3E}">
        <p14:creationId xmlns:p14="http://schemas.microsoft.com/office/powerpoint/2010/main" val="22273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057400" y="76200"/>
            <a:ext cx="7391400" cy="914400"/>
          </a:xfrm>
        </p:spPr>
        <p:txBody>
          <a:bodyPr>
            <a:noAutofit/>
          </a:bodyPr>
          <a:lstStyle/>
          <a:p>
            <a:r>
              <a:rPr lang="el-GR" altLang="el-GR" sz="3200" dirty="0"/>
              <a:t>Είδη Επιχειρηματικής Οργάνωσης </a:t>
            </a:r>
            <a:r>
              <a:rPr lang="el-GR" altLang="el-GR" sz="3200" dirty="0" smtClean="0"/>
              <a:t>(2)</a:t>
            </a:r>
            <a:r>
              <a:rPr lang="en-US" altLang="el-GR" sz="3200" dirty="0"/>
              <a:t/>
            </a:r>
            <a:br>
              <a:rPr lang="en-US" altLang="el-GR" sz="3200" dirty="0"/>
            </a:br>
            <a:endParaRPr lang="en-US" altLang="el-GR" sz="3200" dirty="0"/>
          </a:p>
        </p:txBody>
      </p:sp>
      <p:sp>
        <p:nvSpPr>
          <p:cNvPr id="3" name="Content Placeholder 2"/>
          <p:cNvSpPr>
            <a:spLocks noGrp="1"/>
          </p:cNvSpPr>
          <p:nvPr>
            <p:ph idx="1"/>
          </p:nvPr>
        </p:nvSpPr>
        <p:spPr>
          <a:xfrm>
            <a:off x="573437" y="1295399"/>
            <a:ext cx="10616339" cy="5244885"/>
          </a:xfrm>
        </p:spPr>
        <p:txBody>
          <a:bodyPr>
            <a:noAutofit/>
          </a:bodyPr>
          <a:lstStyle/>
          <a:p>
            <a:pPr lvl="1">
              <a:buClr>
                <a:schemeClr val="tx2"/>
              </a:buClr>
            </a:pPr>
            <a:r>
              <a:rPr lang="el-GR" altLang="el-GR" sz="2800" b="1" dirty="0" smtClean="0">
                <a:solidFill>
                  <a:srgbClr val="0070C0"/>
                </a:solidFill>
                <a:cs typeface="Times New Roman" panose="02020603050405020304" pitchFamily="18" charset="0"/>
              </a:rPr>
              <a:t>Ανώνυμη εταιρία </a:t>
            </a:r>
            <a:r>
              <a:rPr lang="el-GR" altLang="el-GR" sz="2800" dirty="0" smtClean="0">
                <a:cs typeface="Times New Roman" panose="02020603050405020304" pitchFamily="18" charset="0"/>
              </a:rPr>
              <a:t>– επιχειρηματική μονάδα που ρυθμίζεται από το κράτος και διακρίνεται νόμιμα από τους ιδιοκτήτες της </a:t>
            </a:r>
          </a:p>
          <a:p>
            <a:pPr lvl="1">
              <a:buClr>
                <a:schemeClr val="tx2"/>
              </a:buClr>
            </a:pPr>
            <a:r>
              <a:rPr lang="el-GR" altLang="el-GR" sz="2800" dirty="0" smtClean="0">
                <a:solidFill>
                  <a:srgbClr val="000000"/>
                </a:solidFill>
                <a:cs typeface="Times New Roman" panose="02020603050405020304" pitchFamily="18" charset="0"/>
              </a:rPr>
              <a:t>Οι ιδιοκτήτες καλούνται </a:t>
            </a:r>
            <a:r>
              <a:rPr lang="el-GR" altLang="el-GR" sz="2800" b="1" dirty="0" smtClean="0">
                <a:solidFill>
                  <a:srgbClr val="0070C0"/>
                </a:solidFill>
                <a:cs typeface="Times New Roman" panose="02020603050405020304" pitchFamily="18" charset="0"/>
              </a:rPr>
              <a:t>μέτοχοι</a:t>
            </a:r>
            <a:r>
              <a:rPr lang="el-GR" altLang="el-GR" sz="2800" dirty="0" smtClean="0">
                <a:solidFill>
                  <a:srgbClr val="000000"/>
                </a:solidFill>
                <a:cs typeface="Times New Roman" panose="02020603050405020304" pitchFamily="18" charset="0"/>
              </a:rPr>
              <a:t>, επειδή η ιδιοκτησία τους αντιπροσωπεύεται από μερίδια μετοχών</a:t>
            </a:r>
            <a:r>
              <a:rPr lang="en-US" altLang="el-GR" sz="2800" dirty="0" smtClean="0">
                <a:solidFill>
                  <a:srgbClr val="000000"/>
                </a:solidFill>
                <a:cs typeface="Times New Roman" panose="02020603050405020304" pitchFamily="18" charset="0"/>
              </a:rPr>
              <a:t>.</a:t>
            </a:r>
          </a:p>
          <a:p>
            <a:pPr lvl="2">
              <a:buFont typeface="Wingdings" panose="05000000000000000000" pitchFamily="2" charset="2"/>
              <a:buChar char="§"/>
            </a:pPr>
            <a:r>
              <a:rPr lang="el-GR" altLang="el-GR" sz="2400" dirty="0" smtClean="0">
                <a:solidFill>
                  <a:srgbClr val="000000"/>
                </a:solidFill>
                <a:cs typeface="Times New Roman" panose="02020603050405020304" pitchFamily="18" charset="0"/>
              </a:rPr>
              <a:t>Οι μέτοχοι δεν ελέγχουν άμεσα τις λειτουργίες της ανώνυμης εταιρίας, αλλά εκλέγουν ένα διοικητικό συμβούλιο που διαχειρίζεται προς όφελος τους την εταιρία</a:t>
            </a:r>
            <a:r>
              <a:rPr lang="en-US" altLang="el-GR" sz="2400" dirty="0" smtClean="0">
                <a:solidFill>
                  <a:srgbClr val="000000"/>
                </a:solidFill>
                <a:cs typeface="Times New Roman" panose="02020603050405020304" pitchFamily="18" charset="0"/>
              </a:rPr>
              <a:t>.</a:t>
            </a:r>
          </a:p>
          <a:p>
            <a:pPr lvl="2">
              <a:buFont typeface="Wingdings" panose="05000000000000000000" pitchFamily="2" charset="2"/>
              <a:buChar char="§"/>
            </a:pPr>
            <a:r>
              <a:rPr lang="el-GR" altLang="el-GR" sz="2400" dirty="0" smtClean="0">
                <a:solidFill>
                  <a:srgbClr val="000000"/>
                </a:solidFill>
                <a:cs typeface="Times New Roman" panose="02020603050405020304" pitchFamily="18" charset="0"/>
              </a:rPr>
              <a:t>Οι μέτοχοι απολαμβάνουν περιορισμένη ευθύνη</a:t>
            </a:r>
            <a:r>
              <a:rPr lang="en-US" altLang="el-GR" sz="2400" dirty="0" smtClean="0">
                <a:solidFill>
                  <a:srgbClr val="000000"/>
                </a:solidFill>
                <a:cs typeface="Times New Roman" panose="02020603050405020304" pitchFamily="18" charset="0"/>
              </a:rPr>
              <a:t>,</a:t>
            </a:r>
            <a:r>
              <a:rPr lang="el-GR" altLang="el-GR" sz="2400" dirty="0" smtClean="0">
                <a:solidFill>
                  <a:srgbClr val="000000"/>
                </a:solidFill>
                <a:cs typeface="Times New Roman" panose="02020603050405020304" pitchFamily="18" charset="0"/>
              </a:rPr>
              <a:t>που σημαίνει ότι ο κίνδυνος ζημιάς τους περιορίζεται στο ποσό που κατέβαλαν για τις μετοχές τους</a:t>
            </a:r>
            <a:r>
              <a:rPr lang="en-US" altLang="el-GR" sz="2400" dirty="0" smtClean="0">
                <a:solidFill>
                  <a:srgbClr val="000000"/>
                </a:solidFill>
                <a:cs typeface="Times New Roman" panose="02020603050405020304" pitchFamily="18" charset="0"/>
              </a:rPr>
              <a:t>.</a:t>
            </a:r>
          </a:p>
          <a:p>
            <a:pPr lvl="2">
              <a:buFont typeface="Wingdings" panose="05000000000000000000" pitchFamily="2" charset="2"/>
              <a:buChar char="§"/>
            </a:pPr>
            <a:r>
              <a:rPr lang="el-GR" altLang="el-GR" sz="2400" dirty="0" smtClean="0">
                <a:solidFill>
                  <a:srgbClr val="000000"/>
                </a:solidFill>
                <a:cs typeface="Times New Roman" panose="02020603050405020304" pitchFamily="18" charset="0"/>
              </a:rPr>
              <a:t>Οι μέτοχοι μπορούν να πουλήσουν τις μετοχές τους χωρίς να χρειάζεται λύση της εταιρίας</a:t>
            </a:r>
            <a:r>
              <a:rPr lang="en-US" altLang="el-GR" sz="2400" dirty="0" smtClean="0">
                <a:solidFill>
                  <a:srgbClr val="000000"/>
                </a:solidFill>
                <a:cs typeface="Times New Roman" panose="02020603050405020304" pitchFamily="18" charset="0"/>
              </a:rPr>
              <a:t>, </a:t>
            </a:r>
            <a:r>
              <a:rPr lang="el-GR" altLang="el-GR" sz="2400" dirty="0" smtClean="0">
                <a:solidFill>
                  <a:srgbClr val="000000"/>
                </a:solidFill>
                <a:cs typeface="Times New Roman" panose="02020603050405020304" pitchFamily="18" charset="0"/>
              </a:rPr>
              <a:t>και επομένως η ζωή τη ανώνυμης εταιρίας είναι απεριόριστη.</a:t>
            </a:r>
            <a:r>
              <a:rPr lang="en-US" altLang="el-GR" sz="2400" dirty="0" smtClean="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12086672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Άρθρο 28 – Μεταβολές λογιστικών πολιτικών και</a:t>
            </a:r>
            <a:br>
              <a:rPr lang="el-GR" dirty="0" smtClean="0"/>
            </a:br>
            <a:r>
              <a:rPr lang="el-GR" dirty="0" smtClean="0"/>
              <a:t>εκτιμήσεων και διόρθωση λαθών</a:t>
            </a:r>
            <a:endParaRPr lang="en-US" dirty="0"/>
          </a:p>
        </p:txBody>
      </p:sp>
      <p:sp>
        <p:nvSpPr>
          <p:cNvPr id="3" name="Θέση περιεχομένου 2"/>
          <p:cNvSpPr>
            <a:spLocks noGrp="1"/>
          </p:cNvSpPr>
          <p:nvPr>
            <p:ph idx="1"/>
          </p:nvPr>
        </p:nvSpPr>
        <p:spPr/>
        <p:txBody>
          <a:bodyPr/>
          <a:lstStyle/>
          <a:p>
            <a:r>
              <a:rPr lang="el-GR" dirty="0" smtClean="0"/>
              <a:t>Αναφέρονται οι ορισμοί των λογιστικών πολιτικών,</a:t>
            </a:r>
            <a:r>
              <a:rPr lang="en-US" dirty="0" smtClean="0"/>
              <a:t> </a:t>
            </a:r>
            <a:r>
              <a:rPr lang="el-GR" dirty="0" smtClean="0"/>
              <a:t>εκτιμήσεων και λαθών, παρέχονται σχετικά παραδείγματα και</a:t>
            </a:r>
            <a:r>
              <a:rPr lang="en-US" dirty="0" smtClean="0"/>
              <a:t> </a:t>
            </a:r>
            <a:r>
              <a:rPr lang="el-GR" dirty="0" smtClean="0"/>
              <a:t>τονίζεται η υποχρέωση αναδρομικής διόρθωσης των</a:t>
            </a:r>
            <a:r>
              <a:rPr lang="en-US" dirty="0" smtClean="0"/>
              <a:t> </a:t>
            </a:r>
            <a:r>
              <a:rPr lang="el-GR" dirty="0" smtClean="0"/>
              <a:t>χρηματοοικονομικών καταστάσεων όλων των περιόδων που</a:t>
            </a:r>
            <a:r>
              <a:rPr lang="en-US" dirty="0" smtClean="0"/>
              <a:t> </a:t>
            </a:r>
            <a:r>
              <a:rPr lang="el-GR" dirty="0" smtClean="0"/>
              <a:t>δημοσιοποιούνται μαζί με τις καταστάσεις της τρέχουσας</a:t>
            </a:r>
            <a:r>
              <a:rPr lang="en-US" dirty="0" smtClean="0"/>
              <a:t> </a:t>
            </a:r>
            <a:r>
              <a:rPr lang="el-GR" dirty="0" smtClean="0"/>
              <a:t>περιόδου σε περιπτώσεις μεταβολής λογιστικών πολιτικών και</a:t>
            </a:r>
            <a:r>
              <a:rPr lang="en-US" dirty="0" smtClean="0"/>
              <a:t> </a:t>
            </a:r>
            <a:r>
              <a:rPr lang="el-GR" dirty="0" smtClean="0"/>
              <a:t>διόρθωσης λαθών</a:t>
            </a:r>
            <a:endParaRPr lang="en-US" dirty="0"/>
          </a:p>
        </p:txBody>
      </p:sp>
    </p:spTree>
    <p:extLst>
      <p:ext uri="{BB962C8B-B14F-4D97-AF65-F5344CB8AC3E}">
        <p14:creationId xmlns:p14="http://schemas.microsoft.com/office/powerpoint/2010/main" val="2427996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41731"/>
            <a:ext cx="10515600" cy="1006586"/>
          </a:xfrm>
        </p:spPr>
        <p:txBody>
          <a:bodyPr/>
          <a:lstStyle/>
          <a:p>
            <a:r>
              <a:rPr lang="el-GR" dirty="0" smtClean="0"/>
              <a:t>ΚΑΝΟΝΕΣ ΕΠΙΜΕΤΡΗΣΗΣ (1)</a:t>
            </a:r>
            <a:endParaRPr lang="en-US" dirty="0"/>
          </a:p>
        </p:txBody>
      </p:sp>
      <p:sp>
        <p:nvSpPr>
          <p:cNvPr id="3" name="Θέση περιεχομένου 2"/>
          <p:cNvSpPr>
            <a:spLocks noGrp="1"/>
          </p:cNvSpPr>
          <p:nvPr>
            <p:ph idx="1"/>
          </p:nvPr>
        </p:nvSpPr>
        <p:spPr>
          <a:xfrm>
            <a:off x="276447" y="1148317"/>
            <a:ext cx="11077353" cy="5028646"/>
          </a:xfrm>
        </p:spPr>
        <p:txBody>
          <a:bodyPr>
            <a:normAutofit fontScale="85000" lnSpcReduction="20000"/>
          </a:bodyPr>
          <a:lstStyle/>
          <a:p>
            <a:r>
              <a:rPr lang="el-GR" b="1" dirty="0" smtClean="0"/>
              <a:t>Α. Ενσώματα και άυλα πάγια περιουσιακά στοιχεία (άρθρο 18)</a:t>
            </a:r>
          </a:p>
          <a:p>
            <a:r>
              <a:rPr lang="el-GR" dirty="0" smtClean="0"/>
              <a:t>Τα πάγια περιουσιακά στοιχεία (υλικά και άυλα) αποτιμώνται αρχικά στο κόστος κτήσης και στη συνέχεια επιμετρώνται στο </a:t>
            </a:r>
            <a:r>
              <a:rPr lang="el-GR" dirty="0" err="1" smtClean="0"/>
              <a:t>αποσβέσιμο</a:t>
            </a:r>
            <a:r>
              <a:rPr lang="el-GR" dirty="0" smtClean="0"/>
              <a:t> κόστος. </a:t>
            </a:r>
            <a:endParaRPr lang="en-US" dirty="0" smtClean="0"/>
          </a:p>
          <a:p>
            <a:r>
              <a:rPr lang="el-GR" dirty="0" smtClean="0"/>
              <a:t>Ειδικότερα, </a:t>
            </a:r>
            <a:r>
              <a:rPr lang="el-GR" b="1" dirty="0" smtClean="0"/>
              <a:t>στα πάγια περιλαμβάνονται, </a:t>
            </a:r>
            <a:r>
              <a:rPr lang="el-GR" dirty="0" smtClean="0"/>
              <a:t>μεταξύ άλλων:</a:t>
            </a:r>
          </a:p>
          <a:p>
            <a:r>
              <a:rPr lang="el-GR" dirty="0" smtClean="0"/>
              <a:t>1. Η υπεραξία, ως άυλο στοιχείο.</a:t>
            </a:r>
          </a:p>
          <a:p>
            <a:r>
              <a:rPr lang="el-GR" dirty="0" smtClean="0"/>
              <a:t>2. Οι δαπάνες βελτίωσης παγίων.</a:t>
            </a:r>
          </a:p>
          <a:p>
            <a:r>
              <a:rPr lang="el-GR" dirty="0" smtClean="0"/>
              <a:t>3. Οι δαπάνες επισκευής και συντήρησης, μόνο όταν εμπίπτουν στον ορισμό του περιουσιακού στοιχείου, </a:t>
            </a:r>
            <a:r>
              <a:rPr lang="el-GR" u="sng" dirty="0" smtClean="0"/>
              <a:t>όταν δηλαδή γίνονται μετά από καταστροφή του παγίου, ή άλλη ιδιαιτέρως κρίσιμη επισκευή</a:t>
            </a:r>
            <a:r>
              <a:rPr lang="el-GR" dirty="0" smtClean="0"/>
              <a:t>. Σε κάθε άλλη περίπτωση, οι σχετικές δαπάνες αναγνωρίζονται ως έξοδο, σύμφωνα με το άρθρο 25 (βλέπε παρακάτω).</a:t>
            </a:r>
          </a:p>
          <a:p>
            <a:r>
              <a:rPr lang="el-GR" dirty="0" smtClean="0"/>
              <a:t>Το κόστος </a:t>
            </a:r>
            <a:r>
              <a:rPr lang="el-GR" u="sng" dirty="0" smtClean="0"/>
              <a:t>αποσυναρμολόγησης, απομάκρυνσης ή αποκατάστασης ενσώματων πάγιων στοιχείων</a:t>
            </a:r>
            <a:r>
              <a:rPr lang="el-GR" dirty="0" smtClean="0"/>
              <a:t>, όταν η σχετική υποχρέωση γεννάται για την επιχείρηση ως αποτέλεσμα της εγκατάστασης του παγίου ή της χρήσης του, </a:t>
            </a:r>
            <a:r>
              <a:rPr lang="el-GR" b="1" dirty="0" smtClean="0"/>
              <a:t>στη διάρκεια μιας συγκεκριμένης περιόδου</a:t>
            </a:r>
            <a:r>
              <a:rPr lang="el-GR" dirty="0" smtClean="0"/>
              <a:t>.</a:t>
            </a:r>
          </a:p>
          <a:p>
            <a:r>
              <a:rPr lang="el-GR" dirty="0" smtClean="0"/>
              <a:t>Οι δαπάνες ανάπτυξης (εξετάζονται αμέσως μετά)</a:t>
            </a:r>
            <a:endParaRPr lang="en-US" dirty="0"/>
          </a:p>
        </p:txBody>
      </p:sp>
    </p:spTree>
    <p:extLst>
      <p:ext uri="{BB962C8B-B14F-4D97-AF65-F5344CB8AC3E}">
        <p14:creationId xmlns:p14="http://schemas.microsoft.com/office/powerpoint/2010/main" val="19396210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ΚΑΝΟΝΕΣ ΕΠΙΜΕΤΡΗΣΗΣ (2)</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b="1" dirty="0" smtClean="0"/>
              <a:t>Προϋποθέσεις αναγνώρισης </a:t>
            </a:r>
            <a:r>
              <a:rPr lang="el-GR" b="1" u="sng" dirty="0" smtClean="0"/>
              <a:t>δαπανών ανάπτυξης</a:t>
            </a:r>
            <a:r>
              <a:rPr lang="el-GR" b="1" dirty="0" smtClean="0"/>
              <a:t>, ως περιουσιακού</a:t>
            </a:r>
            <a:r>
              <a:rPr lang="en-US" b="1" dirty="0" smtClean="0"/>
              <a:t> </a:t>
            </a:r>
            <a:r>
              <a:rPr lang="el-GR" b="1" dirty="0" smtClean="0"/>
              <a:t>στοιχείου</a:t>
            </a:r>
          </a:p>
          <a:p>
            <a:r>
              <a:rPr lang="el-GR" dirty="0" smtClean="0"/>
              <a:t>Οι </a:t>
            </a:r>
            <a:r>
              <a:rPr lang="el-GR" b="1" dirty="0" smtClean="0"/>
              <a:t>δαπάνες ανάπτυξης</a:t>
            </a:r>
            <a:r>
              <a:rPr lang="el-GR" dirty="0" smtClean="0"/>
              <a:t>, αναγνωρίζονται ως περιουσιακό στοιχείο, </a:t>
            </a:r>
            <a:r>
              <a:rPr lang="el-GR" u="sng" dirty="0" smtClean="0"/>
              <a:t>όταν και μόνον όταν</a:t>
            </a:r>
            <a:r>
              <a:rPr lang="el-GR" dirty="0" smtClean="0"/>
              <a:t>, πληρούνται όλες οι κατωτέρω προϋποθέσεις (σωρευτικά):</a:t>
            </a:r>
          </a:p>
          <a:p>
            <a:r>
              <a:rPr lang="el-GR" dirty="0" smtClean="0"/>
              <a:t>1. Υπάρχει πρόθεση και τεχνική δυνατότητα εκ μέρους της οντότητας να ολοκληρώσει τα σχετικά στοιχεία, ούτως ώστε να είναι διαθέσιμα προς χρήση ή διάθεση, δηλαδή αξιοποιήσιμα.</a:t>
            </a:r>
          </a:p>
          <a:p>
            <a:r>
              <a:rPr lang="el-GR" dirty="0" smtClean="0"/>
              <a:t>2. Εκτιμάται ως σφόδρα πιθανό ότι τα στοιχεία αυτά θα αποφέρουν μελλοντικά οικονομικά οφέλη. Σφόδρα πιθανό σημαίνει ότι είναι σχεδόν βέβαιο ότι θα συμβεί.</a:t>
            </a:r>
          </a:p>
          <a:p>
            <a:r>
              <a:rPr lang="el-GR" dirty="0" smtClean="0"/>
              <a:t>3. Υπάρχει αξιόπιστο σύστημα επιμέτρησης των αποδοτέων σε αυτά ποσών κόστους.</a:t>
            </a:r>
          </a:p>
          <a:p>
            <a:r>
              <a:rPr lang="el-GR" dirty="0" smtClean="0"/>
              <a:t>Σε κάθε άλλη περίπτωση, η σχετική δαπάνη αναγνωρίζεται ως έξοδο, σύμφωνα με το άρθρο 25, παρ. 12 (βλέπε αμέσως μετά).</a:t>
            </a:r>
            <a:endParaRPr lang="en-US" dirty="0"/>
          </a:p>
        </p:txBody>
      </p:sp>
    </p:spTree>
    <p:extLst>
      <p:ext uri="{BB962C8B-B14F-4D97-AF65-F5344CB8AC3E}">
        <p14:creationId xmlns:p14="http://schemas.microsoft.com/office/powerpoint/2010/main" val="39838541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ΚΑΝΟΝΕΣ ΕΠΙΜΕΤΡΗΣΗΣ (3)</a:t>
            </a:r>
            <a:endParaRPr lang="en-US" dirty="0"/>
          </a:p>
        </p:txBody>
      </p:sp>
      <p:sp>
        <p:nvSpPr>
          <p:cNvPr id="3" name="Θέση περιεχομένου 2"/>
          <p:cNvSpPr>
            <a:spLocks noGrp="1"/>
          </p:cNvSpPr>
          <p:nvPr>
            <p:ph idx="1"/>
          </p:nvPr>
        </p:nvSpPr>
        <p:spPr/>
        <p:txBody>
          <a:bodyPr>
            <a:normAutofit/>
          </a:bodyPr>
          <a:lstStyle/>
          <a:p>
            <a:r>
              <a:rPr lang="el-GR" b="1" dirty="0" smtClean="0"/>
              <a:t>Β. Ιδιοπαραγόμενα πάγια στοιχεία</a:t>
            </a:r>
          </a:p>
          <a:p>
            <a:r>
              <a:rPr lang="el-GR" b="1" dirty="0" smtClean="0"/>
              <a:t>Το κόστος κτήσης </a:t>
            </a:r>
            <a:r>
              <a:rPr lang="el-GR" dirty="0" smtClean="0"/>
              <a:t>ενός </a:t>
            </a:r>
            <a:r>
              <a:rPr lang="el-GR" dirty="0" err="1" smtClean="0"/>
              <a:t>ιδιοπαραγόμενου</a:t>
            </a:r>
            <a:r>
              <a:rPr lang="el-GR" dirty="0" smtClean="0"/>
              <a:t> παγίου περιλαμβάνει το σύνολο των δαπανών που απαιτούνται για να φθάσει το πάγιο στην κατάσταση λειτουργίας για την οποία προορίζεται.</a:t>
            </a:r>
          </a:p>
          <a:p>
            <a:r>
              <a:rPr lang="el-GR" b="1" dirty="0" smtClean="0"/>
              <a:t>Το κόστος ενός </a:t>
            </a:r>
            <a:r>
              <a:rPr lang="el-GR" b="1" dirty="0" err="1" smtClean="0"/>
              <a:t>ιδιοπαραγόμενου</a:t>
            </a:r>
            <a:r>
              <a:rPr lang="el-GR" b="1" dirty="0" smtClean="0"/>
              <a:t> παγίου περιλαμβάνει</a:t>
            </a:r>
            <a:r>
              <a:rPr lang="el-GR" dirty="0" smtClean="0"/>
              <a:t>:</a:t>
            </a:r>
          </a:p>
          <a:p>
            <a:r>
              <a:rPr lang="el-GR" dirty="0" smtClean="0"/>
              <a:t>1. Το κόστος πρώτων υλών, αναλώσιμων υλικών, εργασίας και οποιοδήποτε άλλο κόστος σχετίζεται άμεσα με αυτό.</a:t>
            </a:r>
          </a:p>
          <a:p>
            <a:endParaRPr lang="en-US" dirty="0"/>
          </a:p>
        </p:txBody>
      </p:sp>
    </p:spTree>
    <p:extLst>
      <p:ext uri="{BB962C8B-B14F-4D97-AF65-F5344CB8AC3E}">
        <p14:creationId xmlns:p14="http://schemas.microsoft.com/office/powerpoint/2010/main" val="342980166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115322"/>
          </a:xfrm>
        </p:spPr>
        <p:txBody>
          <a:bodyPr>
            <a:normAutofit fontScale="90000"/>
          </a:bodyPr>
          <a:lstStyle/>
          <a:p>
            <a:endParaRPr lang="en-US" dirty="0"/>
          </a:p>
        </p:txBody>
      </p:sp>
      <p:sp>
        <p:nvSpPr>
          <p:cNvPr id="3" name="Θέση περιεχομένου 2"/>
          <p:cNvSpPr>
            <a:spLocks noGrp="1"/>
          </p:cNvSpPr>
          <p:nvPr>
            <p:ph idx="1"/>
          </p:nvPr>
        </p:nvSpPr>
        <p:spPr>
          <a:xfrm>
            <a:off x="511444" y="929898"/>
            <a:ext cx="10842356" cy="5247065"/>
          </a:xfrm>
        </p:spPr>
        <p:txBody>
          <a:bodyPr>
            <a:normAutofit fontScale="85000" lnSpcReduction="20000"/>
          </a:bodyPr>
          <a:lstStyle/>
          <a:p>
            <a:r>
              <a:rPr lang="el-GR" b="1" dirty="0"/>
              <a:t>Β. Ιδιοπαραγόμενα πάγια </a:t>
            </a:r>
            <a:r>
              <a:rPr lang="el-GR" b="1" dirty="0" smtClean="0"/>
              <a:t>στοιχεία</a:t>
            </a:r>
          </a:p>
          <a:p>
            <a:endParaRPr lang="el-GR" dirty="0"/>
          </a:p>
          <a:p>
            <a:r>
              <a:rPr lang="el-GR" dirty="0"/>
              <a:t>2. Μια εύλογη αναλογία σταθερών και μεταβλητών εξόδων που σχετίζονται έμμεσα με το εν λόγω πάγιο στοιχείο, στο βαθμό που τα ποσά αυτά αναφέρονται στην περίοδο κατασκευής.</a:t>
            </a:r>
          </a:p>
          <a:p>
            <a:r>
              <a:rPr lang="el-GR" dirty="0"/>
              <a:t>Το κόστος ενός </a:t>
            </a:r>
            <a:r>
              <a:rPr lang="el-GR" dirty="0" err="1"/>
              <a:t>ιδιοπαραγόμενου</a:t>
            </a:r>
            <a:r>
              <a:rPr lang="el-GR" dirty="0"/>
              <a:t> παγίου μακράς περιόδου κατασκευής ή παραγωγής μπορεί να επιβαρύνεται με τόκους εντόκων υποχρεώσεων κατά το μέρος που αναλογούν σε αυτό.</a:t>
            </a:r>
          </a:p>
          <a:p>
            <a:r>
              <a:rPr lang="el-GR" dirty="0"/>
              <a:t>Ημιτελή </a:t>
            </a:r>
            <a:r>
              <a:rPr lang="el-GR" dirty="0" err="1"/>
              <a:t>ιδιοπαραγόμενα</a:t>
            </a:r>
            <a:r>
              <a:rPr lang="el-GR" dirty="0"/>
              <a:t> πάγια στοιχεία επιμετρώνται στο κόστος που έχουν απορροφήσει κατά την ημερομηνία του ισολογισμού, κατά το κλείσιμο της λογιστικής χρήσης.</a:t>
            </a:r>
          </a:p>
          <a:p>
            <a:r>
              <a:rPr lang="el-GR" dirty="0"/>
              <a:t>Με την εξαίρεση των δαπανών ανάπτυξης της παραγράφου 1 (ως άνω), εσωτερικώς δημιουργούμενα άυλα στοιχεία, συμπεριλαμβανομένης της υπεραξίας, δεν αναγνωρίζονται.</a:t>
            </a:r>
          </a:p>
          <a:p>
            <a:r>
              <a:rPr lang="el-GR" dirty="0"/>
              <a:t>ΥΠΕΡΑΞΙΑ: Η ΔΙΑΦΟΡΑ ΜΕΤΑΞΥ ΤΟΥ ΤΙΜΗΜΑΤΟΣ ΓΙΑ ΤΗΝ ΑΠΟΚΤΗΣΗ ΜΕΡΟΥΣ Η ΤΟΥ ΣΥΝΟΛΟΥ ΜΙΑΣ ΟΝΤΟΤΗΤΑΣ ΚΑΙ ΤΟΥ ΑΘΡΟΙΣΜΑΤΟΣ ΤΗΣ ΕΥΛΟΓΗΣ ΑΞΙΑΣ ΤΩΝ ΕΞΑΤΟΜΙΚΕΥΣΙΜΩΝ Π.Σ.</a:t>
            </a:r>
          </a:p>
          <a:p>
            <a:endParaRPr lang="el-GR" dirty="0"/>
          </a:p>
          <a:p>
            <a:endParaRPr lang="en-US" dirty="0"/>
          </a:p>
        </p:txBody>
      </p:sp>
    </p:spTree>
    <p:extLst>
      <p:ext uri="{BB962C8B-B14F-4D97-AF65-F5344CB8AC3E}">
        <p14:creationId xmlns:p14="http://schemas.microsoft.com/office/powerpoint/2010/main" val="31535121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ΚΑΝΟΝΕΣ ΕΠΙΜΕΤΡΗΣΗΣ (4) Οι αποσβέσεις σύμφωνα με τα ΕΛΠ</a:t>
            </a:r>
            <a:endParaRPr lang="en-US" dirty="0"/>
          </a:p>
        </p:txBody>
      </p:sp>
      <p:sp>
        <p:nvSpPr>
          <p:cNvPr id="3" name="Θέση περιεχομένου 2"/>
          <p:cNvSpPr>
            <a:spLocks noGrp="1"/>
          </p:cNvSpPr>
          <p:nvPr>
            <p:ph idx="1"/>
          </p:nvPr>
        </p:nvSpPr>
        <p:spPr/>
        <p:txBody>
          <a:bodyPr>
            <a:normAutofit fontScale="70000" lnSpcReduction="20000"/>
          </a:bodyPr>
          <a:lstStyle/>
          <a:p>
            <a:r>
              <a:rPr lang="el-GR" sz="3400" b="1" dirty="0" smtClean="0"/>
              <a:t>Γ. Προσαρμογή αξιών</a:t>
            </a:r>
          </a:p>
          <a:p>
            <a:r>
              <a:rPr lang="el-GR" sz="3400" b="1" dirty="0" smtClean="0"/>
              <a:t>1. Αποσβέσεις</a:t>
            </a:r>
          </a:p>
          <a:p>
            <a:r>
              <a:rPr lang="el-GR" dirty="0" smtClean="0"/>
              <a:t>Η αξία των παγίων περιουσιακών στοιχείων που έχουν </a:t>
            </a:r>
            <a:r>
              <a:rPr lang="el-GR" b="1" dirty="0" smtClean="0"/>
              <a:t>περιορισμένη</a:t>
            </a:r>
            <a:r>
              <a:rPr lang="el-GR" dirty="0" smtClean="0"/>
              <a:t> ωφέλιμη ζωή υπόκειται σε απόσβεση. Η απόσβεση αρχίζει όταν το περιουσιακό στοιχείο είναι έτοιμο για τη χρήση για την οποία προορίζεται και υπολογίζεται με βάση την </a:t>
            </a:r>
            <a:r>
              <a:rPr lang="el-GR" b="1" dirty="0" smtClean="0"/>
              <a:t>εκτιμώμενη ωφέλιμη οικονομική ζωή του</a:t>
            </a:r>
            <a:r>
              <a:rPr lang="el-GR" dirty="0" smtClean="0"/>
              <a:t>.</a:t>
            </a:r>
          </a:p>
          <a:p>
            <a:r>
              <a:rPr lang="el-GR" dirty="0" smtClean="0"/>
              <a:t>Η διοίκηση της οντότητας έχει την ευθύνη επιλογής της κατάλληλης μεθόδου απόσβεσης για τη συστηματική κατανομή της αξίας του παγίου στην ωφέλιμη οικονομική ζωή του. Η απόσβεση διενεργείται </a:t>
            </a:r>
            <a:r>
              <a:rPr lang="el-GR" b="1" dirty="0" smtClean="0"/>
              <a:t>είτε με τη σταθερή μέθοδο είτε με τη φθίνουσα μέθοδο, είτε με τη μέθοδο των παραγόμενων μονάδων.</a:t>
            </a:r>
          </a:p>
          <a:p>
            <a:r>
              <a:rPr lang="el-GR" dirty="0" smtClean="0"/>
              <a:t>Η γη (οικόπεδα) δεν υπόκειται σε απόσβεση. Ωστόσο, βελτιώσεις αυτής με περιορισμένη ωφέλιμη ζωή υπόκεινται σε απόσβεση.</a:t>
            </a:r>
          </a:p>
          <a:p>
            <a:r>
              <a:rPr lang="el-GR" dirty="0" smtClean="0"/>
              <a:t>Έργα τέχνης, αντίκες, κοσμήματα και άλλα πάγια στοιχεία που δεν υπόκεινται σε φθορά ή αχρήστευση, δεν αποσβένονται.</a:t>
            </a:r>
          </a:p>
          <a:p>
            <a:r>
              <a:rPr lang="el-GR" dirty="0" smtClean="0"/>
              <a:t>(Δείτε άρθρο 24 του ΚΦΕ, παρ. 3 και 4)</a:t>
            </a:r>
            <a:endParaRPr lang="en-US" dirty="0"/>
          </a:p>
        </p:txBody>
      </p:sp>
    </p:spTree>
    <p:extLst>
      <p:ext uri="{BB962C8B-B14F-4D97-AF65-F5344CB8AC3E}">
        <p14:creationId xmlns:p14="http://schemas.microsoft.com/office/powerpoint/2010/main" val="2071565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ΚΑΝΟΝΕΣ ΕΠΙΜΕΤΡΗΣΗΣ (5) Οι αποσβέσεις σύμφωνα με τα ΕΛΠ</a:t>
            </a:r>
            <a:endParaRPr lang="en-US" dirty="0"/>
          </a:p>
        </p:txBody>
      </p:sp>
      <p:sp>
        <p:nvSpPr>
          <p:cNvPr id="3" name="Θέση περιεχομένου 2"/>
          <p:cNvSpPr>
            <a:spLocks noGrp="1"/>
          </p:cNvSpPr>
          <p:nvPr>
            <p:ph idx="1"/>
          </p:nvPr>
        </p:nvSpPr>
        <p:spPr/>
        <p:txBody>
          <a:bodyPr/>
          <a:lstStyle/>
          <a:p>
            <a:r>
              <a:rPr lang="el-GR" dirty="0" smtClean="0"/>
              <a:t>Η υπεραξία και τα άυλα περιουσιακά στοιχεία </a:t>
            </a:r>
            <a:r>
              <a:rPr lang="el-GR" b="1" dirty="0" smtClean="0"/>
              <a:t>με απεριόριστη ζωή </a:t>
            </a:r>
            <a:r>
              <a:rPr lang="el-GR" dirty="0" smtClean="0"/>
              <a:t>δεν υπόκεινται σε απόσβεση. Στην περίπτωση αυτή τα εν λόγω στοιχεία υπόκεινται σε ετήσιο έλεγχο </a:t>
            </a:r>
            <a:r>
              <a:rPr lang="el-GR" dirty="0" err="1" smtClean="0"/>
              <a:t>απομείωσης</a:t>
            </a:r>
            <a:r>
              <a:rPr lang="el-GR" dirty="0" smtClean="0"/>
              <a:t> της αξίας τους. Ωστόσο, η υπεραξία, οι δαπάνες ανάπτυξης και τα άυλα περιουσιακά στοιχεία </a:t>
            </a:r>
            <a:r>
              <a:rPr lang="el-GR" b="1" dirty="0" smtClean="0"/>
              <a:t>με ωφέλιμη ζωή </a:t>
            </a:r>
            <a:r>
              <a:rPr lang="el-GR" dirty="0" smtClean="0"/>
              <a:t>που δεν μπορεί να προσδιοριστεί αξιόπιστα υπόκεινται σε απόσβεση, </a:t>
            </a:r>
            <a:r>
              <a:rPr lang="el-GR" b="1" dirty="0" smtClean="0"/>
              <a:t>με περίοδο απόσβεσης τα δέκα (10) έτη.</a:t>
            </a:r>
          </a:p>
          <a:p>
            <a:r>
              <a:rPr lang="el-GR" u="sng" dirty="0" smtClean="0"/>
              <a:t>Σε συνδυασμό με το άρθρο 24 του ΚΦΕ (Ν. 4172/2013): Φορολογικές Αποσβέσεις</a:t>
            </a:r>
            <a:endParaRPr lang="en-US" u="sng" dirty="0"/>
          </a:p>
        </p:txBody>
      </p:sp>
    </p:spTree>
    <p:extLst>
      <p:ext uri="{BB962C8B-B14F-4D97-AF65-F5344CB8AC3E}">
        <p14:creationId xmlns:p14="http://schemas.microsoft.com/office/powerpoint/2010/main" val="36583835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ΚΑΝΟΝΕΣ ΕΠΙΜΕΤΡΗΣΗΣ (6)</a:t>
            </a:r>
            <a:endParaRPr lang="en-US" dirty="0"/>
          </a:p>
        </p:txBody>
      </p:sp>
      <p:sp>
        <p:nvSpPr>
          <p:cNvPr id="3" name="Θέση περιεχομένου 2"/>
          <p:cNvSpPr>
            <a:spLocks noGrp="1"/>
          </p:cNvSpPr>
          <p:nvPr>
            <p:ph idx="1"/>
          </p:nvPr>
        </p:nvSpPr>
        <p:spPr/>
        <p:txBody>
          <a:bodyPr/>
          <a:lstStyle/>
          <a:p>
            <a:r>
              <a:rPr lang="el-GR" b="1" dirty="0" smtClean="0"/>
              <a:t>2. Απομείωση</a:t>
            </a:r>
          </a:p>
          <a:p>
            <a:r>
              <a:rPr lang="el-GR" dirty="0" smtClean="0"/>
              <a:t>Τα πάγια περιουσιακά στοιχεία που επιμετρώνται στο κόστος (αρχικά) ή στο </a:t>
            </a:r>
            <a:r>
              <a:rPr lang="el-GR" dirty="0" err="1" smtClean="0"/>
              <a:t>αποσβέσιμο</a:t>
            </a:r>
            <a:r>
              <a:rPr lang="el-GR" dirty="0" smtClean="0"/>
              <a:t> κόστος </a:t>
            </a:r>
            <a:r>
              <a:rPr lang="el-GR" b="1" dirty="0" smtClean="0"/>
              <a:t>υπόκεινται σε έλεγχο </a:t>
            </a:r>
            <a:r>
              <a:rPr lang="el-GR" b="1" dirty="0" err="1" smtClean="0"/>
              <a:t>απομείωσης</a:t>
            </a:r>
            <a:r>
              <a:rPr lang="el-GR" b="1" dirty="0" smtClean="0"/>
              <a:t> της αξίας τους</a:t>
            </a:r>
            <a:r>
              <a:rPr lang="el-GR" dirty="0" smtClean="0"/>
              <a:t>, όταν υπάρχουν σχετικές ενδείξεις. Απομείωση προκύπτει όταν </a:t>
            </a:r>
            <a:r>
              <a:rPr lang="el-GR" u="sng" dirty="0" smtClean="0"/>
              <a:t>η ανακτήσιμη αξία ενός παγίου καταστεί μικρότερη από τη λογιστική του αξία</a:t>
            </a:r>
            <a:r>
              <a:rPr lang="el-GR" dirty="0" smtClean="0"/>
              <a:t>.</a:t>
            </a:r>
          </a:p>
          <a:p>
            <a:r>
              <a:rPr lang="el-GR" dirty="0" smtClean="0"/>
              <a:t>Η αναγνώριση της ζημίας </a:t>
            </a:r>
            <a:r>
              <a:rPr lang="el-GR" dirty="0" err="1" smtClean="0"/>
              <a:t>απομείωσης</a:t>
            </a:r>
            <a:r>
              <a:rPr lang="el-GR" dirty="0" smtClean="0"/>
              <a:t> γίνεται όταν εκτιμάται ότι η απομείωση είναι μόνιμου χαρακτήρα.</a:t>
            </a:r>
            <a:endParaRPr lang="en-US" dirty="0"/>
          </a:p>
        </p:txBody>
      </p:sp>
    </p:spTree>
    <p:extLst>
      <p:ext uri="{BB962C8B-B14F-4D97-AF65-F5344CB8AC3E}">
        <p14:creationId xmlns:p14="http://schemas.microsoft.com/office/powerpoint/2010/main" val="23682793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6688" y="0"/>
            <a:ext cx="10515600" cy="1325563"/>
          </a:xfrm>
        </p:spPr>
        <p:txBody>
          <a:bodyPr/>
          <a:lstStyle/>
          <a:p>
            <a:r>
              <a:rPr lang="el-GR" dirty="0" smtClean="0"/>
              <a:t>ΚΑΝΟΝΕΣ ΕΠΙΜΕΤΡΗΣΗΣ (7)</a:t>
            </a:r>
            <a:endParaRPr lang="en-US" dirty="0"/>
          </a:p>
        </p:txBody>
      </p:sp>
      <p:sp>
        <p:nvSpPr>
          <p:cNvPr id="3" name="Θέση περιεχομένου 2"/>
          <p:cNvSpPr>
            <a:spLocks noGrp="1"/>
          </p:cNvSpPr>
          <p:nvPr>
            <p:ph idx="1"/>
          </p:nvPr>
        </p:nvSpPr>
        <p:spPr>
          <a:xfrm>
            <a:off x="511444" y="1177871"/>
            <a:ext cx="10842356" cy="4999092"/>
          </a:xfrm>
        </p:spPr>
        <p:txBody>
          <a:bodyPr>
            <a:normAutofit fontScale="92500" lnSpcReduction="10000"/>
          </a:bodyPr>
          <a:lstStyle/>
          <a:p>
            <a:r>
              <a:rPr lang="el-GR" u="sng" dirty="0" smtClean="0"/>
              <a:t>Ενδείξεις </a:t>
            </a:r>
            <a:r>
              <a:rPr lang="el-GR" u="sng" dirty="0" err="1" smtClean="0"/>
              <a:t>απομείωσης</a:t>
            </a:r>
            <a:r>
              <a:rPr lang="el-GR" u="sng" dirty="0" smtClean="0"/>
              <a:t>, μεταξύ άλλων, αποτελούν:</a:t>
            </a:r>
          </a:p>
          <a:p>
            <a:r>
              <a:rPr lang="el-GR" dirty="0" smtClean="0"/>
              <a:t>(i) η μείωση της αξίας ενός στοιχείου πέραν του ποσού που θα αναμενόταν </a:t>
            </a:r>
            <a:r>
              <a:rPr lang="el-GR" b="1" dirty="0" smtClean="0"/>
              <a:t>ως αποτέλεσμα του χρόνου ή της κανονικής χρήσης του,</a:t>
            </a:r>
          </a:p>
          <a:p>
            <a:r>
              <a:rPr lang="el-GR" dirty="0" smtClean="0"/>
              <a:t>(</a:t>
            </a:r>
            <a:r>
              <a:rPr lang="el-GR" dirty="0" err="1" smtClean="0"/>
              <a:t>ii</a:t>
            </a:r>
            <a:r>
              <a:rPr lang="el-GR" dirty="0" smtClean="0"/>
              <a:t>) </a:t>
            </a:r>
            <a:r>
              <a:rPr lang="el-GR" b="1" dirty="0" smtClean="0"/>
              <a:t>δυσμενείς μεταβολές </a:t>
            </a:r>
            <a:r>
              <a:rPr lang="el-GR" dirty="0" smtClean="0"/>
              <a:t>στο τεχνολογικό, οικονομικό και νομικό περιβάλλον της οντότητας,</a:t>
            </a:r>
          </a:p>
          <a:p>
            <a:r>
              <a:rPr lang="el-GR" dirty="0" smtClean="0"/>
              <a:t> (</a:t>
            </a:r>
            <a:r>
              <a:rPr lang="el-GR" dirty="0" err="1" smtClean="0"/>
              <a:t>iii</a:t>
            </a:r>
            <a:r>
              <a:rPr lang="el-GR" dirty="0" smtClean="0"/>
              <a:t>) η αύξηση των επιτοκίων της αγοράς ή άλλων ποσοστών αποδόσεων μιας επένδυσης που είναι πιθανόν να οδηγήσει σε σημαντική </a:t>
            </a:r>
            <a:r>
              <a:rPr lang="el-GR" b="1" dirty="0" smtClean="0"/>
              <a:t>μείωση της ανακτήσιμης αξίας </a:t>
            </a:r>
            <a:r>
              <a:rPr lang="el-GR" dirty="0" smtClean="0"/>
              <a:t>του στοιχείου και</a:t>
            </a:r>
          </a:p>
          <a:p>
            <a:r>
              <a:rPr lang="el-GR" dirty="0" smtClean="0"/>
              <a:t>(</a:t>
            </a:r>
            <a:r>
              <a:rPr lang="el-GR" dirty="0" err="1" smtClean="0"/>
              <a:t>iv</a:t>
            </a:r>
            <a:r>
              <a:rPr lang="el-GR" dirty="0" smtClean="0"/>
              <a:t>) </a:t>
            </a:r>
            <a:r>
              <a:rPr lang="el-GR" b="1" dirty="0" smtClean="0"/>
              <a:t>απαξίωση ή φυσική βλάβη </a:t>
            </a:r>
            <a:r>
              <a:rPr lang="el-GR" dirty="0" smtClean="0"/>
              <a:t>ενός στοιχείου.</a:t>
            </a:r>
          </a:p>
          <a:p>
            <a:r>
              <a:rPr lang="el-GR" dirty="0" smtClean="0"/>
              <a:t>Οι ζημίες </a:t>
            </a:r>
            <a:r>
              <a:rPr lang="el-GR" dirty="0" err="1" smtClean="0"/>
              <a:t>απομείωσης</a:t>
            </a:r>
            <a:r>
              <a:rPr lang="el-GR" dirty="0" smtClean="0"/>
              <a:t> αναγνωρίζονται στα αποτελέσματα </a:t>
            </a:r>
            <a:r>
              <a:rPr lang="el-GR" b="1" dirty="0" smtClean="0"/>
              <a:t>ως έξοδο</a:t>
            </a:r>
            <a:r>
              <a:rPr lang="el-GR" dirty="0" smtClean="0"/>
              <a:t>. Ωστόσο, αναστρέφονται στα αποτελέσματα, όταν οι συνθήκες που τις προκάλεσαν παύουν να υφίστανται.</a:t>
            </a:r>
            <a:endParaRPr lang="en-US" dirty="0"/>
          </a:p>
        </p:txBody>
      </p:sp>
    </p:spTree>
    <p:extLst>
      <p:ext uri="{BB962C8B-B14F-4D97-AF65-F5344CB8AC3E}">
        <p14:creationId xmlns:p14="http://schemas.microsoft.com/office/powerpoint/2010/main" val="14783668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lstStyle/>
          <a:p>
            <a:r>
              <a:rPr lang="el-GR" dirty="0" smtClean="0"/>
              <a:t>ΚΑΝΟΝΕΣ ΕΠΙΜΕΤΡΗΣΗΣ (7)</a:t>
            </a:r>
            <a:endParaRPr lang="en-US" dirty="0"/>
          </a:p>
        </p:txBody>
      </p:sp>
      <p:sp>
        <p:nvSpPr>
          <p:cNvPr id="3" name="Θέση περιεχομένου 2"/>
          <p:cNvSpPr>
            <a:spLocks noGrp="1"/>
          </p:cNvSpPr>
          <p:nvPr>
            <p:ph idx="1"/>
          </p:nvPr>
        </p:nvSpPr>
        <p:spPr>
          <a:xfrm>
            <a:off x="526942" y="1325563"/>
            <a:ext cx="10826858" cy="4851400"/>
          </a:xfrm>
        </p:spPr>
        <p:txBody>
          <a:bodyPr>
            <a:normAutofit fontScale="92500" lnSpcReduction="10000"/>
          </a:bodyPr>
          <a:lstStyle/>
          <a:p>
            <a:r>
              <a:rPr lang="el-GR" b="1" dirty="0" smtClean="0"/>
              <a:t>Δ. Παύση αναγνώρισης παγίων </a:t>
            </a:r>
            <a:endParaRPr lang="en-US" b="1" dirty="0" smtClean="0"/>
          </a:p>
          <a:p>
            <a:r>
              <a:rPr lang="el-GR" dirty="0" smtClean="0"/>
              <a:t>Ένα πάγιο στοιχείο </a:t>
            </a:r>
            <a:r>
              <a:rPr lang="el-GR" b="1" dirty="0" smtClean="0"/>
              <a:t>παύει να αναγνωρίζεται </a:t>
            </a:r>
            <a:r>
              <a:rPr lang="el-GR" dirty="0" smtClean="0"/>
              <a:t>(</a:t>
            </a:r>
            <a:r>
              <a:rPr lang="el-GR" b="1" dirty="0" smtClean="0"/>
              <a:t>βλέπε: εμφανίζεται</a:t>
            </a:r>
            <a:r>
              <a:rPr lang="el-GR" dirty="0" smtClean="0"/>
              <a:t>) στον ισολογισμό όταν το στοιχείο αυτό διατίθεται (δηλαδή, πωλείται), ή όταν δεν αναμένονται πλέον μελλοντικά οικονομικά οφέλη από την χρήση ή την διάθεσή του (τίθεται σε αχρηστία). </a:t>
            </a:r>
            <a:endParaRPr lang="en-US" dirty="0" smtClean="0"/>
          </a:p>
          <a:p>
            <a:r>
              <a:rPr lang="el-GR" dirty="0" smtClean="0"/>
              <a:t>Περαιτέρω, το κέρδος ή η ζημία που προκύπτει από την παύση αναγνώρισης παγίου στοιχείου προσδιορίζεται ως η διαφορά μεταξύ </a:t>
            </a:r>
            <a:r>
              <a:rPr lang="el-GR" b="1" dirty="0" smtClean="0"/>
              <a:t>του καθαρού προϊόντος της διάθεσης, αν υπάρχει, και της λογιστικής αξίας του στοιχείου. </a:t>
            </a:r>
            <a:r>
              <a:rPr lang="el-GR" dirty="0" smtClean="0"/>
              <a:t>Εδώ, αναφερόμαστε στην εκποίηση του παγίου.</a:t>
            </a:r>
            <a:endParaRPr lang="en-US" dirty="0" smtClean="0"/>
          </a:p>
          <a:p>
            <a:r>
              <a:rPr lang="el-GR" dirty="0" smtClean="0"/>
              <a:t> Το κέρδος ή η ζημία από την παύση αναγνώρισης παγίου στοιχείου περιλαμβάνεται </a:t>
            </a:r>
            <a:r>
              <a:rPr lang="el-GR" b="1" dirty="0" smtClean="0"/>
              <a:t>στην κατάσταση αποτελεσμάτων </a:t>
            </a:r>
            <a:r>
              <a:rPr lang="el-GR" dirty="0" smtClean="0"/>
              <a:t>στο χρόνο που το στοιχείο παύει να αναγνωρίζεται. Δηλαδή, ενισχύει ή επιβαρύνει τα αποτελέσματα, αναλόγως.</a:t>
            </a:r>
            <a:endParaRPr lang="en-US" dirty="0"/>
          </a:p>
        </p:txBody>
      </p:sp>
    </p:spTree>
    <p:extLst>
      <p:ext uri="{BB962C8B-B14F-4D97-AF65-F5344CB8AC3E}">
        <p14:creationId xmlns:p14="http://schemas.microsoft.com/office/powerpoint/2010/main" val="620305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descr="1-p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841"/>
          <a:stretch/>
        </p:blipFill>
        <p:spPr bwMode="auto">
          <a:xfrm>
            <a:off x="169576" y="331922"/>
            <a:ext cx="11220932" cy="568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7115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8716" y="0"/>
            <a:ext cx="10515600" cy="1325563"/>
          </a:xfrm>
        </p:spPr>
        <p:txBody>
          <a:bodyPr/>
          <a:lstStyle/>
          <a:p>
            <a:r>
              <a:rPr lang="el-GR" dirty="0" smtClean="0"/>
              <a:t> ΙΔΙΟΠΑΡΑΓΟΜΕΝΑ ΠΑΓΙΑ (ΛΟΓΙΣΤΙΚΟΣ ΧΕΙΡΙΣΜΟΣ)</a:t>
            </a:r>
            <a:endParaRPr lang="en-US" dirty="0"/>
          </a:p>
        </p:txBody>
      </p:sp>
      <p:sp>
        <p:nvSpPr>
          <p:cNvPr id="3" name="Θέση περιεχομένου 2"/>
          <p:cNvSpPr>
            <a:spLocks noGrp="1"/>
          </p:cNvSpPr>
          <p:nvPr>
            <p:ph idx="1"/>
          </p:nvPr>
        </p:nvSpPr>
        <p:spPr>
          <a:xfrm>
            <a:off x="542441" y="1518834"/>
            <a:ext cx="10811359" cy="4658129"/>
          </a:xfrm>
        </p:spPr>
        <p:txBody>
          <a:bodyPr>
            <a:normAutofit fontScale="92500" lnSpcReduction="10000"/>
          </a:bodyPr>
          <a:lstStyle/>
          <a:p>
            <a:r>
              <a:rPr lang="el-GR" dirty="0" smtClean="0"/>
              <a:t>Δείτε Σχέδιο Λογαριασμών:</a:t>
            </a:r>
          </a:p>
          <a:p>
            <a:r>
              <a:rPr lang="el-GR" b="1" dirty="0" smtClean="0"/>
              <a:t>Χρέωση</a:t>
            </a:r>
            <a:r>
              <a:rPr lang="el-GR" dirty="0" smtClean="0"/>
              <a:t>: 80. Έξοδα σε </a:t>
            </a:r>
            <a:r>
              <a:rPr lang="el-GR" dirty="0" err="1" smtClean="0"/>
              <a:t>Ιδιοπαραγωγή</a:t>
            </a:r>
            <a:r>
              <a:rPr lang="el-GR" dirty="0" smtClean="0"/>
              <a:t> (</a:t>
            </a:r>
            <a:r>
              <a:rPr lang="el-GR" dirty="0" err="1" smtClean="0"/>
              <a:t>υπολογαριασμούς</a:t>
            </a:r>
            <a:r>
              <a:rPr lang="el-GR" dirty="0" smtClean="0"/>
              <a:t>)</a:t>
            </a:r>
          </a:p>
          <a:p>
            <a:r>
              <a:rPr lang="el-GR" b="1" dirty="0" smtClean="0"/>
              <a:t>Σε πίστωση </a:t>
            </a:r>
            <a:r>
              <a:rPr lang="el-GR" dirty="0" smtClean="0"/>
              <a:t>λογαριασμών εξόδων, τα οποία πραγματοποιούνται για την εκτέλεση του έργου.</a:t>
            </a:r>
          </a:p>
          <a:p>
            <a:r>
              <a:rPr lang="el-GR" b="1" dirty="0" smtClean="0"/>
              <a:t>Χρέωση</a:t>
            </a:r>
            <a:r>
              <a:rPr lang="el-GR" dirty="0" smtClean="0"/>
              <a:t> του περιουσιακού στοιχείου που </a:t>
            </a:r>
            <a:r>
              <a:rPr lang="el-GR" dirty="0" err="1" smtClean="0"/>
              <a:t>ιδιοπαράγεται</a:t>
            </a:r>
            <a:r>
              <a:rPr lang="el-GR" dirty="0" smtClean="0"/>
              <a:t>, με σταδιακή </a:t>
            </a:r>
            <a:r>
              <a:rPr lang="el-GR" b="1" dirty="0" smtClean="0"/>
              <a:t>πίστωση</a:t>
            </a:r>
            <a:r>
              <a:rPr lang="el-GR" dirty="0" smtClean="0"/>
              <a:t> των </a:t>
            </a:r>
            <a:r>
              <a:rPr lang="el-GR" dirty="0" err="1" smtClean="0"/>
              <a:t>υπολογαριασμών</a:t>
            </a:r>
            <a:r>
              <a:rPr lang="el-GR" dirty="0" smtClean="0"/>
              <a:t> του 80.</a:t>
            </a:r>
          </a:p>
          <a:p>
            <a:r>
              <a:rPr lang="el-GR" dirty="0" smtClean="0"/>
              <a:t>Συνεπώς, τα έξοδα σε </a:t>
            </a:r>
            <a:r>
              <a:rPr lang="el-GR" dirty="0" err="1" smtClean="0"/>
              <a:t>Ιδιοπαραγωγή</a:t>
            </a:r>
            <a:r>
              <a:rPr lang="el-GR" dirty="0" smtClean="0"/>
              <a:t> συνιστούν </a:t>
            </a:r>
            <a:r>
              <a:rPr lang="el-GR" b="1" dirty="0" smtClean="0"/>
              <a:t>τεκμαρτό έσοδο</a:t>
            </a:r>
            <a:r>
              <a:rPr lang="el-GR" dirty="0" smtClean="0"/>
              <a:t>, το οποίο με τη σειρά του μειώνει τα έξοδα που εμφανίζονται με το συνολικό τους ποσό στην ομάδα 6.</a:t>
            </a:r>
          </a:p>
          <a:p>
            <a:r>
              <a:rPr lang="el-GR" dirty="0" smtClean="0"/>
              <a:t>Σημειώνεται ότι οι </a:t>
            </a:r>
            <a:r>
              <a:rPr lang="el-GR" dirty="0" err="1" smtClean="0"/>
              <a:t>υπολογαριασμοί</a:t>
            </a:r>
            <a:r>
              <a:rPr lang="el-GR" dirty="0" smtClean="0"/>
              <a:t> του 80, αφορούν αποκλειστικώς σε έξοδα </a:t>
            </a:r>
            <a:r>
              <a:rPr lang="el-GR" dirty="0" err="1" smtClean="0"/>
              <a:t>ιδιοπαραγωγής</a:t>
            </a:r>
            <a:r>
              <a:rPr lang="el-GR" dirty="0" smtClean="0"/>
              <a:t>. Όταν ολοκληρωθεί η κατασκευή του παγίου, θα ισχύουν κανονικά οι διατάξεις περί Κώδικα ΦΠΑ και ΚΦΕ.</a:t>
            </a:r>
            <a:endParaRPr lang="en-US" dirty="0"/>
          </a:p>
        </p:txBody>
      </p:sp>
    </p:spTree>
    <p:extLst>
      <p:ext uri="{BB962C8B-B14F-4D97-AF65-F5344CB8AC3E}">
        <p14:creationId xmlns:p14="http://schemas.microsoft.com/office/powerpoint/2010/main" val="9368254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αποσβέσεων</a:t>
            </a:r>
            <a:endParaRPr lang="en-US" dirty="0"/>
          </a:p>
        </p:txBody>
      </p:sp>
      <p:sp>
        <p:nvSpPr>
          <p:cNvPr id="3" name="Θέση περιεχομένου 2"/>
          <p:cNvSpPr>
            <a:spLocks noGrp="1"/>
          </p:cNvSpPr>
          <p:nvPr>
            <p:ph idx="1"/>
          </p:nvPr>
        </p:nvSpPr>
        <p:spPr/>
        <p:txBody>
          <a:bodyPr/>
          <a:lstStyle/>
          <a:p>
            <a:r>
              <a:rPr lang="el-GR" dirty="0" smtClean="0"/>
              <a:t>Αγοράζεται μηχάνημα αξίας κτήσης 100.000 ευρώ (πλέον ΦΠΑ 23%) στις 16 Μαρτίου 2014 και τίθεται αμέσως σε παραγωγική λειτουργία. Η απόσβεση στο τέλος της λογιστικής χρήσης 31/12/2014, με την σταθερή μέθοδο, θα είναι:</a:t>
            </a:r>
          </a:p>
          <a:p>
            <a:r>
              <a:rPr lang="el-GR" dirty="0" smtClean="0"/>
              <a:t>D = [Αξία κτήσης] </a:t>
            </a:r>
            <a:r>
              <a:rPr lang="en-US" dirty="0" smtClean="0"/>
              <a:t>*</a:t>
            </a:r>
            <a:r>
              <a:rPr lang="el-GR" dirty="0" smtClean="0"/>
              <a:t> [συντελεστής απόσβεσης] </a:t>
            </a:r>
            <a:r>
              <a:rPr lang="en-US" dirty="0" smtClean="0"/>
              <a:t>*</a:t>
            </a:r>
            <a:r>
              <a:rPr lang="el-GR" dirty="0" smtClean="0"/>
              <a:t> [μήνες λειτουργίας] = </a:t>
            </a:r>
            <a:r>
              <a:rPr lang="en-US" dirty="0" smtClean="0"/>
              <a:t>100.000</a:t>
            </a:r>
            <a:r>
              <a:rPr lang="en-US" dirty="0"/>
              <a:t>*</a:t>
            </a:r>
            <a:r>
              <a:rPr lang="el-GR" dirty="0" smtClean="0"/>
              <a:t> 10% </a:t>
            </a:r>
            <a:r>
              <a:rPr lang="en-US" dirty="0" smtClean="0"/>
              <a:t>*</a:t>
            </a:r>
            <a:r>
              <a:rPr lang="el-GR" dirty="0" smtClean="0"/>
              <a:t> 9/12 = 7.500€ (Η απόσβεση αρχίζει από τον επόμενο μήνα εντός του οποίου χρησιμοποιείται ή τίθεται σε υπηρεσία). </a:t>
            </a:r>
            <a:r>
              <a:rPr lang="el-GR" u="sng" dirty="0" smtClean="0"/>
              <a:t>Στο τέλος της χρήσης 1/1-31/12/2015, θα είναι</a:t>
            </a:r>
            <a:r>
              <a:rPr lang="el-GR" dirty="0" smtClean="0"/>
              <a:t>:</a:t>
            </a:r>
          </a:p>
          <a:p>
            <a:r>
              <a:rPr lang="el-GR" dirty="0" smtClean="0"/>
              <a:t>D = [Αξία κτήσης] </a:t>
            </a:r>
            <a:r>
              <a:rPr lang="en-US" dirty="0" smtClean="0"/>
              <a:t>*</a:t>
            </a:r>
            <a:r>
              <a:rPr lang="el-GR" dirty="0" smtClean="0"/>
              <a:t> [συντελεστής απόσβεσης] </a:t>
            </a:r>
            <a:r>
              <a:rPr lang="en-US" dirty="0" smtClean="0"/>
              <a:t>*</a:t>
            </a:r>
            <a:r>
              <a:rPr lang="el-GR" dirty="0" smtClean="0"/>
              <a:t> [μήνες λειτουργίας] = </a:t>
            </a:r>
            <a:r>
              <a:rPr lang="en-US" dirty="0" smtClean="0"/>
              <a:t>100.000*</a:t>
            </a:r>
            <a:r>
              <a:rPr lang="el-GR" dirty="0" smtClean="0"/>
              <a:t> 10% </a:t>
            </a:r>
            <a:r>
              <a:rPr lang="en-US" dirty="0" smtClean="0"/>
              <a:t>*</a:t>
            </a:r>
            <a:r>
              <a:rPr lang="el-GR" dirty="0" smtClean="0"/>
              <a:t>12/12 = </a:t>
            </a:r>
            <a:r>
              <a:rPr lang="en-US" dirty="0" smtClean="0"/>
              <a:t>10.000 </a:t>
            </a:r>
            <a:r>
              <a:rPr lang="el-GR" dirty="0" smtClean="0"/>
              <a:t>€ </a:t>
            </a:r>
            <a:r>
              <a:rPr lang="el-GR" dirty="0" err="1" smtClean="0"/>
              <a:t>κ.ο.κ.</a:t>
            </a:r>
            <a:endParaRPr lang="en-US" dirty="0"/>
          </a:p>
        </p:txBody>
      </p:sp>
    </p:spTree>
    <p:extLst>
      <p:ext uri="{BB962C8B-B14F-4D97-AF65-F5344CB8AC3E}">
        <p14:creationId xmlns:p14="http://schemas.microsoft.com/office/powerpoint/2010/main" val="42141180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αποσβέσεων</a:t>
            </a:r>
            <a:endParaRPr lang="en-US" dirty="0"/>
          </a:p>
        </p:txBody>
      </p:sp>
      <p:sp>
        <p:nvSpPr>
          <p:cNvPr id="3" name="Θέση περιεχομένου 2"/>
          <p:cNvSpPr>
            <a:spLocks noGrp="1"/>
          </p:cNvSpPr>
          <p:nvPr>
            <p:ph idx="1"/>
          </p:nvPr>
        </p:nvSpPr>
        <p:spPr/>
        <p:txBody>
          <a:bodyPr>
            <a:normAutofit lnSpcReduction="10000"/>
          </a:bodyPr>
          <a:lstStyle/>
          <a:p>
            <a:r>
              <a:rPr lang="el-GR" u="sng" dirty="0" smtClean="0"/>
              <a:t>Έστω ότι επιλέγεται η μέθοδος της φθίνουσας απόσβεσης</a:t>
            </a:r>
            <a:r>
              <a:rPr lang="el-GR" dirty="0" smtClean="0"/>
              <a:t>:</a:t>
            </a:r>
          </a:p>
          <a:p>
            <a:r>
              <a:rPr lang="el-GR" dirty="0" smtClean="0"/>
              <a:t>Πρώτο έτος, 31/12/2014: </a:t>
            </a:r>
            <a:r>
              <a:rPr lang="en-US" dirty="0" smtClean="0"/>
              <a:t>100.000*</a:t>
            </a:r>
            <a:r>
              <a:rPr lang="el-GR" dirty="0" smtClean="0"/>
              <a:t> 10% </a:t>
            </a:r>
            <a:r>
              <a:rPr lang="en-US" dirty="0" smtClean="0"/>
              <a:t>*</a:t>
            </a:r>
            <a:r>
              <a:rPr lang="el-GR" dirty="0" smtClean="0"/>
              <a:t> 9/12 = 7.500€</a:t>
            </a:r>
          </a:p>
          <a:p>
            <a:r>
              <a:rPr lang="el-GR" dirty="0" smtClean="0"/>
              <a:t>Δεύτερο έτος, 31/12/2015: (</a:t>
            </a:r>
            <a:r>
              <a:rPr lang="en-US" dirty="0" smtClean="0"/>
              <a:t>100.000</a:t>
            </a:r>
            <a:r>
              <a:rPr lang="el-GR" dirty="0" smtClean="0"/>
              <a:t> – 7.500) </a:t>
            </a:r>
            <a:r>
              <a:rPr lang="en-US" dirty="0" smtClean="0"/>
              <a:t>*</a:t>
            </a:r>
            <a:r>
              <a:rPr lang="el-GR" dirty="0" smtClean="0"/>
              <a:t> 10% = 9.250€</a:t>
            </a:r>
          </a:p>
          <a:p>
            <a:r>
              <a:rPr lang="el-GR" dirty="0" smtClean="0"/>
              <a:t>Τρίτο έτος, 31/12/2016: [100.000 – (7.500</a:t>
            </a:r>
            <a:r>
              <a:rPr lang="en-US" dirty="0" smtClean="0"/>
              <a:t>+9.250</a:t>
            </a:r>
            <a:r>
              <a:rPr lang="el-GR" dirty="0" smtClean="0"/>
              <a:t> )] </a:t>
            </a:r>
            <a:r>
              <a:rPr lang="en-US" dirty="0" smtClean="0"/>
              <a:t>*</a:t>
            </a:r>
            <a:r>
              <a:rPr lang="el-GR" dirty="0" smtClean="0"/>
              <a:t> 10% = 8.325€</a:t>
            </a:r>
          </a:p>
          <a:p>
            <a:r>
              <a:rPr lang="el-GR" dirty="0" smtClean="0"/>
              <a:t>Τέταρτο έτος, 31/12/2017: [100.000 – (7.500+9.250</a:t>
            </a:r>
            <a:r>
              <a:rPr lang="en-US" dirty="0" smtClean="0"/>
              <a:t>+8.325</a:t>
            </a:r>
            <a:r>
              <a:rPr lang="el-GR" dirty="0" smtClean="0"/>
              <a:t> )] </a:t>
            </a:r>
            <a:r>
              <a:rPr lang="en-US" dirty="0" smtClean="0"/>
              <a:t>*</a:t>
            </a:r>
            <a:r>
              <a:rPr lang="el-GR" dirty="0" smtClean="0"/>
              <a:t> 10% = 7.492,50€ </a:t>
            </a:r>
            <a:r>
              <a:rPr lang="el-GR" dirty="0" err="1" smtClean="0"/>
              <a:t>κ.ο.κ.</a:t>
            </a:r>
            <a:endParaRPr lang="el-GR" dirty="0" smtClean="0"/>
          </a:p>
          <a:p>
            <a:r>
              <a:rPr lang="el-GR" dirty="0" smtClean="0"/>
              <a:t>Η φθίνουσα μέθοδος ονομάζεται και μέθοδος </a:t>
            </a:r>
            <a:r>
              <a:rPr lang="el-GR" b="1" dirty="0" smtClean="0"/>
              <a:t>του σταθερού συντελεστή και του φθίνοντος υπολοίπου</a:t>
            </a:r>
            <a:r>
              <a:rPr lang="el-GR" dirty="0" smtClean="0"/>
              <a:t>. Ενδέχεται, προκειμένου να δοθεί κίνητρο για την επιλογή της, να ορίζεται διπλασιασμός του συντελεστή.</a:t>
            </a:r>
            <a:endParaRPr lang="en-US" dirty="0"/>
          </a:p>
        </p:txBody>
      </p:sp>
    </p:spTree>
    <p:extLst>
      <p:ext uri="{BB962C8B-B14F-4D97-AF65-F5344CB8AC3E}">
        <p14:creationId xmlns:p14="http://schemas.microsoft.com/office/powerpoint/2010/main" val="248564706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 Χρηματοδοτική μίσθωση</a:t>
            </a:r>
            <a:endParaRPr lang="en-US" dirty="0"/>
          </a:p>
        </p:txBody>
      </p:sp>
      <p:sp>
        <p:nvSpPr>
          <p:cNvPr id="3" name="Θέση περιεχομένου 2"/>
          <p:cNvSpPr>
            <a:spLocks noGrp="1"/>
          </p:cNvSpPr>
          <p:nvPr>
            <p:ph idx="1"/>
          </p:nvPr>
        </p:nvSpPr>
        <p:spPr/>
        <p:txBody>
          <a:bodyPr>
            <a:normAutofit lnSpcReduction="10000"/>
          </a:bodyPr>
          <a:lstStyle/>
          <a:p>
            <a:r>
              <a:rPr lang="el-GR" u="sng" dirty="0" smtClean="0"/>
              <a:t>(α) Η επιχείρηση ως μισθωτής</a:t>
            </a:r>
          </a:p>
          <a:p>
            <a:r>
              <a:rPr lang="el-GR" dirty="0" smtClean="0"/>
              <a:t>Ένα περιουσιακό στοιχείο που περιέρχεται στην επιχείρηση </a:t>
            </a:r>
            <a:r>
              <a:rPr lang="el-GR" b="1" dirty="0" smtClean="0"/>
              <a:t>με χρηματοδοτική μίσθωση</a:t>
            </a:r>
            <a:r>
              <a:rPr lang="el-GR" dirty="0" smtClean="0"/>
              <a:t>, άρα η οντότητα αποκτά την ιδιότητα του μισθωτή, αναγνωρίζεται ως περιουσιακό στοιχείο της, σύμφωνα με το κόστος κτήσης που θα είχε προκύψει εάν το στοιχείο αυτό </a:t>
            </a:r>
            <a:r>
              <a:rPr lang="el-GR" b="1" dirty="0" smtClean="0"/>
              <a:t>είχε αγοραστεί</a:t>
            </a:r>
            <a:r>
              <a:rPr lang="el-GR" dirty="0" smtClean="0"/>
              <a:t>, με ταυτόχρονη αναγνώριση αντίστοιχης υποχρέωσης προς την εκμισθώτρια επιχείρηση, δηλαδή υποχρέωση χρηματοδοτικής μίσθωσης. Η υποχρέωση χρηματοδοτικής μίσθωσης αντιμετωπίζεται </a:t>
            </a:r>
            <a:r>
              <a:rPr lang="el-GR" b="1" dirty="0" smtClean="0"/>
              <a:t>ως </a:t>
            </a:r>
            <a:r>
              <a:rPr lang="el-GR" b="1" dirty="0" err="1" smtClean="0"/>
              <a:t>ληφθέν</a:t>
            </a:r>
            <a:r>
              <a:rPr lang="el-GR" b="1" dirty="0" smtClean="0"/>
              <a:t> δάνειο</a:t>
            </a:r>
            <a:r>
              <a:rPr lang="el-GR" dirty="0" smtClean="0"/>
              <a:t>. Το συμφωνηθέν μίσθωμα, θεωρείται ότι είναι τοκοχρεολύσιο και διαχωρίζεται σε χρεολύσιο, το οποίο κατά την πληρωμή, μειώνει το δάνειο, και σε τόκο που αναγνωρίζεται </a:t>
            </a:r>
            <a:r>
              <a:rPr lang="el-GR" b="1" dirty="0" smtClean="0"/>
              <a:t>ως χρηματοοικονομικό έξοδο</a:t>
            </a:r>
            <a:r>
              <a:rPr lang="el-GR" dirty="0" smtClean="0"/>
              <a:t>.</a:t>
            </a:r>
            <a:endParaRPr lang="en-US" dirty="0"/>
          </a:p>
        </p:txBody>
      </p:sp>
    </p:spTree>
    <p:extLst>
      <p:ext uri="{BB962C8B-B14F-4D97-AF65-F5344CB8AC3E}">
        <p14:creationId xmlns:p14="http://schemas.microsoft.com/office/powerpoint/2010/main" val="23040295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Χρηματοδοτική μίσθωση</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u="sng" dirty="0" smtClean="0"/>
              <a:t>(β) Η επιχείρηση ως εκμισθωτής</a:t>
            </a:r>
          </a:p>
          <a:p>
            <a:r>
              <a:rPr lang="el-GR" dirty="0" smtClean="0"/>
              <a:t>Από την πλευρά του εκμισθωτή, τα περιουσιακά στοιχεία που εκμισθώνονται σε τρίτους δυνάμει χρηματοδοτικής μίσθωσης εμφανίζονται αρχικώς </a:t>
            </a:r>
            <a:r>
              <a:rPr lang="el-GR" b="1" dirty="0" smtClean="0"/>
              <a:t>ως απαιτήσεις </a:t>
            </a:r>
            <a:r>
              <a:rPr lang="el-GR" dirty="0" smtClean="0"/>
              <a:t>με ποσό ίσο με την καθαρή επένδυση στη μίσθωση. Η απαίτηση αυτή της χρηματοδοτικής μίσθωσης, αντιμετωπίζεται </a:t>
            </a:r>
            <a:r>
              <a:rPr lang="el-GR" b="1" dirty="0" smtClean="0"/>
              <a:t>ως </a:t>
            </a:r>
            <a:r>
              <a:rPr lang="el-GR" b="1" dirty="0" err="1" smtClean="0"/>
              <a:t>χορηγηθέν</a:t>
            </a:r>
            <a:r>
              <a:rPr lang="el-GR" b="1" dirty="0" smtClean="0"/>
              <a:t> δάνειο</a:t>
            </a:r>
            <a:r>
              <a:rPr lang="el-GR" dirty="0" smtClean="0"/>
              <a:t>, το δε μίσθωμα εκλαμβάνεται ως τοκοχρεολύσιο, διαχωρίζεται δε σε χρεολύσιο, το οποίο μειώνει το δάνειο, και σε τόκο που αναγνωρίζεται </a:t>
            </a:r>
            <a:r>
              <a:rPr lang="el-GR" b="1" dirty="0" smtClean="0"/>
              <a:t>ως χρηματοοικονομικό έσοδο</a:t>
            </a:r>
            <a:r>
              <a:rPr lang="el-GR" dirty="0" smtClean="0"/>
              <a:t>.</a:t>
            </a:r>
          </a:p>
          <a:p>
            <a:r>
              <a:rPr lang="el-GR" dirty="0" smtClean="0"/>
              <a:t>Σημειώνεται ότι η πώληση περιουσιακών στοιχείων (</a:t>
            </a:r>
            <a:r>
              <a:rPr lang="el-GR" dirty="0" err="1" smtClean="0"/>
              <a:t>lease</a:t>
            </a:r>
            <a:r>
              <a:rPr lang="el-GR" dirty="0" smtClean="0"/>
              <a:t> </a:t>
            </a:r>
            <a:r>
              <a:rPr lang="el-GR" dirty="0" err="1" smtClean="0"/>
              <a:t>back</a:t>
            </a:r>
            <a:r>
              <a:rPr lang="el-GR" dirty="0" smtClean="0"/>
              <a:t>) που στη συνέχεια </a:t>
            </a:r>
            <a:r>
              <a:rPr lang="el-GR" b="1" dirty="0" smtClean="0"/>
              <a:t>αναμισθώνονται</a:t>
            </a:r>
            <a:r>
              <a:rPr lang="el-GR" dirty="0" smtClean="0"/>
              <a:t> με χρηματοδοτική μίσθωση, αντιμετωπίζεται από τον πωλητή ως εγγυημένος δανεισμός. Το εισπραττόμενο από την πώληση ποσό αναγνωρίζεται ως υποχρέωση η οποία μειώνεται με τα καταβαλλόμενα χρεολύσια, ενώ οι σχετικοί τόκοι αναγνωρίζονται ως χρηματοοικονομικό έξοδο</a:t>
            </a:r>
            <a:endParaRPr lang="en-US" dirty="0"/>
          </a:p>
        </p:txBody>
      </p:sp>
    </p:spTree>
    <p:extLst>
      <p:ext uri="{BB962C8B-B14F-4D97-AF65-F5344CB8AC3E}">
        <p14:creationId xmlns:p14="http://schemas.microsoft.com/office/powerpoint/2010/main" val="34758293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ΣΤ. Λειτουργική μίσθωση</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u="sng" dirty="0" smtClean="0"/>
              <a:t>(α) Η επιχείρηση ως μισθωτής</a:t>
            </a:r>
          </a:p>
          <a:p>
            <a:r>
              <a:rPr lang="el-GR" dirty="0" smtClean="0"/>
              <a:t>Λειτουργική μίσθωση είναι η μίσθωση, κατά την οποία ο μισθωτής </a:t>
            </a:r>
            <a:r>
              <a:rPr lang="el-GR" b="1" dirty="0" smtClean="0"/>
              <a:t>δεν έχει δικαιοδοσία </a:t>
            </a:r>
            <a:r>
              <a:rPr lang="el-GR" dirty="0" smtClean="0"/>
              <a:t>επί του εκμισθωμένου πράγματος (στην προκειμένη περίπτωση: του παγίου στοιχείου), πέραν της λειτουργικής χρήσης του. Συνεπώς, ο μισθωτής του παγίου, βάσει λειτουργικής μίσθωσης, αναγνωρίζει τα μισθώματα </a:t>
            </a:r>
            <a:r>
              <a:rPr lang="el-GR" b="1" dirty="0" smtClean="0"/>
              <a:t>ως έξοδα </a:t>
            </a:r>
            <a:r>
              <a:rPr lang="el-GR" dirty="0" smtClean="0"/>
              <a:t>στα αποτελέσματά του με τη σταθερή μέθοδο σε όλη τη διάρκεια της μίσθωσης. Ενδέχεται πάντως, σύμφωνα με ρητή αναφορά στον νόμο, να ισχύσει μία άλλη συστηματική μέθοδος, η οποία να είναι περισσότερο αντιπροσωπευτική ως προς την κατανομή του εξόδου των μισθωμάτων στη διάρκεια της μίσθωσης. Για παράδειγμα, είναι πιθανό η επιβάρυνση των μισθωμάτων στα αποτελέσματα, να είναι συνάρτηση του αριθμού των μηνών της χρήσης (ή άλλης μορφής χρονικών περιόδων), με τρόπο που η ετήσια κατανομή του εξόδου του μισθώματος να διαφοροποιείται αναλόγως.</a:t>
            </a:r>
            <a:endParaRPr lang="en-US" dirty="0"/>
          </a:p>
        </p:txBody>
      </p:sp>
    </p:spTree>
    <p:extLst>
      <p:ext uri="{BB962C8B-B14F-4D97-AF65-F5344CB8AC3E}">
        <p14:creationId xmlns:p14="http://schemas.microsoft.com/office/powerpoint/2010/main" val="20640615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Λειτουργική μίσθωση</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u="sng" dirty="0" smtClean="0"/>
              <a:t>(β) Η επιχείρηση ως εκμισθωτής</a:t>
            </a:r>
          </a:p>
          <a:p>
            <a:r>
              <a:rPr lang="el-GR" dirty="0" smtClean="0"/>
              <a:t> -Στην περίπτωση της λειτουργικής μίσθωσης, ο ιδιοκτήτης και εκμισθωτής του παγίου παρουσιάζει στον ισολογισμό του τα εκμισθωμένα σε τρίτους πάγια περιουσιακά στοιχεία, σύμφωνα με τη φύση καθενός από αυτά. Τα μισθώματα αναγνωρίζονται </a:t>
            </a:r>
            <a:r>
              <a:rPr lang="el-GR" b="1" dirty="0" smtClean="0"/>
              <a:t>ως έσοδα </a:t>
            </a:r>
            <a:r>
              <a:rPr lang="el-GR" dirty="0" smtClean="0"/>
              <a:t>στα αποτελέσματα με τη σταθερή μέθοδο σε ολόκληρη τη διάρκεια της μίσθωσης.</a:t>
            </a:r>
          </a:p>
          <a:p>
            <a:r>
              <a:rPr lang="el-GR" dirty="0" smtClean="0"/>
              <a:t>- Ωστόσο και από την πλευρά του, ο εκμισθωτής μπορεί και αυτός, να εφαρμόσει μια άλλη συστηματική μέθοδο, περισσότερο αντιπροσωπευτική, για την κατανομή του εσόδου των μισθωμάτων, στη διάρκεια της μίσθωσης.</a:t>
            </a:r>
          </a:p>
          <a:p>
            <a:r>
              <a:rPr lang="el-GR" dirty="0" smtClean="0"/>
              <a:t>Αυτό, ασφαλώς συνεπάγεται και την διαφορετική απεικόνιση του εσόδου, ανά λογιστική χρήση.</a:t>
            </a:r>
            <a:endParaRPr lang="en-US" dirty="0"/>
          </a:p>
        </p:txBody>
      </p:sp>
    </p:spTree>
    <p:extLst>
      <p:ext uri="{BB962C8B-B14F-4D97-AF65-F5344CB8AC3E}">
        <p14:creationId xmlns:p14="http://schemas.microsoft.com/office/powerpoint/2010/main" val="15178156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Ζ. Χρηματοοικονομικά περιουσιακά στοιχεία</a:t>
            </a:r>
            <a:endParaRPr lang="en-US" dirty="0"/>
          </a:p>
        </p:txBody>
      </p:sp>
      <p:sp>
        <p:nvSpPr>
          <p:cNvPr id="3" name="Θέση περιεχομένου 2"/>
          <p:cNvSpPr>
            <a:spLocks noGrp="1"/>
          </p:cNvSpPr>
          <p:nvPr>
            <p:ph idx="1"/>
          </p:nvPr>
        </p:nvSpPr>
        <p:spPr/>
        <p:txBody>
          <a:bodyPr/>
          <a:lstStyle/>
          <a:p>
            <a:r>
              <a:rPr lang="el-GR" dirty="0" smtClean="0"/>
              <a:t>Ως χρηματοοικονομικά περιουσιακά στοιχεία, ορίζονται εκτός από τα κάθε είδους διαθέσιμα (ταμειακά, καταθέσεις όψεως και προθεσμίας), κάθε χρηματική τοποθέτηση σε στοιχεία της καθαρής θέσης μιας άλλης οντότητας (μετοχές, συμμετοχικοί τίτλοι κ.λπ.), αλλά και σε διάφορες μορφές χρηματιστηριακών συμβάσεων ή έντοκων τίτλων. Όλα τα παραπάνω χρηματοοικονομικά στοιχεία, αναγνωρίζονται καταρχάς, στο κόστος κτήσης τους. Στη συνέχεια, επιμετρώνται (αποτιμώνται) </a:t>
            </a:r>
            <a:r>
              <a:rPr lang="el-GR" b="1" dirty="0" smtClean="0"/>
              <a:t>στο κόστος κτήσης, μείον τις ζημίες </a:t>
            </a:r>
            <a:r>
              <a:rPr lang="el-GR" b="1" dirty="0" err="1" smtClean="0"/>
              <a:t>απομείωσης</a:t>
            </a:r>
            <a:r>
              <a:rPr lang="el-GR" b="1" dirty="0" smtClean="0"/>
              <a:t>.</a:t>
            </a:r>
            <a:endParaRPr lang="en-US" b="1" dirty="0"/>
          </a:p>
        </p:txBody>
      </p:sp>
    </p:spTree>
    <p:extLst>
      <p:ext uri="{BB962C8B-B14F-4D97-AF65-F5344CB8AC3E}">
        <p14:creationId xmlns:p14="http://schemas.microsoft.com/office/powerpoint/2010/main" val="38290192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Επιμέτρηση αποθεμάτων και υπηρεσιών (1)</a:t>
            </a:r>
            <a:endParaRPr lang="en-US" dirty="0"/>
          </a:p>
        </p:txBody>
      </p:sp>
      <p:sp>
        <p:nvSpPr>
          <p:cNvPr id="3" name="Θέση περιεχομένου 2"/>
          <p:cNvSpPr>
            <a:spLocks noGrp="1"/>
          </p:cNvSpPr>
          <p:nvPr>
            <p:ph idx="1"/>
          </p:nvPr>
        </p:nvSpPr>
        <p:spPr/>
        <p:txBody>
          <a:bodyPr/>
          <a:lstStyle/>
          <a:p>
            <a:r>
              <a:rPr lang="el-GR" dirty="0" smtClean="0"/>
              <a:t>Τα αποθέματα αναγνωρίζονται στο κόστος κτήσης, στο οποίο περιλαμβάνεται το σύνολο των δαπανών που απαιτούνται για να φθάσουν αυτά στην παρούσα θέση και κατάστασή τους.</a:t>
            </a:r>
          </a:p>
          <a:p>
            <a:r>
              <a:rPr lang="el-GR" dirty="0" smtClean="0"/>
              <a:t>Το κόστος παραγωγής προϊόντος ή υπηρεσίας, προσδιορίζεται με βάση μια από τις παραδεκτές μεθόδους κοστολόγησης. Το κόστος διανομής και διοίκησης δεν επιβαρύνουν το κόστος παραγωγής.</a:t>
            </a:r>
          </a:p>
          <a:p>
            <a:r>
              <a:rPr lang="el-GR" dirty="0" smtClean="0"/>
              <a:t>Κόστος κτήσης τελικού αποθέματος: </a:t>
            </a:r>
            <a:r>
              <a:rPr lang="el-GR" dirty="0" err="1" smtClean="0"/>
              <a:t>Κατ</a:t>
            </a:r>
            <a:r>
              <a:rPr lang="el-GR" dirty="0" smtClean="0"/>
              <a:t> είδος στη χαμηλότερη τιμή μεταξύ κόστους κτήσης και καθαρής ρευστοποιήσιμης αξίας</a:t>
            </a:r>
            <a:endParaRPr lang="en-US" dirty="0"/>
          </a:p>
        </p:txBody>
      </p:sp>
    </p:spTree>
    <p:extLst>
      <p:ext uri="{BB962C8B-B14F-4D97-AF65-F5344CB8AC3E}">
        <p14:creationId xmlns:p14="http://schemas.microsoft.com/office/powerpoint/2010/main" val="14875975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Επιμέτρηση αποθεμάτων και υπηρεσιών (2)</a:t>
            </a:r>
            <a:endParaRPr lang="en-US" dirty="0"/>
          </a:p>
        </p:txBody>
      </p:sp>
      <p:sp>
        <p:nvSpPr>
          <p:cNvPr id="3" name="Θέση περιεχομένου 2"/>
          <p:cNvSpPr>
            <a:spLocks noGrp="1"/>
          </p:cNvSpPr>
          <p:nvPr>
            <p:ph idx="1"/>
          </p:nvPr>
        </p:nvSpPr>
        <p:spPr/>
        <p:txBody>
          <a:bodyPr/>
          <a:lstStyle/>
          <a:p>
            <a:r>
              <a:rPr lang="el-GR" dirty="0" smtClean="0"/>
              <a:t>Το κόστος κτήσης προσδιορίζεται με την μέθοδο: «Πρώτο εισερχόμενο – Πρώτο εξερχόμενο» (F.I.F.O.) ή με την μέθοδο του μέσου σταθμικού κόστους.</a:t>
            </a:r>
          </a:p>
          <a:p>
            <a:r>
              <a:rPr lang="el-GR" dirty="0" smtClean="0"/>
              <a:t>Μπορεί να χρησιμοποιηθεί άλλη αποδεκτή μέθοδος, όχι όμως η L.I.F.O.</a:t>
            </a:r>
            <a:endParaRPr lang="en-US" dirty="0"/>
          </a:p>
        </p:txBody>
      </p:sp>
    </p:spTree>
    <p:extLst>
      <p:ext uri="{BB962C8B-B14F-4D97-AF65-F5344CB8AC3E}">
        <p14:creationId xmlns:p14="http://schemas.microsoft.com/office/powerpoint/2010/main" val="119917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p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181" b="63120"/>
          <a:stretch/>
        </p:blipFill>
        <p:spPr bwMode="auto">
          <a:xfrm>
            <a:off x="162389" y="1044845"/>
            <a:ext cx="11183122" cy="36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9018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Επιμέτρηση υποχρεώσεων</a:t>
            </a:r>
            <a:endParaRPr lang="en-US" dirty="0"/>
          </a:p>
        </p:txBody>
      </p:sp>
      <p:sp>
        <p:nvSpPr>
          <p:cNvPr id="3" name="Θέση περιεχομένου 2"/>
          <p:cNvSpPr>
            <a:spLocks noGrp="1"/>
          </p:cNvSpPr>
          <p:nvPr>
            <p:ph idx="1"/>
          </p:nvPr>
        </p:nvSpPr>
        <p:spPr/>
        <p:txBody>
          <a:bodyPr/>
          <a:lstStyle/>
          <a:p>
            <a:r>
              <a:rPr lang="el-GR" dirty="0" smtClean="0"/>
              <a:t>Οι χρηματοοικονομικές υποχρεώσεις αναγνωρίζονται στο οφειλόμενο ποσό τους</a:t>
            </a:r>
          </a:p>
          <a:p>
            <a:r>
              <a:rPr lang="el-GR" dirty="0" smtClean="0"/>
              <a:t>Οι προβλέψεις επιμετρώνται στο ονομαστικό ποσό που αναμένεται να απαιτηθεί για τον διακανονισμό τους.</a:t>
            </a:r>
          </a:p>
          <a:p>
            <a:endParaRPr lang="en-US" dirty="0"/>
          </a:p>
        </p:txBody>
      </p:sp>
    </p:spTree>
    <p:extLst>
      <p:ext uri="{BB962C8B-B14F-4D97-AF65-F5344CB8AC3E}">
        <p14:creationId xmlns:p14="http://schemas.microsoft.com/office/powerpoint/2010/main" val="24759191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Χρηματοοικονομικές καταστάσεις 1</a:t>
            </a:r>
            <a:endParaRPr lang="en-US" dirty="0"/>
          </a:p>
        </p:txBody>
      </p:sp>
      <p:sp>
        <p:nvSpPr>
          <p:cNvPr id="3" name="Θέση περιεχομένου 2"/>
          <p:cNvSpPr>
            <a:spLocks noGrp="1"/>
          </p:cNvSpPr>
          <p:nvPr>
            <p:ph idx="1"/>
          </p:nvPr>
        </p:nvSpPr>
        <p:spPr/>
        <p:txBody>
          <a:bodyPr>
            <a:normAutofit/>
          </a:bodyPr>
          <a:lstStyle/>
          <a:p>
            <a:r>
              <a:rPr lang="el-GR" dirty="0" smtClean="0"/>
              <a:t>Σύμφωνα με τα αναφερόμενα στον νόμο, όλες οι συναλλαγές και όλα τα γεγονότα που καταχωρίζονται στα λογιστικά βιβλία ενσωματώνονται στις χρηματοοικονομικές καταστάσεις της περιόδου αναφοράς (λογιστικής χρήσης).</a:t>
            </a:r>
          </a:p>
          <a:p>
            <a:r>
              <a:rPr lang="el-GR" dirty="0" smtClean="0"/>
              <a:t>Οι χρηματοοικονομικές καταστάσεις αποτελούν ένα ενιαίο σύνολο και ασφαλώς πρέπει να παρουσιάζουν </a:t>
            </a:r>
            <a:r>
              <a:rPr lang="el-GR" b="1" dirty="0" smtClean="0"/>
              <a:t>με εύλογο τρόπο</a:t>
            </a:r>
            <a:r>
              <a:rPr lang="el-GR" dirty="0" smtClean="0"/>
              <a:t> τα περιουσιακά στοιχεία του ενεργητικού, αλλά και τις υποχρεώσεις, την καθαρή θέση, τα στοιχεία εσόδων, εξόδων, κερδών και ζημιών, καθώς και τις εισροές – εκροές χρήματος (</a:t>
            </a:r>
            <a:r>
              <a:rPr lang="el-GR" dirty="0" err="1" smtClean="0"/>
              <a:t>χρηματοροές</a:t>
            </a:r>
            <a:r>
              <a:rPr lang="el-GR" dirty="0" smtClean="0"/>
              <a:t>) κάθε περιόδου.</a:t>
            </a:r>
            <a:endParaRPr lang="en-US" dirty="0"/>
          </a:p>
        </p:txBody>
      </p:sp>
    </p:spTree>
    <p:extLst>
      <p:ext uri="{BB962C8B-B14F-4D97-AF65-F5344CB8AC3E}">
        <p14:creationId xmlns:p14="http://schemas.microsoft.com/office/powerpoint/2010/main" val="29968997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Χρηματοοικονομικές καταστάσεις 2</a:t>
            </a:r>
            <a:endParaRPr lang="en-US" dirty="0"/>
          </a:p>
        </p:txBody>
      </p:sp>
      <p:sp>
        <p:nvSpPr>
          <p:cNvPr id="3" name="Θέση περιεχομένου 2"/>
          <p:cNvSpPr>
            <a:spLocks noGrp="1"/>
          </p:cNvSpPr>
          <p:nvPr>
            <p:ph idx="1"/>
          </p:nvPr>
        </p:nvSpPr>
        <p:spPr/>
        <p:txBody>
          <a:bodyPr/>
          <a:lstStyle/>
          <a:p>
            <a:r>
              <a:rPr lang="el-GR" dirty="0" smtClean="0"/>
              <a:t>Οι χρηματοοικονομικές καταστάσεις </a:t>
            </a:r>
            <a:r>
              <a:rPr lang="el-GR" b="1" dirty="0" smtClean="0"/>
              <a:t>των μεγάλων οντοτήτων</a:t>
            </a:r>
            <a:r>
              <a:rPr lang="el-GR" dirty="0" smtClean="0"/>
              <a:t>, όπως τις ορίζει ο νόμος, περιλαμβάνουν:</a:t>
            </a:r>
          </a:p>
          <a:p>
            <a:r>
              <a:rPr lang="el-GR" dirty="0" smtClean="0"/>
              <a:t>1. Τον Ισολογισμό ή Κατάσταση Χρηματοοικονομικής Θέσης (Πίνακας)</a:t>
            </a:r>
          </a:p>
          <a:p>
            <a:r>
              <a:rPr lang="el-GR" dirty="0" smtClean="0"/>
              <a:t>2. Την Κατάσταση Αποτελεσμάτων (Πίνακας)</a:t>
            </a:r>
          </a:p>
          <a:p>
            <a:r>
              <a:rPr lang="el-GR" dirty="0" smtClean="0"/>
              <a:t>3. Την Κατάσταση Μεταβολών Καθαρής Θέσης (Πίνακας)</a:t>
            </a:r>
          </a:p>
          <a:p>
            <a:r>
              <a:rPr lang="el-GR" dirty="0" smtClean="0"/>
              <a:t>4. Την Κατάσταση </a:t>
            </a:r>
            <a:r>
              <a:rPr lang="el-GR" dirty="0" err="1" smtClean="0"/>
              <a:t>Χρηματοροών</a:t>
            </a:r>
            <a:r>
              <a:rPr lang="el-GR" dirty="0" smtClean="0"/>
              <a:t> (Πίνακας)</a:t>
            </a:r>
          </a:p>
          <a:p>
            <a:r>
              <a:rPr lang="el-GR" dirty="0" smtClean="0"/>
              <a:t>5. Το Προσάρτημα (Σημειώσεις)</a:t>
            </a:r>
            <a:endParaRPr lang="en-US" dirty="0"/>
          </a:p>
        </p:txBody>
      </p:sp>
    </p:spTree>
    <p:extLst>
      <p:ext uri="{BB962C8B-B14F-4D97-AF65-F5344CB8AC3E}">
        <p14:creationId xmlns:p14="http://schemas.microsoft.com/office/powerpoint/2010/main" val="13295535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Χρηματοοικονομικές καταστάσεις 3</a:t>
            </a:r>
            <a:endParaRPr lang="en-US" dirty="0"/>
          </a:p>
        </p:txBody>
      </p:sp>
      <p:sp>
        <p:nvSpPr>
          <p:cNvPr id="3" name="Θέση περιεχομένου 2"/>
          <p:cNvSpPr>
            <a:spLocks noGrp="1"/>
          </p:cNvSpPr>
          <p:nvPr>
            <p:ph idx="1"/>
          </p:nvPr>
        </p:nvSpPr>
        <p:spPr/>
        <p:txBody>
          <a:bodyPr/>
          <a:lstStyle/>
          <a:p>
            <a:r>
              <a:rPr lang="el-GR" dirty="0" smtClean="0"/>
              <a:t>Ακολούθως, οι χρηματοοικονομικές καταστάσεις της επόμενης κατηγορίας, </a:t>
            </a:r>
            <a:r>
              <a:rPr lang="el-GR" b="1" dirty="0" smtClean="0"/>
              <a:t>των μεσαίων οντοτήτων </a:t>
            </a:r>
            <a:r>
              <a:rPr lang="el-GR" dirty="0" smtClean="0"/>
              <a:t>περιλαμβάνουν:</a:t>
            </a:r>
          </a:p>
          <a:p>
            <a:r>
              <a:rPr lang="el-GR" dirty="0" smtClean="0"/>
              <a:t>1. Τον Ισολογισμό ή Κατάσταση Χρηματοοικονομικής Θέσης (Πίνακας)</a:t>
            </a:r>
          </a:p>
          <a:p>
            <a:r>
              <a:rPr lang="el-GR" dirty="0" smtClean="0"/>
              <a:t>2. Την Κατάσταση Αποτελεσμάτων (Πίνακας)</a:t>
            </a:r>
          </a:p>
          <a:p>
            <a:r>
              <a:rPr lang="el-GR" dirty="0" smtClean="0"/>
              <a:t>3. Την Κατάσταση Μεταβολών Καθαρής Θέσης (Πίνακας)</a:t>
            </a:r>
          </a:p>
          <a:p>
            <a:r>
              <a:rPr lang="el-GR" dirty="0" smtClean="0"/>
              <a:t>4. Το Προσάρτημα (Σημειώσεις)</a:t>
            </a:r>
            <a:endParaRPr lang="en-US" dirty="0"/>
          </a:p>
        </p:txBody>
      </p:sp>
    </p:spTree>
    <p:extLst>
      <p:ext uri="{BB962C8B-B14F-4D97-AF65-F5344CB8AC3E}">
        <p14:creationId xmlns:p14="http://schemas.microsoft.com/office/powerpoint/2010/main" val="41272738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Χρηματοοικονομικές καταστάσεις 4</a:t>
            </a:r>
            <a:endParaRPr lang="en-US" dirty="0"/>
          </a:p>
        </p:txBody>
      </p:sp>
      <p:sp>
        <p:nvSpPr>
          <p:cNvPr id="3" name="Θέση περιεχομένου 2"/>
          <p:cNvSpPr>
            <a:spLocks noGrp="1"/>
          </p:cNvSpPr>
          <p:nvPr>
            <p:ph idx="1"/>
          </p:nvPr>
        </p:nvSpPr>
        <p:spPr/>
        <p:txBody>
          <a:bodyPr/>
          <a:lstStyle/>
          <a:p>
            <a:r>
              <a:rPr lang="el-GR" dirty="0" smtClean="0"/>
              <a:t>Στη συνέχεια, οι χρηματοοικονομικές καταστάσεις της κατηγορίας, </a:t>
            </a:r>
            <a:r>
              <a:rPr lang="el-GR" b="1" dirty="0" smtClean="0"/>
              <a:t>των μικρών και πολύ μικρών οντοτήτων </a:t>
            </a:r>
            <a:r>
              <a:rPr lang="el-GR" dirty="0" smtClean="0"/>
              <a:t>περιλαμβάνουν:</a:t>
            </a:r>
          </a:p>
          <a:p>
            <a:r>
              <a:rPr lang="el-GR" dirty="0" smtClean="0"/>
              <a:t>1. Τον Ισολογισμό ή Κατάσταση Χρηματοοικονομικής Θέσης (Πίνακας)</a:t>
            </a:r>
          </a:p>
          <a:p>
            <a:r>
              <a:rPr lang="el-GR" dirty="0" smtClean="0"/>
              <a:t>2. Την Κατάσταση Αποτελεσμάτων (Πίνακας)</a:t>
            </a:r>
          </a:p>
          <a:p>
            <a:r>
              <a:rPr lang="el-GR" dirty="0" smtClean="0"/>
              <a:t>3. Το Προσάρτημα (Σημειώσεις)</a:t>
            </a:r>
            <a:endParaRPr lang="en-US" dirty="0"/>
          </a:p>
        </p:txBody>
      </p:sp>
    </p:spTree>
    <p:extLst>
      <p:ext uri="{BB962C8B-B14F-4D97-AF65-F5344CB8AC3E}">
        <p14:creationId xmlns:p14="http://schemas.microsoft.com/office/powerpoint/2010/main" val="20603376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Χρηματοοικονομικές καταστάσεις 5</a:t>
            </a:r>
            <a:endParaRPr lang="en-US" dirty="0"/>
          </a:p>
        </p:txBody>
      </p:sp>
      <p:sp>
        <p:nvSpPr>
          <p:cNvPr id="3" name="Θέση περιεχομένου 2"/>
          <p:cNvSpPr>
            <a:spLocks noGrp="1"/>
          </p:cNvSpPr>
          <p:nvPr>
            <p:ph idx="1"/>
          </p:nvPr>
        </p:nvSpPr>
        <p:spPr/>
        <p:txBody>
          <a:bodyPr/>
          <a:lstStyle/>
          <a:p>
            <a:r>
              <a:rPr lang="el-GR" dirty="0" smtClean="0"/>
              <a:t>Ωστόσο, οι πολύ μικρές οντότητες μπορούν να καταρτίζουν </a:t>
            </a:r>
            <a:r>
              <a:rPr lang="el-GR" b="1" dirty="0" smtClean="0"/>
              <a:t>συνοπτικό ισολογισμό </a:t>
            </a:r>
            <a:r>
              <a:rPr lang="el-GR" dirty="0" smtClean="0"/>
              <a:t>και </a:t>
            </a:r>
            <a:r>
              <a:rPr lang="el-GR" b="1" dirty="0" smtClean="0"/>
              <a:t>συνοπτική κατάσταση αποτελεσμάτων</a:t>
            </a:r>
            <a:r>
              <a:rPr lang="el-GR" dirty="0" smtClean="0"/>
              <a:t>, εφόσον δεν προβλέπεται διαφορετικά από άλλη νομοθεσία.</a:t>
            </a:r>
          </a:p>
          <a:p>
            <a:r>
              <a:rPr lang="el-GR" dirty="0" smtClean="0"/>
              <a:t>Περαιτέρω, η ετερόρρυθμη εταιρεία, η ομόρρυθμη εταιρεία και η ατομική επιχείρηση, όταν εντάσσονται στις πολύ μικρές οντότητες, μπορούν να καταρτίζουν </a:t>
            </a:r>
            <a:r>
              <a:rPr lang="el-GR" b="1" dirty="0" smtClean="0"/>
              <a:t>μόνο μια κατάσταση αποτελεσμάτων (υπόδειγμα: Β.6). Απλογραφικά βιβλία</a:t>
            </a:r>
            <a:r>
              <a:rPr lang="el-GR" dirty="0" smtClean="0"/>
              <a:t>. Διάταξη που συνδέεται με την παρ. 2, άρθρου 21 ΚΦΕ.</a:t>
            </a:r>
            <a:endParaRPr lang="en-US" dirty="0"/>
          </a:p>
        </p:txBody>
      </p:sp>
    </p:spTree>
    <p:extLst>
      <p:ext uri="{BB962C8B-B14F-4D97-AF65-F5344CB8AC3E}">
        <p14:creationId xmlns:p14="http://schemas.microsoft.com/office/powerpoint/2010/main" val="85050185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Χρηματοοικονομικές καταστάσεις 6</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dirty="0" smtClean="0"/>
              <a:t>Σε παράρτημα του νόμου βρίσκονται τα υποδείγματα των χρηματοοικονομικών καταστάσεων, τις οποίες καταρτίζουν κατά περίπτωση, οι παραπάνω οντότητες. Αυτές είναι:</a:t>
            </a:r>
          </a:p>
          <a:p>
            <a:r>
              <a:rPr lang="el-GR" dirty="0" smtClean="0"/>
              <a:t>  ΙΣΟΛΟΓΙΣΜΟΣ (Υπόδειγμα Β.1.1 ή Β.1.2),</a:t>
            </a:r>
          </a:p>
          <a:p>
            <a:r>
              <a:rPr lang="el-GR" dirty="0" smtClean="0"/>
              <a:t>2. ΚΑΤΑΣΤΑΣΗ ΑΠΟΤΕΛΕΣΜΑΤΩΝ (Υπόδειγμα Β.2, με διάκριση:</a:t>
            </a:r>
          </a:p>
          <a:p>
            <a:r>
              <a:rPr lang="el-GR" dirty="0" smtClean="0"/>
              <a:t>Β.2.1 ή Β.2.2),</a:t>
            </a:r>
          </a:p>
          <a:p>
            <a:r>
              <a:rPr lang="el-GR" dirty="0" smtClean="0"/>
              <a:t>3. ΚΑΤΑΣΤΑΣΗ ΜΕΤΑΒΟΛΩΝ ΚΑΘΑΡΗΣ ΘΕΣΗΣ (Υπόδειγμα Β.3)</a:t>
            </a:r>
          </a:p>
          <a:p>
            <a:r>
              <a:rPr lang="el-GR" dirty="0" smtClean="0"/>
              <a:t>4. ΚΑΤΑΣΤΑΣΗ ΧΡΗΜΑΤΟΡΟΩΝ (Υπόδειγμα Β.4)</a:t>
            </a:r>
          </a:p>
          <a:p>
            <a:r>
              <a:rPr lang="el-GR" dirty="0" smtClean="0"/>
              <a:t>5. ΙΣΟΛΟΓΙΣΜΟΣ ΠΟΛΥ ΜΙΚΡΩΝ ΕΠΙΧΕΙΡΗΣΕΩΝ (Β.5)</a:t>
            </a:r>
          </a:p>
          <a:p>
            <a:r>
              <a:rPr lang="el-GR" dirty="0" smtClean="0"/>
              <a:t>6. ΚΑΤΑΣΤΑΣΗ ΑΠΟΤΕΛΕΣΜΑΤΩΝ ΠΟΛΥ ΜΙΚΡΩΝ ΕΠΙΧΕΙΡΗΣΕΩΝ (Β.6)</a:t>
            </a:r>
            <a:endParaRPr lang="en-US" dirty="0"/>
          </a:p>
        </p:txBody>
      </p:sp>
    </p:spTree>
    <p:extLst>
      <p:ext uri="{BB962C8B-B14F-4D97-AF65-F5344CB8AC3E}">
        <p14:creationId xmlns:p14="http://schemas.microsoft.com/office/powerpoint/2010/main" val="77975562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Συναλλαγές και στοιχεία σε ξένο νόμισμα (1)</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b="1" dirty="0" smtClean="0"/>
              <a:t>Συναλλαγματική ισοτιμία</a:t>
            </a:r>
          </a:p>
          <a:p>
            <a:r>
              <a:rPr lang="el-GR" dirty="0" smtClean="0"/>
              <a:t>Μία συναλλαγή σε ξένο νόμισμα μετατρέπεται κατά την αρχική αναγνώριση στο νόμισμα στο οποίο καταρτίζονται οι χρηματοοικονομικές καταστάσεις της οντότητας με την ισχύουσα συναλλαγματική ισοτιμία κατά τη συναλλαγή.</a:t>
            </a:r>
          </a:p>
          <a:p>
            <a:r>
              <a:rPr lang="el-GR" u="sng" dirty="0" smtClean="0"/>
              <a:t>Νομισματικά και μη νομισματικά περιουσιακά στοιχεία</a:t>
            </a:r>
          </a:p>
          <a:p>
            <a:r>
              <a:rPr lang="el-GR" b="1" dirty="0" smtClean="0"/>
              <a:t>Στο τέλος της χρήσης:</a:t>
            </a:r>
          </a:p>
          <a:p>
            <a:r>
              <a:rPr lang="el-GR" dirty="0" smtClean="0"/>
              <a:t>1. Τα νομισματικά στοιχεία μετατρέπονται με την ισοτιμία κλεισίματος της ημερομηνίας του ισολογισμού.</a:t>
            </a:r>
          </a:p>
          <a:p>
            <a:r>
              <a:rPr lang="el-GR" dirty="0" smtClean="0"/>
              <a:t>2. Τα μη νομισματικά στοιχεία που εκφράζονται σε ξένο νόμισμα και επιμετρούνται στο ιστορικό κόστος, μετατρέπονται με την ισοτιμία της αρχικής αναγνώρισης.</a:t>
            </a:r>
          </a:p>
          <a:p>
            <a:r>
              <a:rPr lang="el-GR" dirty="0" smtClean="0"/>
              <a:t>Διαιρούμε το ποσό σε ξένο νόμισμα δια της επίσημης ισοτιμίας.</a:t>
            </a:r>
          </a:p>
          <a:p>
            <a:r>
              <a:rPr lang="el-GR" dirty="0" smtClean="0"/>
              <a:t>Παράδειγμα: 20.000$ / 1,0635 = 18.805,83 €</a:t>
            </a:r>
            <a:endParaRPr lang="en-US" dirty="0"/>
          </a:p>
        </p:txBody>
      </p:sp>
    </p:spTree>
    <p:extLst>
      <p:ext uri="{BB962C8B-B14F-4D97-AF65-F5344CB8AC3E}">
        <p14:creationId xmlns:p14="http://schemas.microsoft.com/office/powerpoint/2010/main" val="17306697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Συναλλαγές και στοιχεία σε ξένο νόμισμα (2)</a:t>
            </a:r>
            <a:endParaRPr lang="en-US" dirty="0"/>
          </a:p>
        </p:txBody>
      </p:sp>
      <p:sp>
        <p:nvSpPr>
          <p:cNvPr id="3" name="Θέση περιεχομένου 2"/>
          <p:cNvSpPr>
            <a:spLocks noGrp="1"/>
          </p:cNvSpPr>
          <p:nvPr>
            <p:ph idx="1"/>
          </p:nvPr>
        </p:nvSpPr>
        <p:spPr/>
        <p:txBody>
          <a:bodyPr/>
          <a:lstStyle/>
          <a:p>
            <a:r>
              <a:rPr lang="el-GR" b="1" dirty="0" smtClean="0"/>
              <a:t>Συναλλαγματικές διαφορές νομισματικών στοιχείων</a:t>
            </a:r>
          </a:p>
          <a:p>
            <a:r>
              <a:rPr lang="el-GR" dirty="0" smtClean="0"/>
              <a:t>Οι συναλλαγματικές διαφορές που προκύπτουν από τον διακανονισμό νομισματικών στοιχείων ή από τη μετατροπή τους </a:t>
            </a:r>
            <a:r>
              <a:rPr lang="el-GR" b="1" dirty="0" smtClean="0"/>
              <a:t>με ισοτιμία διαφορετική από την ισοτιμία μετατροπής κατά την αρχική αναγνώριση</a:t>
            </a:r>
            <a:r>
              <a:rPr lang="el-GR" dirty="0" smtClean="0"/>
              <a:t> ή κατά τη σύνταξη προγενέστερων χρηματοοικονομικών καταστάσεων, αναγνωρίζονται </a:t>
            </a:r>
            <a:r>
              <a:rPr lang="el-GR" b="1" dirty="0" smtClean="0"/>
              <a:t>στα αποτελέσματα της περιόδου που προκύπτουν.</a:t>
            </a:r>
          </a:p>
          <a:p>
            <a:r>
              <a:rPr lang="el-GR" dirty="0" smtClean="0"/>
              <a:t>62. Χρεωστικές συναλλαγματικές διαφορές</a:t>
            </a:r>
          </a:p>
          <a:p>
            <a:r>
              <a:rPr lang="el-GR" dirty="0" smtClean="0"/>
              <a:t>73. Πιστωτικές συναλλαγματικές διαφορές</a:t>
            </a:r>
            <a:endParaRPr lang="en-US" dirty="0"/>
          </a:p>
        </p:txBody>
      </p:sp>
    </p:spTree>
    <p:extLst>
      <p:ext uri="{BB962C8B-B14F-4D97-AF65-F5344CB8AC3E}">
        <p14:creationId xmlns:p14="http://schemas.microsoft.com/office/powerpoint/2010/main" val="215312221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ΣΧΕΔΙΟ ΛΟΓΑΡΙΑΣΜΩΝ</a:t>
            </a:r>
            <a:endParaRPr lang="en-US" dirty="0"/>
          </a:p>
        </p:txBody>
      </p:sp>
      <p:sp>
        <p:nvSpPr>
          <p:cNvPr id="3" name="Θέση περιεχομένου 2"/>
          <p:cNvSpPr>
            <a:spLocks noGrp="1"/>
          </p:cNvSpPr>
          <p:nvPr>
            <p:ph idx="1"/>
          </p:nvPr>
        </p:nvSpPr>
        <p:spPr/>
        <p:txBody>
          <a:bodyPr>
            <a:normAutofit fontScale="92500"/>
          </a:bodyPr>
          <a:lstStyle/>
          <a:p>
            <a:r>
              <a:rPr lang="el-GR" dirty="0" smtClean="0"/>
              <a:t>Ομάδα 1: Ενσώματα και άυλα μη </a:t>
            </a:r>
            <a:r>
              <a:rPr lang="el-GR" dirty="0" err="1" smtClean="0"/>
              <a:t>κυκλοφορούντα</a:t>
            </a:r>
            <a:r>
              <a:rPr lang="el-GR" dirty="0" smtClean="0"/>
              <a:t> (πάγια) περιουσιακά στοιχεία</a:t>
            </a:r>
          </a:p>
          <a:p>
            <a:r>
              <a:rPr lang="el-GR" dirty="0" smtClean="0"/>
              <a:t>Ομάδα 2: Αποθέματα</a:t>
            </a:r>
          </a:p>
          <a:p>
            <a:r>
              <a:rPr lang="el-GR" dirty="0" smtClean="0"/>
              <a:t>Ομάδα 3: Χρηματοοικονομικά και λοιπά περιουσιακά στοιχεία</a:t>
            </a:r>
          </a:p>
          <a:p>
            <a:r>
              <a:rPr lang="el-GR" dirty="0" smtClean="0"/>
              <a:t>Ομάδα 4: Καθαρή θέση</a:t>
            </a:r>
          </a:p>
          <a:p>
            <a:r>
              <a:rPr lang="el-GR" dirty="0" smtClean="0"/>
              <a:t>Ομάδα 5: Υποχρεώσεις</a:t>
            </a:r>
          </a:p>
          <a:p>
            <a:r>
              <a:rPr lang="el-GR" dirty="0" smtClean="0"/>
              <a:t>Ομάδα 6: Έξοδα και ζημιές</a:t>
            </a:r>
          </a:p>
          <a:p>
            <a:r>
              <a:rPr lang="el-GR" dirty="0" smtClean="0"/>
              <a:t>Ομάδα 7: Έσοδα και κέρδη</a:t>
            </a:r>
          </a:p>
          <a:p>
            <a:r>
              <a:rPr lang="el-GR" dirty="0" smtClean="0"/>
              <a:t>Ομάδα 8: </a:t>
            </a:r>
            <a:r>
              <a:rPr lang="el-GR" dirty="0" err="1" smtClean="0"/>
              <a:t>Ιδιοπαραγωγή</a:t>
            </a:r>
            <a:r>
              <a:rPr lang="el-GR" dirty="0" smtClean="0"/>
              <a:t>, υποκαταστήματα και αποτελέσματα περιόδου</a:t>
            </a:r>
            <a:endParaRPr lang="en-US" dirty="0"/>
          </a:p>
        </p:txBody>
      </p:sp>
    </p:spTree>
    <p:extLst>
      <p:ext uri="{BB962C8B-B14F-4D97-AF65-F5344CB8AC3E}">
        <p14:creationId xmlns:p14="http://schemas.microsoft.com/office/powerpoint/2010/main" val="40991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Λογιστικές καταστάσεις</a:t>
            </a:r>
            <a:endParaRPr lang="en-US" dirty="0"/>
          </a:p>
        </p:txBody>
      </p:sp>
      <p:sp>
        <p:nvSpPr>
          <p:cNvPr id="3" name="Θέση περιεχομένου 2"/>
          <p:cNvSpPr>
            <a:spLocks noGrp="1"/>
          </p:cNvSpPr>
          <p:nvPr>
            <p:ph idx="1"/>
          </p:nvPr>
        </p:nvSpPr>
        <p:spPr/>
        <p:txBody>
          <a:bodyPr/>
          <a:lstStyle/>
          <a:p>
            <a:r>
              <a:rPr lang="el-GR" dirty="0" smtClean="0"/>
              <a:t>Τόσο οι βασικές λογιστικές καταστάσεις όσο και	η δομή τους επηρεάζεται από τα ακολουθούμενα λογιστικά πρότυπα</a:t>
            </a:r>
          </a:p>
          <a:p>
            <a:r>
              <a:rPr lang="el-GR" b="1" u="sng" dirty="0" smtClean="0"/>
              <a:t>Ελληνικά Λογιστικά Πρότυπα</a:t>
            </a:r>
          </a:p>
          <a:p>
            <a:r>
              <a:rPr lang="el-GR" b="1" u="sng" dirty="0" smtClean="0"/>
              <a:t>Διεθνή Λογιστικά Πρότυπ</a:t>
            </a:r>
            <a:r>
              <a:rPr lang="el-GR" dirty="0" smtClean="0"/>
              <a:t>α (</a:t>
            </a:r>
            <a:r>
              <a:rPr lang="en-US" dirty="0" smtClean="0"/>
              <a:t>International Accounting Standards IAS ‐ International Financial Reporting Standards ‐ IFRS)</a:t>
            </a:r>
          </a:p>
          <a:p>
            <a:r>
              <a:rPr lang="el-GR" b="1" u="sng" dirty="0" smtClean="0"/>
              <a:t>Αμερικάνικα Λογιστικά Πρότυπα </a:t>
            </a:r>
            <a:r>
              <a:rPr lang="el-GR" dirty="0" smtClean="0"/>
              <a:t>(</a:t>
            </a:r>
            <a:r>
              <a:rPr lang="en-US" dirty="0" smtClean="0"/>
              <a:t>US GAAP)</a:t>
            </a:r>
          </a:p>
          <a:p>
            <a:endParaRPr lang="en-US" dirty="0"/>
          </a:p>
        </p:txBody>
      </p:sp>
    </p:spTree>
    <p:extLst>
      <p:ext uri="{BB962C8B-B14F-4D97-AF65-F5344CB8AC3E}">
        <p14:creationId xmlns:p14="http://schemas.microsoft.com/office/powerpoint/2010/main" val="33007815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852407" y="765176"/>
            <a:ext cx="963620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l-GR" altLang="en-US" sz="2400" b="1" dirty="0">
                <a:effectLst>
                  <a:outerShdw blurRad="38100" dist="38100" dir="2700000" algn="tl">
                    <a:srgbClr val="C0C0C0"/>
                  </a:outerShdw>
                </a:effectLst>
              </a:rPr>
              <a:t>ΠΕΡΙ ΤΟΥ ΕΛΛΗΝΙΚΟΥ ΓΕΝΙΚΟΥ ΛΟΓΙΣΤΙΚΟΥ ΣΧΕΔΙΟΥ</a:t>
            </a:r>
          </a:p>
          <a:p>
            <a:pPr algn="ctr" eaLnBrk="1" hangingPunct="1">
              <a:defRPr/>
            </a:pPr>
            <a:endParaRPr lang="el-GR" altLang="en-US" sz="2400" b="1" dirty="0">
              <a:effectLst>
                <a:outerShdw blurRad="38100" dist="38100" dir="2700000" algn="tl">
                  <a:srgbClr val="C0C0C0"/>
                </a:outerShdw>
              </a:effectLst>
            </a:endParaRPr>
          </a:p>
          <a:p>
            <a:pPr eaLnBrk="1" hangingPunct="1">
              <a:defRPr/>
            </a:pPr>
            <a:r>
              <a:rPr lang="el-GR" altLang="en-US" sz="2400" b="1" dirty="0">
                <a:effectLst>
                  <a:outerShdw blurRad="38100" dist="38100" dir="2700000" algn="tl">
                    <a:srgbClr val="C0C0C0"/>
                  </a:outerShdw>
                </a:effectLst>
              </a:rPr>
              <a:t>         </a:t>
            </a:r>
            <a:r>
              <a:rPr lang="el-GR" altLang="en-US" sz="2400" b="1" u="sng" dirty="0">
                <a:effectLst>
                  <a:outerShdw blurRad="38100" dist="38100" dir="2700000" algn="tl">
                    <a:srgbClr val="C0C0C0"/>
                  </a:outerShdw>
                </a:effectLst>
              </a:rPr>
              <a:t>Σκοπός Του Ε.Γ.Λ.Σ.</a:t>
            </a:r>
          </a:p>
          <a:p>
            <a:pPr eaLnBrk="1" hangingPunct="1">
              <a:defRPr/>
            </a:pPr>
            <a:endParaRPr lang="el-GR" altLang="en-US" sz="2400" b="1" u="sng" dirty="0">
              <a:effectLst>
                <a:outerShdw blurRad="38100" dist="38100" dir="2700000" algn="tl">
                  <a:srgbClr val="C0C0C0"/>
                </a:outerShdw>
              </a:effectLst>
            </a:endParaRPr>
          </a:p>
          <a:p>
            <a:pPr eaLnBrk="1" hangingPunct="1">
              <a:defRPr/>
            </a:pPr>
            <a:r>
              <a:rPr lang="el-GR" altLang="en-US" sz="2000" dirty="0">
                <a:effectLst>
                  <a:outerShdw blurRad="38100" dist="38100" dir="2700000" algn="tl">
                    <a:srgbClr val="C0C0C0"/>
                  </a:outerShdw>
                </a:effectLst>
              </a:rPr>
              <a:t>     Το Γενικό Λογιστικό Σχέδιο αποτελεί σύστημα κανόνων ταξινομήσεως των λογιστικών μεγεθών.</a:t>
            </a:r>
          </a:p>
          <a:p>
            <a:pPr eaLnBrk="1" hangingPunct="1">
              <a:defRPr/>
            </a:pPr>
            <a:r>
              <a:rPr lang="el-GR" altLang="en-US" sz="2000" dirty="0">
                <a:effectLst>
                  <a:outerShdw blurRad="38100" dist="38100" dir="2700000" algn="tl">
                    <a:srgbClr val="C0C0C0"/>
                  </a:outerShdw>
                </a:effectLst>
              </a:rPr>
              <a:t>      Σκοπός του Ε.Γ.Λ.Σ. είναι οι εξής:</a:t>
            </a:r>
            <a:endParaRPr lang="en-US" altLang="en-US" sz="2000" dirty="0">
              <a:effectLst>
                <a:outerShdw blurRad="38100" dist="38100" dir="2700000" algn="tl">
                  <a:srgbClr val="C0C0C0"/>
                </a:outerShdw>
              </a:effectLst>
            </a:endParaRPr>
          </a:p>
          <a:p>
            <a:pPr eaLnBrk="1" hangingPunct="1">
              <a:defRPr/>
            </a:pPr>
            <a:endParaRPr lang="el-GR" altLang="en-US" sz="2000" dirty="0">
              <a:effectLst>
                <a:outerShdw blurRad="38100" dist="38100" dir="2700000" algn="tl">
                  <a:srgbClr val="C0C0C0"/>
                </a:outerShdw>
              </a:effectLst>
            </a:endParaRPr>
          </a:p>
          <a:p>
            <a:pPr eaLnBrk="1" hangingPunct="1">
              <a:buClr>
                <a:srgbClr val="FF66FF"/>
              </a:buClr>
              <a:buFont typeface="Wingdings" panose="05000000000000000000" pitchFamily="2" charset="2"/>
              <a:buChar char="Ø"/>
              <a:defRPr/>
            </a:pPr>
            <a:r>
              <a:rPr lang="el-GR" altLang="en-US" sz="2000" dirty="0">
                <a:effectLst>
                  <a:outerShdw blurRad="38100" dist="38100" dir="2700000" algn="tl">
                    <a:srgbClr val="C0C0C0"/>
                  </a:outerShdw>
                </a:effectLst>
              </a:rPr>
              <a:t>Η τυποποίηση των υπό των οικονομικών μονάδων της Χώρας τηρούμενων λογαριασμών καθώς επίσης και η με ενιαίο τρόπο λειτουργία και </a:t>
            </a:r>
            <a:r>
              <a:rPr lang="el-GR" altLang="en-US" sz="2000" dirty="0" err="1">
                <a:effectLst>
                  <a:outerShdw blurRad="38100" dist="38100" dir="2700000" algn="tl">
                    <a:srgbClr val="C0C0C0"/>
                  </a:outerShdw>
                </a:effectLst>
              </a:rPr>
              <a:t>συλλειτουργία</a:t>
            </a:r>
            <a:r>
              <a:rPr lang="el-GR" altLang="en-US" sz="2000" dirty="0">
                <a:effectLst>
                  <a:outerShdw blurRad="38100" dist="38100" dir="2700000" algn="tl">
                    <a:srgbClr val="C0C0C0"/>
                  </a:outerShdw>
                </a:effectLst>
              </a:rPr>
              <a:t> αυτών.</a:t>
            </a:r>
            <a:endParaRPr lang="en-US" altLang="en-US" sz="2000" dirty="0">
              <a:effectLst>
                <a:outerShdw blurRad="38100" dist="38100" dir="2700000" algn="tl">
                  <a:srgbClr val="C0C0C0"/>
                </a:outerShdw>
              </a:effectLst>
            </a:endParaRPr>
          </a:p>
          <a:p>
            <a:pPr eaLnBrk="1" hangingPunct="1">
              <a:buClr>
                <a:srgbClr val="FF66FF"/>
              </a:buClr>
              <a:buFont typeface="Wingdings" panose="05000000000000000000" pitchFamily="2" charset="2"/>
              <a:buNone/>
              <a:defRPr/>
            </a:pPr>
            <a:endParaRPr lang="el-GR" altLang="en-US" sz="2000" dirty="0">
              <a:effectLst>
                <a:outerShdw blurRad="38100" dist="38100" dir="2700000" algn="tl">
                  <a:srgbClr val="C0C0C0"/>
                </a:outerShdw>
              </a:effectLst>
            </a:endParaRPr>
          </a:p>
          <a:p>
            <a:pPr eaLnBrk="1" hangingPunct="1">
              <a:buClr>
                <a:srgbClr val="FF66FF"/>
              </a:buClr>
              <a:buFont typeface="Wingdings" panose="05000000000000000000" pitchFamily="2" charset="2"/>
              <a:buChar char="Ø"/>
              <a:defRPr/>
            </a:pPr>
            <a:r>
              <a:rPr lang="el-GR" altLang="en-US" sz="2000" dirty="0">
                <a:effectLst>
                  <a:outerShdw blurRad="38100" dist="38100" dir="2700000" algn="tl">
                    <a:srgbClr val="C0C0C0"/>
                  </a:outerShdw>
                </a:effectLst>
              </a:rPr>
              <a:t>Η βάση </a:t>
            </a:r>
            <a:r>
              <a:rPr lang="el-GR" altLang="en-US" sz="2000" dirty="0" err="1">
                <a:effectLst>
                  <a:outerShdw blurRad="38100" dist="38100" dir="2700000" algn="tl">
                    <a:srgbClr val="C0C0C0"/>
                  </a:outerShdw>
                </a:effectLst>
              </a:rPr>
              <a:t>παραδεγμένων</a:t>
            </a:r>
            <a:r>
              <a:rPr lang="el-GR" altLang="en-US" sz="2000" dirty="0">
                <a:effectLst>
                  <a:outerShdw blurRad="38100" dist="38100" dir="2700000" algn="tl">
                    <a:srgbClr val="C0C0C0"/>
                  </a:outerShdw>
                </a:effectLst>
              </a:rPr>
              <a:t> αρχών και μεθόδων αποτίμησης των περιουσιακών στοιχείων</a:t>
            </a:r>
            <a:r>
              <a:rPr lang="en-US" altLang="en-US" sz="2000" dirty="0">
                <a:effectLst>
                  <a:outerShdw blurRad="38100" dist="38100" dir="2700000" algn="tl">
                    <a:srgbClr val="C0C0C0"/>
                  </a:outerShdw>
                </a:effectLst>
              </a:rPr>
              <a:t>.</a:t>
            </a:r>
          </a:p>
          <a:p>
            <a:pPr eaLnBrk="1" hangingPunct="1">
              <a:buClr>
                <a:srgbClr val="FF66FF"/>
              </a:buClr>
              <a:buFont typeface="Wingdings" panose="05000000000000000000" pitchFamily="2" charset="2"/>
              <a:buNone/>
              <a:defRPr/>
            </a:pPr>
            <a:endParaRPr lang="el-GR" altLang="en-US" sz="2000" dirty="0">
              <a:effectLst>
                <a:outerShdw blurRad="38100" dist="38100" dir="2700000" algn="tl">
                  <a:srgbClr val="C0C0C0"/>
                </a:outerShdw>
              </a:effectLst>
            </a:endParaRPr>
          </a:p>
          <a:p>
            <a:pPr eaLnBrk="1" hangingPunct="1">
              <a:buClr>
                <a:srgbClr val="FF66FF"/>
              </a:buClr>
              <a:buFont typeface="Wingdings" panose="05000000000000000000" pitchFamily="2" charset="2"/>
              <a:buChar char="Ø"/>
              <a:defRPr/>
            </a:pPr>
            <a:r>
              <a:rPr lang="el-GR" altLang="en-US" sz="2000" dirty="0">
                <a:effectLst>
                  <a:outerShdw blurRad="38100" dist="38100" dir="2700000" algn="tl">
                    <a:srgbClr val="C0C0C0"/>
                  </a:outerShdw>
                </a:effectLst>
              </a:rPr>
              <a:t>Η σύνταξη και δημοσίευση τυποποιημένων ισολογισμών , λογαριασμών αποτελεσμάτων και λοιπών οικονομικών καταστάσεων, και</a:t>
            </a:r>
            <a:endParaRPr lang="en-US" altLang="en-US" sz="2000" dirty="0">
              <a:effectLst>
                <a:outerShdw blurRad="38100" dist="38100" dir="2700000" algn="tl">
                  <a:srgbClr val="C0C0C0"/>
                </a:outerShdw>
              </a:effectLst>
            </a:endParaRPr>
          </a:p>
          <a:p>
            <a:pPr eaLnBrk="1" hangingPunct="1">
              <a:buClr>
                <a:srgbClr val="FF66FF"/>
              </a:buClr>
              <a:buFont typeface="Wingdings" panose="05000000000000000000" pitchFamily="2" charset="2"/>
              <a:buNone/>
              <a:defRPr/>
            </a:pPr>
            <a:endParaRPr lang="el-GR" altLang="en-US" sz="2000" dirty="0">
              <a:effectLst>
                <a:outerShdw blurRad="38100" dist="38100" dir="2700000" algn="tl">
                  <a:srgbClr val="C0C0C0"/>
                </a:outerShdw>
              </a:effectLst>
            </a:endParaRPr>
          </a:p>
          <a:p>
            <a:pPr eaLnBrk="1" hangingPunct="1">
              <a:buClr>
                <a:srgbClr val="FF66FF"/>
              </a:buClr>
              <a:buFont typeface="Wingdings" panose="05000000000000000000" pitchFamily="2" charset="2"/>
              <a:buChar char="Ø"/>
              <a:defRPr/>
            </a:pPr>
            <a:r>
              <a:rPr lang="el-GR" altLang="en-US" sz="2000" dirty="0">
                <a:effectLst>
                  <a:outerShdw blurRad="38100" dist="38100" dir="2700000" algn="tl">
                    <a:srgbClr val="C0C0C0"/>
                  </a:outerShdw>
                </a:effectLst>
              </a:rPr>
              <a:t>Ο εν γένει σχεδιασμός της λογιστικής σε εθνική κλίμακα.</a:t>
            </a:r>
          </a:p>
          <a:p>
            <a:pPr eaLnBrk="1" hangingPunct="1">
              <a:defRPr/>
            </a:pPr>
            <a:r>
              <a:rPr lang="el-GR" altLang="en-US" sz="1600" dirty="0">
                <a:effectLst>
                  <a:outerShdw blurRad="38100" dist="38100" dir="2700000" algn="tl">
                    <a:srgbClr val="C0C0C0"/>
                  </a:outerShdw>
                </a:effectLst>
              </a:rPr>
              <a:t> </a:t>
            </a:r>
          </a:p>
        </p:txBody>
      </p:sp>
    </p:spTree>
    <p:extLst>
      <p:ext uri="{BB962C8B-B14F-4D97-AF65-F5344CB8AC3E}">
        <p14:creationId xmlns:p14="http://schemas.microsoft.com/office/powerpoint/2010/main" val="1126751174"/>
      </p:ext>
    </p:extLst>
  </p:cSld>
  <p:clrMapOvr>
    <a:masterClrMapping/>
  </p:clrMapOvr>
  <p:transition spd="slow" advClick="0" advTm="500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703389" y="188914"/>
            <a:ext cx="8785225" cy="6480175"/>
          </a:xfrm>
        </p:spPr>
        <p:txBody>
          <a:bodyPr>
            <a:normAutofit lnSpcReduction="10000"/>
          </a:bodyPr>
          <a:lstStyle/>
          <a:p>
            <a:pPr marL="0" indent="0">
              <a:buNone/>
            </a:pPr>
            <a:r>
              <a:rPr lang="en-US" altLang="en-US" sz="1800" b="1"/>
              <a:t>   </a:t>
            </a:r>
            <a:r>
              <a:rPr lang="el-GR" altLang="en-US" sz="1800" b="1"/>
              <a:t>      </a:t>
            </a:r>
            <a:r>
              <a:rPr lang="el-GR" altLang="en-US" sz="1800" b="1" u="sng"/>
              <a:t>Βασικές Αρχές Του Ε.Γ.Λ.Σ</a:t>
            </a:r>
            <a:r>
              <a:rPr lang="el-GR" altLang="en-US" b="1" u="sng"/>
              <a:t>.</a:t>
            </a:r>
          </a:p>
          <a:p>
            <a:pPr marL="0" indent="0">
              <a:buNone/>
            </a:pPr>
            <a:endParaRPr lang="el-GR" altLang="en-US" b="1" u="sng"/>
          </a:p>
          <a:p>
            <a:pPr marL="0" indent="0">
              <a:buNone/>
            </a:pPr>
            <a:r>
              <a:rPr lang="el-GR" altLang="en-US" sz="1600" b="1"/>
              <a:t>  </a:t>
            </a:r>
            <a:r>
              <a:rPr lang="el-GR" altLang="en-US" sz="1600" b="1" u="sng"/>
              <a:t>ΑΡΧΗ ΤΗΣ ΑΥΤΟΝΟΜΙΑΣ:</a:t>
            </a:r>
            <a:r>
              <a:rPr lang="el-GR" altLang="en-US" sz="1600" u="sng"/>
              <a:t> </a:t>
            </a:r>
          </a:p>
          <a:p>
            <a:pPr marL="0" indent="0">
              <a:buNone/>
            </a:pPr>
            <a:r>
              <a:rPr lang="el-GR" altLang="en-US" sz="1600"/>
              <a:t>       Το σχέδιο των λογαριασμών του Ε.Γ.Λ.Σ. κατανέμεται σε τρία μέρη. Τα μέρη των λογαριασμών που κατανέμεται το Ε.Γ.Λ.Σ. είναι τα εξής : </a:t>
            </a:r>
          </a:p>
          <a:p>
            <a:pPr marL="0" indent="0">
              <a:buNone/>
            </a:pPr>
            <a:endParaRPr lang="el-GR" altLang="en-US" sz="1600"/>
          </a:p>
          <a:p>
            <a:pPr marL="0" indent="0"/>
            <a:r>
              <a:rPr lang="el-GR" altLang="en-US" sz="1600"/>
              <a:t>Γενική Λογιστική: Οι λογαριασμοί ουσίας της Γενικής Λογιστικής αναπτύσσονται στις ομάδες 1 έως 8 και λειτουργούν σε ανεξάρτητο κύκλωμα.</a:t>
            </a:r>
          </a:p>
          <a:p>
            <a:pPr marL="0" indent="0">
              <a:buNone/>
            </a:pPr>
            <a:endParaRPr lang="el-GR" altLang="en-US" sz="1600"/>
          </a:p>
          <a:p>
            <a:pPr marL="0" indent="0"/>
            <a:r>
              <a:rPr lang="el-GR" altLang="en-US" sz="1600"/>
              <a:t>Αναλυτική Λογιστική:Οι διάμεσοι λογαριασμοί αναπτύσσονται στην ομάδα 9.</a:t>
            </a:r>
          </a:p>
          <a:p>
            <a:pPr marL="0" indent="0">
              <a:buNone/>
            </a:pPr>
            <a:endParaRPr lang="el-GR" altLang="en-US" sz="1600"/>
          </a:p>
          <a:p>
            <a:pPr marL="0" indent="0"/>
            <a:r>
              <a:rPr lang="el-GR" altLang="en-US" sz="1600"/>
              <a:t>Λογαριασμοί Τάξεως: Οι λογαριασμοί Τάξεως αναπτύσσονται στην ομάδα 10.</a:t>
            </a:r>
          </a:p>
          <a:p>
            <a:pPr marL="0" indent="0">
              <a:buNone/>
            </a:pPr>
            <a:endParaRPr lang="el-GR" altLang="en-US" sz="1600"/>
          </a:p>
          <a:p>
            <a:pPr marL="0" indent="0">
              <a:buNone/>
            </a:pPr>
            <a:r>
              <a:rPr lang="el-GR" altLang="en-US" sz="1600" b="1"/>
              <a:t> </a:t>
            </a:r>
            <a:r>
              <a:rPr lang="el-GR" altLang="en-US" sz="1600" b="1" u="sng"/>
              <a:t>ΑΡΧΗ ΤΗΣ ΚΑΤ’ΕΙΔΟΣ ΣΥΓΚΕΝΤΡΩΣΕΩΣ ΤΩΝ ΑΠΟΘΕΜΑΤΩΝ , ΕΞΟΔΩΝ&amp;ΕΣΟΔΩΝ:</a:t>
            </a:r>
          </a:p>
          <a:p>
            <a:pPr marL="0" indent="0">
              <a:buNone/>
            </a:pPr>
            <a:r>
              <a:rPr lang="el-GR" altLang="en-US" sz="1600"/>
              <a:t>      Σύμφωνα με την αρχή της κατ’ είδος συγκεντρώσεως των αγορών , των εξόδων και των εσόδων, τα αντίστοιχα κονδύλια καταχωρούνται σε λογαριασμούς αποθεμάτων (ομάδα 2), εξόδων(ομάδα 6) , εσόδων ( ομάδα 7) και εκτάκτων ανόργανων αποτελεσμάτων (ομάδα 8).</a:t>
            </a:r>
          </a:p>
          <a:p>
            <a:pPr marL="0" indent="0">
              <a:buNone/>
            </a:pPr>
            <a:endParaRPr lang="el-GR" altLang="en-US" sz="1600"/>
          </a:p>
          <a:p>
            <a:pPr marL="0" indent="0">
              <a:buNone/>
            </a:pPr>
            <a:r>
              <a:rPr lang="el-GR" altLang="en-US" sz="1600" b="1"/>
              <a:t> </a:t>
            </a:r>
            <a:r>
              <a:rPr lang="el-GR" altLang="en-US" sz="1600" b="1" u="sng"/>
              <a:t>ΑΡΧΗ ΤΗΣ ΚΑΤΑΡΤΙΣΕΩΣ ΤΟΥ ΛΟΓΑΡΙΑΣΜΟΥ ΓΕΝΙΚΗΣ ΕΚΜΕΤΑΛΛΕΥΣΕΩΣ ΜΕ ΛΟΓΙΣΤΙΚΕΣ ΕΓΓΡΑΦΕΣ:</a:t>
            </a:r>
            <a:endParaRPr lang="en-US" altLang="en-US" sz="1600" b="1" u="sng"/>
          </a:p>
          <a:p>
            <a:pPr marL="0" indent="0">
              <a:buNone/>
            </a:pPr>
            <a:r>
              <a:rPr lang="el-GR" altLang="en-US" sz="1600"/>
              <a:t>    </a:t>
            </a:r>
            <a:r>
              <a:rPr lang="en-US" altLang="en-US" sz="1600"/>
              <a:t> </a:t>
            </a:r>
            <a:r>
              <a:rPr lang="el-GR" altLang="en-US" sz="1600"/>
              <a:t>Ο Λογαριασμός Γενικής Εκμεταλλεύσεως καταρτίζεται έπειτα από μεταφορά σε αυτόν της αξίας των αποθεμάτων , οργανικών εσόδων και οργανικών εξόδων.</a:t>
            </a:r>
            <a:endParaRPr lang="en-US" altLang="en-US" sz="1600"/>
          </a:p>
          <a:p>
            <a:pPr marL="0" indent="0"/>
            <a:endParaRPr lang="el-GR" altLang="en-US" sz="1600"/>
          </a:p>
          <a:p>
            <a:pPr marL="0" indent="0"/>
            <a:endParaRPr lang="el-GR" altLang="en-US" sz="1600"/>
          </a:p>
        </p:txBody>
      </p:sp>
    </p:spTree>
    <p:extLst>
      <p:ext uri="{BB962C8B-B14F-4D97-AF65-F5344CB8AC3E}">
        <p14:creationId xmlns:p14="http://schemas.microsoft.com/office/powerpoint/2010/main" val="3814995380"/>
      </p:ext>
    </p:extLst>
  </p:cSld>
  <p:clrMapOvr>
    <a:masterClrMapping/>
  </p:clrMapOvr>
  <p:transition spd="slow" advClick="0" advTm="500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703388" y="188914"/>
            <a:ext cx="8424862" cy="6480175"/>
          </a:xfrm>
        </p:spPr>
        <p:txBody>
          <a:bodyPr/>
          <a:lstStyle/>
          <a:p>
            <a:pPr marL="0" indent="0">
              <a:lnSpc>
                <a:spcPct val="80000"/>
              </a:lnSpc>
              <a:buNone/>
            </a:pPr>
            <a:r>
              <a:rPr lang="el-GR" altLang="en-US" sz="1800" b="1"/>
              <a:t>        </a:t>
            </a:r>
            <a:r>
              <a:rPr lang="el-GR" altLang="en-US" sz="1800" b="1" u="sng"/>
              <a:t>Περί Των Λογαριασμών</a:t>
            </a:r>
          </a:p>
          <a:p>
            <a:pPr marL="0" indent="0">
              <a:lnSpc>
                <a:spcPct val="80000"/>
              </a:lnSpc>
              <a:buNone/>
            </a:pPr>
            <a:endParaRPr lang="el-GR" altLang="en-US" sz="1800" b="1" u="sng"/>
          </a:p>
          <a:p>
            <a:pPr marL="0" indent="0">
              <a:lnSpc>
                <a:spcPct val="80000"/>
              </a:lnSpc>
              <a:buNone/>
            </a:pPr>
            <a:r>
              <a:rPr lang="el-GR" altLang="en-US" sz="1600" b="1" u="sng"/>
              <a:t>Ορισμός:</a:t>
            </a:r>
            <a:r>
              <a:rPr lang="el-GR" altLang="en-US" sz="1600" b="1"/>
              <a:t> </a:t>
            </a:r>
            <a:r>
              <a:rPr lang="el-GR" altLang="en-US" sz="1600"/>
              <a:t>Λογαριασμός είναι κάθε στοιχείο του ισολογισμού καθώς επίσης και κάθε στοιχείο του &lt;&lt;Λογαριασμού Αποτελεσμάτων Χρήσης&gt;&gt;   και του &lt;&lt;Πίνακα Διαθέσεως Κερδών&gt;&gt;</a:t>
            </a:r>
          </a:p>
          <a:p>
            <a:pPr marL="0" indent="0">
              <a:lnSpc>
                <a:spcPct val="80000"/>
              </a:lnSpc>
              <a:buNone/>
            </a:pPr>
            <a:endParaRPr lang="el-GR" altLang="en-US" sz="1600" b="1"/>
          </a:p>
          <a:p>
            <a:pPr marL="0" indent="0">
              <a:lnSpc>
                <a:spcPct val="80000"/>
              </a:lnSpc>
              <a:buNone/>
            </a:pPr>
            <a:r>
              <a:rPr lang="el-GR" altLang="en-US" sz="2000" b="1"/>
              <a:t>      </a:t>
            </a:r>
            <a:r>
              <a:rPr lang="el-GR" altLang="en-US" sz="1800" b="1" u="sng"/>
              <a:t>Αρχές Τηρήσεως Των Λογαριασμών</a:t>
            </a:r>
          </a:p>
          <a:p>
            <a:pPr marL="0" indent="0">
              <a:lnSpc>
                <a:spcPct val="80000"/>
              </a:lnSpc>
              <a:buNone/>
            </a:pPr>
            <a:endParaRPr lang="el-GR" altLang="en-US" sz="1800" b="1" u="sng"/>
          </a:p>
          <a:p>
            <a:pPr marL="0" indent="0">
              <a:lnSpc>
                <a:spcPct val="80000"/>
              </a:lnSpc>
              <a:buNone/>
            </a:pPr>
            <a:r>
              <a:rPr lang="el-GR" altLang="en-US" sz="1800" b="1" u="sng"/>
              <a:t>Αρχή του παραστατικού (ή δικαιολογητικού):</a:t>
            </a:r>
            <a:r>
              <a:rPr lang="el-GR" altLang="en-US" sz="1800" b="1"/>
              <a:t>   </a:t>
            </a:r>
          </a:p>
          <a:p>
            <a:pPr marL="0" indent="0">
              <a:lnSpc>
                <a:spcPct val="80000"/>
              </a:lnSpc>
              <a:buNone/>
            </a:pPr>
            <a:r>
              <a:rPr lang="el-GR" altLang="en-US" sz="1800" b="1"/>
              <a:t>        </a:t>
            </a:r>
            <a:r>
              <a:rPr lang="el-GR" altLang="en-US" sz="1600"/>
              <a:t>Για την ενημέρωση των λογαριασμών ισχύει η βασική αρχή της υπάρξεως παραστατικού( δικαιολογητικού), δηλαδή αποδεικτικού πραγματοποιήσεως του εξόδου, του εσόδου, της εισπράξεως ή πληρωμής, όπως π.χ. τιμολογίου, πιστωτικού σημειώματος, δελτίου λιανικής πωλήσεως, αποδείξεως παροχής υπηρεσιών ή αποδείξεως επαγγελματικής δαπάνης, που προβλέπεται σε κάθε περίπτωση.</a:t>
            </a:r>
          </a:p>
          <a:p>
            <a:pPr marL="0" indent="0">
              <a:lnSpc>
                <a:spcPct val="80000"/>
              </a:lnSpc>
              <a:buNone/>
            </a:pPr>
            <a:endParaRPr lang="en-US" altLang="en-US" sz="1600"/>
          </a:p>
          <a:p>
            <a:pPr marL="0" indent="0">
              <a:lnSpc>
                <a:spcPct val="80000"/>
              </a:lnSpc>
              <a:buNone/>
            </a:pPr>
            <a:r>
              <a:rPr lang="el-GR" altLang="en-US" sz="1800" b="1" u="sng"/>
              <a:t>Υποχρεωτικά Στοιχεία Που Πρέπει Να Περιλαμβάνει Η Γραμμογράφηση Του Λογαριασμού:</a:t>
            </a:r>
          </a:p>
          <a:p>
            <a:pPr marL="0" indent="0">
              <a:lnSpc>
                <a:spcPct val="80000"/>
              </a:lnSpc>
              <a:buNone/>
            </a:pPr>
            <a:r>
              <a:rPr lang="el-GR" altLang="en-US" sz="1800" b="1"/>
              <a:t>       </a:t>
            </a:r>
            <a:r>
              <a:rPr lang="el-GR" altLang="en-US" sz="1600"/>
              <a:t>Στους αναλυτικούς λογαριασμούς της τελευταίας βαθμίδας καταχωρούνται τα εξής στοιχεία:</a:t>
            </a:r>
            <a:endParaRPr lang="en-US" altLang="en-US" sz="1600"/>
          </a:p>
          <a:p>
            <a:pPr marL="0" indent="0">
              <a:lnSpc>
                <a:spcPct val="80000"/>
              </a:lnSpc>
              <a:buFontTx/>
              <a:buAutoNum type="arabicPeriod"/>
            </a:pPr>
            <a:r>
              <a:rPr lang="el-GR" altLang="en-US" sz="1600"/>
              <a:t>Αύξοντος αριθμός  παραστατικού, με το οποίο  γίνεται η λογιστικοποίηση και καταχώρηση στο λογαριασμό αυτό του σχετικού ποσού.</a:t>
            </a:r>
          </a:p>
          <a:p>
            <a:pPr marL="0" indent="0">
              <a:lnSpc>
                <a:spcPct val="80000"/>
              </a:lnSpc>
              <a:buFontTx/>
              <a:buAutoNum type="arabicPeriod"/>
            </a:pPr>
            <a:r>
              <a:rPr lang="el-GR" altLang="en-US" sz="1600"/>
              <a:t>Σύντομη αιτιολογία για κάθε εγγραφή, δηλαδή για κάθε ποσό που καταχωρείται στη χρέωση ή στην πίστωση του λογαριασμού.</a:t>
            </a:r>
          </a:p>
          <a:p>
            <a:pPr marL="0" indent="0">
              <a:lnSpc>
                <a:spcPct val="80000"/>
              </a:lnSpc>
              <a:buNone/>
            </a:pPr>
            <a:r>
              <a:rPr lang="el-GR" altLang="en-US" sz="1600"/>
              <a:t> </a:t>
            </a:r>
          </a:p>
        </p:txBody>
      </p:sp>
    </p:spTree>
    <p:extLst>
      <p:ext uri="{BB962C8B-B14F-4D97-AF65-F5344CB8AC3E}">
        <p14:creationId xmlns:p14="http://schemas.microsoft.com/office/powerpoint/2010/main" val="2601261083"/>
      </p:ext>
    </p:extLst>
  </p:cSld>
  <p:clrMapOvr>
    <a:masterClrMapping/>
  </p:clrMapOvr>
  <p:transition spd="slow" advClick="0" advTm="500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05912" y="115889"/>
            <a:ext cx="9538238" cy="6742111"/>
          </a:xfrm>
        </p:spPr>
        <p:txBody>
          <a:bodyPr/>
          <a:lstStyle/>
          <a:p>
            <a:pPr marL="0" indent="0">
              <a:buNone/>
            </a:pPr>
            <a:r>
              <a:rPr lang="el-GR" altLang="en-US" sz="1600" b="1" dirty="0"/>
              <a:t>      </a:t>
            </a:r>
            <a:r>
              <a:rPr lang="el-GR" altLang="en-US" sz="2000" b="1" u="sng" dirty="0"/>
              <a:t>Γραφική Παράσταση (Ή Γραμμογράφηση) Λογαριασμών.</a:t>
            </a:r>
          </a:p>
          <a:p>
            <a:pPr marL="0" indent="0">
              <a:buNone/>
            </a:pPr>
            <a:endParaRPr lang="el-GR" altLang="en-US" sz="2000" b="1" u="sng" dirty="0"/>
          </a:p>
          <a:p>
            <a:pPr marL="0" indent="0">
              <a:buNone/>
            </a:pPr>
            <a:r>
              <a:rPr lang="el-GR" altLang="en-US" sz="2000" b="1" dirty="0"/>
              <a:t>    </a:t>
            </a:r>
            <a:r>
              <a:rPr lang="el-GR" altLang="en-US" sz="2000" dirty="0"/>
              <a:t>Η γραμμογράφηση των Λογαριασμών δεν είναι ομοιόμορφη από όλες τις επιχειρήσεις, πρέπει να περιλαμβάνει, σύμφωνα με τις άνω αρχές τα εξής στοιχεία :</a:t>
            </a:r>
          </a:p>
          <a:p>
            <a:pPr marL="0" indent="0"/>
            <a:r>
              <a:rPr lang="el-GR" altLang="en-US" sz="2000" dirty="0"/>
              <a:t>Το όνομα του Λογαριασμού</a:t>
            </a:r>
          </a:p>
          <a:p>
            <a:pPr marL="0" indent="0"/>
            <a:r>
              <a:rPr lang="el-GR" altLang="en-US" sz="2000" dirty="0"/>
              <a:t>Τη χρονολογία αυξομείωσης του Λογαριασμού</a:t>
            </a:r>
          </a:p>
          <a:p>
            <a:pPr marL="0" indent="0"/>
            <a:r>
              <a:rPr lang="el-GR" altLang="en-US" sz="2000" dirty="0"/>
              <a:t>Τα στοιχεία του παραστατικού βάσει του οποίου η αυξομείωση καταχωρήθηκε στο Λογαριασμό</a:t>
            </a:r>
          </a:p>
          <a:p>
            <a:pPr marL="0" indent="0"/>
            <a:r>
              <a:rPr lang="el-GR" altLang="en-US" sz="2000" dirty="0"/>
              <a:t>Την αιτιολογία της αυξομείωσης του Λογαριασμού</a:t>
            </a:r>
          </a:p>
          <a:p>
            <a:pPr marL="0" indent="0"/>
            <a:r>
              <a:rPr lang="el-GR" altLang="en-US" sz="2000" dirty="0"/>
              <a:t>Τα ποσά της αυξομείωσης του Λογαριασμού</a:t>
            </a:r>
          </a:p>
          <a:p>
            <a:pPr marL="0" indent="0"/>
            <a:r>
              <a:rPr lang="el-GR" altLang="en-US" sz="2000" dirty="0"/>
              <a:t>Τα υπόλοιπα του Λογαριασμού μετά από κάθε αυξομείωση</a:t>
            </a:r>
          </a:p>
          <a:p>
            <a:pPr marL="0" indent="0">
              <a:buNone/>
            </a:pPr>
            <a:endParaRPr lang="el-GR" altLang="en-US" sz="2000" dirty="0"/>
          </a:p>
          <a:p>
            <a:pPr marL="0" indent="0">
              <a:buNone/>
            </a:pPr>
            <a:endParaRPr lang="en-US" altLang="en-US" sz="2000" dirty="0"/>
          </a:p>
          <a:p>
            <a:pPr marL="0" indent="0">
              <a:buNone/>
            </a:pPr>
            <a:r>
              <a:rPr lang="en-US" altLang="en-US" sz="2000" b="1" dirty="0"/>
              <a:t> </a:t>
            </a:r>
            <a:r>
              <a:rPr lang="el-GR" altLang="en-US" sz="2000" b="1" dirty="0"/>
              <a:t>    </a:t>
            </a:r>
            <a:r>
              <a:rPr lang="el-GR" altLang="en-US" sz="2000" b="1" u="sng" dirty="0"/>
              <a:t>Διάρθρωση Των Λογαριασμών Του Ε.Γ.Λ.Σ.</a:t>
            </a:r>
          </a:p>
          <a:p>
            <a:pPr marL="0" indent="0">
              <a:buNone/>
            </a:pPr>
            <a:r>
              <a:rPr lang="el-GR" altLang="en-US" sz="2000" b="1" u="sng" dirty="0"/>
              <a:t>Ομάδες Λογαριασμών.</a:t>
            </a:r>
          </a:p>
          <a:p>
            <a:pPr marL="0" indent="0">
              <a:buNone/>
            </a:pPr>
            <a:endParaRPr lang="el-GR" altLang="en-US" sz="2000" b="1" u="sng" dirty="0"/>
          </a:p>
          <a:p>
            <a:pPr marL="0" indent="0">
              <a:buNone/>
            </a:pPr>
            <a:r>
              <a:rPr lang="el-GR" altLang="en-US" sz="2000" dirty="0"/>
              <a:t>Το Ε.Γ.Λ.Σ. περιλαμβάνει 10 ομάδες λογαριασμών:</a:t>
            </a:r>
          </a:p>
          <a:p>
            <a:pPr marL="0" indent="0">
              <a:buNone/>
            </a:pPr>
            <a:endParaRPr lang="el-GR" altLang="en-US" sz="1600" dirty="0"/>
          </a:p>
          <a:p>
            <a:pPr marL="0" indent="0">
              <a:buNone/>
            </a:pPr>
            <a:endParaRPr lang="el-GR" altLang="en-US" sz="1600" dirty="0"/>
          </a:p>
        </p:txBody>
      </p:sp>
    </p:spTree>
    <p:extLst>
      <p:ext uri="{BB962C8B-B14F-4D97-AF65-F5344CB8AC3E}">
        <p14:creationId xmlns:p14="http://schemas.microsoft.com/office/powerpoint/2010/main" val="1029799082"/>
      </p:ext>
    </p:extLst>
  </p:cSld>
  <p:clrMapOvr>
    <a:masterClrMapping/>
  </p:clrMapOvr>
  <p:transition spd="slow" advClick="0" advTm="500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994" name="Group 2"/>
          <p:cNvGraphicFramePr>
            <a:graphicFrameLocks noGrp="1"/>
          </p:cNvGraphicFramePr>
          <p:nvPr>
            <p:ph type="body" idx="1"/>
          </p:nvPr>
        </p:nvGraphicFramePr>
        <p:xfrm>
          <a:off x="1774826" y="115888"/>
          <a:ext cx="8435975" cy="6256340"/>
        </p:xfrm>
        <a:graphic>
          <a:graphicData uri="http://schemas.openxmlformats.org/drawingml/2006/table">
            <a:tbl>
              <a:tblPr/>
              <a:tblGrid>
                <a:gridCol w="1374775">
                  <a:extLst>
                    <a:ext uri="{9D8B030D-6E8A-4147-A177-3AD203B41FA5}">
                      <a16:colId xmlns:a16="http://schemas.microsoft.com/office/drawing/2014/main" xmlns="" val="3557000175"/>
                    </a:ext>
                  </a:extLst>
                </a:gridCol>
                <a:gridCol w="3738563">
                  <a:extLst>
                    <a:ext uri="{9D8B030D-6E8A-4147-A177-3AD203B41FA5}">
                      <a16:colId xmlns:a16="http://schemas.microsoft.com/office/drawing/2014/main" xmlns="" val="2055128852"/>
                    </a:ext>
                  </a:extLst>
                </a:gridCol>
                <a:gridCol w="3322637">
                  <a:extLst>
                    <a:ext uri="{9D8B030D-6E8A-4147-A177-3AD203B41FA5}">
                      <a16:colId xmlns:a16="http://schemas.microsoft.com/office/drawing/2014/main" xmlns="" val="3433340990"/>
                    </a:ext>
                  </a:extLst>
                </a:gridCol>
              </a:tblGrid>
              <a:tr h="5791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sng" strike="noStrike" cap="none" normalizeH="0" baseline="0" smtClean="0">
                          <a:ln>
                            <a:noFill/>
                          </a:ln>
                          <a:solidFill>
                            <a:schemeClr val="tx1"/>
                          </a:solidFill>
                          <a:effectLst/>
                          <a:latin typeface="Arial" panose="020B0604020202020204" pitchFamily="34" charset="0"/>
                        </a:rPr>
                        <a:t>ΟΜΑΔΑ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sng" strike="noStrike" cap="none" normalizeH="0" baseline="0" smtClean="0">
                          <a:ln>
                            <a:noFill/>
                          </a:ln>
                          <a:solidFill>
                            <a:schemeClr val="tx1"/>
                          </a:solidFill>
                          <a:effectLst/>
                          <a:latin typeface="Arial" panose="020B0604020202020204" pitchFamily="34" charset="0"/>
                        </a:rPr>
                        <a:t>ΠΕΡΙΓΡΑΦΗ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sng" strike="noStrike" cap="none" normalizeH="0" baseline="0" smtClean="0">
                          <a:ln>
                            <a:noFill/>
                          </a:ln>
                          <a:solidFill>
                            <a:schemeClr val="tx1"/>
                          </a:solidFill>
                          <a:effectLst/>
                          <a:latin typeface="Arial" panose="020B0604020202020204" pitchFamily="34" charset="0"/>
                        </a:rPr>
                        <a:t>ΟΙΚΟΝΟΜΙΚΗ ΚΑΤΑΣΤΑΣΗ ΠΟΥ ΕΜΦΑΝΙΖΟΝΤΑΙ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84840882"/>
                  </a:ext>
                </a:extLst>
              </a:tr>
              <a:tr h="534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1</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ΠΑΓΙΟ ΕΝΕΡΓΗΤΙΚΟ</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ΕΝΕΡΓΗΤΙΚΟ ΙΣΟΛΟΓΙΣΜΟΥ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54271261"/>
                  </a:ext>
                </a:extLst>
              </a:tr>
              <a:tr h="533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ΑΠΟΘΕΜΑΤΑ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ΕΝΕΡΓΗΤΙΚΟ ΙΣΟΛΟΓΙΣΜΟΥ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87116245"/>
                  </a:ext>
                </a:extLst>
              </a:tr>
              <a:tr h="534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ΑΠΑΙΤΗΣΕΙΣ ΚΑΙ ΔΙΑΘΕΣΙΜΑ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ΕΝΕΡΓΗΤΙΚΟ ΙΣΟΛΟΓΙΣΜΟΥ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33684678"/>
                  </a:ext>
                </a:extLst>
              </a:tr>
              <a:tr h="5791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ΚΑΘΑΡΗ ΘΕΣΗ, ΠΡΟΒΛΕΨΕΙΣ ΚΑΙ ΜΑΚΡΟΠΡΟΘΕΣΜΕΣ </a:t>
                      </a:r>
                      <a:r>
                        <a:rPr kumimoji="0" lang="en-US" altLang="en-US" sz="1600" b="1" i="0" u="none" strike="noStrike" cap="none" normalizeH="0" baseline="0" smtClean="0">
                          <a:ln>
                            <a:noFill/>
                          </a:ln>
                          <a:solidFill>
                            <a:schemeClr val="tx1"/>
                          </a:solidFill>
                          <a:effectLst/>
                          <a:latin typeface="Arial" panose="020B0604020202020204" pitchFamily="34" charset="0"/>
                        </a:rPr>
                        <a:t>Y</a:t>
                      </a:r>
                      <a:r>
                        <a:rPr kumimoji="0" lang="el-GR" altLang="en-US" sz="1600" b="1" i="0" u="none" strike="noStrike" cap="none" normalizeH="0" baseline="0" smtClean="0">
                          <a:ln>
                            <a:noFill/>
                          </a:ln>
                          <a:solidFill>
                            <a:schemeClr val="tx1"/>
                          </a:solidFill>
                          <a:effectLst/>
                          <a:latin typeface="Arial" panose="020B0604020202020204" pitchFamily="34" charset="0"/>
                        </a:rPr>
                        <a:t>ΠΟΧΡΕΩΣΕΙΣ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ΠΑΘΗΤΙΚΟ ΙΣΟΛΟΓΙΣΜΟΥ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17952594"/>
                  </a:ext>
                </a:extLst>
              </a:tr>
              <a:tr h="536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ΒΡΑΧΥΠΡΟΘΕΣΜΕΣ ΥΠΟΧΡΕΏΣΕΙΣ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ΠΑΘΗΤΙΚΟ ΙΣΟΛΟΓΙΣΜΟΥ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01230889"/>
                  </a:ext>
                </a:extLst>
              </a:tr>
              <a:tr h="531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ΟΡΓΑΝΙΚΑ ΕΞΟΔΑ ΚΑΤ ΄ΕΙΔΟΣ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ΑΠΟΤΕΛΕΣΜΑΤΑ ΧΡΗΣΕΩΣ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57064352"/>
                  </a:ext>
                </a:extLst>
              </a:tr>
              <a:tr h="534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ΟΡΓΑΝΙΚΑ ΕΣΟΔΑ ΚΑΤ ΈΙΔΟΣ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ΑΠΟΤΕΛΕΣΜΑΤΑ ΧΡΗΣΕΩΣ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62112907"/>
                  </a:ext>
                </a:extLst>
              </a:tr>
              <a:tr h="533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ΛΟΓΑΡΙΑΣΜΟΙ ΑΠΟΤΕΛΕΣΜΑΤΩΝ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ΑΠΟΤΕΛΕΣΜΑΤΑ ΧΡΗΣΕΩΣ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32619177"/>
                  </a:ext>
                </a:extLst>
              </a:tr>
              <a:tr h="8229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ΑΝΑΛΥΤΙΚΗ ΛΟΓΙΣΤΙΚΗ ΕΚΜΕΤΑΛΛΕΥΣΕΩΣ( ΛΟΓΑΡΙΑΣΜΟΙ ΚΑΤΑ ΠΡΟΟΡΙΣΜΟ)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ΑΠΟΤΕΛΕΣΜΑΤΑ ΧΡΗΣΕΩΣ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85976058"/>
                  </a:ext>
                </a:extLst>
              </a:tr>
              <a:tr h="534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ΛΟΓΑΡΙΑΣΜΟΙ ΤΑΞΕΩΣ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600" b="1" i="0" u="none" strike="noStrike" cap="none" normalizeH="0" baseline="0" smtClean="0">
                          <a:ln>
                            <a:noFill/>
                          </a:ln>
                          <a:solidFill>
                            <a:schemeClr val="tx1"/>
                          </a:solidFill>
                          <a:effectLst/>
                          <a:latin typeface="Arial" panose="020B0604020202020204" pitchFamily="34" charset="0"/>
                        </a:rPr>
                        <a:t>ΙΣΟΛΟΓΙΣΜΟΣ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86825369"/>
                  </a:ext>
                </a:extLst>
              </a:tr>
            </a:tbl>
          </a:graphicData>
        </a:graphic>
      </p:graphicFrame>
    </p:spTree>
    <p:extLst>
      <p:ext uri="{BB962C8B-B14F-4D97-AF65-F5344CB8AC3E}">
        <p14:creationId xmlns:p14="http://schemas.microsoft.com/office/powerpoint/2010/main" val="3603082264"/>
      </p:ext>
    </p:extLst>
  </p:cSld>
  <p:clrMapOvr>
    <a:masterClrMapping/>
  </p:clrMapOvr>
  <p:transition spd="slow" advClick="0" advTm="500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ChangeArrowheads="1"/>
          </p:cNvSpPr>
          <p:nvPr/>
        </p:nvSpPr>
        <p:spPr bwMode="auto">
          <a:xfrm>
            <a:off x="1847851" y="188913"/>
            <a:ext cx="856932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l-GR" altLang="en-US" sz="1600" b="1">
                <a:effectLst>
                  <a:outerShdw blurRad="38100" dist="38100" dir="2700000" algn="tl">
                    <a:srgbClr val="C0C0C0"/>
                  </a:outerShdw>
                </a:effectLst>
              </a:rPr>
              <a:t>             </a:t>
            </a:r>
            <a:r>
              <a:rPr lang="el-GR" altLang="en-US" b="1" u="sng">
                <a:effectLst>
                  <a:outerShdw blurRad="38100" dist="38100" dir="2700000" algn="tl">
                    <a:srgbClr val="C0C0C0"/>
                  </a:outerShdw>
                </a:effectLst>
              </a:rPr>
              <a:t>Διάκριση Λογαριασμών</a:t>
            </a:r>
          </a:p>
          <a:p>
            <a:pPr eaLnBrk="1" hangingPunct="1">
              <a:defRPr/>
            </a:pPr>
            <a:endParaRPr lang="el-GR" altLang="en-US" b="1" u="sng">
              <a:effectLst>
                <a:outerShdw blurRad="38100" dist="38100" dir="2700000" algn="tl">
                  <a:srgbClr val="C0C0C0"/>
                </a:outerShdw>
              </a:effectLst>
            </a:endParaRPr>
          </a:p>
          <a:p>
            <a:pPr eaLnBrk="1" hangingPunct="1">
              <a:defRPr/>
            </a:pPr>
            <a:r>
              <a:rPr lang="el-GR" altLang="en-US" sz="1600" b="1">
                <a:effectLst>
                  <a:outerShdw blurRad="38100" dist="38100" dir="2700000" algn="tl">
                    <a:srgbClr val="C0C0C0"/>
                  </a:outerShdw>
                </a:effectLst>
              </a:rPr>
              <a:t>   </a:t>
            </a:r>
            <a:r>
              <a:rPr lang="el-GR" altLang="en-US" sz="1600">
                <a:effectLst>
                  <a:outerShdw blurRad="38100" dist="38100" dir="2700000" algn="tl">
                    <a:srgbClr val="C0C0C0"/>
                  </a:outerShdw>
                </a:effectLst>
              </a:rPr>
              <a:t>Οι Λογαριασμοί ανάλογα με τις ανάγκες της λογιστικής την οποία καλύπτουν διακρίνονται :</a:t>
            </a:r>
          </a:p>
          <a:p>
            <a:pPr eaLnBrk="1" hangingPunct="1">
              <a:defRPr/>
            </a:pPr>
            <a:r>
              <a:rPr lang="el-GR" altLang="en-US" sz="1600">
                <a:effectLst>
                  <a:outerShdw blurRad="38100" dist="38100" dir="2700000" algn="tl">
                    <a:srgbClr val="C0C0C0"/>
                  </a:outerShdw>
                </a:effectLst>
              </a:rPr>
              <a:t>   α) Λογαριασμοί ισολογισμού:</a:t>
            </a:r>
          </a:p>
          <a:p>
            <a:pPr eaLnBrk="1" hangingPunct="1">
              <a:defRPr/>
            </a:pPr>
            <a:r>
              <a:rPr lang="el-GR" altLang="en-US" sz="1600">
                <a:effectLst>
                  <a:outerShdw blurRad="38100" dist="38100" dir="2700000" algn="tl">
                    <a:srgbClr val="C0C0C0"/>
                  </a:outerShdw>
                </a:effectLst>
              </a:rPr>
              <a:t>   αα) Ενεργητικού ή περιουσίας της επιχειρήσεως</a:t>
            </a:r>
          </a:p>
          <a:p>
            <a:pPr eaLnBrk="1" hangingPunct="1">
              <a:defRPr/>
            </a:pPr>
            <a:r>
              <a:rPr lang="el-GR" altLang="en-US" sz="1600">
                <a:effectLst>
                  <a:outerShdw blurRad="38100" dist="38100" dir="2700000" algn="tl">
                    <a:srgbClr val="C0C0C0"/>
                  </a:outerShdw>
                </a:effectLst>
              </a:rPr>
              <a:t>   αβ) Υποχρεώσεων της επιχειρήσεως </a:t>
            </a:r>
          </a:p>
          <a:p>
            <a:pPr eaLnBrk="1" hangingPunct="1">
              <a:defRPr/>
            </a:pPr>
            <a:r>
              <a:rPr lang="el-GR" altLang="en-US" sz="1600">
                <a:effectLst>
                  <a:outerShdw blurRad="38100" dist="38100" dir="2700000" algn="tl">
                    <a:srgbClr val="C0C0C0"/>
                  </a:outerShdw>
                </a:effectLst>
              </a:rPr>
              <a:t>   αγ) Καθαρής θέσης ή ίδιων κεφαλαίων</a:t>
            </a:r>
          </a:p>
          <a:p>
            <a:pPr eaLnBrk="1" hangingPunct="1">
              <a:defRPr/>
            </a:pPr>
            <a:endParaRPr lang="el-GR" altLang="en-US" sz="1600">
              <a:effectLst>
                <a:outerShdw blurRad="38100" dist="38100" dir="2700000" algn="tl">
                  <a:srgbClr val="C0C0C0"/>
                </a:outerShdw>
              </a:effectLst>
            </a:endParaRPr>
          </a:p>
          <a:p>
            <a:pPr eaLnBrk="1" hangingPunct="1">
              <a:defRPr/>
            </a:pPr>
            <a:r>
              <a:rPr lang="el-GR" altLang="en-US" sz="1600">
                <a:effectLst>
                  <a:outerShdw blurRad="38100" dist="38100" dir="2700000" algn="tl">
                    <a:srgbClr val="C0C0C0"/>
                  </a:outerShdw>
                </a:effectLst>
              </a:rPr>
              <a:t>   β) Λογαριασμοί αποτελεσμάτων χρήσεως:</a:t>
            </a:r>
          </a:p>
          <a:p>
            <a:pPr eaLnBrk="1" hangingPunct="1">
              <a:defRPr/>
            </a:pPr>
            <a:r>
              <a:rPr lang="el-GR" altLang="en-US" sz="1600">
                <a:effectLst>
                  <a:outerShdw blurRad="38100" dist="38100" dir="2700000" algn="tl">
                    <a:srgbClr val="C0C0C0"/>
                  </a:outerShdw>
                </a:effectLst>
              </a:rPr>
              <a:t>   βα) Εκμεταλλεύσεως:</a:t>
            </a:r>
          </a:p>
          <a:p>
            <a:pPr eaLnBrk="1" hangingPunct="1">
              <a:defRPr/>
            </a:pPr>
            <a:r>
              <a:rPr lang="el-GR" altLang="en-US" sz="1600">
                <a:effectLst>
                  <a:outerShdw blurRad="38100" dist="38100" dir="2700000" algn="tl">
                    <a:srgbClr val="C0C0C0"/>
                  </a:outerShdw>
                </a:effectLst>
              </a:rPr>
              <a:t> Οργανικά έσοδα</a:t>
            </a:r>
          </a:p>
          <a:p>
            <a:pPr eaLnBrk="1" hangingPunct="1">
              <a:defRPr/>
            </a:pPr>
            <a:r>
              <a:rPr lang="el-GR" altLang="en-US" sz="1600">
                <a:effectLst>
                  <a:outerShdw blurRad="38100" dist="38100" dir="2700000" algn="tl">
                    <a:srgbClr val="C0C0C0"/>
                  </a:outerShdw>
                </a:effectLst>
              </a:rPr>
              <a:t> Οργανικά έξοδα </a:t>
            </a:r>
          </a:p>
          <a:p>
            <a:pPr eaLnBrk="1" hangingPunct="1">
              <a:defRPr/>
            </a:pPr>
            <a:r>
              <a:rPr lang="el-GR" altLang="en-US" sz="1600">
                <a:effectLst>
                  <a:outerShdw blurRad="38100" dist="38100" dir="2700000" algn="tl">
                    <a:srgbClr val="C0C0C0"/>
                  </a:outerShdw>
                </a:effectLst>
              </a:rPr>
              <a:t>   ββ) Ανόργανα αποτελέσματα</a:t>
            </a:r>
          </a:p>
          <a:p>
            <a:pPr eaLnBrk="1" hangingPunct="1">
              <a:defRPr/>
            </a:pPr>
            <a:endParaRPr lang="el-GR" altLang="en-US" sz="1600">
              <a:effectLst>
                <a:outerShdw blurRad="38100" dist="38100" dir="2700000" algn="tl">
                  <a:srgbClr val="C0C0C0"/>
                </a:outerShdw>
              </a:effectLst>
            </a:endParaRPr>
          </a:p>
          <a:p>
            <a:pPr eaLnBrk="1" hangingPunct="1">
              <a:defRPr/>
            </a:pPr>
            <a:r>
              <a:rPr lang="el-GR" altLang="en-US" sz="1600">
                <a:effectLst>
                  <a:outerShdw blurRad="38100" dist="38100" dir="2700000" algn="tl">
                    <a:srgbClr val="C0C0C0"/>
                  </a:outerShdw>
                </a:effectLst>
              </a:rPr>
              <a:t>Οι άνω δυο κατηγορίες ονομάζονται και λογαριασμοί &lt;&lt;Γενικής Λογιστικής&gt;&gt;</a:t>
            </a:r>
          </a:p>
          <a:p>
            <a:pPr eaLnBrk="1" hangingPunct="1">
              <a:defRPr/>
            </a:pPr>
            <a:endParaRPr lang="el-GR" altLang="en-US" sz="1600">
              <a:effectLst>
                <a:outerShdw blurRad="38100" dist="38100" dir="2700000" algn="tl">
                  <a:srgbClr val="C0C0C0"/>
                </a:outerShdw>
              </a:effectLst>
            </a:endParaRPr>
          </a:p>
          <a:p>
            <a:pPr eaLnBrk="1" hangingPunct="1">
              <a:defRPr/>
            </a:pPr>
            <a:r>
              <a:rPr lang="el-GR" altLang="en-US" sz="1600">
                <a:effectLst>
                  <a:outerShdw blurRad="38100" dist="38100" dir="2700000" algn="tl">
                    <a:srgbClr val="C0C0C0"/>
                  </a:outerShdw>
                </a:effectLst>
              </a:rPr>
              <a:t>   γ) Λογαριασμοί αναλυτικής λογιστικής (ή εσωλογιστικής κοστολόγησης)</a:t>
            </a:r>
          </a:p>
          <a:p>
            <a:pPr eaLnBrk="1" hangingPunct="1">
              <a:defRPr/>
            </a:pPr>
            <a:r>
              <a:rPr lang="el-GR" altLang="en-US" sz="1600">
                <a:effectLst>
                  <a:outerShdw blurRad="38100" dist="38100" dir="2700000" algn="tl">
                    <a:srgbClr val="C0C0C0"/>
                  </a:outerShdw>
                </a:effectLst>
              </a:rPr>
              <a:t>   δ) Λογαριασμοί τάξεως</a:t>
            </a:r>
          </a:p>
        </p:txBody>
      </p:sp>
    </p:spTree>
    <p:extLst>
      <p:ext uri="{BB962C8B-B14F-4D97-AF65-F5344CB8AC3E}">
        <p14:creationId xmlns:p14="http://schemas.microsoft.com/office/powerpoint/2010/main" val="1180447003"/>
      </p:ext>
    </p:extLst>
  </p:cSld>
  <p:clrMapOvr>
    <a:masterClrMapping/>
  </p:clrMapOvr>
  <p:transition spd="slow" advClick="0" advTm="500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981200" y="188913"/>
            <a:ext cx="8229600" cy="5937250"/>
          </a:xfrm>
        </p:spPr>
        <p:txBody>
          <a:bodyPr/>
          <a:lstStyle/>
          <a:p>
            <a:pPr marL="0" indent="0">
              <a:buClr>
                <a:srgbClr val="F151AC"/>
              </a:buClr>
              <a:buNone/>
            </a:pPr>
            <a:r>
              <a:rPr lang="el-GR" altLang="en-US" sz="1600" b="1"/>
              <a:t>Οι λογαριασμοί του ενεργητικού περιλαμβάνουν:</a:t>
            </a:r>
          </a:p>
          <a:p>
            <a:pPr marL="0" indent="0">
              <a:buClr>
                <a:srgbClr val="F151AC"/>
              </a:buClr>
              <a:buNone/>
            </a:pPr>
            <a:endParaRPr lang="el-GR" altLang="en-US" sz="1600" b="1"/>
          </a:p>
          <a:p>
            <a:pPr marL="0" indent="0">
              <a:buClr>
                <a:srgbClr val="F151AC"/>
              </a:buClr>
              <a:buNone/>
            </a:pPr>
            <a:r>
              <a:rPr lang="el-GR" altLang="en-US" sz="1600" b="1"/>
              <a:t>  (1) </a:t>
            </a:r>
            <a:r>
              <a:rPr lang="el-GR" altLang="en-US" sz="1600"/>
              <a:t>Τους λογαριασμούς των </a:t>
            </a:r>
            <a:r>
              <a:rPr lang="el-GR" altLang="en-US" sz="1600" b="1" i="1" u="sng"/>
              <a:t>παγίων περιουσιακών στοιχείων</a:t>
            </a:r>
            <a:r>
              <a:rPr lang="el-GR" altLang="en-US" sz="1600"/>
              <a:t>  που ανήκουν κατά κυριότητα στην επιχείρηση (γήπεδα, κτίρια, μηχανήματα, μεταφορικά μέσα, έπιπλα, Η/Υ , ασώματα περιουσιακά στοιχεία όπως π.χ. τα πνευματικά δικαιώματα έκδοσης ενός βιβλίου, το δικαίωμα παροχής υπηρεσιών κινητής τηλεφωνίας). Εκτός της διαχειριστικής παρακολούθησης, στους λογαριασμούς αυτούς καταγράφονται οι αρχικές αξίες κτήσεως καθώς και οι μετέπειτα προσθήκες, βελτιώσεις και αναπροσαρμογές της αξίας κτήσεως, οι αποσβέσεις και οι μειώσεις της αξίας των άνω περιουσιακών στοιχείων.</a:t>
            </a:r>
          </a:p>
          <a:p>
            <a:pPr marL="0" indent="0">
              <a:buClr>
                <a:srgbClr val="F151AC"/>
              </a:buClr>
              <a:buNone/>
            </a:pPr>
            <a:r>
              <a:rPr lang="el-GR" altLang="en-US" sz="1600"/>
              <a:t>  (2) Τους </a:t>
            </a:r>
            <a:r>
              <a:rPr lang="el-GR" altLang="en-US" sz="1600" b="1" i="1" u="sng"/>
              <a:t>προσωπικούς λογαριασμούς</a:t>
            </a:r>
            <a:r>
              <a:rPr lang="el-GR" altLang="en-US" sz="1600"/>
              <a:t> , δηλαδή τους λογαριασμούς που εμφανίζουν απαιτήσεις της οικονομικής μονάδας από πελάτες, χρεώστες, μισθωτούς καθώς και λοιπούς τρίτους.</a:t>
            </a:r>
          </a:p>
          <a:p>
            <a:pPr marL="0" indent="0">
              <a:buClr>
                <a:srgbClr val="F151AC"/>
              </a:buClr>
              <a:buNone/>
            </a:pPr>
            <a:r>
              <a:rPr lang="el-GR" altLang="en-US" sz="1600"/>
              <a:t>  (3) Τους </a:t>
            </a:r>
            <a:r>
              <a:rPr lang="el-GR" altLang="en-US" sz="1600" b="1" i="1" u="sng"/>
              <a:t>λογαριασμούς αξιών</a:t>
            </a:r>
            <a:r>
              <a:rPr lang="el-GR" altLang="en-US" sz="1600" b="1"/>
              <a:t>,</a:t>
            </a:r>
            <a:r>
              <a:rPr lang="el-GR" altLang="en-US" sz="1600"/>
              <a:t> δηλαδή τους λογαριασμούς που παρακολουθούνται διαχειριστικά οι εισπρακτέες αξίες που κατέχει η επιχείρηση( επιταγές, γραμμάτια, συναλλαγματικές) ,τα μετρητά του ταμείου ,οι καταθέσεις όψεως καθώς και οι συμμετοχές στο κεφαλαίο άλλων επιχειρήσεων και τα χρεόγραφα.</a:t>
            </a:r>
          </a:p>
          <a:p>
            <a:pPr marL="0" indent="0">
              <a:buClr>
                <a:srgbClr val="F151AC"/>
              </a:buClr>
              <a:buNone/>
            </a:pPr>
            <a:r>
              <a:rPr lang="el-GR" altLang="en-US" sz="1600"/>
              <a:t>  (4) Τους </a:t>
            </a:r>
            <a:r>
              <a:rPr lang="el-GR" altLang="en-US" sz="1600" b="1" i="1" u="sng"/>
              <a:t>λογαριασμούς των αποθεμάτων</a:t>
            </a:r>
            <a:r>
              <a:rPr lang="el-GR" altLang="en-US" sz="1600" b="1"/>
              <a:t>,</a:t>
            </a:r>
            <a:r>
              <a:rPr lang="el-GR" altLang="en-US" sz="1600"/>
              <a:t> δηλαδή τους λογαριασμούς που παρακολουθούνται διαχειριστικά τα εμπορεύματα, οι πρώτες ύλες, τα έτοιμα προϊόντα καθώς και τα λοιπά αποθέματα.</a:t>
            </a:r>
          </a:p>
          <a:p>
            <a:pPr marL="0" indent="0">
              <a:buNone/>
            </a:pPr>
            <a:endParaRPr lang="el-GR" altLang="en-US" sz="1600"/>
          </a:p>
        </p:txBody>
      </p:sp>
    </p:spTree>
    <p:extLst>
      <p:ext uri="{BB962C8B-B14F-4D97-AF65-F5344CB8AC3E}">
        <p14:creationId xmlns:p14="http://schemas.microsoft.com/office/powerpoint/2010/main" val="1459646501"/>
      </p:ext>
    </p:extLst>
  </p:cSld>
  <p:clrMapOvr>
    <a:masterClrMapping/>
  </p:clrMapOvr>
  <p:transition spd="slow" advClick="0" advTm="500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631950" y="1"/>
            <a:ext cx="8445500" cy="6742113"/>
          </a:xfrm>
          <a:noFill/>
        </p:spPr>
        <p:txBody>
          <a:bodyPr>
            <a:normAutofit lnSpcReduction="10000"/>
          </a:bodyPr>
          <a:lstStyle/>
          <a:p>
            <a:pPr marL="0" indent="0">
              <a:lnSpc>
                <a:spcPct val="80000"/>
              </a:lnSpc>
              <a:buNone/>
            </a:pPr>
            <a:r>
              <a:rPr lang="el-GR" altLang="en-US" sz="1600" b="1"/>
              <a:t>      </a:t>
            </a:r>
            <a:r>
              <a:rPr lang="el-GR" altLang="en-US" sz="1600"/>
              <a:t>Οι </a:t>
            </a:r>
            <a:r>
              <a:rPr lang="el-GR" altLang="en-US" sz="1600" b="1" i="1" u="sng"/>
              <a:t>λογαριασμοί των υποχρεώσεων</a:t>
            </a:r>
            <a:r>
              <a:rPr lang="el-GR" altLang="en-US" sz="1600"/>
              <a:t> περιλαμβάνουν κατά αναλυτικό τρόπο τις υποχρεώσεις  της επιχείρησης προς τους προμηθευτές , τράπεζες, υποχρεώσεις προς το Δημόσιο και τα ασφαλιστικά καθώς και σε τρίτους.</a:t>
            </a:r>
          </a:p>
          <a:p>
            <a:pPr marL="0" indent="0">
              <a:lnSpc>
                <a:spcPct val="80000"/>
              </a:lnSpc>
              <a:buNone/>
            </a:pPr>
            <a:r>
              <a:rPr lang="el-GR" altLang="en-US" sz="1600"/>
              <a:t>     Όταν οι επιχειρήσεις έχουν απαιτήσεις και υποχρεώσεις από χώρες εκτός ζώνης ευρώ(Η.Π.Α., Αγγλία, κ.λ.π.) οι σχετικοί λογαριασμοί παρακολουθούνται και στο αντίστοιχο ξένο νόμισμα της αλλοδαπές εκτός ζώνης ευρώ χώρας. Οι λογαριασμοί αυτοί ονομάζονται </a:t>
            </a:r>
            <a:r>
              <a:rPr lang="el-GR" altLang="en-US" sz="1600" b="1" i="1" u="sng"/>
              <a:t>λογαριασμοί ξένου νομίσματος</a:t>
            </a:r>
            <a:r>
              <a:rPr lang="el-GR" altLang="en-US" sz="1600" b="1" i="1"/>
              <a:t>.</a:t>
            </a:r>
          </a:p>
          <a:p>
            <a:pPr marL="0" indent="0">
              <a:lnSpc>
                <a:spcPct val="80000"/>
              </a:lnSpc>
              <a:buNone/>
            </a:pPr>
            <a:r>
              <a:rPr lang="el-GR" altLang="en-US" sz="1600" i="1"/>
              <a:t>     Εκτός από τις άνω κατηγορίες λογαριασμών , η λογιστική χρησιμοποιεί και τους παρακάτω τεχνικής φύσεως λογαριασμούς:</a:t>
            </a:r>
          </a:p>
          <a:p>
            <a:pPr marL="0" indent="0">
              <a:lnSpc>
                <a:spcPct val="80000"/>
              </a:lnSpc>
              <a:buClr>
                <a:srgbClr val="F151AC"/>
              </a:buClr>
            </a:pPr>
            <a:r>
              <a:rPr lang="el-GR" altLang="en-US" sz="1600" i="1"/>
              <a:t>Λογαριασμοί αντίθετοι( ή αρνητικό)</a:t>
            </a:r>
          </a:p>
          <a:p>
            <a:pPr marL="0" indent="0">
              <a:lnSpc>
                <a:spcPct val="80000"/>
              </a:lnSpc>
              <a:buClr>
                <a:srgbClr val="F151AC"/>
              </a:buClr>
            </a:pPr>
            <a:r>
              <a:rPr lang="el-GR" altLang="en-US" sz="1600" i="1"/>
              <a:t>Λογαριασμοί διάμεσοι</a:t>
            </a:r>
          </a:p>
          <a:p>
            <a:pPr marL="0" indent="0">
              <a:lnSpc>
                <a:spcPct val="80000"/>
              </a:lnSpc>
              <a:buClr>
                <a:srgbClr val="F151AC"/>
              </a:buClr>
            </a:pPr>
            <a:r>
              <a:rPr lang="el-GR" altLang="en-US" sz="1600" i="1"/>
              <a:t>Λογαριασμοί προσωρινού</a:t>
            </a:r>
          </a:p>
          <a:p>
            <a:pPr marL="0" indent="0">
              <a:lnSpc>
                <a:spcPct val="80000"/>
              </a:lnSpc>
              <a:buClr>
                <a:srgbClr val="F151AC"/>
              </a:buClr>
            </a:pPr>
            <a:endParaRPr lang="el-GR" altLang="en-US" sz="1600" i="1"/>
          </a:p>
          <a:p>
            <a:pPr marL="0" indent="0">
              <a:lnSpc>
                <a:spcPct val="80000"/>
              </a:lnSpc>
              <a:buClr>
                <a:srgbClr val="F151AC"/>
              </a:buClr>
              <a:buNone/>
            </a:pPr>
            <a:r>
              <a:rPr lang="el-GR" altLang="en-US" sz="1600" b="1" i="1">
                <a:solidFill>
                  <a:srgbClr val="F151AC"/>
                </a:solidFill>
              </a:rPr>
              <a:t>      Αντίθετοι λογαριασμοί </a:t>
            </a:r>
            <a:r>
              <a:rPr lang="el-GR" altLang="en-US" sz="1600" i="1"/>
              <a:t>είναι εκείνοι οι λογαριασμοί που ανοίγονται και λειτουργούν στο πλαίσιο ενός σχεδίου λογαριασμών (Ε.Γ.Λ.Σ.) , οσάκις:</a:t>
            </a:r>
          </a:p>
          <a:p>
            <a:pPr marL="0" indent="0">
              <a:lnSpc>
                <a:spcPct val="80000"/>
              </a:lnSpc>
              <a:buClr>
                <a:srgbClr val="F151AC"/>
              </a:buClr>
            </a:pPr>
            <a:r>
              <a:rPr lang="el-GR" altLang="en-US" sz="1600" i="1"/>
              <a:t>δεν μπορούμε για λόγους ουσιαστικούς ή τυπικούς</a:t>
            </a:r>
          </a:p>
          <a:p>
            <a:pPr marL="0" indent="0">
              <a:lnSpc>
                <a:spcPct val="80000"/>
              </a:lnSpc>
              <a:buClr>
                <a:srgbClr val="F151AC"/>
              </a:buClr>
            </a:pPr>
            <a:r>
              <a:rPr lang="el-GR" altLang="en-US" sz="1600" i="1"/>
              <a:t>είτε δεν κρίνεται σκόπιμο</a:t>
            </a:r>
          </a:p>
          <a:p>
            <a:pPr marL="0" indent="0">
              <a:lnSpc>
                <a:spcPct val="80000"/>
              </a:lnSpc>
              <a:buClr>
                <a:srgbClr val="F151AC"/>
              </a:buClr>
              <a:buNone/>
            </a:pPr>
            <a:r>
              <a:rPr lang="el-GR" altLang="en-US" sz="1600" i="1"/>
              <a:t>όπως την επελθούσα ελάττωση κάποιου λογαριασμού Ενεργητικού ή Παθητικού ή Αποτελεσμάτων Χρήσεως αναγράψουμε απ’ ευθείας στον αρμόδιο λογαριασμό οπότε η ελάττωση καταγράφεται σε ειδικώς ανοιγμένο αντίθετο λογαριασμό.</a:t>
            </a:r>
          </a:p>
          <a:p>
            <a:pPr marL="0" indent="0">
              <a:lnSpc>
                <a:spcPct val="80000"/>
              </a:lnSpc>
              <a:buClr>
                <a:srgbClr val="F151AC"/>
              </a:buClr>
              <a:buNone/>
            </a:pPr>
            <a:endParaRPr lang="en-US" altLang="en-US" sz="1600" i="1"/>
          </a:p>
          <a:p>
            <a:pPr marL="0" indent="0">
              <a:lnSpc>
                <a:spcPct val="80000"/>
              </a:lnSpc>
              <a:buClr>
                <a:srgbClr val="F151AC"/>
              </a:buClr>
              <a:buNone/>
            </a:pPr>
            <a:r>
              <a:rPr lang="el-GR" altLang="en-US" sz="1600" i="1"/>
              <a:t>       Οι ενσώματες και ασώματες ακινητοποιήσεις  οι οποίες έχουν ωφέλιμη διάρκεια ζωής περιορισμένη και επομένως υπόκεινται σε απόσβεση, δηλαδή σε μείωση της αξίας κτήσεως αυτών, παρακολουθούνται στα λογιστικά βιβλία των επιχειρήσεων σε δυο υποκατηγορίες λογαριασμών (ή δευτεροβάθμιους λογαριασμούς):</a:t>
            </a:r>
          </a:p>
          <a:p>
            <a:pPr marL="0" indent="0">
              <a:lnSpc>
                <a:spcPct val="80000"/>
              </a:lnSpc>
              <a:buClr>
                <a:srgbClr val="F151AC"/>
              </a:buClr>
            </a:pPr>
            <a:r>
              <a:rPr lang="el-GR" altLang="en-US" sz="1600" i="1"/>
              <a:t>Αξία κτήσεως ενσώματης ή ασώματης ακινητοποιήσεως</a:t>
            </a:r>
          </a:p>
          <a:p>
            <a:pPr marL="0" indent="0">
              <a:lnSpc>
                <a:spcPct val="80000"/>
              </a:lnSpc>
              <a:buClr>
                <a:srgbClr val="F151AC"/>
              </a:buClr>
            </a:pPr>
            <a:r>
              <a:rPr lang="el-GR" altLang="en-US" sz="1600" i="1"/>
              <a:t>Αποσβεσμένη αξία κτήσεως ενσώματης ή ασώματης ακινητοποιήσεως.</a:t>
            </a:r>
          </a:p>
          <a:p>
            <a:pPr marL="0" indent="0">
              <a:lnSpc>
                <a:spcPct val="80000"/>
              </a:lnSpc>
              <a:buNone/>
            </a:pPr>
            <a:endParaRPr lang="el-GR" altLang="en-US" sz="1600"/>
          </a:p>
        </p:txBody>
      </p:sp>
    </p:spTree>
    <p:extLst>
      <p:ext uri="{BB962C8B-B14F-4D97-AF65-F5344CB8AC3E}">
        <p14:creationId xmlns:p14="http://schemas.microsoft.com/office/powerpoint/2010/main" val="3096677884"/>
      </p:ext>
    </p:extLst>
  </p:cSld>
  <p:clrMapOvr>
    <a:masterClrMapping/>
  </p:clrMapOvr>
  <p:transition spd="slow" advClick="0" advTm="500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981200" y="115889"/>
            <a:ext cx="8229600" cy="6010275"/>
          </a:xfrm>
        </p:spPr>
        <p:txBody>
          <a:bodyPr>
            <a:normAutofit lnSpcReduction="10000"/>
          </a:bodyPr>
          <a:lstStyle/>
          <a:p>
            <a:pPr marL="0" indent="0">
              <a:lnSpc>
                <a:spcPct val="80000"/>
              </a:lnSpc>
              <a:buNone/>
            </a:pPr>
            <a:r>
              <a:rPr lang="el-GR" altLang="en-US" sz="1600" b="1"/>
              <a:t>      </a:t>
            </a:r>
            <a:r>
              <a:rPr lang="el-GR" altLang="en-US" sz="1600" b="1" i="1" u="sng"/>
              <a:t>Διάμεσοι </a:t>
            </a:r>
            <a:r>
              <a:rPr lang="el-GR" altLang="en-US" sz="1600" b="1" u="sng"/>
              <a:t>λογαριασμοί</a:t>
            </a:r>
            <a:r>
              <a:rPr lang="el-GR" altLang="en-US" sz="1600" b="1"/>
              <a:t> </a:t>
            </a:r>
            <a:r>
              <a:rPr lang="el-GR" altLang="en-US" sz="1600"/>
              <a:t>είναι εκείνοι οι λογαριασμοί που ανοίγονται και λειτουργούν στο πλαίσιο ενός σχεδίου λογαριασμών(Ε.Γ.Λ.Σ.) :</a:t>
            </a:r>
            <a:endParaRPr lang="en-US" altLang="en-US" sz="1600"/>
          </a:p>
          <a:p>
            <a:pPr marL="0" indent="0">
              <a:lnSpc>
                <a:spcPct val="80000"/>
              </a:lnSpc>
              <a:buNone/>
            </a:pPr>
            <a:endParaRPr lang="el-GR" altLang="en-US" sz="1600"/>
          </a:p>
          <a:p>
            <a:pPr marL="0" indent="0">
              <a:lnSpc>
                <a:spcPct val="80000"/>
              </a:lnSpc>
              <a:buClr>
                <a:srgbClr val="F151AC"/>
              </a:buClr>
            </a:pPr>
            <a:r>
              <a:rPr lang="el-GR" altLang="en-US" sz="1600"/>
              <a:t>οσάκις η οικονομική μονάδα θέλει να ασκήσει ειδικό έλεγχο επί ορισμένων υπηρεσιακών ενεργειών και των αντίστοιχων λογιστικών εγγράφων .</a:t>
            </a:r>
          </a:p>
          <a:p>
            <a:pPr marL="0" indent="0">
              <a:lnSpc>
                <a:spcPct val="80000"/>
              </a:lnSpc>
              <a:buClr>
                <a:srgbClr val="F151AC"/>
              </a:buClr>
            </a:pPr>
            <a:r>
              <a:rPr lang="el-GR" altLang="en-US" sz="1600"/>
              <a:t>Χάριν συγκεντρώσεως ειδικών στατιστικών πληροφοριών</a:t>
            </a:r>
          </a:p>
          <a:p>
            <a:pPr marL="0" indent="0">
              <a:lnSpc>
                <a:spcPct val="80000"/>
              </a:lnSpc>
              <a:buClr>
                <a:srgbClr val="F151AC"/>
              </a:buClr>
            </a:pPr>
            <a:r>
              <a:rPr lang="el-GR" altLang="en-US" sz="1600"/>
              <a:t>Χάριν εξυπηρετήσεως των αναγκών της κοστολόγησης.</a:t>
            </a:r>
          </a:p>
          <a:p>
            <a:pPr marL="0" indent="0">
              <a:lnSpc>
                <a:spcPct val="80000"/>
              </a:lnSpc>
              <a:buClr>
                <a:srgbClr val="F151AC"/>
              </a:buClr>
              <a:buNone/>
            </a:pPr>
            <a:endParaRPr lang="el-GR" altLang="en-US" sz="1600"/>
          </a:p>
          <a:p>
            <a:pPr marL="0" indent="0">
              <a:lnSpc>
                <a:spcPct val="80000"/>
              </a:lnSpc>
              <a:buClr>
                <a:srgbClr val="F151AC"/>
              </a:buClr>
              <a:buNone/>
            </a:pPr>
            <a:r>
              <a:rPr lang="el-GR" altLang="en-US" sz="1600" b="1"/>
              <a:t>       </a:t>
            </a:r>
            <a:r>
              <a:rPr lang="el-GR" altLang="en-US" sz="1600" b="1" i="1" u="sng"/>
              <a:t>Προσωρινοί </a:t>
            </a:r>
            <a:r>
              <a:rPr lang="el-GR" altLang="en-US" sz="1600" b="1" u="sng"/>
              <a:t>λογαριασμοί</a:t>
            </a:r>
            <a:r>
              <a:rPr lang="el-GR" altLang="en-US" sz="1600" b="1"/>
              <a:t> </a:t>
            </a:r>
            <a:r>
              <a:rPr lang="el-GR" altLang="en-US" sz="1600"/>
              <a:t>είναι εκείνοι οι λογαριασμοί που ανοίγονται και λειτουργούν στο πλαίσιο ενός σχεδίου λογαριασμών( Ε.Γ.Λ.Σ.):</a:t>
            </a:r>
            <a:endParaRPr lang="en-US" altLang="en-US" sz="1600"/>
          </a:p>
          <a:p>
            <a:pPr marL="0" indent="0">
              <a:lnSpc>
                <a:spcPct val="80000"/>
              </a:lnSpc>
              <a:buClr>
                <a:srgbClr val="F151AC"/>
              </a:buClr>
              <a:buNone/>
            </a:pPr>
            <a:r>
              <a:rPr lang="el-GR" altLang="en-US" sz="1600"/>
              <a:t> </a:t>
            </a:r>
          </a:p>
          <a:p>
            <a:pPr marL="0" indent="0">
              <a:lnSpc>
                <a:spcPct val="80000"/>
              </a:lnSpc>
              <a:buClr>
                <a:srgbClr val="F151AC"/>
              </a:buClr>
            </a:pPr>
            <a:r>
              <a:rPr lang="el-GR" altLang="en-US" sz="1600"/>
              <a:t>οσάκις  τα τιμολόγια ή τα λοιπά δικαιολογητικά αγοράς αγαθών δεν περιέρχονται στην οικονομική μονάδα κατά την παραλαβή των αγαθών </a:t>
            </a:r>
          </a:p>
          <a:p>
            <a:pPr marL="0" indent="0">
              <a:lnSpc>
                <a:spcPct val="80000"/>
              </a:lnSpc>
              <a:buClr>
                <a:srgbClr val="F151AC"/>
              </a:buClr>
            </a:pPr>
            <a:r>
              <a:rPr lang="el-GR" altLang="en-US" sz="1600"/>
              <a:t>οσάκις τα δικαιολογητικά ή στοιχεία περιέρχονται στην οικονομική μονάδα πριν από τα αγαθά</a:t>
            </a:r>
          </a:p>
          <a:p>
            <a:pPr marL="0" indent="0">
              <a:lnSpc>
                <a:spcPct val="80000"/>
              </a:lnSpc>
              <a:buClr>
                <a:srgbClr val="F151AC"/>
              </a:buClr>
            </a:pPr>
            <a:r>
              <a:rPr lang="el-GR" altLang="en-US" sz="1600"/>
              <a:t>οσάκις η οικονομική μονάδα καταβάλλει χρηματικά ποσά σε υπαλλήλους της και λοιπούς συνεργάτες που γίνονται σε αυτούς προσωρινά για την εκτέλεση, για λογαριασμό της, συγκεκριμένου έργου ή εργασίας</a:t>
            </a:r>
          </a:p>
          <a:p>
            <a:pPr marL="0" indent="0">
              <a:lnSpc>
                <a:spcPct val="80000"/>
              </a:lnSpc>
              <a:buClr>
                <a:srgbClr val="F151AC"/>
              </a:buClr>
            </a:pPr>
            <a:r>
              <a:rPr lang="el-GR" altLang="en-US" sz="1600"/>
              <a:t>οσάκις  στην οικονομική μονάδα εμβάζονται κυρίως χρηματικά ποσά χωρίς να είναι άμεσα γνωστός ο αποστολέας του εμβάσματος.</a:t>
            </a:r>
            <a:endParaRPr lang="en-US" altLang="en-US" sz="1600"/>
          </a:p>
          <a:p>
            <a:pPr marL="0" indent="0">
              <a:lnSpc>
                <a:spcPct val="80000"/>
              </a:lnSpc>
              <a:buClr>
                <a:srgbClr val="F151AC"/>
              </a:buClr>
              <a:buNone/>
            </a:pPr>
            <a:endParaRPr lang="el-GR" altLang="en-US" sz="1600"/>
          </a:p>
          <a:p>
            <a:pPr marL="0" indent="0">
              <a:lnSpc>
                <a:spcPct val="80000"/>
              </a:lnSpc>
              <a:buClr>
                <a:srgbClr val="F151AC"/>
              </a:buClr>
              <a:buNone/>
            </a:pPr>
            <a:r>
              <a:rPr lang="el-GR" altLang="en-US" sz="1600"/>
              <a:t>       Οι προσωρινοί λογαριασμοί είναι διαχειριστικοί λογαριασμοί , δηλαδή σε αυτούς παρακολουθούνται κυρίως είτε χρηματικά ποσά που έλαβαν προσωρινά υπάλληλοι ή συνεργάτες της επιχείρησης είτε διακινήσεως αγαθών με ετεροχρονισμένα δικαιολογητικά. Οι λογαριασμοί αυτοί πρέπει σε βραχύ χρονικό διάστημα να τακτοποιούνται.</a:t>
            </a:r>
          </a:p>
          <a:p>
            <a:pPr marL="0" indent="0">
              <a:lnSpc>
                <a:spcPct val="80000"/>
              </a:lnSpc>
              <a:buNone/>
            </a:pPr>
            <a:endParaRPr lang="el-GR" altLang="en-US" sz="1600"/>
          </a:p>
        </p:txBody>
      </p:sp>
    </p:spTree>
    <p:extLst>
      <p:ext uri="{BB962C8B-B14F-4D97-AF65-F5344CB8AC3E}">
        <p14:creationId xmlns:p14="http://schemas.microsoft.com/office/powerpoint/2010/main" val="2805622629"/>
      </p:ext>
    </p:extLst>
  </p:cSld>
  <p:clrMapOvr>
    <a:masterClrMapping/>
  </p:clrMapOvr>
  <p:transition spd="slow" advClick="0" advTm="500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703388" y="115889"/>
            <a:ext cx="8507412" cy="6010275"/>
          </a:xfrm>
        </p:spPr>
        <p:txBody>
          <a:bodyPr/>
          <a:lstStyle/>
          <a:p>
            <a:pPr eaLnBrk="1" hangingPunct="1">
              <a:buClr>
                <a:srgbClr val="F151AC"/>
              </a:buClr>
              <a:buFontTx/>
              <a:buNone/>
            </a:pPr>
            <a:r>
              <a:rPr lang="el-GR" altLang="en-US" sz="1600" b="1"/>
              <a:t>           </a:t>
            </a:r>
            <a:r>
              <a:rPr lang="el-GR" altLang="en-US" sz="1800" b="1" u="sng"/>
              <a:t>Κωδική Αρίθμηση  Λογαριασμών</a:t>
            </a:r>
            <a:endParaRPr lang="en-US" altLang="en-US" sz="1800" b="1" u="sng"/>
          </a:p>
          <a:p>
            <a:pPr eaLnBrk="1" hangingPunct="1">
              <a:buClr>
                <a:srgbClr val="F151AC"/>
              </a:buClr>
              <a:buFontTx/>
              <a:buNone/>
            </a:pPr>
            <a:endParaRPr lang="el-GR" altLang="en-US" sz="1800" b="1" u="sng"/>
          </a:p>
          <a:p>
            <a:pPr eaLnBrk="1" hangingPunct="1">
              <a:buClr>
                <a:srgbClr val="F151AC"/>
              </a:buClr>
              <a:buFontTx/>
              <a:buNone/>
            </a:pPr>
            <a:r>
              <a:rPr lang="el-GR" altLang="en-US" sz="1600" b="1" i="1" u="sng"/>
              <a:t>Πρωτοβάθμιοι λογαριασμοί</a:t>
            </a:r>
            <a:r>
              <a:rPr lang="el-GR" altLang="en-US" sz="1600" b="1"/>
              <a:t>. </a:t>
            </a:r>
            <a:r>
              <a:rPr lang="el-GR" altLang="en-US" sz="1600"/>
              <a:t>Οι πρωτοβάθμιοι λογαριασμοί κάθε ομάδας λαμβάνουν ως πρώτο αραβικό αριθμό το ψηφίο της ομάδας, όπως π.χ. οι λογαριασμοί της πρώτης ομάδας τον αριθμό 1, της δεύτερης ομάδας τον αριθμό 2 κ.ο.κ. Σε κάθε ομάδα είναι δυνατό να σχηματίζονται μέχρι 10 πρωτοβάθμιοι λογαριασμοί με την προσθήκη στο αραβικό ψηφίο της ομάδας, των ψηφίων 0, 1,2,3,4,5,6,7,8, και 9.</a:t>
            </a:r>
          </a:p>
          <a:p>
            <a:pPr eaLnBrk="1" hangingPunct="1">
              <a:buClr>
                <a:srgbClr val="F151AC"/>
              </a:buClr>
              <a:buFontTx/>
              <a:buNone/>
            </a:pPr>
            <a:endParaRPr lang="el-GR" altLang="en-US" sz="1600"/>
          </a:p>
          <a:p>
            <a:pPr eaLnBrk="1" hangingPunct="1">
              <a:buClr>
                <a:srgbClr val="F151AC"/>
              </a:buClr>
              <a:buFontTx/>
              <a:buNone/>
            </a:pPr>
            <a:r>
              <a:rPr lang="el-GR" altLang="en-US" sz="1600" b="1" i="1" u="sng"/>
              <a:t>Δευτεροβάθμιοι λογαριασμοί</a:t>
            </a:r>
            <a:r>
              <a:rPr lang="el-GR" altLang="en-US" sz="1600" b="1"/>
              <a:t>. </a:t>
            </a:r>
            <a:r>
              <a:rPr lang="el-GR" altLang="en-US" sz="1600"/>
              <a:t>Κάθε πρωτοβάθμιος λογαριασμός αναπτύσσεται σε 100 δευτεροβάθμιους λογαριασμούς. Κάθε δευτεροβάθμιος λογαριασμός δεν μπορεί να έχει λιγότερους ή περισσότερους από τέσσερις αραβικούς αριθμούς</a:t>
            </a:r>
            <a:r>
              <a:rPr lang="el-GR" altLang="en-US" sz="1600" b="1"/>
              <a:t>.</a:t>
            </a:r>
          </a:p>
          <a:p>
            <a:pPr eaLnBrk="1" hangingPunct="1">
              <a:buClr>
                <a:srgbClr val="F151AC"/>
              </a:buClr>
              <a:buFontTx/>
              <a:buNone/>
            </a:pPr>
            <a:endParaRPr lang="en-US" altLang="en-US" sz="1600" b="1"/>
          </a:p>
          <a:p>
            <a:pPr eaLnBrk="1" hangingPunct="1">
              <a:buFontTx/>
              <a:buNone/>
            </a:pPr>
            <a:r>
              <a:rPr lang="el-GR" altLang="en-US" sz="1600" b="1" i="1" u="sng"/>
              <a:t>Τριτοβάθμιοι λογαριασμοί</a:t>
            </a:r>
            <a:r>
              <a:rPr lang="el-GR" altLang="en-US" sz="1600" b="1"/>
              <a:t>. </a:t>
            </a:r>
            <a:r>
              <a:rPr lang="el-GR" altLang="en-US" sz="1600"/>
              <a:t>Κάθε δευτεροβάθμιος λογαριασμός αναπτύσσεται σε τριτοβάθμιους λογαριασμούς κατά το δεκαδικό, εκαντοταδικό, χιλιαδικό, δεκαχιλιαδικό κ.λ.π. σύστημα αρκεί οι δυο τελευταίοι  αραβικοί αριθμοί να είναι οι προβλεπόμενοι από το Ε.Γ.Λ.Σ.</a:t>
            </a:r>
          </a:p>
          <a:p>
            <a:pPr eaLnBrk="1" hangingPunct="1">
              <a:buFontTx/>
              <a:buNone/>
            </a:pPr>
            <a:endParaRPr lang="el-GR" altLang="en-US" sz="1600"/>
          </a:p>
          <a:p>
            <a:pPr eaLnBrk="1" hangingPunct="1">
              <a:buFontTx/>
              <a:buNone/>
            </a:pPr>
            <a:r>
              <a:rPr lang="el-GR" altLang="en-US" sz="1600" b="1" i="1" u="sng"/>
              <a:t>Τεταρτοβάθμιοι λογαριασμοί Εσόδων, Εξόδων και Αποτελεσματικών</a:t>
            </a:r>
            <a:r>
              <a:rPr lang="el-GR" altLang="en-US" sz="1600" b="1">
                <a:solidFill>
                  <a:srgbClr val="F151AC"/>
                </a:solidFill>
              </a:rPr>
              <a:t> </a:t>
            </a:r>
            <a:r>
              <a:rPr lang="el-GR" altLang="en-US" sz="1600" b="1" i="1" u="sng"/>
              <a:t>Λογαριασμών.</a:t>
            </a:r>
            <a:r>
              <a:rPr lang="el-GR" altLang="en-US" sz="1600" b="1">
                <a:solidFill>
                  <a:srgbClr val="F151AC"/>
                </a:solidFill>
              </a:rPr>
              <a:t> </a:t>
            </a:r>
            <a:r>
              <a:rPr lang="el-GR" altLang="en-US" sz="1600" b="1"/>
              <a:t>Οι </a:t>
            </a:r>
            <a:r>
              <a:rPr lang="el-GR" altLang="en-US" sz="1600"/>
              <a:t>επιχειρήσεις έχουν τη δυνατότητα για τις ομάδες 6, 7 και 8 να αναπτύσσουν κατά προορισμό τους τριτοβάθμιους λογαριασμούς με υποχρεωτική τεταρτοβάθμια ανάλυση κατ‘ είδος, όπως προβλέπεται από το Ε.Γ.Λ.Σ.( σε τριτοβάθμια ανάλυση).</a:t>
            </a:r>
          </a:p>
          <a:p>
            <a:pPr eaLnBrk="1" hangingPunct="1">
              <a:buFontTx/>
              <a:buNone/>
            </a:pPr>
            <a:endParaRPr lang="el-GR" altLang="en-US" sz="1600">
              <a:solidFill>
                <a:srgbClr val="F151AC"/>
              </a:solidFill>
            </a:endParaRPr>
          </a:p>
          <a:p>
            <a:pPr eaLnBrk="1" hangingPunct="1">
              <a:buFontTx/>
              <a:buNone/>
            </a:pPr>
            <a:endParaRPr lang="el-GR" altLang="en-US" sz="1600"/>
          </a:p>
          <a:p>
            <a:pPr eaLnBrk="1" hangingPunct="1">
              <a:buClr>
                <a:srgbClr val="F151AC"/>
              </a:buClr>
              <a:buFontTx/>
              <a:buNone/>
            </a:pPr>
            <a:endParaRPr lang="el-GR" altLang="en-US" sz="1600" b="1"/>
          </a:p>
          <a:p>
            <a:pPr eaLnBrk="1" hangingPunct="1">
              <a:buFontTx/>
              <a:buNone/>
            </a:pPr>
            <a:endParaRPr lang="el-GR" altLang="en-US" sz="1600"/>
          </a:p>
        </p:txBody>
      </p:sp>
    </p:spTree>
    <p:extLst>
      <p:ext uri="{BB962C8B-B14F-4D97-AF65-F5344CB8AC3E}">
        <p14:creationId xmlns:p14="http://schemas.microsoft.com/office/powerpoint/2010/main" val="339620748"/>
      </p:ext>
    </p:extLst>
  </p:cSld>
  <p:clrMapOvr>
    <a:masterClrMapping/>
  </p:clrMapOvr>
  <p:transition spd="slow"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Λογιστικές Καταστάσεις</a:t>
            </a:r>
            <a:endParaRPr lang="en-US" dirty="0"/>
          </a:p>
        </p:txBody>
      </p:sp>
      <p:sp>
        <p:nvSpPr>
          <p:cNvPr id="4" name="object 8"/>
          <p:cNvSpPr txBox="1">
            <a:spLocks noGrp="1"/>
          </p:cNvSpPr>
          <p:nvPr>
            <p:ph idx="1"/>
          </p:nvPr>
        </p:nvSpPr>
        <p:spPr>
          <a:xfrm>
            <a:off x="838200" y="1825625"/>
            <a:ext cx="10515600" cy="2277547"/>
          </a:xfrm>
          <a:prstGeom prst="rect">
            <a:avLst/>
          </a:prstGeom>
        </p:spPr>
        <p:txBody>
          <a:bodyPr vert="horz" wrap="square" lIns="0" tIns="0" rIns="0" bIns="0" rtlCol="0">
            <a:spAutoFit/>
          </a:bodyPr>
          <a:lstStyle/>
          <a:p>
            <a:pPr marL="12700" marR="999490" indent="0">
              <a:lnSpc>
                <a:spcPts val="3020"/>
              </a:lnSpc>
              <a:buClr>
                <a:schemeClr val="tx1"/>
              </a:buClr>
              <a:buNone/>
            </a:pPr>
            <a:r>
              <a:rPr b="1" dirty="0"/>
              <a:t>Ε</a:t>
            </a:r>
            <a:r>
              <a:rPr b="1" spc="25" dirty="0"/>
              <a:t>λ</a:t>
            </a:r>
            <a:r>
              <a:rPr b="1" dirty="0"/>
              <a:t>λ</a:t>
            </a:r>
            <a:r>
              <a:rPr b="1" spc="-45" dirty="0"/>
              <a:t>η</a:t>
            </a:r>
            <a:r>
              <a:rPr b="1" dirty="0"/>
              <a:t>νι</a:t>
            </a:r>
            <a:r>
              <a:rPr b="1" spc="-75" dirty="0"/>
              <a:t>κ</a:t>
            </a:r>
            <a:r>
              <a:rPr b="1" dirty="0"/>
              <a:t>ό</a:t>
            </a:r>
            <a:r>
              <a:rPr b="1" spc="-5" dirty="0"/>
              <a:t> </a:t>
            </a:r>
            <a:r>
              <a:rPr b="1" dirty="0"/>
              <a:t>Γενι</a:t>
            </a:r>
            <a:r>
              <a:rPr b="1" spc="-80" dirty="0"/>
              <a:t>κ</a:t>
            </a:r>
            <a:r>
              <a:rPr b="1" dirty="0"/>
              <a:t>ό </a:t>
            </a:r>
            <a:r>
              <a:rPr b="1" spc="-5" dirty="0"/>
              <a:t>Λογι</a:t>
            </a:r>
            <a:r>
              <a:rPr b="1" spc="30" dirty="0"/>
              <a:t>σ</a:t>
            </a:r>
            <a:r>
              <a:rPr b="1" spc="-5" dirty="0"/>
              <a:t>τι</a:t>
            </a:r>
            <a:r>
              <a:rPr b="1" spc="-75" dirty="0"/>
              <a:t>κ</a:t>
            </a:r>
            <a:r>
              <a:rPr b="1" dirty="0"/>
              <a:t>ό</a:t>
            </a:r>
            <a:r>
              <a:rPr b="1" spc="-5" dirty="0"/>
              <a:t> Σ</a:t>
            </a:r>
            <a:r>
              <a:rPr b="1" spc="-30" dirty="0"/>
              <a:t>χ</a:t>
            </a:r>
            <a:r>
              <a:rPr b="1" spc="-35" dirty="0"/>
              <a:t>έ</a:t>
            </a:r>
            <a:r>
              <a:rPr b="1" dirty="0"/>
              <a:t>δ</a:t>
            </a:r>
            <a:r>
              <a:rPr b="1" spc="-5" dirty="0"/>
              <a:t>ιο</a:t>
            </a:r>
          </a:p>
          <a:p>
            <a:pPr marL="355600" indent="-342900">
              <a:lnSpc>
                <a:spcPct val="100000"/>
              </a:lnSpc>
              <a:spcBef>
                <a:spcPts val="290"/>
              </a:spcBef>
              <a:buClr>
                <a:schemeClr val="tx1"/>
              </a:buClr>
              <a:buFont typeface="Arial"/>
              <a:buChar char="•"/>
              <a:tabLst>
                <a:tab pos="356235" algn="l"/>
              </a:tabLst>
            </a:pPr>
            <a:r>
              <a:rPr b="0" spc="-5" dirty="0">
                <a:latin typeface="Calibri"/>
                <a:cs typeface="Calibri"/>
              </a:rPr>
              <a:t>Ισ</a:t>
            </a:r>
            <a:r>
              <a:rPr b="0" spc="-30" dirty="0">
                <a:latin typeface="Calibri"/>
                <a:cs typeface="Calibri"/>
              </a:rPr>
              <a:t>ο</a:t>
            </a:r>
            <a:r>
              <a:rPr b="0" spc="-35" dirty="0">
                <a:latin typeface="Calibri"/>
                <a:cs typeface="Calibri"/>
              </a:rPr>
              <a:t>λ</a:t>
            </a:r>
            <a:r>
              <a:rPr b="0" spc="-5" dirty="0">
                <a:latin typeface="Calibri"/>
                <a:cs typeface="Calibri"/>
              </a:rPr>
              <a:t>ογισ</a:t>
            </a:r>
            <a:r>
              <a:rPr b="0" spc="-20" dirty="0">
                <a:latin typeface="Calibri"/>
                <a:cs typeface="Calibri"/>
              </a:rPr>
              <a:t>μ</a:t>
            </a:r>
            <a:r>
              <a:rPr b="0" spc="-5" dirty="0">
                <a:latin typeface="Calibri"/>
                <a:cs typeface="Calibri"/>
              </a:rPr>
              <a:t>ό</a:t>
            </a:r>
            <a:r>
              <a:rPr b="0" dirty="0">
                <a:latin typeface="Calibri"/>
                <a:cs typeface="Calibri"/>
              </a:rPr>
              <a:t>ς</a:t>
            </a:r>
          </a:p>
          <a:p>
            <a:pPr marL="355600" marR="5080" indent="-342900">
              <a:lnSpc>
                <a:spcPts val="3020"/>
              </a:lnSpc>
              <a:spcBef>
                <a:spcPts val="720"/>
              </a:spcBef>
              <a:buClr>
                <a:schemeClr val="tx1"/>
              </a:buClr>
              <a:buFont typeface="Arial"/>
              <a:buChar char="•"/>
              <a:tabLst>
                <a:tab pos="356235" algn="l"/>
              </a:tabLst>
            </a:pPr>
            <a:r>
              <a:rPr b="0" spc="-5" dirty="0">
                <a:latin typeface="Calibri"/>
                <a:cs typeface="Calibri"/>
              </a:rPr>
              <a:t>Κατ</a:t>
            </a:r>
            <a:r>
              <a:rPr b="0" spc="-25" dirty="0">
                <a:latin typeface="Calibri"/>
                <a:cs typeface="Calibri"/>
              </a:rPr>
              <a:t>ά</a:t>
            </a:r>
            <a:r>
              <a:rPr b="0" spc="25" dirty="0">
                <a:latin typeface="Calibri"/>
                <a:cs typeface="Calibri"/>
              </a:rPr>
              <a:t>σ</a:t>
            </a:r>
            <a:r>
              <a:rPr b="0" spc="-15" dirty="0">
                <a:latin typeface="Calibri"/>
                <a:cs typeface="Calibri"/>
              </a:rPr>
              <a:t>τ</a:t>
            </a:r>
            <a:r>
              <a:rPr b="0" spc="-25" dirty="0">
                <a:latin typeface="Calibri"/>
                <a:cs typeface="Calibri"/>
              </a:rPr>
              <a:t>α</a:t>
            </a:r>
            <a:r>
              <a:rPr b="0" spc="-5" dirty="0">
                <a:latin typeface="Calibri"/>
                <a:cs typeface="Calibri"/>
              </a:rPr>
              <a:t>σ</a:t>
            </a:r>
            <a:r>
              <a:rPr b="0" dirty="0">
                <a:latin typeface="Calibri"/>
                <a:cs typeface="Calibri"/>
              </a:rPr>
              <a:t>η </a:t>
            </a:r>
            <a:r>
              <a:rPr b="0" spc="-5" dirty="0">
                <a:latin typeface="Calibri"/>
                <a:cs typeface="Calibri"/>
              </a:rPr>
              <a:t>Αποτελ</a:t>
            </a:r>
            <a:r>
              <a:rPr b="0" spc="-35" dirty="0">
                <a:latin typeface="Calibri"/>
                <a:cs typeface="Calibri"/>
              </a:rPr>
              <a:t>ε</a:t>
            </a:r>
            <a:r>
              <a:rPr b="0" spc="-5" dirty="0">
                <a:latin typeface="Calibri"/>
                <a:cs typeface="Calibri"/>
              </a:rPr>
              <a:t>σ</a:t>
            </a:r>
            <a:r>
              <a:rPr b="0" spc="-15" dirty="0">
                <a:latin typeface="Calibri"/>
                <a:cs typeface="Calibri"/>
              </a:rPr>
              <a:t>μ</a:t>
            </a:r>
            <a:r>
              <a:rPr b="0" dirty="0">
                <a:latin typeface="Calibri"/>
                <a:cs typeface="Calibri"/>
              </a:rPr>
              <a:t>ά</a:t>
            </a:r>
            <a:r>
              <a:rPr b="0" spc="-5" dirty="0">
                <a:latin typeface="Calibri"/>
                <a:cs typeface="Calibri"/>
              </a:rPr>
              <a:t>τω</a:t>
            </a:r>
            <a:r>
              <a:rPr b="0" dirty="0">
                <a:latin typeface="Calibri"/>
                <a:cs typeface="Calibri"/>
              </a:rPr>
              <a:t>ν</a:t>
            </a:r>
            <a:r>
              <a:rPr b="0" spc="-10" dirty="0">
                <a:latin typeface="Calibri"/>
                <a:cs typeface="Calibri"/>
              </a:rPr>
              <a:t> </a:t>
            </a:r>
            <a:r>
              <a:rPr b="0" spc="-5" dirty="0">
                <a:latin typeface="Calibri"/>
                <a:cs typeface="Calibri"/>
              </a:rPr>
              <a:t>Χρ</a:t>
            </a:r>
            <a:r>
              <a:rPr b="0" dirty="0">
                <a:latin typeface="Calibri"/>
                <a:cs typeface="Calibri"/>
              </a:rPr>
              <a:t>ή</a:t>
            </a:r>
            <a:r>
              <a:rPr b="0" spc="-5" dirty="0">
                <a:latin typeface="Calibri"/>
                <a:cs typeface="Calibri"/>
              </a:rPr>
              <a:t>σης</a:t>
            </a:r>
          </a:p>
          <a:p>
            <a:pPr marL="355600" marR="881380" indent="-342900">
              <a:lnSpc>
                <a:spcPts val="3020"/>
              </a:lnSpc>
              <a:spcBef>
                <a:spcPts val="675"/>
              </a:spcBef>
              <a:buClr>
                <a:schemeClr val="tx1"/>
              </a:buClr>
              <a:buFont typeface="Arial"/>
              <a:buChar char="•"/>
              <a:tabLst>
                <a:tab pos="355600" algn="l"/>
              </a:tabLst>
            </a:pPr>
            <a:r>
              <a:rPr b="0" spc="-5" dirty="0">
                <a:latin typeface="Calibri"/>
                <a:cs typeface="Calibri"/>
              </a:rPr>
              <a:t>Π</a:t>
            </a:r>
            <a:r>
              <a:rPr b="0" spc="-45" dirty="0">
                <a:latin typeface="Calibri"/>
                <a:cs typeface="Calibri"/>
              </a:rPr>
              <a:t>ί</a:t>
            </a:r>
            <a:r>
              <a:rPr b="0" spc="-5" dirty="0">
                <a:latin typeface="Calibri"/>
                <a:cs typeface="Calibri"/>
              </a:rPr>
              <a:t>να</a:t>
            </a:r>
            <a:r>
              <a:rPr b="0" spc="-95" dirty="0">
                <a:latin typeface="Calibri"/>
                <a:cs typeface="Calibri"/>
              </a:rPr>
              <a:t>κ</a:t>
            </a:r>
            <a:r>
              <a:rPr b="0" dirty="0">
                <a:latin typeface="Calibri"/>
                <a:cs typeface="Calibri"/>
              </a:rPr>
              <a:t>ας</a:t>
            </a:r>
            <a:r>
              <a:rPr b="0" spc="-5" dirty="0">
                <a:latin typeface="Calibri"/>
                <a:cs typeface="Calibri"/>
              </a:rPr>
              <a:t> Διάθ</a:t>
            </a:r>
            <a:r>
              <a:rPr b="0" spc="-35" dirty="0">
                <a:latin typeface="Calibri"/>
                <a:cs typeface="Calibri"/>
              </a:rPr>
              <a:t>ε</a:t>
            </a:r>
            <a:r>
              <a:rPr b="0" spc="-5" dirty="0">
                <a:latin typeface="Calibri"/>
                <a:cs typeface="Calibri"/>
              </a:rPr>
              <a:t>σης Αποτ</a:t>
            </a:r>
            <a:r>
              <a:rPr b="0" dirty="0">
                <a:latin typeface="Calibri"/>
                <a:cs typeface="Calibri"/>
              </a:rPr>
              <a:t>ε</a:t>
            </a:r>
            <a:r>
              <a:rPr b="0" spc="-5" dirty="0">
                <a:latin typeface="Calibri"/>
                <a:cs typeface="Calibri"/>
              </a:rPr>
              <a:t>λ</a:t>
            </a:r>
            <a:r>
              <a:rPr b="0" spc="-35" dirty="0">
                <a:latin typeface="Calibri"/>
                <a:cs typeface="Calibri"/>
              </a:rPr>
              <a:t>ε</a:t>
            </a:r>
            <a:r>
              <a:rPr b="0" spc="-5" dirty="0">
                <a:latin typeface="Calibri"/>
                <a:cs typeface="Calibri"/>
              </a:rPr>
              <a:t>σ</a:t>
            </a:r>
            <a:r>
              <a:rPr b="0" spc="-15" dirty="0">
                <a:latin typeface="Calibri"/>
                <a:cs typeface="Calibri"/>
              </a:rPr>
              <a:t>μ</a:t>
            </a:r>
            <a:r>
              <a:rPr b="0" dirty="0">
                <a:latin typeface="Calibri"/>
                <a:cs typeface="Calibri"/>
              </a:rPr>
              <a:t>ά</a:t>
            </a:r>
            <a:r>
              <a:rPr b="0" spc="-15" dirty="0">
                <a:latin typeface="Calibri"/>
                <a:cs typeface="Calibri"/>
              </a:rPr>
              <a:t>των</a:t>
            </a:r>
          </a:p>
          <a:p>
            <a:pPr marL="355600" marR="927100" indent="-342900">
              <a:lnSpc>
                <a:spcPts val="3020"/>
              </a:lnSpc>
              <a:spcBef>
                <a:spcPts val="675"/>
              </a:spcBef>
              <a:buClr>
                <a:schemeClr val="tx1"/>
              </a:buClr>
              <a:buFont typeface="Arial"/>
              <a:buChar char="•"/>
              <a:tabLst>
                <a:tab pos="355600" algn="l"/>
              </a:tabLst>
            </a:pPr>
            <a:r>
              <a:rPr b="0" spc="-5" dirty="0">
                <a:latin typeface="Calibri"/>
                <a:cs typeface="Calibri"/>
              </a:rPr>
              <a:t>Προσάρτημ</a:t>
            </a:r>
            <a:r>
              <a:rPr b="0" dirty="0">
                <a:latin typeface="Calibri"/>
                <a:cs typeface="Calibri"/>
              </a:rPr>
              <a:t>α</a:t>
            </a:r>
            <a:r>
              <a:rPr b="0" spc="-25" dirty="0">
                <a:latin typeface="Calibri"/>
                <a:cs typeface="Calibri"/>
              </a:rPr>
              <a:t> </a:t>
            </a:r>
            <a:r>
              <a:rPr b="0" dirty="0">
                <a:latin typeface="Calibri"/>
                <a:cs typeface="Calibri"/>
              </a:rPr>
              <a:t>(δεν </a:t>
            </a:r>
            <a:r>
              <a:rPr b="0" spc="-5" dirty="0">
                <a:latin typeface="Calibri"/>
                <a:cs typeface="Calibri"/>
              </a:rPr>
              <a:t>δη</a:t>
            </a:r>
            <a:r>
              <a:rPr b="0" spc="-20" dirty="0">
                <a:latin typeface="Calibri"/>
                <a:cs typeface="Calibri"/>
              </a:rPr>
              <a:t>μ</a:t>
            </a:r>
            <a:r>
              <a:rPr b="0" spc="-5" dirty="0">
                <a:latin typeface="Calibri"/>
                <a:cs typeface="Calibri"/>
              </a:rPr>
              <a:t>οσι</a:t>
            </a:r>
            <a:r>
              <a:rPr b="0" dirty="0">
                <a:latin typeface="Calibri"/>
                <a:cs typeface="Calibri"/>
              </a:rPr>
              <a:t>ε</a:t>
            </a:r>
            <a:r>
              <a:rPr b="0" spc="-25" dirty="0">
                <a:latin typeface="Calibri"/>
                <a:cs typeface="Calibri"/>
              </a:rPr>
              <a:t>ύ</a:t>
            </a:r>
            <a:r>
              <a:rPr b="0" spc="-5" dirty="0">
                <a:latin typeface="Calibri"/>
                <a:cs typeface="Calibri"/>
              </a:rPr>
              <a:t>ετα</a:t>
            </a:r>
            <a:r>
              <a:rPr b="0" spc="-10" dirty="0">
                <a:latin typeface="Calibri"/>
                <a:cs typeface="Calibri"/>
              </a:rPr>
              <a:t>ι</a:t>
            </a:r>
            <a:r>
              <a:rPr b="0" dirty="0">
                <a:latin typeface="Calibri"/>
                <a:cs typeface="Calibri"/>
              </a:rPr>
              <a:t>)</a:t>
            </a:r>
          </a:p>
        </p:txBody>
      </p:sp>
    </p:spTree>
    <p:extLst>
      <p:ext uri="{BB962C8B-B14F-4D97-AF65-F5344CB8AC3E}">
        <p14:creationId xmlns:p14="http://schemas.microsoft.com/office/powerpoint/2010/main" val="19116680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847850" y="333375"/>
            <a:ext cx="8229600" cy="5937250"/>
          </a:xfrm>
        </p:spPr>
        <p:txBody>
          <a:bodyPr/>
          <a:lstStyle/>
          <a:p>
            <a:pPr marL="0" indent="0" algn="ctr">
              <a:buNone/>
            </a:pPr>
            <a:endParaRPr lang="el-GR" altLang="en-US" sz="2000" b="1"/>
          </a:p>
          <a:p>
            <a:pPr marL="0" indent="0" algn="ctr">
              <a:buNone/>
            </a:pPr>
            <a:r>
              <a:rPr lang="el-GR" altLang="en-US" sz="1800" b="1"/>
              <a:t>Η Διπλογραφική Μέθοδος</a:t>
            </a:r>
          </a:p>
          <a:p>
            <a:pPr marL="0" indent="0" algn="ctr">
              <a:buNone/>
            </a:pPr>
            <a:endParaRPr lang="el-GR" altLang="en-US" sz="1800" b="1"/>
          </a:p>
          <a:p>
            <a:pPr marL="0" indent="0">
              <a:buNone/>
            </a:pPr>
            <a:r>
              <a:rPr lang="el-GR" altLang="en-US" sz="1800" b="1"/>
              <a:t>        </a:t>
            </a:r>
            <a:r>
              <a:rPr lang="el-GR" altLang="en-US" sz="1800" b="1" u="sng"/>
              <a:t>Η Ισότητα Της Περιουσίας Της Επιχείρησης</a:t>
            </a:r>
          </a:p>
          <a:p>
            <a:pPr marL="0" indent="0">
              <a:buNone/>
            </a:pPr>
            <a:endParaRPr lang="el-GR" altLang="en-US" sz="1800" b="1" u="sng"/>
          </a:p>
          <a:p>
            <a:pPr marL="0" indent="0">
              <a:buNone/>
            </a:pPr>
            <a:r>
              <a:rPr lang="el-GR" altLang="en-US" sz="1800" b="1"/>
              <a:t>      </a:t>
            </a:r>
            <a:r>
              <a:rPr lang="el-GR" altLang="en-US" sz="1600"/>
              <a:t>Οι βασικές οικονομικές καταστάσεις τις οποίες η επιχείρηση συντάσσει είναι: </a:t>
            </a:r>
          </a:p>
          <a:p>
            <a:pPr marL="0" indent="0">
              <a:buClr>
                <a:srgbClr val="FF66FF"/>
              </a:buClr>
            </a:pPr>
            <a:r>
              <a:rPr lang="el-GR" altLang="en-US" sz="1600"/>
              <a:t>ο ισολογισμός και</a:t>
            </a:r>
          </a:p>
          <a:p>
            <a:pPr marL="0" indent="0">
              <a:buClr>
                <a:srgbClr val="FF66FF"/>
              </a:buClr>
            </a:pPr>
            <a:r>
              <a:rPr lang="el-GR" altLang="en-US" sz="1600"/>
              <a:t> ο λογαριασμός αποτελέσματα χρήσεως. </a:t>
            </a:r>
          </a:p>
          <a:p>
            <a:pPr marL="0" indent="0">
              <a:buClr>
                <a:srgbClr val="FF66FF"/>
              </a:buClr>
              <a:buNone/>
            </a:pPr>
            <a:endParaRPr lang="el-GR" altLang="en-US" sz="1600"/>
          </a:p>
          <a:p>
            <a:pPr marL="0" indent="0">
              <a:buClr>
                <a:srgbClr val="FF66FF"/>
              </a:buClr>
              <a:buNone/>
            </a:pPr>
            <a:r>
              <a:rPr lang="el-GR" altLang="en-US" sz="1600"/>
              <a:t>     Η συνοπτική παρουσίαση του ισολογισμού, με βάση τα υπόλοιπα των λογαριασμών από 1 έως 5 του Ε.Γ.Λ.Σ. είναι η εξής:</a:t>
            </a:r>
          </a:p>
        </p:txBody>
      </p:sp>
    </p:spTree>
    <p:extLst>
      <p:ext uri="{BB962C8B-B14F-4D97-AF65-F5344CB8AC3E}">
        <p14:creationId xmlns:p14="http://schemas.microsoft.com/office/powerpoint/2010/main" val="83096414"/>
      </p:ext>
    </p:extLst>
  </p:cSld>
  <p:clrMapOvr>
    <a:masterClrMapping/>
  </p:clrMapOvr>
  <p:transition spd="slow" advClick="0" advTm="5000"/>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1774825" y="115889"/>
            <a:ext cx="8229600" cy="6626225"/>
          </a:xfrm>
        </p:spPr>
        <p:txBody>
          <a:bodyPr>
            <a:normAutofit fontScale="92500" lnSpcReduction="10000"/>
          </a:bodyPr>
          <a:lstStyle/>
          <a:p>
            <a:pPr algn="ctr" eaLnBrk="1" hangingPunct="1">
              <a:buFontTx/>
              <a:buNone/>
            </a:pPr>
            <a:r>
              <a:rPr lang="el-GR" altLang="en-US" sz="1600" b="1"/>
              <a:t>ΙΣΟΛΟΓΙΣΜΟΣ</a:t>
            </a:r>
          </a:p>
          <a:p>
            <a:pPr eaLnBrk="1" hangingPunct="1">
              <a:buFontTx/>
              <a:buNone/>
            </a:pPr>
            <a:r>
              <a:rPr lang="el-GR" altLang="en-US" sz="1600" b="1"/>
              <a:t>ΕΝΕΡΓΗΤΙΚΟ </a:t>
            </a:r>
            <a:r>
              <a:rPr lang="el-GR" altLang="en-US" sz="1400" b="1"/>
              <a:t>                                                                                                         </a:t>
            </a:r>
            <a:r>
              <a:rPr lang="el-GR" altLang="en-US" sz="1600" b="1"/>
              <a:t>ΠΑΘΗΤΙΚΟ</a:t>
            </a:r>
          </a:p>
          <a:p>
            <a:pPr eaLnBrk="1" hangingPunct="1">
              <a:buFontTx/>
              <a:buNone/>
            </a:pPr>
            <a:r>
              <a:rPr lang="el-GR" altLang="en-US" sz="1400"/>
              <a:t>                                                  </a:t>
            </a:r>
            <a:r>
              <a:rPr lang="el-GR" altLang="en-US" sz="1400" b="1"/>
              <a:t>ΟΜΑΔΕΣ                                                                           ΟΜΑΔΕΣ</a:t>
            </a:r>
          </a:p>
          <a:p>
            <a:pPr eaLnBrk="1" hangingPunct="1">
              <a:buFontTx/>
              <a:buNone/>
            </a:pPr>
            <a:r>
              <a:rPr lang="el-GR" altLang="en-US" sz="1400" b="1"/>
              <a:t>                                               ΛΟΓ/ΣΜΩΝ                                                                        ΛΟΓ/ΣΜΩΝ</a:t>
            </a:r>
          </a:p>
          <a:p>
            <a:pPr eaLnBrk="1" hangingPunct="1">
              <a:buFontTx/>
              <a:buNone/>
            </a:pPr>
            <a:r>
              <a:rPr lang="el-GR" altLang="en-US" sz="1400" b="1"/>
              <a:t>                                                    Ε.Γ.Λ.Σ.                                                                            Ε.Γ.Λ.Σ.   </a:t>
            </a:r>
          </a:p>
          <a:p>
            <a:pPr eaLnBrk="1" hangingPunct="1">
              <a:buFontTx/>
              <a:buNone/>
            </a:pPr>
            <a:r>
              <a:rPr lang="el-GR" altLang="en-US" sz="1600" b="1"/>
              <a:t>  ΠΑΓΙΟ ΕΝΕΡΓΗΤΙΚΟ:</a:t>
            </a:r>
            <a:r>
              <a:rPr lang="el-GR" altLang="en-US" sz="1400"/>
              <a:t>                                             </a:t>
            </a:r>
            <a:r>
              <a:rPr lang="el-GR" altLang="en-US" sz="1600" b="1"/>
              <a:t>ΙΔΙΑ ΚΕΦΑΛΑΙΑ:</a:t>
            </a:r>
            <a:r>
              <a:rPr lang="el-GR" altLang="en-US" sz="1400"/>
              <a:t>                              </a:t>
            </a:r>
          </a:p>
          <a:p>
            <a:pPr eaLnBrk="1" hangingPunct="1">
              <a:buFontTx/>
              <a:buNone/>
            </a:pPr>
            <a:r>
              <a:rPr lang="el-GR" altLang="en-US" sz="1400"/>
              <a:t>-ΕΞΟΔΑ ΠΟΛΥΕΤΟΥΣ                                               -ΚΕΦΑΛΑΙΟ                                        ΟΜΑΔΑ 4</a:t>
            </a:r>
          </a:p>
          <a:p>
            <a:pPr eaLnBrk="1" hangingPunct="1">
              <a:buFontTx/>
              <a:buNone/>
            </a:pPr>
            <a:r>
              <a:rPr lang="el-GR" altLang="en-US" sz="1400"/>
              <a:t>      ΑΠΟΣΒΕΣΕΩΣ                 ΟΜΑΔΑ 1  </a:t>
            </a:r>
          </a:p>
          <a:p>
            <a:pPr eaLnBrk="1" hangingPunct="1">
              <a:buFontTx/>
              <a:buNone/>
            </a:pPr>
            <a:r>
              <a:rPr lang="el-GR" altLang="en-US" sz="1400"/>
              <a:t>-ΑΣΩΜΑΤΕΣ ΑΚΙΝ/ΣΕΙΣ         ΟΜΑΔΑ 1                   -ΑΠΟΘΕΜΑΤΙΚΑ                                 ΟΜΑΔΑ 4</a:t>
            </a:r>
          </a:p>
          <a:p>
            <a:pPr eaLnBrk="1" hangingPunct="1">
              <a:buFontTx/>
              <a:buNone/>
            </a:pPr>
            <a:r>
              <a:rPr lang="el-GR" altLang="en-US" sz="1400"/>
              <a:t>-ΕΝΣΩΜΑΤΕΣ ΑΚΙΝ/ΣΕΙΣ      ΟΜΑΔΑ 1                   -ΕΠΙΧΟΡΗΓΗΣΕΙΣ                               ΟΜΑΔΑ 4</a:t>
            </a:r>
          </a:p>
          <a:p>
            <a:pPr eaLnBrk="1" hangingPunct="1">
              <a:buFontTx/>
              <a:buNone/>
            </a:pPr>
            <a:r>
              <a:rPr lang="el-GR" altLang="en-US" sz="1400"/>
              <a:t>-ΣΥΜΜΕΤΟΧΕΣ                     ΟΜΑΔΑ 1                   -ΠΟΣΑ ΓΙΑ ΑΥΞΗΣΗ</a:t>
            </a:r>
          </a:p>
          <a:p>
            <a:pPr eaLnBrk="1" hangingPunct="1">
              <a:buFontTx/>
              <a:buNone/>
            </a:pPr>
            <a:r>
              <a:rPr lang="el-GR" altLang="en-US" sz="1400"/>
              <a:t>                                                                                   ΚΕΦΑΛΑΙΟΥ                                        ΟΜΑΔΑ 4</a:t>
            </a:r>
          </a:p>
          <a:p>
            <a:pPr eaLnBrk="1" hangingPunct="1">
              <a:buFontTx/>
              <a:buNone/>
            </a:pPr>
            <a:r>
              <a:rPr lang="el-GR" altLang="en-US" sz="1400"/>
              <a:t>-ΜΑΚΡ/ΣΜΕΣ                                  </a:t>
            </a:r>
          </a:p>
          <a:p>
            <a:pPr eaLnBrk="1" hangingPunct="1">
              <a:buFontTx/>
              <a:buNone/>
            </a:pPr>
            <a:r>
              <a:rPr lang="el-GR" altLang="en-US" sz="1400"/>
              <a:t>ΑΠΑΙΤΗΣΕΙΣ                          ΟΜΑΔΑ 1                    -ΑΠΟΤ/ΣΜΑ ΧΡΗΣΕΩΣ                        ΟΜΑΔΑ 4</a:t>
            </a:r>
          </a:p>
          <a:p>
            <a:pPr eaLnBrk="1" hangingPunct="1">
              <a:buFontTx/>
              <a:buNone/>
            </a:pPr>
            <a:r>
              <a:rPr lang="el-GR" altLang="en-US" sz="1600" b="1"/>
              <a:t>  ΚΥΚΛΟΦΟΡΟΥΝ ΕΝΕΡΓΗΤΙΚΟ:</a:t>
            </a:r>
            <a:r>
              <a:rPr lang="el-GR" altLang="en-US" sz="1400"/>
              <a:t>                          </a:t>
            </a:r>
            <a:r>
              <a:rPr lang="el-GR" altLang="en-US" sz="1600" b="1"/>
              <a:t>ΠΡΟΒΛΕΨΕΙΣ</a:t>
            </a:r>
          </a:p>
          <a:p>
            <a:pPr eaLnBrk="1" hangingPunct="1">
              <a:buFontTx/>
              <a:buNone/>
            </a:pPr>
            <a:r>
              <a:rPr lang="el-GR" altLang="en-US" sz="1600" b="1"/>
              <a:t>                                                                              ΥΠΟΧΡΕΩΣΕΙΣ:</a:t>
            </a:r>
          </a:p>
          <a:p>
            <a:pPr eaLnBrk="1" hangingPunct="1">
              <a:buFontTx/>
              <a:buNone/>
            </a:pPr>
            <a:r>
              <a:rPr lang="el-GR" altLang="en-US" sz="1400"/>
              <a:t>-ΑΠΟΘΕΜΑΤΑ                       ΟΜΑΔΑ 2                   -ΜΑΚΡ/ΣΜΕΣ  ΥΠΟΧΡΕΩΣΕΙΣ            ΟΜΑΔΑ 4     </a:t>
            </a:r>
          </a:p>
          <a:p>
            <a:pPr eaLnBrk="1" hangingPunct="1">
              <a:buFontTx/>
              <a:buNone/>
            </a:pPr>
            <a:r>
              <a:rPr lang="el-GR" altLang="en-US" sz="1400"/>
              <a:t>-ΑΠΑΙΤΗΣΕΙΣ                         ΟΜΑΔΑ 3                   -ΒΡΑΧ/ΣΜΕΣ ΥΠΟΧΡΕΩΣΕΙΣ              ΟΜΑΔΑ 5</a:t>
            </a:r>
          </a:p>
          <a:p>
            <a:pPr eaLnBrk="1" hangingPunct="1">
              <a:buFontTx/>
              <a:buNone/>
            </a:pPr>
            <a:r>
              <a:rPr lang="el-GR" altLang="en-US" sz="1400"/>
              <a:t>-ΧΡΕΟΓΡΑΦΑ                        ΟΜΑΔΑ 3</a:t>
            </a:r>
          </a:p>
          <a:p>
            <a:pPr eaLnBrk="1" hangingPunct="1">
              <a:buFontTx/>
              <a:buNone/>
            </a:pPr>
            <a:r>
              <a:rPr lang="el-GR" altLang="en-US" sz="1400"/>
              <a:t>-ΔΙΑΘΕΣΙΜΑ                          ΟΜΑΔΑ 3        </a:t>
            </a:r>
          </a:p>
          <a:p>
            <a:pPr eaLnBrk="1" hangingPunct="1">
              <a:buFontTx/>
              <a:buNone/>
            </a:pPr>
            <a:r>
              <a:rPr lang="el-GR" altLang="en-US" sz="1600" b="1"/>
              <a:t>   ΜΕΤΑΒΑΤΙΚΟΙ                                                 ΜΕΤΑΒΑΤΙΚΟΙ</a:t>
            </a:r>
          </a:p>
          <a:p>
            <a:pPr eaLnBrk="1" hangingPunct="1">
              <a:buFontTx/>
              <a:buNone/>
            </a:pPr>
            <a:r>
              <a:rPr lang="el-GR" altLang="en-US" sz="1600" b="1"/>
              <a:t>ΛΟΓ/ΣΜΟΙ ΕΝΕΡΓΗΤΙΚΟΥ</a:t>
            </a:r>
            <a:r>
              <a:rPr lang="el-GR" altLang="en-US" sz="1400"/>
              <a:t>    ΟΜΑΔΑ 3             </a:t>
            </a:r>
            <a:r>
              <a:rPr lang="el-GR" altLang="en-US" sz="1600" b="1"/>
              <a:t>ΛΟΓ/ΣΜΟΙ ΠΑΘΗΤΙΚΟΥ</a:t>
            </a:r>
            <a:r>
              <a:rPr lang="el-GR" altLang="en-US" sz="1400"/>
              <a:t>                ΟΜΑΔΑ 5</a:t>
            </a:r>
          </a:p>
        </p:txBody>
      </p:sp>
      <p:sp>
        <p:nvSpPr>
          <p:cNvPr id="51203" name="Line 3"/>
          <p:cNvSpPr>
            <a:spLocks noChangeShapeType="1"/>
          </p:cNvSpPr>
          <p:nvPr/>
        </p:nvSpPr>
        <p:spPr bwMode="auto">
          <a:xfrm>
            <a:off x="1480358" y="692151"/>
            <a:ext cx="8137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4" name="Line 4"/>
          <p:cNvSpPr>
            <a:spLocks noChangeShapeType="1"/>
          </p:cNvSpPr>
          <p:nvPr/>
        </p:nvSpPr>
        <p:spPr bwMode="auto">
          <a:xfrm>
            <a:off x="4940758" y="552667"/>
            <a:ext cx="0" cy="5400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Rectangle 5"/>
          <p:cNvSpPr>
            <a:spLocks noChangeArrowheads="1"/>
          </p:cNvSpPr>
          <p:nvPr/>
        </p:nvSpPr>
        <p:spPr bwMode="auto">
          <a:xfrm>
            <a:off x="1408920" y="6372147"/>
            <a:ext cx="82089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b="1"/>
              <a:t>ΕΝΕΡΓΗΤΙΚΟ                                    =                                          ΠΑΘΗΤΙΚΟ</a:t>
            </a:r>
          </a:p>
        </p:txBody>
      </p:sp>
    </p:spTree>
    <p:extLst>
      <p:ext uri="{BB962C8B-B14F-4D97-AF65-F5344CB8AC3E}">
        <p14:creationId xmlns:p14="http://schemas.microsoft.com/office/powerpoint/2010/main" val="1512809134"/>
      </p:ext>
    </p:extLst>
  </p:cSld>
  <p:clrMapOvr>
    <a:masterClrMapping/>
  </p:clrMapOvr>
  <p:transition spd="slow" advClick="0" advTm="500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981200" y="188913"/>
            <a:ext cx="8229600" cy="5937250"/>
          </a:xfrm>
        </p:spPr>
        <p:txBody>
          <a:bodyPr/>
          <a:lstStyle/>
          <a:p>
            <a:pPr marL="0" indent="0">
              <a:buNone/>
            </a:pPr>
            <a:r>
              <a:rPr lang="en-US" altLang="en-US" b="1" smtClean="0"/>
              <a:t>    </a:t>
            </a:r>
          </a:p>
          <a:p>
            <a:pPr marL="0" indent="0">
              <a:buNone/>
            </a:pPr>
            <a:r>
              <a:rPr lang="el-GR" altLang="en-US" sz="1800" b="1"/>
              <a:t>      </a:t>
            </a:r>
            <a:r>
              <a:rPr lang="el-GR" altLang="en-US" sz="1600"/>
              <a:t>Το αποτέλεσμα χρήσεως που εμφανίζεται στα ίδια κεφαλαία, μέσω του πίνακα διαθέσεως κερδών, προκύπτει από το</a:t>
            </a:r>
            <a:endParaRPr lang="en-US" altLang="en-US" sz="1600"/>
          </a:p>
          <a:p>
            <a:pPr marL="0" indent="0">
              <a:buNone/>
            </a:pPr>
            <a:endParaRPr lang="en-US" altLang="en-US" sz="1600"/>
          </a:p>
          <a:p>
            <a:pPr marL="0" indent="0">
              <a:buNone/>
            </a:pPr>
            <a:r>
              <a:rPr lang="el-GR" altLang="en-US" sz="1600"/>
              <a:t> &lt;&lt;Λογαριασμό Αποτελέσματα Χρήσεως&gt;&gt; η συνοπτική παρουσίαση του οποίου , με βάση τα υπόλοιπα των λογαριασμών των ομάδων 6 έως 8 του Ε.Γ.Λ.Σ</a:t>
            </a:r>
            <a:r>
              <a:rPr lang="en-US" altLang="en-US" sz="1600"/>
              <a:t>.</a:t>
            </a:r>
          </a:p>
          <a:p>
            <a:pPr marL="0" indent="0">
              <a:buNone/>
            </a:pPr>
            <a:endParaRPr lang="en-US" altLang="en-US" sz="1600"/>
          </a:p>
          <a:p>
            <a:pPr marL="0" indent="0">
              <a:buNone/>
            </a:pPr>
            <a:r>
              <a:rPr lang="el-GR" altLang="en-US" sz="1600"/>
              <a:t>   πλέον το σύνολο των λογαριασμών της ομάδας 2 του Ε.Γ.Λ.Σ. </a:t>
            </a:r>
            <a:endParaRPr lang="en-US" altLang="en-US" sz="1600"/>
          </a:p>
          <a:p>
            <a:pPr marL="0" indent="0">
              <a:buNone/>
            </a:pPr>
            <a:endParaRPr lang="en-US" altLang="en-US" sz="1600"/>
          </a:p>
          <a:p>
            <a:pPr marL="0" indent="0">
              <a:buNone/>
            </a:pPr>
            <a:r>
              <a:rPr lang="el-GR" altLang="en-US" sz="1600"/>
              <a:t>   μείον την απογραφή των αποθεμάτων τέλους χρήσεως είναι η εξής:</a:t>
            </a:r>
            <a:endParaRPr lang="en-US" altLang="en-US" sz="1600"/>
          </a:p>
          <a:p>
            <a:pPr marL="0" indent="0">
              <a:buNone/>
            </a:pPr>
            <a:endParaRPr lang="el-GR" altLang="en-US" sz="1600"/>
          </a:p>
          <a:p>
            <a:pPr marL="0" indent="0">
              <a:buNone/>
            </a:pPr>
            <a:endParaRPr lang="el-GR" altLang="en-US" sz="1600"/>
          </a:p>
        </p:txBody>
      </p:sp>
    </p:spTree>
    <p:extLst>
      <p:ext uri="{BB962C8B-B14F-4D97-AF65-F5344CB8AC3E}">
        <p14:creationId xmlns:p14="http://schemas.microsoft.com/office/powerpoint/2010/main" val="3203633318"/>
      </p:ext>
    </p:extLst>
  </p:cSld>
  <p:clrMapOvr>
    <a:masterClrMapping/>
  </p:clrMapOvr>
  <p:transition spd="slow" advClick="0" advTm="500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1981200" y="115889"/>
            <a:ext cx="8229600" cy="6010275"/>
          </a:xfrm>
        </p:spPr>
        <p:txBody>
          <a:bodyPr/>
          <a:lstStyle/>
          <a:p>
            <a:pPr eaLnBrk="1" hangingPunct="1">
              <a:lnSpc>
                <a:spcPct val="80000"/>
              </a:lnSpc>
              <a:buFontTx/>
              <a:buNone/>
            </a:pPr>
            <a:endParaRPr lang="en-US" altLang="en-US" sz="1600" b="1"/>
          </a:p>
          <a:p>
            <a:pPr eaLnBrk="1" hangingPunct="1">
              <a:lnSpc>
                <a:spcPct val="80000"/>
              </a:lnSpc>
              <a:buFontTx/>
              <a:buNone/>
            </a:pPr>
            <a:r>
              <a:rPr lang="en-US" altLang="en-US" sz="1600" b="1"/>
              <a:t> </a:t>
            </a:r>
            <a:endParaRPr lang="el-GR" altLang="en-US" sz="1600" b="1"/>
          </a:p>
        </p:txBody>
      </p:sp>
      <p:sp>
        <p:nvSpPr>
          <p:cNvPr id="53251" name="Rectangle 3"/>
          <p:cNvSpPr>
            <a:spLocks noChangeArrowheads="1"/>
          </p:cNvSpPr>
          <p:nvPr/>
        </p:nvSpPr>
        <p:spPr bwMode="auto">
          <a:xfrm>
            <a:off x="1631951" y="549275"/>
            <a:ext cx="3889375"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a:t>(</a:t>
            </a:r>
            <a:r>
              <a:rPr lang="el-GR" altLang="en-US" sz="1600" b="1"/>
              <a:t>ΚΑΘΕΤΗ ΠΑΡΟΥΣΙΑΣΗ)</a:t>
            </a:r>
            <a:endParaRPr lang="en-US" altLang="en-US" sz="1600" b="1"/>
          </a:p>
          <a:p>
            <a:pPr eaLnBrk="1" hangingPunct="1"/>
            <a:endParaRPr lang="el-GR" altLang="en-US" sz="1600" b="1"/>
          </a:p>
          <a:p>
            <a:pPr eaLnBrk="1" hangingPunct="1"/>
            <a:r>
              <a:rPr lang="el-GR" altLang="en-US" sz="1600" b="1"/>
              <a:t>ΛΟΓ/ΜΟΣ ΑΠΟΤΕΛΕΣΜΑΤΑ ΧΡΗΣΕΩΣ</a:t>
            </a:r>
          </a:p>
          <a:p>
            <a:pPr eaLnBrk="1" hangingPunct="1"/>
            <a:r>
              <a:rPr lang="el-GR" altLang="en-US" sz="1600"/>
              <a:t>ΑΠΟΤΕΛΕΣΜΑΤΑ ΕΚΜΕΤΑΛΛΕΥΣΕΩΣ:</a:t>
            </a:r>
          </a:p>
          <a:p>
            <a:pPr eaLnBrk="1" hangingPunct="1"/>
            <a:r>
              <a:rPr lang="el-GR" altLang="en-US" sz="1600"/>
              <a:t>             ΟΡΓΑΝΙΚΑ ΕΣΟΔΑ(ΟΜΑΔΑ 7)</a:t>
            </a:r>
          </a:p>
          <a:p>
            <a:pPr eaLnBrk="1" hangingPunct="1"/>
            <a:r>
              <a:rPr lang="el-GR" altLang="en-US" sz="1600"/>
              <a:t>              ΑΠΟΘΕΜΑΤΑ(ΟΜΑΔΑ 2):</a:t>
            </a:r>
          </a:p>
          <a:p>
            <a:pPr eaLnBrk="1" hangingPunct="1"/>
            <a:endParaRPr lang="el-GR" altLang="en-US" sz="1600"/>
          </a:p>
          <a:p>
            <a:pPr eaLnBrk="1" hangingPunct="1"/>
            <a:r>
              <a:rPr lang="el-GR" altLang="en-US" sz="1600"/>
              <a:t>Μείον: ΑΠΟΓΡΑΦΗ ΕΝΑΡΞΕΩΣ</a:t>
            </a:r>
          </a:p>
          <a:p>
            <a:pPr eaLnBrk="1" hangingPunct="1"/>
            <a:r>
              <a:rPr lang="el-GR" altLang="en-US" sz="1600"/>
              <a:t>Μείον: ΑΓΟΡΕΣ ΧΡΗΣΕΩΣ</a:t>
            </a:r>
          </a:p>
          <a:p>
            <a:pPr eaLnBrk="1" hangingPunct="1"/>
            <a:endParaRPr lang="el-GR" altLang="en-US" sz="1600"/>
          </a:p>
          <a:p>
            <a:pPr eaLnBrk="1" hangingPunct="1"/>
            <a:r>
              <a:rPr lang="el-GR" altLang="en-US" sz="1600"/>
              <a:t>Πλέον: ΑΠΟΓΡΑΦΗ ΛΗΞΕΩΣ</a:t>
            </a:r>
          </a:p>
          <a:p>
            <a:pPr eaLnBrk="1" hangingPunct="1"/>
            <a:r>
              <a:rPr lang="el-GR" altLang="en-US" sz="1600"/>
              <a:t>Πλέον: ΟΡΓΑΝΙΚΑ ΕΞΟΔΑ(6η ΟΜΑΔΑ)</a:t>
            </a:r>
          </a:p>
          <a:p>
            <a:pPr eaLnBrk="1" hangingPunct="1"/>
            <a:r>
              <a:rPr lang="el-GR" altLang="en-US" sz="1600"/>
              <a:t>             ΑΠΟΤΕΛΕΣΜΑ ΕΚΜΕΤΑΛΛΕΥΣΕΩΣ</a:t>
            </a:r>
          </a:p>
          <a:p>
            <a:pPr eaLnBrk="1" hangingPunct="1"/>
            <a:r>
              <a:rPr lang="el-GR" altLang="en-US" sz="1600"/>
              <a:t>             ΑΝΟΡΓΑΝΟ ΑΠΟΤΕΛΕΣΜΑ:</a:t>
            </a:r>
          </a:p>
          <a:p>
            <a:pPr eaLnBrk="1" hangingPunct="1"/>
            <a:r>
              <a:rPr lang="el-GR" altLang="en-US" sz="1600"/>
              <a:t>Πλέον: ΑΝΟΡΓΑΝΑ ΕΣΟΔΑ(8η ΟΜΑΔΑ)</a:t>
            </a:r>
          </a:p>
          <a:p>
            <a:pPr eaLnBrk="1" hangingPunct="1"/>
            <a:endParaRPr lang="el-GR" altLang="en-US" sz="1600"/>
          </a:p>
          <a:p>
            <a:pPr eaLnBrk="1" hangingPunct="1"/>
            <a:r>
              <a:rPr lang="el-GR" altLang="en-US" sz="1600"/>
              <a:t>Μείον: ΑΝΟΡΓΑΝΑ ΕΞΟΔΑ (8η ΟΜΑΔΑ)</a:t>
            </a:r>
          </a:p>
          <a:p>
            <a:pPr eaLnBrk="1" hangingPunct="1"/>
            <a:r>
              <a:rPr lang="el-GR" altLang="en-US" sz="1600"/>
              <a:t>             ΑΠΟΤΕΛΕΣΜΑ ΧΡΗΣΕΩΣ  </a:t>
            </a:r>
          </a:p>
          <a:p>
            <a:pPr eaLnBrk="1" hangingPunct="1"/>
            <a:endParaRPr lang="el-GR" altLang="en-US" sz="1600"/>
          </a:p>
          <a:p>
            <a:pPr eaLnBrk="1" hangingPunct="1">
              <a:spcBef>
                <a:spcPct val="50000"/>
              </a:spcBef>
            </a:pPr>
            <a:endParaRPr lang="el-GR" altLang="en-US" sz="1600"/>
          </a:p>
        </p:txBody>
      </p:sp>
      <p:sp>
        <p:nvSpPr>
          <p:cNvPr id="53252" name="Rectangle 4"/>
          <p:cNvSpPr>
            <a:spLocks noGrp="1" noChangeArrowheads="1"/>
          </p:cNvSpPr>
          <p:nvPr>
            <p:ph type="title"/>
          </p:nvPr>
        </p:nvSpPr>
        <p:spPr>
          <a:xfrm>
            <a:off x="6240464" y="404814"/>
            <a:ext cx="4319587" cy="5743575"/>
          </a:xfrm>
          <a:noFill/>
        </p:spPr>
        <p:txBody>
          <a:bodyPr anchorCtr="1"/>
          <a:lstStyle/>
          <a:p>
            <a:pPr algn="l" eaLnBrk="1" hangingPunct="1"/>
            <a:r>
              <a:rPr lang="el-GR" altLang="en-US" sz="1600" b="1"/>
              <a:t>(</a:t>
            </a:r>
            <a:r>
              <a:rPr lang="el-GR" altLang="en-US" sz="1000" b="1"/>
              <a:t> </a:t>
            </a:r>
            <a:r>
              <a:rPr lang="el-GR" altLang="en-US" sz="1600" b="1"/>
              <a:t>ΟΡΙΖΟΝΤΙΑ ΠΑΡΟΥΣΙΑΣΗ)</a:t>
            </a:r>
            <a:r>
              <a:rPr lang="el-GR" altLang="en-US" sz="1600"/>
              <a:t>                                                                                                          </a:t>
            </a:r>
            <a:r>
              <a:rPr lang="el-GR" altLang="en-US" sz="1600" b="1"/>
              <a:t>ΛΟΓ/ΣΜΟΣ ΑΠΟΤΕΛΕΣΜΑΤΑ ΧΡΗΣΕΩΣ</a:t>
            </a:r>
            <a:r>
              <a:rPr lang="el-GR" altLang="en-US" sz="1600"/>
              <a:t/>
            </a:r>
            <a:br>
              <a:rPr lang="el-GR" altLang="en-US" sz="1600"/>
            </a:br>
            <a:r>
              <a:rPr lang="el-GR" altLang="en-US" sz="1600"/>
              <a:t>                                                                                                            ΧΡΕΩΣΗ                                ΠΙΣΤΩΣΗ</a:t>
            </a:r>
            <a:br>
              <a:rPr lang="el-GR" altLang="en-US" sz="1600"/>
            </a:br>
            <a:r>
              <a:rPr lang="el-GR" altLang="en-US" sz="1600"/>
              <a:t>                                                                                                            Αποθέματα                           Αποθέματα                                            (2η ομάδα)                          (2η ομάδα)                                            -  Απογραφή                         - Απογραφή                                              ενάρξεως                              λήξεως</a:t>
            </a:r>
            <a:br>
              <a:rPr lang="el-GR" altLang="en-US" sz="1600"/>
            </a:br>
            <a:r>
              <a:rPr lang="el-GR" altLang="en-US" sz="1600"/>
              <a:t>                                                                                                           - Αγορές χρήσεως                               </a:t>
            </a:r>
            <a:br>
              <a:rPr lang="el-GR" altLang="en-US" sz="1600"/>
            </a:br>
            <a:r>
              <a:rPr lang="el-GR" altLang="en-US" sz="1600"/>
              <a:t>                                                                                                           Έξοδα οργανικά                    Έσοδα οργανικά                                                                  ( 6η ομάδα)                           (7η ομάδα)</a:t>
            </a:r>
            <a:br>
              <a:rPr lang="el-GR" altLang="en-US" sz="1600"/>
            </a:br>
            <a:r>
              <a:rPr lang="el-GR" altLang="en-US" sz="1600"/>
              <a:t/>
            </a:r>
            <a:br>
              <a:rPr lang="el-GR" altLang="en-US" sz="1600"/>
            </a:br>
            <a:r>
              <a:rPr lang="el-GR" altLang="en-US" sz="1600"/>
              <a:t>                                                                                                            Έξοδα ανόργανα                  Έσοδα ανόργανα</a:t>
            </a:r>
            <a:br>
              <a:rPr lang="el-GR" altLang="en-US" sz="1600"/>
            </a:br>
            <a:r>
              <a:rPr lang="el-GR" altLang="en-US" sz="1600"/>
              <a:t>                                                                                                            (8η ομάδα)                           (8η ομάδα)</a:t>
            </a:r>
            <a:br>
              <a:rPr lang="el-GR" altLang="en-US" sz="1600"/>
            </a:br>
            <a:r>
              <a:rPr lang="el-GR" altLang="en-US" sz="1600"/>
              <a:t/>
            </a:r>
            <a:br>
              <a:rPr lang="el-GR" altLang="en-US" sz="1600"/>
            </a:br>
            <a:r>
              <a:rPr lang="el-GR" altLang="en-US" sz="1600"/>
              <a:t/>
            </a:r>
            <a:br>
              <a:rPr lang="el-GR" altLang="en-US" sz="1600"/>
            </a:br>
            <a:endParaRPr lang="el-GR" altLang="en-US" sz="1600"/>
          </a:p>
        </p:txBody>
      </p:sp>
      <p:sp>
        <p:nvSpPr>
          <p:cNvPr id="53253" name="Line 5"/>
          <p:cNvSpPr>
            <a:spLocks noChangeShapeType="1"/>
          </p:cNvSpPr>
          <p:nvPr/>
        </p:nvSpPr>
        <p:spPr bwMode="auto">
          <a:xfrm>
            <a:off x="6383338" y="1700213"/>
            <a:ext cx="3600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6"/>
          <p:cNvSpPr>
            <a:spLocks noChangeShapeType="1"/>
          </p:cNvSpPr>
          <p:nvPr/>
        </p:nvSpPr>
        <p:spPr bwMode="auto">
          <a:xfrm>
            <a:off x="8256588" y="1773239"/>
            <a:ext cx="0" cy="3527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72298106"/>
      </p:ext>
    </p:extLst>
  </p:cSld>
  <p:clrMapOvr>
    <a:masterClrMapping/>
  </p:clrMapOvr>
  <p:transition spd="slow" advClick="0" advTm="500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sz="half" idx="1"/>
          </p:nvPr>
        </p:nvSpPr>
        <p:spPr>
          <a:xfrm>
            <a:off x="1774825" y="260351"/>
            <a:ext cx="8642350" cy="6481763"/>
          </a:xfrm>
        </p:spPr>
        <p:txBody>
          <a:bodyPr/>
          <a:lstStyle/>
          <a:p>
            <a:pPr marL="0" indent="0">
              <a:buNone/>
            </a:pPr>
            <a:r>
              <a:rPr lang="el-GR" altLang="en-US" sz="1400" b="1"/>
              <a:t>     </a:t>
            </a:r>
            <a:r>
              <a:rPr lang="el-GR" altLang="en-US" sz="1600"/>
              <a:t>Όπως προαναφέραμε μεταξύ του Ενεργητικού , των Υποχρεώσεων και των Ιδίων Κεφαλαίων υφίσταται η ισότητα:</a:t>
            </a:r>
          </a:p>
          <a:p>
            <a:pPr marL="0" indent="0">
              <a:buNone/>
            </a:pPr>
            <a:r>
              <a:rPr lang="el-GR" altLang="en-US" sz="1600"/>
              <a:t>ΕΝΕΡΓΗΤΙΚΟ = ΥΠΟΧΡΕΩΣΕΙΣ + ΠΡΟΒΛΕΨΕΙΣ + ΙΔΙΑ ΚΕΦΑΛΑΙΑ          </a:t>
            </a:r>
          </a:p>
          <a:p>
            <a:pPr marL="0" indent="0">
              <a:buNone/>
            </a:pPr>
            <a:r>
              <a:rPr lang="el-GR" altLang="en-US" sz="1600"/>
              <a:t>         ή                        Ε= Υ + Π + ΚΘ</a:t>
            </a:r>
          </a:p>
          <a:p>
            <a:pPr marL="0" indent="0">
              <a:buNone/>
            </a:pPr>
            <a:r>
              <a:rPr lang="el-GR" altLang="en-US" sz="1600"/>
              <a:t>Κάθε στοιχείο Ενεργητικού, Υποχρεώσεων, Προβλέψεων και Ιδίων Κεφαλαίων αποτελείται από δυο μέρη:</a:t>
            </a:r>
          </a:p>
          <a:p>
            <a:pPr marL="0" indent="0">
              <a:buClr>
                <a:srgbClr val="F151AC"/>
              </a:buClr>
            </a:pPr>
            <a:r>
              <a:rPr lang="el-GR" altLang="en-US" sz="1600"/>
              <a:t>Το θετικό βάσει του οποίου αυξάνεται, και</a:t>
            </a:r>
          </a:p>
          <a:p>
            <a:pPr marL="0" indent="0">
              <a:buClr>
                <a:srgbClr val="F151AC"/>
              </a:buClr>
            </a:pPr>
            <a:r>
              <a:rPr lang="el-GR" altLang="en-US" sz="1600"/>
              <a:t>Το αρνητικό βάσει του οποίου ελαττώνεται.</a:t>
            </a:r>
          </a:p>
          <a:p>
            <a:pPr marL="0" indent="0">
              <a:buClr>
                <a:srgbClr val="F151AC"/>
              </a:buClr>
              <a:buNone/>
            </a:pPr>
            <a:r>
              <a:rPr lang="el-GR" altLang="en-US" sz="1600"/>
              <a:t>Ως εκ τούτου, την άνω ισότητα μπορούμε να την παραστήσουμε και ως εξής:</a:t>
            </a:r>
          </a:p>
          <a:p>
            <a:pPr marL="0" indent="0">
              <a:buClr>
                <a:srgbClr val="F151AC"/>
              </a:buClr>
              <a:buNone/>
            </a:pPr>
            <a:endParaRPr lang="el-GR" altLang="en-US" sz="1600"/>
          </a:p>
          <a:p>
            <a:pPr marL="0" indent="0">
              <a:buClr>
                <a:srgbClr val="F151AC"/>
              </a:buClr>
              <a:buNone/>
            </a:pPr>
            <a:r>
              <a:rPr lang="el-GR" altLang="en-US" sz="1600" b="1"/>
              <a:t>                                                                           </a:t>
            </a:r>
          </a:p>
          <a:p>
            <a:pPr marL="0" indent="0">
              <a:buClr>
                <a:srgbClr val="F151AC"/>
              </a:buClr>
              <a:buNone/>
            </a:pPr>
            <a:r>
              <a:rPr lang="el-GR" altLang="en-US" sz="1600" b="1"/>
              <a:t>                                                                                                           </a:t>
            </a:r>
          </a:p>
          <a:p>
            <a:pPr marL="0" indent="0">
              <a:buClr>
                <a:srgbClr val="F151AC"/>
              </a:buClr>
              <a:buNone/>
            </a:pPr>
            <a:r>
              <a:rPr lang="el-GR" altLang="en-US" sz="1600" b="1"/>
              <a:t>                               =                                  +                              +                             </a:t>
            </a:r>
          </a:p>
          <a:p>
            <a:pPr marL="0" indent="0">
              <a:buClr>
                <a:srgbClr val="F151AC"/>
              </a:buClr>
              <a:buNone/>
            </a:pPr>
            <a:endParaRPr lang="el-GR" altLang="en-US" sz="1600"/>
          </a:p>
        </p:txBody>
      </p:sp>
      <p:graphicFrame>
        <p:nvGraphicFramePr>
          <p:cNvPr id="352259" name="Group 3"/>
          <p:cNvGraphicFramePr>
            <a:graphicFrameLocks noGrp="1"/>
          </p:cNvGraphicFramePr>
          <p:nvPr>
            <p:ph sz="half" idx="2"/>
          </p:nvPr>
        </p:nvGraphicFramePr>
        <p:xfrm>
          <a:off x="2063751" y="3141664"/>
          <a:ext cx="1223963" cy="1182687"/>
        </p:xfrm>
        <a:graphic>
          <a:graphicData uri="http://schemas.openxmlformats.org/drawingml/2006/table">
            <a:tbl>
              <a:tblPr/>
              <a:tblGrid>
                <a:gridCol w="612775">
                  <a:extLst>
                    <a:ext uri="{9D8B030D-6E8A-4147-A177-3AD203B41FA5}">
                      <a16:colId xmlns:a16="http://schemas.microsoft.com/office/drawing/2014/main" xmlns="" val="768889907"/>
                    </a:ext>
                  </a:extLst>
                </a:gridCol>
                <a:gridCol w="611188">
                  <a:extLst>
                    <a:ext uri="{9D8B030D-6E8A-4147-A177-3AD203B41FA5}">
                      <a16:colId xmlns:a16="http://schemas.microsoft.com/office/drawing/2014/main" xmlns="" val="697114465"/>
                    </a:ext>
                  </a:extLst>
                </a:gridCol>
              </a:tblGrid>
              <a:tr h="576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685096029"/>
                  </a:ext>
                </a:extLst>
              </a:tr>
              <a:tr h="6064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40376702"/>
                  </a:ext>
                </a:extLst>
              </a:tr>
            </a:tbl>
          </a:graphicData>
        </a:graphic>
      </p:graphicFrame>
      <p:graphicFrame>
        <p:nvGraphicFramePr>
          <p:cNvPr id="352269" name="Group 13"/>
          <p:cNvGraphicFramePr>
            <a:graphicFrameLocks noGrp="1"/>
          </p:cNvGraphicFramePr>
          <p:nvPr>
            <p:ph sz="quarter" idx="3"/>
          </p:nvPr>
        </p:nvGraphicFramePr>
        <p:xfrm>
          <a:off x="4008438" y="3141663"/>
          <a:ext cx="1223962" cy="1223962"/>
        </p:xfrm>
        <a:graphic>
          <a:graphicData uri="http://schemas.openxmlformats.org/drawingml/2006/table">
            <a:tbl>
              <a:tblPr/>
              <a:tblGrid>
                <a:gridCol w="612775">
                  <a:extLst>
                    <a:ext uri="{9D8B030D-6E8A-4147-A177-3AD203B41FA5}">
                      <a16:colId xmlns:a16="http://schemas.microsoft.com/office/drawing/2014/main" xmlns="" val="1316568109"/>
                    </a:ext>
                  </a:extLst>
                </a:gridCol>
                <a:gridCol w="611187">
                  <a:extLst>
                    <a:ext uri="{9D8B030D-6E8A-4147-A177-3AD203B41FA5}">
                      <a16:colId xmlns:a16="http://schemas.microsoft.com/office/drawing/2014/main" xmlns="" val="2425095235"/>
                    </a:ext>
                  </a:extLst>
                </a:gridCol>
              </a:tblGrid>
              <a:tr h="58102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Υ</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2810570220"/>
                  </a:ext>
                </a:extLst>
              </a:tr>
              <a:tr h="6429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65198060"/>
                  </a:ext>
                </a:extLst>
              </a:tr>
            </a:tbl>
          </a:graphicData>
        </a:graphic>
      </p:graphicFrame>
      <p:graphicFrame>
        <p:nvGraphicFramePr>
          <p:cNvPr id="352279" name="Group 23"/>
          <p:cNvGraphicFramePr>
            <a:graphicFrameLocks noGrp="1"/>
          </p:cNvGraphicFramePr>
          <p:nvPr/>
        </p:nvGraphicFramePr>
        <p:xfrm>
          <a:off x="6024563" y="3141663"/>
          <a:ext cx="1223962" cy="1223962"/>
        </p:xfrm>
        <a:graphic>
          <a:graphicData uri="http://schemas.openxmlformats.org/drawingml/2006/table">
            <a:tbl>
              <a:tblPr/>
              <a:tblGrid>
                <a:gridCol w="609600">
                  <a:extLst>
                    <a:ext uri="{9D8B030D-6E8A-4147-A177-3AD203B41FA5}">
                      <a16:colId xmlns:a16="http://schemas.microsoft.com/office/drawing/2014/main" xmlns="" val="4144085348"/>
                    </a:ext>
                  </a:extLst>
                </a:gridCol>
                <a:gridCol w="614362">
                  <a:extLst>
                    <a:ext uri="{9D8B030D-6E8A-4147-A177-3AD203B41FA5}">
                      <a16:colId xmlns:a16="http://schemas.microsoft.com/office/drawing/2014/main" xmlns="" val="1649363025"/>
                    </a:ext>
                  </a:extLst>
                </a:gridCol>
              </a:tblGrid>
              <a:tr h="612774">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Π</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2240942471"/>
                  </a:ext>
                </a:extLst>
              </a:tr>
              <a:tr h="611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62519544"/>
                  </a:ext>
                </a:extLst>
              </a:tr>
            </a:tbl>
          </a:graphicData>
        </a:graphic>
      </p:graphicFrame>
      <p:graphicFrame>
        <p:nvGraphicFramePr>
          <p:cNvPr id="352289" name="Group 33"/>
          <p:cNvGraphicFramePr>
            <a:graphicFrameLocks noGrp="1"/>
          </p:cNvGraphicFramePr>
          <p:nvPr>
            <p:ph type="tbl" idx="1"/>
          </p:nvPr>
        </p:nvGraphicFramePr>
        <p:xfrm>
          <a:off x="7967663" y="3141663"/>
          <a:ext cx="1223962" cy="1257300"/>
        </p:xfrm>
        <a:graphic>
          <a:graphicData uri="http://schemas.openxmlformats.org/drawingml/2006/table">
            <a:tbl>
              <a:tblPr/>
              <a:tblGrid>
                <a:gridCol w="612775">
                  <a:extLst>
                    <a:ext uri="{9D8B030D-6E8A-4147-A177-3AD203B41FA5}">
                      <a16:colId xmlns:a16="http://schemas.microsoft.com/office/drawing/2014/main" xmlns="" val="3983885511"/>
                    </a:ext>
                  </a:extLst>
                </a:gridCol>
                <a:gridCol w="611187">
                  <a:extLst>
                    <a:ext uri="{9D8B030D-6E8A-4147-A177-3AD203B41FA5}">
                      <a16:colId xmlns:a16="http://schemas.microsoft.com/office/drawing/2014/main" xmlns="" val="804858115"/>
                    </a:ext>
                  </a:extLst>
                </a:gridCol>
              </a:tblGrid>
              <a:tr h="62865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ΚΘ</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929489212"/>
                  </a:ext>
                </a:extLst>
              </a:tr>
              <a:tr h="628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4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44080163"/>
                  </a:ext>
                </a:extLst>
              </a:tr>
            </a:tbl>
          </a:graphicData>
        </a:graphic>
      </p:graphicFrame>
    </p:spTree>
    <p:extLst>
      <p:ext uri="{BB962C8B-B14F-4D97-AF65-F5344CB8AC3E}">
        <p14:creationId xmlns:p14="http://schemas.microsoft.com/office/powerpoint/2010/main" val="3387780674"/>
      </p:ext>
    </p:extLst>
  </p:cSld>
  <p:clrMapOvr>
    <a:masterClrMapping/>
  </p:clrMapOvr>
  <p:transition spd="slow" advClick="0" advTm="5000"/>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sz="half" idx="1"/>
          </p:nvPr>
        </p:nvSpPr>
        <p:spPr>
          <a:xfrm>
            <a:off x="542441" y="123987"/>
            <a:ext cx="10616339" cy="7725906"/>
          </a:xfrm>
        </p:spPr>
        <p:txBody>
          <a:bodyPr>
            <a:normAutofit fontScale="47500" lnSpcReduction="20000"/>
          </a:bodyPr>
          <a:lstStyle/>
          <a:p>
            <a:pPr marL="0" indent="0">
              <a:lnSpc>
                <a:spcPct val="80000"/>
              </a:lnSpc>
              <a:buClr>
                <a:srgbClr val="F151AC"/>
              </a:buClr>
              <a:buNone/>
            </a:pPr>
            <a:r>
              <a:rPr lang="el-GR" altLang="en-US" sz="1600" b="1" dirty="0"/>
              <a:t>       </a:t>
            </a:r>
            <a:r>
              <a:rPr lang="el-GR" altLang="en-US" sz="5600" b="1" i="1" dirty="0"/>
              <a:t>Διπλογραφική (ή </a:t>
            </a:r>
            <a:r>
              <a:rPr lang="el-GR" altLang="en-US" sz="5600" b="1" i="1" dirty="0" err="1"/>
              <a:t>διγραφική</a:t>
            </a:r>
            <a:r>
              <a:rPr lang="el-GR" altLang="en-US" sz="5600" b="1" i="1" dirty="0"/>
              <a:t> )</a:t>
            </a:r>
            <a:r>
              <a:rPr lang="el-GR" altLang="en-US" sz="5600" dirty="0"/>
              <a:t> είναι η μέθοδος η οποία καταγράφει τις μεταβολές που επιφέρουν τα λογιστικά γεγονότα στην περιουσία της επιχειρήσεως θέτοντας  σε κίνηση δυο τουλάχιστον λογαριασμούς: έναν που μεταβάλλεται (+) ή (-) και έναν άλλον που μεταβάλλεται, με το ίδιο ακριβώς ποσό (-) ή (+).</a:t>
            </a:r>
          </a:p>
          <a:p>
            <a:pPr marL="0" indent="0">
              <a:lnSpc>
                <a:spcPct val="80000"/>
              </a:lnSpc>
              <a:buClr>
                <a:srgbClr val="F151AC"/>
              </a:buClr>
              <a:buNone/>
            </a:pPr>
            <a:endParaRPr lang="el-GR" altLang="en-US" sz="44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r>
              <a:rPr lang="el-GR" altLang="en-US" sz="600" dirty="0"/>
              <a:t>                                        </a:t>
            </a:r>
          </a:p>
          <a:p>
            <a:pPr marL="0" indent="0">
              <a:lnSpc>
                <a:spcPct val="80000"/>
              </a:lnSpc>
              <a:buNone/>
            </a:pPr>
            <a:endParaRPr lang="el-GR" altLang="en-US" sz="600" dirty="0"/>
          </a:p>
          <a:p>
            <a:pPr marL="0" indent="0">
              <a:lnSpc>
                <a:spcPct val="80000"/>
              </a:lnSpc>
              <a:buNone/>
            </a:pPr>
            <a:endParaRPr lang="el-GR" altLang="en-US" sz="600" dirty="0"/>
          </a:p>
          <a:p>
            <a:pPr marL="0" indent="0">
              <a:lnSpc>
                <a:spcPct val="80000"/>
              </a:lnSpc>
              <a:buNone/>
            </a:pPr>
            <a:r>
              <a:rPr lang="el-GR" altLang="en-US" sz="600" dirty="0"/>
              <a:t>                                                                          </a:t>
            </a:r>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endParaRPr lang="el-GR" altLang="en-US" sz="800" dirty="0"/>
          </a:p>
          <a:p>
            <a:pPr marL="0" indent="0">
              <a:lnSpc>
                <a:spcPct val="80000"/>
              </a:lnSpc>
              <a:buNone/>
            </a:pPr>
            <a:r>
              <a:rPr lang="el-GR" altLang="en-US" sz="800" dirty="0"/>
              <a:t>                                                            </a:t>
            </a:r>
          </a:p>
          <a:p>
            <a:pPr marL="0" indent="0">
              <a:lnSpc>
                <a:spcPct val="80000"/>
              </a:lnSpc>
              <a:buNone/>
            </a:pPr>
            <a:endParaRPr lang="el-GR" altLang="en-US" sz="900" dirty="0"/>
          </a:p>
          <a:p>
            <a:pPr marL="0" indent="0">
              <a:lnSpc>
                <a:spcPct val="80000"/>
              </a:lnSpc>
              <a:buNone/>
            </a:pPr>
            <a:r>
              <a:rPr lang="el-GR" altLang="en-US" sz="900" dirty="0"/>
              <a:t>                                                                 </a:t>
            </a:r>
          </a:p>
          <a:p>
            <a:pPr marL="0" indent="0">
              <a:lnSpc>
                <a:spcPct val="80000"/>
              </a:lnSpc>
              <a:buNone/>
            </a:pPr>
            <a:r>
              <a:rPr lang="el-GR" altLang="en-US" sz="900" dirty="0"/>
              <a:t>                                                                           </a:t>
            </a:r>
          </a:p>
          <a:p>
            <a:pPr marL="0" indent="0">
              <a:lnSpc>
                <a:spcPct val="80000"/>
              </a:lnSpc>
              <a:buNone/>
            </a:pPr>
            <a:r>
              <a:rPr lang="el-GR" altLang="en-US" sz="900" b="1" dirty="0"/>
              <a:t>                                                                           </a:t>
            </a:r>
          </a:p>
          <a:p>
            <a:pPr marL="0" indent="0">
              <a:lnSpc>
                <a:spcPct val="80000"/>
              </a:lnSpc>
              <a:buNone/>
            </a:pPr>
            <a:endParaRPr lang="el-GR" altLang="en-US" sz="900" b="1" dirty="0"/>
          </a:p>
          <a:p>
            <a:pPr marL="0" indent="0">
              <a:lnSpc>
                <a:spcPct val="80000"/>
              </a:lnSpc>
              <a:buNone/>
            </a:pPr>
            <a:r>
              <a:rPr lang="el-GR" altLang="en-US" sz="900" b="1" dirty="0"/>
              <a:t>                                                                           </a:t>
            </a:r>
          </a:p>
          <a:p>
            <a:pPr marL="0" indent="0">
              <a:lnSpc>
                <a:spcPct val="80000"/>
              </a:lnSpc>
              <a:buNone/>
            </a:pPr>
            <a:endParaRPr lang="el-GR" altLang="en-US" sz="900" b="1" dirty="0"/>
          </a:p>
          <a:p>
            <a:pPr marL="0" indent="0">
              <a:lnSpc>
                <a:spcPct val="80000"/>
              </a:lnSpc>
              <a:buNone/>
            </a:pPr>
            <a:r>
              <a:rPr lang="el-GR" altLang="en-US" sz="900" b="1" dirty="0"/>
              <a:t>                                                                           ΕΠΕΞΗΓΗΣΕΙΣ: (+ ) = ΑΥΞΗΣΕΙΣ ΤΩΝ ΛΟΓΑΡΙΑΣΜΩΝ</a:t>
            </a:r>
            <a:br>
              <a:rPr lang="el-GR" altLang="en-US" sz="900" b="1" dirty="0"/>
            </a:br>
            <a:r>
              <a:rPr lang="el-GR" altLang="en-US" sz="900" b="1" dirty="0"/>
              <a:t>                                                                                                      ( - )  = ΜΕΙΩΣΕΙΣ ΤΩΝ ΛΟΓΑΡΙΑΣΜΩΝ</a:t>
            </a:r>
          </a:p>
          <a:p>
            <a:pPr marL="0" indent="0">
              <a:lnSpc>
                <a:spcPct val="80000"/>
              </a:lnSpc>
              <a:buNone/>
            </a:pPr>
            <a:r>
              <a:rPr lang="el-GR" altLang="en-US" sz="900" b="1" dirty="0"/>
              <a:t>                     </a:t>
            </a:r>
          </a:p>
        </p:txBody>
      </p:sp>
      <p:graphicFrame>
        <p:nvGraphicFramePr>
          <p:cNvPr id="353283" name="Group 3"/>
          <p:cNvGraphicFramePr>
            <a:graphicFrameLocks noGrp="1"/>
          </p:cNvGraphicFramePr>
          <p:nvPr>
            <p:ph sz="half" idx="2"/>
            <p:extLst>
              <p:ext uri="{D42A27DB-BD31-4B8C-83A1-F6EECF244321}">
                <p14:modId xmlns:p14="http://schemas.microsoft.com/office/powerpoint/2010/main" val="789011022"/>
              </p:ext>
            </p:extLst>
          </p:nvPr>
        </p:nvGraphicFramePr>
        <p:xfrm>
          <a:off x="1596904" y="2004317"/>
          <a:ext cx="8507412" cy="4585175"/>
        </p:xfrm>
        <a:graphic>
          <a:graphicData uri="http://schemas.openxmlformats.org/drawingml/2006/table">
            <a:tbl>
              <a:tblPr/>
              <a:tblGrid>
                <a:gridCol w="2235200">
                  <a:extLst>
                    <a:ext uri="{9D8B030D-6E8A-4147-A177-3AD203B41FA5}">
                      <a16:colId xmlns:a16="http://schemas.microsoft.com/office/drawing/2014/main" xmlns="" val="3787553695"/>
                    </a:ext>
                  </a:extLst>
                </a:gridCol>
                <a:gridCol w="1169987">
                  <a:extLst>
                    <a:ext uri="{9D8B030D-6E8A-4147-A177-3AD203B41FA5}">
                      <a16:colId xmlns:a16="http://schemas.microsoft.com/office/drawing/2014/main" xmlns="" val="1991581394"/>
                    </a:ext>
                  </a:extLst>
                </a:gridCol>
                <a:gridCol w="2482850">
                  <a:extLst>
                    <a:ext uri="{9D8B030D-6E8A-4147-A177-3AD203B41FA5}">
                      <a16:colId xmlns:a16="http://schemas.microsoft.com/office/drawing/2014/main" xmlns="" val="1431894734"/>
                    </a:ext>
                  </a:extLst>
                </a:gridCol>
                <a:gridCol w="1190625">
                  <a:extLst>
                    <a:ext uri="{9D8B030D-6E8A-4147-A177-3AD203B41FA5}">
                      <a16:colId xmlns:a16="http://schemas.microsoft.com/office/drawing/2014/main" xmlns="" val="4064322505"/>
                    </a:ext>
                  </a:extLst>
                </a:gridCol>
                <a:gridCol w="1428750">
                  <a:extLst>
                    <a:ext uri="{9D8B030D-6E8A-4147-A177-3AD203B41FA5}">
                      <a16:colId xmlns:a16="http://schemas.microsoft.com/office/drawing/2014/main" xmlns="" val="45500165"/>
                    </a:ext>
                  </a:extLst>
                </a:gridCol>
              </a:tblGrid>
              <a:tr h="304754">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smtClean="0">
                          <a:ln>
                            <a:noFill/>
                          </a:ln>
                          <a:solidFill>
                            <a:schemeClr val="tx1"/>
                          </a:solidFill>
                          <a:effectLst/>
                          <a:latin typeface="Arial" panose="020B0604020202020204" pitchFamily="34" charset="0"/>
                        </a:rPr>
                        <a:t>ΛΟΓΑΡΙΑΣΜΟΙ</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 ΧΡΕΩΣΗ</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ΠΙΣΤΩΣΗ</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3721506"/>
                  </a:ext>
                </a:extLst>
              </a:tr>
              <a:tr h="474591">
                <a:tc row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ΕΝΕΡΓΗΤΙΚΟ</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1η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ΠΑΓΙΑ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28182683"/>
                  </a:ext>
                </a:extLst>
              </a:tr>
              <a:tr h="355546">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2η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ΑΠΟΘΕΜΑΤΑ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36448836"/>
                  </a:ext>
                </a:extLst>
              </a:tr>
              <a:tr h="304754">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3η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ΑΠΑΙΤΗΣΕΙΣ ΔΙΑΘΕΣΙΜΑ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40521664"/>
                  </a:ext>
                </a:extLst>
              </a:tr>
              <a:tr h="944736">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ΠΑΘΗΤΙΚΟ</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4η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ΙΔΙΑ ΚΕΦΑΛΑΙΑ ΠΡΟΒΛΕΨΕΙΣ ΜΑΚΡΟΠΡΟΘΕΣΜΕΣ ΥΠΟΧΡΕΩΣΕΙΣ</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33451492"/>
                  </a:ext>
                </a:extLst>
              </a:tr>
              <a:tr h="518081">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5η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ΒΡΑΧΥΠΡΟΘΕΣΜΕΣ ΥΠΟΧΡΕΩΣΕΙΣ</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73340750"/>
                  </a:ext>
                </a:extLst>
              </a:tr>
              <a:tr h="304754">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ΑΠΟΤΕΛΕΣΜΑ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ΕΚΜΕΤΑΛΛΕΥΣΕΩΣ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6η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ΟΡΓΑΝΙΚΑ ΕΞΟΔΑ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0327562"/>
                  </a:ext>
                </a:extLst>
              </a:tr>
              <a:tr h="511986">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7η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ΟΡΓΑΝΙΚΑ ΕΣΟΔΑ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69348804"/>
                  </a:ext>
                </a:extLst>
              </a:tr>
              <a:tr h="5607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ΑΝΟΡΓΑΝΟ ΑΠΟΤΕΛΕΣΜΑ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8η ΟΜΑΔΑ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ΑΝΟΡΓΑΝΑ ΕΞΟΔΑ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ΑΝΟΡΓΑΝΑ ΕΣΟΔΑ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0053334"/>
                  </a:ext>
                </a:extLst>
              </a:tr>
              <a:tr h="304754">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smtClean="0">
                          <a:ln>
                            <a:noFill/>
                          </a:ln>
                          <a:solidFill>
                            <a:schemeClr val="tx1"/>
                          </a:solidFill>
                          <a:effectLst/>
                          <a:latin typeface="Arial" panose="020B0604020202020204" pitchFamily="34" charset="0"/>
                        </a:rPr>
                        <a:t>ΣΥΝΟΛΑ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smtClean="0">
                          <a:ln>
                            <a:noFill/>
                          </a:ln>
                          <a:solidFill>
                            <a:schemeClr val="tx1"/>
                          </a:solidFill>
                          <a:effectLst/>
                          <a:latin typeface="Arial" panose="020B0604020202020204" pitchFamily="34" charset="0"/>
                        </a:rPr>
                        <a:t>         α          =            α</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837175677"/>
                  </a:ext>
                </a:extLst>
              </a:tr>
            </a:tbl>
          </a:graphicData>
        </a:graphic>
      </p:graphicFrame>
    </p:spTree>
    <p:extLst>
      <p:ext uri="{BB962C8B-B14F-4D97-AF65-F5344CB8AC3E}">
        <p14:creationId xmlns:p14="http://schemas.microsoft.com/office/powerpoint/2010/main" val="2067127063"/>
      </p:ext>
    </p:extLst>
  </p:cSld>
  <p:clrMapOvr>
    <a:masterClrMapping/>
  </p:clrMapOvr>
  <p:transition spd="slow" advClick="0" advTm="500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1981200" y="1"/>
            <a:ext cx="6059488" cy="404813"/>
          </a:xfrm>
        </p:spPr>
        <p:txBody>
          <a:bodyPr/>
          <a:lstStyle/>
          <a:p>
            <a:pPr eaLnBrk="1" hangingPunct="1">
              <a:buFontTx/>
              <a:buNone/>
            </a:pPr>
            <a:r>
              <a:rPr lang="el-GR" altLang="en-US" sz="1400"/>
              <a:t>Οι πρωτοβάθμιοι λογαριασμοί των άνω ομάδων είναι οι εξής:</a:t>
            </a:r>
          </a:p>
          <a:p>
            <a:pPr eaLnBrk="1" hangingPunct="1">
              <a:buFontTx/>
              <a:buNone/>
            </a:pPr>
            <a:endParaRPr lang="el-GR" altLang="en-US" sz="1400"/>
          </a:p>
        </p:txBody>
      </p:sp>
      <p:graphicFrame>
        <p:nvGraphicFramePr>
          <p:cNvPr id="354307" name="Group 3"/>
          <p:cNvGraphicFramePr>
            <a:graphicFrameLocks noGrp="1"/>
          </p:cNvGraphicFramePr>
          <p:nvPr>
            <p:ph sz="half" idx="2"/>
          </p:nvPr>
        </p:nvGraphicFramePr>
        <p:xfrm>
          <a:off x="1631951" y="260350"/>
          <a:ext cx="8856663" cy="6662740"/>
        </p:xfrm>
        <a:graphic>
          <a:graphicData uri="http://schemas.openxmlformats.org/drawingml/2006/table">
            <a:tbl>
              <a:tblPr/>
              <a:tblGrid>
                <a:gridCol w="2232025">
                  <a:extLst>
                    <a:ext uri="{9D8B030D-6E8A-4147-A177-3AD203B41FA5}">
                      <a16:colId xmlns:a16="http://schemas.microsoft.com/office/drawing/2014/main" xmlns="" val="2562360930"/>
                    </a:ext>
                  </a:extLst>
                </a:gridCol>
                <a:gridCol w="1511300">
                  <a:extLst>
                    <a:ext uri="{9D8B030D-6E8A-4147-A177-3AD203B41FA5}">
                      <a16:colId xmlns:a16="http://schemas.microsoft.com/office/drawing/2014/main" xmlns="" val="3237807326"/>
                    </a:ext>
                  </a:extLst>
                </a:gridCol>
                <a:gridCol w="1441450">
                  <a:extLst>
                    <a:ext uri="{9D8B030D-6E8A-4147-A177-3AD203B41FA5}">
                      <a16:colId xmlns:a16="http://schemas.microsoft.com/office/drawing/2014/main" xmlns="" val="1366748012"/>
                    </a:ext>
                  </a:extLst>
                </a:gridCol>
                <a:gridCol w="1295400">
                  <a:extLst>
                    <a:ext uri="{9D8B030D-6E8A-4147-A177-3AD203B41FA5}">
                      <a16:colId xmlns:a16="http://schemas.microsoft.com/office/drawing/2014/main" xmlns="" val="1969568909"/>
                    </a:ext>
                  </a:extLst>
                </a:gridCol>
                <a:gridCol w="2376488">
                  <a:extLst>
                    <a:ext uri="{9D8B030D-6E8A-4147-A177-3AD203B41FA5}">
                      <a16:colId xmlns:a16="http://schemas.microsoft.com/office/drawing/2014/main" xmlns="" val="1010151974"/>
                    </a:ext>
                  </a:extLst>
                </a:gridCol>
              </a:tblGrid>
              <a:tr h="279400">
                <a:tc gridSpan="5">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ΓΕΝΙΚΗ ΛΟΓΙΣΤΙΚΗ</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74127590"/>
                  </a:ext>
                </a:extLst>
              </a:tr>
              <a:tr h="231775">
                <a:tc gridSpan="5">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ΛΟΓΑΡΙΑΣΜΟΙ ΙΣΟΛΟΓΙΣΜΟΥ</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20016529"/>
                  </a:ext>
                </a:extLst>
              </a:tr>
              <a:tr h="231775">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ΛΟΓΑΡΙΑΣΜΟΙ ΕΝΕΡΓΗΤΙΚΟΥ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ΛΟΓΑΡΙΑΣΜΟΙ ΠΑΘΗΤΙΚΟΥ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2663722086"/>
                  </a:ext>
                </a:extLst>
              </a:tr>
              <a:tr h="654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    </a:t>
                      </a:r>
                      <a:br>
                        <a:rPr kumimoji="0" lang="el-GR" altLang="en-US" sz="900" b="1" i="0" u="none" strike="noStrike" cap="none" normalizeH="0" baseline="0" smtClean="0">
                          <a:ln>
                            <a:noFill/>
                          </a:ln>
                          <a:solidFill>
                            <a:schemeClr val="tx1"/>
                          </a:solidFill>
                          <a:effectLst/>
                          <a:latin typeface="Arial" panose="020B0604020202020204" pitchFamily="34" charset="0"/>
                        </a:rPr>
                      </a:br>
                      <a:r>
                        <a:rPr kumimoji="0" lang="el-GR" altLang="en-US" sz="900" b="1" i="0" u="none" strike="noStrike" cap="none" normalizeH="0" baseline="0" smtClean="0">
                          <a:ln>
                            <a:noFill/>
                          </a:ln>
                          <a:solidFill>
                            <a:schemeClr val="tx1"/>
                          </a:solidFill>
                          <a:effectLst/>
                          <a:latin typeface="Arial" panose="020B0604020202020204" pitchFamily="34" charset="0"/>
                        </a:rPr>
                        <a:t>ΠΑΓΙΟ ΕΝΕΡΓΗΤΙΚΟ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ΑΠΟΘΕΜΑΤΑ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ΑΠΑΙΤΗΣΕΙΣ ΚΑΙ ΔΙΑΘΕΣΙΜΑ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ΚΑΘΑΡΗ ΘΕΣΗ  ΠΡΟΒΛΕΨΕΙΣ ΜΑΚΡ/ΣΜΕΣ ΥΠΟΧΡΕΩΣΕΙΣ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ΒΡΑΧΥΠΡΟΘΕΣΜΕΣ ΥΠΟΧΡΕΩΣΕΙΣ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5419034"/>
                  </a:ext>
                </a:extLst>
              </a:tr>
              <a:tr h="2317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1" u="none" strike="noStrike" cap="none" normalizeH="0" baseline="0" smtClean="0">
                          <a:ln>
                            <a:noFill/>
                          </a:ln>
                          <a:solidFill>
                            <a:schemeClr val="tx1"/>
                          </a:solidFill>
                          <a:effectLst/>
                          <a:latin typeface="Arial" panose="020B0604020202020204" pitchFamily="34" charset="0"/>
                        </a:rPr>
                        <a:t>ΟΜΑΔΑ 1η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1" u="none" strike="noStrike" cap="none" normalizeH="0" baseline="0" smtClean="0">
                          <a:ln>
                            <a:noFill/>
                          </a:ln>
                          <a:solidFill>
                            <a:schemeClr val="tx1"/>
                          </a:solidFill>
                          <a:effectLst/>
                          <a:latin typeface="Arial" panose="020B0604020202020204" pitchFamily="34" charset="0"/>
                        </a:rPr>
                        <a:t>ΟΜΑΔΑ 2η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1" u="none" strike="noStrike" cap="none" normalizeH="0" baseline="0" smtClean="0">
                          <a:ln>
                            <a:noFill/>
                          </a:ln>
                          <a:solidFill>
                            <a:schemeClr val="tx1"/>
                          </a:solidFill>
                          <a:effectLst/>
                          <a:latin typeface="Arial" panose="020B0604020202020204" pitchFamily="34" charset="0"/>
                        </a:rPr>
                        <a:t>ΟΜΑΔΑ 3η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1" u="none" strike="noStrike" cap="none" normalizeH="0" baseline="0" smtClean="0">
                          <a:ln>
                            <a:noFill/>
                          </a:ln>
                          <a:solidFill>
                            <a:schemeClr val="tx1"/>
                          </a:solidFill>
                          <a:effectLst/>
                          <a:latin typeface="Arial" panose="020B0604020202020204" pitchFamily="34" charset="0"/>
                        </a:rPr>
                        <a:t>ΟΜΑΔΑ 4η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1" u="none" strike="noStrike" cap="none" normalizeH="0" baseline="0" smtClean="0">
                          <a:ln>
                            <a:noFill/>
                          </a:ln>
                          <a:solidFill>
                            <a:schemeClr val="tx1"/>
                          </a:solidFill>
                          <a:effectLst/>
                          <a:latin typeface="Arial" panose="020B0604020202020204" pitchFamily="34" charset="0"/>
                        </a:rPr>
                        <a:t>ΟΜΑΔΑ 5η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97613083"/>
                  </a:ext>
                </a:extLst>
              </a:tr>
              <a:tr h="276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10 ΕΔΑΦΙΚΕΣ ΕΚΤΑΣΕΙΣ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20 ΕΜΠΟΡΕΥΜΑΤΑ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30 ΠΕΛΑΤΕΣ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40 ΚΕΦΑΛΑΙΟ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50 ΠΡΟΜΗΘΕΥΤΕΣ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24074549"/>
                  </a:ext>
                </a:extLst>
              </a:tr>
              <a:tr h="954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11 ΚΤΙΡΙΑ- ΕΓΚΑΤΑΣΤΑΣΕΙΣ ΚΤΙΡΙΩΝ-ΤΕΧΝΙΚΑ ΕΡΓΑ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21 ΠΡΟΪΟΝΤΑ ΕΤΟΙΜΑ ΚΑΙ ΗΜΙΤΕΛΗ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31 ΓΡΑΜΜΑΤΙΑ ΕΙΣΠΡΑΚΤΕΑ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41 ΑΠΟΘΕΜΑΤΙΚΑ-ΔΙΑΦΟΡΕΣ ΑΝΑΠΡΟΣΑΡΜΟΓΗΣ-ΕΠΙΧΟΡΗΓΗΣΕΙΣ ΕΠΕΝΔΥΣΕΩΝ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51 ΓΡΑΜΜΑΤΙΑ ΠΛΗΡΩΤΕΑ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86578856"/>
                  </a:ext>
                </a:extLst>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12 ΜΗΧ/ΤΑ- ΤΕΧΝΙΚΕΣ ΕΓΚ/ΣΕΙΣ- ΛΟΙΠΟΣ ΜΗΧΑΝΟΛΟΓΙΚΟΣ ΕΞΟΠΛΙΣΜΟΣ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22 ΥΠΟΠΡΟΪΟΝΤΑ ΚΑΙ ΥΠΟΛΕΙΜΜΑΤΑ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32  ΠΑΡΑΓΓΕΛΙΕΣ ΣΤΟ ΕΞΩΤΕΡΙΚΟ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42 ΑΠΟΤΕΛΕΣΜΑΤΑ ΕΙΣ ΝΕΟΝ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52 ΤΡΑΠΕΖΕΣ ΛΟΓ/ΣΜΟΙ ΒΡΑΧΥΠΡΟΘΕΣΜΩΝ ΥΠΟΧΡΕΩΣΕΩΝ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43472081"/>
                  </a:ext>
                </a:extLst>
              </a:tr>
              <a:tr h="728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13 ΜΕΤΑΦΟΡΙΚΑ ΜΕΣΑ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23 ΠΑΡΑΓΩΓΗ ΣΕ ΕΞΕΛΙΞΗ( προϊόντα κ.λ.π. στο στάδιο της κατεργασίας)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33 ΧΡΕΩΣΤΕΣ ΔΙΑΦΟΡΟΙ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43 ΠΟΣΑ ΠΡΟΟΡΙΣΜΕΝΑ ΓΙΑ ΑΥΞΗΣΗ ΚΕΦΑΛΑΙΟΥ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53 ΠΙΣΤΩΤΕΣ ΔΙΑΦΟΡΟΙ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37392294"/>
                  </a:ext>
                </a:extLst>
              </a:tr>
              <a:tr h="652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14 ΕΠΙΠΛΑ ΚΑΙ ΛΟΙΠΟΣ ΕΞΟΠΛΙΣΜΟΣ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24 ΠΡΩΤΕΣ ΚΑΙ ΒΟΗΘΗΤΙΚΕΣ ΥΛΕΣ- ΥΛΙΚΑ ΣΥΣΚΕΥΑΣΙΑΣ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34 ΧΡΕΟΓΡΑΦΑ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44 ΠΡΟΒΛΕΨΕΙΣ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54 ΥΠΟΧΡΕΩΣΕΙΣ ΑΠΌ ΦΟΡΟΥΣ – ΤΕΛΗ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52955709"/>
                  </a:ext>
                </a:extLst>
              </a:tr>
              <a:tr h="803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15 ΑΚΙΝΗΤΟΠΟΙΗΣΕΙΣ ΥΠΟ ΕΚΤΕΛΕΣΗ ΚΑΙ ΠΡΟΚΑΤΑΒΟΛΕΣ ΚΤΗΣΕΩΣ ΠΑΓΙΩΝ ΣΤΟΙΧΕΙΩΝ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25 ΑΝΑΛΩΣΙΜΑ ΥΛΙΚΑ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35 ΛΟΓ/ΣΜΟΙ ΔΙΑΧΕΙΡΙΣΕΩΣ ΠΡΟΚΑΤΑΒΟΛΩΝ ΚΑΙ ΠΙΣΤΩΣΕΩΝ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45 ΜΑΚΡΟΠΡΟΘΕΣΜΕΣ ΥΠΟΧΡΕΩΣΕΙΣ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55 ΑΣΦΑΛΙΣΤΙΚΟΙ ΟΡΓΑΝΙΣΜΟΙ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36518655"/>
                  </a:ext>
                </a:extLst>
              </a:tr>
              <a:tr h="654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16 ΑΣΩΜΑΤΕΣ ΑΚΙΝΗΤΟΠΟΙΗΣΕΙΣ ΚΑΙ ΕΞΟΔΑ ΠΟΛΥΕΤΟΥΣ ΑΠΟΣΒΕΣΕΩΣ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26 ΑΝΤΑΛΛΑΚΤΙΚΑ ΠΑΓΙΩΝ ΣΤΟΙΧΕΙΩΝ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36 ΜΕΤΑΒΑΤΙΚΟΙ ΛΟΓ/ΣΜΟΙ ΕΝΕΡΓΗΤΙΚΟΥ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56 ΜΕΤΑΒΑΤΙΚΟΙ ΛΟΓΑΡΙΑΣΜΟΙ ΠΑΘΗΤΙΚΟΥ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36135559"/>
                  </a:ext>
                </a:extLst>
              </a:tr>
              <a:tr h="385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000" b="1" i="0" u="none" strike="noStrike" cap="none" normalizeH="0" baseline="0" smtClean="0">
                          <a:ln>
                            <a:noFill/>
                          </a:ln>
                          <a:solidFill>
                            <a:schemeClr val="tx1"/>
                          </a:solidFill>
                          <a:effectLst/>
                          <a:latin typeface="Arial" panose="020B0604020202020204" pitchFamily="34" charset="0"/>
                        </a:rPr>
                        <a:t>17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000" b="1" i="0" u="none" strike="noStrike" cap="none" normalizeH="0" baseline="0" smtClean="0">
                          <a:ln>
                            <a:noFill/>
                          </a:ln>
                          <a:solidFill>
                            <a:schemeClr val="tx1"/>
                          </a:solidFill>
                          <a:effectLst/>
                          <a:latin typeface="Arial" panose="020B0604020202020204" pitchFamily="34" charset="0"/>
                        </a:rPr>
                        <a:t>27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000" b="1" i="0" u="none" strike="noStrike" cap="none" normalizeH="0" baseline="0" smtClean="0">
                          <a:ln>
                            <a:noFill/>
                          </a:ln>
                          <a:solidFill>
                            <a:schemeClr val="tx1"/>
                          </a:solidFill>
                          <a:effectLst/>
                          <a:latin typeface="Arial" panose="020B0604020202020204" pitchFamily="34" charset="0"/>
                        </a:rPr>
                        <a:t>37 ……………</a:t>
                      </a:r>
                      <a:r>
                        <a:rPr kumimoji="0" lang="en-US" altLang="en-US" sz="1000" b="1" i="0" u="none" strike="noStrike" cap="none" normalizeH="0" baseline="0" smtClean="0">
                          <a:ln>
                            <a:noFill/>
                          </a:ln>
                          <a:solidFill>
                            <a:schemeClr val="tx1"/>
                          </a:solidFill>
                          <a:effectLst/>
                          <a:latin typeface="Arial" panose="020B0604020202020204" pitchFamily="34" charset="0"/>
                        </a:rPr>
                        <a:t>…</a:t>
                      </a:r>
                      <a:endParaRPr kumimoji="0" lang="el-GR" altLang="en-US" sz="1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000" b="1" i="0" u="none" strike="noStrike" cap="none" normalizeH="0" baseline="0" smtClean="0">
                          <a:ln>
                            <a:noFill/>
                          </a:ln>
                          <a:solidFill>
                            <a:schemeClr val="tx1"/>
                          </a:solidFill>
                          <a:effectLst/>
                          <a:latin typeface="Arial" panose="020B0604020202020204" pitchFamily="34" charset="0"/>
                        </a:rPr>
                        <a:t>47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000" b="1" i="0" u="none" strike="noStrike" cap="none" normalizeH="0" baseline="0" smtClean="0">
                          <a:ln>
                            <a:noFill/>
                          </a:ln>
                          <a:solidFill>
                            <a:schemeClr val="tx1"/>
                          </a:solidFill>
                          <a:effectLst/>
                          <a:latin typeface="Arial" panose="020B0604020202020204" pitchFamily="34" charset="0"/>
                        </a:rPr>
                        <a:t>57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1818012"/>
                  </a:ext>
                </a:extLst>
              </a:tr>
            </a:tbl>
          </a:graphicData>
        </a:graphic>
      </p:graphicFrame>
    </p:spTree>
    <p:extLst>
      <p:ext uri="{BB962C8B-B14F-4D97-AF65-F5344CB8AC3E}">
        <p14:creationId xmlns:p14="http://schemas.microsoft.com/office/powerpoint/2010/main" val="3681804679"/>
      </p:ext>
    </p:extLst>
  </p:cSld>
  <p:clrMapOvr>
    <a:masterClrMapping/>
  </p:clrMapOvr>
  <p:transition spd="slow" advClick="0" advTm="5000"/>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5330" name="Group 2"/>
          <p:cNvGraphicFramePr>
            <a:graphicFrameLocks noGrp="1"/>
          </p:cNvGraphicFramePr>
          <p:nvPr>
            <p:ph type="body" idx="1"/>
          </p:nvPr>
        </p:nvGraphicFramePr>
        <p:xfrm>
          <a:off x="1919288" y="692150"/>
          <a:ext cx="8229600" cy="5473700"/>
        </p:xfrm>
        <a:graphic>
          <a:graphicData uri="http://schemas.openxmlformats.org/drawingml/2006/table">
            <a:tbl>
              <a:tblPr/>
              <a:tblGrid>
                <a:gridCol w="1660525">
                  <a:extLst>
                    <a:ext uri="{9D8B030D-6E8A-4147-A177-3AD203B41FA5}">
                      <a16:colId xmlns:a16="http://schemas.microsoft.com/office/drawing/2014/main" xmlns="" val="1333154805"/>
                    </a:ext>
                  </a:extLst>
                </a:gridCol>
                <a:gridCol w="1889125">
                  <a:extLst>
                    <a:ext uri="{9D8B030D-6E8A-4147-A177-3AD203B41FA5}">
                      <a16:colId xmlns:a16="http://schemas.microsoft.com/office/drawing/2014/main" xmlns="" val="3328439498"/>
                    </a:ext>
                  </a:extLst>
                </a:gridCol>
                <a:gridCol w="1584325">
                  <a:extLst>
                    <a:ext uri="{9D8B030D-6E8A-4147-A177-3AD203B41FA5}">
                      <a16:colId xmlns:a16="http://schemas.microsoft.com/office/drawing/2014/main" xmlns="" val="1600367891"/>
                    </a:ext>
                  </a:extLst>
                </a:gridCol>
                <a:gridCol w="1509712">
                  <a:extLst>
                    <a:ext uri="{9D8B030D-6E8A-4147-A177-3AD203B41FA5}">
                      <a16:colId xmlns:a16="http://schemas.microsoft.com/office/drawing/2014/main" xmlns="" val="249357952"/>
                    </a:ext>
                  </a:extLst>
                </a:gridCol>
                <a:gridCol w="1585913">
                  <a:extLst>
                    <a:ext uri="{9D8B030D-6E8A-4147-A177-3AD203B41FA5}">
                      <a16:colId xmlns:a16="http://schemas.microsoft.com/office/drawing/2014/main" xmlns="" val="3564850881"/>
                    </a:ext>
                  </a:extLst>
                </a:gridCol>
              </a:tblGrid>
              <a:tr h="1141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18 ΣΥΜΜΕΤΟΧΕΣ ΚΑΙ ΛΟΙΠΕΣ ΜΑΚΡΟΠΡΟΘΕΣΜΕΣ ΑΠΑΙΤΗΣΕΙΣ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28 ΕΙΔΗ ΣΥΣΚΕΥΑΣΙΑΣ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38 ΧΡΗΜΑΤΙΚΑ ΔΙΑΘΕΣΙΜΑ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48 ΛΟΓ/ΣΜΟΙ ΣΥΝΔΕΣΜΟΥ ΜΕ ΤΑ ΥΠΟΚΑΤΑΣΤΗΜΑΤΑ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58 ΛΟΓ/ΣΜΟΙ ΠΕΡΙΟΔΙΚΗΣ ΚΑΤΑΝΟΜΗΣ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8326011"/>
                  </a:ext>
                </a:extLst>
              </a:tr>
              <a:tr h="2849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19 ΠΑΓΙΟ ΕΝΕΡΓΗΤΙΚΟ ΥΠ/ΤΩΝ Ή ΑΛΛΩΝ ΚΕΝΤΡΩΝ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ΟΜΙΛΟΣ ΛΟΓ/ΣΜΩΝ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29 ΑΠΟΘΕΜΑΤΑ ΥΠ/ΤΩΝ Ή ΑΛΛΩΝ ΚΕΝΤΡΩΝ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ΟΜΙΛΟΣ ΛΟΓ/ΣΜΩΝ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39 ΑΠΑΙΤΗΣΕΙΣ &amp; ΔΙΑΘΕΣΙΜΑ ΥΠ/ΤΩΝ Ή ΑΛΛΩΝ ΚΕΝΤΡΩΝ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ΟΜΙΛΟΣ ΛΟΓ/ΣΜΩΝ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49 ΠΡΟΒΛΕΨΕΙΣ ΜΑΚΡ/ΣΜΩΝ ΥΠΟΧΡΕΩΣΕΩΝ ΥΠ/ΤΩΝ Ή ΑΛΛΩΝ ΚΕΝΤΡΩΝ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ΟΜΙΛΟΣ ΛΟΓ/ΣΜΩΝ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59 ΒΡΑΧ/ΣΜΕΣ ΥΠΟΧΡΕΩΣΕΙΣ ΥΠ/ΤΩΝ Ή ΑΛΛΩΝ ΚΕΝΤΡΩΝ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
                      </a:r>
                      <a:br>
                        <a:rPr kumimoji="0" lang="el-GR" altLang="en-US" sz="900" b="1" i="0" u="none" strike="noStrike" cap="none" normalizeH="0" baseline="0" smtClean="0">
                          <a:ln>
                            <a:noFill/>
                          </a:ln>
                          <a:solidFill>
                            <a:schemeClr val="tx1"/>
                          </a:solidFill>
                          <a:effectLst/>
                          <a:latin typeface="Arial" panose="020B0604020202020204" pitchFamily="34" charset="0"/>
                        </a:rPr>
                      </a:br>
                      <a:endParaRPr kumimoji="0" lang="el-GR" altLang="en-US"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ΟΜΙΛΟΣ ΛΟΓ/ΣΜΩΝ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13565418"/>
                  </a:ext>
                </a:extLst>
              </a:tr>
              <a:tr h="1482725">
                <a:tc gridSpan="5">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ΣΥΝΟΛΟ ΥΠΟΛΟΙΠΩΝ ΤΩΝ ΟΜΑΔΩΝ 1,2 ΚΑΙ 3                                  χχχ</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 - ) ΣΥΝΟΛΟ ΥΠΟΛΟΙΠΩΝ ΤΩΝ ΟΜΑΔΩΝ 4 ΚΑΙ 5                              χχχ</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900" b="1" i="0" u="none" strike="noStrike" cap="none" normalizeH="0" baseline="0" smtClean="0">
                          <a:ln>
                            <a:noFill/>
                          </a:ln>
                          <a:solidFill>
                            <a:schemeClr val="tx1"/>
                          </a:solidFill>
                          <a:effectLst/>
                          <a:latin typeface="Arial" panose="020B0604020202020204" pitchFamily="34" charset="0"/>
                        </a:rPr>
                        <a:t>ΚΑΘΑΡΟ ΚΕΡΔΟΣ( + ) Ή ΚΑΘΑΡΗ ΖΗΜΙΑ ( - )                                    χχχ     ΥΠΟΛ. Λ/86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0442787"/>
                  </a:ext>
                </a:extLst>
              </a:tr>
            </a:tbl>
          </a:graphicData>
        </a:graphic>
      </p:graphicFrame>
    </p:spTree>
    <p:extLst>
      <p:ext uri="{BB962C8B-B14F-4D97-AF65-F5344CB8AC3E}">
        <p14:creationId xmlns:p14="http://schemas.microsoft.com/office/powerpoint/2010/main" val="1715335942"/>
      </p:ext>
    </p:extLst>
  </p:cSld>
  <p:clrMapOvr>
    <a:masterClrMapping/>
  </p:clrMapOvr>
  <p:transition spd="slow" advClick="0" advTm="500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1981200" y="188913"/>
            <a:ext cx="8229600" cy="5937250"/>
          </a:xfrm>
        </p:spPr>
        <p:txBody>
          <a:bodyPr>
            <a:normAutofit lnSpcReduction="10000"/>
          </a:bodyPr>
          <a:lstStyle/>
          <a:p>
            <a:pPr marL="0" indent="0">
              <a:lnSpc>
                <a:spcPct val="80000"/>
              </a:lnSpc>
              <a:buNone/>
            </a:pPr>
            <a:r>
              <a:rPr lang="el-GR" altLang="en-US" sz="1600" b="1"/>
              <a:t>      </a:t>
            </a:r>
            <a:r>
              <a:rPr lang="el-GR" altLang="en-US" sz="1800" b="1" u="sng"/>
              <a:t>Πλεονεκτήματα Των Επιχειρήσεων Από Τη Εφαρμογή Της Διπλογραφικής Μεθόδου</a:t>
            </a:r>
          </a:p>
          <a:p>
            <a:pPr marL="0" indent="0">
              <a:lnSpc>
                <a:spcPct val="80000"/>
              </a:lnSpc>
              <a:buNone/>
            </a:pPr>
            <a:endParaRPr lang="el-GR" altLang="en-US" sz="1800" b="1" u="sng"/>
          </a:p>
          <a:p>
            <a:pPr marL="0" indent="0">
              <a:lnSpc>
                <a:spcPct val="80000"/>
              </a:lnSpc>
              <a:buNone/>
            </a:pPr>
            <a:r>
              <a:rPr lang="el-GR" altLang="en-US" sz="1600" b="1"/>
              <a:t>    </a:t>
            </a:r>
            <a:r>
              <a:rPr lang="el-GR" altLang="en-US" sz="1600"/>
              <a:t>Τα πλεονεκτήματα που έχουν οι επιχειρήσεις  από την εφαρμογή της διπλογραφικής μεθόδου είναι τα εξής:</a:t>
            </a:r>
          </a:p>
          <a:p>
            <a:pPr marL="0" indent="0">
              <a:lnSpc>
                <a:spcPct val="80000"/>
              </a:lnSpc>
              <a:buNone/>
            </a:pPr>
            <a:endParaRPr lang="el-GR" altLang="en-US" sz="1600"/>
          </a:p>
          <a:p>
            <a:pPr marL="0" indent="0">
              <a:lnSpc>
                <a:spcPct val="80000"/>
              </a:lnSpc>
              <a:buClr>
                <a:srgbClr val="F151AC"/>
              </a:buClr>
            </a:pPr>
            <a:r>
              <a:rPr lang="el-GR" altLang="en-US" sz="1600"/>
              <a:t>  Επειδή κάθε λογιστικό γεγονός απεικονίζεται με την κίνηση  δυο τουλάχιστον λογαριασμών, οι μεταβολές των οποίων συνιστούν αριθμητική ( ή μαθηματική) ισότητα, προκύπτει  ένα σύστημα ισοτήτων ( ισολογισμοί, ισοζυγία, κ.λ.π. ) με το οποίο εξασφαλίζεται, περίπου αυτόματα, ο έλεγχος της αριθμητικής ακρίβειας των λογιστικών βιβλίων της επιχείρησης.</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  Οι πρωτοβάθμιοι λογαριασμοί είναι επιδεκτικοί απεριορίστου αναπτύξεως( δευτεροβάθμιοι, τριτοβάθμιοι, τεταρτοβάθμιοι, κ.λ.π. ) με αποτέλεσμα να παρέχουν όλες τις δυνατές πληροφορίες που επιθυμεί να έχει η διοίκηση της επιχείρησης .</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  Ότι μπορεί να εξυπηρετεί τις ανάγκες οποιουδήποτε οργανισμού και αν προσαρμοσθεί προς οποιονδήποτε  καταμερισμό των έργων ( κεντρικές υπηρεσίες, υποκαταστήματα , εργοτάξια κ.λ.π.)</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  Ότι  εξυπηρετεί κατά το καλύτερο τρόπο στον προσδιορισμό των αποτελεσμάτων της επιχείρησης.</a:t>
            </a:r>
          </a:p>
          <a:p>
            <a:pPr marL="0" indent="0">
              <a:lnSpc>
                <a:spcPct val="80000"/>
              </a:lnSpc>
              <a:buClr>
                <a:srgbClr val="F151AC"/>
              </a:buClr>
              <a:buNone/>
            </a:pPr>
            <a:endParaRPr lang="el-GR" altLang="en-US" sz="1600"/>
          </a:p>
          <a:p>
            <a:pPr marL="0" indent="0">
              <a:lnSpc>
                <a:spcPct val="80000"/>
              </a:lnSpc>
              <a:buClr>
                <a:srgbClr val="F151AC"/>
              </a:buClr>
              <a:buNone/>
            </a:pPr>
            <a:r>
              <a:rPr lang="el-GR" altLang="en-US" sz="1600"/>
              <a:t>    Για τους παραπάνω λόγους η διπλογραφική μέθοδος επεκράτησε παντού          (θεωρία και πράξη) με αποτέλεσμα σήμερα να ταυτίζεται με τη Λογιστική. </a:t>
            </a:r>
          </a:p>
          <a:p>
            <a:pPr marL="0" indent="0">
              <a:lnSpc>
                <a:spcPct val="80000"/>
              </a:lnSpc>
              <a:buNone/>
            </a:pPr>
            <a:endParaRPr lang="el-GR" altLang="en-US" sz="1600"/>
          </a:p>
        </p:txBody>
      </p:sp>
    </p:spTree>
    <p:extLst>
      <p:ext uri="{BB962C8B-B14F-4D97-AF65-F5344CB8AC3E}">
        <p14:creationId xmlns:p14="http://schemas.microsoft.com/office/powerpoint/2010/main" val="607908819"/>
      </p:ext>
    </p:extLst>
  </p:cSld>
  <p:clrMapOvr>
    <a:masterClrMapping/>
  </p:clrMapOvr>
  <p:transition spd="slow" advClick="0" advTm="500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631951" y="115889"/>
            <a:ext cx="8856663" cy="6010275"/>
          </a:xfrm>
        </p:spPr>
        <p:txBody>
          <a:bodyPr/>
          <a:lstStyle/>
          <a:p>
            <a:pPr algn="ctr" eaLnBrk="1" hangingPunct="1">
              <a:buFontTx/>
              <a:buNone/>
            </a:pPr>
            <a:r>
              <a:rPr lang="el-GR" altLang="en-US" sz="1800" b="1" u="sng"/>
              <a:t>ΚΥΚΛΟΣ ΕΜΠΟΡΙΚΗΣ ΕΠΙΧΕΙΡΗΣΗΣ</a:t>
            </a:r>
          </a:p>
        </p:txBody>
      </p:sp>
      <p:sp>
        <p:nvSpPr>
          <p:cNvPr id="357379" name="Rectangle 3"/>
          <p:cNvSpPr>
            <a:spLocks noChangeArrowheads="1"/>
          </p:cNvSpPr>
          <p:nvPr/>
        </p:nvSpPr>
        <p:spPr bwMode="auto">
          <a:xfrm>
            <a:off x="1774826" y="1125539"/>
            <a:ext cx="1871663" cy="5032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ΧΡΗΜΑ </a:t>
            </a:r>
          </a:p>
        </p:txBody>
      </p:sp>
      <p:sp>
        <p:nvSpPr>
          <p:cNvPr id="59396" name="Line 4"/>
          <p:cNvSpPr>
            <a:spLocks noChangeShapeType="1"/>
          </p:cNvSpPr>
          <p:nvPr/>
        </p:nvSpPr>
        <p:spPr bwMode="auto">
          <a:xfrm>
            <a:off x="3575051" y="134143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381" name="Rectangle 5"/>
          <p:cNvSpPr>
            <a:spLocks noChangeArrowheads="1"/>
          </p:cNvSpPr>
          <p:nvPr/>
        </p:nvSpPr>
        <p:spPr bwMode="auto">
          <a:xfrm>
            <a:off x="3935413" y="1125539"/>
            <a:ext cx="1655762" cy="5032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ΠΡΟΜΗΘΕΥΤΕΣ</a:t>
            </a:r>
          </a:p>
        </p:txBody>
      </p:sp>
      <p:sp>
        <p:nvSpPr>
          <p:cNvPr id="59398" name="Line 6"/>
          <p:cNvSpPr>
            <a:spLocks noChangeShapeType="1"/>
          </p:cNvSpPr>
          <p:nvPr/>
        </p:nvSpPr>
        <p:spPr bwMode="auto">
          <a:xfrm>
            <a:off x="5591175" y="134143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383" name="Rectangle 7"/>
          <p:cNvSpPr>
            <a:spLocks noChangeArrowheads="1"/>
          </p:cNvSpPr>
          <p:nvPr/>
        </p:nvSpPr>
        <p:spPr bwMode="auto">
          <a:xfrm>
            <a:off x="6024564" y="1125539"/>
            <a:ext cx="1584325" cy="5032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ΕΜΠΟΡΕΥΜΑΤΑ </a:t>
            </a:r>
          </a:p>
        </p:txBody>
      </p:sp>
      <p:sp>
        <p:nvSpPr>
          <p:cNvPr id="59400" name="Line 8"/>
          <p:cNvSpPr>
            <a:spLocks noChangeShapeType="1"/>
          </p:cNvSpPr>
          <p:nvPr/>
        </p:nvSpPr>
        <p:spPr bwMode="auto">
          <a:xfrm>
            <a:off x="7608889" y="13414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385" name="Rectangle 9"/>
          <p:cNvSpPr>
            <a:spLocks noChangeArrowheads="1"/>
          </p:cNvSpPr>
          <p:nvPr/>
        </p:nvSpPr>
        <p:spPr bwMode="auto">
          <a:xfrm>
            <a:off x="7896226" y="1125539"/>
            <a:ext cx="1223963" cy="5032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ΠΕΛΑΤΕΣ</a:t>
            </a:r>
          </a:p>
        </p:txBody>
      </p:sp>
      <p:sp>
        <p:nvSpPr>
          <p:cNvPr id="59402" name="Line 10"/>
          <p:cNvSpPr>
            <a:spLocks noChangeShapeType="1"/>
          </p:cNvSpPr>
          <p:nvPr/>
        </p:nvSpPr>
        <p:spPr bwMode="auto">
          <a:xfrm>
            <a:off x="9120188" y="134143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387" name="Rectangle 11"/>
          <p:cNvSpPr>
            <a:spLocks noChangeArrowheads="1"/>
          </p:cNvSpPr>
          <p:nvPr/>
        </p:nvSpPr>
        <p:spPr bwMode="auto">
          <a:xfrm>
            <a:off x="9551989" y="1125539"/>
            <a:ext cx="936625" cy="5032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ΧΡΗΜΑ</a:t>
            </a:r>
          </a:p>
        </p:txBody>
      </p:sp>
      <p:sp>
        <p:nvSpPr>
          <p:cNvPr id="59404" name="Rectangle 12"/>
          <p:cNvSpPr>
            <a:spLocks noGrp="1" noChangeArrowheads="1"/>
          </p:cNvSpPr>
          <p:nvPr>
            <p:ph type="title"/>
          </p:nvPr>
        </p:nvSpPr>
        <p:spPr>
          <a:xfrm>
            <a:off x="1847850" y="2276476"/>
            <a:ext cx="8229600" cy="1139825"/>
          </a:xfrm>
          <a:noFill/>
        </p:spPr>
        <p:txBody>
          <a:bodyPr anchorCtr="1"/>
          <a:lstStyle/>
          <a:p>
            <a:pPr eaLnBrk="1" hangingPunct="1"/>
            <a:r>
              <a:rPr lang="el-GR" altLang="en-US" sz="1200" b="1"/>
              <a:t>                </a:t>
            </a:r>
            <a:r>
              <a:rPr lang="el-GR" altLang="en-US" sz="1800" u="sng"/>
              <a:t>ΚΥΚΛΟΣ ΒΙΟΜΗΧΑΝΙΚΗΣ ΕΠΙΧΕΙΡΗΣΗΣ</a:t>
            </a:r>
          </a:p>
        </p:txBody>
      </p:sp>
      <p:sp>
        <p:nvSpPr>
          <p:cNvPr id="357389" name="Rectangle 13"/>
          <p:cNvSpPr>
            <a:spLocks noChangeArrowheads="1"/>
          </p:cNvSpPr>
          <p:nvPr/>
        </p:nvSpPr>
        <p:spPr bwMode="auto">
          <a:xfrm>
            <a:off x="1703389" y="3644901"/>
            <a:ext cx="1512887" cy="50482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ΧΡΗΜΑ </a:t>
            </a:r>
          </a:p>
        </p:txBody>
      </p:sp>
      <p:sp>
        <p:nvSpPr>
          <p:cNvPr id="59406" name="Line 14"/>
          <p:cNvSpPr>
            <a:spLocks noChangeShapeType="1"/>
          </p:cNvSpPr>
          <p:nvPr/>
        </p:nvSpPr>
        <p:spPr bwMode="auto">
          <a:xfrm>
            <a:off x="3216276" y="39338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391" name="Rectangle 15"/>
          <p:cNvSpPr>
            <a:spLocks noChangeArrowheads="1"/>
          </p:cNvSpPr>
          <p:nvPr/>
        </p:nvSpPr>
        <p:spPr bwMode="auto">
          <a:xfrm>
            <a:off x="3575051" y="3716339"/>
            <a:ext cx="1223963" cy="43338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ΠΡΟΜΗΘΕΥΤΕΣ</a:t>
            </a:r>
          </a:p>
        </p:txBody>
      </p:sp>
      <p:sp>
        <p:nvSpPr>
          <p:cNvPr id="59408" name="Line 16"/>
          <p:cNvSpPr>
            <a:spLocks noChangeShapeType="1"/>
          </p:cNvSpPr>
          <p:nvPr/>
        </p:nvSpPr>
        <p:spPr bwMode="auto">
          <a:xfrm>
            <a:off x="4800600" y="39338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9" name="Line 17"/>
          <p:cNvSpPr>
            <a:spLocks noChangeShapeType="1"/>
          </p:cNvSpPr>
          <p:nvPr/>
        </p:nvSpPr>
        <p:spPr bwMode="auto">
          <a:xfrm>
            <a:off x="5016500" y="3573464"/>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0" name="Line 18"/>
          <p:cNvSpPr>
            <a:spLocks noChangeShapeType="1"/>
          </p:cNvSpPr>
          <p:nvPr/>
        </p:nvSpPr>
        <p:spPr bwMode="auto">
          <a:xfrm>
            <a:off x="5016501" y="35734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1" name="Line 19"/>
          <p:cNvSpPr>
            <a:spLocks noChangeShapeType="1"/>
          </p:cNvSpPr>
          <p:nvPr/>
        </p:nvSpPr>
        <p:spPr bwMode="auto">
          <a:xfrm flipV="1">
            <a:off x="5016501" y="429260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396" name="Rectangle 20"/>
          <p:cNvSpPr>
            <a:spLocks noChangeArrowheads="1"/>
          </p:cNvSpPr>
          <p:nvPr/>
        </p:nvSpPr>
        <p:spPr bwMode="auto">
          <a:xfrm>
            <a:off x="5159376" y="3429001"/>
            <a:ext cx="1152525"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ΠΑΓΙΑ</a:t>
            </a:r>
          </a:p>
        </p:txBody>
      </p:sp>
      <p:sp>
        <p:nvSpPr>
          <p:cNvPr id="357397" name="Rectangle 21"/>
          <p:cNvSpPr>
            <a:spLocks noChangeArrowheads="1"/>
          </p:cNvSpPr>
          <p:nvPr/>
        </p:nvSpPr>
        <p:spPr bwMode="auto">
          <a:xfrm>
            <a:off x="5159376" y="4149726"/>
            <a:ext cx="1152525" cy="35877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ΠΡΩΤΕΣ </a:t>
            </a:r>
          </a:p>
          <a:p>
            <a:pPr algn="ctr" eaLnBrk="1" hangingPunct="1">
              <a:defRPr/>
            </a:pPr>
            <a:r>
              <a:rPr lang="el-GR" altLang="en-US" sz="1200" b="1">
                <a:effectLst>
                  <a:outerShdw blurRad="38100" dist="38100" dir="2700000" algn="tl">
                    <a:srgbClr val="FFFFFF"/>
                  </a:outerShdw>
                </a:effectLst>
              </a:rPr>
              <a:t>ΥΛΕΣ</a:t>
            </a:r>
          </a:p>
        </p:txBody>
      </p:sp>
      <p:sp>
        <p:nvSpPr>
          <p:cNvPr id="59414" name="Line 22"/>
          <p:cNvSpPr>
            <a:spLocks noChangeShapeType="1"/>
          </p:cNvSpPr>
          <p:nvPr/>
        </p:nvSpPr>
        <p:spPr bwMode="auto">
          <a:xfrm>
            <a:off x="6311901" y="35734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5" name="Line 23"/>
          <p:cNvSpPr>
            <a:spLocks noChangeShapeType="1"/>
          </p:cNvSpPr>
          <p:nvPr/>
        </p:nvSpPr>
        <p:spPr bwMode="auto">
          <a:xfrm>
            <a:off x="6311901" y="42926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6" name="Line 24"/>
          <p:cNvSpPr>
            <a:spLocks noChangeShapeType="1"/>
          </p:cNvSpPr>
          <p:nvPr/>
        </p:nvSpPr>
        <p:spPr bwMode="auto">
          <a:xfrm>
            <a:off x="6600825" y="3573464"/>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7" name="Line 25"/>
          <p:cNvSpPr>
            <a:spLocks noChangeShapeType="1"/>
          </p:cNvSpPr>
          <p:nvPr/>
        </p:nvSpPr>
        <p:spPr bwMode="auto">
          <a:xfrm>
            <a:off x="6600826" y="37893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402" name="Rectangle 26"/>
          <p:cNvSpPr>
            <a:spLocks noChangeArrowheads="1"/>
          </p:cNvSpPr>
          <p:nvPr/>
        </p:nvSpPr>
        <p:spPr bwMode="auto">
          <a:xfrm>
            <a:off x="6743700" y="3644900"/>
            <a:ext cx="1296988"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ΗΜΙΕΤΟΙΜΑ </a:t>
            </a:r>
          </a:p>
        </p:txBody>
      </p:sp>
      <p:sp>
        <p:nvSpPr>
          <p:cNvPr id="59419" name="Line 27"/>
          <p:cNvSpPr>
            <a:spLocks noChangeShapeType="1"/>
          </p:cNvSpPr>
          <p:nvPr/>
        </p:nvSpPr>
        <p:spPr bwMode="auto">
          <a:xfrm>
            <a:off x="8040689" y="386080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404" name="Rectangle 28"/>
          <p:cNvSpPr>
            <a:spLocks noChangeArrowheads="1"/>
          </p:cNvSpPr>
          <p:nvPr/>
        </p:nvSpPr>
        <p:spPr bwMode="auto">
          <a:xfrm>
            <a:off x="8183563" y="3644901"/>
            <a:ext cx="1079500" cy="50482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ΕΤΟΙΜΑ </a:t>
            </a:r>
          </a:p>
          <a:p>
            <a:pPr algn="ctr" eaLnBrk="1" hangingPunct="1">
              <a:defRPr/>
            </a:pPr>
            <a:r>
              <a:rPr lang="el-GR" altLang="en-US" sz="1200" b="1">
                <a:effectLst>
                  <a:outerShdw blurRad="38100" dist="38100" dir="2700000" algn="tl">
                    <a:srgbClr val="FFFFFF"/>
                  </a:outerShdw>
                </a:effectLst>
              </a:rPr>
              <a:t>ΠΡΟΪΟΝΤΑ </a:t>
            </a:r>
          </a:p>
        </p:txBody>
      </p:sp>
      <p:sp>
        <p:nvSpPr>
          <p:cNvPr id="59421" name="Line 29"/>
          <p:cNvSpPr>
            <a:spLocks noChangeShapeType="1"/>
          </p:cNvSpPr>
          <p:nvPr/>
        </p:nvSpPr>
        <p:spPr bwMode="auto">
          <a:xfrm>
            <a:off x="9264650" y="38608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406" name="Rectangle 30"/>
          <p:cNvSpPr>
            <a:spLocks noChangeArrowheads="1"/>
          </p:cNvSpPr>
          <p:nvPr/>
        </p:nvSpPr>
        <p:spPr bwMode="auto">
          <a:xfrm>
            <a:off x="9480551" y="3716338"/>
            <a:ext cx="936625"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ΠΕΛΑΤΕΣ</a:t>
            </a:r>
          </a:p>
        </p:txBody>
      </p:sp>
      <p:sp>
        <p:nvSpPr>
          <p:cNvPr id="59423" name="Line 31"/>
          <p:cNvSpPr>
            <a:spLocks noChangeShapeType="1"/>
          </p:cNvSpPr>
          <p:nvPr/>
        </p:nvSpPr>
        <p:spPr bwMode="auto">
          <a:xfrm>
            <a:off x="9983788" y="40767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408" name="Rectangle 32"/>
          <p:cNvSpPr>
            <a:spLocks noChangeArrowheads="1"/>
          </p:cNvSpPr>
          <p:nvPr/>
        </p:nvSpPr>
        <p:spPr bwMode="auto">
          <a:xfrm>
            <a:off x="9625014" y="4292600"/>
            <a:ext cx="720725" cy="50323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l-GR" altLang="en-US" sz="1200" b="1">
                <a:effectLst>
                  <a:outerShdw blurRad="38100" dist="38100" dir="2700000" algn="tl">
                    <a:srgbClr val="FFFFFF"/>
                  </a:outerShdw>
                </a:effectLst>
              </a:rPr>
              <a:t>ΧΡΗΜΑ </a:t>
            </a:r>
          </a:p>
        </p:txBody>
      </p:sp>
    </p:spTree>
    <p:extLst>
      <p:ext uri="{BB962C8B-B14F-4D97-AF65-F5344CB8AC3E}">
        <p14:creationId xmlns:p14="http://schemas.microsoft.com/office/powerpoint/2010/main" val="1681331640"/>
      </p:ext>
    </p:extLst>
  </p:cSld>
  <p:clrMapOvr>
    <a:masterClrMapping/>
  </p:clrMapOvr>
  <p:transition spd="slow"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b="1" dirty="0" smtClean="0"/>
              <a:t>Διεθνή Λογιστικά Πρότυπα</a:t>
            </a:r>
          </a:p>
          <a:p>
            <a:r>
              <a:rPr lang="el-GR" dirty="0" smtClean="0"/>
              <a:t>Ισολογισμός</a:t>
            </a:r>
          </a:p>
          <a:p>
            <a:r>
              <a:rPr lang="el-GR" dirty="0" smtClean="0"/>
              <a:t>Κατάσταση Αποτελεσμάτων Χρήσης</a:t>
            </a:r>
            <a:r>
              <a:rPr lang="en-US" dirty="0" smtClean="0"/>
              <a:t> </a:t>
            </a:r>
            <a:r>
              <a:rPr lang="el-GR" dirty="0" smtClean="0"/>
              <a:t>(Περιλαμβάνει τη διάθεση των κερδών)</a:t>
            </a:r>
          </a:p>
          <a:p>
            <a:r>
              <a:rPr lang="el-GR" u="sng" dirty="0" smtClean="0"/>
              <a:t>Κατάσταση Μεταβολής των Ιδίων Κεφαλαίων</a:t>
            </a:r>
          </a:p>
          <a:p>
            <a:r>
              <a:rPr lang="el-GR" u="sng" dirty="0" smtClean="0"/>
              <a:t>Κατάσταση Ταμειακών Ροών</a:t>
            </a:r>
          </a:p>
          <a:p>
            <a:r>
              <a:rPr lang="el-GR" dirty="0" smtClean="0"/>
              <a:t>Σημειώσεις</a:t>
            </a:r>
          </a:p>
          <a:p>
            <a:endParaRPr lang="en-US" dirty="0"/>
          </a:p>
        </p:txBody>
      </p:sp>
    </p:spTree>
    <p:extLst>
      <p:ext uri="{BB962C8B-B14F-4D97-AF65-F5344CB8AC3E}">
        <p14:creationId xmlns:p14="http://schemas.microsoft.com/office/powerpoint/2010/main" val="185030593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898902" y="115888"/>
            <a:ext cx="9589711" cy="5463502"/>
          </a:xfrm>
        </p:spPr>
        <p:txBody>
          <a:bodyPr>
            <a:normAutofit/>
          </a:bodyPr>
          <a:lstStyle/>
          <a:p>
            <a:pPr marL="84138" indent="-84138">
              <a:buNone/>
            </a:pPr>
            <a:r>
              <a:rPr lang="el-GR" altLang="en-US" sz="1800" b="1" dirty="0"/>
              <a:t>     </a:t>
            </a:r>
            <a:r>
              <a:rPr lang="el-GR" altLang="en-US" sz="1800" b="1" u="sng" dirty="0"/>
              <a:t>Λογιστικά Γεγονότα </a:t>
            </a:r>
          </a:p>
          <a:p>
            <a:pPr marL="84138" indent="-84138">
              <a:buNone/>
            </a:pPr>
            <a:endParaRPr lang="el-GR" altLang="en-US" sz="1800" b="1" u="sng" dirty="0"/>
          </a:p>
          <a:p>
            <a:pPr marL="84138" indent="-84138">
              <a:buNone/>
            </a:pPr>
            <a:r>
              <a:rPr lang="el-GR" altLang="en-US" sz="1600" i="1" u="sng" dirty="0"/>
              <a:t>Λογιστικό γεγονός</a:t>
            </a:r>
            <a:r>
              <a:rPr lang="el-GR" altLang="en-US" sz="1600" dirty="0"/>
              <a:t> είναι κάθε γεγονός που μεταβάλλει το Ενεργητικό ή το Παθητικό ή και αμφότερα.</a:t>
            </a:r>
          </a:p>
          <a:p>
            <a:pPr marL="84138" indent="-84138">
              <a:buNone/>
            </a:pPr>
            <a:r>
              <a:rPr lang="el-GR" altLang="en-US" sz="1600" dirty="0"/>
              <a:t> </a:t>
            </a:r>
          </a:p>
          <a:p>
            <a:pPr marL="84138" indent="-84138">
              <a:buNone/>
            </a:pPr>
            <a:r>
              <a:rPr lang="el-GR" altLang="en-US" sz="1600" dirty="0"/>
              <a:t>Τα  λογιστικά γεγονότα προέρχονται από ενέργειες:</a:t>
            </a:r>
          </a:p>
          <a:p>
            <a:pPr marL="84138" indent="-84138">
              <a:buNone/>
            </a:pPr>
            <a:endParaRPr lang="el-GR" altLang="en-US" sz="1600" dirty="0"/>
          </a:p>
          <a:p>
            <a:pPr marL="84138" indent="-84138">
              <a:buClr>
                <a:srgbClr val="F151AC"/>
              </a:buClr>
            </a:pPr>
            <a:r>
              <a:rPr lang="el-GR" altLang="en-US" sz="1600" dirty="0"/>
              <a:t>  Των ιδιοκτητών της επιχείρησης( μέτοχοι, εταίροι, επιχειρηματίες </a:t>
            </a:r>
            <a:r>
              <a:rPr lang="el-GR" altLang="en-US" sz="1600" dirty="0" err="1"/>
              <a:t>κ.λ.π</a:t>
            </a:r>
            <a:r>
              <a:rPr lang="el-GR" altLang="en-US" sz="1600" dirty="0"/>
              <a:t>. )  κατά την αρχική καταβολή του κεφαλαίου καθώς επίσης και τις μεταγενέστερες αυτής αυξήσεις, μειώσεις, αναλήψεις </a:t>
            </a:r>
            <a:r>
              <a:rPr lang="el-GR" altLang="en-US" sz="1600" dirty="0" err="1"/>
              <a:t>κ.λ.π</a:t>
            </a:r>
            <a:r>
              <a:rPr lang="el-GR" altLang="en-US" sz="1600" dirty="0"/>
              <a:t>.  Του κεφαλαίου τους.</a:t>
            </a:r>
          </a:p>
          <a:p>
            <a:pPr marL="84138" indent="-84138">
              <a:buClr>
                <a:srgbClr val="F151AC"/>
              </a:buClr>
            </a:pPr>
            <a:r>
              <a:rPr lang="el-GR" altLang="en-US" sz="1600" dirty="0"/>
              <a:t>  Των τρίτων ( πελατών, χρεωστών, προμηθευτών, πιστωτών, προσωπικού, λοιπών τρίτων, </a:t>
            </a:r>
            <a:r>
              <a:rPr lang="el-GR" altLang="en-US" sz="1600" dirty="0" err="1"/>
              <a:t>κ.λ.π</a:t>
            </a:r>
            <a:r>
              <a:rPr lang="el-GR" altLang="en-US" sz="1600" dirty="0"/>
              <a:t>. ) με τους οποίους η επιχείρηση συμβάλλεται ποικιλοτρόπως ( συμβάσεις πωλήσεως με πελάτες, αγοράς με προμηθευτές, συμβάσεις εξαρτημένης εργασίας με το προσωπικό </a:t>
            </a:r>
            <a:r>
              <a:rPr lang="el-GR" altLang="en-US" sz="1600" dirty="0" err="1"/>
              <a:t>κ.λ.π</a:t>
            </a:r>
            <a:r>
              <a:rPr lang="el-GR" altLang="en-US" sz="1600" dirty="0"/>
              <a:t>.)</a:t>
            </a:r>
          </a:p>
          <a:p>
            <a:pPr marL="84138" indent="-84138">
              <a:buClr>
                <a:srgbClr val="F151AC"/>
              </a:buClr>
            </a:pPr>
            <a:r>
              <a:rPr lang="el-GR" altLang="en-US" sz="1600" dirty="0"/>
              <a:t>  Από υπερτίμηση ή υποτίμηση του Ενεργητικού ή του Παθητικού της επιχείρησης( αναπροσαρμογή βάσει νόμου της αξίας των ακινήτων, κλοπή εμπορευμάτων, υπερτίμηση ληξιπρόθεσμων υποχρεώσεων λόγω λογισμού τόκου υπερημερίας </a:t>
            </a:r>
            <a:r>
              <a:rPr lang="el-GR" altLang="en-US" sz="1600" dirty="0" err="1"/>
              <a:t>κ.λ.π</a:t>
            </a:r>
            <a:r>
              <a:rPr lang="el-GR" altLang="en-US" sz="1600" dirty="0"/>
              <a:t>. )</a:t>
            </a:r>
          </a:p>
          <a:p>
            <a:pPr marL="84138" indent="-84138">
              <a:buClr>
                <a:srgbClr val="F151AC"/>
              </a:buClr>
              <a:buNone/>
            </a:pPr>
            <a:endParaRPr lang="el-GR" altLang="en-US" sz="1600" dirty="0"/>
          </a:p>
          <a:p>
            <a:pPr marL="84138" indent="-84138">
              <a:buClr>
                <a:srgbClr val="F151AC"/>
              </a:buClr>
              <a:buNone/>
            </a:pPr>
            <a:r>
              <a:rPr lang="el-GR" altLang="en-US" sz="1600" dirty="0"/>
              <a:t>    Επομένως , τα λογιστικά γεγονότα μπορούμε να τα διακρίνουμε περαιτέρω και ως εξής:</a:t>
            </a:r>
          </a:p>
          <a:p>
            <a:pPr marL="84138" indent="-84138">
              <a:buClr>
                <a:srgbClr val="F151AC"/>
              </a:buClr>
              <a:buNone/>
            </a:pPr>
            <a:endParaRPr lang="el-GR" altLang="en-US" sz="1600" dirty="0"/>
          </a:p>
          <a:p>
            <a:pPr marL="84138" indent="-84138">
              <a:buNone/>
            </a:pPr>
            <a:endParaRPr lang="el-GR" altLang="en-US" sz="1600" dirty="0"/>
          </a:p>
        </p:txBody>
      </p:sp>
    </p:spTree>
    <p:extLst>
      <p:ext uri="{BB962C8B-B14F-4D97-AF65-F5344CB8AC3E}">
        <p14:creationId xmlns:p14="http://schemas.microsoft.com/office/powerpoint/2010/main" val="1079274247"/>
      </p:ext>
    </p:extLst>
  </p:cSld>
  <p:clrMapOvr>
    <a:masterClrMapping/>
  </p:clrMapOvr>
  <p:transition spd="slow" advClick="0" advTm="500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Group 2"/>
          <p:cNvGraphicFramePr>
            <a:graphicFrameLocks noGrp="1"/>
          </p:cNvGraphicFramePr>
          <p:nvPr>
            <p:ph idx="1"/>
          </p:nvPr>
        </p:nvGraphicFramePr>
        <p:xfrm>
          <a:off x="1631950" y="260350"/>
          <a:ext cx="8928100" cy="6408738"/>
        </p:xfrm>
        <a:graphic>
          <a:graphicData uri="http://schemas.openxmlformats.org/drawingml/2006/table">
            <a:tbl>
              <a:tblPr/>
              <a:tblGrid>
                <a:gridCol w="3021013">
                  <a:extLst>
                    <a:ext uri="{9D8B030D-6E8A-4147-A177-3AD203B41FA5}">
                      <a16:colId xmlns:a16="http://schemas.microsoft.com/office/drawing/2014/main" xmlns="" val="3197462113"/>
                    </a:ext>
                  </a:extLst>
                </a:gridCol>
                <a:gridCol w="3719512">
                  <a:extLst>
                    <a:ext uri="{9D8B030D-6E8A-4147-A177-3AD203B41FA5}">
                      <a16:colId xmlns:a16="http://schemas.microsoft.com/office/drawing/2014/main" xmlns="" val="1374727849"/>
                    </a:ext>
                  </a:extLst>
                </a:gridCol>
                <a:gridCol w="2187575">
                  <a:extLst>
                    <a:ext uri="{9D8B030D-6E8A-4147-A177-3AD203B41FA5}">
                      <a16:colId xmlns:a16="http://schemas.microsoft.com/office/drawing/2014/main" xmlns="" val="2104462660"/>
                    </a:ext>
                  </a:extLst>
                </a:gridCol>
              </a:tblGrid>
              <a:tr h="1400175">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400" b="1"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ΔΙΑΚΡΙΣΗ ΛΟΓΙΣΤΙΚΩΝ ΓΕΓΟΝΟΤΩΝ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 Ή ΓΕΝΙΚΩΣ ΟΙΚΟΝΟΜΙΚΗΣ ΦΥΣΕΩΣ ΓΕΓΟΝΟΤΩΝ)</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82147138"/>
                  </a:ext>
                </a:extLst>
              </a:tr>
              <a:tr h="6445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ΠΡΑΓΜΑΤΙΚΑ ΓΕΓΟΝΟΤΑ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ΝΟΜΙΚΑ ΓΕΓΟΝΟΤΑ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ΟΙΚΟΝΟΜΙΚΑ ΓΕΓΟΝΟΤΑ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02753934"/>
                  </a:ext>
                </a:extLst>
              </a:tr>
              <a:tr h="3179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151AC"/>
                        </a:buClr>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ΓΕΓΟΝΟΤΑ ΤΑ ΟΠΟΙΑ ΔΕΝ ΕΧΟΥΝ ΝΟΜΙΚΕΣ ΣΥΝΕΠΕΙΕΣ: </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endParaRPr kumimoji="0" lang="el-GR" altLang="en-US" sz="1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ΚΑΤΑΣΤΡΟΦΗ ΑΝΑΣΦΑΛΙΣΤΩΝ ΠΕΡΙΟΥΣΙΑΚΩΝ ΣΤΟΙΧΕΙΩΝ</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ΚΛΟΠΕΣ, ΦΘΟΡΕΣ ΠΕΡΙΟΥΣΙΑΚΩΝ ΣΤΟΙΧΕΙΩΝ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ΓΕΓΟΝΟΤΑ ΜΕ ΤΑ ΟΠΟΙΑ ΑΠΟΚΤΑΤΑΙ, ΤΡΟΠΟΠΟΙΕΙΤΑΙ Ή ΚΑΤΑΡΓΕΙΤΑΙ ΕΝΑ ΔΙΚΑΙΩΜΑ:</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endParaRPr kumimoji="0" lang="el-GR" altLang="en-US" sz="1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ΑΓΟΡΑΠΩΛΗΣΙΕΣ</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ΣΥΜΒΑΣΕΙΣ( ΜΙΣΘΩΣΕΩΣ, ΠΑΡΑΓΓΕΛΙΑΣ, ΔΑΝΕΙΩΝ)</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ΕΚΔΟΣΕΙΣ, ΑΠΟΔΟΧΕΣ, ΟΠΙΣΘΟΓΡΑΦΗΣΕΙΣ ΠΙΣΤΩΤΙΚΩΝ ΤΙΤΛΩΝ)</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endParaRPr kumimoji="0" lang="el-GR" altLang="en-US" sz="1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endParaRPr kumimoji="0" lang="el-GR"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ΑΝΑΠΡΟΣΑΡΜΟΓΗ ΑΞΙΑΣ ΑΚΙΝΗΤΩΝ</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ΥΠΟΤΙΜΗΣΗ ΧΡΕΟΓΡΑΦΩΝ</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ΥΠΟΤΙΜΗΣΗ ΠΑΓΙΩΝ                   ( π.χ. ΜΗΧΑΝΟΛΟΓΙΚΟ ΕΞΟΠΛΙΣΜΟ)</a:t>
                      </a:r>
                    </a:p>
                    <a:p>
                      <a:pPr marL="0" marR="0" lvl="0" indent="0" algn="l" defTabSz="914400" rtl="0" eaLnBrk="1" fontAlgn="base" latinLnBrk="0" hangingPunct="1">
                        <a:lnSpc>
                          <a:spcPct val="100000"/>
                        </a:lnSpc>
                        <a:spcBef>
                          <a:spcPct val="20000"/>
                        </a:spcBef>
                        <a:spcAft>
                          <a:spcPct val="0"/>
                        </a:spcAft>
                        <a:buClr>
                          <a:srgbClr val="F151AC"/>
                        </a:buClr>
                        <a:buSzTx/>
                        <a:buFontTx/>
                        <a:buChar char="•"/>
                        <a:tabLst/>
                      </a:pPr>
                      <a:r>
                        <a:rPr kumimoji="0" lang="el-GR" altLang="en-US" sz="1400" b="1" i="0" u="none" strike="noStrike" cap="none" normalizeH="0" baseline="0" smtClean="0">
                          <a:ln>
                            <a:noFill/>
                          </a:ln>
                          <a:solidFill>
                            <a:schemeClr val="tx1"/>
                          </a:solidFill>
                          <a:effectLst/>
                          <a:latin typeface="Arial" panose="020B0604020202020204" pitchFamily="34" charset="0"/>
                        </a:rPr>
                        <a:t>ΥΠΟΤΙΜΗΣΗ ΕΜΠΟΡΕΥΜΑΤΩΝ  ( π.χ. ΛΟΓΩ ΑΛΛΑΓΗΣ ΜΟΔΑΣ)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90086281"/>
                  </a:ext>
                </a:extLst>
              </a:tr>
              <a:tr h="1184275">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Arial" panose="020B0604020202020204" pitchFamily="34" charset="0"/>
                        </a:rPr>
                        <a:t> ΚΑΘΕ ΛΟΓΙΣΤΙΚΟ ΓΕΓΟΝΟΣ ΠΡΟΚΑΛΕΙ ΜΕΤΑΒΟΛΕΣ , ΔΗΛΑΔΗ ΑΡΙΘΜΗΤΙΚΕΣ ΑΥΞΗΣΕΙΣ Ή ΕΛΑΤΤΩΣΕΙΣ ΣΤΑ ΣΤΟΙΧΕΙΑ ΤΟΥ ΙΣΟΛΟΓΙΣΜΟΥ.</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39866756"/>
                  </a:ext>
                </a:extLst>
              </a:tr>
            </a:tbl>
          </a:graphicData>
        </a:graphic>
      </p:graphicFrame>
    </p:spTree>
    <p:extLst>
      <p:ext uri="{BB962C8B-B14F-4D97-AF65-F5344CB8AC3E}">
        <p14:creationId xmlns:p14="http://schemas.microsoft.com/office/powerpoint/2010/main" val="3893648546"/>
      </p:ext>
    </p:extLst>
  </p:cSld>
  <p:clrMapOvr>
    <a:masterClrMapping/>
  </p:clrMapOvr>
  <p:transition spd="slow" advClick="0" advTm="500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1847850" y="115888"/>
            <a:ext cx="8362950" cy="6481762"/>
          </a:xfrm>
        </p:spPr>
        <p:txBody>
          <a:bodyPr/>
          <a:lstStyle/>
          <a:p>
            <a:pPr marL="85725" indent="-85725">
              <a:buNone/>
            </a:pPr>
            <a:r>
              <a:rPr lang="el-GR" altLang="en-US" sz="1800" b="1"/>
              <a:t>          </a:t>
            </a:r>
            <a:r>
              <a:rPr lang="el-GR" altLang="en-US" sz="1800" b="1" u="sng"/>
              <a:t>Λογιστικά Βιβλία</a:t>
            </a:r>
          </a:p>
          <a:p>
            <a:pPr marL="85725" indent="-85725">
              <a:buNone/>
            </a:pPr>
            <a:endParaRPr lang="el-GR" altLang="en-US" sz="1800" b="1"/>
          </a:p>
          <a:p>
            <a:pPr marL="85725" indent="-85725">
              <a:buNone/>
            </a:pPr>
            <a:r>
              <a:rPr lang="el-GR" altLang="en-US" sz="1600"/>
              <a:t>       Η μεταβολή της περιουσίας την οποία επιφέρει το λογιστικό γεγονός, θέτοντας σε κίνηση δυο τουλάχιστον      λογαριασμούς, έναν που μεταβάλλεται ( + ) ή ( - ) και έναν άλλο που μεταβάλλεται, με το ίδιο ακριβώς ποσό,      ( - ) ή ( + )  ώστε να υπάρχει πάντοτε η λογιστική ισότητα ¨ΕΝΕΡΓΗΤΙΚΟ = ΠΑΘΗΤΙΚΟ ¨, αναλύεται και καταγράφεται στο Ημερολόγιο με τη Διπλογραφική Μέθοδο.</a:t>
            </a:r>
          </a:p>
          <a:p>
            <a:pPr marL="85725" indent="-85725">
              <a:buNone/>
            </a:pPr>
            <a:r>
              <a:rPr lang="el-GR" altLang="en-US" sz="1600"/>
              <a:t>      Οι επιμέρους μεταβολές ( αυξήσεις ή μειώσεις ) των στοιχείων της περιουσίας ή των λογαριασμών, λόγω των λογιστικών γεγονότων, καταγράφονται στο Καθολικό.</a:t>
            </a:r>
          </a:p>
          <a:p>
            <a:pPr marL="85725" indent="-85725">
              <a:buNone/>
            </a:pPr>
            <a:r>
              <a:rPr lang="el-GR" altLang="en-US" sz="1600"/>
              <a:t>       Από τα παραπάνω προκύπτει ότι τα βασικά λογιστικά βιβλία είναι δυο: το Ημερολόγιο και το Καθολικό. Η παραστατική απεικόνιση της ύπαρξης των λογιστικών γεγονότων, της καταγραφής αυτών και της μεταβολής των λογαριασμών λόγω των λογιστικών γεγονότων είναι η εξής</a:t>
            </a:r>
            <a:r>
              <a:rPr lang="el-GR" altLang="en-US" sz="1600" b="1"/>
              <a:t>:</a:t>
            </a:r>
          </a:p>
          <a:p>
            <a:pPr marL="85725" indent="-85725">
              <a:buNone/>
            </a:pPr>
            <a:endParaRPr lang="el-GR" altLang="en-US" sz="1600" b="1"/>
          </a:p>
          <a:p>
            <a:pPr marL="85725" indent="-85725">
              <a:buNone/>
            </a:pPr>
            <a:r>
              <a:rPr lang="el-GR" altLang="en-US" sz="1600" b="1"/>
              <a:t> </a:t>
            </a:r>
          </a:p>
        </p:txBody>
      </p:sp>
      <p:sp>
        <p:nvSpPr>
          <p:cNvPr id="62467" name="Rectangle 3"/>
          <p:cNvSpPr>
            <a:spLocks noChangeArrowheads="1"/>
          </p:cNvSpPr>
          <p:nvPr/>
        </p:nvSpPr>
        <p:spPr bwMode="auto">
          <a:xfrm>
            <a:off x="1992314" y="4365625"/>
            <a:ext cx="1944687"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200" b="1"/>
              <a:t>ΔΙΚΑΙΟΛΟΓΗΤΙΚΑ</a:t>
            </a:r>
          </a:p>
        </p:txBody>
      </p:sp>
      <p:sp>
        <p:nvSpPr>
          <p:cNvPr id="62468" name="Line 4"/>
          <p:cNvSpPr>
            <a:spLocks noChangeShapeType="1"/>
          </p:cNvSpPr>
          <p:nvPr/>
        </p:nvSpPr>
        <p:spPr bwMode="auto">
          <a:xfrm>
            <a:off x="3935413" y="4581525"/>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Rectangle 5"/>
          <p:cNvSpPr>
            <a:spLocks noChangeArrowheads="1"/>
          </p:cNvSpPr>
          <p:nvPr/>
        </p:nvSpPr>
        <p:spPr bwMode="auto">
          <a:xfrm>
            <a:off x="4295776" y="4365625"/>
            <a:ext cx="1655763"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200" b="1"/>
              <a:t>ΗΜΕΡΟΛΟΓΙΑ</a:t>
            </a:r>
          </a:p>
        </p:txBody>
      </p:sp>
      <p:sp>
        <p:nvSpPr>
          <p:cNvPr id="62470" name="Line 6"/>
          <p:cNvSpPr>
            <a:spLocks noChangeShapeType="1"/>
          </p:cNvSpPr>
          <p:nvPr/>
        </p:nvSpPr>
        <p:spPr bwMode="auto">
          <a:xfrm>
            <a:off x="5951539" y="458152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Rectangle 7"/>
          <p:cNvSpPr>
            <a:spLocks noChangeArrowheads="1"/>
          </p:cNvSpPr>
          <p:nvPr/>
        </p:nvSpPr>
        <p:spPr bwMode="auto">
          <a:xfrm>
            <a:off x="6311901" y="4365625"/>
            <a:ext cx="2232025"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200" b="1"/>
              <a:t>ΚΑΘΟΛΙΚΟ</a:t>
            </a:r>
          </a:p>
        </p:txBody>
      </p:sp>
      <p:sp>
        <p:nvSpPr>
          <p:cNvPr id="62472" name="Rectangle 8"/>
          <p:cNvSpPr>
            <a:spLocks noGrp="1" noChangeArrowheads="1"/>
          </p:cNvSpPr>
          <p:nvPr>
            <p:ph type="title"/>
          </p:nvPr>
        </p:nvSpPr>
        <p:spPr>
          <a:xfrm>
            <a:off x="1524000" y="4941889"/>
            <a:ext cx="8713788" cy="504825"/>
          </a:xfrm>
          <a:noFill/>
        </p:spPr>
        <p:txBody>
          <a:bodyPr anchorCtr="1"/>
          <a:lstStyle/>
          <a:p>
            <a:pPr algn="l" eaLnBrk="1" hangingPunct="1"/>
            <a:r>
              <a:rPr lang="el-GR" altLang="en-US" sz="900" b="1"/>
              <a:t>ΥΠΑΡΞΗ ΛΟΓΙΣΤΙΚΩΝ ΓΕΓΟΝΟΤΩΝ          ΚΑΤΑΓΡΑΦΗ ΛΟΓΙΣΤΙΚΩΝ ΓΕΓΟΝΟΤΩΝ         ΜΕΤΑΒΟΛΗ ΛΟΓΑΡΙΑΣΜΩΝ ΛΟΓΩ ΛΟΓΙΣΤΙΚΩΝ ΓΕΓΟΝΟΤΩΝ</a:t>
            </a:r>
          </a:p>
        </p:txBody>
      </p:sp>
    </p:spTree>
    <p:extLst>
      <p:ext uri="{BB962C8B-B14F-4D97-AF65-F5344CB8AC3E}">
        <p14:creationId xmlns:p14="http://schemas.microsoft.com/office/powerpoint/2010/main" val="4032227571"/>
      </p:ext>
    </p:extLst>
  </p:cSld>
  <p:clrMapOvr>
    <a:masterClrMapping/>
  </p:clrMapOvr>
  <p:transition spd="slow" advClick="0" advTm="500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981200" y="115889"/>
            <a:ext cx="8229600" cy="6010275"/>
          </a:xfrm>
        </p:spPr>
        <p:txBody>
          <a:bodyPr>
            <a:normAutofit lnSpcReduction="10000"/>
          </a:bodyPr>
          <a:lstStyle/>
          <a:p>
            <a:pPr marL="0" indent="0">
              <a:lnSpc>
                <a:spcPct val="80000"/>
              </a:lnSpc>
              <a:buNone/>
            </a:pPr>
            <a:r>
              <a:rPr lang="el-GR" altLang="en-US" sz="1800" b="1"/>
              <a:t>         </a:t>
            </a:r>
            <a:r>
              <a:rPr lang="el-GR" altLang="en-US" sz="1800" b="1" u="sng"/>
              <a:t>Ημερολόγιο</a:t>
            </a:r>
          </a:p>
          <a:p>
            <a:pPr marL="0" indent="0">
              <a:lnSpc>
                <a:spcPct val="80000"/>
              </a:lnSpc>
              <a:buNone/>
            </a:pPr>
            <a:endParaRPr lang="el-GR" altLang="en-US" sz="1800" b="1" u="sng"/>
          </a:p>
          <a:p>
            <a:pPr marL="0" indent="0">
              <a:lnSpc>
                <a:spcPct val="80000"/>
              </a:lnSpc>
              <a:buNone/>
            </a:pPr>
            <a:r>
              <a:rPr lang="el-GR" altLang="en-US" sz="1800" b="1"/>
              <a:t>     </a:t>
            </a:r>
            <a:r>
              <a:rPr lang="el-GR" altLang="en-US" sz="1800" b="1" u="sng"/>
              <a:t>Γενικά Περί Ημερολογίου Και Ημερολογιακών Εγγραφών</a:t>
            </a:r>
            <a:endParaRPr lang="en-US" altLang="en-US" sz="1800" b="1" u="sng"/>
          </a:p>
          <a:p>
            <a:pPr marL="0" indent="0">
              <a:lnSpc>
                <a:spcPct val="80000"/>
              </a:lnSpc>
              <a:buNone/>
            </a:pPr>
            <a:endParaRPr lang="en-US" altLang="en-US" sz="1800" b="1" u="sng"/>
          </a:p>
          <a:p>
            <a:pPr marL="0" indent="0">
              <a:lnSpc>
                <a:spcPct val="80000"/>
              </a:lnSpc>
              <a:buNone/>
            </a:pPr>
            <a:r>
              <a:rPr lang="el-GR" altLang="en-US" sz="1600" b="1"/>
              <a:t>    </a:t>
            </a:r>
            <a:r>
              <a:rPr lang="el-GR" altLang="en-US" sz="1600"/>
              <a:t>Κάθε λογιστικό γεγονός αποτυπώνεται σε ένα δικαιολογητικό ή παραστατικό το οποίο χρησιμεύει για τη σύνταξη του &lt;&lt; ημερολογιακού άρθρου &gt;&gt; ή της &lt;&lt; ημερολογιακής εγγραφής &gt;&gt;.</a:t>
            </a:r>
          </a:p>
          <a:p>
            <a:pPr marL="0" indent="0">
              <a:lnSpc>
                <a:spcPct val="80000"/>
              </a:lnSpc>
              <a:buNone/>
            </a:pPr>
            <a:r>
              <a:rPr lang="el-GR" altLang="en-US" sz="1600"/>
              <a:t>     </a:t>
            </a:r>
            <a:r>
              <a:rPr lang="el-GR" altLang="en-US" sz="1600" b="1" i="1"/>
              <a:t>Ημερολόγιο</a:t>
            </a:r>
            <a:r>
              <a:rPr lang="el-GR" altLang="en-US" sz="1600"/>
              <a:t> είναι το λογιστικό βιβλίο στο οποίο καταχωρούνται κατά χρονολογική σειρά και υπό μορφής λογιστικής εγγραφής τα λογιστικά γεγονότα  της επιχείρησης με πλήρη ανάλυση αυτών.</a:t>
            </a:r>
          </a:p>
          <a:p>
            <a:pPr marL="0" indent="0">
              <a:lnSpc>
                <a:spcPct val="80000"/>
              </a:lnSpc>
              <a:buNone/>
            </a:pPr>
            <a:r>
              <a:rPr lang="el-GR" altLang="en-US" sz="1600"/>
              <a:t>    Η ημερολογιακή εγγραφή ( ή ημερολογιακό άρθρο ) αποτελείται από τα εξής στοιχεία:</a:t>
            </a:r>
          </a:p>
          <a:p>
            <a:pPr marL="0" indent="0">
              <a:lnSpc>
                <a:spcPct val="80000"/>
              </a:lnSpc>
              <a:buNone/>
            </a:pPr>
            <a:endParaRPr lang="el-GR" altLang="en-US" sz="1600"/>
          </a:p>
          <a:p>
            <a:pPr marL="0" indent="0">
              <a:lnSpc>
                <a:spcPct val="80000"/>
              </a:lnSpc>
              <a:buClr>
                <a:srgbClr val="F151AC"/>
              </a:buClr>
            </a:pPr>
            <a:r>
              <a:rPr lang="el-GR" altLang="en-US" sz="1600"/>
              <a:t>Την ημερομηνία του λογιστικού γεγονότος</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Τους τίτλους των λογαριασμών που μεταβάλλονται, χρεώνονται και πιστώνονται λόγω του λογιστικού γεγονότος</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Τα ποσά με τα οποία χρεώνονται και πιστώνονται οι λογαριασμοί , ώστε να υπάρχει πάντα η λογιστική ισότητα: Ενεργητικό = Παθητικό</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Την αιτιολογία του λογιστικού γεγονότος με μνεία του σχετικού δικαιολογητικού.</a:t>
            </a:r>
          </a:p>
          <a:p>
            <a:pPr marL="0" indent="0">
              <a:lnSpc>
                <a:spcPct val="80000"/>
              </a:lnSpc>
              <a:buNone/>
            </a:pPr>
            <a:endParaRPr lang="el-GR" altLang="en-US" sz="1600"/>
          </a:p>
        </p:txBody>
      </p:sp>
    </p:spTree>
    <p:extLst>
      <p:ext uri="{BB962C8B-B14F-4D97-AF65-F5344CB8AC3E}">
        <p14:creationId xmlns:p14="http://schemas.microsoft.com/office/powerpoint/2010/main" val="3528307461"/>
      </p:ext>
    </p:extLst>
  </p:cSld>
  <p:clrMapOvr>
    <a:masterClrMapping/>
  </p:clrMapOvr>
  <p:transition spd="slow" advClick="0" advTm="500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1981201" y="115889"/>
            <a:ext cx="8435975" cy="6010275"/>
          </a:xfrm>
        </p:spPr>
        <p:txBody>
          <a:bodyPr/>
          <a:lstStyle/>
          <a:p>
            <a:pPr marL="0" indent="0">
              <a:lnSpc>
                <a:spcPct val="80000"/>
              </a:lnSpc>
              <a:buNone/>
            </a:pPr>
            <a:r>
              <a:rPr lang="el-GR" altLang="en-US" sz="1800" b="1"/>
              <a:t>         </a:t>
            </a:r>
            <a:r>
              <a:rPr lang="el-GR" altLang="en-US" sz="1800" b="1" u="sng"/>
              <a:t>Καθολικό</a:t>
            </a:r>
          </a:p>
          <a:p>
            <a:pPr marL="0" indent="0">
              <a:lnSpc>
                <a:spcPct val="80000"/>
              </a:lnSpc>
              <a:buNone/>
            </a:pPr>
            <a:endParaRPr lang="el-GR" altLang="en-US" sz="1800" b="1" u="sng"/>
          </a:p>
          <a:p>
            <a:pPr marL="0" indent="0">
              <a:lnSpc>
                <a:spcPct val="80000"/>
              </a:lnSpc>
              <a:buNone/>
            </a:pPr>
            <a:r>
              <a:rPr lang="el-GR" altLang="en-US" sz="1600" b="1"/>
              <a:t>   </a:t>
            </a:r>
            <a:r>
              <a:rPr lang="el-GR" altLang="en-US" sz="1600" b="1" i="1"/>
              <a:t>Καθολικό </a:t>
            </a:r>
            <a:r>
              <a:rPr lang="el-GR" altLang="en-US" sz="1600"/>
              <a:t> είναι το λογιστικό βιβλίο στο οποίο παρακολουθούνται οι λογαριασμοί και καταγράφονται οι μεταβολές ( αυξήσεις ή μειώσεις ) αυτών λόγω των λογιστικών γεγονότων.</a:t>
            </a:r>
          </a:p>
          <a:p>
            <a:pPr marL="0" indent="0">
              <a:lnSpc>
                <a:spcPct val="80000"/>
              </a:lnSpc>
              <a:buNone/>
            </a:pPr>
            <a:endParaRPr lang="el-GR" altLang="en-US" sz="1600"/>
          </a:p>
          <a:p>
            <a:pPr marL="0" indent="0">
              <a:lnSpc>
                <a:spcPct val="80000"/>
              </a:lnSpc>
              <a:buNone/>
            </a:pPr>
            <a:r>
              <a:rPr lang="el-GR" altLang="en-US" sz="1600"/>
              <a:t>    Το Καθολικό διακρίνεται σε γενικό καθολικό και αναλυτικά καθολικά.</a:t>
            </a:r>
          </a:p>
          <a:p>
            <a:pPr marL="0" indent="0">
              <a:lnSpc>
                <a:spcPct val="80000"/>
              </a:lnSpc>
              <a:buClr>
                <a:srgbClr val="FF66FF"/>
              </a:buClr>
            </a:pPr>
            <a:r>
              <a:rPr lang="el-GR" altLang="en-US" sz="1600"/>
              <a:t> </a:t>
            </a:r>
            <a:r>
              <a:rPr lang="el-GR" altLang="en-US" sz="1600" b="1" i="1"/>
              <a:t> Γενικό </a:t>
            </a:r>
            <a:r>
              <a:rPr lang="el-GR" altLang="en-US" sz="1600"/>
              <a:t>καθολικό είναι το λογιστικό βιβλίο στο οποίο παρακολουθούνται οι πρωτοβάθμιοι λογαριασμοί και καταγράφονται  οι μεταβολές ( αυξήσεις ή μειώσεις ) αυτών λόγω των λογιστικών γεγονότων.</a:t>
            </a:r>
          </a:p>
          <a:p>
            <a:pPr marL="0" indent="0">
              <a:lnSpc>
                <a:spcPct val="80000"/>
              </a:lnSpc>
              <a:buClr>
                <a:srgbClr val="FF66FF"/>
              </a:buClr>
            </a:pPr>
            <a:r>
              <a:rPr lang="el-GR" altLang="en-US" sz="1600"/>
              <a:t>  </a:t>
            </a:r>
            <a:r>
              <a:rPr lang="el-GR" altLang="en-US" sz="1600" b="1" i="1"/>
              <a:t>Αναλυτικά </a:t>
            </a:r>
            <a:r>
              <a:rPr lang="el-GR" altLang="en-US" sz="1600"/>
              <a:t>καθολικά είναι τα λογιστικά βιβλία στα οποία παρακολουθούνται οι δευτεροβάθμιοι, τριτοβάθμιοι, τεταρτοβάθμιοι , κ.λ.π. λογαριασμοί και καταγράφονται οι μεταβολές ( αυξήσεις  ή μειώσεις ) αυτών λόγω των λογιστικών γεγονότων.</a:t>
            </a:r>
          </a:p>
          <a:p>
            <a:pPr marL="0" indent="0">
              <a:lnSpc>
                <a:spcPct val="80000"/>
              </a:lnSpc>
              <a:buClr>
                <a:srgbClr val="FF66FF"/>
              </a:buClr>
              <a:buNone/>
            </a:pPr>
            <a:endParaRPr lang="el-GR" altLang="en-US" sz="1600"/>
          </a:p>
          <a:p>
            <a:pPr marL="0" indent="0">
              <a:lnSpc>
                <a:spcPct val="80000"/>
              </a:lnSpc>
              <a:buNone/>
            </a:pPr>
            <a:r>
              <a:rPr lang="el-GR" altLang="en-US" sz="1600"/>
              <a:t>    Το γενικό καθολικό εάν τηρείται χειρόγραφα πρέπει πάντα να είναι θεωρημένο.</a:t>
            </a:r>
          </a:p>
          <a:p>
            <a:pPr marL="0" indent="0">
              <a:lnSpc>
                <a:spcPct val="80000"/>
              </a:lnSpc>
              <a:buNone/>
            </a:pPr>
            <a:endParaRPr lang="el-GR" altLang="en-US" sz="1600"/>
          </a:p>
          <a:p>
            <a:pPr marL="0" indent="0">
              <a:lnSpc>
                <a:spcPct val="80000"/>
              </a:lnSpc>
              <a:buNone/>
            </a:pPr>
            <a:r>
              <a:rPr lang="el-GR" altLang="en-US" sz="1600"/>
              <a:t>     Από τα αναλυτικά καθολικά πρέπει να είναι θεωρημένες οι καρτέλες αποθήκης, δηλαδή η τεταρτοβάθμια  ανάλυση των αποθεμάτων ( εμπορεύματα, πρώτες ύλες, έτοιμα προϊόντα κ.λ.π. )</a:t>
            </a:r>
          </a:p>
          <a:p>
            <a:pPr marL="0" indent="0">
              <a:lnSpc>
                <a:spcPct val="80000"/>
              </a:lnSpc>
              <a:buNone/>
            </a:pPr>
            <a:endParaRPr lang="el-GR" altLang="en-US" sz="1600"/>
          </a:p>
        </p:txBody>
      </p:sp>
    </p:spTree>
    <p:extLst>
      <p:ext uri="{BB962C8B-B14F-4D97-AF65-F5344CB8AC3E}">
        <p14:creationId xmlns:p14="http://schemas.microsoft.com/office/powerpoint/2010/main" val="3164174947"/>
      </p:ext>
    </p:extLst>
  </p:cSld>
  <p:clrMapOvr>
    <a:masterClrMapping/>
  </p:clrMapOvr>
  <p:transition spd="slow" advClick="0" advTm="500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703388" y="115888"/>
            <a:ext cx="4038600" cy="4525962"/>
          </a:xfrm>
        </p:spPr>
        <p:txBody>
          <a:bodyPr/>
          <a:lstStyle/>
          <a:p>
            <a:pPr eaLnBrk="1" hangingPunct="1">
              <a:buFontTx/>
              <a:buNone/>
            </a:pPr>
            <a:r>
              <a:rPr lang="el-GR" altLang="en-US" sz="1800" b="1"/>
              <a:t>           </a:t>
            </a:r>
            <a:r>
              <a:rPr lang="el-GR" altLang="en-US" sz="1800" b="1" u="sng"/>
              <a:t>Θεωρημένα Βιβλία</a:t>
            </a:r>
          </a:p>
          <a:p>
            <a:pPr eaLnBrk="1" hangingPunct="1">
              <a:buFontTx/>
              <a:buNone/>
            </a:pPr>
            <a:endParaRPr lang="el-GR" altLang="en-US" sz="1800" b="1" u="sng"/>
          </a:p>
        </p:txBody>
      </p:sp>
      <p:graphicFrame>
        <p:nvGraphicFramePr>
          <p:cNvPr id="363523" name="Group 3"/>
          <p:cNvGraphicFramePr>
            <a:graphicFrameLocks noGrp="1"/>
          </p:cNvGraphicFramePr>
          <p:nvPr>
            <p:ph sz="half" idx="2"/>
          </p:nvPr>
        </p:nvGraphicFramePr>
        <p:xfrm>
          <a:off x="1919288" y="981075"/>
          <a:ext cx="8208962" cy="5154614"/>
        </p:xfrm>
        <a:graphic>
          <a:graphicData uri="http://schemas.openxmlformats.org/drawingml/2006/table">
            <a:tbl>
              <a:tblPr/>
              <a:tblGrid>
                <a:gridCol w="1724025">
                  <a:extLst>
                    <a:ext uri="{9D8B030D-6E8A-4147-A177-3AD203B41FA5}">
                      <a16:colId xmlns:a16="http://schemas.microsoft.com/office/drawing/2014/main" xmlns="" val="605976746"/>
                    </a:ext>
                  </a:extLst>
                </a:gridCol>
                <a:gridCol w="2790825">
                  <a:extLst>
                    <a:ext uri="{9D8B030D-6E8A-4147-A177-3AD203B41FA5}">
                      <a16:colId xmlns:a16="http://schemas.microsoft.com/office/drawing/2014/main" xmlns="" val="2353977020"/>
                    </a:ext>
                  </a:extLst>
                </a:gridCol>
                <a:gridCol w="3694112">
                  <a:extLst>
                    <a:ext uri="{9D8B030D-6E8A-4147-A177-3AD203B41FA5}">
                      <a16:colId xmlns:a16="http://schemas.microsoft.com/office/drawing/2014/main" xmlns="" val="1845703879"/>
                    </a:ext>
                  </a:extLst>
                </a:gridCol>
              </a:tblGrid>
              <a:tr h="274347">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ΚΑΤΗΓΟΡΙΑ  ΒΙΒΛΙΩΝ Κ.Β.Σ.</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ΤΗΡΗΣΗ ΒΙΒΛΙΩΝ</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3533400617"/>
                  </a:ext>
                </a:extLst>
              </a:tr>
              <a:tr h="274347">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ΧΕΙΡΟΓΡΑΦΗ</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ΜΗΧΑΝΟΓΡΑΦΙΚΗ</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12495919"/>
                  </a:ext>
                </a:extLst>
              </a:tr>
              <a:tr h="2743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ΠΡΩΤΗ ( Α )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ΑΓΟΡΩΝ</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ΜΗΝΙΑΙΑ ΚΑΤΑΣΤΑΣΗ ΒΙΒΛΙΟΥ ΑΓΟΡΩΝ</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8269476"/>
                  </a:ext>
                </a:extLst>
              </a:tr>
              <a:tr h="56520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ΔΕΥΤΕΡΗ ( Β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ΕΣΟΔΩΝ- ΕΞΟΔΩΝ</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ΜΗΝΙΑΙΑ ΚΑΤΑΣΤΑΣΗ ΒΙΒΛΙΟΥ ΕΣΟΔΩΝ- ΕΞΟΔΩΝ</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10852116"/>
                  </a:ext>
                </a:extLst>
              </a:tr>
              <a:tr h="1481474">
                <a:tc row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ΤΡΙΤΗ ( Γ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ΗΜΕΡΟΛΟΓΙΑ ΠΡΩΤΟΓΕΝΩΝ ΕΓΓΡΑΦΩΝ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ΗΜΕΡΟΛΟΓΙΟ ΕΓΓΡΑΦΩΝ ΙΣΟΛΟΓΙΣΜΟΥ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ΓΕΝΙΚΟ ΚΑΘΟΛΙΚΟ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ΗΜΕΡΗΣΙΟ ΔΙΠΛΟΤΥΠΟ ΦΥΛΛΟ ΣΥΝΑΛΛΑΓΩΝ ΚΑΤΑΣΤΗΜΑΤΟΣ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ΤΟ ΙΣΟΖΥΓΙΟ ΓΕΝΙΚΟΥ- ΑΝΑΛΥΤΙΚΩΝ ΚΑΘΟΛΙΚΩΝ</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34357497"/>
                  </a:ext>
                </a:extLst>
              </a:tr>
              <a:tr h="309594">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ΑΠΟΘΗΚΗΣ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ΤΟ </a:t>
                      </a:r>
                      <a:r>
                        <a:rPr kumimoji="0" lang="en-US" altLang="en-US" sz="1200" b="1" i="0" u="none" strike="noStrike" cap="none" normalizeH="0" baseline="0" smtClean="0">
                          <a:ln>
                            <a:noFill/>
                          </a:ln>
                          <a:solidFill>
                            <a:schemeClr val="tx1"/>
                          </a:solidFill>
                          <a:effectLst/>
                          <a:latin typeface="Arial" panose="020B0604020202020204" pitchFamily="34" charset="0"/>
                        </a:rPr>
                        <a:t>CD- ROM </a:t>
                      </a:r>
                      <a:r>
                        <a:rPr kumimoji="0" lang="el-GR" altLang="en-US" sz="1200" b="1" i="0" u="none" strike="noStrike" cap="none" normalizeH="0" baseline="0" smtClean="0">
                          <a:ln>
                            <a:noFill/>
                          </a:ln>
                          <a:solidFill>
                            <a:schemeClr val="tx1"/>
                          </a:solidFill>
                          <a:effectLst/>
                          <a:latin typeface="Arial" panose="020B0604020202020204" pitchFamily="34" charset="0"/>
                        </a:rPr>
                        <a:t> ΤΟΥ ΒΙΒΛΙΟΥ ΑΠΟΘΗΚΗΣ</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16578782"/>
                  </a:ext>
                </a:extLst>
              </a:tr>
              <a:tr h="493825">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ΤΕΧΝΙΚΩΝ  ΠΡΟΔΙΑΓΡΑΦΩΝ</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ΤΕΧΝΙΚΩΝ ΠΡΟΔΙΑΓΡΑΦΩΝ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25112905"/>
                  </a:ext>
                </a:extLst>
              </a:tr>
              <a:tr h="493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          ΟΛΕΣ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ΠΡΟΣΘΕΤΑ ΒΙΒΛΙΑ ΑΡΘΡΟΥ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10, Κ.Β.Σ.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ΠΡΟΣΘΕΤΑ ΒΙΒΛΙΑ ΑΡΘΡΟΥ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10, Κ.Β.Σ.</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07625394"/>
                  </a:ext>
                </a:extLst>
              </a:tr>
              <a:tr h="274347">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  ΔΕΥΤΕΡΗ ( Β ) ΚΑΙ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         ΤΡΙΤΗ ( Γ )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ΑΠΟΓΡΑΦΩΝ</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ΒΙΒΛΙΟ ΑΠΟΓΡΑΦΩΝ</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94381979"/>
                  </a:ext>
                </a:extLst>
              </a:tr>
              <a:tr h="713302">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ΚΑΤΑΣΤΑΣΕΙΣ ΠΟΣΟΤΙΚΗΣ-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ΚΑΤΑΧΩΡΗΣΗΣ ΑΠΟΘΕΜΑΤΩΝ</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ΚΑΤΑΣΤΑΣΕΙΣ ΠΟΣΟΤΙΚΗΣ-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rPr>
                        <a:t>ΚΑΤΑΧΩΡΗΣΗΣ ΑΠΟΘΕΜΑΤΩΝ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200" b="1"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81220316"/>
                  </a:ext>
                </a:extLst>
              </a:tr>
            </a:tbl>
          </a:graphicData>
        </a:graphic>
      </p:graphicFrame>
    </p:spTree>
    <p:extLst>
      <p:ext uri="{BB962C8B-B14F-4D97-AF65-F5344CB8AC3E}">
        <p14:creationId xmlns:p14="http://schemas.microsoft.com/office/powerpoint/2010/main" val="2019757385"/>
      </p:ext>
    </p:extLst>
  </p:cSld>
  <p:clrMapOvr>
    <a:masterClrMapping/>
  </p:clrMapOvr>
  <p:transition spd="slow" advClick="0" advTm="500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847851" y="188914"/>
            <a:ext cx="8640763" cy="6408737"/>
          </a:xfrm>
        </p:spPr>
        <p:txBody>
          <a:bodyPr/>
          <a:lstStyle/>
          <a:p>
            <a:pPr marL="0" indent="0">
              <a:lnSpc>
                <a:spcPct val="80000"/>
              </a:lnSpc>
              <a:buNone/>
            </a:pPr>
            <a:r>
              <a:rPr lang="el-GR" altLang="en-US" sz="1600" b="1"/>
              <a:t>           </a:t>
            </a:r>
            <a:r>
              <a:rPr lang="el-GR" altLang="en-US" sz="1600" b="1" u="sng"/>
              <a:t>Αναλυτικά Ημερολόγια</a:t>
            </a:r>
          </a:p>
          <a:p>
            <a:pPr marL="0" indent="0">
              <a:lnSpc>
                <a:spcPct val="80000"/>
              </a:lnSpc>
              <a:buNone/>
            </a:pPr>
            <a:r>
              <a:rPr lang="el-GR" altLang="en-US" sz="1600" b="1"/>
              <a:t>  </a:t>
            </a:r>
            <a:r>
              <a:rPr lang="el-GR" altLang="en-US" sz="1600" b="1" u="sng"/>
              <a:t>Γενικά Περί Αναλυτικών Ημερολογίων</a:t>
            </a:r>
          </a:p>
          <a:p>
            <a:pPr marL="0" indent="0">
              <a:lnSpc>
                <a:spcPct val="80000"/>
              </a:lnSpc>
              <a:buNone/>
            </a:pPr>
            <a:endParaRPr lang="el-GR" altLang="en-US" sz="1600" b="1" u="sng"/>
          </a:p>
          <a:p>
            <a:pPr marL="0" indent="0">
              <a:lnSpc>
                <a:spcPct val="80000"/>
              </a:lnSpc>
              <a:buNone/>
            </a:pPr>
            <a:r>
              <a:rPr lang="el-GR" altLang="en-US" sz="1200" b="1"/>
              <a:t>       </a:t>
            </a:r>
            <a:r>
              <a:rPr lang="el-GR" altLang="en-US" sz="1600"/>
              <a:t>Αναλυτικά ημερολόγια είναι λογιστικά βιβλία στα οποία καταχωρούνται κατά χρονολογική σειρά ομοιόμορφα λογιστικά γεγονότα : α) τα οποία επαναλαμβάνονται καθημερινά με μεγάλη συχνότητα, και β) υπάρχει ένας σταθερός ( ή ουσιώδης ) λογαριασμός χρεούμενος ή πιστούμενος και πολλοί αντιμεταβαλλόμενοι λογαριασμοί πιστούμενοι ή χρεούμενοι. </a:t>
            </a:r>
          </a:p>
          <a:p>
            <a:pPr marL="0" indent="0">
              <a:lnSpc>
                <a:spcPct val="80000"/>
              </a:lnSpc>
              <a:buNone/>
            </a:pPr>
            <a:endParaRPr lang="en-US" altLang="en-US" sz="1600"/>
          </a:p>
          <a:p>
            <a:pPr marL="0" indent="0">
              <a:lnSpc>
                <a:spcPct val="80000"/>
              </a:lnSpc>
              <a:buNone/>
            </a:pPr>
            <a:r>
              <a:rPr lang="el-GR" altLang="en-US" sz="1600" b="1"/>
              <a:t>           </a:t>
            </a:r>
            <a:r>
              <a:rPr lang="el-GR" altLang="en-US" sz="1600" b="1" u="sng"/>
              <a:t>Ισοζυγία</a:t>
            </a:r>
          </a:p>
          <a:p>
            <a:pPr marL="0" indent="0">
              <a:lnSpc>
                <a:spcPct val="80000"/>
              </a:lnSpc>
              <a:buNone/>
            </a:pPr>
            <a:r>
              <a:rPr lang="el-GR" altLang="en-US" sz="1600" b="1"/>
              <a:t>   </a:t>
            </a:r>
            <a:r>
              <a:rPr lang="el-GR" altLang="en-US" sz="1600" b="1" u="sng"/>
              <a:t>Γενικά περί ισοζυγιών</a:t>
            </a:r>
            <a:endParaRPr lang="en-US" altLang="en-US" sz="1600" b="1" u="sng"/>
          </a:p>
          <a:p>
            <a:pPr marL="0" indent="0">
              <a:lnSpc>
                <a:spcPct val="80000"/>
              </a:lnSpc>
              <a:buNone/>
            </a:pPr>
            <a:endParaRPr lang="en-US" altLang="en-US" sz="1600" b="1" u="sng"/>
          </a:p>
          <a:p>
            <a:pPr marL="0" indent="0">
              <a:lnSpc>
                <a:spcPct val="80000"/>
              </a:lnSpc>
              <a:buNone/>
            </a:pPr>
            <a:r>
              <a:rPr lang="el-GR" altLang="en-US" sz="1200" b="1"/>
              <a:t>      </a:t>
            </a:r>
            <a:r>
              <a:rPr lang="el-GR" altLang="en-US" sz="1600"/>
              <a:t>Η μεταβολή της περιουσίας την οποία επιφέρει το λογιστικό γεγονός, θέτοντας σε κίνηση δυο τουλάχιστον      λογαριασμούς, έναν που μεταβάλλεται ( + ) ή ( - ) και έναν άλλο που μεταβάλλεται, με το ίδιο ακριβώς ποσό, ( - ) ή ( + )  ώστε να υπάρχει πάντοτε η λογιστική ισότητα ¨ΕΝΕΡΓΗΤΙΚΟ = ΠΑΘΗΤΙΚΟ ¨, αναλύεται και καταγράφεται στο Ημερολόγιο με τη Διπλογραφική Μέθοδο.</a:t>
            </a:r>
          </a:p>
          <a:p>
            <a:pPr marL="0" indent="0">
              <a:lnSpc>
                <a:spcPct val="80000"/>
              </a:lnSpc>
              <a:buNone/>
            </a:pPr>
            <a:endParaRPr lang="el-GR" altLang="en-US" sz="1600"/>
          </a:p>
          <a:p>
            <a:pPr marL="0" indent="0">
              <a:lnSpc>
                <a:spcPct val="80000"/>
              </a:lnSpc>
              <a:buNone/>
            </a:pPr>
            <a:r>
              <a:rPr lang="el-GR" altLang="en-US" sz="1600"/>
              <a:t>   Οι επιμέρους μεταβολές ( αυξήσεις ή μειώσεις ) των στοιχείων της περιουσίας ή των λογαριασμών, λόγω των λογιστικών γεγονότων, καταγράφονται στο Καθολικό.</a:t>
            </a:r>
          </a:p>
          <a:p>
            <a:pPr marL="0" indent="0">
              <a:lnSpc>
                <a:spcPct val="80000"/>
              </a:lnSpc>
              <a:buNone/>
            </a:pPr>
            <a:r>
              <a:rPr lang="el-GR" altLang="en-US" sz="1600"/>
              <a:t>   Από τα ανωτέρω προκύπτει ότι τα αθροίσματα χρεώσεως και πιστώσεως του Γενικού ( ή Ενιαίου ) Ημερολογίου πρέπει να είναι ίσα με τα αθροίσματα χρεώσεως και πιστώσεως των ποσών που έχουν καταχωρηθεί στους λογαριασμούς του Γενικού Καθολικού.</a:t>
            </a:r>
          </a:p>
          <a:p>
            <a:pPr marL="0" indent="0">
              <a:lnSpc>
                <a:spcPct val="80000"/>
              </a:lnSpc>
              <a:buNone/>
            </a:pPr>
            <a:r>
              <a:rPr lang="el-GR" altLang="en-US" sz="1600"/>
              <a:t>   </a:t>
            </a:r>
          </a:p>
          <a:p>
            <a:pPr marL="0" indent="0">
              <a:lnSpc>
                <a:spcPct val="80000"/>
              </a:lnSpc>
              <a:buNone/>
            </a:pPr>
            <a:r>
              <a:rPr lang="el-GR" altLang="en-US" sz="1600" b="1" u="sng"/>
              <a:t> </a:t>
            </a:r>
          </a:p>
          <a:p>
            <a:pPr marL="0" indent="0">
              <a:lnSpc>
                <a:spcPct val="80000"/>
              </a:lnSpc>
              <a:buNone/>
            </a:pPr>
            <a:endParaRPr lang="el-GR" altLang="en-US" sz="1600" b="1" u="sng"/>
          </a:p>
          <a:p>
            <a:pPr marL="0" indent="0">
              <a:lnSpc>
                <a:spcPct val="80000"/>
              </a:lnSpc>
              <a:buNone/>
            </a:pPr>
            <a:endParaRPr lang="el-GR" altLang="en-US" sz="1600"/>
          </a:p>
        </p:txBody>
      </p:sp>
    </p:spTree>
    <p:extLst>
      <p:ext uri="{BB962C8B-B14F-4D97-AF65-F5344CB8AC3E}">
        <p14:creationId xmlns:p14="http://schemas.microsoft.com/office/powerpoint/2010/main" val="2367444426"/>
      </p:ext>
    </p:extLst>
  </p:cSld>
  <p:clrMapOvr>
    <a:masterClrMapping/>
  </p:clrMapOvr>
  <p:transition spd="slow" advClick="0" advTm="500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774825" y="115889"/>
            <a:ext cx="8713788" cy="6626225"/>
          </a:xfrm>
        </p:spPr>
        <p:txBody>
          <a:bodyPr>
            <a:normAutofit lnSpcReduction="10000"/>
          </a:bodyPr>
          <a:lstStyle/>
          <a:p>
            <a:pPr marL="0" indent="0">
              <a:lnSpc>
                <a:spcPct val="80000"/>
              </a:lnSpc>
              <a:buNone/>
            </a:pPr>
            <a:r>
              <a:rPr lang="el-GR" altLang="en-US" sz="1000" b="1"/>
              <a:t>    </a:t>
            </a:r>
          </a:p>
          <a:p>
            <a:pPr marL="0" indent="0">
              <a:lnSpc>
                <a:spcPct val="80000"/>
              </a:lnSpc>
              <a:buNone/>
            </a:pPr>
            <a:r>
              <a:rPr lang="el-GR" altLang="en-US" sz="1800" b="1" i="1"/>
              <a:t>Ισοζύγιο</a:t>
            </a:r>
            <a:r>
              <a:rPr lang="el-GR" altLang="en-US" sz="1000" b="1"/>
              <a:t> </a:t>
            </a:r>
            <a:r>
              <a:rPr lang="el-GR" altLang="en-US" sz="1600"/>
              <a:t>είναι ένας πίνακας στον οποίο καταχωρούνται : οι λογαριασμοί του καθολικού, τα αθροίσματα χρεώσεως του λογαριασμού, τα αθροίσματα πιστώσεως του λογαριασμού και το προκύπτον υπόλοιπο.</a:t>
            </a:r>
          </a:p>
          <a:p>
            <a:pPr marL="0" indent="0">
              <a:lnSpc>
                <a:spcPct val="80000"/>
              </a:lnSpc>
              <a:buNone/>
            </a:pPr>
            <a:r>
              <a:rPr lang="el-GR" altLang="en-US" sz="1600"/>
              <a:t>    Το άνω ισοζύγιο ονομάζεται και ισοζύγιο κινήσεως σε αντίθεση με το ισοζύγιο που καταχωρούνται μόνο τα υπόλοιπα των λογαριασμών που ονομάζεται ισοζύγιο υπολοίπων.</a:t>
            </a:r>
          </a:p>
          <a:p>
            <a:pPr marL="0" indent="0">
              <a:lnSpc>
                <a:spcPct val="80000"/>
              </a:lnSpc>
              <a:buNone/>
            </a:pPr>
            <a:r>
              <a:rPr lang="el-GR" altLang="en-US" sz="1600"/>
              <a:t>Ισοζύγιο Γενικό Καθολικού είναι το ισοζύγιο που περιλαμβάνει μόνο τους λογαριασμούς του γενικού καθολικού.</a:t>
            </a:r>
          </a:p>
          <a:p>
            <a:pPr marL="0" indent="0">
              <a:lnSpc>
                <a:spcPct val="80000"/>
              </a:lnSpc>
              <a:buNone/>
            </a:pPr>
            <a:r>
              <a:rPr lang="el-GR" altLang="en-US" sz="1600"/>
              <a:t>   Ισοζύγιο Αναλυτικού Καθολικού είναι το ισοζύγιο που περιλαμβάνει τους δευτεροβάθμιους ή τριτοβάθμιους κ.λ.π.  λογαριασμούς ενός πρωτοβάθμιου λογαριασμού του γενικού καθολικού. </a:t>
            </a:r>
          </a:p>
          <a:p>
            <a:pPr marL="0" indent="0">
              <a:lnSpc>
                <a:spcPct val="80000"/>
              </a:lnSpc>
              <a:buNone/>
            </a:pPr>
            <a:r>
              <a:rPr lang="el-GR" altLang="en-US" sz="1600"/>
              <a:t>   </a:t>
            </a:r>
          </a:p>
          <a:p>
            <a:pPr marL="0" indent="0">
              <a:lnSpc>
                <a:spcPct val="80000"/>
              </a:lnSpc>
              <a:buNone/>
            </a:pPr>
            <a:r>
              <a:rPr lang="el-GR" altLang="en-US" sz="1600"/>
              <a:t>   Από τα παραπάνω  συμπεραίνουμε τα εξής:</a:t>
            </a:r>
          </a:p>
          <a:p>
            <a:pPr marL="0" indent="0">
              <a:lnSpc>
                <a:spcPct val="80000"/>
              </a:lnSpc>
              <a:buClr>
                <a:srgbClr val="F151AC"/>
              </a:buClr>
              <a:buNone/>
            </a:pPr>
            <a:r>
              <a:rPr lang="el-GR" altLang="en-US" sz="1600"/>
              <a:t>α) Το ισοζύγιο είναι ένα όργανο ελέγχου. Με το ισοζύγιο του γενικού καθολικού ελέγχουμε:</a:t>
            </a:r>
          </a:p>
          <a:p>
            <a:pPr marL="0" indent="0">
              <a:lnSpc>
                <a:spcPct val="80000"/>
              </a:lnSpc>
              <a:buClr>
                <a:srgbClr val="F151AC"/>
              </a:buClr>
              <a:buNone/>
            </a:pPr>
            <a:r>
              <a:rPr lang="el-GR" altLang="en-US" sz="1600"/>
              <a:t>αα) εάν όλες οι λογιστικές εγγραφές του ημερολογίου καταχωρήθηκαν στο γενικό καθολικό.</a:t>
            </a:r>
          </a:p>
          <a:p>
            <a:pPr marL="0" indent="0">
              <a:lnSpc>
                <a:spcPct val="80000"/>
              </a:lnSpc>
              <a:buClr>
                <a:srgbClr val="F151AC"/>
              </a:buClr>
              <a:buNone/>
            </a:pPr>
            <a:r>
              <a:rPr lang="el-GR" altLang="en-US" sz="1600"/>
              <a:t>αβ) εάν τα σύνολα των αθροισμάτων των ποσών χρεώσεως των λογαριασμών του γενικού           καθολικού συμφωνούν με τα σύνολα των αθροισμάτων των ποσών πιστώσεως των λογαριασμών του γενικού καθολικού.</a:t>
            </a:r>
          </a:p>
          <a:p>
            <a:pPr marL="0" indent="0">
              <a:lnSpc>
                <a:spcPct val="80000"/>
              </a:lnSpc>
              <a:buClr>
                <a:srgbClr val="F151AC"/>
              </a:buClr>
              <a:buNone/>
            </a:pPr>
            <a:r>
              <a:rPr lang="el-GR" altLang="en-US" sz="1600"/>
              <a:t> αγ) εάν το άθροισμα των &lt;&lt; υπολοίπων χρεώσεως &gt;&gt;, του γενικού καθολικού συμφωνεί με τα άθροισμα των &lt;&lt; υπολοίπων πιστώσεως &gt;&gt; των λογαριασμών του γενικού καθολικού.</a:t>
            </a:r>
          </a:p>
          <a:p>
            <a:pPr marL="0" indent="0">
              <a:lnSpc>
                <a:spcPct val="80000"/>
              </a:lnSpc>
              <a:buClr>
                <a:srgbClr val="F151AC"/>
              </a:buClr>
              <a:buNone/>
            </a:pPr>
            <a:r>
              <a:rPr lang="el-GR" altLang="en-US" sz="1600"/>
              <a:t> αδ) εάν τα αθροίσματα των ποσών χρεώσεως και πιστώσεως και των υπολοίπων χρεώσεως και πιστώσεων των λογαριασμών των αναλυτικών καθολικών συμφωνούν με τα αντίστοιχα του λογαριασμού του γενικού καθολικού.</a:t>
            </a:r>
          </a:p>
          <a:p>
            <a:pPr marL="0" indent="0">
              <a:lnSpc>
                <a:spcPct val="80000"/>
              </a:lnSpc>
              <a:buClr>
                <a:srgbClr val="F151AC"/>
              </a:buClr>
              <a:buNone/>
            </a:pPr>
            <a:endParaRPr lang="el-GR" altLang="en-US" sz="1600"/>
          </a:p>
          <a:p>
            <a:pPr marL="0" indent="0">
              <a:lnSpc>
                <a:spcPct val="80000"/>
              </a:lnSpc>
              <a:buClr>
                <a:srgbClr val="F151AC"/>
              </a:buClr>
              <a:buNone/>
            </a:pPr>
            <a:r>
              <a:rPr lang="el-GR" altLang="en-US" sz="1600"/>
              <a:t>β) το ισοζύγιο είναι όργανο παροχής πληροφοριών. Από το ισοζύγιο του γενικού καθολικού έχουμε πληροφορίες για:</a:t>
            </a:r>
          </a:p>
          <a:p>
            <a:pPr marL="0" indent="0">
              <a:lnSpc>
                <a:spcPct val="80000"/>
              </a:lnSpc>
              <a:buClr>
                <a:srgbClr val="F151AC"/>
              </a:buClr>
              <a:buNone/>
            </a:pPr>
            <a:r>
              <a:rPr lang="el-GR" altLang="en-US" sz="1600"/>
              <a:t>βα) την οικονομική κατάσταση της εταιρείας</a:t>
            </a:r>
          </a:p>
          <a:p>
            <a:pPr marL="0" indent="0">
              <a:lnSpc>
                <a:spcPct val="80000"/>
              </a:lnSpc>
              <a:buClr>
                <a:srgbClr val="F151AC"/>
              </a:buClr>
              <a:buNone/>
            </a:pPr>
            <a:r>
              <a:rPr lang="el-GR" altLang="en-US" sz="1600"/>
              <a:t>ββ) το αποτέλεσμα της τρεχούσης περιόδου.</a:t>
            </a:r>
          </a:p>
          <a:p>
            <a:pPr marL="0" indent="0">
              <a:lnSpc>
                <a:spcPct val="80000"/>
              </a:lnSpc>
              <a:buNone/>
            </a:pPr>
            <a:endParaRPr lang="el-GR" altLang="en-US" sz="1600"/>
          </a:p>
        </p:txBody>
      </p:sp>
    </p:spTree>
    <p:extLst>
      <p:ext uri="{BB962C8B-B14F-4D97-AF65-F5344CB8AC3E}">
        <p14:creationId xmlns:p14="http://schemas.microsoft.com/office/powerpoint/2010/main" val="1778868716"/>
      </p:ext>
    </p:extLst>
  </p:cSld>
  <p:clrMapOvr>
    <a:masterClrMapping/>
  </p:clrMapOvr>
  <p:transition spd="slow" advClick="0" advTm="500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774826" y="115888"/>
            <a:ext cx="8435975" cy="6553200"/>
          </a:xfrm>
        </p:spPr>
        <p:txBody>
          <a:bodyPr>
            <a:normAutofit lnSpcReduction="10000"/>
          </a:bodyPr>
          <a:lstStyle/>
          <a:p>
            <a:pPr marL="0" indent="0">
              <a:buNone/>
            </a:pPr>
            <a:r>
              <a:rPr lang="el-GR" altLang="en-US" sz="1800" b="1"/>
              <a:t>        </a:t>
            </a:r>
            <a:r>
              <a:rPr lang="el-GR" altLang="en-US" sz="1800" b="1" u="sng"/>
              <a:t>Λογιστικά Συστήματα</a:t>
            </a:r>
          </a:p>
          <a:p>
            <a:pPr marL="0" indent="0">
              <a:buNone/>
            </a:pPr>
            <a:endParaRPr lang="el-GR" altLang="en-US" sz="1800" b="1" u="sng"/>
          </a:p>
          <a:p>
            <a:pPr marL="0" indent="0">
              <a:buNone/>
            </a:pPr>
            <a:r>
              <a:rPr lang="el-GR" altLang="en-US" sz="1600" b="1"/>
              <a:t>     </a:t>
            </a:r>
            <a:r>
              <a:rPr lang="el-GR" altLang="en-US" sz="1600"/>
              <a:t>Λογιστικό σύστημα είναι η μέθοδος η οποία χρησιμοποιείται για την αναγραφή των λογιστικών γεγονότων στα λογιστικά βιβλία.</a:t>
            </a:r>
          </a:p>
          <a:p>
            <a:pPr marL="0" indent="0">
              <a:buNone/>
            </a:pPr>
            <a:r>
              <a:rPr lang="el-GR" altLang="en-US" sz="1600"/>
              <a:t>     Τα σπουδαιότερα λογιστικά συστήματα είναι :</a:t>
            </a:r>
          </a:p>
          <a:p>
            <a:pPr marL="0" indent="0">
              <a:buClr>
                <a:srgbClr val="F151AC"/>
              </a:buClr>
            </a:pPr>
            <a:r>
              <a:rPr lang="el-GR" altLang="en-US" sz="1600"/>
              <a:t>Το κλασσικό ή ιταλικό  λογιστικό σύστημα</a:t>
            </a:r>
          </a:p>
          <a:p>
            <a:pPr marL="0" indent="0">
              <a:buClr>
                <a:srgbClr val="F151AC"/>
              </a:buClr>
            </a:pPr>
            <a:r>
              <a:rPr lang="el-GR" altLang="en-US" sz="1600"/>
              <a:t>Το συγκεντρωτικό λογιστικό σύστημα</a:t>
            </a:r>
          </a:p>
          <a:p>
            <a:pPr marL="0" indent="0">
              <a:buClr>
                <a:srgbClr val="F151AC"/>
              </a:buClr>
              <a:buNone/>
            </a:pPr>
            <a:endParaRPr lang="el-GR" altLang="en-US" sz="1600"/>
          </a:p>
          <a:p>
            <a:pPr marL="0" indent="0">
              <a:buClr>
                <a:srgbClr val="F151AC"/>
              </a:buClr>
              <a:buNone/>
            </a:pPr>
            <a:r>
              <a:rPr lang="el-GR" altLang="en-US" sz="1600"/>
              <a:t>      Το κλασσικό ( ή ιταλικό ) λογιστικό σύστημα αποτελείται από τα εξής λογιστικά βιβλία:</a:t>
            </a:r>
          </a:p>
          <a:p>
            <a:pPr marL="0" indent="0">
              <a:buClr>
                <a:srgbClr val="F151AC"/>
              </a:buClr>
            </a:pPr>
            <a:r>
              <a:rPr lang="el-GR" altLang="en-US" sz="1600"/>
              <a:t>Το γενικό ( ή ενιαίο ) ημερολόγιο</a:t>
            </a:r>
          </a:p>
          <a:p>
            <a:pPr marL="0" indent="0">
              <a:buClr>
                <a:srgbClr val="F151AC"/>
              </a:buClr>
            </a:pPr>
            <a:r>
              <a:rPr lang="el-GR" altLang="en-US" sz="1600"/>
              <a:t>Το γενικό καθολικό</a:t>
            </a:r>
          </a:p>
          <a:p>
            <a:pPr marL="0" indent="0">
              <a:buClr>
                <a:srgbClr val="F151AC"/>
              </a:buClr>
            </a:pPr>
            <a:r>
              <a:rPr lang="el-GR" altLang="en-US" sz="1600"/>
              <a:t>Τα αναλυτικά καθολικά</a:t>
            </a:r>
          </a:p>
          <a:p>
            <a:pPr marL="0" indent="0">
              <a:buClr>
                <a:srgbClr val="F151AC"/>
              </a:buClr>
            </a:pPr>
            <a:r>
              <a:rPr lang="el-GR" altLang="en-US" sz="1600"/>
              <a:t>Βιβλίο απογραφών και ισολογισμού</a:t>
            </a:r>
          </a:p>
          <a:p>
            <a:pPr marL="0" indent="0">
              <a:buClr>
                <a:srgbClr val="F151AC"/>
              </a:buClr>
              <a:buNone/>
            </a:pPr>
            <a:endParaRPr lang="el-GR" altLang="en-US" sz="1600"/>
          </a:p>
          <a:p>
            <a:pPr marL="0" indent="0">
              <a:buClr>
                <a:srgbClr val="F151AC"/>
              </a:buClr>
              <a:buNone/>
            </a:pPr>
            <a:r>
              <a:rPr lang="el-GR" altLang="en-US" sz="1600"/>
              <a:t>     Το συγκεντρωτικό λογιστικό σύστημα αποτελείται από τα εξής λογιστικά βιβλία :</a:t>
            </a:r>
          </a:p>
          <a:p>
            <a:pPr marL="0" indent="0">
              <a:buClr>
                <a:srgbClr val="F151AC"/>
              </a:buClr>
            </a:pPr>
            <a:r>
              <a:rPr lang="el-GR" altLang="en-US" sz="1600"/>
              <a:t>Τα αναλυτικά ημερολόγια</a:t>
            </a:r>
          </a:p>
          <a:p>
            <a:pPr marL="0" indent="0">
              <a:buClr>
                <a:srgbClr val="F151AC"/>
              </a:buClr>
            </a:pPr>
            <a:r>
              <a:rPr lang="el-GR" altLang="en-US" sz="1600"/>
              <a:t>Το συγκεντρωτικό ημερολόγιο</a:t>
            </a:r>
          </a:p>
          <a:p>
            <a:pPr marL="0" indent="0">
              <a:buClr>
                <a:srgbClr val="F151AC"/>
              </a:buClr>
            </a:pPr>
            <a:r>
              <a:rPr lang="el-GR" altLang="en-US" sz="1600"/>
              <a:t>Το γενικό καθολικό</a:t>
            </a:r>
          </a:p>
          <a:p>
            <a:pPr marL="0" indent="0">
              <a:buClr>
                <a:srgbClr val="F151AC"/>
              </a:buClr>
            </a:pPr>
            <a:r>
              <a:rPr lang="el-GR" altLang="en-US" sz="1600"/>
              <a:t>Τα αναλυτικά καθολικά</a:t>
            </a:r>
          </a:p>
          <a:p>
            <a:pPr marL="0" indent="0">
              <a:buClr>
                <a:srgbClr val="F151AC"/>
              </a:buClr>
            </a:pPr>
            <a:r>
              <a:rPr lang="el-GR" altLang="en-US" sz="1600"/>
              <a:t>Βιβλίο απογραφών και ισολογισμού</a:t>
            </a:r>
          </a:p>
          <a:p>
            <a:pPr marL="0" indent="0">
              <a:buClr>
                <a:srgbClr val="F151AC"/>
              </a:buClr>
            </a:pPr>
            <a:endParaRPr lang="el-GR" altLang="en-US" sz="1600"/>
          </a:p>
          <a:p>
            <a:pPr marL="0" indent="0">
              <a:buNone/>
            </a:pPr>
            <a:endParaRPr lang="el-GR" altLang="en-US" sz="1600"/>
          </a:p>
        </p:txBody>
      </p:sp>
    </p:spTree>
    <p:extLst>
      <p:ext uri="{BB962C8B-B14F-4D97-AF65-F5344CB8AC3E}">
        <p14:creationId xmlns:p14="http://schemas.microsoft.com/office/powerpoint/2010/main" val="2915793744"/>
      </p:ext>
    </p:extLst>
  </p:cSld>
  <p:clrMapOvr>
    <a:masterClrMapping/>
  </p:clrMapOvr>
  <p:transition spd="slow" advClick="0" advTm="500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1847850" y="188914"/>
            <a:ext cx="8362950" cy="6264275"/>
          </a:xfrm>
        </p:spPr>
        <p:txBody>
          <a:bodyPr>
            <a:normAutofit fontScale="92500" lnSpcReduction="10000"/>
          </a:bodyPr>
          <a:lstStyle/>
          <a:p>
            <a:pPr marL="0" indent="0">
              <a:lnSpc>
                <a:spcPct val="80000"/>
              </a:lnSpc>
              <a:buNone/>
            </a:pPr>
            <a:r>
              <a:rPr lang="el-GR" altLang="en-US" sz="2400" b="1"/>
              <a:t>        </a:t>
            </a:r>
            <a:r>
              <a:rPr lang="el-GR" altLang="en-US" sz="1800" b="1" u="sng"/>
              <a:t>Τα στοιχεία ή δικαιολογητικά των λογιστικών εγγραφών</a:t>
            </a:r>
          </a:p>
          <a:p>
            <a:pPr marL="0" indent="0">
              <a:lnSpc>
                <a:spcPct val="80000"/>
              </a:lnSpc>
              <a:buNone/>
            </a:pPr>
            <a:endParaRPr lang="el-GR" altLang="en-US" sz="1800" b="1" u="sng"/>
          </a:p>
          <a:p>
            <a:pPr marL="0" indent="0">
              <a:lnSpc>
                <a:spcPct val="80000"/>
              </a:lnSpc>
              <a:buNone/>
            </a:pPr>
            <a:r>
              <a:rPr lang="el-GR" altLang="en-US" sz="2000" b="1"/>
              <a:t>   </a:t>
            </a:r>
            <a:r>
              <a:rPr lang="el-GR" altLang="en-US" sz="1600"/>
              <a:t>Το Ε.Γ.Λ.Σ. εισάγει την αρχή του παραστατικού ή του δικαιολογητικού, δηλαδή, κάθε εγγραφή στα λογιστικά βιβλία των επιχειρήσεων πρέπει να αποδεικνύεται με δικαιολογητικά ή παραστατικά έγγραφα.</a:t>
            </a:r>
          </a:p>
          <a:p>
            <a:pPr marL="0" indent="0">
              <a:lnSpc>
                <a:spcPct val="80000"/>
              </a:lnSpc>
              <a:buNone/>
            </a:pPr>
            <a:endParaRPr lang="el-GR" altLang="en-US" sz="1600"/>
          </a:p>
          <a:p>
            <a:pPr marL="0" indent="0">
              <a:lnSpc>
                <a:spcPct val="80000"/>
              </a:lnSpc>
              <a:buNone/>
            </a:pPr>
            <a:r>
              <a:rPr lang="el-GR" altLang="en-US" sz="1600"/>
              <a:t>  Τα άνω παραστατικά διακρίνονται σε δυο κατηγορίες:</a:t>
            </a:r>
          </a:p>
          <a:p>
            <a:pPr marL="0" indent="0">
              <a:lnSpc>
                <a:spcPct val="80000"/>
              </a:lnSpc>
              <a:buNone/>
            </a:pPr>
            <a:endParaRPr lang="el-GR" altLang="en-US" sz="1600"/>
          </a:p>
          <a:p>
            <a:pPr marL="0" indent="0">
              <a:lnSpc>
                <a:spcPct val="80000"/>
              </a:lnSpc>
              <a:buClr>
                <a:srgbClr val="F151AC"/>
              </a:buClr>
            </a:pPr>
            <a:r>
              <a:rPr lang="el-GR" altLang="en-US" sz="1600"/>
              <a:t>Δικαιολογητικά ( ή παραστατικά ) προβλεπόμενα από τον Κ.Β.Σ.</a:t>
            </a:r>
          </a:p>
          <a:p>
            <a:pPr marL="0" indent="0">
              <a:lnSpc>
                <a:spcPct val="80000"/>
              </a:lnSpc>
              <a:buClr>
                <a:srgbClr val="F151AC"/>
              </a:buClr>
            </a:pPr>
            <a:r>
              <a:rPr lang="el-GR" altLang="en-US" sz="1600"/>
              <a:t>Λοιπά δικαιολογητικά</a:t>
            </a:r>
          </a:p>
          <a:p>
            <a:pPr marL="0" indent="0">
              <a:lnSpc>
                <a:spcPct val="80000"/>
              </a:lnSpc>
              <a:buClr>
                <a:srgbClr val="F151AC"/>
              </a:buClr>
              <a:buNone/>
            </a:pPr>
            <a:endParaRPr lang="el-GR" altLang="en-US" sz="1600"/>
          </a:p>
          <a:p>
            <a:pPr marL="0" indent="0">
              <a:lnSpc>
                <a:spcPct val="80000"/>
              </a:lnSpc>
              <a:buClr>
                <a:srgbClr val="F151AC"/>
              </a:buClr>
              <a:buNone/>
            </a:pPr>
            <a:r>
              <a:rPr lang="el-GR" altLang="en-US" sz="2400" b="1"/>
              <a:t>      </a:t>
            </a:r>
            <a:r>
              <a:rPr lang="el-GR" altLang="en-US" sz="1800" b="1" u="sng"/>
              <a:t>Δικαιολογητικά ( ή παραστατικά ) προβλεπόμενα από τον Κ.Β.Σ.</a:t>
            </a:r>
          </a:p>
          <a:p>
            <a:pPr marL="0" indent="0">
              <a:lnSpc>
                <a:spcPct val="80000"/>
              </a:lnSpc>
              <a:buClr>
                <a:srgbClr val="F151AC"/>
              </a:buClr>
              <a:buNone/>
            </a:pPr>
            <a:r>
              <a:rPr lang="el-GR" altLang="en-US" sz="1800" b="1"/>
              <a:t>   </a:t>
            </a:r>
            <a:r>
              <a:rPr lang="el-GR" altLang="en-US" sz="1800" b="1" u="sng"/>
              <a:t>Έννοια, διακρίσεις και αρχές</a:t>
            </a:r>
          </a:p>
          <a:p>
            <a:pPr marL="0" indent="0">
              <a:lnSpc>
                <a:spcPct val="80000"/>
              </a:lnSpc>
              <a:buClr>
                <a:srgbClr val="F151AC"/>
              </a:buClr>
              <a:buNone/>
            </a:pPr>
            <a:endParaRPr lang="el-GR" altLang="en-US" sz="1800" b="1" u="sng"/>
          </a:p>
          <a:p>
            <a:pPr marL="0" indent="0">
              <a:lnSpc>
                <a:spcPct val="80000"/>
              </a:lnSpc>
              <a:buClr>
                <a:srgbClr val="F151AC"/>
              </a:buClr>
              <a:buNone/>
            </a:pPr>
            <a:r>
              <a:rPr lang="el-GR" altLang="en-US" sz="2000" b="1"/>
              <a:t>  </a:t>
            </a:r>
            <a:r>
              <a:rPr lang="el-GR" altLang="en-US" sz="1600"/>
              <a:t>Βάσει των διατάξεων του Κ.Β.Σ., τα δικαιολογητικά ( ή στοιχεία ), με τα οποία αποδεικνύονται οι συναλλαγές των επιχειρήσεων και προβλέπονται από τον Κ.Β.Σ., μπορούμε να τα κατατάξουμε στις εξής κατηγορίες:</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Δικαιολογητικά  ( ή στοιχεία ) εκδιδόμενα κατά τη διακίνηση των αγαθών ( δελτίο αποστολής, δελτίο εσωτερικής διακίνησης, φορτωτικές κ.λ.π. )</a:t>
            </a:r>
          </a:p>
          <a:p>
            <a:pPr marL="0" indent="0">
              <a:lnSpc>
                <a:spcPct val="80000"/>
              </a:lnSpc>
              <a:buClr>
                <a:srgbClr val="F151AC"/>
              </a:buClr>
            </a:pPr>
            <a:r>
              <a:rPr lang="el-GR" altLang="en-US" sz="1600"/>
              <a:t>Δικαιολογητικά ( ή στοιχεία ) εκδιδόμενα για τη λογιστικοποίηση εσόδων ( τιμολόγια πώλησης, αποδείξεις λιανικής πώλησης κ.λ.π. )</a:t>
            </a:r>
          </a:p>
          <a:p>
            <a:pPr marL="0" indent="0">
              <a:lnSpc>
                <a:spcPct val="80000"/>
              </a:lnSpc>
              <a:buClr>
                <a:srgbClr val="F151AC"/>
              </a:buClr>
            </a:pPr>
            <a:r>
              <a:rPr lang="el-GR" altLang="en-US" sz="1600"/>
              <a:t>Δικαιολογητικά ( ή στοιχεία ) εκδιδόμενα για τη λογιστικοποίηση αγορών αγαθών και εξόδων.</a:t>
            </a:r>
          </a:p>
          <a:p>
            <a:pPr marL="0" indent="0">
              <a:lnSpc>
                <a:spcPct val="80000"/>
              </a:lnSpc>
              <a:buNone/>
            </a:pPr>
            <a:endParaRPr lang="el-GR" altLang="en-US" sz="1600"/>
          </a:p>
        </p:txBody>
      </p:sp>
    </p:spTree>
    <p:extLst>
      <p:ext uri="{BB962C8B-B14F-4D97-AF65-F5344CB8AC3E}">
        <p14:creationId xmlns:p14="http://schemas.microsoft.com/office/powerpoint/2010/main" val="4230896703"/>
      </p:ext>
    </p:extLst>
  </p:cSld>
  <p:clrMapOvr>
    <a:masterClrMapping/>
  </p:clrMapOvr>
  <p:transition spd="slow"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Γενικώς Αποδεκτές Λογιστικές Αρχές - US GAAP</a:t>
            </a:r>
            <a:br>
              <a:rPr lang="el-GR" dirty="0" smtClean="0"/>
            </a:br>
            <a:endParaRPr lang="en-US" dirty="0"/>
          </a:p>
        </p:txBody>
      </p:sp>
      <p:sp>
        <p:nvSpPr>
          <p:cNvPr id="3" name="Θέση περιεχομένου 2"/>
          <p:cNvSpPr>
            <a:spLocks noGrp="1"/>
          </p:cNvSpPr>
          <p:nvPr>
            <p:ph idx="1"/>
          </p:nvPr>
        </p:nvSpPr>
        <p:spPr>
          <a:xfrm>
            <a:off x="548640" y="1420837"/>
            <a:ext cx="10805160" cy="4756126"/>
          </a:xfrm>
        </p:spPr>
        <p:txBody>
          <a:bodyPr>
            <a:normAutofit/>
          </a:bodyPr>
          <a:lstStyle/>
          <a:p>
            <a:r>
              <a:rPr lang="el-GR" dirty="0" smtClean="0"/>
              <a:t>Είναι γενικά αποδεκτές λογιστικές αρχές που εγκρίθηκαν από την Αμερικανική Επιτροπή</a:t>
            </a:r>
            <a:r>
              <a:rPr lang="en-US" dirty="0" smtClean="0"/>
              <a:t> </a:t>
            </a:r>
            <a:r>
              <a:rPr lang="el-GR" dirty="0" smtClean="0"/>
              <a:t>Κεφαλαιαγοράς (SEC). </a:t>
            </a:r>
            <a:endParaRPr lang="en-US" dirty="0" smtClean="0"/>
          </a:p>
          <a:p>
            <a:r>
              <a:rPr lang="el-GR" dirty="0" smtClean="0"/>
              <a:t>Ενώ η Αμερικανική Επιτροπή Κεφαλαιαγοράς έχει δηλώσει ότι</a:t>
            </a:r>
            <a:r>
              <a:rPr lang="en-US" dirty="0" smtClean="0"/>
              <a:t> </a:t>
            </a:r>
            <a:r>
              <a:rPr lang="el-GR" dirty="0" smtClean="0"/>
              <a:t>προτίθεται να μεταβεί από τα US GAAP στα Διεθνή Πρότυπα Χρηματοοικονομικής</a:t>
            </a:r>
            <a:r>
              <a:rPr lang="en-US" dirty="0" smtClean="0"/>
              <a:t> </a:t>
            </a:r>
            <a:r>
              <a:rPr lang="el-GR" dirty="0" smtClean="0"/>
              <a:t>Πληροφόρησης (ΔΠΧΠ), αυτά διαφέρουν σημαντικά από τα US GAAP και η πρόοδος είναι</a:t>
            </a:r>
            <a:r>
              <a:rPr lang="en-US" dirty="0" smtClean="0"/>
              <a:t> </a:t>
            </a:r>
            <a:r>
              <a:rPr lang="el-GR" dirty="0" smtClean="0"/>
              <a:t>αργή και αβέβαιη. </a:t>
            </a:r>
            <a:endParaRPr lang="en-US" dirty="0" smtClean="0"/>
          </a:p>
          <a:p>
            <a:r>
              <a:rPr lang="el-GR" dirty="0" smtClean="0"/>
              <a:t>Το Συμβούλιο Λογιστικών Προτύπων Χρηματοοικονομικής Λογιστικής</a:t>
            </a:r>
            <a:r>
              <a:rPr lang="en-US" dirty="0" smtClean="0"/>
              <a:t> </a:t>
            </a:r>
            <a:r>
              <a:rPr lang="el-GR" dirty="0" smtClean="0"/>
              <a:t>(FASB) έχει δημοσιεύσει τα US GAAP σε </a:t>
            </a:r>
            <a:r>
              <a:rPr lang="el-GR" dirty="0" err="1" smtClean="0"/>
              <a:t>Extensible</a:t>
            </a:r>
            <a:r>
              <a:rPr lang="el-GR" dirty="0" smtClean="0"/>
              <a:t> </a:t>
            </a:r>
            <a:r>
              <a:rPr lang="el-GR" dirty="0" err="1" smtClean="0"/>
              <a:t>Business</a:t>
            </a:r>
            <a:r>
              <a:rPr lang="el-GR" dirty="0" smtClean="0"/>
              <a:t> </a:t>
            </a:r>
            <a:r>
              <a:rPr lang="el-GR" dirty="0" err="1" smtClean="0"/>
              <a:t>Reporting</a:t>
            </a:r>
            <a:r>
              <a:rPr lang="el-GR" dirty="0" smtClean="0"/>
              <a:t> </a:t>
            </a:r>
            <a:r>
              <a:rPr lang="el-GR" dirty="0" err="1" smtClean="0"/>
              <a:t>Language</a:t>
            </a:r>
            <a:r>
              <a:rPr lang="el-GR" dirty="0" smtClean="0"/>
              <a:t> (XBRL)</a:t>
            </a:r>
            <a:r>
              <a:rPr lang="en-US" dirty="0" smtClean="0"/>
              <a:t> </a:t>
            </a:r>
            <a:r>
              <a:rPr lang="el-GR" dirty="0" smtClean="0"/>
              <a:t>αρχής γενομένης από το 2008.</a:t>
            </a:r>
            <a:endParaRPr lang="en-US" dirty="0"/>
          </a:p>
        </p:txBody>
      </p:sp>
    </p:spTree>
    <p:extLst>
      <p:ext uri="{BB962C8B-B14F-4D97-AF65-F5344CB8AC3E}">
        <p14:creationId xmlns:p14="http://schemas.microsoft.com/office/powerpoint/2010/main" val="6464336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981200" y="115889"/>
            <a:ext cx="8229600" cy="6010275"/>
          </a:xfrm>
        </p:spPr>
        <p:txBody>
          <a:bodyPr/>
          <a:lstStyle/>
          <a:p>
            <a:pPr marL="0" indent="0">
              <a:buNone/>
            </a:pPr>
            <a:r>
              <a:rPr lang="el-GR" altLang="en-US" b="1" smtClean="0"/>
              <a:t>  </a:t>
            </a:r>
            <a:r>
              <a:rPr lang="el-GR" altLang="en-US" sz="1800" b="1" u="sng"/>
              <a:t>Δικαιολογητικά ( ή στοιχεία ) εκδιδόμενα κατά τη διακίνηση των αγαθών</a:t>
            </a:r>
          </a:p>
          <a:p>
            <a:pPr marL="0" indent="0">
              <a:buNone/>
            </a:pPr>
            <a:r>
              <a:rPr lang="el-GR" altLang="en-US"/>
              <a:t>   </a:t>
            </a:r>
            <a:r>
              <a:rPr lang="el-GR" altLang="en-US" sz="1600"/>
              <a:t>Τα στοιχεία που προβλέπονται από τις διατάξεις του Κ.Β.Σ. για τη διακίνηση των αγαθών είναι τα εξής τρία:</a:t>
            </a:r>
          </a:p>
          <a:p>
            <a:pPr marL="0" indent="0">
              <a:buClr>
                <a:srgbClr val="F151AC"/>
              </a:buClr>
            </a:pPr>
            <a:r>
              <a:rPr lang="el-GR" altLang="en-US" sz="1600"/>
              <a:t>Δελτίο αποστολής</a:t>
            </a:r>
          </a:p>
          <a:p>
            <a:pPr marL="0" indent="0">
              <a:buClr>
                <a:srgbClr val="F151AC"/>
              </a:buClr>
            </a:pPr>
            <a:r>
              <a:rPr lang="el-GR" altLang="en-US" sz="1600"/>
              <a:t>Δελτίο εσωτερικής διακίνησης</a:t>
            </a:r>
          </a:p>
          <a:p>
            <a:pPr marL="0" indent="0">
              <a:buClr>
                <a:srgbClr val="F151AC"/>
              </a:buClr>
            </a:pPr>
            <a:r>
              <a:rPr lang="el-GR" altLang="en-US" sz="1600"/>
              <a:t>Φορτωτική</a:t>
            </a:r>
          </a:p>
          <a:p>
            <a:pPr marL="0" indent="0">
              <a:buClr>
                <a:srgbClr val="F151AC"/>
              </a:buClr>
              <a:buNone/>
            </a:pPr>
            <a:endParaRPr lang="el-GR" altLang="en-US" sz="1600"/>
          </a:p>
          <a:p>
            <a:pPr marL="0" indent="0">
              <a:buClr>
                <a:srgbClr val="F151AC"/>
              </a:buClr>
              <a:buNone/>
            </a:pPr>
            <a:r>
              <a:rPr lang="el-GR" altLang="en-US" b="1" smtClean="0"/>
              <a:t>  </a:t>
            </a:r>
            <a:r>
              <a:rPr lang="el-GR" altLang="en-US" sz="1800" b="1" u="sng"/>
              <a:t>Δικαιολογητικά εκδιδόμενα για τη λογιστικοποίηση εσόδων.</a:t>
            </a:r>
          </a:p>
          <a:p>
            <a:pPr marL="0" indent="0">
              <a:buClr>
                <a:srgbClr val="F151AC"/>
              </a:buClr>
              <a:buNone/>
            </a:pPr>
            <a:endParaRPr lang="el-GR" altLang="en-US" sz="1800" b="1" u="sng"/>
          </a:p>
          <a:p>
            <a:pPr marL="0" indent="0">
              <a:buClr>
                <a:srgbClr val="F151AC"/>
              </a:buClr>
            </a:pPr>
            <a:r>
              <a:rPr lang="el-GR" altLang="en-US" sz="1600"/>
              <a:t>Έσοδα από χονδρικές πωλήσεις αγαθών -  Τιμολόγιο πώλησης αγαθών</a:t>
            </a:r>
          </a:p>
          <a:p>
            <a:pPr marL="0" indent="0">
              <a:buClr>
                <a:srgbClr val="F151AC"/>
              </a:buClr>
            </a:pPr>
            <a:r>
              <a:rPr lang="el-GR" altLang="en-US" sz="1600"/>
              <a:t>Έσοδα από λιανικές πωλήσεις αγαθών -  Αποδείξεις λιανικής πώλησης αγαθών</a:t>
            </a:r>
          </a:p>
          <a:p>
            <a:pPr marL="0" indent="0">
              <a:buClr>
                <a:srgbClr val="F151AC"/>
              </a:buClr>
            </a:pPr>
            <a:r>
              <a:rPr lang="el-GR" altLang="en-US" sz="1600"/>
              <a:t>Έσοδα από χονδρικές πωλήσεις υπηρεσιών – Τιμολόγια παροχής υπηρεσιών</a:t>
            </a:r>
          </a:p>
          <a:p>
            <a:pPr marL="0" indent="0">
              <a:buClr>
                <a:srgbClr val="F151AC"/>
              </a:buClr>
            </a:pPr>
            <a:r>
              <a:rPr lang="el-GR" altLang="en-US" sz="1600"/>
              <a:t>Έσοδα από λιανικές πωλήσεις υπηρεσιών – Αποδείξεις παροχής υπηρεσιών</a:t>
            </a:r>
          </a:p>
          <a:p>
            <a:pPr marL="0" indent="0">
              <a:buClr>
                <a:srgbClr val="F151AC"/>
              </a:buClr>
            </a:pPr>
            <a:r>
              <a:rPr lang="el-GR" altLang="en-US" sz="1600"/>
              <a:t>Έσοδα από πωλήσεις αγαθών πραγματοποιούμενες  από τρίτους – Εκκαθάριση</a:t>
            </a:r>
          </a:p>
          <a:p>
            <a:pPr marL="0" indent="0">
              <a:buClr>
                <a:srgbClr val="F151AC"/>
              </a:buClr>
              <a:buNone/>
            </a:pPr>
            <a:r>
              <a:rPr lang="el-GR" altLang="en-US" sz="1600" b="1"/>
              <a:t> </a:t>
            </a:r>
          </a:p>
          <a:p>
            <a:pPr marL="0" indent="0">
              <a:buNone/>
            </a:pPr>
            <a:endParaRPr lang="el-GR" altLang="en-US" sz="1600"/>
          </a:p>
        </p:txBody>
      </p:sp>
    </p:spTree>
    <p:extLst>
      <p:ext uri="{BB962C8B-B14F-4D97-AF65-F5344CB8AC3E}">
        <p14:creationId xmlns:p14="http://schemas.microsoft.com/office/powerpoint/2010/main" val="851574472"/>
      </p:ext>
    </p:extLst>
  </p:cSld>
  <p:clrMapOvr>
    <a:masterClrMapping/>
  </p:clrMapOvr>
  <p:transition spd="slow" advClick="0" advTm="500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981200" y="188913"/>
            <a:ext cx="8229600" cy="5937250"/>
          </a:xfrm>
        </p:spPr>
        <p:txBody>
          <a:bodyPr/>
          <a:lstStyle/>
          <a:p>
            <a:pPr marL="0" indent="0">
              <a:lnSpc>
                <a:spcPct val="80000"/>
              </a:lnSpc>
              <a:buClr>
                <a:srgbClr val="F151AC"/>
              </a:buClr>
              <a:buNone/>
            </a:pPr>
            <a:r>
              <a:rPr lang="el-GR" altLang="en-US" sz="1800" b="1"/>
              <a:t>       </a:t>
            </a:r>
            <a:r>
              <a:rPr lang="el-GR" altLang="en-US" sz="1800" b="1" u="sng"/>
              <a:t>Δικαιολογητικά λογιστικοποίησης αγορών και εξόδων</a:t>
            </a:r>
          </a:p>
          <a:p>
            <a:pPr marL="0" indent="0">
              <a:lnSpc>
                <a:spcPct val="80000"/>
              </a:lnSpc>
              <a:buClr>
                <a:srgbClr val="F151AC"/>
              </a:buClr>
              <a:buNone/>
            </a:pPr>
            <a:endParaRPr lang="el-GR" altLang="en-US" sz="1800" b="1" u="sng"/>
          </a:p>
          <a:p>
            <a:pPr marL="0" indent="0">
              <a:lnSpc>
                <a:spcPct val="80000"/>
              </a:lnSpc>
              <a:buClr>
                <a:srgbClr val="F151AC"/>
              </a:buClr>
              <a:buNone/>
            </a:pPr>
            <a:r>
              <a:rPr lang="el-GR" altLang="en-US" sz="1600" b="1"/>
              <a:t>  </a:t>
            </a:r>
            <a:r>
              <a:rPr lang="el-GR" altLang="en-US" sz="1600"/>
              <a:t>Τα δικαιολογητικά με τα οποία λογιστικοποιούνται  στα λογιστικά βιβλία των επιχειρήσεων οι αγορές αγαθών και εξόδων, εκδίδονται από τους τρίτους ( προμηθευτές κ.λ.π. )</a:t>
            </a:r>
          </a:p>
          <a:p>
            <a:pPr marL="0" indent="0">
              <a:lnSpc>
                <a:spcPct val="80000"/>
              </a:lnSpc>
              <a:buClr>
                <a:srgbClr val="F151AC"/>
              </a:buClr>
              <a:buNone/>
            </a:pPr>
            <a:r>
              <a:rPr lang="el-GR" altLang="en-US" sz="1600"/>
              <a:t>  Εξαίρεση από τον άνω κανόνα αποτελούν οι παρακάτω αναφερόμενες περιπτώσεις όπου τα δικαιολογητικά των συναλλαγών δεν εκδίδονται  από τους τρίτους, αλλά από την ίδια την επιχείρηση :</a:t>
            </a:r>
          </a:p>
          <a:p>
            <a:pPr marL="0" indent="0">
              <a:lnSpc>
                <a:spcPct val="80000"/>
              </a:lnSpc>
              <a:buClr>
                <a:srgbClr val="F151AC"/>
              </a:buClr>
              <a:buNone/>
            </a:pPr>
            <a:endParaRPr lang="el-GR" altLang="en-US" sz="1600"/>
          </a:p>
          <a:p>
            <a:pPr marL="0" indent="0">
              <a:lnSpc>
                <a:spcPct val="80000"/>
              </a:lnSpc>
              <a:buClr>
                <a:srgbClr val="F151AC"/>
              </a:buClr>
            </a:pPr>
            <a:r>
              <a:rPr lang="el-GR" altLang="en-US" sz="1600" u="sng"/>
              <a:t>Αυτοπαράδοσης αγαθών ή υπηρεσιών:</a:t>
            </a:r>
            <a:r>
              <a:rPr lang="el-GR" altLang="en-US" sz="1600"/>
              <a:t> Σε αυτή την περίπτωση εκδίδεται απόδειξη αυτοπαράδοσης.</a:t>
            </a:r>
          </a:p>
          <a:p>
            <a:pPr marL="0" indent="0">
              <a:lnSpc>
                <a:spcPct val="80000"/>
              </a:lnSpc>
              <a:buClr>
                <a:srgbClr val="F151AC"/>
              </a:buClr>
              <a:buNone/>
            </a:pPr>
            <a:endParaRPr lang="el-GR" altLang="en-US" sz="1600"/>
          </a:p>
          <a:p>
            <a:pPr marL="0" indent="0">
              <a:lnSpc>
                <a:spcPct val="80000"/>
              </a:lnSpc>
              <a:buClr>
                <a:srgbClr val="F151AC"/>
              </a:buClr>
            </a:pPr>
            <a:r>
              <a:rPr lang="el-GR" altLang="en-US" sz="1600" u="sng"/>
              <a:t>Δαπάνες για τις οποίες ο τρίτος δεν υποχρεούται στην έκδοση στοιχείου:</a:t>
            </a:r>
            <a:r>
              <a:rPr lang="el-GR" altLang="en-US" sz="1600"/>
              <a:t> Στις περιπτώσεις αυτές, η επιχείρηση εκδίδει &lt;&lt; απόδειξη επαγγελματικής δαπάνης &gt;&gt;. Στην απόδειξη αυτή αναγράφονται τα πλήρη στοιχεία του  συμβαλλόμενου τρίτου, ο οποίος υπογράφει και την απόδειξη αυτή, ενώ πρέπει να υπάρχει και η υπογραφή του εκδότη.</a:t>
            </a:r>
          </a:p>
          <a:p>
            <a:pPr marL="0" indent="0">
              <a:lnSpc>
                <a:spcPct val="80000"/>
              </a:lnSpc>
              <a:buClr>
                <a:srgbClr val="F151AC"/>
              </a:buClr>
              <a:buNone/>
            </a:pPr>
            <a:endParaRPr lang="el-GR" altLang="en-US" sz="1600"/>
          </a:p>
          <a:p>
            <a:pPr marL="0" indent="0">
              <a:lnSpc>
                <a:spcPct val="80000"/>
              </a:lnSpc>
              <a:buClr>
                <a:srgbClr val="F151AC"/>
              </a:buClr>
            </a:pPr>
            <a:r>
              <a:rPr lang="el-GR" altLang="en-US" sz="1600" u="sng"/>
              <a:t>Μισθοί , ημερομίσθια:</a:t>
            </a:r>
            <a:r>
              <a:rPr lang="el-GR" altLang="en-US" sz="1600"/>
              <a:t> Όταν καταβάλλονται μισθοί ή ημερομίσθια ή άλλες παροχές σε μισθωτούς, νόμιμα δικαιολογητικά είναι οι αποδείξεις δαπάνης ή η μισθοδοτική κατάσταση που φέρει τις υπογραφές των μισθωτών ή η έγγραφη εντολή των μισθωτών για κατάθεση του μισθού τους σε συγκεκριμένο τραπεζικό λογαριασμό. Τέλος επί των άνω δικαιολογητικών πρέπει να υπάρχει η υπογραφή του έκδοτη.</a:t>
            </a:r>
          </a:p>
          <a:p>
            <a:pPr marL="0" indent="0">
              <a:lnSpc>
                <a:spcPct val="80000"/>
              </a:lnSpc>
              <a:buClr>
                <a:srgbClr val="F151AC"/>
              </a:buClr>
            </a:pPr>
            <a:endParaRPr lang="el-GR" altLang="en-US" sz="1600"/>
          </a:p>
          <a:p>
            <a:pPr marL="0" indent="0">
              <a:lnSpc>
                <a:spcPct val="80000"/>
              </a:lnSpc>
              <a:buNone/>
            </a:pPr>
            <a:endParaRPr lang="el-GR" altLang="en-US" sz="1600"/>
          </a:p>
        </p:txBody>
      </p:sp>
    </p:spTree>
    <p:extLst>
      <p:ext uri="{BB962C8B-B14F-4D97-AF65-F5344CB8AC3E}">
        <p14:creationId xmlns:p14="http://schemas.microsoft.com/office/powerpoint/2010/main" val="4012090595"/>
      </p:ext>
    </p:extLst>
  </p:cSld>
  <p:clrMapOvr>
    <a:masterClrMapping/>
  </p:clrMapOvr>
  <p:transition spd="slow" advClick="0" advTm="500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981200" y="188913"/>
            <a:ext cx="8229600" cy="5937250"/>
          </a:xfrm>
        </p:spPr>
        <p:txBody>
          <a:bodyPr/>
          <a:lstStyle/>
          <a:p>
            <a:pPr marL="0" indent="0">
              <a:lnSpc>
                <a:spcPct val="80000"/>
              </a:lnSpc>
              <a:buNone/>
            </a:pPr>
            <a:r>
              <a:rPr lang="el-GR" altLang="en-US" sz="1800" b="1"/>
              <a:t>       </a:t>
            </a:r>
            <a:r>
              <a:rPr lang="el-GR" altLang="en-US" sz="1800" b="1" u="sng"/>
              <a:t>Λοιπά δικαιολογητικά</a:t>
            </a:r>
          </a:p>
          <a:p>
            <a:pPr marL="0" indent="0">
              <a:lnSpc>
                <a:spcPct val="80000"/>
              </a:lnSpc>
              <a:buNone/>
            </a:pPr>
            <a:endParaRPr lang="el-GR" altLang="en-US" sz="1800" b="1" u="sng"/>
          </a:p>
          <a:p>
            <a:pPr marL="0" indent="0">
              <a:lnSpc>
                <a:spcPct val="80000"/>
              </a:lnSpc>
              <a:buNone/>
            </a:pPr>
            <a:r>
              <a:rPr lang="el-GR" altLang="en-US" sz="1600" b="1"/>
              <a:t>     </a:t>
            </a:r>
            <a:r>
              <a:rPr lang="el-GR" altLang="en-US" sz="1600"/>
              <a:t>Τα λοιπά δικαιολογητικά μπορούμε να τα κατατάξουμε στις εξής κατηγορίες : </a:t>
            </a:r>
          </a:p>
          <a:p>
            <a:pPr marL="0" indent="0">
              <a:lnSpc>
                <a:spcPct val="80000"/>
              </a:lnSpc>
              <a:buClr>
                <a:srgbClr val="F151AC"/>
              </a:buClr>
            </a:pPr>
            <a:r>
              <a:rPr lang="el-GR" altLang="en-US" sz="1600"/>
              <a:t>Δικαιολογητικά διαχειρίσεως ( πληρωμές ) μετρητών και λοιπών αξιών.</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Δικαιολογητικά συμψηφιστικών πράξεων.</a:t>
            </a:r>
          </a:p>
          <a:p>
            <a:pPr marL="0" indent="0">
              <a:lnSpc>
                <a:spcPct val="80000"/>
              </a:lnSpc>
              <a:buClr>
                <a:srgbClr val="F151AC"/>
              </a:buClr>
              <a:buNone/>
            </a:pPr>
            <a:endParaRPr lang="el-GR" altLang="en-US" sz="1600"/>
          </a:p>
          <a:p>
            <a:pPr marL="0" indent="0">
              <a:lnSpc>
                <a:spcPct val="80000"/>
              </a:lnSpc>
              <a:buClr>
                <a:srgbClr val="F151AC"/>
              </a:buClr>
              <a:buNone/>
            </a:pPr>
            <a:r>
              <a:rPr lang="el-GR" altLang="en-US" sz="1600" b="1"/>
              <a:t>     </a:t>
            </a:r>
            <a:r>
              <a:rPr lang="el-GR" altLang="en-US" sz="1800" b="1" u="sng"/>
              <a:t>Δικαιολογητικά διαχειρίσεως μετρητών – αξιών.</a:t>
            </a:r>
            <a:r>
              <a:rPr lang="el-GR" altLang="en-US" sz="1800" b="1"/>
              <a:t> </a:t>
            </a:r>
          </a:p>
          <a:p>
            <a:pPr marL="0" indent="0">
              <a:lnSpc>
                <a:spcPct val="80000"/>
              </a:lnSpc>
              <a:buClr>
                <a:srgbClr val="F151AC"/>
              </a:buClr>
              <a:buNone/>
            </a:pPr>
            <a:endParaRPr lang="el-GR" altLang="en-US" sz="1800" b="1"/>
          </a:p>
          <a:p>
            <a:pPr marL="0" indent="0">
              <a:lnSpc>
                <a:spcPct val="80000"/>
              </a:lnSpc>
              <a:buClr>
                <a:srgbClr val="F151AC"/>
              </a:buClr>
              <a:buNone/>
            </a:pPr>
            <a:r>
              <a:rPr lang="el-GR" altLang="en-US" sz="1600"/>
              <a:t>Τα Δικαιολογητικά διαχειρίσεως μετρητών και λοιπών αξιών  ομαδοποιούνται στις εξής δυο κατηγορίες :</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Γραμμάτια εισπράξεως ή αποδείξεις εισπράξεως μετρητών και λοιπών αξιών ( επιταγών εισπρακτέων, συναλλαγματικών εισπρακτέων κ.λ.π. )</a:t>
            </a:r>
          </a:p>
          <a:p>
            <a:pPr marL="0" indent="0">
              <a:lnSpc>
                <a:spcPct val="80000"/>
              </a:lnSpc>
              <a:buClr>
                <a:srgbClr val="F151AC"/>
              </a:buClr>
              <a:buNone/>
            </a:pPr>
            <a:endParaRPr lang="el-GR" altLang="en-US" sz="1600"/>
          </a:p>
          <a:p>
            <a:pPr marL="0" indent="0">
              <a:lnSpc>
                <a:spcPct val="80000"/>
              </a:lnSpc>
              <a:buClr>
                <a:srgbClr val="F151AC"/>
              </a:buClr>
            </a:pPr>
            <a:r>
              <a:rPr lang="el-GR" altLang="en-US" sz="1600"/>
              <a:t>Εντάλματα πληρωμής ή αποδείξεις πληρωμής με μετρητά και λοιπές αξίες ( επιταγές, συναλλαγματικές κ.λ.π. )</a:t>
            </a:r>
          </a:p>
          <a:p>
            <a:pPr marL="0" indent="0">
              <a:lnSpc>
                <a:spcPct val="80000"/>
              </a:lnSpc>
              <a:buNone/>
            </a:pPr>
            <a:endParaRPr lang="el-GR" altLang="en-US" sz="1600"/>
          </a:p>
        </p:txBody>
      </p:sp>
    </p:spTree>
    <p:extLst>
      <p:ext uri="{BB962C8B-B14F-4D97-AF65-F5344CB8AC3E}">
        <p14:creationId xmlns:p14="http://schemas.microsoft.com/office/powerpoint/2010/main" val="1197640986"/>
      </p:ext>
    </p:extLst>
  </p:cSld>
  <p:clrMapOvr>
    <a:masterClrMapping/>
  </p:clrMapOvr>
  <p:transition spd="slow" advClick="0" advTm="500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92314" y="333376"/>
            <a:ext cx="8675687" cy="6524625"/>
          </a:xfrm>
        </p:spPr>
        <p:txBody>
          <a:bodyPr>
            <a:normAutofit lnSpcReduction="10000"/>
          </a:bodyPr>
          <a:lstStyle/>
          <a:p>
            <a:pPr eaLnBrk="1" hangingPunct="1">
              <a:lnSpc>
                <a:spcPct val="80000"/>
              </a:lnSpc>
            </a:pPr>
            <a:endParaRPr lang="en-US" altLang="en-US" sz="2000"/>
          </a:p>
          <a:p>
            <a:pPr eaLnBrk="1" hangingPunct="1">
              <a:lnSpc>
                <a:spcPct val="80000"/>
              </a:lnSpc>
            </a:pPr>
            <a:endParaRPr lang="en-US" altLang="en-US" sz="2200" b="1">
              <a:latin typeface="Times New Roman" panose="02020603050405020304" pitchFamily="18" charset="0"/>
            </a:endParaRPr>
          </a:p>
          <a:p>
            <a:pPr eaLnBrk="1" hangingPunct="1">
              <a:lnSpc>
                <a:spcPct val="80000"/>
              </a:lnSpc>
            </a:pPr>
            <a:r>
              <a:rPr lang="el-GR" altLang="en-US" sz="2800" b="1">
                <a:solidFill>
                  <a:srgbClr val="660066"/>
                </a:solidFill>
                <a:latin typeface="Times New Roman" panose="02020603050405020304" pitchFamily="18" charset="0"/>
              </a:rPr>
              <a:t>Η ΛΟΓΙΣΤΙΚΗ ΤΩΝ ΠΑΓΙΩΝ ΠΕΡΙΟΥΣΙΑΚΩΝ ΣΤΟΙΧΕΙΩΝ</a:t>
            </a:r>
            <a:endParaRPr lang="en-US" altLang="en-US" sz="2800" b="1">
              <a:solidFill>
                <a:srgbClr val="660066"/>
              </a:solidFill>
              <a:latin typeface="Times New Roman" panose="02020603050405020304" pitchFamily="18" charset="0"/>
            </a:endParaRPr>
          </a:p>
          <a:p>
            <a:pPr eaLnBrk="1" hangingPunct="1">
              <a:lnSpc>
                <a:spcPct val="80000"/>
              </a:lnSpc>
            </a:pPr>
            <a:endParaRPr lang="en-US" altLang="en-US" sz="2800" b="1">
              <a:solidFill>
                <a:srgbClr val="660066"/>
              </a:solidFill>
              <a:latin typeface="Times New Roman" panose="02020603050405020304" pitchFamily="18" charset="0"/>
            </a:endParaRPr>
          </a:p>
          <a:p>
            <a:pPr eaLnBrk="1" hangingPunct="1">
              <a:lnSpc>
                <a:spcPct val="80000"/>
              </a:lnSpc>
            </a:pPr>
            <a:endParaRPr lang="en-US" altLang="en-US" sz="2200" b="1" u="sng">
              <a:latin typeface="Times New Roman" panose="02020603050405020304" pitchFamily="18" charset="0"/>
            </a:endParaRPr>
          </a:p>
          <a:p>
            <a:pPr eaLnBrk="1" hangingPunct="1">
              <a:lnSpc>
                <a:spcPct val="80000"/>
              </a:lnSpc>
            </a:pPr>
            <a:r>
              <a:rPr lang="el-GR" altLang="en-US" sz="2200" b="1" u="sng">
                <a:latin typeface="Times New Roman" panose="02020603050405020304" pitchFamily="18" charset="0"/>
              </a:rPr>
              <a:t>Γενικά περί του πάγιου ενεργητικού</a:t>
            </a:r>
            <a:endParaRPr lang="en-US" altLang="en-US" sz="2200" b="1" u="sng">
              <a:latin typeface="Times New Roman" panose="02020603050405020304" pitchFamily="18" charset="0"/>
            </a:endParaRPr>
          </a:p>
          <a:p>
            <a:pPr algn="l" eaLnBrk="1" hangingPunct="1">
              <a:lnSpc>
                <a:spcPct val="80000"/>
              </a:lnSpc>
            </a:pPr>
            <a:endParaRPr lang="en-US" altLang="en-US" sz="2000">
              <a:latin typeface="Times New Roman" panose="02020603050405020304" pitchFamily="18" charset="0"/>
            </a:endParaRPr>
          </a:p>
          <a:p>
            <a:pPr algn="l" eaLnBrk="1" hangingPunct="1">
              <a:lnSpc>
                <a:spcPct val="80000"/>
              </a:lnSpc>
            </a:pPr>
            <a:endParaRPr lang="en-US" altLang="en-US" sz="2000">
              <a:latin typeface="Times New Roman" panose="02020603050405020304" pitchFamily="18" charset="0"/>
            </a:endParaRP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Στο πάγιο ενεργητικό περιλαμβάνεται το σύνολο των αγαθών, αξιών και</a:t>
            </a:r>
            <a:r>
              <a:rPr lang="en-US" altLang="en-US" sz="2000">
                <a:latin typeface="Times New Roman" panose="02020603050405020304" pitchFamily="18" charset="0"/>
              </a:rPr>
              <a:t>                   </a:t>
            </a:r>
            <a:r>
              <a:rPr lang="el-GR" altLang="en-US" sz="2000">
                <a:latin typeface="Times New Roman" panose="02020603050405020304" pitchFamily="18" charset="0"/>
              </a:rPr>
              <a:t>δικαιωμάτων που προορίζονται να παραμείνουν μακροχρόνια και με την ίδια περίπου</a:t>
            </a:r>
            <a:r>
              <a:rPr lang="en-US" altLang="en-US" sz="2000">
                <a:latin typeface="Times New Roman" panose="02020603050405020304" pitchFamily="18" charset="0"/>
              </a:rPr>
              <a:t> </a:t>
            </a:r>
            <a:r>
              <a:rPr lang="el-GR" altLang="en-US" sz="2000">
                <a:latin typeface="Times New Roman" panose="02020603050405020304" pitchFamily="18" charset="0"/>
              </a:rPr>
              <a:t>μορφή στην επιχείρηση με στόχο να χρησιμοποιούνται για την επίτευξη των σκοπών</a:t>
            </a:r>
            <a:r>
              <a:rPr lang="en-US" altLang="en-US" sz="2000">
                <a:latin typeface="Times New Roman" panose="02020603050405020304" pitchFamily="18" charset="0"/>
              </a:rPr>
              <a:t> </a:t>
            </a:r>
            <a:r>
              <a:rPr lang="el-GR" altLang="en-US" sz="2000">
                <a:latin typeface="Times New Roman" panose="02020603050405020304" pitchFamily="18" charset="0"/>
              </a:rPr>
              <a:t>της.</a:t>
            </a:r>
            <a:endParaRPr lang="en-US" altLang="en-US" sz="2000">
              <a:latin typeface="Times New Roman" panose="02020603050405020304" pitchFamily="18" charset="0"/>
            </a:endParaRP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Στο πάγιο ενεργητικό περιλαμβάνονται οι εξής μερικότερες κατηγορίες περιουσιακών στοιχείων:</a:t>
            </a: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α)Ενσώματα πάγια στοιχεία.</a:t>
            </a: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β)Ασώματες ακινητοποιήσεις ή άυλα πάγια στοιχεία.</a:t>
            </a: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γ)Έξοδα πολυετούς απόσβεσης.</a:t>
            </a: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δ)Συμμετοχές και μακροπρόθεσμες απαιτήσεις.</a:t>
            </a:r>
          </a:p>
          <a:p>
            <a:pPr algn="l" eaLnBrk="1" hangingPunct="1">
              <a:lnSpc>
                <a:spcPct val="80000"/>
              </a:lnSpc>
            </a:pPr>
            <a:r>
              <a:rPr lang="en-US" altLang="en-US" sz="2000">
                <a:latin typeface="Times New Roman" panose="02020603050405020304" pitchFamily="18" charset="0"/>
              </a:rPr>
              <a:t>   </a:t>
            </a:r>
            <a:r>
              <a:rPr lang="el-GR" altLang="en-US" sz="2000">
                <a:latin typeface="Times New Roman" panose="02020603050405020304" pitchFamily="18" charset="0"/>
              </a:rPr>
              <a:t>ε)Προκαταβολές κτήσεως παγίων.</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073985482"/>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animEffect transition="in" filter="dissolve">
                                      <p:cBhvr>
                                        <p:cTn id="7" dur="2000"/>
                                        <p:tgtEl>
                                          <p:spTgt spid="2051">
                                            <p:txEl>
                                              <p:pRg st="2" end="2"/>
                                            </p:txEl>
                                          </p:spTgt>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2051">
                                            <p:txEl>
                                              <p:pRg st="5" end="5"/>
                                            </p:txEl>
                                          </p:spTgt>
                                        </p:tgtEl>
                                        <p:attrNameLst>
                                          <p:attrName>style.visibility</p:attrName>
                                        </p:attrNameLst>
                                      </p:cBhvr>
                                      <p:to>
                                        <p:strVal val="visible"/>
                                      </p:to>
                                    </p:set>
                                    <p:anim calcmode="lin" valueType="num">
                                      <p:cBhvr>
                                        <p:cTn id="11" dur="2000" fill="hold"/>
                                        <p:tgtEl>
                                          <p:spTgt spid="2051">
                                            <p:txEl>
                                              <p:pRg st="5" end="5"/>
                                            </p:txEl>
                                          </p:spTgt>
                                        </p:tgtEl>
                                        <p:attrNameLst>
                                          <p:attrName>ppt_w</p:attrName>
                                        </p:attrNameLst>
                                      </p:cBhvr>
                                      <p:tavLst>
                                        <p:tav tm="0">
                                          <p:val>
                                            <p:fltVal val="0"/>
                                          </p:val>
                                        </p:tav>
                                        <p:tav tm="100000">
                                          <p:val>
                                            <p:strVal val="#ppt_w"/>
                                          </p:val>
                                        </p:tav>
                                      </p:tavLst>
                                    </p:anim>
                                    <p:anim calcmode="lin" valueType="num">
                                      <p:cBhvr>
                                        <p:cTn id="12" dur="2000" fill="hold"/>
                                        <p:tgtEl>
                                          <p:spTgt spid="2051">
                                            <p:txEl>
                                              <p:pRg st="5" end="5"/>
                                            </p:txEl>
                                          </p:spTgt>
                                        </p:tgtEl>
                                        <p:attrNameLst>
                                          <p:attrName>ppt_h</p:attrName>
                                        </p:attrNameLst>
                                      </p:cBhvr>
                                      <p:tavLst>
                                        <p:tav tm="0">
                                          <p:val>
                                            <p:fltVal val="0"/>
                                          </p:val>
                                        </p:tav>
                                        <p:tav tm="100000">
                                          <p:val>
                                            <p:strVal val="#ppt_h"/>
                                          </p:val>
                                        </p:tav>
                                      </p:tavLst>
                                    </p:anim>
                                    <p:animEffect transition="in" filter="fade">
                                      <p:cBhvr>
                                        <p:cTn id="13" dur="2000"/>
                                        <p:tgtEl>
                                          <p:spTgt spid="2051">
                                            <p:txEl>
                                              <p:pRg st="5" end="5"/>
                                            </p:txEl>
                                          </p:spTgt>
                                        </p:tgtEl>
                                      </p:cBhvr>
                                    </p:animEffect>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2051">
                                            <p:txEl>
                                              <p:pRg st="8" end="8"/>
                                            </p:txEl>
                                          </p:spTgt>
                                        </p:tgtEl>
                                        <p:attrNameLst>
                                          <p:attrName>style.visibility</p:attrName>
                                        </p:attrNameLst>
                                      </p:cBhvr>
                                      <p:to>
                                        <p:strVal val="visible"/>
                                      </p:to>
                                    </p:set>
                                    <p:anim calcmode="lin" valueType="num">
                                      <p:cBhvr additive="base">
                                        <p:cTn id="17" dur="2000" fill="hold"/>
                                        <p:tgtEl>
                                          <p:spTgt spid="2051">
                                            <p:txEl>
                                              <p:pRg st="8" end="8"/>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051">
                                            <p:txEl>
                                              <p:pRg st="8" end="8"/>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2051">
                                            <p:txEl>
                                              <p:pRg st="9" end="9"/>
                                            </p:txEl>
                                          </p:spTgt>
                                        </p:tgtEl>
                                        <p:attrNameLst>
                                          <p:attrName>style.visibility</p:attrName>
                                        </p:attrNameLst>
                                      </p:cBhvr>
                                      <p:to>
                                        <p:strVal val="visible"/>
                                      </p:to>
                                    </p:set>
                                    <p:anim calcmode="lin" valueType="num">
                                      <p:cBhvr additive="base">
                                        <p:cTn id="22" dur="2000" fill="hold"/>
                                        <p:tgtEl>
                                          <p:spTgt spid="2051">
                                            <p:txEl>
                                              <p:pRg st="9" end="9"/>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051">
                                            <p:txEl>
                                              <p:pRg st="9" end="9"/>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2051">
                                            <p:txEl>
                                              <p:pRg st="10" end="10"/>
                                            </p:txEl>
                                          </p:spTgt>
                                        </p:tgtEl>
                                        <p:attrNameLst>
                                          <p:attrName>style.visibility</p:attrName>
                                        </p:attrNameLst>
                                      </p:cBhvr>
                                      <p:to>
                                        <p:strVal val="visible"/>
                                      </p:to>
                                    </p:set>
                                    <p:anim calcmode="lin" valueType="num">
                                      <p:cBhvr additive="base">
                                        <p:cTn id="27" dur="2000" fill="hold"/>
                                        <p:tgtEl>
                                          <p:spTgt spid="2051">
                                            <p:txEl>
                                              <p:pRg st="10" end="1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051">
                                            <p:txEl>
                                              <p:pRg st="10" end="10"/>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0"/>
                                  </p:stCondLst>
                                  <p:childTnLst>
                                    <p:set>
                                      <p:cBhvr>
                                        <p:cTn id="31" dur="1" fill="hold">
                                          <p:stCondLst>
                                            <p:cond delay="0"/>
                                          </p:stCondLst>
                                        </p:cTn>
                                        <p:tgtEl>
                                          <p:spTgt spid="2051">
                                            <p:txEl>
                                              <p:pRg st="11" end="11"/>
                                            </p:txEl>
                                          </p:spTgt>
                                        </p:tgtEl>
                                        <p:attrNameLst>
                                          <p:attrName>style.visibility</p:attrName>
                                        </p:attrNameLst>
                                      </p:cBhvr>
                                      <p:to>
                                        <p:strVal val="visible"/>
                                      </p:to>
                                    </p:set>
                                    <p:anim calcmode="lin" valueType="num">
                                      <p:cBhvr additive="base">
                                        <p:cTn id="32" dur="2000" fill="hold"/>
                                        <p:tgtEl>
                                          <p:spTgt spid="2051">
                                            <p:txEl>
                                              <p:pRg st="11" end="11"/>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051">
                                            <p:txEl>
                                              <p:pRg st="11" end="11"/>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nodeType="afterEffect">
                                  <p:stCondLst>
                                    <p:cond delay="0"/>
                                  </p:stCondLst>
                                  <p:childTnLst>
                                    <p:set>
                                      <p:cBhvr>
                                        <p:cTn id="36" dur="1" fill="hold">
                                          <p:stCondLst>
                                            <p:cond delay="0"/>
                                          </p:stCondLst>
                                        </p:cTn>
                                        <p:tgtEl>
                                          <p:spTgt spid="2051">
                                            <p:txEl>
                                              <p:pRg st="12" end="12"/>
                                            </p:txEl>
                                          </p:spTgt>
                                        </p:tgtEl>
                                        <p:attrNameLst>
                                          <p:attrName>style.visibility</p:attrName>
                                        </p:attrNameLst>
                                      </p:cBhvr>
                                      <p:to>
                                        <p:strVal val="visible"/>
                                      </p:to>
                                    </p:set>
                                    <p:anim calcmode="lin" valueType="num">
                                      <p:cBhvr additive="base">
                                        <p:cTn id="37" dur="2000" fill="hold"/>
                                        <p:tgtEl>
                                          <p:spTgt spid="2051">
                                            <p:txEl>
                                              <p:pRg st="12" end="1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051">
                                            <p:txEl>
                                              <p:pRg st="12" end="12"/>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4" fill="hold" nodeType="afterEffect">
                                  <p:stCondLst>
                                    <p:cond delay="0"/>
                                  </p:stCondLst>
                                  <p:childTnLst>
                                    <p:set>
                                      <p:cBhvr>
                                        <p:cTn id="41" dur="1" fill="hold">
                                          <p:stCondLst>
                                            <p:cond delay="0"/>
                                          </p:stCondLst>
                                        </p:cTn>
                                        <p:tgtEl>
                                          <p:spTgt spid="2051">
                                            <p:txEl>
                                              <p:pRg st="13" end="13"/>
                                            </p:txEl>
                                          </p:spTgt>
                                        </p:tgtEl>
                                        <p:attrNameLst>
                                          <p:attrName>style.visibility</p:attrName>
                                        </p:attrNameLst>
                                      </p:cBhvr>
                                      <p:to>
                                        <p:strVal val="visible"/>
                                      </p:to>
                                    </p:set>
                                    <p:anim calcmode="lin" valueType="num">
                                      <p:cBhvr additive="base">
                                        <p:cTn id="42" dur="2000" fill="hold"/>
                                        <p:tgtEl>
                                          <p:spTgt spid="2051">
                                            <p:txEl>
                                              <p:pRg st="13" end="13"/>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051">
                                            <p:txEl>
                                              <p:pRg st="13" end="13"/>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6000"/>
                            </p:stCondLst>
                            <p:childTnLst>
                              <p:par>
                                <p:cTn id="45" presetID="2" presetClass="entr" presetSubtype="4" fill="hold" nodeType="afterEffect">
                                  <p:stCondLst>
                                    <p:cond delay="0"/>
                                  </p:stCondLst>
                                  <p:childTnLst>
                                    <p:set>
                                      <p:cBhvr>
                                        <p:cTn id="46" dur="1" fill="hold">
                                          <p:stCondLst>
                                            <p:cond delay="0"/>
                                          </p:stCondLst>
                                        </p:cTn>
                                        <p:tgtEl>
                                          <p:spTgt spid="2051">
                                            <p:txEl>
                                              <p:pRg st="14" end="14"/>
                                            </p:txEl>
                                          </p:spTgt>
                                        </p:tgtEl>
                                        <p:attrNameLst>
                                          <p:attrName>style.visibility</p:attrName>
                                        </p:attrNameLst>
                                      </p:cBhvr>
                                      <p:to>
                                        <p:strVal val="visible"/>
                                      </p:to>
                                    </p:set>
                                    <p:anim calcmode="lin" valueType="num">
                                      <p:cBhvr additive="base">
                                        <p:cTn id="47" dur="2000" fill="hold"/>
                                        <p:tgtEl>
                                          <p:spTgt spid="2051">
                                            <p:txEl>
                                              <p:pRg st="14" end="14"/>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05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1774826" y="188914"/>
            <a:ext cx="8893175" cy="6480175"/>
          </a:xfrm>
        </p:spPr>
        <p:txBody>
          <a:bodyPr>
            <a:normAutofit fontScale="92500" lnSpcReduction="10000"/>
          </a:bodyPr>
          <a:lstStyle/>
          <a:p>
            <a:pPr eaLnBrk="1" hangingPunct="1">
              <a:lnSpc>
                <a:spcPct val="80000"/>
              </a:lnSpc>
              <a:buFontTx/>
              <a:buNone/>
            </a:pPr>
            <a:r>
              <a:rPr lang="el-GR" altLang="en-US" sz="600" i="1">
                <a:latin typeface="Times New Roman" panose="02020603050405020304" pitchFamily="18" charset="0"/>
              </a:rPr>
              <a:t>			  </a:t>
            </a:r>
            <a:endParaRPr lang="en-US" altLang="en-US" sz="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Σημειώνεται ότι τα έξοδα πολυετούς αποσβέσεως, οι συμμετοχές και</a:t>
            </a:r>
            <a:endParaRPr lang="en-US"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μακροπρόθεσμες απαιτήσεις δεν είναι πάγια περιουσιακά στοιχεία, αλλά απλώς </a:t>
            </a:r>
            <a:endParaRPr lang="en-US"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καταχωρούνται στην κατηγορία του πάγιου ενεργητικού γιατί είναι στοιχεία που </a:t>
            </a:r>
            <a:endParaRPr lang="en-US"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ρευστοποιούνται σε περισσότερες από μία χρήσεις. </a:t>
            </a:r>
            <a:endParaRPr lang="en-US"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Σύμφωνα με τις διατάξεις του Ε.Γ.Λ.Σ., το πάγιο ενεργητικό παρακολουθείται στα </a:t>
            </a:r>
            <a:endParaRPr lang="en-US"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λογιστικά βιβλία των επιχειρήσεων στους εξής πρωτοβάθμιους λογαριασμούς:</a:t>
            </a:r>
            <a:endParaRPr lang="el-GR" altLang="en-US" sz="2000" b="1">
              <a:latin typeface="Times New Roman" panose="02020603050405020304" pitchFamily="18" charset="0"/>
            </a:endParaRPr>
          </a:p>
          <a:p>
            <a:pPr eaLnBrk="1" hangingPunct="1">
              <a:lnSpc>
                <a:spcPct val="80000"/>
              </a:lnSpc>
              <a:buFontTx/>
              <a:buNone/>
            </a:pPr>
            <a:endParaRPr lang="en-US" altLang="en-US" sz="2000" b="1">
              <a:latin typeface="Times New Roman" panose="02020603050405020304" pitchFamily="18" charset="0"/>
            </a:endParaRPr>
          </a:p>
          <a:p>
            <a:pPr eaLnBrk="1" hangingPunct="1">
              <a:lnSpc>
                <a:spcPct val="80000"/>
              </a:lnSpc>
              <a:buFontTx/>
              <a:buNone/>
            </a:pPr>
            <a:r>
              <a:rPr lang="en-US" altLang="en-US" sz="2000" b="1">
                <a:latin typeface="Times New Roman" panose="02020603050405020304" pitchFamily="18" charset="0"/>
              </a:rPr>
              <a:t> </a:t>
            </a:r>
            <a:r>
              <a:rPr lang="el-GR" altLang="en-US" sz="2000" b="1" i="1">
                <a:solidFill>
                  <a:srgbClr val="993366"/>
                </a:solidFill>
                <a:latin typeface="Times New Roman" panose="02020603050405020304" pitchFamily="18" charset="0"/>
              </a:rPr>
              <a:t>Κωδικός</a:t>
            </a:r>
            <a:r>
              <a:rPr lang="el-GR" altLang="en-US" sz="2000" b="1">
                <a:solidFill>
                  <a:srgbClr val="993366"/>
                </a:solidFill>
                <a:latin typeface="Times New Roman" panose="02020603050405020304" pitchFamily="18" charset="0"/>
              </a:rPr>
              <a:t>	</a:t>
            </a:r>
            <a:r>
              <a:rPr lang="en-US" altLang="en-US" sz="2000" b="1">
                <a:solidFill>
                  <a:srgbClr val="993366"/>
                </a:solidFill>
                <a:latin typeface="Times New Roman" panose="02020603050405020304" pitchFamily="18" charset="0"/>
              </a:rPr>
              <a:t>                                                </a:t>
            </a:r>
            <a:r>
              <a:rPr lang="el-GR" altLang="en-US" sz="2000" b="1" i="1">
                <a:solidFill>
                  <a:srgbClr val="993366"/>
                </a:solidFill>
                <a:latin typeface="Times New Roman" panose="02020603050405020304" pitchFamily="18" charset="0"/>
              </a:rPr>
              <a:t>Λογαριασμός</a:t>
            </a: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10</a:t>
            </a:r>
            <a:r>
              <a:rPr lang="en-US" altLang="en-US" sz="2000">
                <a:latin typeface="Times New Roman" panose="02020603050405020304" pitchFamily="18" charset="0"/>
              </a:rPr>
              <a:t> 	                                           </a:t>
            </a:r>
            <a:r>
              <a:rPr lang="el-GR" altLang="en-US" sz="2000">
                <a:latin typeface="Times New Roman" panose="02020603050405020304" pitchFamily="18" charset="0"/>
              </a:rPr>
              <a:t>Εδαφικές εκτάσεις</a:t>
            </a:r>
            <a:endParaRPr lang="en-US" altLang="en-US" sz="2000">
              <a:latin typeface="Times New Roman" panose="02020603050405020304" pitchFamily="18" charset="0"/>
            </a:endParaRP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11</a:t>
            </a:r>
            <a:r>
              <a:rPr lang="en-US" altLang="en-US" sz="2000">
                <a:latin typeface="Times New Roman" panose="02020603050405020304" pitchFamily="18" charset="0"/>
              </a:rPr>
              <a:t>                                    	</a:t>
            </a:r>
            <a:r>
              <a:rPr lang="el-GR" altLang="en-US" sz="2000">
                <a:latin typeface="Times New Roman" panose="02020603050405020304" pitchFamily="18" charset="0"/>
              </a:rPr>
              <a:t>Κτίρια- Εγκαταστάσεις-Τεχνικά έργα</a:t>
            </a: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12</a:t>
            </a:r>
            <a:r>
              <a:rPr lang="en-US" altLang="en-US" sz="2000">
                <a:latin typeface="Times New Roman" panose="02020603050405020304" pitchFamily="18" charset="0"/>
              </a:rPr>
              <a:t>                  </a:t>
            </a:r>
            <a:r>
              <a:rPr lang="el-GR" altLang="en-US" sz="2000">
                <a:latin typeface="Times New Roman" panose="02020603050405020304" pitchFamily="18" charset="0"/>
              </a:rPr>
              <a:t>Μηχανήματα- Τεχνικές εγκαταστάσεις- Λοιπός</a:t>
            </a:r>
            <a:r>
              <a:rPr lang="en-US" altLang="en-US" sz="2000">
                <a:latin typeface="Times New Roman" panose="02020603050405020304" pitchFamily="18" charset="0"/>
              </a:rPr>
              <a:t> </a:t>
            </a:r>
            <a:r>
              <a:rPr lang="el-GR" altLang="en-US" sz="2000">
                <a:latin typeface="Times New Roman" panose="02020603050405020304" pitchFamily="18" charset="0"/>
              </a:rPr>
              <a:t>μηχανολογικός</a:t>
            </a:r>
            <a:endParaRPr lang="en-US" altLang="en-US" sz="2000">
              <a:latin typeface="Times New Roman" panose="02020603050405020304" pitchFamily="18" charset="0"/>
            </a:endParaRP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εξοπλισμός</a:t>
            </a:r>
            <a:endParaRPr lang="en-US" altLang="en-US" sz="2000">
              <a:latin typeface="Times New Roman" panose="02020603050405020304" pitchFamily="18" charset="0"/>
            </a:endParaRP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13	</a:t>
            </a:r>
            <a:r>
              <a:rPr lang="en-US" altLang="en-US" sz="2000">
                <a:latin typeface="Times New Roman" panose="02020603050405020304" pitchFamily="18" charset="0"/>
              </a:rPr>
              <a:t>                                             </a:t>
            </a:r>
            <a:r>
              <a:rPr lang="el-GR" altLang="en-US" sz="2000">
                <a:latin typeface="Times New Roman" panose="02020603050405020304" pitchFamily="18" charset="0"/>
              </a:rPr>
              <a:t>Μεταφορικά μέσα</a:t>
            </a:r>
          </a:p>
          <a:p>
            <a:pPr algn="just" eaLnBrk="1" hangingPunct="1">
              <a:lnSpc>
                <a:spcPct val="80000"/>
              </a:lnSpc>
              <a:buFontTx/>
              <a:buNone/>
            </a:pPr>
            <a:r>
              <a:rPr lang="el-GR" altLang="en-US" sz="2000">
                <a:latin typeface="Times New Roman" panose="02020603050405020304" pitchFamily="18" charset="0"/>
              </a:rPr>
              <a:t> </a:t>
            </a:r>
            <a:r>
              <a:rPr lang="en-US" altLang="en-US" sz="2000">
                <a:latin typeface="Times New Roman" panose="02020603050405020304" pitchFamily="18" charset="0"/>
              </a:rPr>
              <a:t>    </a:t>
            </a:r>
            <a:r>
              <a:rPr lang="el-GR" altLang="en-US" sz="2000">
                <a:latin typeface="Times New Roman" panose="02020603050405020304" pitchFamily="18" charset="0"/>
              </a:rPr>
              <a:t>14</a:t>
            </a:r>
            <a:r>
              <a:rPr lang="en-US" altLang="en-US" sz="2000">
                <a:latin typeface="Times New Roman" panose="02020603050405020304" pitchFamily="18" charset="0"/>
              </a:rPr>
              <a:t>                                                  </a:t>
            </a:r>
            <a:r>
              <a:rPr lang="el-GR" altLang="en-US" sz="2000">
                <a:latin typeface="Times New Roman" panose="02020603050405020304" pitchFamily="18" charset="0"/>
              </a:rPr>
              <a:t>Έπιπλα και λοιπός εξοπλισμός</a:t>
            </a: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15	</a:t>
            </a:r>
            <a:r>
              <a:rPr lang="en-US" altLang="en-US" sz="2000">
                <a:latin typeface="Times New Roman" panose="02020603050405020304" pitchFamily="18" charset="0"/>
              </a:rPr>
              <a:t>             </a:t>
            </a:r>
            <a:r>
              <a:rPr lang="el-GR" altLang="en-US" sz="2000">
                <a:latin typeface="Times New Roman" panose="02020603050405020304" pitchFamily="18" charset="0"/>
              </a:rPr>
              <a:t>Ακινητοποιήσεις υπό εκτέλεση και προκαταβολές κτήσεως</a:t>
            </a:r>
            <a:r>
              <a:rPr lang="en-US" altLang="en-US" sz="2000">
                <a:latin typeface="Times New Roman" panose="02020603050405020304" pitchFamily="18" charset="0"/>
              </a:rPr>
              <a:t> </a:t>
            </a:r>
            <a:r>
              <a:rPr lang="el-GR" altLang="en-US" sz="2000">
                <a:latin typeface="Times New Roman" panose="02020603050405020304" pitchFamily="18" charset="0"/>
              </a:rPr>
              <a:t>παγίων</a:t>
            </a:r>
          </a:p>
          <a:p>
            <a:pPr algn="just" eaLnBrk="1" hangingPunct="1">
              <a:lnSpc>
                <a:spcPct val="80000"/>
              </a:lnSpc>
              <a:buFontTx/>
              <a:buNone/>
            </a:pPr>
            <a:r>
              <a:rPr lang="el-GR" altLang="en-US" sz="2000">
                <a:latin typeface="Times New Roman" panose="02020603050405020304" pitchFamily="18" charset="0"/>
              </a:rPr>
              <a:t> </a:t>
            </a:r>
            <a:r>
              <a:rPr lang="en-US" altLang="en-US" sz="2000">
                <a:latin typeface="Times New Roman" panose="02020603050405020304" pitchFamily="18" charset="0"/>
              </a:rPr>
              <a:t>    </a:t>
            </a:r>
            <a:r>
              <a:rPr lang="el-GR" altLang="en-US" sz="2000">
                <a:latin typeface="Times New Roman" panose="02020603050405020304" pitchFamily="18" charset="0"/>
              </a:rPr>
              <a:t>16</a:t>
            </a:r>
            <a:r>
              <a:rPr lang="en-US" altLang="en-US" sz="2000">
                <a:latin typeface="Times New Roman" panose="02020603050405020304" pitchFamily="18" charset="0"/>
              </a:rPr>
              <a:t>                  </a:t>
            </a:r>
            <a:r>
              <a:rPr lang="el-GR" altLang="en-US" sz="2000">
                <a:latin typeface="Times New Roman" panose="02020603050405020304" pitchFamily="18" charset="0"/>
              </a:rPr>
              <a:t>Ασώματες ακινητοποιήσεις και έξοδα πολυετούς</a:t>
            </a:r>
            <a:r>
              <a:rPr lang="en-US" altLang="en-US" sz="2000">
                <a:latin typeface="Times New Roman" panose="02020603050405020304" pitchFamily="18" charset="0"/>
              </a:rPr>
              <a:t> </a:t>
            </a:r>
            <a:r>
              <a:rPr lang="el-GR" altLang="en-US" sz="2000">
                <a:latin typeface="Times New Roman" panose="02020603050405020304" pitchFamily="18" charset="0"/>
              </a:rPr>
              <a:t>αποσβέσεως</a:t>
            </a:r>
          </a:p>
          <a:p>
            <a:pPr algn="just" eaLnBrk="1" hangingPunct="1">
              <a:lnSpc>
                <a:spcPct val="80000"/>
              </a:lnSpc>
              <a:buFontTx/>
              <a:buNone/>
            </a:pPr>
            <a:r>
              <a:rPr lang="el-GR" altLang="en-US" sz="2000">
                <a:latin typeface="Times New Roman" panose="02020603050405020304" pitchFamily="18" charset="0"/>
              </a:rPr>
              <a:t> </a:t>
            </a:r>
            <a:r>
              <a:rPr lang="en-US" altLang="en-US" sz="2000">
                <a:latin typeface="Times New Roman" panose="02020603050405020304" pitchFamily="18" charset="0"/>
              </a:rPr>
              <a:t>    </a:t>
            </a:r>
            <a:r>
              <a:rPr lang="el-GR" altLang="en-US" sz="2000">
                <a:latin typeface="Times New Roman" panose="02020603050405020304" pitchFamily="18" charset="0"/>
              </a:rPr>
              <a:t>17</a:t>
            </a:r>
            <a:r>
              <a:rPr lang="en-US" altLang="en-US" sz="2000">
                <a:latin typeface="Times New Roman" panose="02020603050405020304" pitchFamily="18" charset="0"/>
              </a:rPr>
              <a:t>                  </a:t>
            </a:r>
            <a:r>
              <a:rPr lang="el-GR" altLang="en-US" sz="2000">
                <a:latin typeface="Times New Roman" panose="02020603050405020304" pitchFamily="18" charset="0"/>
              </a:rPr>
              <a:t>Συμμετοχές και άλλες μακροπρόθεσμες</a:t>
            </a:r>
            <a:r>
              <a:rPr lang="en-US" altLang="en-US" sz="2000">
                <a:latin typeface="Times New Roman" panose="02020603050405020304" pitchFamily="18" charset="0"/>
              </a:rPr>
              <a:t> </a:t>
            </a:r>
            <a:r>
              <a:rPr lang="el-GR" altLang="en-US" sz="2000">
                <a:latin typeface="Times New Roman" panose="02020603050405020304" pitchFamily="18" charset="0"/>
              </a:rPr>
              <a:t> χρηματοοικονομικές </a:t>
            </a:r>
            <a:r>
              <a:rPr lang="en-US" altLang="en-US" sz="2000">
                <a:latin typeface="Times New Roman" panose="02020603050405020304" pitchFamily="18" charset="0"/>
              </a:rPr>
              <a:t> </a:t>
            </a: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απαιτήσεις</a:t>
            </a:r>
            <a:endParaRPr lang="en-US" altLang="en-US" sz="900" b="1">
              <a:latin typeface="Times New Roman" panose="02020603050405020304" pitchFamily="18" charset="0"/>
            </a:endParaRPr>
          </a:p>
          <a:p>
            <a:pPr eaLnBrk="1" hangingPunct="1">
              <a:lnSpc>
                <a:spcPct val="80000"/>
              </a:lnSpc>
              <a:buFontTx/>
              <a:buNone/>
            </a:pPr>
            <a:endParaRPr lang="en-US" altLang="en-US" sz="900" b="1">
              <a:latin typeface="Times New Roman" panose="02020603050405020304" pitchFamily="18" charset="0"/>
            </a:endParaRPr>
          </a:p>
          <a:p>
            <a:pPr eaLnBrk="1" hangingPunct="1">
              <a:lnSpc>
                <a:spcPct val="80000"/>
              </a:lnSpc>
              <a:buFontTx/>
              <a:buNone/>
            </a:pPr>
            <a:endParaRPr lang="en-US" altLang="en-US" sz="900" b="1">
              <a:latin typeface="Times New Roman" panose="02020603050405020304" pitchFamily="18" charset="0"/>
            </a:endParaRPr>
          </a:p>
          <a:p>
            <a:pPr eaLnBrk="1" hangingPunct="1">
              <a:lnSpc>
                <a:spcPct val="80000"/>
              </a:lnSpc>
              <a:buFontTx/>
              <a:buNone/>
            </a:pPr>
            <a:endParaRPr lang="en-US" altLang="en-US" sz="900" b="1">
              <a:latin typeface="Times New Roman" panose="02020603050405020304" pitchFamily="18" charset="0"/>
            </a:endParaRPr>
          </a:p>
          <a:p>
            <a:pPr eaLnBrk="1" hangingPunct="1">
              <a:lnSpc>
                <a:spcPct val="80000"/>
              </a:lnSpc>
              <a:buFontTx/>
              <a:buNone/>
            </a:pPr>
            <a:endParaRPr lang="en-US" altLang="en-US" sz="900" b="1">
              <a:latin typeface="Times New Roman" panose="02020603050405020304" pitchFamily="18" charset="0"/>
            </a:endParaRPr>
          </a:p>
        </p:txBody>
      </p:sp>
      <p:sp>
        <p:nvSpPr>
          <p:cNvPr id="3179" name="Line 107"/>
          <p:cNvSpPr>
            <a:spLocks noChangeShapeType="1"/>
          </p:cNvSpPr>
          <p:nvPr/>
        </p:nvSpPr>
        <p:spPr bwMode="auto">
          <a:xfrm>
            <a:off x="1919288" y="3068638"/>
            <a:ext cx="7993062"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 name="Line 108"/>
          <p:cNvSpPr>
            <a:spLocks noChangeShapeType="1"/>
          </p:cNvSpPr>
          <p:nvPr/>
        </p:nvSpPr>
        <p:spPr bwMode="auto">
          <a:xfrm>
            <a:off x="3071813" y="2781301"/>
            <a:ext cx="0" cy="3743325"/>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 name="Line 109"/>
          <p:cNvSpPr>
            <a:spLocks noChangeShapeType="1"/>
          </p:cNvSpPr>
          <p:nvPr/>
        </p:nvSpPr>
        <p:spPr bwMode="auto">
          <a:xfrm>
            <a:off x="1992313" y="3357563"/>
            <a:ext cx="8280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 name="Line 110"/>
          <p:cNvSpPr>
            <a:spLocks noChangeShapeType="1"/>
          </p:cNvSpPr>
          <p:nvPr/>
        </p:nvSpPr>
        <p:spPr bwMode="auto">
          <a:xfrm>
            <a:off x="1992313" y="3716338"/>
            <a:ext cx="8280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 name="Line 111"/>
          <p:cNvSpPr>
            <a:spLocks noChangeShapeType="1"/>
          </p:cNvSpPr>
          <p:nvPr/>
        </p:nvSpPr>
        <p:spPr bwMode="auto">
          <a:xfrm>
            <a:off x="2063751" y="4292600"/>
            <a:ext cx="82089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 name="Line 112"/>
          <p:cNvSpPr>
            <a:spLocks noChangeShapeType="1"/>
          </p:cNvSpPr>
          <p:nvPr/>
        </p:nvSpPr>
        <p:spPr bwMode="auto">
          <a:xfrm>
            <a:off x="2063751" y="4652963"/>
            <a:ext cx="82089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 name="Line 113"/>
          <p:cNvSpPr>
            <a:spLocks noChangeShapeType="1"/>
          </p:cNvSpPr>
          <p:nvPr/>
        </p:nvSpPr>
        <p:spPr bwMode="auto">
          <a:xfrm>
            <a:off x="2063750" y="4941888"/>
            <a:ext cx="8280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 name="Line 114"/>
          <p:cNvSpPr>
            <a:spLocks noChangeShapeType="1"/>
          </p:cNvSpPr>
          <p:nvPr/>
        </p:nvSpPr>
        <p:spPr bwMode="auto">
          <a:xfrm>
            <a:off x="2098676" y="5229225"/>
            <a:ext cx="824547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 name="Line 115"/>
          <p:cNvSpPr>
            <a:spLocks noChangeShapeType="1"/>
          </p:cNvSpPr>
          <p:nvPr/>
        </p:nvSpPr>
        <p:spPr bwMode="auto">
          <a:xfrm>
            <a:off x="2063750" y="5516563"/>
            <a:ext cx="8280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39327237"/>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2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 calcmode="lin" valueType="num">
                                      <p:cBhvr additive="base">
                                        <p:cTn id="12" dur="2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2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 calcmode="lin" valueType="num">
                                      <p:cBhvr additive="base">
                                        <p:cTn id="22" dur="2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 calcmode="lin" valueType="num">
                                      <p:cBhvr additive="base">
                                        <p:cTn id="27" dur="2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07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0"/>
                                  </p:stCondLst>
                                  <p:childTnLst>
                                    <p:set>
                                      <p:cBhvr>
                                        <p:cTn id="30" dur="1" fill="hold">
                                          <p:stCondLst>
                                            <p:cond delay="0"/>
                                          </p:stCondLst>
                                        </p:cTn>
                                        <p:tgtEl>
                                          <p:spTgt spid="3075">
                                            <p:txEl>
                                              <p:pRg st="7" end="7"/>
                                            </p:txEl>
                                          </p:spTgt>
                                        </p:tgtEl>
                                        <p:attrNameLst>
                                          <p:attrName>style.visibility</p:attrName>
                                        </p:attrNameLst>
                                      </p:cBhvr>
                                      <p:to>
                                        <p:strVal val="visible"/>
                                      </p:to>
                                    </p:set>
                                    <p:anim calcmode="lin" valueType="num">
                                      <p:cBhvr additive="base">
                                        <p:cTn id="31" dur="2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2500"/>
                            </p:stCondLst>
                            <p:childTnLst>
                              <p:par>
                                <p:cTn id="34" presetID="53" presetClass="entr" presetSubtype="0" fill="hold" nodeType="afterEffect">
                                  <p:stCondLst>
                                    <p:cond delay="0"/>
                                  </p:stCondLst>
                                  <p:childTnLst>
                                    <p:set>
                                      <p:cBhvr>
                                        <p:cTn id="35" dur="1" fill="hold">
                                          <p:stCondLst>
                                            <p:cond delay="0"/>
                                          </p:stCondLst>
                                        </p:cTn>
                                        <p:tgtEl>
                                          <p:spTgt spid="3075">
                                            <p:txEl>
                                              <p:pRg st="9" end="9"/>
                                            </p:txEl>
                                          </p:spTgt>
                                        </p:tgtEl>
                                        <p:attrNameLst>
                                          <p:attrName>style.visibility</p:attrName>
                                        </p:attrNameLst>
                                      </p:cBhvr>
                                      <p:to>
                                        <p:strVal val="visible"/>
                                      </p:to>
                                    </p:set>
                                    <p:anim calcmode="lin" valueType="num">
                                      <p:cBhvr>
                                        <p:cTn id="36" dur="500" fill="hold"/>
                                        <p:tgtEl>
                                          <p:spTgt spid="3075">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3075">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3075">
                                            <p:txEl>
                                              <p:pRg st="9" end="9"/>
                                            </p:txEl>
                                          </p:spTgt>
                                        </p:tgtEl>
                                      </p:cBhvr>
                                    </p:animEffect>
                                  </p:childTnLst>
                                </p:cTn>
                              </p:par>
                            </p:childTnLst>
                          </p:cTn>
                        </p:par>
                        <p:par>
                          <p:cTn id="39" fill="hold" nodeType="afterGroup">
                            <p:stCondLst>
                              <p:cond delay="13000"/>
                            </p:stCondLst>
                            <p:childTnLst>
                              <p:par>
                                <p:cTn id="40" presetID="53" presetClass="entr" presetSubtype="0" fill="hold" nodeType="afterEffect">
                                  <p:stCondLst>
                                    <p:cond delay="0"/>
                                  </p:stCondLst>
                                  <p:childTnLst>
                                    <p:set>
                                      <p:cBhvr>
                                        <p:cTn id="41" dur="1" fill="hold">
                                          <p:stCondLst>
                                            <p:cond delay="0"/>
                                          </p:stCondLst>
                                        </p:cTn>
                                        <p:tgtEl>
                                          <p:spTgt spid="3075">
                                            <p:txEl>
                                              <p:pRg st="10" end="10"/>
                                            </p:txEl>
                                          </p:spTgt>
                                        </p:tgtEl>
                                        <p:attrNameLst>
                                          <p:attrName>style.visibility</p:attrName>
                                        </p:attrNameLst>
                                      </p:cBhvr>
                                      <p:to>
                                        <p:strVal val="visible"/>
                                      </p:to>
                                    </p:set>
                                    <p:anim calcmode="lin" valueType="num">
                                      <p:cBhvr>
                                        <p:cTn id="42" dur="500" fill="hold"/>
                                        <p:tgtEl>
                                          <p:spTgt spid="3075">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075">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075">
                                            <p:txEl>
                                              <p:pRg st="10" end="10"/>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3075">
                                            <p:txEl>
                                              <p:pRg st="11" end="11"/>
                                            </p:txEl>
                                          </p:spTgt>
                                        </p:tgtEl>
                                        <p:attrNameLst>
                                          <p:attrName>style.visibility</p:attrName>
                                        </p:attrNameLst>
                                      </p:cBhvr>
                                      <p:to>
                                        <p:strVal val="visible"/>
                                      </p:to>
                                    </p:set>
                                    <p:anim calcmode="lin" valueType="num">
                                      <p:cBhvr>
                                        <p:cTn id="47" dur="500" fill="hold"/>
                                        <p:tgtEl>
                                          <p:spTgt spid="3075">
                                            <p:txEl>
                                              <p:pRg st="11" end="11"/>
                                            </p:txEl>
                                          </p:spTgt>
                                        </p:tgtEl>
                                        <p:attrNameLst>
                                          <p:attrName>ppt_w</p:attrName>
                                        </p:attrNameLst>
                                      </p:cBhvr>
                                      <p:tavLst>
                                        <p:tav tm="0">
                                          <p:val>
                                            <p:fltVal val="0"/>
                                          </p:val>
                                        </p:tav>
                                        <p:tav tm="100000">
                                          <p:val>
                                            <p:strVal val="#ppt_w"/>
                                          </p:val>
                                        </p:tav>
                                      </p:tavLst>
                                    </p:anim>
                                    <p:anim calcmode="lin" valueType="num">
                                      <p:cBhvr>
                                        <p:cTn id="48" dur="500" fill="hold"/>
                                        <p:tgtEl>
                                          <p:spTgt spid="3075">
                                            <p:txEl>
                                              <p:pRg st="11" end="11"/>
                                            </p:txEl>
                                          </p:spTgt>
                                        </p:tgtEl>
                                        <p:attrNameLst>
                                          <p:attrName>ppt_h</p:attrName>
                                        </p:attrNameLst>
                                      </p:cBhvr>
                                      <p:tavLst>
                                        <p:tav tm="0">
                                          <p:val>
                                            <p:fltVal val="0"/>
                                          </p:val>
                                        </p:tav>
                                        <p:tav tm="100000">
                                          <p:val>
                                            <p:strVal val="#ppt_h"/>
                                          </p:val>
                                        </p:tav>
                                      </p:tavLst>
                                    </p:anim>
                                    <p:animEffect transition="in" filter="fade">
                                      <p:cBhvr>
                                        <p:cTn id="49" dur="500"/>
                                        <p:tgtEl>
                                          <p:spTgt spid="3075">
                                            <p:txEl>
                                              <p:pRg st="11" end="11"/>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3075">
                                            <p:txEl>
                                              <p:pRg st="12" end="12"/>
                                            </p:txEl>
                                          </p:spTgt>
                                        </p:tgtEl>
                                        <p:attrNameLst>
                                          <p:attrName>style.visibility</p:attrName>
                                        </p:attrNameLst>
                                      </p:cBhvr>
                                      <p:to>
                                        <p:strVal val="visible"/>
                                      </p:to>
                                    </p:set>
                                    <p:anim calcmode="lin" valueType="num">
                                      <p:cBhvr>
                                        <p:cTn id="52" dur="500" fill="hold"/>
                                        <p:tgtEl>
                                          <p:spTgt spid="3075">
                                            <p:txEl>
                                              <p:pRg st="12" end="12"/>
                                            </p:txEl>
                                          </p:spTgt>
                                        </p:tgtEl>
                                        <p:attrNameLst>
                                          <p:attrName>ppt_w</p:attrName>
                                        </p:attrNameLst>
                                      </p:cBhvr>
                                      <p:tavLst>
                                        <p:tav tm="0">
                                          <p:val>
                                            <p:fltVal val="0"/>
                                          </p:val>
                                        </p:tav>
                                        <p:tav tm="100000">
                                          <p:val>
                                            <p:strVal val="#ppt_w"/>
                                          </p:val>
                                        </p:tav>
                                      </p:tavLst>
                                    </p:anim>
                                    <p:anim calcmode="lin" valueType="num">
                                      <p:cBhvr>
                                        <p:cTn id="53" dur="500" fill="hold"/>
                                        <p:tgtEl>
                                          <p:spTgt spid="3075">
                                            <p:txEl>
                                              <p:pRg st="12" end="12"/>
                                            </p:txEl>
                                          </p:spTgt>
                                        </p:tgtEl>
                                        <p:attrNameLst>
                                          <p:attrName>ppt_h</p:attrName>
                                        </p:attrNameLst>
                                      </p:cBhvr>
                                      <p:tavLst>
                                        <p:tav tm="0">
                                          <p:val>
                                            <p:fltVal val="0"/>
                                          </p:val>
                                        </p:tav>
                                        <p:tav tm="100000">
                                          <p:val>
                                            <p:strVal val="#ppt_h"/>
                                          </p:val>
                                        </p:tav>
                                      </p:tavLst>
                                    </p:anim>
                                    <p:animEffect transition="in" filter="fade">
                                      <p:cBhvr>
                                        <p:cTn id="54" dur="500"/>
                                        <p:tgtEl>
                                          <p:spTgt spid="3075">
                                            <p:txEl>
                                              <p:pRg st="12" end="12"/>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3075">
                                            <p:txEl>
                                              <p:pRg st="13" end="13"/>
                                            </p:txEl>
                                          </p:spTgt>
                                        </p:tgtEl>
                                        <p:attrNameLst>
                                          <p:attrName>style.visibility</p:attrName>
                                        </p:attrNameLst>
                                      </p:cBhvr>
                                      <p:to>
                                        <p:strVal val="visible"/>
                                      </p:to>
                                    </p:set>
                                    <p:anim calcmode="lin" valueType="num">
                                      <p:cBhvr>
                                        <p:cTn id="57" dur="500" fill="hold"/>
                                        <p:tgtEl>
                                          <p:spTgt spid="3075">
                                            <p:txEl>
                                              <p:pRg st="13" end="13"/>
                                            </p:txEl>
                                          </p:spTgt>
                                        </p:tgtEl>
                                        <p:attrNameLst>
                                          <p:attrName>ppt_w</p:attrName>
                                        </p:attrNameLst>
                                      </p:cBhvr>
                                      <p:tavLst>
                                        <p:tav tm="0">
                                          <p:val>
                                            <p:fltVal val="0"/>
                                          </p:val>
                                        </p:tav>
                                        <p:tav tm="100000">
                                          <p:val>
                                            <p:strVal val="#ppt_w"/>
                                          </p:val>
                                        </p:tav>
                                      </p:tavLst>
                                    </p:anim>
                                    <p:anim calcmode="lin" valueType="num">
                                      <p:cBhvr>
                                        <p:cTn id="58" dur="500" fill="hold"/>
                                        <p:tgtEl>
                                          <p:spTgt spid="3075">
                                            <p:txEl>
                                              <p:pRg st="13" end="13"/>
                                            </p:txEl>
                                          </p:spTgt>
                                        </p:tgtEl>
                                        <p:attrNameLst>
                                          <p:attrName>ppt_h</p:attrName>
                                        </p:attrNameLst>
                                      </p:cBhvr>
                                      <p:tavLst>
                                        <p:tav tm="0">
                                          <p:val>
                                            <p:fltVal val="0"/>
                                          </p:val>
                                        </p:tav>
                                        <p:tav tm="100000">
                                          <p:val>
                                            <p:strVal val="#ppt_h"/>
                                          </p:val>
                                        </p:tav>
                                      </p:tavLst>
                                    </p:anim>
                                    <p:animEffect transition="in" filter="fade">
                                      <p:cBhvr>
                                        <p:cTn id="59" dur="500"/>
                                        <p:tgtEl>
                                          <p:spTgt spid="3075">
                                            <p:txEl>
                                              <p:pRg st="13" end="13"/>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3075">
                                            <p:txEl>
                                              <p:pRg st="14" end="14"/>
                                            </p:txEl>
                                          </p:spTgt>
                                        </p:tgtEl>
                                        <p:attrNameLst>
                                          <p:attrName>style.visibility</p:attrName>
                                        </p:attrNameLst>
                                      </p:cBhvr>
                                      <p:to>
                                        <p:strVal val="visible"/>
                                      </p:to>
                                    </p:set>
                                    <p:anim calcmode="lin" valueType="num">
                                      <p:cBhvr>
                                        <p:cTn id="62" dur="500" fill="hold"/>
                                        <p:tgtEl>
                                          <p:spTgt spid="3075">
                                            <p:txEl>
                                              <p:pRg st="14" end="14"/>
                                            </p:txEl>
                                          </p:spTgt>
                                        </p:tgtEl>
                                        <p:attrNameLst>
                                          <p:attrName>ppt_w</p:attrName>
                                        </p:attrNameLst>
                                      </p:cBhvr>
                                      <p:tavLst>
                                        <p:tav tm="0">
                                          <p:val>
                                            <p:fltVal val="0"/>
                                          </p:val>
                                        </p:tav>
                                        <p:tav tm="100000">
                                          <p:val>
                                            <p:strVal val="#ppt_w"/>
                                          </p:val>
                                        </p:tav>
                                      </p:tavLst>
                                    </p:anim>
                                    <p:anim calcmode="lin" valueType="num">
                                      <p:cBhvr>
                                        <p:cTn id="63" dur="500" fill="hold"/>
                                        <p:tgtEl>
                                          <p:spTgt spid="3075">
                                            <p:txEl>
                                              <p:pRg st="14" end="14"/>
                                            </p:txEl>
                                          </p:spTgt>
                                        </p:tgtEl>
                                        <p:attrNameLst>
                                          <p:attrName>ppt_h</p:attrName>
                                        </p:attrNameLst>
                                      </p:cBhvr>
                                      <p:tavLst>
                                        <p:tav tm="0">
                                          <p:val>
                                            <p:fltVal val="0"/>
                                          </p:val>
                                        </p:tav>
                                        <p:tav tm="100000">
                                          <p:val>
                                            <p:strVal val="#ppt_h"/>
                                          </p:val>
                                        </p:tav>
                                      </p:tavLst>
                                    </p:anim>
                                    <p:animEffect transition="in" filter="fade">
                                      <p:cBhvr>
                                        <p:cTn id="64" dur="500"/>
                                        <p:tgtEl>
                                          <p:spTgt spid="3075">
                                            <p:txEl>
                                              <p:pRg st="14" end="14"/>
                                            </p:txEl>
                                          </p:spTgt>
                                        </p:tgtEl>
                                      </p:cBhvr>
                                    </p:animEffect>
                                  </p:childTnLst>
                                </p:cTn>
                              </p:par>
                              <p:par>
                                <p:cTn id="65" presetID="53" presetClass="entr" presetSubtype="0" fill="hold" nodeType="withEffect">
                                  <p:stCondLst>
                                    <p:cond delay="0"/>
                                  </p:stCondLst>
                                  <p:childTnLst>
                                    <p:set>
                                      <p:cBhvr>
                                        <p:cTn id="66" dur="1" fill="hold">
                                          <p:stCondLst>
                                            <p:cond delay="0"/>
                                          </p:stCondLst>
                                        </p:cTn>
                                        <p:tgtEl>
                                          <p:spTgt spid="3075">
                                            <p:txEl>
                                              <p:pRg st="15" end="15"/>
                                            </p:txEl>
                                          </p:spTgt>
                                        </p:tgtEl>
                                        <p:attrNameLst>
                                          <p:attrName>style.visibility</p:attrName>
                                        </p:attrNameLst>
                                      </p:cBhvr>
                                      <p:to>
                                        <p:strVal val="visible"/>
                                      </p:to>
                                    </p:set>
                                    <p:anim calcmode="lin" valueType="num">
                                      <p:cBhvr>
                                        <p:cTn id="67" dur="500" fill="hold"/>
                                        <p:tgtEl>
                                          <p:spTgt spid="3075">
                                            <p:txEl>
                                              <p:pRg st="15" end="15"/>
                                            </p:txEl>
                                          </p:spTgt>
                                        </p:tgtEl>
                                        <p:attrNameLst>
                                          <p:attrName>ppt_w</p:attrName>
                                        </p:attrNameLst>
                                      </p:cBhvr>
                                      <p:tavLst>
                                        <p:tav tm="0">
                                          <p:val>
                                            <p:fltVal val="0"/>
                                          </p:val>
                                        </p:tav>
                                        <p:tav tm="100000">
                                          <p:val>
                                            <p:strVal val="#ppt_w"/>
                                          </p:val>
                                        </p:tav>
                                      </p:tavLst>
                                    </p:anim>
                                    <p:anim calcmode="lin" valueType="num">
                                      <p:cBhvr>
                                        <p:cTn id="68" dur="500" fill="hold"/>
                                        <p:tgtEl>
                                          <p:spTgt spid="3075">
                                            <p:txEl>
                                              <p:pRg st="15" end="15"/>
                                            </p:txEl>
                                          </p:spTgt>
                                        </p:tgtEl>
                                        <p:attrNameLst>
                                          <p:attrName>ppt_h</p:attrName>
                                        </p:attrNameLst>
                                      </p:cBhvr>
                                      <p:tavLst>
                                        <p:tav tm="0">
                                          <p:val>
                                            <p:fltVal val="0"/>
                                          </p:val>
                                        </p:tav>
                                        <p:tav tm="100000">
                                          <p:val>
                                            <p:strVal val="#ppt_h"/>
                                          </p:val>
                                        </p:tav>
                                      </p:tavLst>
                                    </p:anim>
                                    <p:animEffect transition="in" filter="fade">
                                      <p:cBhvr>
                                        <p:cTn id="69" dur="500"/>
                                        <p:tgtEl>
                                          <p:spTgt spid="3075">
                                            <p:txEl>
                                              <p:pRg st="15" end="15"/>
                                            </p:txEl>
                                          </p:spTgt>
                                        </p:tgtEl>
                                      </p:cBhvr>
                                    </p:animEffect>
                                  </p:childTnLst>
                                </p:cTn>
                              </p:par>
                              <p:par>
                                <p:cTn id="70" presetID="53" presetClass="entr" presetSubtype="0" fill="hold" nodeType="withEffect">
                                  <p:stCondLst>
                                    <p:cond delay="0"/>
                                  </p:stCondLst>
                                  <p:childTnLst>
                                    <p:set>
                                      <p:cBhvr>
                                        <p:cTn id="71" dur="1" fill="hold">
                                          <p:stCondLst>
                                            <p:cond delay="0"/>
                                          </p:stCondLst>
                                        </p:cTn>
                                        <p:tgtEl>
                                          <p:spTgt spid="3075">
                                            <p:txEl>
                                              <p:pRg st="16" end="16"/>
                                            </p:txEl>
                                          </p:spTgt>
                                        </p:tgtEl>
                                        <p:attrNameLst>
                                          <p:attrName>style.visibility</p:attrName>
                                        </p:attrNameLst>
                                      </p:cBhvr>
                                      <p:to>
                                        <p:strVal val="visible"/>
                                      </p:to>
                                    </p:set>
                                    <p:anim calcmode="lin" valueType="num">
                                      <p:cBhvr>
                                        <p:cTn id="72" dur="500" fill="hold"/>
                                        <p:tgtEl>
                                          <p:spTgt spid="3075">
                                            <p:txEl>
                                              <p:pRg st="16" end="16"/>
                                            </p:txEl>
                                          </p:spTgt>
                                        </p:tgtEl>
                                        <p:attrNameLst>
                                          <p:attrName>ppt_w</p:attrName>
                                        </p:attrNameLst>
                                      </p:cBhvr>
                                      <p:tavLst>
                                        <p:tav tm="0">
                                          <p:val>
                                            <p:fltVal val="0"/>
                                          </p:val>
                                        </p:tav>
                                        <p:tav tm="100000">
                                          <p:val>
                                            <p:strVal val="#ppt_w"/>
                                          </p:val>
                                        </p:tav>
                                      </p:tavLst>
                                    </p:anim>
                                    <p:anim calcmode="lin" valueType="num">
                                      <p:cBhvr>
                                        <p:cTn id="73" dur="500" fill="hold"/>
                                        <p:tgtEl>
                                          <p:spTgt spid="3075">
                                            <p:txEl>
                                              <p:pRg st="16" end="16"/>
                                            </p:txEl>
                                          </p:spTgt>
                                        </p:tgtEl>
                                        <p:attrNameLst>
                                          <p:attrName>ppt_h</p:attrName>
                                        </p:attrNameLst>
                                      </p:cBhvr>
                                      <p:tavLst>
                                        <p:tav tm="0">
                                          <p:val>
                                            <p:fltVal val="0"/>
                                          </p:val>
                                        </p:tav>
                                        <p:tav tm="100000">
                                          <p:val>
                                            <p:strVal val="#ppt_h"/>
                                          </p:val>
                                        </p:tav>
                                      </p:tavLst>
                                    </p:anim>
                                    <p:animEffect transition="in" filter="fade">
                                      <p:cBhvr>
                                        <p:cTn id="74" dur="500"/>
                                        <p:tgtEl>
                                          <p:spTgt spid="3075">
                                            <p:txEl>
                                              <p:pRg st="16" end="16"/>
                                            </p:txEl>
                                          </p:spTgt>
                                        </p:tgtEl>
                                      </p:cBhvr>
                                    </p:animEffect>
                                  </p:childTnLst>
                                </p:cTn>
                              </p:par>
                              <p:par>
                                <p:cTn id="75" presetID="53" presetClass="entr" presetSubtype="0" fill="hold" nodeType="withEffect">
                                  <p:stCondLst>
                                    <p:cond delay="0"/>
                                  </p:stCondLst>
                                  <p:childTnLst>
                                    <p:set>
                                      <p:cBhvr>
                                        <p:cTn id="76" dur="1" fill="hold">
                                          <p:stCondLst>
                                            <p:cond delay="0"/>
                                          </p:stCondLst>
                                        </p:cTn>
                                        <p:tgtEl>
                                          <p:spTgt spid="3075">
                                            <p:txEl>
                                              <p:pRg st="17" end="17"/>
                                            </p:txEl>
                                          </p:spTgt>
                                        </p:tgtEl>
                                        <p:attrNameLst>
                                          <p:attrName>style.visibility</p:attrName>
                                        </p:attrNameLst>
                                      </p:cBhvr>
                                      <p:to>
                                        <p:strVal val="visible"/>
                                      </p:to>
                                    </p:set>
                                    <p:anim calcmode="lin" valueType="num">
                                      <p:cBhvr>
                                        <p:cTn id="77" dur="500" fill="hold"/>
                                        <p:tgtEl>
                                          <p:spTgt spid="3075">
                                            <p:txEl>
                                              <p:pRg st="17" end="17"/>
                                            </p:txEl>
                                          </p:spTgt>
                                        </p:tgtEl>
                                        <p:attrNameLst>
                                          <p:attrName>ppt_w</p:attrName>
                                        </p:attrNameLst>
                                      </p:cBhvr>
                                      <p:tavLst>
                                        <p:tav tm="0">
                                          <p:val>
                                            <p:fltVal val="0"/>
                                          </p:val>
                                        </p:tav>
                                        <p:tav tm="100000">
                                          <p:val>
                                            <p:strVal val="#ppt_w"/>
                                          </p:val>
                                        </p:tav>
                                      </p:tavLst>
                                    </p:anim>
                                    <p:anim calcmode="lin" valueType="num">
                                      <p:cBhvr>
                                        <p:cTn id="78" dur="500" fill="hold"/>
                                        <p:tgtEl>
                                          <p:spTgt spid="3075">
                                            <p:txEl>
                                              <p:pRg st="17" end="17"/>
                                            </p:txEl>
                                          </p:spTgt>
                                        </p:tgtEl>
                                        <p:attrNameLst>
                                          <p:attrName>ppt_h</p:attrName>
                                        </p:attrNameLst>
                                      </p:cBhvr>
                                      <p:tavLst>
                                        <p:tav tm="0">
                                          <p:val>
                                            <p:fltVal val="0"/>
                                          </p:val>
                                        </p:tav>
                                        <p:tav tm="100000">
                                          <p:val>
                                            <p:strVal val="#ppt_h"/>
                                          </p:val>
                                        </p:tav>
                                      </p:tavLst>
                                    </p:anim>
                                    <p:animEffect transition="in" filter="fade">
                                      <p:cBhvr>
                                        <p:cTn id="79" dur="500"/>
                                        <p:tgtEl>
                                          <p:spTgt spid="3075">
                                            <p:txEl>
                                              <p:pRg st="17" end="17"/>
                                            </p:txEl>
                                          </p:spTgt>
                                        </p:tgtEl>
                                      </p:cBhvr>
                                    </p:animEffect>
                                  </p:childTnLst>
                                </p:cTn>
                              </p:par>
                              <p:par>
                                <p:cTn id="80" presetID="53" presetClass="entr" presetSubtype="0" fill="hold" nodeType="withEffect">
                                  <p:stCondLst>
                                    <p:cond delay="0"/>
                                  </p:stCondLst>
                                  <p:childTnLst>
                                    <p:set>
                                      <p:cBhvr>
                                        <p:cTn id="81" dur="1" fill="hold">
                                          <p:stCondLst>
                                            <p:cond delay="0"/>
                                          </p:stCondLst>
                                        </p:cTn>
                                        <p:tgtEl>
                                          <p:spTgt spid="3075">
                                            <p:txEl>
                                              <p:pRg st="18" end="18"/>
                                            </p:txEl>
                                          </p:spTgt>
                                        </p:tgtEl>
                                        <p:attrNameLst>
                                          <p:attrName>style.visibility</p:attrName>
                                        </p:attrNameLst>
                                      </p:cBhvr>
                                      <p:to>
                                        <p:strVal val="visible"/>
                                      </p:to>
                                    </p:set>
                                    <p:anim calcmode="lin" valueType="num">
                                      <p:cBhvr>
                                        <p:cTn id="82" dur="500" fill="hold"/>
                                        <p:tgtEl>
                                          <p:spTgt spid="3075">
                                            <p:txEl>
                                              <p:pRg st="18" end="18"/>
                                            </p:txEl>
                                          </p:spTgt>
                                        </p:tgtEl>
                                        <p:attrNameLst>
                                          <p:attrName>ppt_w</p:attrName>
                                        </p:attrNameLst>
                                      </p:cBhvr>
                                      <p:tavLst>
                                        <p:tav tm="0">
                                          <p:val>
                                            <p:fltVal val="0"/>
                                          </p:val>
                                        </p:tav>
                                        <p:tav tm="100000">
                                          <p:val>
                                            <p:strVal val="#ppt_w"/>
                                          </p:val>
                                        </p:tav>
                                      </p:tavLst>
                                    </p:anim>
                                    <p:anim calcmode="lin" valueType="num">
                                      <p:cBhvr>
                                        <p:cTn id="83" dur="500" fill="hold"/>
                                        <p:tgtEl>
                                          <p:spTgt spid="3075">
                                            <p:txEl>
                                              <p:pRg st="18" end="18"/>
                                            </p:txEl>
                                          </p:spTgt>
                                        </p:tgtEl>
                                        <p:attrNameLst>
                                          <p:attrName>ppt_h</p:attrName>
                                        </p:attrNameLst>
                                      </p:cBhvr>
                                      <p:tavLst>
                                        <p:tav tm="0">
                                          <p:val>
                                            <p:fltVal val="0"/>
                                          </p:val>
                                        </p:tav>
                                        <p:tav tm="100000">
                                          <p:val>
                                            <p:strVal val="#ppt_h"/>
                                          </p:val>
                                        </p:tav>
                                      </p:tavLst>
                                    </p:anim>
                                    <p:animEffect transition="in" filter="fade">
                                      <p:cBhvr>
                                        <p:cTn id="84" dur="500"/>
                                        <p:tgtEl>
                                          <p:spTgt spid="3075">
                                            <p:txEl>
                                              <p:pRg st="18" end="18"/>
                                            </p:txEl>
                                          </p:spTgt>
                                        </p:tgtEl>
                                      </p:cBhvr>
                                    </p:animEffect>
                                  </p:childTnLst>
                                </p:cTn>
                              </p:par>
                            </p:childTnLst>
                          </p:cTn>
                        </p:par>
                        <p:par>
                          <p:cTn id="85" fill="hold" nodeType="afterGroup">
                            <p:stCondLst>
                              <p:cond delay="13500"/>
                            </p:stCondLst>
                            <p:childTnLst>
                              <p:par>
                                <p:cTn id="86" presetID="53" presetClass="entr" presetSubtype="0" fill="hold" nodeType="afterEffect">
                                  <p:stCondLst>
                                    <p:cond delay="0"/>
                                  </p:stCondLst>
                                  <p:childTnLst>
                                    <p:set>
                                      <p:cBhvr>
                                        <p:cTn id="87" dur="1" fill="hold">
                                          <p:stCondLst>
                                            <p:cond delay="0"/>
                                          </p:stCondLst>
                                        </p:cTn>
                                        <p:tgtEl>
                                          <p:spTgt spid="3075">
                                            <p:txEl>
                                              <p:pRg st="19" end="19"/>
                                            </p:txEl>
                                          </p:spTgt>
                                        </p:tgtEl>
                                        <p:attrNameLst>
                                          <p:attrName>style.visibility</p:attrName>
                                        </p:attrNameLst>
                                      </p:cBhvr>
                                      <p:to>
                                        <p:strVal val="visible"/>
                                      </p:to>
                                    </p:set>
                                    <p:anim calcmode="lin" valueType="num">
                                      <p:cBhvr>
                                        <p:cTn id="88" dur="500" fill="hold"/>
                                        <p:tgtEl>
                                          <p:spTgt spid="3075">
                                            <p:txEl>
                                              <p:pRg st="19" end="19"/>
                                            </p:txEl>
                                          </p:spTgt>
                                        </p:tgtEl>
                                        <p:attrNameLst>
                                          <p:attrName>ppt_w</p:attrName>
                                        </p:attrNameLst>
                                      </p:cBhvr>
                                      <p:tavLst>
                                        <p:tav tm="0">
                                          <p:val>
                                            <p:fltVal val="0"/>
                                          </p:val>
                                        </p:tav>
                                        <p:tav tm="100000">
                                          <p:val>
                                            <p:strVal val="#ppt_w"/>
                                          </p:val>
                                        </p:tav>
                                      </p:tavLst>
                                    </p:anim>
                                    <p:anim calcmode="lin" valueType="num">
                                      <p:cBhvr>
                                        <p:cTn id="89" dur="500" fill="hold"/>
                                        <p:tgtEl>
                                          <p:spTgt spid="3075">
                                            <p:txEl>
                                              <p:pRg st="19" end="19"/>
                                            </p:txEl>
                                          </p:spTgt>
                                        </p:tgtEl>
                                        <p:attrNameLst>
                                          <p:attrName>ppt_h</p:attrName>
                                        </p:attrNameLst>
                                      </p:cBhvr>
                                      <p:tavLst>
                                        <p:tav tm="0">
                                          <p:val>
                                            <p:fltVal val="0"/>
                                          </p:val>
                                        </p:tav>
                                        <p:tav tm="100000">
                                          <p:val>
                                            <p:strVal val="#ppt_h"/>
                                          </p:val>
                                        </p:tav>
                                      </p:tavLst>
                                    </p:anim>
                                    <p:animEffect transition="in" filter="fade">
                                      <p:cBhvr>
                                        <p:cTn id="90" dur="500"/>
                                        <p:tgtEl>
                                          <p:spTgt spid="3075">
                                            <p:txEl>
                                              <p:pRg st="19" end="19"/>
                                            </p:txEl>
                                          </p:spTgt>
                                        </p:tgtEl>
                                      </p:cBhvr>
                                    </p:animEffect>
                                  </p:childTnLst>
                                </p:cTn>
                              </p:par>
                            </p:childTnLst>
                          </p:cTn>
                        </p:par>
                        <p:par>
                          <p:cTn id="91" fill="hold" nodeType="afterGroup">
                            <p:stCondLst>
                              <p:cond delay="14000"/>
                            </p:stCondLst>
                            <p:childTnLst>
                              <p:par>
                                <p:cTn id="92" presetID="18" presetClass="entr" presetSubtype="12" fill="hold" nodeType="afterEffect">
                                  <p:stCondLst>
                                    <p:cond delay="0"/>
                                  </p:stCondLst>
                                  <p:childTnLst>
                                    <p:set>
                                      <p:cBhvr>
                                        <p:cTn id="93" dur="1" fill="hold">
                                          <p:stCondLst>
                                            <p:cond delay="0"/>
                                          </p:stCondLst>
                                        </p:cTn>
                                        <p:tgtEl>
                                          <p:spTgt spid="3179"/>
                                        </p:tgtEl>
                                        <p:attrNameLst>
                                          <p:attrName>style.visibility</p:attrName>
                                        </p:attrNameLst>
                                      </p:cBhvr>
                                      <p:to>
                                        <p:strVal val="visible"/>
                                      </p:to>
                                    </p:set>
                                    <p:animEffect transition="in" filter="strips(downLeft)">
                                      <p:cBhvr>
                                        <p:cTn id="94" dur="500"/>
                                        <p:tgtEl>
                                          <p:spTgt spid="3179"/>
                                        </p:tgtEl>
                                      </p:cBhvr>
                                    </p:animEffect>
                                  </p:childTnLst>
                                </p:cTn>
                              </p:par>
                              <p:par>
                                <p:cTn id="95" presetID="18" presetClass="entr" presetSubtype="12" fill="hold" nodeType="withEffect">
                                  <p:stCondLst>
                                    <p:cond delay="0"/>
                                  </p:stCondLst>
                                  <p:childTnLst>
                                    <p:set>
                                      <p:cBhvr>
                                        <p:cTn id="96" dur="1" fill="hold">
                                          <p:stCondLst>
                                            <p:cond delay="0"/>
                                          </p:stCondLst>
                                        </p:cTn>
                                        <p:tgtEl>
                                          <p:spTgt spid="3180"/>
                                        </p:tgtEl>
                                        <p:attrNameLst>
                                          <p:attrName>style.visibility</p:attrName>
                                        </p:attrNameLst>
                                      </p:cBhvr>
                                      <p:to>
                                        <p:strVal val="visible"/>
                                      </p:to>
                                    </p:set>
                                    <p:animEffect transition="in" filter="strips(downLeft)">
                                      <p:cBhvr>
                                        <p:cTn id="97" dur="500"/>
                                        <p:tgtEl>
                                          <p:spTgt spid="3180"/>
                                        </p:tgtEl>
                                      </p:cBhvr>
                                    </p:animEffect>
                                  </p:childTnLst>
                                </p:cTn>
                              </p:par>
                              <p:par>
                                <p:cTn id="98" presetID="18" presetClass="entr" presetSubtype="12" fill="hold" nodeType="withEffect">
                                  <p:stCondLst>
                                    <p:cond delay="0"/>
                                  </p:stCondLst>
                                  <p:childTnLst>
                                    <p:set>
                                      <p:cBhvr>
                                        <p:cTn id="99" dur="1" fill="hold">
                                          <p:stCondLst>
                                            <p:cond delay="0"/>
                                          </p:stCondLst>
                                        </p:cTn>
                                        <p:tgtEl>
                                          <p:spTgt spid="3181"/>
                                        </p:tgtEl>
                                        <p:attrNameLst>
                                          <p:attrName>style.visibility</p:attrName>
                                        </p:attrNameLst>
                                      </p:cBhvr>
                                      <p:to>
                                        <p:strVal val="visible"/>
                                      </p:to>
                                    </p:set>
                                    <p:animEffect transition="in" filter="strips(downLeft)">
                                      <p:cBhvr>
                                        <p:cTn id="100" dur="500"/>
                                        <p:tgtEl>
                                          <p:spTgt spid="3181"/>
                                        </p:tgtEl>
                                      </p:cBhvr>
                                    </p:animEffect>
                                  </p:childTnLst>
                                </p:cTn>
                              </p:par>
                              <p:par>
                                <p:cTn id="101" presetID="18" presetClass="entr" presetSubtype="12" fill="hold" nodeType="withEffect">
                                  <p:stCondLst>
                                    <p:cond delay="0"/>
                                  </p:stCondLst>
                                  <p:childTnLst>
                                    <p:set>
                                      <p:cBhvr>
                                        <p:cTn id="102" dur="1" fill="hold">
                                          <p:stCondLst>
                                            <p:cond delay="0"/>
                                          </p:stCondLst>
                                        </p:cTn>
                                        <p:tgtEl>
                                          <p:spTgt spid="3182"/>
                                        </p:tgtEl>
                                        <p:attrNameLst>
                                          <p:attrName>style.visibility</p:attrName>
                                        </p:attrNameLst>
                                      </p:cBhvr>
                                      <p:to>
                                        <p:strVal val="visible"/>
                                      </p:to>
                                    </p:set>
                                    <p:animEffect transition="in" filter="strips(downLeft)">
                                      <p:cBhvr>
                                        <p:cTn id="103" dur="500"/>
                                        <p:tgtEl>
                                          <p:spTgt spid="3182"/>
                                        </p:tgtEl>
                                      </p:cBhvr>
                                    </p:animEffect>
                                  </p:childTnLst>
                                </p:cTn>
                              </p:par>
                              <p:par>
                                <p:cTn id="104" presetID="18" presetClass="entr" presetSubtype="12" fill="hold" nodeType="withEffect">
                                  <p:stCondLst>
                                    <p:cond delay="0"/>
                                  </p:stCondLst>
                                  <p:childTnLst>
                                    <p:set>
                                      <p:cBhvr>
                                        <p:cTn id="105" dur="1" fill="hold">
                                          <p:stCondLst>
                                            <p:cond delay="0"/>
                                          </p:stCondLst>
                                        </p:cTn>
                                        <p:tgtEl>
                                          <p:spTgt spid="3183"/>
                                        </p:tgtEl>
                                        <p:attrNameLst>
                                          <p:attrName>style.visibility</p:attrName>
                                        </p:attrNameLst>
                                      </p:cBhvr>
                                      <p:to>
                                        <p:strVal val="visible"/>
                                      </p:to>
                                    </p:set>
                                    <p:animEffect transition="in" filter="strips(downLeft)">
                                      <p:cBhvr>
                                        <p:cTn id="106" dur="500"/>
                                        <p:tgtEl>
                                          <p:spTgt spid="3183"/>
                                        </p:tgtEl>
                                      </p:cBhvr>
                                    </p:animEffect>
                                  </p:childTnLst>
                                </p:cTn>
                              </p:par>
                              <p:par>
                                <p:cTn id="107" presetID="18" presetClass="entr" presetSubtype="12" fill="hold" nodeType="withEffect">
                                  <p:stCondLst>
                                    <p:cond delay="0"/>
                                  </p:stCondLst>
                                  <p:childTnLst>
                                    <p:set>
                                      <p:cBhvr>
                                        <p:cTn id="108" dur="1" fill="hold">
                                          <p:stCondLst>
                                            <p:cond delay="0"/>
                                          </p:stCondLst>
                                        </p:cTn>
                                        <p:tgtEl>
                                          <p:spTgt spid="3184"/>
                                        </p:tgtEl>
                                        <p:attrNameLst>
                                          <p:attrName>style.visibility</p:attrName>
                                        </p:attrNameLst>
                                      </p:cBhvr>
                                      <p:to>
                                        <p:strVal val="visible"/>
                                      </p:to>
                                    </p:set>
                                    <p:animEffect transition="in" filter="strips(downLeft)">
                                      <p:cBhvr>
                                        <p:cTn id="109" dur="500"/>
                                        <p:tgtEl>
                                          <p:spTgt spid="3184"/>
                                        </p:tgtEl>
                                      </p:cBhvr>
                                    </p:animEffect>
                                  </p:childTnLst>
                                </p:cTn>
                              </p:par>
                              <p:par>
                                <p:cTn id="110" presetID="18" presetClass="entr" presetSubtype="12" fill="hold" nodeType="withEffect">
                                  <p:stCondLst>
                                    <p:cond delay="0"/>
                                  </p:stCondLst>
                                  <p:childTnLst>
                                    <p:set>
                                      <p:cBhvr>
                                        <p:cTn id="111" dur="1" fill="hold">
                                          <p:stCondLst>
                                            <p:cond delay="0"/>
                                          </p:stCondLst>
                                        </p:cTn>
                                        <p:tgtEl>
                                          <p:spTgt spid="3185"/>
                                        </p:tgtEl>
                                        <p:attrNameLst>
                                          <p:attrName>style.visibility</p:attrName>
                                        </p:attrNameLst>
                                      </p:cBhvr>
                                      <p:to>
                                        <p:strVal val="visible"/>
                                      </p:to>
                                    </p:set>
                                    <p:animEffect transition="in" filter="strips(downLeft)">
                                      <p:cBhvr>
                                        <p:cTn id="112" dur="500"/>
                                        <p:tgtEl>
                                          <p:spTgt spid="3185"/>
                                        </p:tgtEl>
                                      </p:cBhvr>
                                    </p:animEffect>
                                  </p:childTnLst>
                                </p:cTn>
                              </p:par>
                              <p:par>
                                <p:cTn id="113" presetID="18" presetClass="entr" presetSubtype="12" fill="hold" nodeType="withEffect">
                                  <p:stCondLst>
                                    <p:cond delay="0"/>
                                  </p:stCondLst>
                                  <p:childTnLst>
                                    <p:set>
                                      <p:cBhvr>
                                        <p:cTn id="114" dur="1" fill="hold">
                                          <p:stCondLst>
                                            <p:cond delay="0"/>
                                          </p:stCondLst>
                                        </p:cTn>
                                        <p:tgtEl>
                                          <p:spTgt spid="3186"/>
                                        </p:tgtEl>
                                        <p:attrNameLst>
                                          <p:attrName>style.visibility</p:attrName>
                                        </p:attrNameLst>
                                      </p:cBhvr>
                                      <p:to>
                                        <p:strVal val="visible"/>
                                      </p:to>
                                    </p:set>
                                    <p:animEffect transition="in" filter="strips(downLeft)">
                                      <p:cBhvr>
                                        <p:cTn id="115" dur="500"/>
                                        <p:tgtEl>
                                          <p:spTgt spid="3186"/>
                                        </p:tgtEl>
                                      </p:cBhvr>
                                    </p:animEffect>
                                  </p:childTnLst>
                                </p:cTn>
                              </p:par>
                              <p:par>
                                <p:cTn id="116" presetID="18" presetClass="entr" presetSubtype="12" fill="hold" nodeType="withEffect">
                                  <p:stCondLst>
                                    <p:cond delay="10000"/>
                                  </p:stCondLst>
                                  <p:childTnLst>
                                    <p:set>
                                      <p:cBhvr>
                                        <p:cTn id="117" dur="1" fill="hold">
                                          <p:stCondLst>
                                            <p:cond delay="0"/>
                                          </p:stCondLst>
                                        </p:cTn>
                                        <p:tgtEl>
                                          <p:spTgt spid="3187"/>
                                        </p:tgtEl>
                                        <p:attrNameLst>
                                          <p:attrName>style.visibility</p:attrName>
                                        </p:attrNameLst>
                                      </p:cBhvr>
                                      <p:to>
                                        <p:strVal val="visible"/>
                                      </p:to>
                                    </p:set>
                                    <p:animEffect transition="in" filter="strips(downLeft)">
                                      <p:cBhvr>
                                        <p:cTn id="118" dur="500"/>
                                        <p:tgtEl>
                                          <p:spTgt spid="3187"/>
                                        </p:tgtEl>
                                      </p:cBhvr>
                                    </p:animEffect>
                                  </p:childTnLst>
                                </p:cTn>
                              </p:par>
                            </p:childTnLst>
                          </p:cTn>
                        </p:par>
                        <p:par>
                          <p:cTn id="119" fill="hold" nodeType="afterGroup">
                            <p:stCondLst>
                              <p:cond delay="24500"/>
                            </p:stCondLst>
                            <p:childTnLst>
                              <p:par>
                                <p:cTn id="120" presetID="3" presetClass="exit" presetSubtype="10" fill="hold" grpId="0" nodeType="afterEffect">
                                  <p:stCondLst>
                                    <p:cond delay="0"/>
                                  </p:stCondLst>
                                  <p:childTnLst>
                                    <p:animEffect transition="out" filter="blinds(horizontal)">
                                      <p:cBhvr>
                                        <p:cTn id="121" dur="500"/>
                                        <p:tgtEl>
                                          <p:spTgt spid="3075">
                                            <p:txEl>
                                              <p:pRg st="0" end="0"/>
                                            </p:txEl>
                                          </p:spTgt>
                                        </p:tgtEl>
                                      </p:cBhvr>
                                    </p:animEffect>
                                    <p:set>
                                      <p:cBhvr>
                                        <p:cTn id="122" dur="1" fill="hold">
                                          <p:stCondLst>
                                            <p:cond delay="499"/>
                                          </p:stCondLst>
                                        </p:cTn>
                                        <p:tgtEl>
                                          <p:spTgt spid="3075">
                                            <p:txEl>
                                              <p:pRg st="0" end="0"/>
                                            </p:txEl>
                                          </p:spTgt>
                                        </p:tgtEl>
                                        <p:attrNameLst>
                                          <p:attrName>style.visibility</p:attrName>
                                        </p:attrNameLst>
                                      </p:cBhvr>
                                      <p:to>
                                        <p:strVal val="hidden"/>
                                      </p:to>
                                    </p:set>
                                  </p:childTnLst>
                                </p:cTn>
                              </p:par>
                            </p:childTnLst>
                          </p:cTn>
                        </p:par>
                        <p:par>
                          <p:cTn id="123" fill="hold" nodeType="afterGroup">
                            <p:stCondLst>
                              <p:cond delay="25000"/>
                            </p:stCondLst>
                            <p:childTnLst>
                              <p:par>
                                <p:cTn id="124" presetID="3" presetClass="exit" presetSubtype="10" fill="hold" grpId="0" nodeType="afterEffect">
                                  <p:stCondLst>
                                    <p:cond delay="0"/>
                                  </p:stCondLst>
                                  <p:childTnLst>
                                    <p:animEffect transition="out" filter="blinds(horizontal)">
                                      <p:cBhvr>
                                        <p:cTn id="125" dur="500"/>
                                        <p:tgtEl>
                                          <p:spTgt spid="3075">
                                            <p:txEl>
                                              <p:pRg st="1" end="1"/>
                                            </p:txEl>
                                          </p:spTgt>
                                        </p:tgtEl>
                                      </p:cBhvr>
                                    </p:animEffect>
                                    <p:set>
                                      <p:cBhvr>
                                        <p:cTn id="126" dur="1" fill="hold">
                                          <p:stCondLst>
                                            <p:cond delay="499"/>
                                          </p:stCondLst>
                                        </p:cTn>
                                        <p:tgtEl>
                                          <p:spTgt spid="3075">
                                            <p:txEl>
                                              <p:pRg st="1" end="1"/>
                                            </p:txEl>
                                          </p:spTgt>
                                        </p:tgtEl>
                                        <p:attrNameLst>
                                          <p:attrName>style.visibility</p:attrName>
                                        </p:attrNameLst>
                                      </p:cBhvr>
                                      <p:to>
                                        <p:strVal val="hidden"/>
                                      </p:to>
                                    </p:set>
                                  </p:childTnLst>
                                </p:cTn>
                              </p:par>
                            </p:childTnLst>
                          </p:cTn>
                        </p:par>
                        <p:par>
                          <p:cTn id="127" fill="hold" nodeType="afterGroup">
                            <p:stCondLst>
                              <p:cond delay="25500"/>
                            </p:stCondLst>
                            <p:childTnLst>
                              <p:par>
                                <p:cTn id="128" presetID="3" presetClass="exit" presetSubtype="10" fill="hold" grpId="0" nodeType="afterEffect">
                                  <p:stCondLst>
                                    <p:cond delay="0"/>
                                  </p:stCondLst>
                                  <p:childTnLst>
                                    <p:animEffect transition="out" filter="blinds(horizontal)">
                                      <p:cBhvr>
                                        <p:cTn id="129" dur="500"/>
                                        <p:tgtEl>
                                          <p:spTgt spid="3075">
                                            <p:txEl>
                                              <p:pRg st="2" end="2"/>
                                            </p:txEl>
                                          </p:spTgt>
                                        </p:tgtEl>
                                      </p:cBhvr>
                                    </p:animEffect>
                                    <p:set>
                                      <p:cBhvr>
                                        <p:cTn id="130" dur="1" fill="hold">
                                          <p:stCondLst>
                                            <p:cond delay="499"/>
                                          </p:stCondLst>
                                        </p:cTn>
                                        <p:tgtEl>
                                          <p:spTgt spid="3075">
                                            <p:txEl>
                                              <p:pRg st="2" end="2"/>
                                            </p:txEl>
                                          </p:spTgt>
                                        </p:tgtEl>
                                        <p:attrNameLst>
                                          <p:attrName>style.visibility</p:attrName>
                                        </p:attrNameLst>
                                      </p:cBhvr>
                                      <p:to>
                                        <p:strVal val="hidden"/>
                                      </p:to>
                                    </p:set>
                                  </p:childTnLst>
                                </p:cTn>
                              </p:par>
                            </p:childTnLst>
                          </p:cTn>
                        </p:par>
                        <p:par>
                          <p:cTn id="131" fill="hold" nodeType="afterGroup">
                            <p:stCondLst>
                              <p:cond delay="26000"/>
                            </p:stCondLst>
                            <p:childTnLst>
                              <p:par>
                                <p:cTn id="132" presetID="3" presetClass="exit" presetSubtype="10" fill="hold" grpId="0" nodeType="afterEffect">
                                  <p:stCondLst>
                                    <p:cond delay="0"/>
                                  </p:stCondLst>
                                  <p:childTnLst>
                                    <p:animEffect transition="out" filter="blinds(horizontal)">
                                      <p:cBhvr>
                                        <p:cTn id="133" dur="500"/>
                                        <p:tgtEl>
                                          <p:spTgt spid="3075">
                                            <p:txEl>
                                              <p:pRg st="3" end="3"/>
                                            </p:txEl>
                                          </p:spTgt>
                                        </p:tgtEl>
                                      </p:cBhvr>
                                    </p:animEffect>
                                    <p:set>
                                      <p:cBhvr>
                                        <p:cTn id="134" dur="1" fill="hold">
                                          <p:stCondLst>
                                            <p:cond delay="499"/>
                                          </p:stCondLst>
                                        </p:cTn>
                                        <p:tgtEl>
                                          <p:spTgt spid="3075">
                                            <p:txEl>
                                              <p:pRg st="3" end="3"/>
                                            </p:txEl>
                                          </p:spTgt>
                                        </p:tgtEl>
                                        <p:attrNameLst>
                                          <p:attrName>style.visibility</p:attrName>
                                        </p:attrNameLst>
                                      </p:cBhvr>
                                      <p:to>
                                        <p:strVal val="hidden"/>
                                      </p:to>
                                    </p:set>
                                  </p:childTnLst>
                                </p:cTn>
                              </p:par>
                            </p:childTnLst>
                          </p:cTn>
                        </p:par>
                        <p:par>
                          <p:cTn id="135" fill="hold" nodeType="afterGroup">
                            <p:stCondLst>
                              <p:cond delay="26500"/>
                            </p:stCondLst>
                            <p:childTnLst>
                              <p:par>
                                <p:cTn id="136" presetID="3" presetClass="exit" presetSubtype="10" fill="hold" grpId="0" nodeType="afterEffect">
                                  <p:stCondLst>
                                    <p:cond delay="0"/>
                                  </p:stCondLst>
                                  <p:childTnLst>
                                    <p:animEffect transition="out" filter="blinds(horizontal)">
                                      <p:cBhvr>
                                        <p:cTn id="137" dur="500"/>
                                        <p:tgtEl>
                                          <p:spTgt spid="3075">
                                            <p:txEl>
                                              <p:pRg st="4" end="4"/>
                                            </p:txEl>
                                          </p:spTgt>
                                        </p:tgtEl>
                                      </p:cBhvr>
                                    </p:animEffect>
                                    <p:set>
                                      <p:cBhvr>
                                        <p:cTn id="138" dur="1" fill="hold">
                                          <p:stCondLst>
                                            <p:cond delay="499"/>
                                          </p:stCondLst>
                                        </p:cTn>
                                        <p:tgtEl>
                                          <p:spTgt spid="3075">
                                            <p:txEl>
                                              <p:pRg st="4" end="4"/>
                                            </p:txEl>
                                          </p:spTgt>
                                        </p:tgtEl>
                                        <p:attrNameLst>
                                          <p:attrName>style.visibility</p:attrName>
                                        </p:attrNameLst>
                                      </p:cBhvr>
                                      <p:to>
                                        <p:strVal val="hidden"/>
                                      </p:to>
                                    </p:set>
                                  </p:childTnLst>
                                </p:cTn>
                              </p:par>
                            </p:childTnLst>
                          </p:cTn>
                        </p:par>
                        <p:par>
                          <p:cTn id="139" fill="hold" nodeType="afterGroup">
                            <p:stCondLst>
                              <p:cond delay="27000"/>
                            </p:stCondLst>
                            <p:childTnLst>
                              <p:par>
                                <p:cTn id="140" presetID="3" presetClass="exit" presetSubtype="10" fill="hold" grpId="0" nodeType="afterEffect">
                                  <p:stCondLst>
                                    <p:cond delay="0"/>
                                  </p:stCondLst>
                                  <p:childTnLst>
                                    <p:animEffect transition="out" filter="blinds(horizontal)">
                                      <p:cBhvr>
                                        <p:cTn id="141" dur="500"/>
                                        <p:tgtEl>
                                          <p:spTgt spid="3075">
                                            <p:txEl>
                                              <p:pRg st="6" end="6"/>
                                            </p:txEl>
                                          </p:spTgt>
                                        </p:tgtEl>
                                      </p:cBhvr>
                                    </p:animEffect>
                                    <p:set>
                                      <p:cBhvr>
                                        <p:cTn id="142" dur="1" fill="hold">
                                          <p:stCondLst>
                                            <p:cond delay="499"/>
                                          </p:stCondLst>
                                        </p:cTn>
                                        <p:tgtEl>
                                          <p:spTgt spid="3075">
                                            <p:txEl>
                                              <p:pRg st="6" end="6"/>
                                            </p:txEl>
                                          </p:spTgt>
                                        </p:tgtEl>
                                        <p:attrNameLst>
                                          <p:attrName>style.visibility</p:attrName>
                                        </p:attrNameLst>
                                      </p:cBhvr>
                                      <p:to>
                                        <p:strVal val="hidden"/>
                                      </p:to>
                                    </p:set>
                                  </p:childTnLst>
                                </p:cTn>
                              </p:par>
                            </p:childTnLst>
                          </p:cTn>
                        </p:par>
                        <p:par>
                          <p:cTn id="143" fill="hold" nodeType="afterGroup">
                            <p:stCondLst>
                              <p:cond delay="27500"/>
                            </p:stCondLst>
                            <p:childTnLst>
                              <p:par>
                                <p:cTn id="144" presetID="3" presetClass="exit" presetSubtype="10" fill="hold" grpId="0" nodeType="afterEffect">
                                  <p:stCondLst>
                                    <p:cond delay="0"/>
                                  </p:stCondLst>
                                  <p:childTnLst>
                                    <p:animEffect transition="out" filter="blinds(horizontal)">
                                      <p:cBhvr>
                                        <p:cTn id="145" dur="500"/>
                                        <p:tgtEl>
                                          <p:spTgt spid="3075">
                                            <p:txEl>
                                              <p:pRg st="7" end="7"/>
                                            </p:txEl>
                                          </p:spTgt>
                                        </p:tgtEl>
                                      </p:cBhvr>
                                    </p:animEffect>
                                    <p:set>
                                      <p:cBhvr>
                                        <p:cTn id="146" dur="1" fill="hold">
                                          <p:stCondLst>
                                            <p:cond delay="499"/>
                                          </p:stCondLst>
                                        </p:cTn>
                                        <p:tgtEl>
                                          <p:spTgt spid="3075">
                                            <p:txEl>
                                              <p:pRg st="7" end="7"/>
                                            </p:txEl>
                                          </p:spTgt>
                                        </p:tgtEl>
                                        <p:attrNameLst>
                                          <p:attrName>style.visibility</p:attrName>
                                        </p:attrNameLst>
                                      </p:cBhvr>
                                      <p:to>
                                        <p:strVal val="hidden"/>
                                      </p:to>
                                    </p:set>
                                  </p:childTnLst>
                                </p:cTn>
                              </p:par>
                            </p:childTnLst>
                          </p:cTn>
                        </p:par>
                        <p:par>
                          <p:cTn id="147" fill="hold" nodeType="afterGroup">
                            <p:stCondLst>
                              <p:cond delay="28000"/>
                            </p:stCondLst>
                            <p:childTnLst>
                              <p:par>
                                <p:cTn id="148" presetID="3" presetClass="exit" presetSubtype="10" fill="hold" grpId="0" nodeType="afterEffect">
                                  <p:stCondLst>
                                    <p:cond delay="0"/>
                                  </p:stCondLst>
                                  <p:childTnLst>
                                    <p:animEffect transition="out" filter="blinds(horizontal)">
                                      <p:cBhvr>
                                        <p:cTn id="149" dur="500"/>
                                        <p:tgtEl>
                                          <p:spTgt spid="3075">
                                            <p:txEl>
                                              <p:pRg st="9" end="9"/>
                                            </p:txEl>
                                          </p:spTgt>
                                        </p:tgtEl>
                                      </p:cBhvr>
                                    </p:animEffect>
                                    <p:set>
                                      <p:cBhvr>
                                        <p:cTn id="150" dur="1" fill="hold">
                                          <p:stCondLst>
                                            <p:cond delay="499"/>
                                          </p:stCondLst>
                                        </p:cTn>
                                        <p:tgtEl>
                                          <p:spTgt spid="3075">
                                            <p:txEl>
                                              <p:pRg st="9" end="9"/>
                                            </p:txEl>
                                          </p:spTgt>
                                        </p:tgtEl>
                                        <p:attrNameLst>
                                          <p:attrName>style.visibility</p:attrName>
                                        </p:attrNameLst>
                                      </p:cBhvr>
                                      <p:to>
                                        <p:strVal val="hidden"/>
                                      </p:to>
                                    </p:set>
                                  </p:childTnLst>
                                </p:cTn>
                              </p:par>
                            </p:childTnLst>
                          </p:cTn>
                        </p:par>
                        <p:par>
                          <p:cTn id="151" fill="hold" nodeType="afterGroup">
                            <p:stCondLst>
                              <p:cond delay="28500"/>
                            </p:stCondLst>
                            <p:childTnLst>
                              <p:par>
                                <p:cTn id="152" presetID="3" presetClass="exit" presetSubtype="10" fill="hold" grpId="0" nodeType="afterEffect">
                                  <p:stCondLst>
                                    <p:cond delay="0"/>
                                  </p:stCondLst>
                                  <p:childTnLst>
                                    <p:animEffect transition="out" filter="blinds(horizontal)">
                                      <p:cBhvr>
                                        <p:cTn id="153" dur="500"/>
                                        <p:tgtEl>
                                          <p:spTgt spid="3075">
                                            <p:txEl>
                                              <p:pRg st="10" end="10"/>
                                            </p:txEl>
                                          </p:spTgt>
                                        </p:tgtEl>
                                      </p:cBhvr>
                                    </p:animEffect>
                                    <p:set>
                                      <p:cBhvr>
                                        <p:cTn id="154" dur="1" fill="hold">
                                          <p:stCondLst>
                                            <p:cond delay="499"/>
                                          </p:stCondLst>
                                        </p:cTn>
                                        <p:tgtEl>
                                          <p:spTgt spid="3075">
                                            <p:txEl>
                                              <p:pRg st="10" end="10"/>
                                            </p:txEl>
                                          </p:spTgt>
                                        </p:tgtEl>
                                        <p:attrNameLst>
                                          <p:attrName>style.visibility</p:attrName>
                                        </p:attrNameLst>
                                      </p:cBhvr>
                                      <p:to>
                                        <p:strVal val="hidden"/>
                                      </p:to>
                                    </p:set>
                                  </p:childTnLst>
                                </p:cTn>
                              </p:par>
                            </p:childTnLst>
                          </p:cTn>
                        </p:par>
                        <p:par>
                          <p:cTn id="155" fill="hold" nodeType="afterGroup">
                            <p:stCondLst>
                              <p:cond delay="29000"/>
                            </p:stCondLst>
                            <p:childTnLst>
                              <p:par>
                                <p:cTn id="156" presetID="3" presetClass="exit" presetSubtype="10" fill="hold" grpId="0" nodeType="afterEffect">
                                  <p:stCondLst>
                                    <p:cond delay="0"/>
                                  </p:stCondLst>
                                  <p:childTnLst>
                                    <p:animEffect transition="out" filter="blinds(horizontal)">
                                      <p:cBhvr>
                                        <p:cTn id="157" dur="500"/>
                                        <p:tgtEl>
                                          <p:spTgt spid="3075">
                                            <p:txEl>
                                              <p:pRg st="11" end="11"/>
                                            </p:txEl>
                                          </p:spTgt>
                                        </p:tgtEl>
                                      </p:cBhvr>
                                    </p:animEffect>
                                    <p:set>
                                      <p:cBhvr>
                                        <p:cTn id="158" dur="1" fill="hold">
                                          <p:stCondLst>
                                            <p:cond delay="499"/>
                                          </p:stCondLst>
                                        </p:cTn>
                                        <p:tgtEl>
                                          <p:spTgt spid="3075">
                                            <p:txEl>
                                              <p:pRg st="11" end="11"/>
                                            </p:txEl>
                                          </p:spTgt>
                                        </p:tgtEl>
                                        <p:attrNameLst>
                                          <p:attrName>style.visibility</p:attrName>
                                        </p:attrNameLst>
                                      </p:cBhvr>
                                      <p:to>
                                        <p:strVal val="hidden"/>
                                      </p:to>
                                    </p:set>
                                  </p:childTnLst>
                                </p:cTn>
                              </p:par>
                            </p:childTnLst>
                          </p:cTn>
                        </p:par>
                        <p:par>
                          <p:cTn id="159" fill="hold" nodeType="afterGroup">
                            <p:stCondLst>
                              <p:cond delay="29500"/>
                            </p:stCondLst>
                            <p:childTnLst>
                              <p:par>
                                <p:cTn id="160" presetID="3" presetClass="exit" presetSubtype="10" fill="hold" grpId="0" nodeType="afterEffect">
                                  <p:stCondLst>
                                    <p:cond delay="0"/>
                                  </p:stCondLst>
                                  <p:childTnLst>
                                    <p:animEffect transition="out" filter="blinds(horizontal)">
                                      <p:cBhvr>
                                        <p:cTn id="161" dur="500"/>
                                        <p:tgtEl>
                                          <p:spTgt spid="3075">
                                            <p:txEl>
                                              <p:pRg st="12" end="12"/>
                                            </p:txEl>
                                          </p:spTgt>
                                        </p:tgtEl>
                                      </p:cBhvr>
                                    </p:animEffect>
                                    <p:set>
                                      <p:cBhvr>
                                        <p:cTn id="162" dur="1" fill="hold">
                                          <p:stCondLst>
                                            <p:cond delay="499"/>
                                          </p:stCondLst>
                                        </p:cTn>
                                        <p:tgtEl>
                                          <p:spTgt spid="3075">
                                            <p:txEl>
                                              <p:pRg st="12" end="12"/>
                                            </p:txEl>
                                          </p:spTgt>
                                        </p:tgtEl>
                                        <p:attrNameLst>
                                          <p:attrName>style.visibility</p:attrName>
                                        </p:attrNameLst>
                                      </p:cBhvr>
                                      <p:to>
                                        <p:strVal val="hidden"/>
                                      </p:to>
                                    </p:set>
                                  </p:childTnLst>
                                </p:cTn>
                              </p:par>
                            </p:childTnLst>
                          </p:cTn>
                        </p:par>
                        <p:par>
                          <p:cTn id="163" fill="hold" nodeType="afterGroup">
                            <p:stCondLst>
                              <p:cond delay="30000"/>
                            </p:stCondLst>
                            <p:childTnLst>
                              <p:par>
                                <p:cTn id="164" presetID="3" presetClass="exit" presetSubtype="10" fill="hold" grpId="0" nodeType="afterEffect">
                                  <p:stCondLst>
                                    <p:cond delay="0"/>
                                  </p:stCondLst>
                                  <p:childTnLst>
                                    <p:animEffect transition="out" filter="blinds(horizontal)">
                                      <p:cBhvr>
                                        <p:cTn id="165" dur="500"/>
                                        <p:tgtEl>
                                          <p:spTgt spid="3075">
                                            <p:txEl>
                                              <p:pRg st="13" end="13"/>
                                            </p:txEl>
                                          </p:spTgt>
                                        </p:tgtEl>
                                      </p:cBhvr>
                                    </p:animEffect>
                                    <p:set>
                                      <p:cBhvr>
                                        <p:cTn id="166" dur="1" fill="hold">
                                          <p:stCondLst>
                                            <p:cond delay="499"/>
                                          </p:stCondLst>
                                        </p:cTn>
                                        <p:tgtEl>
                                          <p:spTgt spid="3075">
                                            <p:txEl>
                                              <p:pRg st="13" end="13"/>
                                            </p:txEl>
                                          </p:spTgt>
                                        </p:tgtEl>
                                        <p:attrNameLst>
                                          <p:attrName>style.visibility</p:attrName>
                                        </p:attrNameLst>
                                      </p:cBhvr>
                                      <p:to>
                                        <p:strVal val="hidden"/>
                                      </p:to>
                                    </p:set>
                                  </p:childTnLst>
                                </p:cTn>
                              </p:par>
                            </p:childTnLst>
                          </p:cTn>
                        </p:par>
                        <p:par>
                          <p:cTn id="167" fill="hold" nodeType="afterGroup">
                            <p:stCondLst>
                              <p:cond delay="30500"/>
                            </p:stCondLst>
                            <p:childTnLst>
                              <p:par>
                                <p:cTn id="168" presetID="3" presetClass="exit" presetSubtype="10" fill="hold" grpId="0" nodeType="afterEffect">
                                  <p:stCondLst>
                                    <p:cond delay="0"/>
                                  </p:stCondLst>
                                  <p:childTnLst>
                                    <p:animEffect transition="out" filter="blinds(horizontal)">
                                      <p:cBhvr>
                                        <p:cTn id="169" dur="500"/>
                                        <p:tgtEl>
                                          <p:spTgt spid="3075">
                                            <p:txEl>
                                              <p:pRg st="14" end="14"/>
                                            </p:txEl>
                                          </p:spTgt>
                                        </p:tgtEl>
                                      </p:cBhvr>
                                    </p:animEffect>
                                    <p:set>
                                      <p:cBhvr>
                                        <p:cTn id="170" dur="1" fill="hold">
                                          <p:stCondLst>
                                            <p:cond delay="499"/>
                                          </p:stCondLst>
                                        </p:cTn>
                                        <p:tgtEl>
                                          <p:spTgt spid="3075">
                                            <p:txEl>
                                              <p:pRg st="14" end="14"/>
                                            </p:txEl>
                                          </p:spTgt>
                                        </p:tgtEl>
                                        <p:attrNameLst>
                                          <p:attrName>style.visibility</p:attrName>
                                        </p:attrNameLst>
                                      </p:cBhvr>
                                      <p:to>
                                        <p:strVal val="hidden"/>
                                      </p:to>
                                    </p:set>
                                  </p:childTnLst>
                                </p:cTn>
                              </p:par>
                            </p:childTnLst>
                          </p:cTn>
                        </p:par>
                        <p:par>
                          <p:cTn id="171" fill="hold" nodeType="afterGroup">
                            <p:stCondLst>
                              <p:cond delay="31000"/>
                            </p:stCondLst>
                            <p:childTnLst>
                              <p:par>
                                <p:cTn id="172" presetID="3" presetClass="exit" presetSubtype="10" fill="hold" grpId="0" nodeType="afterEffect">
                                  <p:stCondLst>
                                    <p:cond delay="0"/>
                                  </p:stCondLst>
                                  <p:childTnLst>
                                    <p:animEffect transition="out" filter="blinds(horizontal)">
                                      <p:cBhvr>
                                        <p:cTn id="173" dur="500"/>
                                        <p:tgtEl>
                                          <p:spTgt spid="3075">
                                            <p:txEl>
                                              <p:pRg st="15" end="15"/>
                                            </p:txEl>
                                          </p:spTgt>
                                        </p:tgtEl>
                                      </p:cBhvr>
                                    </p:animEffect>
                                    <p:set>
                                      <p:cBhvr>
                                        <p:cTn id="174" dur="1" fill="hold">
                                          <p:stCondLst>
                                            <p:cond delay="499"/>
                                          </p:stCondLst>
                                        </p:cTn>
                                        <p:tgtEl>
                                          <p:spTgt spid="3075">
                                            <p:txEl>
                                              <p:pRg st="15" end="15"/>
                                            </p:txEl>
                                          </p:spTgt>
                                        </p:tgtEl>
                                        <p:attrNameLst>
                                          <p:attrName>style.visibility</p:attrName>
                                        </p:attrNameLst>
                                      </p:cBhvr>
                                      <p:to>
                                        <p:strVal val="hidden"/>
                                      </p:to>
                                    </p:set>
                                  </p:childTnLst>
                                </p:cTn>
                              </p:par>
                            </p:childTnLst>
                          </p:cTn>
                        </p:par>
                        <p:par>
                          <p:cTn id="175" fill="hold" nodeType="afterGroup">
                            <p:stCondLst>
                              <p:cond delay="31500"/>
                            </p:stCondLst>
                            <p:childTnLst>
                              <p:par>
                                <p:cTn id="176" presetID="3" presetClass="exit" presetSubtype="10" fill="hold" grpId="0" nodeType="afterEffect">
                                  <p:stCondLst>
                                    <p:cond delay="0"/>
                                  </p:stCondLst>
                                  <p:childTnLst>
                                    <p:animEffect transition="out" filter="blinds(horizontal)">
                                      <p:cBhvr>
                                        <p:cTn id="177" dur="500"/>
                                        <p:tgtEl>
                                          <p:spTgt spid="3075">
                                            <p:txEl>
                                              <p:pRg st="16" end="16"/>
                                            </p:txEl>
                                          </p:spTgt>
                                        </p:tgtEl>
                                      </p:cBhvr>
                                    </p:animEffect>
                                    <p:set>
                                      <p:cBhvr>
                                        <p:cTn id="178" dur="1" fill="hold">
                                          <p:stCondLst>
                                            <p:cond delay="499"/>
                                          </p:stCondLst>
                                        </p:cTn>
                                        <p:tgtEl>
                                          <p:spTgt spid="3075">
                                            <p:txEl>
                                              <p:pRg st="16" end="16"/>
                                            </p:txEl>
                                          </p:spTgt>
                                        </p:tgtEl>
                                        <p:attrNameLst>
                                          <p:attrName>style.visibility</p:attrName>
                                        </p:attrNameLst>
                                      </p:cBhvr>
                                      <p:to>
                                        <p:strVal val="hidden"/>
                                      </p:to>
                                    </p:set>
                                  </p:childTnLst>
                                </p:cTn>
                              </p:par>
                            </p:childTnLst>
                          </p:cTn>
                        </p:par>
                        <p:par>
                          <p:cTn id="179" fill="hold" nodeType="afterGroup">
                            <p:stCondLst>
                              <p:cond delay="32000"/>
                            </p:stCondLst>
                            <p:childTnLst>
                              <p:par>
                                <p:cTn id="180" presetID="3" presetClass="exit" presetSubtype="10" fill="hold" grpId="0" nodeType="afterEffect">
                                  <p:stCondLst>
                                    <p:cond delay="0"/>
                                  </p:stCondLst>
                                  <p:childTnLst>
                                    <p:animEffect transition="out" filter="blinds(horizontal)">
                                      <p:cBhvr>
                                        <p:cTn id="181" dur="500"/>
                                        <p:tgtEl>
                                          <p:spTgt spid="3075">
                                            <p:txEl>
                                              <p:pRg st="17" end="17"/>
                                            </p:txEl>
                                          </p:spTgt>
                                        </p:tgtEl>
                                      </p:cBhvr>
                                    </p:animEffect>
                                    <p:set>
                                      <p:cBhvr>
                                        <p:cTn id="182" dur="1" fill="hold">
                                          <p:stCondLst>
                                            <p:cond delay="499"/>
                                          </p:stCondLst>
                                        </p:cTn>
                                        <p:tgtEl>
                                          <p:spTgt spid="3075">
                                            <p:txEl>
                                              <p:pRg st="17" end="17"/>
                                            </p:txEl>
                                          </p:spTgt>
                                        </p:tgtEl>
                                        <p:attrNameLst>
                                          <p:attrName>style.visibility</p:attrName>
                                        </p:attrNameLst>
                                      </p:cBhvr>
                                      <p:to>
                                        <p:strVal val="hidden"/>
                                      </p:to>
                                    </p:set>
                                  </p:childTnLst>
                                </p:cTn>
                              </p:par>
                            </p:childTnLst>
                          </p:cTn>
                        </p:par>
                        <p:par>
                          <p:cTn id="183" fill="hold" nodeType="afterGroup">
                            <p:stCondLst>
                              <p:cond delay="32500"/>
                            </p:stCondLst>
                            <p:childTnLst>
                              <p:par>
                                <p:cTn id="184" presetID="3" presetClass="exit" presetSubtype="10" fill="hold" grpId="0" nodeType="afterEffect">
                                  <p:stCondLst>
                                    <p:cond delay="0"/>
                                  </p:stCondLst>
                                  <p:childTnLst>
                                    <p:animEffect transition="out" filter="blinds(horizontal)">
                                      <p:cBhvr>
                                        <p:cTn id="185" dur="500"/>
                                        <p:tgtEl>
                                          <p:spTgt spid="3075">
                                            <p:txEl>
                                              <p:pRg st="18" end="18"/>
                                            </p:txEl>
                                          </p:spTgt>
                                        </p:tgtEl>
                                      </p:cBhvr>
                                    </p:animEffect>
                                    <p:set>
                                      <p:cBhvr>
                                        <p:cTn id="186" dur="1" fill="hold">
                                          <p:stCondLst>
                                            <p:cond delay="499"/>
                                          </p:stCondLst>
                                        </p:cTn>
                                        <p:tgtEl>
                                          <p:spTgt spid="3075">
                                            <p:txEl>
                                              <p:pRg st="18" end="18"/>
                                            </p:txEl>
                                          </p:spTgt>
                                        </p:tgtEl>
                                        <p:attrNameLst>
                                          <p:attrName>style.visibility</p:attrName>
                                        </p:attrNameLst>
                                      </p:cBhvr>
                                      <p:to>
                                        <p:strVal val="hidden"/>
                                      </p:to>
                                    </p:set>
                                  </p:childTnLst>
                                </p:cTn>
                              </p:par>
                            </p:childTnLst>
                          </p:cTn>
                        </p:par>
                        <p:par>
                          <p:cTn id="187" fill="hold" nodeType="afterGroup">
                            <p:stCondLst>
                              <p:cond delay="33000"/>
                            </p:stCondLst>
                            <p:childTnLst>
                              <p:par>
                                <p:cTn id="188" presetID="3" presetClass="exit" presetSubtype="10" fill="hold" grpId="0" nodeType="afterEffect">
                                  <p:stCondLst>
                                    <p:cond delay="0"/>
                                  </p:stCondLst>
                                  <p:childTnLst>
                                    <p:animEffect transition="out" filter="blinds(horizontal)">
                                      <p:cBhvr>
                                        <p:cTn id="189" dur="500"/>
                                        <p:tgtEl>
                                          <p:spTgt spid="3075">
                                            <p:txEl>
                                              <p:pRg st="19" end="19"/>
                                            </p:txEl>
                                          </p:spTgt>
                                        </p:tgtEl>
                                      </p:cBhvr>
                                    </p:animEffect>
                                    <p:set>
                                      <p:cBhvr>
                                        <p:cTn id="190" dur="1" fill="hold">
                                          <p:stCondLst>
                                            <p:cond delay="499"/>
                                          </p:stCondLst>
                                        </p:cTn>
                                        <p:tgtEl>
                                          <p:spTgt spid="3075">
                                            <p:txEl>
                                              <p:pRg st="19" end="19"/>
                                            </p:txEl>
                                          </p:spTgt>
                                        </p:tgtEl>
                                        <p:attrNameLst>
                                          <p:attrName>style.visibility</p:attrName>
                                        </p:attrNameLst>
                                      </p:cBhvr>
                                      <p:to>
                                        <p:strVal val="hidden"/>
                                      </p:to>
                                    </p:set>
                                  </p:childTnLst>
                                </p:cTn>
                              </p:par>
                              <p:par>
                                <p:cTn id="191" presetID="3" presetClass="exit" presetSubtype="10" fill="hold" nodeType="withEffect">
                                  <p:stCondLst>
                                    <p:cond delay="0"/>
                                  </p:stCondLst>
                                  <p:childTnLst>
                                    <p:animEffect transition="out" filter="blinds(horizontal)">
                                      <p:cBhvr>
                                        <p:cTn id="192" dur="500"/>
                                        <p:tgtEl>
                                          <p:spTgt spid="3179"/>
                                        </p:tgtEl>
                                      </p:cBhvr>
                                    </p:animEffect>
                                    <p:set>
                                      <p:cBhvr>
                                        <p:cTn id="193" dur="1" fill="hold">
                                          <p:stCondLst>
                                            <p:cond delay="499"/>
                                          </p:stCondLst>
                                        </p:cTn>
                                        <p:tgtEl>
                                          <p:spTgt spid="3179"/>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3180"/>
                                        </p:tgtEl>
                                      </p:cBhvr>
                                    </p:animEffect>
                                    <p:set>
                                      <p:cBhvr>
                                        <p:cTn id="196" dur="1" fill="hold">
                                          <p:stCondLst>
                                            <p:cond delay="499"/>
                                          </p:stCondLst>
                                        </p:cTn>
                                        <p:tgtEl>
                                          <p:spTgt spid="3180"/>
                                        </p:tgtEl>
                                        <p:attrNameLst>
                                          <p:attrName>style.visibility</p:attrName>
                                        </p:attrNameLst>
                                      </p:cBhvr>
                                      <p:to>
                                        <p:strVal val="hidden"/>
                                      </p:to>
                                    </p:set>
                                  </p:childTnLst>
                                </p:cTn>
                              </p:par>
                              <p:par>
                                <p:cTn id="197" presetID="3" presetClass="exit" presetSubtype="10" fill="hold" nodeType="withEffect">
                                  <p:stCondLst>
                                    <p:cond delay="0"/>
                                  </p:stCondLst>
                                  <p:childTnLst>
                                    <p:animEffect transition="out" filter="blinds(horizontal)">
                                      <p:cBhvr>
                                        <p:cTn id="198" dur="500"/>
                                        <p:tgtEl>
                                          <p:spTgt spid="3181"/>
                                        </p:tgtEl>
                                      </p:cBhvr>
                                    </p:animEffect>
                                    <p:set>
                                      <p:cBhvr>
                                        <p:cTn id="199" dur="1" fill="hold">
                                          <p:stCondLst>
                                            <p:cond delay="499"/>
                                          </p:stCondLst>
                                        </p:cTn>
                                        <p:tgtEl>
                                          <p:spTgt spid="3181"/>
                                        </p:tgtEl>
                                        <p:attrNameLst>
                                          <p:attrName>style.visibility</p:attrName>
                                        </p:attrNameLst>
                                      </p:cBhvr>
                                      <p:to>
                                        <p:strVal val="hidden"/>
                                      </p:to>
                                    </p:set>
                                  </p:childTnLst>
                                </p:cTn>
                              </p:par>
                              <p:par>
                                <p:cTn id="200" presetID="3" presetClass="exit" presetSubtype="10" fill="hold" nodeType="withEffect">
                                  <p:stCondLst>
                                    <p:cond delay="0"/>
                                  </p:stCondLst>
                                  <p:childTnLst>
                                    <p:animEffect transition="out" filter="blinds(horizontal)">
                                      <p:cBhvr>
                                        <p:cTn id="201" dur="500"/>
                                        <p:tgtEl>
                                          <p:spTgt spid="3182"/>
                                        </p:tgtEl>
                                      </p:cBhvr>
                                    </p:animEffect>
                                    <p:set>
                                      <p:cBhvr>
                                        <p:cTn id="202" dur="1" fill="hold">
                                          <p:stCondLst>
                                            <p:cond delay="499"/>
                                          </p:stCondLst>
                                        </p:cTn>
                                        <p:tgtEl>
                                          <p:spTgt spid="3182"/>
                                        </p:tgtEl>
                                        <p:attrNameLst>
                                          <p:attrName>style.visibility</p:attrName>
                                        </p:attrNameLst>
                                      </p:cBhvr>
                                      <p:to>
                                        <p:strVal val="hidden"/>
                                      </p:to>
                                    </p:set>
                                  </p:childTnLst>
                                </p:cTn>
                              </p:par>
                              <p:par>
                                <p:cTn id="203" presetID="3" presetClass="exit" presetSubtype="10" fill="hold" nodeType="withEffect">
                                  <p:stCondLst>
                                    <p:cond delay="0"/>
                                  </p:stCondLst>
                                  <p:childTnLst>
                                    <p:animEffect transition="out" filter="blinds(horizontal)">
                                      <p:cBhvr>
                                        <p:cTn id="204" dur="500"/>
                                        <p:tgtEl>
                                          <p:spTgt spid="3183"/>
                                        </p:tgtEl>
                                      </p:cBhvr>
                                    </p:animEffect>
                                    <p:set>
                                      <p:cBhvr>
                                        <p:cTn id="205" dur="1" fill="hold">
                                          <p:stCondLst>
                                            <p:cond delay="499"/>
                                          </p:stCondLst>
                                        </p:cTn>
                                        <p:tgtEl>
                                          <p:spTgt spid="3183"/>
                                        </p:tgtEl>
                                        <p:attrNameLst>
                                          <p:attrName>style.visibility</p:attrName>
                                        </p:attrNameLst>
                                      </p:cBhvr>
                                      <p:to>
                                        <p:strVal val="hidden"/>
                                      </p:to>
                                    </p:set>
                                  </p:childTnLst>
                                </p:cTn>
                              </p:par>
                              <p:par>
                                <p:cTn id="206" presetID="3" presetClass="exit" presetSubtype="10" fill="hold" nodeType="withEffect">
                                  <p:stCondLst>
                                    <p:cond delay="0"/>
                                  </p:stCondLst>
                                  <p:childTnLst>
                                    <p:animEffect transition="out" filter="blinds(horizontal)">
                                      <p:cBhvr>
                                        <p:cTn id="207" dur="500"/>
                                        <p:tgtEl>
                                          <p:spTgt spid="3184"/>
                                        </p:tgtEl>
                                      </p:cBhvr>
                                    </p:animEffect>
                                    <p:set>
                                      <p:cBhvr>
                                        <p:cTn id="208" dur="1" fill="hold">
                                          <p:stCondLst>
                                            <p:cond delay="499"/>
                                          </p:stCondLst>
                                        </p:cTn>
                                        <p:tgtEl>
                                          <p:spTgt spid="3184"/>
                                        </p:tgtEl>
                                        <p:attrNameLst>
                                          <p:attrName>style.visibility</p:attrName>
                                        </p:attrNameLst>
                                      </p:cBhvr>
                                      <p:to>
                                        <p:strVal val="hidden"/>
                                      </p:to>
                                    </p:set>
                                  </p:childTnLst>
                                </p:cTn>
                              </p:par>
                              <p:par>
                                <p:cTn id="209" presetID="3" presetClass="exit" presetSubtype="10" fill="hold" nodeType="withEffect">
                                  <p:stCondLst>
                                    <p:cond delay="0"/>
                                  </p:stCondLst>
                                  <p:childTnLst>
                                    <p:animEffect transition="out" filter="blinds(horizontal)">
                                      <p:cBhvr>
                                        <p:cTn id="210" dur="500"/>
                                        <p:tgtEl>
                                          <p:spTgt spid="3185"/>
                                        </p:tgtEl>
                                      </p:cBhvr>
                                    </p:animEffect>
                                    <p:set>
                                      <p:cBhvr>
                                        <p:cTn id="211" dur="1" fill="hold">
                                          <p:stCondLst>
                                            <p:cond delay="499"/>
                                          </p:stCondLst>
                                        </p:cTn>
                                        <p:tgtEl>
                                          <p:spTgt spid="3185"/>
                                        </p:tgtEl>
                                        <p:attrNameLst>
                                          <p:attrName>style.visibility</p:attrName>
                                        </p:attrNameLst>
                                      </p:cBhvr>
                                      <p:to>
                                        <p:strVal val="hidden"/>
                                      </p:to>
                                    </p:set>
                                  </p:childTnLst>
                                </p:cTn>
                              </p:par>
                              <p:par>
                                <p:cTn id="212" presetID="3" presetClass="exit" presetSubtype="10" fill="hold" nodeType="withEffect">
                                  <p:stCondLst>
                                    <p:cond delay="0"/>
                                  </p:stCondLst>
                                  <p:childTnLst>
                                    <p:animEffect transition="out" filter="blinds(horizontal)">
                                      <p:cBhvr>
                                        <p:cTn id="213" dur="500"/>
                                        <p:tgtEl>
                                          <p:spTgt spid="3186"/>
                                        </p:tgtEl>
                                      </p:cBhvr>
                                    </p:animEffect>
                                    <p:set>
                                      <p:cBhvr>
                                        <p:cTn id="214" dur="1" fill="hold">
                                          <p:stCondLst>
                                            <p:cond delay="499"/>
                                          </p:stCondLst>
                                        </p:cTn>
                                        <p:tgtEl>
                                          <p:spTgt spid="3186"/>
                                        </p:tgtEl>
                                        <p:attrNameLst>
                                          <p:attrName>style.visibility</p:attrName>
                                        </p:attrNameLst>
                                      </p:cBhvr>
                                      <p:to>
                                        <p:strVal val="hidden"/>
                                      </p:to>
                                    </p:set>
                                  </p:childTnLst>
                                </p:cTn>
                              </p:par>
                              <p:par>
                                <p:cTn id="215" presetID="3" presetClass="exit" presetSubtype="10" fill="hold" nodeType="withEffect">
                                  <p:stCondLst>
                                    <p:cond delay="0"/>
                                  </p:stCondLst>
                                  <p:childTnLst>
                                    <p:animEffect transition="out" filter="blinds(horizontal)">
                                      <p:cBhvr>
                                        <p:cTn id="216" dur="500"/>
                                        <p:tgtEl>
                                          <p:spTgt spid="3187"/>
                                        </p:tgtEl>
                                      </p:cBhvr>
                                    </p:animEffect>
                                    <p:set>
                                      <p:cBhvr>
                                        <p:cTn id="217" dur="1" fill="hold">
                                          <p:stCondLst>
                                            <p:cond delay="499"/>
                                          </p:stCondLst>
                                        </p:cTn>
                                        <p:tgtEl>
                                          <p:spTgt spid="3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524000" y="460753"/>
            <a:ext cx="9144000" cy="5649913"/>
          </a:xfrm>
          <a:noFill/>
          <a:extLst>
            <a:ext uri="{91240B29-F687-4F45-9708-019B960494DF}">
              <a14:hiddenLine xmlns:a14="http://schemas.microsoft.com/office/drawing/2010/main" w="9525">
                <a:solidFill>
                  <a:srgbClr val="993366"/>
                </a:solidFill>
                <a:miter lim="800000"/>
                <a:headEnd/>
                <a:tailEnd/>
              </a14:hiddenLine>
            </a:ext>
          </a:extLst>
        </p:spPr>
        <p:txBody>
          <a:bodyPr/>
          <a:lstStyle/>
          <a:p>
            <a:pPr algn="ctr" eaLnBrk="1" hangingPunct="1">
              <a:buFontTx/>
              <a:buNone/>
            </a:pPr>
            <a:r>
              <a:rPr lang="el-GR" altLang="en-US" sz="2000" b="1" u="sng" dirty="0">
                <a:latin typeface="Times New Roman" panose="02020603050405020304" pitchFamily="18" charset="0"/>
              </a:rPr>
              <a:t>Αξία κτήσεως – Προσθήκες, βελτιώσεις, συντηρήσεις, επισκευές παγίων</a:t>
            </a:r>
          </a:p>
          <a:p>
            <a:pPr eaLnBrk="1" hangingPunct="1">
              <a:buFontTx/>
              <a:buNone/>
            </a:pPr>
            <a:endParaRPr lang="en-US" altLang="en-US" sz="2000" b="1" u="sng" dirty="0">
              <a:latin typeface="Times New Roman" panose="02020603050405020304" pitchFamily="18" charset="0"/>
            </a:endParaRPr>
          </a:p>
          <a:p>
            <a:pPr eaLnBrk="1" hangingPunct="1">
              <a:buFontTx/>
              <a:buNone/>
            </a:pPr>
            <a:r>
              <a:rPr lang="el-GR" altLang="en-US" sz="2000" b="1" u="sng" dirty="0">
                <a:latin typeface="Times New Roman" panose="02020603050405020304" pitchFamily="18" charset="0"/>
              </a:rPr>
              <a:t>Βάσει της Ελληνικής  νομοθεσίας  </a:t>
            </a:r>
          </a:p>
          <a:p>
            <a:pPr eaLnBrk="1" hangingPunct="1">
              <a:buFontTx/>
              <a:buNone/>
            </a:pPr>
            <a:r>
              <a:rPr lang="en-US" altLang="en-US" sz="2000" dirty="0">
                <a:latin typeface="Times New Roman" panose="02020603050405020304" pitchFamily="18" charset="0"/>
              </a:rPr>
              <a:t>	</a:t>
            </a:r>
          </a:p>
          <a:p>
            <a:pPr eaLnBrk="1" hangingPunct="1">
              <a:buFontTx/>
              <a:buNone/>
            </a:pPr>
            <a:r>
              <a:rPr lang="el-GR" altLang="en-US" sz="2000" dirty="0">
                <a:latin typeface="Times New Roman" panose="02020603050405020304" pitchFamily="18" charset="0"/>
              </a:rPr>
              <a:t>Τα ενσώματα καθώς και τα </a:t>
            </a:r>
            <a:r>
              <a:rPr lang="el-GR" altLang="en-US" sz="2000" dirty="0" err="1">
                <a:latin typeface="Times New Roman" panose="02020603050405020304" pitchFamily="18" charset="0"/>
              </a:rPr>
              <a:t>άϋλα</a:t>
            </a:r>
            <a:r>
              <a:rPr lang="el-GR" altLang="en-US" sz="2000" dirty="0">
                <a:latin typeface="Times New Roman" panose="02020603050405020304" pitchFamily="18" charset="0"/>
              </a:rPr>
              <a:t> πάγια στοιχεία καταχωρούνται στα λογιστικά βιβλία</a:t>
            </a:r>
          </a:p>
          <a:p>
            <a:pPr eaLnBrk="1" hangingPunct="1">
              <a:buFontTx/>
              <a:buNone/>
            </a:pPr>
            <a:r>
              <a:rPr lang="el-GR" altLang="en-US" sz="2000" dirty="0">
                <a:latin typeface="Times New Roman" panose="02020603050405020304" pitchFamily="18" charset="0"/>
              </a:rPr>
              <a:t>των επιχειρήσεων με τη τιμή κτήσεως ή το κόστος</a:t>
            </a:r>
            <a:r>
              <a:rPr lang="en-US" altLang="en-US" sz="2000" dirty="0">
                <a:latin typeface="Times New Roman" panose="02020603050405020304" pitchFamily="18" charset="0"/>
              </a:rPr>
              <a:t> </a:t>
            </a:r>
            <a:r>
              <a:rPr lang="el-GR" altLang="en-US" sz="2000" dirty="0">
                <a:latin typeface="Times New Roman" panose="02020603050405020304" pitchFamily="18" charset="0"/>
              </a:rPr>
              <a:t>κτήσεως.</a:t>
            </a:r>
            <a:endParaRPr lang="en-US" altLang="en-US" sz="2000" dirty="0">
              <a:latin typeface="Times New Roman" panose="02020603050405020304" pitchFamily="18" charset="0"/>
            </a:endParaRPr>
          </a:p>
          <a:p>
            <a:pPr eaLnBrk="1" hangingPunct="1">
              <a:buFontTx/>
              <a:buNone/>
            </a:pPr>
            <a:endParaRPr lang="en-US" altLang="en-US" sz="2000" dirty="0">
              <a:latin typeface="Times New Roman" panose="02020603050405020304" pitchFamily="18" charset="0"/>
            </a:endParaRPr>
          </a:p>
          <a:p>
            <a:pPr eaLnBrk="1" hangingPunct="1">
              <a:buFontTx/>
              <a:buNone/>
            </a:pPr>
            <a:endParaRPr lang="el-GR" altLang="en-US" sz="2000" dirty="0"/>
          </a:p>
        </p:txBody>
      </p:sp>
      <p:sp>
        <p:nvSpPr>
          <p:cNvPr id="58372" name="Rectangle 4"/>
          <p:cNvSpPr>
            <a:spLocks noChangeArrowheads="1"/>
          </p:cNvSpPr>
          <p:nvPr/>
        </p:nvSpPr>
        <p:spPr bwMode="auto">
          <a:xfrm>
            <a:off x="1235869" y="3804148"/>
            <a:ext cx="4032250" cy="184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l-GR" altLang="en-US" b="1" dirty="0">
                <a:solidFill>
                  <a:srgbClr val="993366"/>
                </a:solidFill>
              </a:rPr>
              <a:t>Τιμή κτήσεως</a:t>
            </a:r>
            <a:r>
              <a:rPr lang="el-GR" altLang="en-US" dirty="0"/>
              <a:t> είναι η τιμολογιακή αξία αγοράς η οποία προσαυξάνεται με τα ειδικά έξοδα αγοράς και μειώνεται με τις σχετικές εκπτώσεις.</a:t>
            </a:r>
            <a:endParaRPr lang="en-US" altLang="en-US" dirty="0"/>
          </a:p>
          <a:p>
            <a:pPr eaLnBrk="1" hangingPunct="1">
              <a:lnSpc>
                <a:spcPct val="80000"/>
              </a:lnSpc>
              <a:spcBef>
                <a:spcPct val="20000"/>
              </a:spcBef>
            </a:pPr>
            <a:endParaRPr lang="en-US" altLang="en-US" sz="2000" dirty="0"/>
          </a:p>
          <a:p>
            <a:pPr eaLnBrk="1" hangingPunct="1">
              <a:lnSpc>
                <a:spcPct val="80000"/>
              </a:lnSpc>
              <a:spcBef>
                <a:spcPct val="20000"/>
              </a:spcBef>
            </a:pPr>
            <a:endParaRPr lang="en-US" altLang="en-US" dirty="0"/>
          </a:p>
          <a:p>
            <a:pPr eaLnBrk="1" hangingPunct="1">
              <a:lnSpc>
                <a:spcPct val="80000"/>
              </a:lnSpc>
              <a:spcBef>
                <a:spcPct val="20000"/>
              </a:spcBef>
            </a:pPr>
            <a:endParaRPr lang="el-GR" altLang="en-US" dirty="0"/>
          </a:p>
        </p:txBody>
      </p:sp>
      <p:sp>
        <p:nvSpPr>
          <p:cNvPr id="58373" name="Line 5"/>
          <p:cNvSpPr>
            <a:spLocks noChangeShapeType="1"/>
          </p:cNvSpPr>
          <p:nvPr/>
        </p:nvSpPr>
        <p:spPr bwMode="auto">
          <a:xfrm>
            <a:off x="6647105" y="2871410"/>
            <a:ext cx="15113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4" name="Rectangle 6"/>
          <p:cNvSpPr>
            <a:spLocks noChangeArrowheads="1"/>
          </p:cNvSpPr>
          <p:nvPr/>
        </p:nvSpPr>
        <p:spPr bwMode="auto">
          <a:xfrm>
            <a:off x="6376934" y="3044825"/>
            <a:ext cx="563425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solidFill>
                  <a:srgbClr val="993366"/>
                </a:solidFill>
              </a:rPr>
              <a:t>Κόστος κτήσεως</a:t>
            </a:r>
            <a:r>
              <a:rPr lang="el-GR" altLang="en-US" dirty="0"/>
              <a:t> </a:t>
            </a:r>
            <a:r>
              <a:rPr lang="el-GR" altLang="en-US" dirty="0">
                <a:solidFill>
                  <a:srgbClr val="993366"/>
                </a:solidFill>
              </a:rPr>
              <a:t>είναι το άθροισμα:</a:t>
            </a:r>
          </a:p>
          <a:p>
            <a:pPr eaLnBrk="1" hangingPunct="1"/>
            <a:r>
              <a:rPr lang="el-GR" altLang="en-US" dirty="0"/>
              <a:t>              Των άμεσων υλικών που   </a:t>
            </a:r>
          </a:p>
          <a:p>
            <a:pPr eaLnBrk="1" hangingPunct="1"/>
            <a:r>
              <a:rPr lang="el-GR" altLang="en-US" dirty="0"/>
              <a:t>               χρησιμοποιήθηκαν </a:t>
            </a:r>
          </a:p>
          <a:p>
            <a:pPr eaLnBrk="1" hangingPunct="1"/>
            <a:r>
              <a:rPr lang="el-GR" altLang="en-US" dirty="0"/>
              <a:t>              στην παραγωγή των            </a:t>
            </a:r>
          </a:p>
          <a:p>
            <a:pPr eaLnBrk="1" hangingPunct="1"/>
            <a:r>
              <a:rPr lang="el-GR" altLang="en-US" dirty="0"/>
              <a:t>              συγκεκριμένων προϊόντων</a:t>
            </a:r>
            <a:endParaRPr lang="en-US" altLang="en-US" dirty="0"/>
          </a:p>
          <a:p>
            <a:pPr eaLnBrk="1" hangingPunct="1"/>
            <a:r>
              <a:rPr lang="el-GR" altLang="en-US" dirty="0"/>
              <a:t>              ή </a:t>
            </a:r>
            <a:r>
              <a:rPr lang="el-GR" altLang="en-US" dirty="0" err="1"/>
              <a:t>ιδιοκατασκευαστων</a:t>
            </a:r>
            <a:r>
              <a:rPr lang="el-GR" altLang="en-US" dirty="0"/>
              <a:t>   </a:t>
            </a:r>
          </a:p>
          <a:p>
            <a:pPr eaLnBrk="1" hangingPunct="1"/>
            <a:r>
              <a:rPr lang="el-GR" altLang="en-US" dirty="0">
                <a:solidFill>
                  <a:srgbClr val="993366"/>
                </a:solidFill>
              </a:rPr>
              <a:t>(πλέον)</a:t>
            </a:r>
            <a:r>
              <a:rPr lang="el-GR" altLang="en-US" dirty="0"/>
              <a:t>  Αναλογία γενικών εξόδων αγορών</a:t>
            </a:r>
          </a:p>
          <a:p>
            <a:pPr eaLnBrk="1" hangingPunct="1"/>
            <a:r>
              <a:rPr lang="el-GR" altLang="en-US" dirty="0">
                <a:solidFill>
                  <a:srgbClr val="993366"/>
                </a:solidFill>
              </a:rPr>
              <a:t>(πλέον)</a:t>
            </a:r>
            <a:r>
              <a:rPr lang="el-GR" altLang="en-US" dirty="0"/>
              <a:t>  Κόστος κατεργασίας που  </a:t>
            </a:r>
          </a:p>
          <a:p>
            <a:pPr eaLnBrk="1" hangingPunct="1"/>
            <a:r>
              <a:rPr lang="el-GR" altLang="en-US" dirty="0"/>
              <a:t>              απαιτήθηκε για </a:t>
            </a:r>
            <a:r>
              <a:rPr lang="el-GR" altLang="en-US" dirty="0" smtClean="0"/>
              <a:t>να</a:t>
            </a:r>
            <a:r>
              <a:rPr lang="en-US" altLang="en-US" dirty="0" smtClean="0"/>
              <a:t> </a:t>
            </a:r>
            <a:r>
              <a:rPr lang="el-GR" altLang="en-US" dirty="0" smtClean="0"/>
              <a:t> φθάσουν </a:t>
            </a:r>
            <a:r>
              <a:rPr lang="el-GR" altLang="en-US" dirty="0"/>
              <a:t>τα σχετικά </a:t>
            </a:r>
            <a:r>
              <a:rPr lang="en-US" altLang="en-US" dirty="0" smtClean="0"/>
              <a:t> 	</a:t>
            </a:r>
            <a:r>
              <a:rPr lang="el-GR" altLang="en-US" dirty="0" smtClean="0"/>
              <a:t>προϊόντα </a:t>
            </a:r>
            <a:r>
              <a:rPr lang="el-GR" altLang="en-US" dirty="0"/>
              <a:t>ή </a:t>
            </a:r>
            <a:r>
              <a:rPr lang="el-GR" altLang="en-US" dirty="0" smtClean="0"/>
              <a:t>οι </a:t>
            </a:r>
            <a:r>
              <a:rPr lang="el-GR" altLang="en-US" dirty="0" err="1" smtClean="0"/>
              <a:t>ιδιοκατασκευες</a:t>
            </a:r>
            <a:r>
              <a:rPr lang="en-US" altLang="en-US" dirty="0"/>
              <a:t> </a:t>
            </a:r>
            <a:r>
              <a:rPr lang="el-GR" altLang="en-US" dirty="0" smtClean="0"/>
              <a:t>στη </a:t>
            </a:r>
            <a:r>
              <a:rPr lang="el-GR" altLang="en-US" dirty="0"/>
              <a:t>τελική </a:t>
            </a:r>
            <a:r>
              <a:rPr lang="en-US" altLang="en-US" dirty="0" smtClean="0"/>
              <a:t>	</a:t>
            </a:r>
            <a:r>
              <a:rPr lang="el-GR" altLang="en-US" dirty="0" smtClean="0"/>
              <a:t>μορφή</a:t>
            </a:r>
            <a:endParaRPr lang="en-US" altLang="en-US" dirty="0"/>
          </a:p>
          <a:p>
            <a:pPr eaLnBrk="1" hangingPunct="1"/>
            <a:endParaRPr lang="en-US" altLang="en-US" dirty="0"/>
          </a:p>
          <a:p>
            <a:pPr eaLnBrk="1" hangingPunct="1"/>
            <a:endParaRPr lang="el-GR" altLang="en-US" dirty="0"/>
          </a:p>
        </p:txBody>
      </p:sp>
      <p:sp>
        <p:nvSpPr>
          <p:cNvPr id="58375" name="Line 7"/>
          <p:cNvSpPr>
            <a:spLocks noChangeShapeType="1"/>
          </p:cNvSpPr>
          <p:nvPr/>
        </p:nvSpPr>
        <p:spPr bwMode="auto">
          <a:xfrm flipH="1">
            <a:off x="2227101" y="3204129"/>
            <a:ext cx="2449512" cy="577850"/>
          </a:xfrm>
          <a:prstGeom prst="line">
            <a:avLst/>
          </a:prstGeom>
          <a:noFill/>
          <a:ln w="9525">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Line 8"/>
          <p:cNvSpPr>
            <a:spLocks noChangeShapeType="1"/>
          </p:cNvSpPr>
          <p:nvPr/>
        </p:nvSpPr>
        <p:spPr bwMode="auto">
          <a:xfrm>
            <a:off x="4649734" y="3204129"/>
            <a:ext cx="17272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Line 9"/>
          <p:cNvSpPr>
            <a:spLocks noChangeShapeType="1"/>
          </p:cNvSpPr>
          <p:nvPr/>
        </p:nvSpPr>
        <p:spPr bwMode="auto">
          <a:xfrm>
            <a:off x="6611387" y="2871410"/>
            <a:ext cx="71437" cy="215900"/>
          </a:xfrm>
          <a:prstGeom prst="line">
            <a:avLst/>
          </a:prstGeom>
          <a:noFill/>
          <a:ln w="9525">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72392035"/>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400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par>
                          <p:cTn id="8" fill="hold" nodeType="afterGroup">
                            <p:stCondLst>
                              <p:cond delay="6000"/>
                            </p:stCondLst>
                            <p:childTnLst>
                              <p:par>
                                <p:cTn id="9" presetID="10" presetClass="entr" presetSubtype="0" fill="hold" nodeType="after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animEffect transition="in" filter="fade">
                                      <p:cBhvr>
                                        <p:cTn id="11" dur="2000"/>
                                        <p:tgtEl>
                                          <p:spTgt spid="58371">
                                            <p:txEl>
                                              <p:pRg st="2" end="2"/>
                                            </p:txEl>
                                          </p:spTgt>
                                        </p:tgtEl>
                                      </p:cBhvr>
                                    </p:animEffect>
                                  </p:childTnLst>
                                </p:cTn>
                              </p:par>
                            </p:childTnLst>
                          </p:cTn>
                        </p:par>
                        <p:par>
                          <p:cTn id="12" fill="hold" nodeType="afterGroup">
                            <p:stCondLst>
                              <p:cond delay="8000"/>
                            </p:stCondLst>
                            <p:childTnLst>
                              <p:par>
                                <p:cTn id="13" presetID="2" presetClass="entr" presetSubtype="4" fill="hold" nodeType="afterEffect">
                                  <p:stCondLst>
                                    <p:cond delay="4000"/>
                                  </p:stCondLst>
                                  <p:childTnLst>
                                    <p:set>
                                      <p:cBhvr>
                                        <p:cTn id="14" dur="1" fill="hold">
                                          <p:stCondLst>
                                            <p:cond delay="0"/>
                                          </p:stCondLst>
                                        </p:cTn>
                                        <p:tgtEl>
                                          <p:spTgt spid="58371">
                                            <p:txEl>
                                              <p:pRg st="4" end="4"/>
                                            </p:txEl>
                                          </p:spTgt>
                                        </p:tgtEl>
                                        <p:attrNameLst>
                                          <p:attrName>style.visibility</p:attrName>
                                        </p:attrNameLst>
                                      </p:cBhvr>
                                      <p:to>
                                        <p:strVal val="visible"/>
                                      </p:to>
                                    </p:set>
                                    <p:anim calcmode="lin" valueType="num">
                                      <p:cBhvr additive="base">
                                        <p:cTn id="15" dur="20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4000"/>
                            </p:stCondLst>
                            <p:childTnLst>
                              <p:par>
                                <p:cTn id="18" presetID="2" presetClass="entr" presetSubtype="4" fill="hold" nodeType="afterEffect">
                                  <p:stCondLst>
                                    <p:cond delay="0"/>
                                  </p:stCondLst>
                                  <p:childTnLst>
                                    <p:set>
                                      <p:cBhvr>
                                        <p:cTn id="19" dur="1" fill="hold">
                                          <p:stCondLst>
                                            <p:cond delay="0"/>
                                          </p:stCondLst>
                                        </p:cTn>
                                        <p:tgtEl>
                                          <p:spTgt spid="58371">
                                            <p:txEl>
                                              <p:pRg st="5" end="5"/>
                                            </p:txEl>
                                          </p:spTgt>
                                        </p:tgtEl>
                                        <p:attrNameLst>
                                          <p:attrName>style.visibility</p:attrName>
                                        </p:attrNameLst>
                                      </p:cBhvr>
                                      <p:to>
                                        <p:strVal val="visible"/>
                                      </p:to>
                                    </p:set>
                                    <p:anim calcmode="lin" valueType="num">
                                      <p:cBhvr additive="base">
                                        <p:cTn id="20"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4500"/>
                            </p:stCondLst>
                            <p:childTnLst>
                              <p:par>
                                <p:cTn id="23" presetID="18" presetClass="entr" presetSubtype="12" fill="hold" nodeType="afterEffect">
                                  <p:stCondLst>
                                    <p:cond delay="0"/>
                                  </p:stCondLst>
                                  <p:childTnLst>
                                    <p:set>
                                      <p:cBhvr>
                                        <p:cTn id="24" dur="1" fill="hold">
                                          <p:stCondLst>
                                            <p:cond delay="0"/>
                                          </p:stCondLst>
                                        </p:cTn>
                                        <p:tgtEl>
                                          <p:spTgt spid="58373"/>
                                        </p:tgtEl>
                                        <p:attrNameLst>
                                          <p:attrName>style.visibility</p:attrName>
                                        </p:attrNameLst>
                                      </p:cBhvr>
                                      <p:to>
                                        <p:strVal val="visible"/>
                                      </p:to>
                                    </p:set>
                                    <p:animEffect transition="in" filter="strips(downLeft)">
                                      <p:cBhvr>
                                        <p:cTn id="25" dur="500"/>
                                        <p:tgtEl>
                                          <p:spTgt spid="58373"/>
                                        </p:tgtEl>
                                      </p:cBhvr>
                                    </p:animEffect>
                                  </p:childTnLst>
                                </p:cTn>
                              </p:par>
                            </p:childTnLst>
                          </p:cTn>
                        </p:par>
                        <p:par>
                          <p:cTn id="26" fill="hold" nodeType="afterGroup">
                            <p:stCondLst>
                              <p:cond delay="15000"/>
                            </p:stCondLst>
                            <p:childTnLst>
                              <p:par>
                                <p:cTn id="27" presetID="18" presetClass="entr" presetSubtype="12" fill="hold" nodeType="afterEffect">
                                  <p:stCondLst>
                                    <p:cond delay="0"/>
                                  </p:stCondLst>
                                  <p:childTnLst>
                                    <p:set>
                                      <p:cBhvr>
                                        <p:cTn id="28" dur="1" fill="hold">
                                          <p:stCondLst>
                                            <p:cond delay="0"/>
                                          </p:stCondLst>
                                        </p:cTn>
                                        <p:tgtEl>
                                          <p:spTgt spid="58375"/>
                                        </p:tgtEl>
                                        <p:attrNameLst>
                                          <p:attrName>style.visibility</p:attrName>
                                        </p:attrNameLst>
                                      </p:cBhvr>
                                      <p:to>
                                        <p:strVal val="visible"/>
                                      </p:to>
                                    </p:set>
                                    <p:animEffect transition="in" filter="strips(downLeft)">
                                      <p:cBhvr>
                                        <p:cTn id="29" dur="500"/>
                                        <p:tgtEl>
                                          <p:spTgt spid="58375"/>
                                        </p:tgtEl>
                                      </p:cBhvr>
                                    </p:animEffect>
                                  </p:childTnLst>
                                </p:cTn>
                              </p:par>
                            </p:childTnLst>
                          </p:cTn>
                        </p:par>
                        <p:par>
                          <p:cTn id="30" fill="hold" nodeType="afterGroup">
                            <p:stCondLst>
                              <p:cond delay="15500"/>
                            </p:stCondLst>
                            <p:childTnLst>
                              <p:par>
                                <p:cTn id="31" presetID="5" presetClass="entr" presetSubtype="10" fill="hold" grpId="0" nodeType="afterEffect">
                                  <p:stCondLst>
                                    <p:cond delay="0"/>
                                  </p:stCondLst>
                                  <p:childTnLst>
                                    <p:set>
                                      <p:cBhvr>
                                        <p:cTn id="32" dur="1" fill="hold">
                                          <p:stCondLst>
                                            <p:cond delay="0"/>
                                          </p:stCondLst>
                                        </p:cTn>
                                        <p:tgtEl>
                                          <p:spTgt spid="58372"/>
                                        </p:tgtEl>
                                        <p:attrNameLst>
                                          <p:attrName>style.visibility</p:attrName>
                                        </p:attrNameLst>
                                      </p:cBhvr>
                                      <p:to>
                                        <p:strVal val="visible"/>
                                      </p:to>
                                    </p:set>
                                    <p:animEffect transition="in" filter="checkerboard(across)">
                                      <p:cBhvr>
                                        <p:cTn id="33" dur="500"/>
                                        <p:tgtEl>
                                          <p:spTgt spid="58372"/>
                                        </p:tgtEl>
                                      </p:cBhvr>
                                    </p:animEffect>
                                  </p:childTnLst>
                                </p:cTn>
                              </p:par>
                            </p:childTnLst>
                          </p:cTn>
                        </p:par>
                        <p:par>
                          <p:cTn id="34" fill="hold" nodeType="afterGroup">
                            <p:stCondLst>
                              <p:cond delay="16000"/>
                            </p:stCondLst>
                            <p:childTnLst>
                              <p:par>
                                <p:cTn id="35" presetID="18" presetClass="entr" presetSubtype="12" fill="hold" nodeType="afterEffect">
                                  <p:stCondLst>
                                    <p:cond delay="0"/>
                                  </p:stCondLst>
                                  <p:childTnLst>
                                    <p:set>
                                      <p:cBhvr>
                                        <p:cTn id="36" dur="1" fill="hold">
                                          <p:stCondLst>
                                            <p:cond delay="0"/>
                                          </p:stCondLst>
                                        </p:cTn>
                                        <p:tgtEl>
                                          <p:spTgt spid="58376"/>
                                        </p:tgtEl>
                                        <p:attrNameLst>
                                          <p:attrName>style.visibility</p:attrName>
                                        </p:attrNameLst>
                                      </p:cBhvr>
                                      <p:to>
                                        <p:strVal val="visible"/>
                                      </p:to>
                                    </p:set>
                                    <p:animEffect transition="in" filter="strips(downLeft)">
                                      <p:cBhvr>
                                        <p:cTn id="37" dur="500"/>
                                        <p:tgtEl>
                                          <p:spTgt spid="58376"/>
                                        </p:tgtEl>
                                      </p:cBhvr>
                                    </p:animEffect>
                                  </p:childTnLst>
                                </p:cTn>
                              </p:par>
                            </p:childTnLst>
                          </p:cTn>
                        </p:par>
                        <p:par>
                          <p:cTn id="38" fill="hold" nodeType="afterGroup">
                            <p:stCondLst>
                              <p:cond delay="16500"/>
                            </p:stCondLst>
                            <p:childTnLst>
                              <p:par>
                                <p:cTn id="39" presetID="18" presetClass="entr" presetSubtype="12" fill="hold" nodeType="afterEffect">
                                  <p:stCondLst>
                                    <p:cond delay="0"/>
                                  </p:stCondLst>
                                  <p:childTnLst>
                                    <p:set>
                                      <p:cBhvr>
                                        <p:cTn id="40" dur="1" fill="hold">
                                          <p:stCondLst>
                                            <p:cond delay="0"/>
                                          </p:stCondLst>
                                        </p:cTn>
                                        <p:tgtEl>
                                          <p:spTgt spid="58377"/>
                                        </p:tgtEl>
                                        <p:attrNameLst>
                                          <p:attrName>style.visibility</p:attrName>
                                        </p:attrNameLst>
                                      </p:cBhvr>
                                      <p:to>
                                        <p:strVal val="visible"/>
                                      </p:to>
                                    </p:set>
                                    <p:animEffect transition="in" filter="strips(downLeft)">
                                      <p:cBhvr>
                                        <p:cTn id="41" dur="500"/>
                                        <p:tgtEl>
                                          <p:spTgt spid="58377"/>
                                        </p:tgtEl>
                                      </p:cBhvr>
                                    </p:animEffect>
                                  </p:childTnLst>
                                </p:cTn>
                              </p:par>
                            </p:childTnLst>
                          </p:cTn>
                        </p:par>
                        <p:par>
                          <p:cTn id="42" fill="hold" nodeType="afterGroup">
                            <p:stCondLst>
                              <p:cond delay="17000"/>
                            </p:stCondLst>
                            <p:childTnLst>
                              <p:par>
                                <p:cTn id="43" presetID="5" presetClass="entr" presetSubtype="10" fill="hold" grpId="0" nodeType="afterEffect">
                                  <p:stCondLst>
                                    <p:cond delay="0"/>
                                  </p:stCondLst>
                                  <p:childTnLst>
                                    <p:set>
                                      <p:cBhvr>
                                        <p:cTn id="44" dur="1" fill="hold">
                                          <p:stCondLst>
                                            <p:cond delay="0"/>
                                          </p:stCondLst>
                                        </p:cTn>
                                        <p:tgtEl>
                                          <p:spTgt spid="58374"/>
                                        </p:tgtEl>
                                        <p:attrNameLst>
                                          <p:attrName>style.visibility</p:attrName>
                                        </p:attrNameLst>
                                      </p:cBhvr>
                                      <p:to>
                                        <p:strVal val="visible"/>
                                      </p:to>
                                    </p:set>
                                    <p:animEffect transition="in" filter="checkerboard(across)">
                                      <p:cBhvr>
                                        <p:cTn id="45" dur="500"/>
                                        <p:tgtEl>
                                          <p:spTgt spid="58374"/>
                                        </p:tgtEl>
                                      </p:cBhvr>
                                    </p:animEffect>
                                  </p:childTnLst>
                                </p:cTn>
                              </p:par>
                            </p:childTnLst>
                          </p:cTn>
                        </p:par>
                        <p:par>
                          <p:cTn id="46" fill="hold" nodeType="afterGroup">
                            <p:stCondLst>
                              <p:cond delay="17500"/>
                            </p:stCondLst>
                            <p:childTnLst>
                              <p:par>
                                <p:cTn id="47" presetID="3" presetClass="exit" presetSubtype="10" fill="hold" grpId="0" nodeType="afterEffect">
                                  <p:stCondLst>
                                    <p:cond delay="10000"/>
                                  </p:stCondLst>
                                  <p:childTnLst>
                                    <p:animEffect transition="out" filter="blinds(horizontal)">
                                      <p:cBhvr>
                                        <p:cTn id="48" dur="500"/>
                                        <p:tgtEl>
                                          <p:spTgt spid="58371">
                                            <p:txEl>
                                              <p:pRg st="0" end="0"/>
                                            </p:txEl>
                                          </p:spTgt>
                                        </p:tgtEl>
                                      </p:cBhvr>
                                    </p:animEffect>
                                    <p:set>
                                      <p:cBhvr>
                                        <p:cTn id="49" dur="1" fill="hold">
                                          <p:stCondLst>
                                            <p:cond delay="499"/>
                                          </p:stCondLst>
                                        </p:cTn>
                                        <p:tgtEl>
                                          <p:spTgt spid="58371">
                                            <p:txEl>
                                              <p:pRg st="0" end="0"/>
                                            </p:txEl>
                                          </p:spTgt>
                                        </p:tgtEl>
                                        <p:attrNameLst>
                                          <p:attrName>style.visibility</p:attrName>
                                        </p:attrNameLst>
                                      </p:cBhvr>
                                      <p:to>
                                        <p:strVal val="hidden"/>
                                      </p:to>
                                    </p:set>
                                  </p:childTnLst>
                                </p:cTn>
                              </p:par>
                            </p:childTnLst>
                          </p:cTn>
                        </p:par>
                        <p:par>
                          <p:cTn id="50" fill="hold" nodeType="afterGroup">
                            <p:stCondLst>
                              <p:cond delay="28000"/>
                            </p:stCondLst>
                            <p:childTnLst>
                              <p:par>
                                <p:cTn id="51" presetID="3" presetClass="exit" presetSubtype="10" fill="hold" grpId="0" nodeType="afterEffect">
                                  <p:stCondLst>
                                    <p:cond delay="0"/>
                                  </p:stCondLst>
                                  <p:childTnLst>
                                    <p:animEffect transition="out" filter="blinds(horizontal)">
                                      <p:cBhvr>
                                        <p:cTn id="52" dur="500"/>
                                        <p:tgtEl>
                                          <p:spTgt spid="58371">
                                            <p:txEl>
                                              <p:pRg st="2" end="2"/>
                                            </p:txEl>
                                          </p:spTgt>
                                        </p:tgtEl>
                                      </p:cBhvr>
                                    </p:animEffect>
                                    <p:set>
                                      <p:cBhvr>
                                        <p:cTn id="53" dur="1" fill="hold">
                                          <p:stCondLst>
                                            <p:cond delay="499"/>
                                          </p:stCondLst>
                                        </p:cTn>
                                        <p:tgtEl>
                                          <p:spTgt spid="58371">
                                            <p:txEl>
                                              <p:pRg st="2" end="2"/>
                                            </p:txEl>
                                          </p:spTgt>
                                        </p:tgtEl>
                                        <p:attrNameLst>
                                          <p:attrName>style.visibility</p:attrName>
                                        </p:attrNameLst>
                                      </p:cBhvr>
                                      <p:to>
                                        <p:strVal val="hidden"/>
                                      </p:to>
                                    </p:set>
                                  </p:childTnLst>
                                </p:cTn>
                              </p:par>
                            </p:childTnLst>
                          </p:cTn>
                        </p:par>
                        <p:par>
                          <p:cTn id="54" fill="hold" nodeType="afterGroup">
                            <p:stCondLst>
                              <p:cond delay="28500"/>
                            </p:stCondLst>
                            <p:childTnLst>
                              <p:par>
                                <p:cTn id="55" presetID="3" presetClass="exit" presetSubtype="10" fill="hold" grpId="0" nodeType="afterEffect">
                                  <p:stCondLst>
                                    <p:cond delay="0"/>
                                  </p:stCondLst>
                                  <p:childTnLst>
                                    <p:animEffect transition="out" filter="blinds(horizontal)">
                                      <p:cBhvr>
                                        <p:cTn id="56" dur="500"/>
                                        <p:tgtEl>
                                          <p:spTgt spid="58371">
                                            <p:txEl>
                                              <p:pRg st="3" end="3"/>
                                            </p:txEl>
                                          </p:spTgt>
                                        </p:tgtEl>
                                      </p:cBhvr>
                                    </p:animEffect>
                                    <p:set>
                                      <p:cBhvr>
                                        <p:cTn id="57" dur="1" fill="hold">
                                          <p:stCondLst>
                                            <p:cond delay="499"/>
                                          </p:stCondLst>
                                        </p:cTn>
                                        <p:tgtEl>
                                          <p:spTgt spid="58371">
                                            <p:txEl>
                                              <p:pRg st="3" end="3"/>
                                            </p:txEl>
                                          </p:spTgt>
                                        </p:tgtEl>
                                        <p:attrNameLst>
                                          <p:attrName>style.visibility</p:attrName>
                                        </p:attrNameLst>
                                      </p:cBhvr>
                                      <p:to>
                                        <p:strVal val="hidden"/>
                                      </p:to>
                                    </p:set>
                                  </p:childTnLst>
                                </p:cTn>
                              </p:par>
                            </p:childTnLst>
                          </p:cTn>
                        </p:par>
                        <p:par>
                          <p:cTn id="58" fill="hold" nodeType="afterGroup">
                            <p:stCondLst>
                              <p:cond delay="29000"/>
                            </p:stCondLst>
                            <p:childTnLst>
                              <p:par>
                                <p:cTn id="59" presetID="3" presetClass="exit" presetSubtype="10" fill="hold" grpId="0" nodeType="afterEffect">
                                  <p:stCondLst>
                                    <p:cond delay="0"/>
                                  </p:stCondLst>
                                  <p:childTnLst>
                                    <p:animEffect transition="out" filter="blinds(horizontal)">
                                      <p:cBhvr>
                                        <p:cTn id="60" dur="500"/>
                                        <p:tgtEl>
                                          <p:spTgt spid="58371">
                                            <p:txEl>
                                              <p:pRg st="4" end="4"/>
                                            </p:txEl>
                                          </p:spTgt>
                                        </p:tgtEl>
                                      </p:cBhvr>
                                    </p:animEffect>
                                    <p:set>
                                      <p:cBhvr>
                                        <p:cTn id="61" dur="1" fill="hold">
                                          <p:stCondLst>
                                            <p:cond delay="499"/>
                                          </p:stCondLst>
                                        </p:cTn>
                                        <p:tgtEl>
                                          <p:spTgt spid="58371">
                                            <p:txEl>
                                              <p:pRg st="4" end="4"/>
                                            </p:txEl>
                                          </p:spTgt>
                                        </p:tgtEl>
                                        <p:attrNameLst>
                                          <p:attrName>style.visibility</p:attrName>
                                        </p:attrNameLst>
                                      </p:cBhvr>
                                      <p:to>
                                        <p:strVal val="hidden"/>
                                      </p:to>
                                    </p:set>
                                  </p:childTnLst>
                                </p:cTn>
                              </p:par>
                            </p:childTnLst>
                          </p:cTn>
                        </p:par>
                        <p:par>
                          <p:cTn id="62" fill="hold" nodeType="afterGroup">
                            <p:stCondLst>
                              <p:cond delay="29500"/>
                            </p:stCondLst>
                            <p:childTnLst>
                              <p:par>
                                <p:cTn id="63" presetID="3" presetClass="exit" presetSubtype="10" fill="hold" grpId="0" nodeType="afterEffect">
                                  <p:stCondLst>
                                    <p:cond delay="0"/>
                                  </p:stCondLst>
                                  <p:childTnLst>
                                    <p:animEffect transition="out" filter="blinds(horizontal)">
                                      <p:cBhvr>
                                        <p:cTn id="64" dur="500"/>
                                        <p:tgtEl>
                                          <p:spTgt spid="58371">
                                            <p:txEl>
                                              <p:pRg st="5" end="5"/>
                                            </p:txEl>
                                          </p:spTgt>
                                        </p:tgtEl>
                                      </p:cBhvr>
                                    </p:animEffect>
                                    <p:set>
                                      <p:cBhvr>
                                        <p:cTn id="65" dur="1" fill="hold">
                                          <p:stCondLst>
                                            <p:cond delay="499"/>
                                          </p:stCondLst>
                                        </p:cTn>
                                        <p:tgtEl>
                                          <p:spTgt spid="58371">
                                            <p:txEl>
                                              <p:pRg st="5" end="5"/>
                                            </p:txEl>
                                          </p:spTgt>
                                        </p:tgtEl>
                                        <p:attrNameLst>
                                          <p:attrName>style.visibility</p:attrName>
                                        </p:attrNameLst>
                                      </p:cBhvr>
                                      <p:to>
                                        <p:strVal val="hidden"/>
                                      </p:to>
                                    </p:set>
                                  </p:childTnLst>
                                </p:cTn>
                              </p:par>
                            </p:childTnLst>
                          </p:cTn>
                        </p:par>
                        <p:par>
                          <p:cTn id="66" fill="hold" nodeType="afterGroup">
                            <p:stCondLst>
                              <p:cond delay="30000"/>
                            </p:stCondLst>
                            <p:childTnLst>
                              <p:par>
                                <p:cTn id="67" presetID="3" presetClass="exit" presetSubtype="10" fill="hold" grpId="1" nodeType="afterEffect">
                                  <p:stCondLst>
                                    <p:cond delay="0"/>
                                  </p:stCondLst>
                                  <p:childTnLst>
                                    <p:animEffect transition="out" filter="blinds(horizontal)">
                                      <p:cBhvr>
                                        <p:cTn id="68" dur="500"/>
                                        <p:tgtEl>
                                          <p:spTgt spid="58372"/>
                                        </p:tgtEl>
                                      </p:cBhvr>
                                    </p:animEffect>
                                    <p:set>
                                      <p:cBhvr>
                                        <p:cTn id="69" dur="1" fill="hold">
                                          <p:stCondLst>
                                            <p:cond delay="499"/>
                                          </p:stCondLst>
                                        </p:cTn>
                                        <p:tgtEl>
                                          <p:spTgt spid="58372"/>
                                        </p:tgtEl>
                                        <p:attrNameLst>
                                          <p:attrName>style.visibility</p:attrName>
                                        </p:attrNameLst>
                                      </p:cBhvr>
                                      <p:to>
                                        <p:strVal val="hidden"/>
                                      </p:to>
                                    </p:set>
                                  </p:childTnLst>
                                </p:cTn>
                              </p:par>
                            </p:childTnLst>
                          </p:cTn>
                        </p:par>
                        <p:par>
                          <p:cTn id="70" fill="hold" nodeType="afterGroup">
                            <p:stCondLst>
                              <p:cond delay="30500"/>
                            </p:stCondLst>
                            <p:childTnLst>
                              <p:par>
                                <p:cTn id="71" presetID="3" presetClass="exit" presetSubtype="10" fill="hold" nodeType="afterEffect">
                                  <p:stCondLst>
                                    <p:cond delay="0"/>
                                  </p:stCondLst>
                                  <p:childTnLst>
                                    <p:animEffect transition="out" filter="blinds(horizontal)">
                                      <p:cBhvr>
                                        <p:cTn id="72" dur="500"/>
                                        <p:tgtEl>
                                          <p:spTgt spid="58373"/>
                                        </p:tgtEl>
                                      </p:cBhvr>
                                    </p:animEffect>
                                    <p:set>
                                      <p:cBhvr>
                                        <p:cTn id="73" dur="1" fill="hold">
                                          <p:stCondLst>
                                            <p:cond delay="499"/>
                                          </p:stCondLst>
                                        </p:cTn>
                                        <p:tgtEl>
                                          <p:spTgt spid="58373"/>
                                        </p:tgtEl>
                                        <p:attrNameLst>
                                          <p:attrName>style.visibility</p:attrName>
                                        </p:attrNameLst>
                                      </p:cBhvr>
                                      <p:to>
                                        <p:strVal val="hidden"/>
                                      </p:to>
                                    </p:set>
                                  </p:childTnLst>
                                </p:cTn>
                              </p:par>
                            </p:childTnLst>
                          </p:cTn>
                        </p:par>
                        <p:par>
                          <p:cTn id="74" fill="hold" nodeType="afterGroup">
                            <p:stCondLst>
                              <p:cond delay="31000"/>
                            </p:stCondLst>
                            <p:childTnLst>
                              <p:par>
                                <p:cTn id="75" presetID="3" presetClass="exit" presetSubtype="10" fill="hold" grpId="1" nodeType="afterEffect">
                                  <p:stCondLst>
                                    <p:cond delay="0"/>
                                  </p:stCondLst>
                                  <p:childTnLst>
                                    <p:animEffect transition="out" filter="blinds(horizontal)">
                                      <p:cBhvr>
                                        <p:cTn id="76" dur="500"/>
                                        <p:tgtEl>
                                          <p:spTgt spid="58374"/>
                                        </p:tgtEl>
                                      </p:cBhvr>
                                    </p:animEffect>
                                    <p:set>
                                      <p:cBhvr>
                                        <p:cTn id="77" dur="1" fill="hold">
                                          <p:stCondLst>
                                            <p:cond delay="499"/>
                                          </p:stCondLst>
                                        </p:cTn>
                                        <p:tgtEl>
                                          <p:spTgt spid="58374"/>
                                        </p:tgtEl>
                                        <p:attrNameLst>
                                          <p:attrName>style.visibility</p:attrName>
                                        </p:attrNameLst>
                                      </p:cBhvr>
                                      <p:to>
                                        <p:strVal val="hidden"/>
                                      </p:to>
                                    </p:set>
                                  </p:childTnLst>
                                </p:cTn>
                              </p:par>
                            </p:childTnLst>
                          </p:cTn>
                        </p:par>
                        <p:par>
                          <p:cTn id="78" fill="hold" nodeType="afterGroup">
                            <p:stCondLst>
                              <p:cond delay="31500"/>
                            </p:stCondLst>
                            <p:childTnLst>
                              <p:par>
                                <p:cTn id="79" presetID="3" presetClass="exit" presetSubtype="10" fill="hold" nodeType="afterEffect">
                                  <p:stCondLst>
                                    <p:cond delay="0"/>
                                  </p:stCondLst>
                                  <p:childTnLst>
                                    <p:animEffect transition="out" filter="blinds(horizontal)">
                                      <p:cBhvr>
                                        <p:cTn id="80" dur="500"/>
                                        <p:tgtEl>
                                          <p:spTgt spid="58375"/>
                                        </p:tgtEl>
                                      </p:cBhvr>
                                    </p:animEffect>
                                    <p:set>
                                      <p:cBhvr>
                                        <p:cTn id="81" dur="1" fill="hold">
                                          <p:stCondLst>
                                            <p:cond delay="499"/>
                                          </p:stCondLst>
                                        </p:cTn>
                                        <p:tgtEl>
                                          <p:spTgt spid="58375"/>
                                        </p:tgtEl>
                                        <p:attrNameLst>
                                          <p:attrName>style.visibility</p:attrName>
                                        </p:attrNameLst>
                                      </p:cBhvr>
                                      <p:to>
                                        <p:strVal val="hidden"/>
                                      </p:to>
                                    </p:set>
                                  </p:childTnLst>
                                </p:cTn>
                              </p:par>
                            </p:childTnLst>
                          </p:cTn>
                        </p:par>
                        <p:par>
                          <p:cTn id="82" fill="hold" nodeType="afterGroup">
                            <p:stCondLst>
                              <p:cond delay="32000"/>
                            </p:stCondLst>
                            <p:childTnLst>
                              <p:par>
                                <p:cTn id="83" presetID="3" presetClass="exit" presetSubtype="10" fill="hold" nodeType="afterEffect">
                                  <p:stCondLst>
                                    <p:cond delay="0"/>
                                  </p:stCondLst>
                                  <p:childTnLst>
                                    <p:animEffect transition="out" filter="blinds(horizontal)">
                                      <p:cBhvr>
                                        <p:cTn id="84" dur="500"/>
                                        <p:tgtEl>
                                          <p:spTgt spid="58376"/>
                                        </p:tgtEl>
                                      </p:cBhvr>
                                    </p:animEffect>
                                    <p:set>
                                      <p:cBhvr>
                                        <p:cTn id="85" dur="1" fill="hold">
                                          <p:stCondLst>
                                            <p:cond delay="499"/>
                                          </p:stCondLst>
                                        </p:cTn>
                                        <p:tgtEl>
                                          <p:spTgt spid="58376"/>
                                        </p:tgtEl>
                                        <p:attrNameLst>
                                          <p:attrName>style.visibility</p:attrName>
                                        </p:attrNameLst>
                                      </p:cBhvr>
                                      <p:to>
                                        <p:strVal val="hidden"/>
                                      </p:to>
                                    </p:set>
                                  </p:childTnLst>
                                </p:cTn>
                              </p:par>
                            </p:childTnLst>
                          </p:cTn>
                        </p:par>
                        <p:par>
                          <p:cTn id="86" fill="hold" nodeType="afterGroup">
                            <p:stCondLst>
                              <p:cond delay="32500"/>
                            </p:stCondLst>
                            <p:childTnLst>
                              <p:par>
                                <p:cTn id="87" presetID="3" presetClass="exit" presetSubtype="10" fill="hold" nodeType="afterEffect">
                                  <p:stCondLst>
                                    <p:cond delay="0"/>
                                  </p:stCondLst>
                                  <p:childTnLst>
                                    <p:animEffect transition="out" filter="blinds(horizontal)">
                                      <p:cBhvr>
                                        <p:cTn id="88" dur="500"/>
                                        <p:tgtEl>
                                          <p:spTgt spid="58377"/>
                                        </p:tgtEl>
                                      </p:cBhvr>
                                    </p:animEffect>
                                    <p:set>
                                      <p:cBhvr>
                                        <p:cTn id="89" dur="1" fill="hold">
                                          <p:stCondLst>
                                            <p:cond delay="499"/>
                                          </p:stCondLst>
                                        </p:cTn>
                                        <p:tgtEl>
                                          <p:spTgt spid="583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P spid="58372" grpId="0"/>
      <p:bldP spid="58372" grpId="1"/>
      <p:bldP spid="58374" grpId="0"/>
      <p:bldP spid="58374" grpId="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1524000" y="0"/>
            <a:ext cx="9144000" cy="7029450"/>
          </a:xfrm>
        </p:spPr>
        <p:txBody>
          <a:bodyPr/>
          <a:lstStyle/>
          <a:p>
            <a:pPr eaLnBrk="1" hangingPunct="1">
              <a:buFontTx/>
              <a:buNone/>
            </a:pPr>
            <a:r>
              <a:rPr lang="el-GR" altLang="en-US" sz="2400" i="1">
                <a:latin typeface="Times New Roman" panose="02020603050405020304" pitchFamily="18" charset="0"/>
              </a:rPr>
              <a:t>    </a:t>
            </a: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Βάσει των Δ.Λ.Π :</a:t>
            </a:r>
            <a:r>
              <a:rPr lang="el-GR" altLang="en-US" sz="2000" b="1">
                <a:latin typeface="Times New Roman" panose="02020603050405020304" pitchFamily="18" charset="0"/>
              </a:rPr>
              <a:t> </a:t>
            </a:r>
          </a:p>
          <a:p>
            <a:pPr eaLnBrk="1" hangingPunct="1">
              <a:buFontTx/>
              <a:buNone/>
            </a:pPr>
            <a:endParaRPr lang="el-GR" altLang="en-US" sz="2000" b="1">
              <a:latin typeface="Times New Roman" panose="02020603050405020304" pitchFamily="18" charset="0"/>
            </a:endParaRPr>
          </a:p>
          <a:p>
            <a:pPr eaLnBrk="1" hangingPunct="1">
              <a:buFontTx/>
              <a:buNone/>
            </a:pPr>
            <a:r>
              <a:rPr lang="el-GR" altLang="en-US" sz="2000">
                <a:latin typeface="Times New Roman" panose="02020603050405020304" pitchFamily="18" charset="0"/>
              </a:rPr>
              <a:t>	Σύμφωνα με το Δ.Λ.Π. 16 η τιμή κτήσεως ή το κόστος κτήσεως προσαυξάνεται με τα άμεσα επιρριπτέα έξοδα τα οποία πραγματοποιούνται για να φθάσει το πάγιο περιουσιακό σε κατάσταση λειτουργίας σύμφωνα με τη χρήση για την οποία προορίζεται. Τέτοια έξοδα είναι: Οι δαπάνες διαμορφώσεως χώρων, οι δαπάνες εγκαταστάσεως και συναρμολόγησης μηχανημάτων μέχρι να τεθούν σε κατάσταση λειτουργίας, οι αμοιβές ειδικών καθώς και το εκτιμώμενο κόστος αποσυναρμολόγησης και μετακίνησης του περιουσιακού στοιχείου και της αποκατάστασης του χώρου εγκατάστασης. Τα διοικητικά και άλλα γενικά έξοδα όπως επίσης και τα έξοδα της δοκιμαστικής λειτουργίας και της περιόδου πριν από την έναρξη της παραγωγικής δράσεως δεν αποτελούν στοιχείο του κόστους των ενσώματων ακινητοποιήσεων. Επίσης, όταν η πληρωμή της αξίας μιας ενσώματης ακινητοποίησης εκτείνεται πέραν των συνήθων πιστωτικών ορίων το κόστος του συνίσταται στην ισοδύναμη αξία μετρητοίς. Η διαφορά μεταξύ του συνόλου των πληρωμών και αυτής της αξίας καταχωρείται ως χρηματοοικονομικό έξοδο.</a:t>
            </a:r>
          </a:p>
          <a:p>
            <a:pPr eaLnBrk="1" hangingPunct="1">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94973904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anim calcmode="lin" valueType="num">
                                      <p:cBhvr additive="base">
                                        <p:cTn id="7" dur="20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642">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500"/>
                                  </p:stCondLst>
                                  <p:childTnLst>
                                    <p:set>
                                      <p:cBhvr>
                                        <p:cTn id="11" dur="1" fill="hold">
                                          <p:stCondLst>
                                            <p:cond delay="0"/>
                                          </p:stCondLst>
                                        </p:cTn>
                                        <p:tgtEl>
                                          <p:spTgt spid="112642">
                                            <p:txEl>
                                              <p:pRg st="3" end="3"/>
                                            </p:txEl>
                                          </p:spTgt>
                                        </p:tgtEl>
                                        <p:attrNameLst>
                                          <p:attrName>style.visibility</p:attrName>
                                        </p:attrNameLst>
                                      </p:cBhvr>
                                      <p:to>
                                        <p:strVal val="visible"/>
                                      </p:to>
                                    </p:set>
                                    <p:anim calcmode="lin" valueType="num">
                                      <p:cBhvr additive="base">
                                        <p:cTn id="12" dur="20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12642">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500"/>
                            </p:stCondLst>
                            <p:childTnLst>
                              <p:par>
                                <p:cTn id="15" presetID="3" presetClass="exit" presetSubtype="10" fill="hold" grpId="0" nodeType="afterEffect">
                                  <p:stCondLst>
                                    <p:cond delay="0"/>
                                  </p:stCondLst>
                                  <p:childTnLst>
                                    <p:animEffect transition="out" filter="blinds(horizontal)">
                                      <p:cBhvr>
                                        <p:cTn id="16" dur="2000"/>
                                        <p:tgtEl>
                                          <p:spTgt spid="112642">
                                            <p:txEl>
                                              <p:pRg st="0" end="0"/>
                                            </p:txEl>
                                          </p:spTgt>
                                        </p:tgtEl>
                                      </p:cBhvr>
                                    </p:animEffect>
                                    <p:set>
                                      <p:cBhvr>
                                        <p:cTn id="17" dur="1" fill="hold">
                                          <p:stCondLst>
                                            <p:cond delay="1999"/>
                                          </p:stCondLst>
                                        </p:cTn>
                                        <p:tgtEl>
                                          <p:spTgt spid="112642">
                                            <p:txEl>
                                              <p:pRg st="0" end="0"/>
                                            </p:txEl>
                                          </p:spTgt>
                                        </p:tgtEl>
                                        <p:attrNameLst>
                                          <p:attrName>style.visibility</p:attrName>
                                        </p:attrNameLst>
                                      </p:cBhvr>
                                      <p:to>
                                        <p:strVal val="hidden"/>
                                      </p:to>
                                    </p:set>
                                  </p:childTnLst>
                                </p:cTn>
                              </p:par>
                            </p:childTnLst>
                          </p:cTn>
                        </p:par>
                        <p:par>
                          <p:cTn id="18" fill="hold" nodeType="afterGroup">
                            <p:stCondLst>
                              <p:cond delay="6500"/>
                            </p:stCondLst>
                            <p:childTnLst>
                              <p:par>
                                <p:cTn id="19" presetID="3" presetClass="exit" presetSubtype="10" fill="hold" grpId="0" nodeType="afterEffect">
                                  <p:stCondLst>
                                    <p:cond delay="20000"/>
                                  </p:stCondLst>
                                  <p:childTnLst>
                                    <p:animEffect transition="out" filter="blinds(horizontal)">
                                      <p:cBhvr>
                                        <p:cTn id="20" dur="500"/>
                                        <p:tgtEl>
                                          <p:spTgt spid="112642">
                                            <p:txEl>
                                              <p:pRg st="1" end="1"/>
                                            </p:txEl>
                                          </p:spTgt>
                                        </p:tgtEl>
                                      </p:cBhvr>
                                    </p:animEffect>
                                    <p:set>
                                      <p:cBhvr>
                                        <p:cTn id="21" dur="1" fill="hold">
                                          <p:stCondLst>
                                            <p:cond delay="499"/>
                                          </p:stCondLst>
                                        </p:cTn>
                                        <p:tgtEl>
                                          <p:spTgt spid="112642">
                                            <p:txEl>
                                              <p:pRg st="1" end="1"/>
                                            </p:txEl>
                                          </p:spTgt>
                                        </p:tgtEl>
                                        <p:attrNameLst>
                                          <p:attrName>style.visibility</p:attrName>
                                        </p:attrNameLst>
                                      </p:cBhvr>
                                      <p:to>
                                        <p:strVal val="hidden"/>
                                      </p:to>
                                    </p:set>
                                  </p:childTnLst>
                                </p:cTn>
                              </p:par>
                            </p:childTnLst>
                          </p:cTn>
                        </p:par>
                        <p:par>
                          <p:cTn id="22" fill="hold" nodeType="afterGroup">
                            <p:stCondLst>
                              <p:cond delay="27000"/>
                            </p:stCondLst>
                            <p:childTnLst>
                              <p:par>
                                <p:cTn id="23" presetID="3" presetClass="exit" presetSubtype="10" fill="hold" grpId="0" nodeType="afterEffect">
                                  <p:stCondLst>
                                    <p:cond delay="0"/>
                                  </p:stCondLst>
                                  <p:childTnLst>
                                    <p:animEffect transition="out" filter="blinds(horizontal)">
                                      <p:cBhvr>
                                        <p:cTn id="24" dur="500"/>
                                        <p:tgtEl>
                                          <p:spTgt spid="112642">
                                            <p:txEl>
                                              <p:pRg st="3" end="3"/>
                                            </p:txEl>
                                          </p:spTgt>
                                        </p:tgtEl>
                                      </p:cBhvr>
                                    </p:animEffect>
                                    <p:set>
                                      <p:cBhvr>
                                        <p:cTn id="25" dur="1" fill="hold">
                                          <p:stCondLst>
                                            <p:cond delay="499"/>
                                          </p:stCondLst>
                                        </p:cTn>
                                        <p:tgtEl>
                                          <p:spTgt spid="11264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uiExpand="1"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1524000" y="0"/>
            <a:ext cx="9144000" cy="6858000"/>
          </a:xfrm>
          <a:noFill/>
        </p:spPr>
        <p:txBody>
          <a:bodyPr/>
          <a:lstStyle/>
          <a:p>
            <a:pPr eaLnBrk="1" hangingPunct="1">
              <a:buFontTx/>
              <a:buNone/>
            </a:pPr>
            <a:r>
              <a:rPr lang="el-GR" altLang="en-US" sz="2000">
                <a:latin typeface="Times New Roman" panose="02020603050405020304" pitchFamily="18" charset="0"/>
              </a:rPr>
              <a:t>                                     </a:t>
            </a:r>
            <a:endParaRPr lang="en-US" altLang="en-US" sz="2000" i="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r>
              <a:rPr lang="el-GR" altLang="en-US" sz="2400" b="1" u="sng">
                <a:latin typeface="Times New Roman" panose="02020603050405020304" pitchFamily="18" charset="0"/>
              </a:rPr>
              <a:t>Έννοια προσθήκης, συντήρησης, επισκευής και βελτίωσης παγίου</a:t>
            </a:r>
          </a:p>
          <a:p>
            <a:pPr eaLnBrk="1" hangingPunct="1">
              <a:buFontTx/>
              <a:buNone/>
            </a:pPr>
            <a:r>
              <a:rPr lang="el-GR" altLang="en-US" sz="2000" b="1">
                <a:latin typeface="Times New Roman" panose="02020603050405020304" pitchFamily="18" charset="0"/>
              </a:rPr>
              <a:t>	</a:t>
            </a: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Προσθήκη κτιρίου, κτιριακής εγκαταστάσεως και τεχνικού</a:t>
            </a:r>
            <a:r>
              <a:rPr lang="el-GR" altLang="en-US" sz="2000" i="1" u="sng">
                <a:latin typeface="Times New Roman" panose="02020603050405020304" pitchFamily="18" charset="0"/>
              </a:rPr>
              <a:t> </a:t>
            </a:r>
            <a:r>
              <a:rPr lang="el-GR" altLang="en-US" sz="2000" b="1" i="1" u="sng">
                <a:latin typeface="Times New Roman" panose="02020603050405020304" pitchFamily="18" charset="0"/>
              </a:rPr>
              <a:t>έργου</a:t>
            </a:r>
            <a:r>
              <a:rPr lang="el-GR" altLang="en-US" sz="2000">
                <a:latin typeface="Times New Roman" panose="02020603050405020304" pitchFamily="18" charset="0"/>
              </a:rPr>
              <a:t> είναι οποιαδήποτε μόνιμη αύξηση, με τη χρησιμοποίηση δομικών υλικών: α) του όγκου τους ή β) του μεγέθους τους ή γ)της ωφελιμότητά τους.</a:t>
            </a:r>
          </a:p>
          <a:p>
            <a:pPr eaLnBrk="1" hangingPunct="1">
              <a:buFontTx/>
              <a:buNone/>
            </a:pPr>
            <a:endParaRPr lang="el-GR" altLang="en-US" sz="2000" b="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Προσθήκη μηχανήματος, τεχνικής εγκαταστάσεως και</a:t>
            </a:r>
            <a:r>
              <a:rPr lang="el-GR" altLang="en-US" sz="2000" i="1" u="sng">
                <a:latin typeface="Times New Roman" panose="02020603050405020304" pitchFamily="18" charset="0"/>
              </a:rPr>
              <a:t> </a:t>
            </a:r>
            <a:r>
              <a:rPr lang="el-GR" altLang="en-US" sz="2000" b="1" i="1" u="sng">
                <a:latin typeface="Times New Roman" panose="02020603050405020304" pitchFamily="18" charset="0"/>
              </a:rPr>
              <a:t>μηχανολογικού</a:t>
            </a:r>
            <a:r>
              <a:rPr lang="el-GR" altLang="en-US" sz="2000" b="1">
                <a:latin typeface="Times New Roman" panose="02020603050405020304" pitchFamily="18" charset="0"/>
              </a:rPr>
              <a:t> </a:t>
            </a:r>
            <a:r>
              <a:rPr lang="el-GR" altLang="en-US" sz="2000" b="1" i="1" u="sng">
                <a:latin typeface="Times New Roman" panose="02020603050405020304" pitchFamily="18" charset="0"/>
              </a:rPr>
              <a:t>εξοπλισμού</a:t>
            </a:r>
            <a:r>
              <a:rPr lang="el-GR" altLang="en-US" sz="2000">
                <a:latin typeface="Times New Roman" panose="02020603050405020304" pitchFamily="18" charset="0"/>
              </a:rPr>
              <a:t> είναι κάθε προσθήκη ή εργασία που γίνεται σε αυτά και αυξάνει α) το μέγεθος του και  β) την παραγωγική τους δυναμικότητα. </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a:t>
            </a:r>
            <a:r>
              <a:rPr lang="el-GR" altLang="en-US" sz="2000" b="1" i="1" u="sng">
                <a:latin typeface="Times New Roman" panose="02020603050405020304" pitchFamily="18" charset="0"/>
              </a:rPr>
              <a:t>Βελτίωση ενσώματου πάγιου στοιχείου</a:t>
            </a:r>
            <a:r>
              <a:rPr lang="el-GR" altLang="en-US" sz="2000">
                <a:latin typeface="Times New Roman" panose="02020603050405020304" pitchFamily="18" charset="0"/>
              </a:rPr>
              <a:t> είναι κάθε μεταβολή που γίνεται σε αυτό μετά από τεχνολογική επέμβαση που έχει ως αποτέλεσμα: </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 Είτε την αύξηση του χρόνου της ωφέλιμης ζωής του ή της</a:t>
            </a:r>
          </a:p>
          <a:p>
            <a:pPr eaLnBrk="1" hangingPunct="1">
              <a:buFontTx/>
              <a:buNone/>
            </a:pPr>
            <a:r>
              <a:rPr lang="el-GR" altLang="en-US" sz="2000">
                <a:latin typeface="Times New Roman" panose="02020603050405020304" pitchFamily="18" charset="0"/>
              </a:rPr>
              <a:t> 	  παραγωγικότητας του  </a:t>
            </a:r>
          </a:p>
          <a:p>
            <a:pPr eaLnBrk="1" hangingPunct="1">
              <a:buFontTx/>
              <a:buNone/>
            </a:pPr>
            <a:r>
              <a:rPr lang="el-GR" altLang="en-US" sz="2000">
                <a:latin typeface="Times New Roman" panose="02020603050405020304" pitchFamily="18" charset="0"/>
              </a:rPr>
              <a:t>     - Είτε τη μείωση του κόστους λειτουργίας </a:t>
            </a:r>
          </a:p>
          <a:p>
            <a:pPr eaLnBrk="1" hangingPunct="1">
              <a:buFontTx/>
              <a:buNone/>
            </a:pPr>
            <a:r>
              <a:rPr lang="el-GR" altLang="en-US" sz="2000">
                <a:latin typeface="Times New Roman" panose="02020603050405020304" pitchFamily="18" charset="0"/>
              </a:rPr>
              <a:t>     - Είτε τη βελτίωση των συνθηκών χρησιμοποιήσεως του.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27144554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6000"/>
                                  </p:stCondLst>
                                  <p:childTnLst>
                                    <p:set>
                                      <p:cBhvr>
                                        <p:cTn id="6" dur="1" fill="hold">
                                          <p:stCondLst>
                                            <p:cond delay="0"/>
                                          </p:stCondLst>
                                        </p:cTn>
                                        <p:tgtEl>
                                          <p:spTgt spid="111618">
                                            <p:txEl>
                                              <p:pRg st="1" end="1"/>
                                            </p:txEl>
                                          </p:spTgt>
                                        </p:tgtEl>
                                        <p:attrNameLst>
                                          <p:attrName>style.visibility</p:attrName>
                                        </p:attrNameLst>
                                      </p:cBhvr>
                                      <p:to>
                                        <p:strVal val="visible"/>
                                      </p:to>
                                    </p:set>
                                    <p:anim calcmode="lin" valueType="num">
                                      <p:cBhvr additive="base">
                                        <p:cTn id="7" dur="2000" fill="hold"/>
                                        <p:tgtEl>
                                          <p:spTgt spid="111618">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1618">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8000"/>
                            </p:stCondLst>
                            <p:childTnLst>
                              <p:par>
                                <p:cTn id="10" presetID="2" presetClass="entr" presetSubtype="4" fill="hold" nodeType="afterEffect">
                                  <p:stCondLst>
                                    <p:cond delay="6000"/>
                                  </p:stCondLst>
                                  <p:childTnLst>
                                    <p:set>
                                      <p:cBhvr>
                                        <p:cTn id="11" dur="1" fill="hold">
                                          <p:stCondLst>
                                            <p:cond delay="0"/>
                                          </p:stCondLst>
                                        </p:cTn>
                                        <p:tgtEl>
                                          <p:spTgt spid="111618">
                                            <p:txEl>
                                              <p:pRg st="3" end="3"/>
                                            </p:txEl>
                                          </p:spTgt>
                                        </p:tgtEl>
                                        <p:attrNameLst>
                                          <p:attrName>style.visibility</p:attrName>
                                        </p:attrNameLst>
                                      </p:cBhvr>
                                      <p:to>
                                        <p:strVal val="visible"/>
                                      </p:to>
                                    </p:set>
                                    <p:anim calcmode="lin" valueType="num">
                                      <p:cBhvr additive="base">
                                        <p:cTn id="12" dur="2000" fill="hold"/>
                                        <p:tgtEl>
                                          <p:spTgt spid="111618">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11618">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6000"/>
                            </p:stCondLst>
                            <p:childTnLst>
                              <p:par>
                                <p:cTn id="15" presetID="2" presetClass="entr" presetSubtype="4" fill="hold" nodeType="afterEffect">
                                  <p:stCondLst>
                                    <p:cond delay="6000"/>
                                  </p:stCondLst>
                                  <p:childTnLst>
                                    <p:set>
                                      <p:cBhvr>
                                        <p:cTn id="16" dur="1" fill="hold">
                                          <p:stCondLst>
                                            <p:cond delay="0"/>
                                          </p:stCondLst>
                                        </p:cTn>
                                        <p:tgtEl>
                                          <p:spTgt spid="111618">
                                            <p:txEl>
                                              <p:pRg st="5" end="5"/>
                                            </p:txEl>
                                          </p:spTgt>
                                        </p:tgtEl>
                                        <p:attrNameLst>
                                          <p:attrName>style.visibility</p:attrName>
                                        </p:attrNameLst>
                                      </p:cBhvr>
                                      <p:to>
                                        <p:strVal val="visible"/>
                                      </p:to>
                                    </p:set>
                                    <p:anim calcmode="lin" valueType="num">
                                      <p:cBhvr additive="base">
                                        <p:cTn id="17" dur="2000" fill="hold"/>
                                        <p:tgtEl>
                                          <p:spTgt spid="111618">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11618">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4000"/>
                            </p:stCondLst>
                            <p:childTnLst>
                              <p:par>
                                <p:cTn id="20" presetID="2" presetClass="entr" presetSubtype="4" fill="hold" nodeType="afterEffect">
                                  <p:stCondLst>
                                    <p:cond delay="6000"/>
                                  </p:stCondLst>
                                  <p:childTnLst>
                                    <p:set>
                                      <p:cBhvr>
                                        <p:cTn id="21" dur="1" fill="hold">
                                          <p:stCondLst>
                                            <p:cond delay="0"/>
                                          </p:stCondLst>
                                        </p:cTn>
                                        <p:tgtEl>
                                          <p:spTgt spid="111618">
                                            <p:txEl>
                                              <p:pRg st="7" end="7"/>
                                            </p:txEl>
                                          </p:spTgt>
                                        </p:tgtEl>
                                        <p:attrNameLst>
                                          <p:attrName>style.visibility</p:attrName>
                                        </p:attrNameLst>
                                      </p:cBhvr>
                                      <p:to>
                                        <p:strVal val="visible"/>
                                      </p:to>
                                    </p:set>
                                    <p:anim calcmode="lin" valueType="num">
                                      <p:cBhvr additive="base">
                                        <p:cTn id="22" dur="2000" fill="hold"/>
                                        <p:tgtEl>
                                          <p:spTgt spid="111618">
                                            <p:txEl>
                                              <p:pRg st="7" end="7"/>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11618">
                                            <p:txEl>
                                              <p:pRg st="7" end="7"/>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2000"/>
                            </p:stCondLst>
                            <p:childTnLst>
                              <p:par>
                                <p:cTn id="25" presetID="2" presetClass="entr" presetSubtype="4" fill="hold" nodeType="afterEffect">
                                  <p:stCondLst>
                                    <p:cond delay="6000"/>
                                  </p:stCondLst>
                                  <p:childTnLst>
                                    <p:set>
                                      <p:cBhvr>
                                        <p:cTn id="26" dur="1" fill="hold">
                                          <p:stCondLst>
                                            <p:cond delay="0"/>
                                          </p:stCondLst>
                                        </p:cTn>
                                        <p:tgtEl>
                                          <p:spTgt spid="111618">
                                            <p:txEl>
                                              <p:pRg st="9" end="9"/>
                                            </p:txEl>
                                          </p:spTgt>
                                        </p:tgtEl>
                                        <p:attrNameLst>
                                          <p:attrName>style.visibility</p:attrName>
                                        </p:attrNameLst>
                                      </p:cBhvr>
                                      <p:to>
                                        <p:strVal val="visible"/>
                                      </p:to>
                                    </p:set>
                                    <p:anim calcmode="lin" valueType="num">
                                      <p:cBhvr additive="base">
                                        <p:cTn id="27" dur="2000" fill="hold"/>
                                        <p:tgtEl>
                                          <p:spTgt spid="111618">
                                            <p:txEl>
                                              <p:pRg st="9" end="9"/>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11618">
                                            <p:txEl>
                                              <p:pRg st="9" end="9"/>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40000"/>
                            </p:stCondLst>
                            <p:childTnLst>
                              <p:par>
                                <p:cTn id="30" presetID="2" presetClass="entr" presetSubtype="4" fill="hold" nodeType="afterEffect">
                                  <p:stCondLst>
                                    <p:cond delay="6000"/>
                                  </p:stCondLst>
                                  <p:childTnLst>
                                    <p:set>
                                      <p:cBhvr>
                                        <p:cTn id="31" dur="1" fill="hold">
                                          <p:stCondLst>
                                            <p:cond delay="0"/>
                                          </p:stCondLst>
                                        </p:cTn>
                                        <p:tgtEl>
                                          <p:spTgt spid="111618">
                                            <p:txEl>
                                              <p:pRg st="10" end="10"/>
                                            </p:txEl>
                                          </p:spTgt>
                                        </p:tgtEl>
                                        <p:attrNameLst>
                                          <p:attrName>style.visibility</p:attrName>
                                        </p:attrNameLst>
                                      </p:cBhvr>
                                      <p:to>
                                        <p:strVal val="visible"/>
                                      </p:to>
                                    </p:set>
                                    <p:anim calcmode="lin" valueType="num">
                                      <p:cBhvr additive="base">
                                        <p:cTn id="32" dur="2000" fill="hold"/>
                                        <p:tgtEl>
                                          <p:spTgt spid="111618">
                                            <p:txEl>
                                              <p:pRg st="10" end="1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11618">
                                            <p:txEl>
                                              <p:pRg st="10" end="10"/>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48000"/>
                            </p:stCondLst>
                            <p:childTnLst>
                              <p:par>
                                <p:cTn id="35" presetID="2" presetClass="entr" presetSubtype="4" fill="hold" nodeType="afterEffect">
                                  <p:stCondLst>
                                    <p:cond delay="6000"/>
                                  </p:stCondLst>
                                  <p:childTnLst>
                                    <p:set>
                                      <p:cBhvr>
                                        <p:cTn id="36" dur="1" fill="hold">
                                          <p:stCondLst>
                                            <p:cond delay="0"/>
                                          </p:stCondLst>
                                        </p:cTn>
                                        <p:tgtEl>
                                          <p:spTgt spid="111618">
                                            <p:txEl>
                                              <p:pRg st="11" end="11"/>
                                            </p:txEl>
                                          </p:spTgt>
                                        </p:tgtEl>
                                        <p:attrNameLst>
                                          <p:attrName>style.visibility</p:attrName>
                                        </p:attrNameLst>
                                      </p:cBhvr>
                                      <p:to>
                                        <p:strVal val="visible"/>
                                      </p:to>
                                    </p:set>
                                    <p:anim calcmode="lin" valueType="num">
                                      <p:cBhvr additive="base">
                                        <p:cTn id="37" dur="2000" fill="hold"/>
                                        <p:tgtEl>
                                          <p:spTgt spid="111618">
                                            <p:txEl>
                                              <p:pRg st="11" end="11"/>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1618">
                                            <p:txEl>
                                              <p:pRg st="11" end="11"/>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6000"/>
                            </p:stCondLst>
                            <p:childTnLst>
                              <p:par>
                                <p:cTn id="40" presetID="2" presetClass="entr" presetSubtype="4" fill="hold" nodeType="afterEffect">
                                  <p:stCondLst>
                                    <p:cond delay="6000"/>
                                  </p:stCondLst>
                                  <p:childTnLst>
                                    <p:set>
                                      <p:cBhvr>
                                        <p:cTn id="41" dur="1" fill="hold">
                                          <p:stCondLst>
                                            <p:cond delay="0"/>
                                          </p:stCondLst>
                                        </p:cTn>
                                        <p:tgtEl>
                                          <p:spTgt spid="111618">
                                            <p:txEl>
                                              <p:pRg st="12" end="12"/>
                                            </p:txEl>
                                          </p:spTgt>
                                        </p:tgtEl>
                                        <p:attrNameLst>
                                          <p:attrName>style.visibility</p:attrName>
                                        </p:attrNameLst>
                                      </p:cBhvr>
                                      <p:to>
                                        <p:strVal val="visible"/>
                                      </p:to>
                                    </p:set>
                                    <p:anim calcmode="lin" valueType="num">
                                      <p:cBhvr additive="base">
                                        <p:cTn id="42" dur="2000" fill="hold"/>
                                        <p:tgtEl>
                                          <p:spTgt spid="111618">
                                            <p:txEl>
                                              <p:pRg st="12" end="12"/>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11618">
                                            <p:txEl>
                                              <p:pRg st="12" end="12"/>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64000"/>
                            </p:stCondLst>
                            <p:childTnLst>
                              <p:par>
                                <p:cTn id="45" presetID="3" presetClass="exit" presetSubtype="10" fill="hold" grpId="0" nodeType="afterEffect">
                                  <p:stCondLst>
                                    <p:cond delay="6000"/>
                                  </p:stCondLst>
                                  <p:childTnLst>
                                    <p:animEffect transition="out" filter="blinds(horizontal)">
                                      <p:cBhvr>
                                        <p:cTn id="46" dur="2000"/>
                                        <p:tgtEl>
                                          <p:spTgt spid="111618">
                                            <p:txEl>
                                              <p:pRg st="0" end="0"/>
                                            </p:txEl>
                                          </p:spTgt>
                                        </p:tgtEl>
                                      </p:cBhvr>
                                    </p:animEffect>
                                    <p:set>
                                      <p:cBhvr>
                                        <p:cTn id="47" dur="1" fill="hold">
                                          <p:stCondLst>
                                            <p:cond delay="1999"/>
                                          </p:stCondLst>
                                        </p:cTn>
                                        <p:tgtEl>
                                          <p:spTgt spid="111618">
                                            <p:txEl>
                                              <p:pRg st="0" end="0"/>
                                            </p:txEl>
                                          </p:spTgt>
                                        </p:tgtEl>
                                        <p:attrNameLst>
                                          <p:attrName>style.visibility</p:attrName>
                                        </p:attrNameLst>
                                      </p:cBhvr>
                                      <p:to>
                                        <p:strVal val="hidden"/>
                                      </p:to>
                                    </p:set>
                                  </p:childTnLst>
                                </p:cTn>
                              </p:par>
                            </p:childTnLst>
                          </p:cTn>
                        </p:par>
                        <p:par>
                          <p:cTn id="48" fill="hold" nodeType="afterGroup">
                            <p:stCondLst>
                              <p:cond delay="72000"/>
                            </p:stCondLst>
                            <p:childTnLst>
                              <p:par>
                                <p:cTn id="49" presetID="3" presetClass="exit" presetSubtype="10" fill="hold" grpId="0" nodeType="afterEffect">
                                  <p:stCondLst>
                                    <p:cond delay="0"/>
                                  </p:stCondLst>
                                  <p:childTnLst>
                                    <p:animEffect transition="out" filter="blinds(horizontal)">
                                      <p:cBhvr>
                                        <p:cTn id="50" dur="2000"/>
                                        <p:tgtEl>
                                          <p:spTgt spid="111618">
                                            <p:txEl>
                                              <p:pRg st="1" end="1"/>
                                            </p:txEl>
                                          </p:spTgt>
                                        </p:tgtEl>
                                      </p:cBhvr>
                                    </p:animEffect>
                                    <p:set>
                                      <p:cBhvr>
                                        <p:cTn id="51" dur="1" fill="hold">
                                          <p:stCondLst>
                                            <p:cond delay="1999"/>
                                          </p:stCondLst>
                                        </p:cTn>
                                        <p:tgtEl>
                                          <p:spTgt spid="111618">
                                            <p:txEl>
                                              <p:pRg st="1" end="1"/>
                                            </p:txEl>
                                          </p:spTgt>
                                        </p:tgtEl>
                                        <p:attrNameLst>
                                          <p:attrName>style.visibility</p:attrName>
                                        </p:attrNameLst>
                                      </p:cBhvr>
                                      <p:to>
                                        <p:strVal val="hidden"/>
                                      </p:to>
                                    </p:set>
                                  </p:childTnLst>
                                </p:cTn>
                              </p:par>
                            </p:childTnLst>
                          </p:cTn>
                        </p:par>
                        <p:par>
                          <p:cTn id="52" fill="hold" nodeType="afterGroup">
                            <p:stCondLst>
                              <p:cond delay="74000"/>
                            </p:stCondLst>
                            <p:childTnLst>
                              <p:par>
                                <p:cTn id="53" presetID="3" presetClass="exit" presetSubtype="10" fill="hold" grpId="0" nodeType="afterEffect">
                                  <p:stCondLst>
                                    <p:cond delay="0"/>
                                  </p:stCondLst>
                                  <p:childTnLst>
                                    <p:animEffect transition="out" filter="blinds(horizontal)">
                                      <p:cBhvr>
                                        <p:cTn id="54" dur="2000"/>
                                        <p:tgtEl>
                                          <p:spTgt spid="111618">
                                            <p:txEl>
                                              <p:pRg st="2" end="2"/>
                                            </p:txEl>
                                          </p:spTgt>
                                        </p:tgtEl>
                                      </p:cBhvr>
                                    </p:animEffect>
                                    <p:set>
                                      <p:cBhvr>
                                        <p:cTn id="55" dur="1" fill="hold">
                                          <p:stCondLst>
                                            <p:cond delay="1999"/>
                                          </p:stCondLst>
                                        </p:cTn>
                                        <p:tgtEl>
                                          <p:spTgt spid="111618">
                                            <p:txEl>
                                              <p:pRg st="2" end="2"/>
                                            </p:txEl>
                                          </p:spTgt>
                                        </p:tgtEl>
                                        <p:attrNameLst>
                                          <p:attrName>style.visibility</p:attrName>
                                        </p:attrNameLst>
                                      </p:cBhvr>
                                      <p:to>
                                        <p:strVal val="hidden"/>
                                      </p:to>
                                    </p:set>
                                  </p:childTnLst>
                                </p:cTn>
                              </p:par>
                            </p:childTnLst>
                          </p:cTn>
                        </p:par>
                        <p:par>
                          <p:cTn id="56" fill="hold" nodeType="afterGroup">
                            <p:stCondLst>
                              <p:cond delay="76000"/>
                            </p:stCondLst>
                            <p:childTnLst>
                              <p:par>
                                <p:cTn id="57" presetID="3" presetClass="exit" presetSubtype="10" fill="hold" grpId="0" nodeType="afterEffect">
                                  <p:stCondLst>
                                    <p:cond delay="0"/>
                                  </p:stCondLst>
                                  <p:childTnLst>
                                    <p:animEffect transition="out" filter="blinds(horizontal)">
                                      <p:cBhvr>
                                        <p:cTn id="58" dur="2000"/>
                                        <p:tgtEl>
                                          <p:spTgt spid="111618">
                                            <p:txEl>
                                              <p:pRg st="3" end="3"/>
                                            </p:txEl>
                                          </p:spTgt>
                                        </p:tgtEl>
                                      </p:cBhvr>
                                    </p:animEffect>
                                    <p:set>
                                      <p:cBhvr>
                                        <p:cTn id="59" dur="1" fill="hold">
                                          <p:stCondLst>
                                            <p:cond delay="1999"/>
                                          </p:stCondLst>
                                        </p:cTn>
                                        <p:tgtEl>
                                          <p:spTgt spid="111618">
                                            <p:txEl>
                                              <p:pRg st="3" end="3"/>
                                            </p:txEl>
                                          </p:spTgt>
                                        </p:tgtEl>
                                        <p:attrNameLst>
                                          <p:attrName>style.visibility</p:attrName>
                                        </p:attrNameLst>
                                      </p:cBhvr>
                                      <p:to>
                                        <p:strVal val="hidden"/>
                                      </p:to>
                                    </p:set>
                                  </p:childTnLst>
                                </p:cTn>
                              </p:par>
                            </p:childTnLst>
                          </p:cTn>
                        </p:par>
                        <p:par>
                          <p:cTn id="60" fill="hold" nodeType="afterGroup">
                            <p:stCondLst>
                              <p:cond delay="78000"/>
                            </p:stCondLst>
                            <p:childTnLst>
                              <p:par>
                                <p:cTn id="61" presetID="3" presetClass="exit" presetSubtype="10" fill="hold" grpId="0" nodeType="afterEffect">
                                  <p:stCondLst>
                                    <p:cond delay="0"/>
                                  </p:stCondLst>
                                  <p:childTnLst>
                                    <p:animEffect transition="out" filter="blinds(horizontal)">
                                      <p:cBhvr>
                                        <p:cTn id="62" dur="2000"/>
                                        <p:tgtEl>
                                          <p:spTgt spid="111618">
                                            <p:txEl>
                                              <p:pRg st="5" end="5"/>
                                            </p:txEl>
                                          </p:spTgt>
                                        </p:tgtEl>
                                      </p:cBhvr>
                                    </p:animEffect>
                                    <p:set>
                                      <p:cBhvr>
                                        <p:cTn id="63" dur="1" fill="hold">
                                          <p:stCondLst>
                                            <p:cond delay="1999"/>
                                          </p:stCondLst>
                                        </p:cTn>
                                        <p:tgtEl>
                                          <p:spTgt spid="111618">
                                            <p:txEl>
                                              <p:pRg st="5" end="5"/>
                                            </p:txEl>
                                          </p:spTgt>
                                        </p:tgtEl>
                                        <p:attrNameLst>
                                          <p:attrName>style.visibility</p:attrName>
                                        </p:attrNameLst>
                                      </p:cBhvr>
                                      <p:to>
                                        <p:strVal val="hidden"/>
                                      </p:to>
                                    </p:set>
                                  </p:childTnLst>
                                </p:cTn>
                              </p:par>
                            </p:childTnLst>
                          </p:cTn>
                        </p:par>
                        <p:par>
                          <p:cTn id="64" fill="hold" nodeType="afterGroup">
                            <p:stCondLst>
                              <p:cond delay="80000"/>
                            </p:stCondLst>
                            <p:childTnLst>
                              <p:par>
                                <p:cTn id="65" presetID="3" presetClass="exit" presetSubtype="10" fill="hold" grpId="0" nodeType="afterEffect">
                                  <p:stCondLst>
                                    <p:cond delay="0"/>
                                  </p:stCondLst>
                                  <p:childTnLst>
                                    <p:animEffect transition="out" filter="blinds(horizontal)">
                                      <p:cBhvr>
                                        <p:cTn id="66" dur="2000"/>
                                        <p:tgtEl>
                                          <p:spTgt spid="111618">
                                            <p:txEl>
                                              <p:pRg st="6" end="6"/>
                                            </p:txEl>
                                          </p:spTgt>
                                        </p:tgtEl>
                                      </p:cBhvr>
                                    </p:animEffect>
                                    <p:set>
                                      <p:cBhvr>
                                        <p:cTn id="67" dur="1" fill="hold">
                                          <p:stCondLst>
                                            <p:cond delay="1999"/>
                                          </p:stCondLst>
                                        </p:cTn>
                                        <p:tgtEl>
                                          <p:spTgt spid="111618">
                                            <p:txEl>
                                              <p:pRg st="6" end="6"/>
                                            </p:txEl>
                                          </p:spTgt>
                                        </p:tgtEl>
                                        <p:attrNameLst>
                                          <p:attrName>style.visibility</p:attrName>
                                        </p:attrNameLst>
                                      </p:cBhvr>
                                      <p:to>
                                        <p:strVal val="hidden"/>
                                      </p:to>
                                    </p:set>
                                  </p:childTnLst>
                                </p:cTn>
                              </p:par>
                            </p:childTnLst>
                          </p:cTn>
                        </p:par>
                        <p:par>
                          <p:cTn id="68" fill="hold" nodeType="afterGroup">
                            <p:stCondLst>
                              <p:cond delay="82000"/>
                            </p:stCondLst>
                            <p:childTnLst>
                              <p:par>
                                <p:cTn id="69" presetID="3" presetClass="exit" presetSubtype="10" fill="hold" grpId="0" nodeType="afterEffect">
                                  <p:stCondLst>
                                    <p:cond delay="0"/>
                                  </p:stCondLst>
                                  <p:childTnLst>
                                    <p:animEffect transition="out" filter="blinds(horizontal)">
                                      <p:cBhvr>
                                        <p:cTn id="70" dur="2000"/>
                                        <p:tgtEl>
                                          <p:spTgt spid="111618">
                                            <p:txEl>
                                              <p:pRg st="7" end="7"/>
                                            </p:txEl>
                                          </p:spTgt>
                                        </p:tgtEl>
                                      </p:cBhvr>
                                    </p:animEffect>
                                    <p:set>
                                      <p:cBhvr>
                                        <p:cTn id="71" dur="1" fill="hold">
                                          <p:stCondLst>
                                            <p:cond delay="1999"/>
                                          </p:stCondLst>
                                        </p:cTn>
                                        <p:tgtEl>
                                          <p:spTgt spid="111618">
                                            <p:txEl>
                                              <p:pRg st="7" end="7"/>
                                            </p:txEl>
                                          </p:spTgt>
                                        </p:tgtEl>
                                        <p:attrNameLst>
                                          <p:attrName>style.visibility</p:attrName>
                                        </p:attrNameLst>
                                      </p:cBhvr>
                                      <p:to>
                                        <p:strVal val="hidden"/>
                                      </p:to>
                                    </p:set>
                                  </p:childTnLst>
                                </p:cTn>
                              </p:par>
                            </p:childTnLst>
                          </p:cTn>
                        </p:par>
                        <p:par>
                          <p:cTn id="72" fill="hold" nodeType="afterGroup">
                            <p:stCondLst>
                              <p:cond delay="84000"/>
                            </p:stCondLst>
                            <p:childTnLst>
                              <p:par>
                                <p:cTn id="73" presetID="3" presetClass="exit" presetSubtype="10" fill="hold" grpId="0" nodeType="afterEffect">
                                  <p:stCondLst>
                                    <p:cond delay="0"/>
                                  </p:stCondLst>
                                  <p:childTnLst>
                                    <p:animEffect transition="out" filter="blinds(horizontal)">
                                      <p:cBhvr>
                                        <p:cTn id="74" dur="2000"/>
                                        <p:tgtEl>
                                          <p:spTgt spid="111618">
                                            <p:txEl>
                                              <p:pRg st="9" end="9"/>
                                            </p:txEl>
                                          </p:spTgt>
                                        </p:tgtEl>
                                      </p:cBhvr>
                                    </p:animEffect>
                                    <p:set>
                                      <p:cBhvr>
                                        <p:cTn id="75" dur="1" fill="hold">
                                          <p:stCondLst>
                                            <p:cond delay="1999"/>
                                          </p:stCondLst>
                                        </p:cTn>
                                        <p:tgtEl>
                                          <p:spTgt spid="111618">
                                            <p:txEl>
                                              <p:pRg st="9" end="9"/>
                                            </p:txEl>
                                          </p:spTgt>
                                        </p:tgtEl>
                                        <p:attrNameLst>
                                          <p:attrName>style.visibility</p:attrName>
                                        </p:attrNameLst>
                                      </p:cBhvr>
                                      <p:to>
                                        <p:strVal val="hidden"/>
                                      </p:to>
                                    </p:set>
                                  </p:childTnLst>
                                </p:cTn>
                              </p:par>
                            </p:childTnLst>
                          </p:cTn>
                        </p:par>
                        <p:par>
                          <p:cTn id="76" fill="hold" nodeType="afterGroup">
                            <p:stCondLst>
                              <p:cond delay="86000"/>
                            </p:stCondLst>
                            <p:childTnLst>
                              <p:par>
                                <p:cTn id="77" presetID="3" presetClass="exit" presetSubtype="10" fill="hold" grpId="0" nodeType="afterEffect">
                                  <p:stCondLst>
                                    <p:cond delay="0"/>
                                  </p:stCondLst>
                                  <p:childTnLst>
                                    <p:animEffect transition="out" filter="blinds(horizontal)">
                                      <p:cBhvr>
                                        <p:cTn id="78" dur="2000"/>
                                        <p:tgtEl>
                                          <p:spTgt spid="111618">
                                            <p:txEl>
                                              <p:pRg st="10" end="10"/>
                                            </p:txEl>
                                          </p:spTgt>
                                        </p:tgtEl>
                                      </p:cBhvr>
                                    </p:animEffect>
                                    <p:set>
                                      <p:cBhvr>
                                        <p:cTn id="79" dur="1" fill="hold">
                                          <p:stCondLst>
                                            <p:cond delay="1999"/>
                                          </p:stCondLst>
                                        </p:cTn>
                                        <p:tgtEl>
                                          <p:spTgt spid="111618">
                                            <p:txEl>
                                              <p:pRg st="10" end="10"/>
                                            </p:txEl>
                                          </p:spTgt>
                                        </p:tgtEl>
                                        <p:attrNameLst>
                                          <p:attrName>style.visibility</p:attrName>
                                        </p:attrNameLst>
                                      </p:cBhvr>
                                      <p:to>
                                        <p:strVal val="hidden"/>
                                      </p:to>
                                    </p:set>
                                  </p:childTnLst>
                                </p:cTn>
                              </p:par>
                            </p:childTnLst>
                          </p:cTn>
                        </p:par>
                        <p:par>
                          <p:cTn id="80" fill="hold" nodeType="afterGroup">
                            <p:stCondLst>
                              <p:cond delay="88000"/>
                            </p:stCondLst>
                            <p:childTnLst>
                              <p:par>
                                <p:cTn id="81" presetID="3" presetClass="exit" presetSubtype="10" fill="hold" grpId="0" nodeType="afterEffect">
                                  <p:stCondLst>
                                    <p:cond delay="0"/>
                                  </p:stCondLst>
                                  <p:childTnLst>
                                    <p:animEffect transition="out" filter="blinds(horizontal)">
                                      <p:cBhvr>
                                        <p:cTn id="82" dur="2000"/>
                                        <p:tgtEl>
                                          <p:spTgt spid="111618">
                                            <p:txEl>
                                              <p:pRg st="11" end="11"/>
                                            </p:txEl>
                                          </p:spTgt>
                                        </p:tgtEl>
                                      </p:cBhvr>
                                    </p:animEffect>
                                    <p:set>
                                      <p:cBhvr>
                                        <p:cTn id="83" dur="1" fill="hold">
                                          <p:stCondLst>
                                            <p:cond delay="1999"/>
                                          </p:stCondLst>
                                        </p:cTn>
                                        <p:tgtEl>
                                          <p:spTgt spid="111618">
                                            <p:txEl>
                                              <p:pRg st="11" end="11"/>
                                            </p:txEl>
                                          </p:spTgt>
                                        </p:tgtEl>
                                        <p:attrNameLst>
                                          <p:attrName>style.visibility</p:attrName>
                                        </p:attrNameLst>
                                      </p:cBhvr>
                                      <p:to>
                                        <p:strVal val="hidden"/>
                                      </p:to>
                                    </p:set>
                                  </p:childTnLst>
                                </p:cTn>
                              </p:par>
                            </p:childTnLst>
                          </p:cTn>
                        </p:par>
                        <p:par>
                          <p:cTn id="84" fill="hold" nodeType="afterGroup">
                            <p:stCondLst>
                              <p:cond delay="90000"/>
                            </p:stCondLst>
                            <p:childTnLst>
                              <p:par>
                                <p:cTn id="85" presetID="3" presetClass="exit" presetSubtype="10" fill="hold" grpId="0" nodeType="afterEffect">
                                  <p:stCondLst>
                                    <p:cond delay="0"/>
                                  </p:stCondLst>
                                  <p:childTnLst>
                                    <p:animEffect transition="out" filter="blinds(horizontal)">
                                      <p:cBhvr>
                                        <p:cTn id="86" dur="2000"/>
                                        <p:tgtEl>
                                          <p:spTgt spid="111618">
                                            <p:txEl>
                                              <p:pRg st="12" end="12"/>
                                            </p:txEl>
                                          </p:spTgt>
                                        </p:tgtEl>
                                      </p:cBhvr>
                                    </p:animEffect>
                                    <p:set>
                                      <p:cBhvr>
                                        <p:cTn id="87" dur="1" fill="hold">
                                          <p:stCondLst>
                                            <p:cond delay="1999"/>
                                          </p:stCondLst>
                                        </p:cTn>
                                        <p:tgtEl>
                                          <p:spTgt spid="111618">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uiExpand="1"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1524000" y="0"/>
            <a:ext cx="9144000" cy="6858000"/>
          </a:xfrm>
        </p:spPr>
        <p:txBody>
          <a:bodyPr/>
          <a:lstStyle/>
          <a:p>
            <a:pPr eaLnBrk="1" hangingPunct="1">
              <a:lnSpc>
                <a:spcPct val="90000"/>
              </a:lnSpc>
              <a:buFontTx/>
              <a:buNone/>
            </a:pPr>
            <a:r>
              <a:rPr lang="el-GR" altLang="en-US" sz="1800" i="1">
                <a:latin typeface="Times New Roman" panose="02020603050405020304" pitchFamily="18" charset="0"/>
              </a:rPr>
              <a:t>                                      </a:t>
            </a:r>
            <a:endParaRPr lang="en-US" altLang="en-US" sz="1800" i="1">
              <a:latin typeface="Times New Roman" panose="02020603050405020304" pitchFamily="18" charset="0"/>
            </a:endParaRPr>
          </a:p>
          <a:p>
            <a:pPr eaLnBrk="1" hangingPunct="1">
              <a:lnSpc>
                <a:spcPct val="90000"/>
              </a:lnSpc>
              <a:buFontTx/>
              <a:buNone/>
            </a:pPr>
            <a:endParaRPr lang="en-US" altLang="en-US" sz="2400" b="1"/>
          </a:p>
          <a:p>
            <a:pPr eaLnBrk="1" hangingPunct="1">
              <a:lnSpc>
                <a:spcPct val="90000"/>
              </a:lnSpc>
              <a:buFontTx/>
              <a:buNone/>
            </a:pPr>
            <a:r>
              <a:rPr lang="el-GR" altLang="en-US" sz="2400" b="1">
                <a:latin typeface="Times New Roman" panose="02020603050405020304" pitchFamily="18" charset="0"/>
              </a:rPr>
              <a:t>	</a:t>
            </a:r>
            <a:r>
              <a:rPr lang="el-GR" altLang="en-US" sz="2000" b="1" i="1" u="sng">
                <a:latin typeface="Times New Roman" panose="02020603050405020304" pitchFamily="18" charset="0"/>
              </a:rPr>
              <a:t>Συντήρηση ενσώματου πάγιου περιουσιακού στοιχείου</a:t>
            </a:r>
            <a:r>
              <a:rPr lang="el-GR" altLang="en-US" sz="2000">
                <a:latin typeface="Times New Roman" panose="02020603050405020304" pitchFamily="18" charset="0"/>
              </a:rPr>
              <a:t> είναι η τεχνολογική επέμβαση που γίνεται σε αυτό, με σκοπό να διατηρείται στην αρχική του παραγωγική ικανότητα για όσο το δυνατό μεγαλύτερο χρονικό διάστημα. </a:t>
            </a:r>
            <a:endParaRPr lang="el-GR" altLang="en-US" sz="2000" b="1">
              <a:latin typeface="Times New Roman" panose="02020603050405020304" pitchFamily="18" charset="0"/>
            </a:endParaRPr>
          </a:p>
          <a:p>
            <a:pPr eaLnBrk="1" hangingPunct="1">
              <a:lnSpc>
                <a:spcPct val="90000"/>
              </a:lnSpc>
              <a:buFontTx/>
              <a:buNone/>
            </a:pPr>
            <a:r>
              <a:rPr lang="el-GR" altLang="en-US" sz="2000" b="1">
                <a:latin typeface="Times New Roman" panose="02020603050405020304" pitchFamily="18" charset="0"/>
              </a:rPr>
              <a:t>	</a:t>
            </a:r>
          </a:p>
          <a:p>
            <a:pPr eaLnBrk="1" hangingPunct="1">
              <a:lnSpc>
                <a:spcPct val="9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Επισκευή ενσώματου πάγιου περιουσιακού στοιχείου</a:t>
            </a:r>
            <a:r>
              <a:rPr lang="el-GR" altLang="en-US" sz="2000">
                <a:latin typeface="Times New Roman" panose="02020603050405020304" pitchFamily="18" charset="0"/>
              </a:rPr>
              <a:t> είναι η αντικατάσταση ή επιδιόρθωση μερών αυτού που έχουν καταστραφεί ή υποστεί βλάβη, με σκοπό την επαναφορά της παραγωγικής του ικανότητας ή των συνθηκών λειτουργίας του στο επίπεδο, που ήταν πριν από τη καταστροφή ή τη βλάβη. </a:t>
            </a:r>
          </a:p>
          <a:p>
            <a:pPr eaLnBrk="1" hangingPunct="1">
              <a:lnSpc>
                <a:spcPct val="90000"/>
              </a:lnSpc>
              <a:buFontTx/>
              <a:buNone/>
            </a:pPr>
            <a:r>
              <a:rPr lang="el-GR" altLang="en-US" sz="2000">
                <a:latin typeface="Times New Roman" panose="02020603050405020304" pitchFamily="18" charset="0"/>
              </a:rPr>
              <a:t>	'Όταν, όμως, υπάρχει μια σημαντική απώλεια οικονομικών ωφελειών, οι μεταγενέστερες δαπάνες για αποκατάσταση αυτών καταχωρούνται σε αύξηση της αξίας κτήσεως του πάγιου στοιχείου, εφόσον δεν υπάρχει υπέρβαση στο ανακτήσιμο ποσό του παγίου. </a:t>
            </a:r>
          </a:p>
          <a:p>
            <a:pPr eaLnBrk="1" hangingPunct="1">
              <a:lnSpc>
                <a:spcPct val="90000"/>
              </a:lnSpc>
              <a:buFontTx/>
              <a:buNone/>
            </a:pPr>
            <a:r>
              <a:rPr lang="el-GR" altLang="en-US" sz="2000">
                <a:latin typeface="Times New Roman" panose="02020603050405020304" pitchFamily="18" charset="0"/>
              </a:rPr>
              <a:t>	Επίσης, η αντικατάσταση τμημάτων κάποιων παγίων κατά τακτά διαστήματα, μπορεί να θεωρηθεί ως ιδιαίτερο πάγιο. Το αντικαθιστάμενο στην περίπτωση αυτή πάγιο διαγράφεται.</a:t>
            </a:r>
          </a:p>
          <a:p>
            <a:pPr eaLnBrk="1" hangingPunct="1">
              <a:lnSpc>
                <a:spcPct val="90000"/>
              </a:lnSpc>
              <a:buFontTx/>
              <a:buNone/>
            </a:pPr>
            <a:r>
              <a:rPr lang="el-GR" altLang="en-US" sz="2400">
                <a:latin typeface="Times New Roman" panose="02020603050405020304" pitchFamily="18" charset="0"/>
              </a:rPr>
              <a:t> 	</a:t>
            </a:r>
          </a:p>
          <a:p>
            <a:pPr eaLnBrk="1" hangingPunct="1">
              <a:lnSpc>
                <a:spcPct val="90000"/>
              </a:lnSpc>
              <a:buFontTx/>
              <a:buNone/>
            </a:pPr>
            <a:r>
              <a:rPr lang="el-GR"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7840715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0594">
                                            <p:txEl>
                                              <p:pRg st="2" end="2"/>
                                            </p:txEl>
                                          </p:spTgt>
                                        </p:tgtEl>
                                        <p:attrNameLst>
                                          <p:attrName>style.visibility</p:attrName>
                                        </p:attrNameLst>
                                      </p:cBhvr>
                                      <p:to>
                                        <p:strVal val="visible"/>
                                      </p:to>
                                    </p:set>
                                    <p:anim calcmode="lin" valueType="num">
                                      <p:cBhvr additive="base">
                                        <p:cTn id="7" dur="20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0594">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4000"/>
                                  </p:stCondLst>
                                  <p:iterate type="lt">
                                    <p:tmPct val="0"/>
                                  </p:iterate>
                                  <p:childTnLst>
                                    <p:set>
                                      <p:cBhvr>
                                        <p:cTn id="11" dur="1" fill="hold">
                                          <p:stCondLst>
                                            <p:cond delay="0"/>
                                          </p:stCondLst>
                                        </p:cTn>
                                        <p:tgtEl>
                                          <p:spTgt spid="110594">
                                            <p:txEl>
                                              <p:pRg st="4" end="4"/>
                                            </p:txEl>
                                          </p:spTgt>
                                        </p:tgtEl>
                                        <p:attrNameLst>
                                          <p:attrName>style.visibility</p:attrName>
                                        </p:attrNameLst>
                                      </p:cBhvr>
                                      <p:to>
                                        <p:strVal val="visible"/>
                                      </p:to>
                                    </p:set>
                                    <p:anim calcmode="lin" valueType="num">
                                      <p:cBhvr additive="base">
                                        <p:cTn id="12" dur="2000" fill="hold"/>
                                        <p:tgtEl>
                                          <p:spTgt spid="110594">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10594">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8000"/>
                            </p:stCondLst>
                            <p:childTnLst>
                              <p:par>
                                <p:cTn id="15" presetID="2" presetClass="entr" presetSubtype="4" fill="hold" nodeType="afterEffect">
                                  <p:stCondLst>
                                    <p:cond delay="4000"/>
                                  </p:stCondLst>
                                  <p:iterate type="lt">
                                    <p:tmPct val="0"/>
                                  </p:iterate>
                                  <p:childTnLst>
                                    <p:set>
                                      <p:cBhvr>
                                        <p:cTn id="16" dur="1" fill="hold">
                                          <p:stCondLst>
                                            <p:cond delay="0"/>
                                          </p:stCondLst>
                                        </p:cTn>
                                        <p:tgtEl>
                                          <p:spTgt spid="110594">
                                            <p:txEl>
                                              <p:pRg st="5" end="5"/>
                                            </p:txEl>
                                          </p:spTgt>
                                        </p:tgtEl>
                                        <p:attrNameLst>
                                          <p:attrName>style.visibility</p:attrName>
                                        </p:attrNameLst>
                                      </p:cBhvr>
                                      <p:to>
                                        <p:strVal val="visible"/>
                                      </p:to>
                                    </p:set>
                                    <p:anim calcmode="lin" valueType="num">
                                      <p:cBhvr additive="base">
                                        <p:cTn id="17" dur="2000" fill="hold"/>
                                        <p:tgtEl>
                                          <p:spTgt spid="110594">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10594">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4000"/>
                            </p:stCondLst>
                            <p:childTnLst>
                              <p:par>
                                <p:cTn id="20" presetID="2" presetClass="entr" presetSubtype="4" fill="hold" nodeType="afterEffect">
                                  <p:stCondLst>
                                    <p:cond delay="4000"/>
                                  </p:stCondLst>
                                  <p:iterate type="lt">
                                    <p:tmPct val="0"/>
                                  </p:iterate>
                                  <p:childTnLst>
                                    <p:set>
                                      <p:cBhvr>
                                        <p:cTn id="21" dur="1" fill="hold">
                                          <p:stCondLst>
                                            <p:cond delay="0"/>
                                          </p:stCondLst>
                                        </p:cTn>
                                        <p:tgtEl>
                                          <p:spTgt spid="110594">
                                            <p:txEl>
                                              <p:pRg st="6" end="6"/>
                                            </p:txEl>
                                          </p:spTgt>
                                        </p:tgtEl>
                                        <p:attrNameLst>
                                          <p:attrName>style.visibility</p:attrName>
                                        </p:attrNameLst>
                                      </p:cBhvr>
                                      <p:to>
                                        <p:strVal val="visible"/>
                                      </p:to>
                                    </p:set>
                                    <p:anim calcmode="lin" valueType="num">
                                      <p:cBhvr additive="base">
                                        <p:cTn id="22" dur="2000" fill="hold"/>
                                        <p:tgtEl>
                                          <p:spTgt spid="110594">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10594">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0"/>
                            </p:stCondLst>
                            <p:childTnLst>
                              <p:par>
                                <p:cTn id="25" presetID="3" presetClass="exit" presetSubtype="10" fill="hold" nodeType="afterEffect">
                                  <p:stCondLst>
                                    <p:cond delay="10000"/>
                                  </p:stCondLst>
                                  <p:childTnLst>
                                    <p:animEffect transition="out" filter="blinds(horizontal)">
                                      <p:cBhvr>
                                        <p:cTn id="26" dur="2000"/>
                                        <p:tgtEl>
                                          <p:spTgt spid="110594">
                                            <p:txEl>
                                              <p:pRg st="2" end="2"/>
                                            </p:txEl>
                                          </p:spTgt>
                                        </p:tgtEl>
                                      </p:cBhvr>
                                    </p:animEffect>
                                    <p:set>
                                      <p:cBhvr>
                                        <p:cTn id="27" dur="1" fill="hold">
                                          <p:stCondLst>
                                            <p:cond delay="1999"/>
                                          </p:stCondLst>
                                        </p:cTn>
                                        <p:tgtEl>
                                          <p:spTgt spid="110594">
                                            <p:txEl>
                                              <p:pRg st="2" end="2"/>
                                            </p:txEl>
                                          </p:spTgt>
                                        </p:tgtEl>
                                        <p:attrNameLst>
                                          <p:attrName>style.visibility</p:attrName>
                                        </p:attrNameLst>
                                      </p:cBhvr>
                                      <p:to>
                                        <p:strVal val="hidden"/>
                                      </p:to>
                                    </p:set>
                                  </p:childTnLst>
                                </p:cTn>
                              </p:par>
                            </p:childTnLst>
                          </p:cTn>
                        </p:par>
                        <p:par>
                          <p:cTn id="28" fill="hold" nodeType="afterGroup">
                            <p:stCondLst>
                              <p:cond delay="32000"/>
                            </p:stCondLst>
                            <p:childTnLst>
                              <p:par>
                                <p:cTn id="29" presetID="3" presetClass="exit" presetSubtype="10" fill="hold" nodeType="afterEffect">
                                  <p:stCondLst>
                                    <p:cond delay="0"/>
                                  </p:stCondLst>
                                  <p:iterate type="lt">
                                    <p:tmPct val="0"/>
                                  </p:iterate>
                                  <p:childTnLst>
                                    <p:animEffect transition="out" filter="blinds(horizontal)">
                                      <p:cBhvr>
                                        <p:cTn id="30" dur="2000"/>
                                        <p:tgtEl>
                                          <p:spTgt spid="110594">
                                            <p:txEl>
                                              <p:pRg st="4" end="4"/>
                                            </p:txEl>
                                          </p:spTgt>
                                        </p:tgtEl>
                                      </p:cBhvr>
                                    </p:animEffect>
                                    <p:set>
                                      <p:cBhvr>
                                        <p:cTn id="31" dur="1" fill="hold">
                                          <p:stCondLst>
                                            <p:cond delay="1999"/>
                                          </p:stCondLst>
                                        </p:cTn>
                                        <p:tgtEl>
                                          <p:spTgt spid="110594">
                                            <p:txEl>
                                              <p:pRg st="4" end="4"/>
                                            </p:txEl>
                                          </p:spTgt>
                                        </p:tgtEl>
                                        <p:attrNameLst>
                                          <p:attrName>style.visibility</p:attrName>
                                        </p:attrNameLst>
                                      </p:cBhvr>
                                      <p:to>
                                        <p:strVal val="hidden"/>
                                      </p:to>
                                    </p:set>
                                  </p:childTnLst>
                                </p:cTn>
                              </p:par>
                            </p:childTnLst>
                          </p:cTn>
                        </p:par>
                        <p:par>
                          <p:cTn id="32" fill="hold" nodeType="afterGroup">
                            <p:stCondLst>
                              <p:cond delay="34000"/>
                            </p:stCondLst>
                            <p:childTnLst>
                              <p:par>
                                <p:cTn id="33" presetID="3" presetClass="exit" presetSubtype="10" fill="hold" nodeType="afterEffect">
                                  <p:stCondLst>
                                    <p:cond delay="0"/>
                                  </p:stCondLst>
                                  <p:iterate type="lt">
                                    <p:tmPct val="0"/>
                                  </p:iterate>
                                  <p:childTnLst>
                                    <p:animEffect transition="out" filter="blinds(horizontal)">
                                      <p:cBhvr>
                                        <p:cTn id="34" dur="2000"/>
                                        <p:tgtEl>
                                          <p:spTgt spid="110594">
                                            <p:txEl>
                                              <p:pRg st="5" end="5"/>
                                            </p:txEl>
                                          </p:spTgt>
                                        </p:tgtEl>
                                      </p:cBhvr>
                                    </p:animEffect>
                                    <p:set>
                                      <p:cBhvr>
                                        <p:cTn id="35" dur="1" fill="hold">
                                          <p:stCondLst>
                                            <p:cond delay="1999"/>
                                          </p:stCondLst>
                                        </p:cTn>
                                        <p:tgtEl>
                                          <p:spTgt spid="110594">
                                            <p:txEl>
                                              <p:pRg st="5" end="5"/>
                                            </p:txEl>
                                          </p:spTgt>
                                        </p:tgtEl>
                                        <p:attrNameLst>
                                          <p:attrName>style.visibility</p:attrName>
                                        </p:attrNameLst>
                                      </p:cBhvr>
                                      <p:to>
                                        <p:strVal val="hidden"/>
                                      </p:to>
                                    </p:set>
                                  </p:childTnLst>
                                </p:cTn>
                              </p:par>
                            </p:childTnLst>
                          </p:cTn>
                        </p:par>
                        <p:par>
                          <p:cTn id="36" fill="hold" nodeType="afterGroup">
                            <p:stCondLst>
                              <p:cond delay="36000"/>
                            </p:stCondLst>
                            <p:childTnLst>
                              <p:par>
                                <p:cTn id="37" presetID="3" presetClass="exit" presetSubtype="10" fill="hold" nodeType="afterEffect">
                                  <p:stCondLst>
                                    <p:cond delay="0"/>
                                  </p:stCondLst>
                                  <p:iterate type="lt">
                                    <p:tmPct val="0"/>
                                  </p:iterate>
                                  <p:childTnLst>
                                    <p:animEffect transition="out" filter="blinds(horizontal)">
                                      <p:cBhvr>
                                        <p:cTn id="38" dur="2000"/>
                                        <p:tgtEl>
                                          <p:spTgt spid="110594">
                                            <p:txEl>
                                              <p:pRg st="6" end="6"/>
                                            </p:txEl>
                                          </p:spTgt>
                                        </p:tgtEl>
                                      </p:cBhvr>
                                    </p:animEffect>
                                    <p:set>
                                      <p:cBhvr>
                                        <p:cTn id="39" dur="1" fill="hold">
                                          <p:stCondLst>
                                            <p:cond delay="1999"/>
                                          </p:stCondLst>
                                        </p:cTn>
                                        <p:tgtEl>
                                          <p:spTgt spid="11059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1981200" y="404813"/>
            <a:ext cx="8229600" cy="5721350"/>
          </a:xfrm>
        </p:spPr>
        <p:txBody>
          <a:bodyPr/>
          <a:lstStyle/>
          <a:p>
            <a:pPr eaLnBrk="1" hangingPunct="1">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Αποσβέσεις πάγιων περιουσιακών στοιχείων</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Τα πάγια περιουσιακά στοιχεία διακρίνονται σε αποσβεσιμα και μη αποσβεσιμα. </a:t>
            </a:r>
            <a:endParaRPr lang="el-GR" altLang="en-US" sz="2000" b="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Αποσβέσιμο πάγιο περιουσιακό στοιχείο</a:t>
            </a:r>
            <a:r>
              <a:rPr lang="el-GR" altLang="en-US" sz="2000">
                <a:latin typeface="Times New Roman" panose="02020603050405020304" pitchFamily="18" charset="0"/>
              </a:rPr>
              <a:t> είναι το ενσώματο ή άϋλο περιουσιακό στοιχείο που αποκτάται από την επιχείρηση για διαρκή παραγωγική χρήση και έχει ωφέλιμη διάρκεια ζωής περιορισμένη πάντως μεγαλύτερη του έτους.</a:t>
            </a:r>
            <a:endParaRPr lang="en-US" altLang="en-US" sz="2000">
              <a:latin typeface="Times New Roman" panose="02020603050405020304" pitchFamily="18" charset="0"/>
            </a:endParaRPr>
          </a:p>
          <a:p>
            <a:pPr eaLnBrk="1" hangingPunct="1">
              <a:buFontTx/>
              <a:buNone/>
            </a:pPr>
            <a:endParaRPr lang="el-GR" altLang="en-US" sz="2000"/>
          </a:p>
        </p:txBody>
      </p:sp>
      <p:sp>
        <p:nvSpPr>
          <p:cNvPr id="115717" name="Rectangle 5"/>
          <p:cNvSpPr>
            <a:spLocks noChangeArrowheads="1"/>
          </p:cNvSpPr>
          <p:nvPr/>
        </p:nvSpPr>
        <p:spPr bwMode="auto">
          <a:xfrm>
            <a:off x="2208213" y="3716338"/>
            <a:ext cx="78486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l-GR" altLang="en-US" sz="2000" b="1" i="1">
                <a:latin typeface="Times New Roman" panose="02020603050405020304" pitchFamily="18" charset="0"/>
              </a:rPr>
              <a:t>  </a:t>
            </a:r>
            <a:r>
              <a:rPr lang="el-GR" altLang="en-US" sz="2000" b="1" i="1" u="sng">
                <a:latin typeface="Times New Roman" panose="02020603050405020304" pitchFamily="18" charset="0"/>
              </a:rPr>
              <a:t>Μη αποσβέσιμο πάγιο περιουσιακό στοιχείο</a:t>
            </a:r>
            <a:r>
              <a:rPr lang="el-GR" altLang="en-US" sz="2000">
                <a:latin typeface="Times New Roman" panose="02020603050405020304" pitchFamily="18" charset="0"/>
              </a:rPr>
              <a:t> είναι το ενσώματο ή άϋλο   </a:t>
            </a:r>
          </a:p>
          <a:p>
            <a:pPr eaLnBrk="1" hangingPunct="1">
              <a:lnSpc>
                <a:spcPct val="80000"/>
              </a:lnSpc>
              <a:spcBef>
                <a:spcPct val="20000"/>
              </a:spcBef>
            </a:pPr>
            <a:r>
              <a:rPr lang="el-GR" altLang="en-US" sz="2000">
                <a:latin typeface="Times New Roman" panose="02020603050405020304" pitchFamily="18" charset="0"/>
              </a:rPr>
              <a:t>  περιουσιακό που αποκτάται από την οικονομική μονάδα για διαρκή </a:t>
            </a:r>
          </a:p>
          <a:p>
            <a:pPr eaLnBrk="1" hangingPunct="1">
              <a:lnSpc>
                <a:spcPct val="80000"/>
              </a:lnSpc>
              <a:spcBef>
                <a:spcPct val="20000"/>
              </a:spcBef>
            </a:pPr>
            <a:r>
              <a:rPr lang="el-GR" altLang="en-US" sz="2000">
                <a:latin typeface="Times New Roman" panose="02020603050405020304" pitchFamily="18" charset="0"/>
              </a:rPr>
              <a:t>  παραγωγική χρήση και του οποίου η ωφέλιμη διάρκεια ζωής είναι  </a:t>
            </a:r>
          </a:p>
          <a:p>
            <a:pPr eaLnBrk="1" hangingPunct="1">
              <a:lnSpc>
                <a:spcPct val="80000"/>
              </a:lnSpc>
              <a:spcBef>
                <a:spcPct val="20000"/>
              </a:spcBef>
            </a:pPr>
            <a:r>
              <a:rPr lang="el-GR" altLang="en-US" sz="2000">
                <a:latin typeface="Times New Roman" panose="02020603050405020304" pitchFamily="18" charset="0"/>
              </a:rPr>
              <a:t>  απεριόριστη. </a:t>
            </a:r>
          </a:p>
        </p:txBody>
      </p:sp>
    </p:spTree>
    <p:extLst>
      <p:ext uri="{BB962C8B-B14F-4D97-AF65-F5344CB8AC3E}">
        <p14:creationId xmlns:p14="http://schemas.microsoft.com/office/powerpoint/2010/main" val="280611214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checkerboard(across)">
                                      <p:cBhvr>
                                        <p:cTn id="7" dur="2000"/>
                                        <p:tgtEl>
                                          <p:spTgt spid="115715">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anim calcmode="lin" valueType="num">
                                      <p:cBhvr additive="base">
                                        <p:cTn id="11" dur="2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2000"/>
                                  </p:stCondLst>
                                  <p:childTnLst>
                                    <p:set>
                                      <p:cBhvr>
                                        <p:cTn id="15" dur="1" fill="hold">
                                          <p:stCondLst>
                                            <p:cond delay="0"/>
                                          </p:stCondLst>
                                        </p:cTn>
                                        <p:tgtEl>
                                          <p:spTgt spid="115715">
                                            <p:txEl>
                                              <p:pRg st="4" end="4"/>
                                            </p:txEl>
                                          </p:spTgt>
                                        </p:tgtEl>
                                        <p:attrNameLst>
                                          <p:attrName>style.visibility</p:attrName>
                                        </p:attrNameLst>
                                      </p:cBhvr>
                                      <p:to>
                                        <p:strVal val="visible"/>
                                      </p:to>
                                    </p:set>
                                    <p:anim calcmode="lin" valueType="num">
                                      <p:cBhvr additive="base">
                                        <p:cTn id="16" dur="2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15715">
                                            <p:txEl>
                                              <p:pRg st="4" end="4"/>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8000"/>
                            </p:stCondLst>
                            <p:childTnLst>
                              <p:par>
                                <p:cTn id="19" presetID="2" presetClass="entr" presetSubtype="4" fill="hold" nodeType="afterEffect">
                                  <p:stCondLst>
                                    <p:cond delay="5000"/>
                                  </p:stCondLst>
                                  <p:childTnLst>
                                    <p:set>
                                      <p:cBhvr>
                                        <p:cTn id="20" dur="1" fill="hold">
                                          <p:stCondLst>
                                            <p:cond delay="0"/>
                                          </p:stCondLst>
                                        </p:cTn>
                                        <p:tgtEl>
                                          <p:spTgt spid="115717">
                                            <p:txEl>
                                              <p:pRg st="0" end="0"/>
                                            </p:txEl>
                                          </p:spTgt>
                                        </p:tgtEl>
                                        <p:attrNameLst>
                                          <p:attrName>style.visibility</p:attrName>
                                        </p:attrNameLst>
                                      </p:cBhvr>
                                      <p:to>
                                        <p:strVal val="visible"/>
                                      </p:to>
                                    </p:set>
                                    <p:anim calcmode="lin" valueType="num">
                                      <p:cBhvr additive="base">
                                        <p:cTn id="21" dur="2000" fill="hold"/>
                                        <p:tgtEl>
                                          <p:spTgt spid="115717">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15717">
                                            <p:txEl>
                                              <p:pRg st="0" end="0"/>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0"/>
                            </p:stCondLst>
                            <p:childTnLst>
                              <p:par>
                                <p:cTn id="24" presetID="2" presetClass="entr" presetSubtype="4" fill="hold" nodeType="afterEffect">
                                  <p:stCondLst>
                                    <p:cond delay="5000"/>
                                  </p:stCondLst>
                                  <p:childTnLst>
                                    <p:set>
                                      <p:cBhvr>
                                        <p:cTn id="25" dur="1" fill="hold">
                                          <p:stCondLst>
                                            <p:cond delay="0"/>
                                          </p:stCondLst>
                                        </p:cTn>
                                        <p:tgtEl>
                                          <p:spTgt spid="115717">
                                            <p:txEl>
                                              <p:pRg st="1" end="1"/>
                                            </p:txEl>
                                          </p:spTgt>
                                        </p:tgtEl>
                                        <p:attrNameLst>
                                          <p:attrName>style.visibility</p:attrName>
                                        </p:attrNameLst>
                                      </p:cBhvr>
                                      <p:to>
                                        <p:strVal val="visible"/>
                                      </p:to>
                                    </p:set>
                                    <p:anim calcmode="lin" valueType="num">
                                      <p:cBhvr additive="base">
                                        <p:cTn id="26" dur="2000" fill="hold"/>
                                        <p:tgtEl>
                                          <p:spTgt spid="115717">
                                            <p:txEl>
                                              <p:pRg st="1" end="1"/>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15717">
                                            <p:txEl>
                                              <p:pRg st="1" end="1"/>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2000"/>
                            </p:stCondLst>
                            <p:childTnLst>
                              <p:par>
                                <p:cTn id="29" presetID="2" presetClass="entr" presetSubtype="4" fill="hold" nodeType="afterEffect">
                                  <p:stCondLst>
                                    <p:cond delay="5000"/>
                                  </p:stCondLst>
                                  <p:childTnLst>
                                    <p:set>
                                      <p:cBhvr>
                                        <p:cTn id="30" dur="1" fill="hold">
                                          <p:stCondLst>
                                            <p:cond delay="0"/>
                                          </p:stCondLst>
                                        </p:cTn>
                                        <p:tgtEl>
                                          <p:spTgt spid="115717">
                                            <p:txEl>
                                              <p:pRg st="2" end="2"/>
                                            </p:txEl>
                                          </p:spTgt>
                                        </p:tgtEl>
                                        <p:attrNameLst>
                                          <p:attrName>style.visibility</p:attrName>
                                        </p:attrNameLst>
                                      </p:cBhvr>
                                      <p:to>
                                        <p:strVal val="visible"/>
                                      </p:to>
                                    </p:set>
                                    <p:anim calcmode="lin" valueType="num">
                                      <p:cBhvr additive="base">
                                        <p:cTn id="31" dur="2000" fill="hold"/>
                                        <p:tgtEl>
                                          <p:spTgt spid="115717">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5717">
                                            <p:txEl>
                                              <p:pRg st="2" end="2"/>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9000"/>
                            </p:stCondLst>
                            <p:childTnLst>
                              <p:par>
                                <p:cTn id="34" presetID="2" presetClass="entr" presetSubtype="4" fill="hold" nodeType="afterEffect">
                                  <p:stCondLst>
                                    <p:cond delay="5000"/>
                                  </p:stCondLst>
                                  <p:childTnLst>
                                    <p:set>
                                      <p:cBhvr>
                                        <p:cTn id="35" dur="1" fill="hold">
                                          <p:stCondLst>
                                            <p:cond delay="0"/>
                                          </p:stCondLst>
                                        </p:cTn>
                                        <p:tgtEl>
                                          <p:spTgt spid="115717">
                                            <p:txEl>
                                              <p:pRg st="3" end="3"/>
                                            </p:txEl>
                                          </p:spTgt>
                                        </p:tgtEl>
                                        <p:attrNameLst>
                                          <p:attrName>style.visibility</p:attrName>
                                        </p:attrNameLst>
                                      </p:cBhvr>
                                      <p:to>
                                        <p:strVal val="visible"/>
                                      </p:to>
                                    </p:set>
                                    <p:anim calcmode="lin" valueType="num">
                                      <p:cBhvr additive="base">
                                        <p:cTn id="36" dur="2000" fill="hold"/>
                                        <p:tgtEl>
                                          <p:spTgt spid="115717">
                                            <p:txEl>
                                              <p:pRg st="3" end="3"/>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15717">
                                            <p:txEl>
                                              <p:pRg st="3" end="3"/>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6000"/>
                            </p:stCondLst>
                            <p:childTnLst>
                              <p:par>
                                <p:cTn id="39" presetID="3" presetClass="exit" presetSubtype="10" fill="hold" nodeType="afterEffect">
                                  <p:stCondLst>
                                    <p:cond delay="6000"/>
                                  </p:stCondLst>
                                  <p:childTnLst>
                                    <p:animEffect transition="out" filter="blinds(horizontal)">
                                      <p:cBhvr>
                                        <p:cTn id="40" dur="2000"/>
                                        <p:tgtEl>
                                          <p:spTgt spid="115715">
                                            <p:txEl>
                                              <p:pRg st="0" end="0"/>
                                            </p:txEl>
                                          </p:spTgt>
                                        </p:tgtEl>
                                      </p:cBhvr>
                                    </p:animEffect>
                                    <p:set>
                                      <p:cBhvr>
                                        <p:cTn id="41" dur="1" fill="hold">
                                          <p:stCondLst>
                                            <p:cond delay="1999"/>
                                          </p:stCondLst>
                                        </p:cTn>
                                        <p:tgtEl>
                                          <p:spTgt spid="115715">
                                            <p:txEl>
                                              <p:pRg st="0" end="0"/>
                                            </p:txEl>
                                          </p:spTgt>
                                        </p:tgtEl>
                                        <p:attrNameLst>
                                          <p:attrName>style.visibility</p:attrName>
                                        </p:attrNameLst>
                                      </p:cBhvr>
                                      <p:to>
                                        <p:strVal val="hidden"/>
                                      </p:to>
                                    </p:set>
                                  </p:childTnLst>
                                </p:cTn>
                              </p:par>
                            </p:childTnLst>
                          </p:cTn>
                        </p:par>
                        <p:par>
                          <p:cTn id="42" fill="hold" nodeType="afterGroup">
                            <p:stCondLst>
                              <p:cond delay="44000"/>
                            </p:stCondLst>
                            <p:childTnLst>
                              <p:par>
                                <p:cTn id="43" presetID="3" presetClass="exit" presetSubtype="10" fill="hold" nodeType="afterEffect">
                                  <p:stCondLst>
                                    <p:cond delay="0"/>
                                  </p:stCondLst>
                                  <p:childTnLst>
                                    <p:animEffect transition="out" filter="blinds(horizontal)">
                                      <p:cBhvr>
                                        <p:cTn id="44" dur="2000"/>
                                        <p:tgtEl>
                                          <p:spTgt spid="115715">
                                            <p:txEl>
                                              <p:pRg st="2" end="2"/>
                                            </p:txEl>
                                          </p:spTgt>
                                        </p:tgtEl>
                                      </p:cBhvr>
                                    </p:animEffect>
                                    <p:set>
                                      <p:cBhvr>
                                        <p:cTn id="45" dur="1" fill="hold">
                                          <p:stCondLst>
                                            <p:cond delay="1999"/>
                                          </p:stCondLst>
                                        </p:cTn>
                                        <p:tgtEl>
                                          <p:spTgt spid="115715">
                                            <p:txEl>
                                              <p:pRg st="2" end="2"/>
                                            </p:txEl>
                                          </p:spTgt>
                                        </p:tgtEl>
                                        <p:attrNameLst>
                                          <p:attrName>style.visibility</p:attrName>
                                        </p:attrNameLst>
                                      </p:cBhvr>
                                      <p:to>
                                        <p:strVal val="hidden"/>
                                      </p:to>
                                    </p:set>
                                  </p:childTnLst>
                                </p:cTn>
                              </p:par>
                            </p:childTnLst>
                          </p:cTn>
                        </p:par>
                        <p:par>
                          <p:cTn id="46" fill="hold" nodeType="afterGroup">
                            <p:stCondLst>
                              <p:cond delay="46000"/>
                            </p:stCondLst>
                            <p:childTnLst>
                              <p:par>
                                <p:cTn id="47" presetID="3" presetClass="exit" presetSubtype="10" fill="hold" nodeType="afterEffect">
                                  <p:stCondLst>
                                    <p:cond delay="0"/>
                                  </p:stCondLst>
                                  <p:childTnLst>
                                    <p:animEffect transition="out" filter="blinds(horizontal)">
                                      <p:cBhvr>
                                        <p:cTn id="48" dur="2000"/>
                                        <p:tgtEl>
                                          <p:spTgt spid="115715">
                                            <p:txEl>
                                              <p:pRg st="4" end="4"/>
                                            </p:txEl>
                                          </p:spTgt>
                                        </p:tgtEl>
                                      </p:cBhvr>
                                    </p:animEffect>
                                    <p:set>
                                      <p:cBhvr>
                                        <p:cTn id="49" dur="1" fill="hold">
                                          <p:stCondLst>
                                            <p:cond delay="1999"/>
                                          </p:stCondLst>
                                        </p:cTn>
                                        <p:tgtEl>
                                          <p:spTgt spid="115715">
                                            <p:txEl>
                                              <p:pRg st="4" end="4"/>
                                            </p:txEl>
                                          </p:spTgt>
                                        </p:tgtEl>
                                        <p:attrNameLst>
                                          <p:attrName>style.visibility</p:attrName>
                                        </p:attrNameLst>
                                      </p:cBhvr>
                                      <p:to>
                                        <p:strVal val="hidden"/>
                                      </p:to>
                                    </p:set>
                                  </p:childTnLst>
                                </p:cTn>
                              </p:par>
                            </p:childTnLst>
                          </p:cTn>
                        </p:par>
                        <p:par>
                          <p:cTn id="50" fill="hold" nodeType="afterGroup">
                            <p:stCondLst>
                              <p:cond delay="48000"/>
                            </p:stCondLst>
                            <p:childTnLst>
                              <p:par>
                                <p:cTn id="51" presetID="3" presetClass="exit" presetSubtype="10" fill="hold" nodeType="afterEffect">
                                  <p:stCondLst>
                                    <p:cond delay="0"/>
                                  </p:stCondLst>
                                  <p:childTnLst>
                                    <p:animEffect transition="out" filter="blinds(horizontal)">
                                      <p:cBhvr>
                                        <p:cTn id="52" dur="2000"/>
                                        <p:tgtEl>
                                          <p:spTgt spid="115717">
                                            <p:txEl>
                                              <p:pRg st="0" end="0"/>
                                            </p:txEl>
                                          </p:spTgt>
                                        </p:tgtEl>
                                      </p:cBhvr>
                                    </p:animEffect>
                                    <p:set>
                                      <p:cBhvr>
                                        <p:cTn id="53" dur="1" fill="hold">
                                          <p:stCondLst>
                                            <p:cond delay="1999"/>
                                          </p:stCondLst>
                                        </p:cTn>
                                        <p:tgtEl>
                                          <p:spTgt spid="115717">
                                            <p:txEl>
                                              <p:pRg st="0" end="0"/>
                                            </p:txEl>
                                          </p:spTgt>
                                        </p:tgtEl>
                                        <p:attrNameLst>
                                          <p:attrName>style.visibility</p:attrName>
                                        </p:attrNameLst>
                                      </p:cBhvr>
                                      <p:to>
                                        <p:strVal val="hidden"/>
                                      </p:to>
                                    </p:set>
                                  </p:childTnLst>
                                </p:cTn>
                              </p:par>
                            </p:childTnLst>
                          </p:cTn>
                        </p:par>
                        <p:par>
                          <p:cTn id="54" fill="hold" nodeType="afterGroup">
                            <p:stCondLst>
                              <p:cond delay="50000"/>
                            </p:stCondLst>
                            <p:childTnLst>
                              <p:par>
                                <p:cTn id="55" presetID="3" presetClass="exit" presetSubtype="10" fill="hold" nodeType="afterEffect">
                                  <p:stCondLst>
                                    <p:cond delay="0"/>
                                  </p:stCondLst>
                                  <p:childTnLst>
                                    <p:animEffect transition="out" filter="blinds(horizontal)">
                                      <p:cBhvr>
                                        <p:cTn id="56" dur="2000"/>
                                        <p:tgtEl>
                                          <p:spTgt spid="115717">
                                            <p:txEl>
                                              <p:pRg st="1" end="1"/>
                                            </p:txEl>
                                          </p:spTgt>
                                        </p:tgtEl>
                                      </p:cBhvr>
                                    </p:animEffect>
                                    <p:set>
                                      <p:cBhvr>
                                        <p:cTn id="57" dur="1" fill="hold">
                                          <p:stCondLst>
                                            <p:cond delay="1999"/>
                                          </p:stCondLst>
                                        </p:cTn>
                                        <p:tgtEl>
                                          <p:spTgt spid="115717">
                                            <p:txEl>
                                              <p:pRg st="1" end="1"/>
                                            </p:txEl>
                                          </p:spTgt>
                                        </p:tgtEl>
                                        <p:attrNameLst>
                                          <p:attrName>style.visibility</p:attrName>
                                        </p:attrNameLst>
                                      </p:cBhvr>
                                      <p:to>
                                        <p:strVal val="hidden"/>
                                      </p:to>
                                    </p:set>
                                  </p:childTnLst>
                                </p:cTn>
                              </p:par>
                            </p:childTnLst>
                          </p:cTn>
                        </p:par>
                        <p:par>
                          <p:cTn id="58" fill="hold" nodeType="afterGroup">
                            <p:stCondLst>
                              <p:cond delay="52000"/>
                            </p:stCondLst>
                            <p:childTnLst>
                              <p:par>
                                <p:cTn id="59" presetID="3" presetClass="exit" presetSubtype="10" fill="hold" nodeType="afterEffect">
                                  <p:stCondLst>
                                    <p:cond delay="0"/>
                                  </p:stCondLst>
                                  <p:childTnLst>
                                    <p:animEffect transition="out" filter="blinds(horizontal)">
                                      <p:cBhvr>
                                        <p:cTn id="60" dur="2000"/>
                                        <p:tgtEl>
                                          <p:spTgt spid="115717">
                                            <p:txEl>
                                              <p:pRg st="2" end="2"/>
                                            </p:txEl>
                                          </p:spTgt>
                                        </p:tgtEl>
                                      </p:cBhvr>
                                    </p:animEffect>
                                    <p:set>
                                      <p:cBhvr>
                                        <p:cTn id="61" dur="1" fill="hold">
                                          <p:stCondLst>
                                            <p:cond delay="1999"/>
                                          </p:stCondLst>
                                        </p:cTn>
                                        <p:tgtEl>
                                          <p:spTgt spid="115717">
                                            <p:txEl>
                                              <p:pRg st="2" end="2"/>
                                            </p:txEl>
                                          </p:spTgt>
                                        </p:tgtEl>
                                        <p:attrNameLst>
                                          <p:attrName>style.visibility</p:attrName>
                                        </p:attrNameLst>
                                      </p:cBhvr>
                                      <p:to>
                                        <p:strVal val="hidden"/>
                                      </p:to>
                                    </p:set>
                                  </p:childTnLst>
                                </p:cTn>
                              </p:par>
                            </p:childTnLst>
                          </p:cTn>
                        </p:par>
                        <p:par>
                          <p:cTn id="62" fill="hold" nodeType="afterGroup">
                            <p:stCondLst>
                              <p:cond delay="54000"/>
                            </p:stCondLst>
                            <p:childTnLst>
                              <p:par>
                                <p:cTn id="63" presetID="3" presetClass="exit" presetSubtype="10" fill="hold" nodeType="afterEffect">
                                  <p:stCondLst>
                                    <p:cond delay="0"/>
                                  </p:stCondLst>
                                  <p:childTnLst>
                                    <p:animEffect transition="out" filter="blinds(horizontal)">
                                      <p:cBhvr>
                                        <p:cTn id="64" dur="2000"/>
                                        <p:tgtEl>
                                          <p:spTgt spid="115717">
                                            <p:txEl>
                                              <p:pRg st="3" end="3"/>
                                            </p:txEl>
                                          </p:spTgt>
                                        </p:tgtEl>
                                      </p:cBhvr>
                                    </p:animEffect>
                                    <p:set>
                                      <p:cBhvr>
                                        <p:cTn id="65" dur="1" fill="hold">
                                          <p:stCondLst>
                                            <p:cond delay="1999"/>
                                          </p:stCondLst>
                                        </p:cTn>
                                        <p:tgtEl>
                                          <p:spTgt spid="11571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981200" y="152400"/>
            <a:ext cx="8588644" cy="914400"/>
          </a:xfrm>
        </p:spPr>
        <p:txBody>
          <a:bodyPr>
            <a:noAutofit/>
          </a:bodyPr>
          <a:lstStyle/>
          <a:p>
            <a:r>
              <a:rPr lang="el-GR" altLang="el-GR" sz="3600" dirty="0">
                <a:latin typeface="+mn-lt"/>
              </a:rPr>
              <a:t>Οι ΓΠΛΑ και η Έκθεση του Ορκωτού Ελεγκτή</a:t>
            </a:r>
            <a:endParaRPr lang="en-US" altLang="el-GR" sz="3600" dirty="0">
              <a:latin typeface="+mn-lt"/>
            </a:endParaRPr>
          </a:p>
        </p:txBody>
      </p:sp>
      <p:sp>
        <p:nvSpPr>
          <p:cNvPr id="3" name="Content Placeholder 2"/>
          <p:cNvSpPr>
            <a:spLocks noGrp="1"/>
          </p:cNvSpPr>
          <p:nvPr>
            <p:ph idx="1"/>
          </p:nvPr>
        </p:nvSpPr>
        <p:spPr>
          <a:xfrm>
            <a:off x="1828799" y="1447800"/>
            <a:ext cx="9298983" cy="4800600"/>
          </a:xfrm>
        </p:spPr>
        <p:txBody>
          <a:bodyPr>
            <a:normAutofit/>
          </a:bodyPr>
          <a:lstStyle/>
          <a:p>
            <a:pPr>
              <a:buFont typeface="Wingdings" panose="05000000000000000000" pitchFamily="2" charset="2"/>
              <a:buChar char="§"/>
            </a:pPr>
            <a:r>
              <a:rPr lang="el-GR" altLang="el-GR" sz="3200" dirty="0"/>
              <a:t>Οι οικονομικές καταστάσεις πολλών επιχειρήσεων όλων των μεγεθών, ελέγχονται από </a:t>
            </a:r>
            <a:r>
              <a:rPr lang="el-GR" altLang="el-GR" sz="3200" dirty="0">
                <a:solidFill>
                  <a:srgbClr val="000000"/>
                </a:solidFill>
              </a:rPr>
              <a:t>ανεξάρτητους</a:t>
            </a:r>
            <a:r>
              <a:rPr lang="el-GR" altLang="el-GR" sz="3200" b="1" dirty="0">
                <a:solidFill>
                  <a:srgbClr val="0070C0"/>
                </a:solidFill>
              </a:rPr>
              <a:t> Ορκωτούς Ελεγκτές</a:t>
            </a:r>
            <a:endParaRPr lang="el-GR" altLang="el-GR" dirty="0"/>
          </a:p>
          <a:p>
            <a:pPr algn="just">
              <a:buFont typeface="Wingdings" panose="05000000000000000000" pitchFamily="2" charset="2"/>
              <a:buChar char="§"/>
            </a:pPr>
            <a:r>
              <a:rPr lang="el-GR" altLang="el-GR" i="1" dirty="0"/>
              <a:t>Ανεξάρτητοι </a:t>
            </a:r>
            <a:r>
              <a:rPr lang="el-GR" altLang="el-GR" dirty="0"/>
              <a:t>σημαίνει </a:t>
            </a:r>
            <a:r>
              <a:rPr lang="en-US" altLang="el-GR" dirty="0"/>
              <a:t> </a:t>
            </a:r>
            <a:r>
              <a:rPr lang="el-GR" altLang="el-GR" dirty="0"/>
              <a:t>ότι δεν είναι υπάλληλοι της επιχείρησης που ελέγχεται  και ότι δεν έχουν κάποια οικονομική ή άλλη δεσμευτική σχέση μαζί της.</a:t>
            </a:r>
            <a:r>
              <a:rPr lang="en-US" altLang="el-GR" dirty="0"/>
              <a:t> </a:t>
            </a:r>
          </a:p>
          <a:p>
            <a:pPr lvl="1" algn="just"/>
            <a:r>
              <a:rPr lang="el-GR" altLang="el-GR" dirty="0">
                <a:cs typeface="Times New Roman" panose="02020603050405020304" pitchFamily="18" charset="0"/>
              </a:rPr>
              <a:t>Ο έλεγχος αναφέρεται στην εξέταση των οικονομικών καταστάσεων  μιας εταιρίας και των λογιστικών συστημάτων</a:t>
            </a:r>
            <a:r>
              <a:rPr lang="en-US" altLang="el-GR" dirty="0">
                <a:cs typeface="Times New Roman" panose="02020603050405020304" pitchFamily="18" charset="0"/>
              </a:rPr>
              <a:t>,</a:t>
            </a:r>
            <a:r>
              <a:rPr lang="el-GR" altLang="el-GR" dirty="0">
                <a:cs typeface="Times New Roman" panose="02020603050405020304" pitchFamily="18" charset="0"/>
              </a:rPr>
              <a:t> ελέγχων και των αρχείων που τις δημιουργούν</a:t>
            </a:r>
            <a:r>
              <a:rPr lang="en-US" altLang="el-GR" dirty="0">
                <a:cs typeface="Times New Roman" panose="02020603050405020304" pitchFamily="18" charset="0"/>
              </a:rPr>
              <a:t>.</a:t>
            </a:r>
            <a:r>
              <a:rPr lang="el-GR" altLang="el-GR" dirty="0">
                <a:cs typeface="Times New Roman" panose="02020603050405020304" pitchFamily="18" charset="0"/>
              </a:rPr>
              <a:t> Σκοπός του ελέγχου είναι να εξακριβώσει ότι οι οικονομικές καταστάσεις έχουν καταρτιστεί σε συμφωνία μ τις Γενικά Παραδεκτές Λογιστικές Αρχές.</a:t>
            </a:r>
            <a:r>
              <a:rPr lang="en-US" altLang="el-GR" dirty="0">
                <a:cs typeface="Times New Roman" panose="02020603050405020304" pitchFamily="18" charset="0"/>
              </a:rPr>
              <a:t> </a:t>
            </a:r>
          </a:p>
          <a:p>
            <a:pPr marL="914400" lvl="2" indent="0">
              <a:buNone/>
            </a:pPr>
            <a:endParaRPr lang="en-US" altLang="el-GR" dirty="0">
              <a:cs typeface="Times New Roman" panose="02020603050405020304" pitchFamily="18" charset="0"/>
            </a:endParaRPr>
          </a:p>
        </p:txBody>
      </p:sp>
    </p:spTree>
    <p:extLst>
      <p:ext uri="{BB962C8B-B14F-4D97-AF65-F5344CB8AC3E}">
        <p14:creationId xmlns:p14="http://schemas.microsoft.com/office/powerpoint/2010/main" val="289202112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i="1">
                <a:latin typeface="Times New Roman" panose="02020603050405020304" pitchFamily="18" charset="0"/>
              </a:rPr>
              <a:t>                                         </a:t>
            </a:r>
          </a:p>
          <a:p>
            <a:pPr eaLnBrk="1" hangingPunct="1">
              <a:lnSpc>
                <a:spcPct val="80000"/>
              </a:lnSpc>
              <a:buFontTx/>
              <a:buNone/>
            </a:pPr>
            <a:endParaRPr lang="en-US" altLang="en-US" sz="1600">
              <a:latin typeface="Times New Roman" panose="02020603050405020304" pitchFamily="18" charset="0"/>
            </a:endParaRPr>
          </a:p>
          <a:p>
            <a:pPr eaLnBrk="1" hangingPunct="1">
              <a:lnSpc>
                <a:spcPct val="80000"/>
              </a:lnSpc>
              <a:buFontTx/>
              <a:buNone/>
            </a:pPr>
            <a:r>
              <a:rPr lang="el-GR" altLang="en-US" sz="2000"/>
              <a:t>     </a:t>
            </a:r>
            <a:r>
              <a:rPr lang="el-GR" altLang="en-US" sz="2000" b="1" i="1" u="sng">
                <a:latin typeface="Times New Roman" panose="02020603050405020304" pitchFamily="18" charset="0"/>
              </a:rPr>
              <a:t>Ωφέλιμη διάρκεια ζωής</a:t>
            </a:r>
            <a:r>
              <a:rPr lang="el-GR" altLang="en-US" sz="2000">
                <a:latin typeface="Times New Roman" panose="02020603050405020304" pitchFamily="18" charset="0"/>
              </a:rPr>
              <a:t> είναι η χρονική περίοδος κατά την οποία υπολογίζεται ότι το αποσβέσιμο πάγιο στοιχείο θα χρησιμοποιείται παραγωγικά από την οικονομική μονάδα (μέθοδος "Σταθερής απόσβεσης"). </a:t>
            </a:r>
            <a:r>
              <a:rPr lang="el-GR" altLang="en-US" sz="2000" b="1" i="1" u="sng">
                <a:latin typeface="Times New Roman" panose="02020603050405020304" pitchFamily="18" charset="0"/>
              </a:rPr>
              <a:t>Επίσης, ωφέλιμη διάρκεια ζωής</a:t>
            </a:r>
            <a:r>
              <a:rPr lang="el-GR" altLang="en-US" sz="2000">
                <a:latin typeface="Times New Roman" panose="02020603050405020304" pitchFamily="18" charset="0"/>
              </a:rPr>
              <a:t> είναι η ολική ποσότητα παραγωγής ή το ολικό έργο το οποίο η επιχείρηση αναμένεται να επιτύχει από το πάγιο αυτό στοιχείο (μέθοδος της "Λειτουργικής εντάσεως")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Η εκτίμηση της ωφέλιμης ζωής του παγίου γίνεται, αφού ληφθούν υπόψη οι εξής παράγοντες:</a:t>
            </a:r>
          </a:p>
          <a:p>
            <a:pPr eaLnBrk="1" hangingPunct="1">
              <a:lnSpc>
                <a:spcPct val="80000"/>
              </a:lnSpc>
              <a:buFontTx/>
              <a:buNone/>
            </a:pPr>
            <a:r>
              <a:rPr lang="el-GR" altLang="en-US" sz="2000">
                <a:latin typeface="Times New Roman" panose="02020603050405020304" pitchFamily="18" charset="0"/>
              </a:rPr>
              <a:t>	   α) Αναμενόμενη χρήση του παγίου </a:t>
            </a:r>
          </a:p>
          <a:p>
            <a:pPr eaLnBrk="1" hangingPunct="1">
              <a:lnSpc>
                <a:spcPct val="80000"/>
              </a:lnSpc>
              <a:buFontTx/>
              <a:buNone/>
            </a:pPr>
            <a:r>
              <a:rPr lang="el-GR" altLang="en-US" sz="2000">
                <a:latin typeface="Times New Roman" panose="02020603050405020304" pitchFamily="18" charset="0"/>
              </a:rPr>
              <a:t>	   β) Αναμενόμενη φυσιολογική φθορά που εξαρτάται από τη χρονική χρήση </a:t>
            </a:r>
          </a:p>
          <a:p>
            <a:pPr eaLnBrk="1" hangingPunct="1">
              <a:lnSpc>
                <a:spcPct val="80000"/>
              </a:lnSpc>
              <a:buFontTx/>
              <a:buNone/>
            </a:pPr>
            <a:r>
              <a:rPr lang="el-GR" altLang="en-US" sz="2000">
                <a:latin typeface="Times New Roman" panose="02020603050405020304" pitchFamily="18" charset="0"/>
              </a:rPr>
              <a:t>	       του και το πρόγραμμα επισκευών και συντήρησης 	</a:t>
            </a:r>
          </a:p>
          <a:p>
            <a:pPr eaLnBrk="1" hangingPunct="1">
              <a:lnSpc>
                <a:spcPct val="80000"/>
              </a:lnSpc>
              <a:buFontTx/>
              <a:buNone/>
            </a:pPr>
            <a:r>
              <a:rPr lang="el-GR" altLang="en-US" sz="2000">
                <a:latin typeface="Times New Roman" panose="02020603050405020304" pitchFamily="18" charset="0"/>
              </a:rPr>
              <a:t>	   γ) Η τεχνική απαξίωση </a:t>
            </a:r>
          </a:p>
          <a:p>
            <a:pPr eaLnBrk="1" hangingPunct="1">
              <a:lnSpc>
                <a:spcPct val="80000"/>
              </a:lnSpc>
              <a:buFontTx/>
              <a:buNone/>
            </a:pPr>
            <a:r>
              <a:rPr lang="el-GR" altLang="en-US" sz="2000">
                <a:latin typeface="Times New Roman" panose="02020603050405020304" pitchFamily="18" charset="0"/>
              </a:rPr>
              <a:t>	   δ) Νομικοί και λοιποί περιορισμοί στη χρήση του παγίου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Η ωφέλιμη ζωή ενός παγίου πρέπει να επανεξετάζεται περιοδικώς και εάν υπάρχει μεταβολή στις αρχικές εκτιμήσεις, η δαπάνη απόσβεσης πρέπει να αναπροσαρμόζεται για την τρέχουσα και τις μελλοντικές χρήσεις.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Η αξία κτήσεως (ή το ιστορικό κόστος) του αποσβέσιμου πάγιου περιουσιακού στοιχείου μειωμένη κατά την υπολειμματική αξία ονομάζεται </a:t>
            </a:r>
            <a:r>
              <a:rPr lang="el-GR" altLang="en-US" sz="2000" b="1" u="sng">
                <a:latin typeface="Times New Roman" panose="02020603050405020304" pitchFamily="18" charset="0"/>
              </a:rPr>
              <a:t>αποσβεστέα αξία.</a:t>
            </a:r>
            <a:r>
              <a:rPr lang="el-GR" altLang="en-US" sz="2000">
                <a:latin typeface="Times New Roman" panose="02020603050405020304" pitchFamily="18" charset="0"/>
              </a:rPr>
              <a:t>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09007547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9570">
                                            <p:txEl>
                                              <p:pRg st="2" end="2"/>
                                            </p:txEl>
                                          </p:spTgt>
                                        </p:tgtEl>
                                        <p:attrNameLst>
                                          <p:attrName>style.visibility</p:attrName>
                                        </p:attrNameLst>
                                      </p:cBhvr>
                                      <p:to>
                                        <p:strVal val="visible"/>
                                      </p:to>
                                    </p:set>
                                    <p:anim calcmode="lin" valueType="num">
                                      <p:cBhvr additive="base">
                                        <p:cTn id="7" dur="20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9570">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5000"/>
                                  </p:stCondLst>
                                  <p:childTnLst>
                                    <p:set>
                                      <p:cBhvr>
                                        <p:cTn id="11" dur="1" fill="hold">
                                          <p:stCondLst>
                                            <p:cond delay="0"/>
                                          </p:stCondLst>
                                        </p:cTn>
                                        <p:tgtEl>
                                          <p:spTgt spid="109570">
                                            <p:txEl>
                                              <p:pRg st="4" end="4"/>
                                            </p:txEl>
                                          </p:spTgt>
                                        </p:tgtEl>
                                        <p:attrNameLst>
                                          <p:attrName>style.visibility</p:attrName>
                                        </p:attrNameLst>
                                      </p:cBhvr>
                                      <p:to>
                                        <p:strVal val="visible"/>
                                      </p:to>
                                    </p:set>
                                    <p:anim calcmode="lin" valueType="num">
                                      <p:cBhvr additive="base">
                                        <p:cTn id="12" dur="20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09570">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9000"/>
                            </p:stCondLst>
                            <p:childTnLst>
                              <p:par>
                                <p:cTn id="15" presetID="2" presetClass="entr" presetSubtype="4" fill="hold" nodeType="afterEffect">
                                  <p:stCondLst>
                                    <p:cond delay="0"/>
                                  </p:stCondLst>
                                  <p:childTnLst>
                                    <p:set>
                                      <p:cBhvr>
                                        <p:cTn id="16" dur="1" fill="hold">
                                          <p:stCondLst>
                                            <p:cond delay="0"/>
                                          </p:stCondLst>
                                        </p:cTn>
                                        <p:tgtEl>
                                          <p:spTgt spid="109570">
                                            <p:txEl>
                                              <p:pRg st="5" end="5"/>
                                            </p:txEl>
                                          </p:spTgt>
                                        </p:tgtEl>
                                        <p:attrNameLst>
                                          <p:attrName>style.visibility</p:attrName>
                                        </p:attrNameLst>
                                      </p:cBhvr>
                                      <p:to>
                                        <p:strVal val="visible"/>
                                      </p:to>
                                    </p:set>
                                    <p:anim calcmode="lin" valueType="num">
                                      <p:cBhvr additive="base">
                                        <p:cTn id="17" dur="2000" fill="hold"/>
                                        <p:tgtEl>
                                          <p:spTgt spid="109570">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09570">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1000"/>
                            </p:stCondLst>
                            <p:childTnLst>
                              <p:par>
                                <p:cTn id="20" presetID="2" presetClass="entr" presetSubtype="4" fill="hold" nodeType="afterEffect">
                                  <p:stCondLst>
                                    <p:cond delay="0"/>
                                  </p:stCondLst>
                                  <p:childTnLst>
                                    <p:set>
                                      <p:cBhvr>
                                        <p:cTn id="21" dur="1" fill="hold">
                                          <p:stCondLst>
                                            <p:cond delay="0"/>
                                          </p:stCondLst>
                                        </p:cTn>
                                        <p:tgtEl>
                                          <p:spTgt spid="109570">
                                            <p:txEl>
                                              <p:pRg st="6" end="6"/>
                                            </p:txEl>
                                          </p:spTgt>
                                        </p:tgtEl>
                                        <p:attrNameLst>
                                          <p:attrName>style.visibility</p:attrName>
                                        </p:attrNameLst>
                                      </p:cBhvr>
                                      <p:to>
                                        <p:strVal val="visible"/>
                                      </p:to>
                                    </p:set>
                                    <p:anim calcmode="lin" valueType="num">
                                      <p:cBhvr additive="base">
                                        <p:cTn id="22" dur="2000" fill="hold"/>
                                        <p:tgtEl>
                                          <p:spTgt spid="109570">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09570">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3000"/>
                            </p:stCondLst>
                            <p:childTnLst>
                              <p:par>
                                <p:cTn id="25" presetID="2" presetClass="entr" presetSubtype="4" fill="hold" nodeType="afterEffect">
                                  <p:stCondLst>
                                    <p:cond delay="0"/>
                                  </p:stCondLst>
                                  <p:childTnLst>
                                    <p:set>
                                      <p:cBhvr>
                                        <p:cTn id="26" dur="1" fill="hold">
                                          <p:stCondLst>
                                            <p:cond delay="0"/>
                                          </p:stCondLst>
                                        </p:cTn>
                                        <p:tgtEl>
                                          <p:spTgt spid="109570">
                                            <p:txEl>
                                              <p:pRg st="7" end="7"/>
                                            </p:txEl>
                                          </p:spTgt>
                                        </p:tgtEl>
                                        <p:attrNameLst>
                                          <p:attrName>style.visibility</p:attrName>
                                        </p:attrNameLst>
                                      </p:cBhvr>
                                      <p:to>
                                        <p:strVal val="visible"/>
                                      </p:to>
                                    </p:set>
                                    <p:anim calcmode="lin" valueType="num">
                                      <p:cBhvr additive="base">
                                        <p:cTn id="27" dur="2000" fill="hold"/>
                                        <p:tgtEl>
                                          <p:spTgt spid="109570">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9570">
                                            <p:txEl>
                                              <p:pRg st="7" end="7"/>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0"/>
                            </p:stCondLst>
                            <p:childTnLst>
                              <p:par>
                                <p:cTn id="30" presetID="2" presetClass="entr" presetSubtype="4" fill="hold" nodeType="afterEffect">
                                  <p:stCondLst>
                                    <p:cond delay="0"/>
                                  </p:stCondLst>
                                  <p:childTnLst>
                                    <p:set>
                                      <p:cBhvr>
                                        <p:cTn id="31" dur="1" fill="hold">
                                          <p:stCondLst>
                                            <p:cond delay="0"/>
                                          </p:stCondLst>
                                        </p:cTn>
                                        <p:tgtEl>
                                          <p:spTgt spid="109570">
                                            <p:txEl>
                                              <p:pRg st="8" end="8"/>
                                            </p:txEl>
                                          </p:spTgt>
                                        </p:tgtEl>
                                        <p:attrNameLst>
                                          <p:attrName>style.visibility</p:attrName>
                                        </p:attrNameLst>
                                      </p:cBhvr>
                                      <p:to>
                                        <p:strVal val="visible"/>
                                      </p:to>
                                    </p:set>
                                    <p:anim calcmode="lin" valueType="num">
                                      <p:cBhvr additive="base">
                                        <p:cTn id="32" dur="2000" fill="hold"/>
                                        <p:tgtEl>
                                          <p:spTgt spid="109570">
                                            <p:txEl>
                                              <p:pRg st="8" end="8"/>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09570">
                                            <p:txEl>
                                              <p:pRg st="8" end="8"/>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7000"/>
                            </p:stCondLst>
                            <p:childTnLst>
                              <p:par>
                                <p:cTn id="35" presetID="2" presetClass="entr" presetSubtype="4" fill="hold" nodeType="afterEffect">
                                  <p:stCondLst>
                                    <p:cond delay="0"/>
                                  </p:stCondLst>
                                  <p:childTnLst>
                                    <p:set>
                                      <p:cBhvr>
                                        <p:cTn id="36" dur="1" fill="hold">
                                          <p:stCondLst>
                                            <p:cond delay="0"/>
                                          </p:stCondLst>
                                        </p:cTn>
                                        <p:tgtEl>
                                          <p:spTgt spid="109570">
                                            <p:txEl>
                                              <p:pRg st="9" end="9"/>
                                            </p:txEl>
                                          </p:spTgt>
                                        </p:tgtEl>
                                        <p:attrNameLst>
                                          <p:attrName>style.visibility</p:attrName>
                                        </p:attrNameLst>
                                      </p:cBhvr>
                                      <p:to>
                                        <p:strVal val="visible"/>
                                      </p:to>
                                    </p:set>
                                    <p:anim calcmode="lin" valueType="num">
                                      <p:cBhvr additive="base">
                                        <p:cTn id="37" dur="2000" fill="hold"/>
                                        <p:tgtEl>
                                          <p:spTgt spid="109570">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9570">
                                            <p:txEl>
                                              <p:pRg st="9" end="9"/>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9000"/>
                            </p:stCondLst>
                            <p:childTnLst>
                              <p:par>
                                <p:cTn id="40" presetID="2" presetClass="entr" presetSubtype="4" fill="hold" nodeType="afterEffect">
                                  <p:stCondLst>
                                    <p:cond delay="6500"/>
                                  </p:stCondLst>
                                  <p:childTnLst>
                                    <p:set>
                                      <p:cBhvr>
                                        <p:cTn id="41" dur="1" fill="hold">
                                          <p:stCondLst>
                                            <p:cond delay="0"/>
                                          </p:stCondLst>
                                        </p:cTn>
                                        <p:tgtEl>
                                          <p:spTgt spid="109570">
                                            <p:txEl>
                                              <p:pRg st="11" end="11"/>
                                            </p:txEl>
                                          </p:spTgt>
                                        </p:tgtEl>
                                        <p:attrNameLst>
                                          <p:attrName>style.visibility</p:attrName>
                                        </p:attrNameLst>
                                      </p:cBhvr>
                                      <p:to>
                                        <p:strVal val="visible"/>
                                      </p:to>
                                    </p:set>
                                    <p:anim calcmode="lin" valueType="num">
                                      <p:cBhvr additive="base">
                                        <p:cTn id="42" dur="2000" fill="hold"/>
                                        <p:tgtEl>
                                          <p:spTgt spid="109570">
                                            <p:txEl>
                                              <p:pRg st="11" end="11"/>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09570">
                                            <p:txEl>
                                              <p:pRg st="11" end="11"/>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7500"/>
                            </p:stCondLst>
                            <p:childTnLst>
                              <p:par>
                                <p:cTn id="45" presetID="2" presetClass="entr" presetSubtype="4" fill="hold" nodeType="afterEffect">
                                  <p:stCondLst>
                                    <p:cond delay="0"/>
                                  </p:stCondLst>
                                  <p:childTnLst>
                                    <p:set>
                                      <p:cBhvr>
                                        <p:cTn id="46" dur="1" fill="hold">
                                          <p:stCondLst>
                                            <p:cond delay="0"/>
                                          </p:stCondLst>
                                        </p:cTn>
                                        <p:tgtEl>
                                          <p:spTgt spid="109570">
                                            <p:txEl>
                                              <p:pRg st="13" end="13"/>
                                            </p:txEl>
                                          </p:spTgt>
                                        </p:tgtEl>
                                        <p:attrNameLst>
                                          <p:attrName>style.visibility</p:attrName>
                                        </p:attrNameLst>
                                      </p:cBhvr>
                                      <p:to>
                                        <p:strVal val="visible"/>
                                      </p:to>
                                    </p:set>
                                    <p:anim calcmode="lin" valueType="num">
                                      <p:cBhvr additive="base">
                                        <p:cTn id="47" dur="2000" fill="hold"/>
                                        <p:tgtEl>
                                          <p:spTgt spid="109570">
                                            <p:txEl>
                                              <p:pRg st="13" end="13"/>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09570">
                                            <p:txEl>
                                              <p:pRg st="13" end="13"/>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9500"/>
                            </p:stCondLst>
                            <p:childTnLst>
                              <p:par>
                                <p:cTn id="50" presetID="3" presetClass="exit" presetSubtype="10" fill="hold" nodeType="afterEffect">
                                  <p:stCondLst>
                                    <p:cond delay="7000"/>
                                  </p:stCondLst>
                                  <p:childTnLst>
                                    <p:animEffect transition="out" filter="blinds(horizontal)">
                                      <p:cBhvr>
                                        <p:cTn id="51" dur="2000"/>
                                        <p:tgtEl>
                                          <p:spTgt spid="109570">
                                            <p:txEl>
                                              <p:pRg st="2" end="2"/>
                                            </p:txEl>
                                          </p:spTgt>
                                        </p:tgtEl>
                                      </p:cBhvr>
                                    </p:animEffect>
                                    <p:set>
                                      <p:cBhvr>
                                        <p:cTn id="52" dur="1" fill="hold">
                                          <p:stCondLst>
                                            <p:cond delay="1999"/>
                                          </p:stCondLst>
                                        </p:cTn>
                                        <p:tgtEl>
                                          <p:spTgt spid="109570">
                                            <p:txEl>
                                              <p:pRg st="2" end="2"/>
                                            </p:txEl>
                                          </p:spTgt>
                                        </p:tgtEl>
                                        <p:attrNameLst>
                                          <p:attrName>style.visibility</p:attrName>
                                        </p:attrNameLst>
                                      </p:cBhvr>
                                      <p:to>
                                        <p:strVal val="hidden"/>
                                      </p:to>
                                    </p:set>
                                  </p:childTnLst>
                                </p:cTn>
                              </p:par>
                            </p:childTnLst>
                          </p:cTn>
                        </p:par>
                        <p:par>
                          <p:cTn id="53" fill="hold" nodeType="afterGroup">
                            <p:stCondLst>
                              <p:cond delay="38500"/>
                            </p:stCondLst>
                            <p:childTnLst>
                              <p:par>
                                <p:cTn id="54" presetID="3" presetClass="exit" presetSubtype="10" fill="hold" nodeType="afterEffect">
                                  <p:stCondLst>
                                    <p:cond delay="0"/>
                                  </p:stCondLst>
                                  <p:childTnLst>
                                    <p:animEffect transition="out" filter="blinds(horizontal)">
                                      <p:cBhvr>
                                        <p:cTn id="55" dur="2000"/>
                                        <p:tgtEl>
                                          <p:spTgt spid="109570">
                                            <p:txEl>
                                              <p:pRg st="3" end="3"/>
                                            </p:txEl>
                                          </p:spTgt>
                                        </p:tgtEl>
                                      </p:cBhvr>
                                    </p:animEffect>
                                    <p:set>
                                      <p:cBhvr>
                                        <p:cTn id="56" dur="1" fill="hold">
                                          <p:stCondLst>
                                            <p:cond delay="1999"/>
                                          </p:stCondLst>
                                        </p:cTn>
                                        <p:tgtEl>
                                          <p:spTgt spid="109570">
                                            <p:txEl>
                                              <p:pRg st="3" end="3"/>
                                            </p:txEl>
                                          </p:spTgt>
                                        </p:tgtEl>
                                        <p:attrNameLst>
                                          <p:attrName>style.visibility</p:attrName>
                                        </p:attrNameLst>
                                      </p:cBhvr>
                                      <p:to>
                                        <p:strVal val="hidden"/>
                                      </p:to>
                                    </p:set>
                                  </p:childTnLst>
                                </p:cTn>
                              </p:par>
                            </p:childTnLst>
                          </p:cTn>
                        </p:par>
                        <p:par>
                          <p:cTn id="57" fill="hold" nodeType="afterGroup">
                            <p:stCondLst>
                              <p:cond delay="40500"/>
                            </p:stCondLst>
                            <p:childTnLst>
                              <p:par>
                                <p:cTn id="58" presetID="3" presetClass="exit" presetSubtype="10" fill="hold" nodeType="afterEffect">
                                  <p:stCondLst>
                                    <p:cond delay="0"/>
                                  </p:stCondLst>
                                  <p:childTnLst>
                                    <p:animEffect transition="out" filter="blinds(horizontal)">
                                      <p:cBhvr>
                                        <p:cTn id="59" dur="2000"/>
                                        <p:tgtEl>
                                          <p:spTgt spid="109570">
                                            <p:txEl>
                                              <p:pRg st="4" end="4"/>
                                            </p:txEl>
                                          </p:spTgt>
                                        </p:tgtEl>
                                      </p:cBhvr>
                                    </p:animEffect>
                                    <p:set>
                                      <p:cBhvr>
                                        <p:cTn id="60" dur="1" fill="hold">
                                          <p:stCondLst>
                                            <p:cond delay="1999"/>
                                          </p:stCondLst>
                                        </p:cTn>
                                        <p:tgtEl>
                                          <p:spTgt spid="109570">
                                            <p:txEl>
                                              <p:pRg st="4" end="4"/>
                                            </p:txEl>
                                          </p:spTgt>
                                        </p:tgtEl>
                                        <p:attrNameLst>
                                          <p:attrName>style.visibility</p:attrName>
                                        </p:attrNameLst>
                                      </p:cBhvr>
                                      <p:to>
                                        <p:strVal val="hidden"/>
                                      </p:to>
                                    </p:set>
                                  </p:childTnLst>
                                </p:cTn>
                              </p:par>
                            </p:childTnLst>
                          </p:cTn>
                        </p:par>
                        <p:par>
                          <p:cTn id="61" fill="hold" nodeType="afterGroup">
                            <p:stCondLst>
                              <p:cond delay="42500"/>
                            </p:stCondLst>
                            <p:childTnLst>
                              <p:par>
                                <p:cTn id="62" presetID="3" presetClass="exit" presetSubtype="10" fill="hold" nodeType="afterEffect">
                                  <p:stCondLst>
                                    <p:cond delay="0"/>
                                  </p:stCondLst>
                                  <p:childTnLst>
                                    <p:animEffect transition="out" filter="blinds(horizontal)">
                                      <p:cBhvr>
                                        <p:cTn id="63" dur="2000"/>
                                        <p:tgtEl>
                                          <p:spTgt spid="109570">
                                            <p:txEl>
                                              <p:pRg st="5" end="5"/>
                                            </p:txEl>
                                          </p:spTgt>
                                        </p:tgtEl>
                                      </p:cBhvr>
                                    </p:animEffect>
                                    <p:set>
                                      <p:cBhvr>
                                        <p:cTn id="64" dur="1" fill="hold">
                                          <p:stCondLst>
                                            <p:cond delay="1999"/>
                                          </p:stCondLst>
                                        </p:cTn>
                                        <p:tgtEl>
                                          <p:spTgt spid="109570">
                                            <p:txEl>
                                              <p:pRg st="5" end="5"/>
                                            </p:txEl>
                                          </p:spTgt>
                                        </p:tgtEl>
                                        <p:attrNameLst>
                                          <p:attrName>style.visibility</p:attrName>
                                        </p:attrNameLst>
                                      </p:cBhvr>
                                      <p:to>
                                        <p:strVal val="hidden"/>
                                      </p:to>
                                    </p:set>
                                  </p:childTnLst>
                                </p:cTn>
                              </p:par>
                            </p:childTnLst>
                          </p:cTn>
                        </p:par>
                        <p:par>
                          <p:cTn id="65" fill="hold" nodeType="afterGroup">
                            <p:stCondLst>
                              <p:cond delay="44500"/>
                            </p:stCondLst>
                            <p:childTnLst>
                              <p:par>
                                <p:cTn id="66" presetID="3" presetClass="exit" presetSubtype="10" fill="hold" nodeType="afterEffect">
                                  <p:stCondLst>
                                    <p:cond delay="0"/>
                                  </p:stCondLst>
                                  <p:childTnLst>
                                    <p:animEffect transition="out" filter="blinds(horizontal)">
                                      <p:cBhvr>
                                        <p:cTn id="67" dur="2000"/>
                                        <p:tgtEl>
                                          <p:spTgt spid="109570">
                                            <p:txEl>
                                              <p:pRg st="6" end="6"/>
                                            </p:txEl>
                                          </p:spTgt>
                                        </p:tgtEl>
                                      </p:cBhvr>
                                    </p:animEffect>
                                    <p:set>
                                      <p:cBhvr>
                                        <p:cTn id="68" dur="1" fill="hold">
                                          <p:stCondLst>
                                            <p:cond delay="1999"/>
                                          </p:stCondLst>
                                        </p:cTn>
                                        <p:tgtEl>
                                          <p:spTgt spid="109570">
                                            <p:txEl>
                                              <p:pRg st="6" end="6"/>
                                            </p:txEl>
                                          </p:spTgt>
                                        </p:tgtEl>
                                        <p:attrNameLst>
                                          <p:attrName>style.visibility</p:attrName>
                                        </p:attrNameLst>
                                      </p:cBhvr>
                                      <p:to>
                                        <p:strVal val="hidden"/>
                                      </p:to>
                                    </p:set>
                                  </p:childTnLst>
                                </p:cTn>
                              </p:par>
                            </p:childTnLst>
                          </p:cTn>
                        </p:par>
                        <p:par>
                          <p:cTn id="69" fill="hold" nodeType="afterGroup">
                            <p:stCondLst>
                              <p:cond delay="46500"/>
                            </p:stCondLst>
                            <p:childTnLst>
                              <p:par>
                                <p:cTn id="70" presetID="3" presetClass="exit" presetSubtype="10" fill="hold" nodeType="afterEffect">
                                  <p:stCondLst>
                                    <p:cond delay="0"/>
                                  </p:stCondLst>
                                  <p:childTnLst>
                                    <p:animEffect transition="out" filter="blinds(horizontal)">
                                      <p:cBhvr>
                                        <p:cTn id="71" dur="2000"/>
                                        <p:tgtEl>
                                          <p:spTgt spid="109570">
                                            <p:txEl>
                                              <p:pRg st="7" end="7"/>
                                            </p:txEl>
                                          </p:spTgt>
                                        </p:tgtEl>
                                      </p:cBhvr>
                                    </p:animEffect>
                                    <p:set>
                                      <p:cBhvr>
                                        <p:cTn id="72" dur="1" fill="hold">
                                          <p:stCondLst>
                                            <p:cond delay="1999"/>
                                          </p:stCondLst>
                                        </p:cTn>
                                        <p:tgtEl>
                                          <p:spTgt spid="109570">
                                            <p:txEl>
                                              <p:pRg st="7" end="7"/>
                                            </p:txEl>
                                          </p:spTgt>
                                        </p:tgtEl>
                                        <p:attrNameLst>
                                          <p:attrName>style.visibility</p:attrName>
                                        </p:attrNameLst>
                                      </p:cBhvr>
                                      <p:to>
                                        <p:strVal val="hidden"/>
                                      </p:to>
                                    </p:set>
                                  </p:childTnLst>
                                </p:cTn>
                              </p:par>
                            </p:childTnLst>
                          </p:cTn>
                        </p:par>
                        <p:par>
                          <p:cTn id="73" fill="hold" nodeType="afterGroup">
                            <p:stCondLst>
                              <p:cond delay="48500"/>
                            </p:stCondLst>
                            <p:childTnLst>
                              <p:par>
                                <p:cTn id="74" presetID="3" presetClass="exit" presetSubtype="10" fill="hold" nodeType="afterEffect">
                                  <p:stCondLst>
                                    <p:cond delay="0"/>
                                  </p:stCondLst>
                                  <p:childTnLst>
                                    <p:animEffect transition="out" filter="blinds(horizontal)">
                                      <p:cBhvr>
                                        <p:cTn id="75" dur="2000"/>
                                        <p:tgtEl>
                                          <p:spTgt spid="109570">
                                            <p:txEl>
                                              <p:pRg st="8" end="8"/>
                                            </p:txEl>
                                          </p:spTgt>
                                        </p:tgtEl>
                                      </p:cBhvr>
                                    </p:animEffect>
                                    <p:set>
                                      <p:cBhvr>
                                        <p:cTn id="76" dur="1" fill="hold">
                                          <p:stCondLst>
                                            <p:cond delay="1999"/>
                                          </p:stCondLst>
                                        </p:cTn>
                                        <p:tgtEl>
                                          <p:spTgt spid="109570">
                                            <p:txEl>
                                              <p:pRg st="8" end="8"/>
                                            </p:txEl>
                                          </p:spTgt>
                                        </p:tgtEl>
                                        <p:attrNameLst>
                                          <p:attrName>style.visibility</p:attrName>
                                        </p:attrNameLst>
                                      </p:cBhvr>
                                      <p:to>
                                        <p:strVal val="hidden"/>
                                      </p:to>
                                    </p:set>
                                  </p:childTnLst>
                                </p:cTn>
                              </p:par>
                            </p:childTnLst>
                          </p:cTn>
                        </p:par>
                        <p:par>
                          <p:cTn id="77" fill="hold" nodeType="afterGroup">
                            <p:stCondLst>
                              <p:cond delay="50500"/>
                            </p:stCondLst>
                            <p:childTnLst>
                              <p:par>
                                <p:cTn id="78" presetID="3" presetClass="exit" presetSubtype="10" fill="hold" nodeType="afterEffect">
                                  <p:stCondLst>
                                    <p:cond delay="0"/>
                                  </p:stCondLst>
                                  <p:childTnLst>
                                    <p:animEffect transition="out" filter="blinds(horizontal)">
                                      <p:cBhvr>
                                        <p:cTn id="79" dur="2000"/>
                                        <p:tgtEl>
                                          <p:spTgt spid="109570">
                                            <p:txEl>
                                              <p:pRg st="9" end="9"/>
                                            </p:txEl>
                                          </p:spTgt>
                                        </p:tgtEl>
                                      </p:cBhvr>
                                    </p:animEffect>
                                    <p:set>
                                      <p:cBhvr>
                                        <p:cTn id="80" dur="1" fill="hold">
                                          <p:stCondLst>
                                            <p:cond delay="1999"/>
                                          </p:stCondLst>
                                        </p:cTn>
                                        <p:tgtEl>
                                          <p:spTgt spid="109570">
                                            <p:txEl>
                                              <p:pRg st="9" end="9"/>
                                            </p:txEl>
                                          </p:spTgt>
                                        </p:tgtEl>
                                        <p:attrNameLst>
                                          <p:attrName>style.visibility</p:attrName>
                                        </p:attrNameLst>
                                      </p:cBhvr>
                                      <p:to>
                                        <p:strVal val="hidden"/>
                                      </p:to>
                                    </p:set>
                                  </p:childTnLst>
                                </p:cTn>
                              </p:par>
                            </p:childTnLst>
                          </p:cTn>
                        </p:par>
                        <p:par>
                          <p:cTn id="81" fill="hold" nodeType="afterGroup">
                            <p:stCondLst>
                              <p:cond delay="52500"/>
                            </p:stCondLst>
                            <p:childTnLst>
                              <p:par>
                                <p:cTn id="82" presetID="3" presetClass="exit" presetSubtype="10" fill="hold" nodeType="afterEffect">
                                  <p:stCondLst>
                                    <p:cond delay="0"/>
                                  </p:stCondLst>
                                  <p:childTnLst>
                                    <p:animEffect transition="out" filter="blinds(horizontal)">
                                      <p:cBhvr>
                                        <p:cTn id="83" dur="2000"/>
                                        <p:tgtEl>
                                          <p:spTgt spid="109570">
                                            <p:txEl>
                                              <p:pRg st="10" end="10"/>
                                            </p:txEl>
                                          </p:spTgt>
                                        </p:tgtEl>
                                      </p:cBhvr>
                                    </p:animEffect>
                                    <p:set>
                                      <p:cBhvr>
                                        <p:cTn id="84" dur="1" fill="hold">
                                          <p:stCondLst>
                                            <p:cond delay="1999"/>
                                          </p:stCondLst>
                                        </p:cTn>
                                        <p:tgtEl>
                                          <p:spTgt spid="109570">
                                            <p:txEl>
                                              <p:pRg st="10" end="10"/>
                                            </p:txEl>
                                          </p:spTgt>
                                        </p:tgtEl>
                                        <p:attrNameLst>
                                          <p:attrName>style.visibility</p:attrName>
                                        </p:attrNameLst>
                                      </p:cBhvr>
                                      <p:to>
                                        <p:strVal val="hidden"/>
                                      </p:to>
                                    </p:set>
                                  </p:childTnLst>
                                </p:cTn>
                              </p:par>
                            </p:childTnLst>
                          </p:cTn>
                        </p:par>
                        <p:par>
                          <p:cTn id="85" fill="hold" nodeType="afterGroup">
                            <p:stCondLst>
                              <p:cond delay="54500"/>
                            </p:stCondLst>
                            <p:childTnLst>
                              <p:par>
                                <p:cTn id="86" presetID="3" presetClass="exit" presetSubtype="10" fill="hold" nodeType="afterEffect">
                                  <p:stCondLst>
                                    <p:cond delay="0"/>
                                  </p:stCondLst>
                                  <p:childTnLst>
                                    <p:animEffect transition="out" filter="blinds(horizontal)">
                                      <p:cBhvr>
                                        <p:cTn id="87" dur="2000"/>
                                        <p:tgtEl>
                                          <p:spTgt spid="109570">
                                            <p:txEl>
                                              <p:pRg st="11" end="11"/>
                                            </p:txEl>
                                          </p:spTgt>
                                        </p:tgtEl>
                                      </p:cBhvr>
                                    </p:animEffect>
                                    <p:set>
                                      <p:cBhvr>
                                        <p:cTn id="88" dur="1" fill="hold">
                                          <p:stCondLst>
                                            <p:cond delay="1999"/>
                                          </p:stCondLst>
                                        </p:cTn>
                                        <p:tgtEl>
                                          <p:spTgt spid="109570">
                                            <p:txEl>
                                              <p:pRg st="11" end="11"/>
                                            </p:txEl>
                                          </p:spTgt>
                                        </p:tgtEl>
                                        <p:attrNameLst>
                                          <p:attrName>style.visibility</p:attrName>
                                        </p:attrNameLst>
                                      </p:cBhvr>
                                      <p:to>
                                        <p:strVal val="hidden"/>
                                      </p:to>
                                    </p:set>
                                  </p:childTnLst>
                                </p:cTn>
                              </p:par>
                            </p:childTnLst>
                          </p:cTn>
                        </p:par>
                        <p:par>
                          <p:cTn id="89" fill="hold" nodeType="afterGroup">
                            <p:stCondLst>
                              <p:cond delay="56500"/>
                            </p:stCondLst>
                            <p:childTnLst>
                              <p:par>
                                <p:cTn id="90" presetID="3" presetClass="exit" presetSubtype="10" fill="hold" nodeType="afterEffect">
                                  <p:stCondLst>
                                    <p:cond delay="0"/>
                                  </p:stCondLst>
                                  <p:childTnLst>
                                    <p:animEffect transition="out" filter="blinds(horizontal)">
                                      <p:cBhvr>
                                        <p:cTn id="91" dur="2000"/>
                                        <p:tgtEl>
                                          <p:spTgt spid="109570">
                                            <p:txEl>
                                              <p:pRg st="12" end="12"/>
                                            </p:txEl>
                                          </p:spTgt>
                                        </p:tgtEl>
                                      </p:cBhvr>
                                    </p:animEffect>
                                    <p:set>
                                      <p:cBhvr>
                                        <p:cTn id="92" dur="1" fill="hold">
                                          <p:stCondLst>
                                            <p:cond delay="1999"/>
                                          </p:stCondLst>
                                        </p:cTn>
                                        <p:tgtEl>
                                          <p:spTgt spid="109570">
                                            <p:txEl>
                                              <p:pRg st="12" end="12"/>
                                            </p:txEl>
                                          </p:spTgt>
                                        </p:tgtEl>
                                        <p:attrNameLst>
                                          <p:attrName>style.visibility</p:attrName>
                                        </p:attrNameLst>
                                      </p:cBhvr>
                                      <p:to>
                                        <p:strVal val="hidden"/>
                                      </p:to>
                                    </p:set>
                                  </p:childTnLst>
                                </p:cTn>
                              </p:par>
                            </p:childTnLst>
                          </p:cTn>
                        </p:par>
                        <p:par>
                          <p:cTn id="93" fill="hold" nodeType="afterGroup">
                            <p:stCondLst>
                              <p:cond delay="58500"/>
                            </p:stCondLst>
                            <p:childTnLst>
                              <p:par>
                                <p:cTn id="94" presetID="3" presetClass="exit" presetSubtype="10" fill="hold" nodeType="afterEffect">
                                  <p:stCondLst>
                                    <p:cond delay="0"/>
                                  </p:stCondLst>
                                  <p:childTnLst>
                                    <p:animEffect transition="out" filter="blinds(horizontal)">
                                      <p:cBhvr>
                                        <p:cTn id="95" dur="2000"/>
                                        <p:tgtEl>
                                          <p:spTgt spid="109570">
                                            <p:txEl>
                                              <p:pRg st="13" end="13"/>
                                            </p:txEl>
                                          </p:spTgt>
                                        </p:tgtEl>
                                      </p:cBhvr>
                                    </p:animEffect>
                                    <p:set>
                                      <p:cBhvr>
                                        <p:cTn id="96" dur="1" fill="hold">
                                          <p:stCondLst>
                                            <p:cond delay="1999"/>
                                          </p:stCondLst>
                                        </p:cTn>
                                        <p:tgtEl>
                                          <p:spTgt spid="109570">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i="1">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endParaRPr lang="en-US" altLang="en-US" sz="2000"/>
          </a:p>
          <a:p>
            <a:pPr eaLnBrk="1" hangingPunct="1">
              <a:lnSpc>
                <a:spcPct val="80000"/>
              </a:lnSpc>
              <a:buFontTx/>
              <a:buNone/>
            </a:pPr>
            <a:r>
              <a:rPr lang="el-GR" altLang="en-US" sz="2000" b="1"/>
              <a:t>	</a:t>
            </a:r>
            <a:r>
              <a:rPr lang="el-GR" altLang="en-US" sz="2000" b="1" i="1" u="sng">
                <a:latin typeface="Times New Roman" panose="02020603050405020304" pitchFamily="18" charset="0"/>
              </a:rPr>
              <a:t>Υπολειμματική αξία</a:t>
            </a:r>
            <a:r>
              <a:rPr lang="el-GR" altLang="en-US" sz="2000">
                <a:latin typeface="Times New Roman" panose="02020603050405020304" pitchFamily="18" charset="0"/>
              </a:rPr>
              <a:t> ενός αποσβέσιμου πάγιου περιουσιακού στοιχείου είναι η καθαρή ρευστοποιήσιμη αξία του, που υπολογίζεται να πραγματοποιηθεί κατά το τέλος της ωφέλιμης διάρκειας της ζωής του. </a:t>
            </a:r>
          </a:p>
          <a:p>
            <a:pPr eaLnBrk="1" hangingPunct="1">
              <a:lnSpc>
                <a:spcPct val="80000"/>
              </a:lnSpc>
              <a:buFontTx/>
              <a:buNone/>
            </a:pP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Απόσβεση</a:t>
            </a:r>
            <a:r>
              <a:rPr lang="el-GR" altLang="en-US" sz="2000">
                <a:latin typeface="Times New Roman" panose="02020603050405020304" pitchFamily="18" charset="0"/>
              </a:rPr>
              <a:t> είναι η χρονική κατανομή της αποσβεστέας αξίας του πάγιου περιουσιακού στοιχείου, που υπολογίζεται με βάση την ωφέλιμη διάρκεια ζωής του και, συνακόλουθα, η λογιστική απεικόνιση και ο καταλογισμός της σε καθεμία χρήση. Το ποσό της ετήσιας απόσβεσης αντιπροσωπεύει τη μείωση της αξίας του πάγιου στοιχείου, που επέρχεται λόγω της χρήσεώς του, της παρόδου του χρόνου και της οικονομικής του απαξίωσης. Οι αποσβέσεις κάθε χρήσεως βαρύνουν το λειτουργικό κόστος ή απ'ευθείας τα αποτελέσματα χρήσεως όταν πρόκειται για αποσβέσεις που δεν ενσωματώνονται στο λειτουργικό κόστος.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Γενικές αρχές λογισμού των αποσβέσεων</a:t>
            </a:r>
          </a:p>
          <a:p>
            <a:pPr eaLnBrk="1" hangingPunct="1">
              <a:lnSpc>
                <a:spcPct val="80000"/>
              </a:lnSpc>
              <a:buFontTx/>
              <a:buNone/>
            </a:pPr>
            <a:r>
              <a:rPr lang="el-GR" altLang="en-US" sz="2400" b="1">
                <a:latin typeface="Times New Roman" panose="02020603050405020304" pitchFamily="18" charset="0"/>
              </a:rPr>
              <a:t>	           </a:t>
            </a:r>
            <a:r>
              <a:rPr lang="el-GR" altLang="en-US" sz="2400" b="1" u="sng">
                <a:latin typeface="Times New Roman" panose="02020603050405020304" pitchFamily="18" charset="0"/>
              </a:rPr>
              <a:t>Βάσει της Ελληνικής φορολογικής νομοθεσίας</a:t>
            </a:r>
            <a:r>
              <a:rPr lang="el-GR" altLang="en-US" sz="2000" u="sng">
                <a:latin typeface="Times New Roman" panose="02020603050405020304" pitchFamily="18" charset="0"/>
              </a:rPr>
              <a:t> </a:t>
            </a:r>
          </a:p>
          <a:p>
            <a:pPr eaLnBrk="1" hangingPunct="1">
              <a:lnSpc>
                <a:spcPct val="80000"/>
              </a:lnSpc>
              <a:buFontTx/>
              <a:buNone/>
            </a:pPr>
            <a:endParaRPr lang="el-GR" altLang="en-US" sz="2000" u="sng">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α)</a:t>
            </a:r>
            <a:r>
              <a:rPr lang="el-GR" altLang="en-US" sz="2000">
                <a:latin typeface="Times New Roman" panose="02020603050405020304" pitchFamily="18" charset="0"/>
              </a:rPr>
              <a:t> Για τον υπολογισμό των αποσβέσεων εφαρμόζεται η σταθερή μέθοδος απόσβεσης, δηλαδή η αποσβεστέα αξία των παγίων περιουσιακών στοιχείων κατανέμεται σε κάθε λογιστική χρήση, κατά τη διάρκεια της ωφέλιμης ζωής τους, με ομοιόμορφο τρόπο με εξαίρεση τα καινούργια μηχανήματα τα οποία οι βιομηχανίες, βιοτεχνίες, μεταλλεία και λατομεία αγοράζουν, οι αποσβέσεις των οποίων μπορούν να γίνουν και με τη φθίνουσα μέθοδο. </a:t>
            </a: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93869289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8546">
                                            <p:txEl>
                                              <p:pRg st="2" end="2"/>
                                            </p:txEl>
                                          </p:spTgt>
                                        </p:tgtEl>
                                        <p:attrNameLst>
                                          <p:attrName>style.visibility</p:attrName>
                                        </p:attrNameLst>
                                      </p:cBhvr>
                                      <p:to>
                                        <p:strVal val="visible"/>
                                      </p:to>
                                    </p:set>
                                    <p:anim calcmode="lin" valueType="num">
                                      <p:cBhvr additive="base">
                                        <p:cTn id="7" dur="2000" fill="hold"/>
                                        <p:tgtEl>
                                          <p:spTgt spid="108546">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8546">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5000"/>
                                  </p:stCondLst>
                                  <p:childTnLst>
                                    <p:set>
                                      <p:cBhvr>
                                        <p:cTn id="11" dur="1" fill="hold">
                                          <p:stCondLst>
                                            <p:cond delay="0"/>
                                          </p:stCondLst>
                                        </p:cTn>
                                        <p:tgtEl>
                                          <p:spTgt spid="108546">
                                            <p:txEl>
                                              <p:pRg st="4" end="4"/>
                                            </p:txEl>
                                          </p:spTgt>
                                        </p:tgtEl>
                                        <p:attrNameLst>
                                          <p:attrName>style.visibility</p:attrName>
                                        </p:attrNameLst>
                                      </p:cBhvr>
                                      <p:to>
                                        <p:strVal val="visible"/>
                                      </p:to>
                                    </p:set>
                                    <p:anim calcmode="lin" valueType="num">
                                      <p:cBhvr additive="base">
                                        <p:cTn id="12" dur="20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08546">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9000"/>
                            </p:stCondLst>
                            <p:childTnLst>
                              <p:par>
                                <p:cTn id="15" presetID="3" presetClass="exit" presetSubtype="10" fill="hold" nodeType="afterEffect">
                                  <p:stCondLst>
                                    <p:cond delay="7000"/>
                                  </p:stCondLst>
                                  <p:childTnLst>
                                    <p:animEffect transition="out" filter="blinds(horizontal)">
                                      <p:cBhvr>
                                        <p:cTn id="16" dur="2000"/>
                                        <p:tgtEl>
                                          <p:spTgt spid="108546">
                                            <p:txEl>
                                              <p:pRg st="2" end="2"/>
                                            </p:txEl>
                                          </p:spTgt>
                                        </p:tgtEl>
                                      </p:cBhvr>
                                    </p:animEffect>
                                    <p:set>
                                      <p:cBhvr>
                                        <p:cTn id="17" dur="1" fill="hold">
                                          <p:stCondLst>
                                            <p:cond delay="1999"/>
                                          </p:stCondLst>
                                        </p:cTn>
                                        <p:tgtEl>
                                          <p:spTgt spid="108546">
                                            <p:txEl>
                                              <p:pRg st="2" end="2"/>
                                            </p:txEl>
                                          </p:spTgt>
                                        </p:tgtEl>
                                        <p:attrNameLst>
                                          <p:attrName>style.visibility</p:attrName>
                                        </p:attrNameLst>
                                      </p:cBhvr>
                                      <p:to>
                                        <p:strVal val="hidden"/>
                                      </p:to>
                                    </p:set>
                                  </p:childTnLst>
                                </p:cTn>
                              </p:par>
                            </p:childTnLst>
                          </p:cTn>
                        </p:par>
                        <p:par>
                          <p:cTn id="18" fill="hold" nodeType="afterGroup">
                            <p:stCondLst>
                              <p:cond delay="18000"/>
                            </p:stCondLst>
                            <p:childTnLst>
                              <p:par>
                                <p:cTn id="19" presetID="3" presetClass="exit" presetSubtype="10" fill="hold" nodeType="afterEffect">
                                  <p:stCondLst>
                                    <p:cond delay="0"/>
                                  </p:stCondLst>
                                  <p:childTnLst>
                                    <p:animEffect transition="out" filter="blinds(horizontal)">
                                      <p:cBhvr>
                                        <p:cTn id="20" dur="2000"/>
                                        <p:tgtEl>
                                          <p:spTgt spid="108546">
                                            <p:txEl>
                                              <p:pRg st="4" end="4"/>
                                            </p:txEl>
                                          </p:spTgt>
                                        </p:tgtEl>
                                      </p:cBhvr>
                                    </p:animEffect>
                                    <p:set>
                                      <p:cBhvr>
                                        <p:cTn id="21" dur="1" fill="hold">
                                          <p:stCondLst>
                                            <p:cond delay="1999"/>
                                          </p:stCondLst>
                                        </p:cTn>
                                        <p:tgtEl>
                                          <p:spTgt spid="108546">
                                            <p:txEl>
                                              <p:pRg st="4" end="4"/>
                                            </p:txEl>
                                          </p:spTgt>
                                        </p:tgtEl>
                                        <p:attrNameLst>
                                          <p:attrName>style.visibility</p:attrName>
                                        </p:attrNameLst>
                                      </p:cBhvr>
                                      <p:to>
                                        <p:strVal val="hidden"/>
                                      </p:to>
                                    </p:set>
                                  </p:childTnLst>
                                </p:cTn>
                              </p:par>
                            </p:childTnLst>
                          </p:cTn>
                        </p:par>
                        <p:par>
                          <p:cTn id="22" fill="hold" nodeType="afterGroup">
                            <p:stCondLst>
                              <p:cond delay="20000"/>
                            </p:stCondLst>
                            <p:childTnLst>
                              <p:par>
                                <p:cTn id="23" presetID="5" presetClass="entr" presetSubtype="10" fill="hold" nodeType="afterEffect">
                                  <p:stCondLst>
                                    <p:cond delay="7000"/>
                                  </p:stCondLst>
                                  <p:childTnLst>
                                    <p:set>
                                      <p:cBhvr>
                                        <p:cTn id="24" dur="1" fill="hold">
                                          <p:stCondLst>
                                            <p:cond delay="0"/>
                                          </p:stCondLst>
                                        </p:cTn>
                                        <p:tgtEl>
                                          <p:spTgt spid="108546">
                                            <p:txEl>
                                              <p:pRg st="6" end="6"/>
                                            </p:txEl>
                                          </p:spTgt>
                                        </p:tgtEl>
                                        <p:attrNameLst>
                                          <p:attrName>style.visibility</p:attrName>
                                        </p:attrNameLst>
                                      </p:cBhvr>
                                      <p:to>
                                        <p:strVal val="visible"/>
                                      </p:to>
                                    </p:set>
                                    <p:animEffect transition="in" filter="checkerboard(across)">
                                      <p:cBhvr>
                                        <p:cTn id="25" dur="2000"/>
                                        <p:tgtEl>
                                          <p:spTgt spid="108546">
                                            <p:txEl>
                                              <p:pRg st="6" end="6"/>
                                            </p:txEl>
                                          </p:spTgt>
                                        </p:tgtEl>
                                      </p:cBhvr>
                                    </p:animEffect>
                                  </p:childTnLst>
                                </p:cTn>
                              </p:par>
                            </p:childTnLst>
                          </p:cTn>
                        </p:par>
                        <p:par>
                          <p:cTn id="26" fill="hold" nodeType="afterGroup">
                            <p:stCondLst>
                              <p:cond delay="29000"/>
                            </p:stCondLst>
                            <p:childTnLst>
                              <p:par>
                                <p:cTn id="27" presetID="5" presetClass="entr" presetSubtype="10" fill="hold" nodeType="afterEffect">
                                  <p:stCondLst>
                                    <p:cond delay="7000"/>
                                  </p:stCondLst>
                                  <p:childTnLst>
                                    <p:set>
                                      <p:cBhvr>
                                        <p:cTn id="28" dur="1" fill="hold">
                                          <p:stCondLst>
                                            <p:cond delay="0"/>
                                          </p:stCondLst>
                                        </p:cTn>
                                        <p:tgtEl>
                                          <p:spTgt spid="108546">
                                            <p:txEl>
                                              <p:pRg st="7" end="7"/>
                                            </p:txEl>
                                          </p:spTgt>
                                        </p:tgtEl>
                                        <p:attrNameLst>
                                          <p:attrName>style.visibility</p:attrName>
                                        </p:attrNameLst>
                                      </p:cBhvr>
                                      <p:to>
                                        <p:strVal val="visible"/>
                                      </p:to>
                                    </p:set>
                                    <p:animEffect transition="in" filter="checkerboard(across)">
                                      <p:cBhvr>
                                        <p:cTn id="29" dur="2000"/>
                                        <p:tgtEl>
                                          <p:spTgt spid="108546">
                                            <p:txEl>
                                              <p:pRg st="7" end="7"/>
                                            </p:txEl>
                                          </p:spTgt>
                                        </p:tgtEl>
                                      </p:cBhvr>
                                    </p:animEffect>
                                  </p:childTnLst>
                                </p:cTn>
                              </p:par>
                            </p:childTnLst>
                          </p:cTn>
                        </p:par>
                        <p:par>
                          <p:cTn id="30" fill="hold" nodeType="afterGroup">
                            <p:stCondLst>
                              <p:cond delay="38000"/>
                            </p:stCondLst>
                            <p:childTnLst>
                              <p:par>
                                <p:cTn id="31" presetID="2" presetClass="entr" presetSubtype="4" fill="hold" nodeType="afterEffect">
                                  <p:stCondLst>
                                    <p:cond delay="0"/>
                                  </p:stCondLst>
                                  <p:childTnLst>
                                    <p:set>
                                      <p:cBhvr>
                                        <p:cTn id="32" dur="1" fill="hold">
                                          <p:stCondLst>
                                            <p:cond delay="0"/>
                                          </p:stCondLst>
                                        </p:cTn>
                                        <p:tgtEl>
                                          <p:spTgt spid="108546">
                                            <p:txEl>
                                              <p:pRg st="9" end="9"/>
                                            </p:txEl>
                                          </p:spTgt>
                                        </p:tgtEl>
                                        <p:attrNameLst>
                                          <p:attrName>style.visibility</p:attrName>
                                        </p:attrNameLst>
                                      </p:cBhvr>
                                      <p:to>
                                        <p:strVal val="visible"/>
                                      </p:to>
                                    </p:set>
                                    <p:anim calcmode="lin" valueType="num">
                                      <p:cBhvr additive="base">
                                        <p:cTn id="33" dur="2000" fill="hold"/>
                                        <p:tgtEl>
                                          <p:spTgt spid="108546">
                                            <p:txEl>
                                              <p:pRg st="9" end="9"/>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08546">
                                            <p:txEl>
                                              <p:pRg st="9" end="9"/>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40000"/>
                            </p:stCondLst>
                            <p:childTnLst>
                              <p:par>
                                <p:cTn id="36" presetID="3" presetClass="exit" presetSubtype="10" fill="hold" nodeType="afterEffect">
                                  <p:stCondLst>
                                    <p:cond delay="7000"/>
                                  </p:stCondLst>
                                  <p:childTnLst>
                                    <p:animEffect transition="out" filter="blinds(horizontal)">
                                      <p:cBhvr>
                                        <p:cTn id="37" dur="2000"/>
                                        <p:tgtEl>
                                          <p:spTgt spid="108546">
                                            <p:txEl>
                                              <p:pRg st="6" end="6"/>
                                            </p:txEl>
                                          </p:spTgt>
                                        </p:tgtEl>
                                      </p:cBhvr>
                                    </p:animEffect>
                                    <p:set>
                                      <p:cBhvr>
                                        <p:cTn id="38" dur="1" fill="hold">
                                          <p:stCondLst>
                                            <p:cond delay="1999"/>
                                          </p:stCondLst>
                                        </p:cTn>
                                        <p:tgtEl>
                                          <p:spTgt spid="108546">
                                            <p:txEl>
                                              <p:pRg st="6" end="6"/>
                                            </p:txEl>
                                          </p:spTgt>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2000"/>
                                        <p:tgtEl>
                                          <p:spTgt spid="108546">
                                            <p:txEl>
                                              <p:pRg st="7" end="7"/>
                                            </p:txEl>
                                          </p:spTgt>
                                        </p:tgtEl>
                                      </p:cBhvr>
                                    </p:animEffect>
                                    <p:set>
                                      <p:cBhvr>
                                        <p:cTn id="41" dur="1" fill="hold">
                                          <p:stCondLst>
                                            <p:cond delay="1999"/>
                                          </p:stCondLst>
                                        </p:cTn>
                                        <p:tgtEl>
                                          <p:spTgt spid="108546">
                                            <p:txEl>
                                              <p:pRg st="7" end="7"/>
                                            </p:txEl>
                                          </p:spTgt>
                                        </p:tgtEl>
                                        <p:attrNameLst>
                                          <p:attrName>style.visibility</p:attrName>
                                        </p:attrNameLst>
                                      </p:cBhvr>
                                      <p:to>
                                        <p:strVal val="hidden"/>
                                      </p:to>
                                    </p:set>
                                  </p:childTnLst>
                                </p:cTn>
                              </p:par>
                            </p:childTnLst>
                          </p:cTn>
                        </p:par>
                        <p:par>
                          <p:cTn id="42" fill="hold" nodeType="afterGroup">
                            <p:stCondLst>
                              <p:cond delay="49000"/>
                            </p:stCondLst>
                            <p:childTnLst>
                              <p:par>
                                <p:cTn id="43" presetID="3" presetClass="exit" presetSubtype="10" fill="hold" nodeType="afterEffect">
                                  <p:stCondLst>
                                    <p:cond delay="0"/>
                                  </p:stCondLst>
                                  <p:childTnLst>
                                    <p:animEffect transition="out" filter="blinds(horizontal)">
                                      <p:cBhvr>
                                        <p:cTn id="44" dur="2000"/>
                                        <p:tgtEl>
                                          <p:spTgt spid="108546">
                                            <p:txEl>
                                              <p:pRg st="9" end="9"/>
                                            </p:txEl>
                                          </p:spTgt>
                                        </p:tgtEl>
                                      </p:cBhvr>
                                    </p:animEffect>
                                    <p:set>
                                      <p:cBhvr>
                                        <p:cTn id="45" dur="1" fill="hold">
                                          <p:stCondLst>
                                            <p:cond delay="1999"/>
                                          </p:stCondLst>
                                        </p:cTn>
                                        <p:tgtEl>
                                          <p:spTgt spid="108546">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β)</a:t>
            </a:r>
            <a:r>
              <a:rPr lang="el-GR" altLang="en-US" sz="2000">
                <a:latin typeface="Times New Roman" panose="02020603050405020304" pitchFamily="18" charset="0"/>
              </a:rPr>
              <a:t> Οι αποσβέσεις υπολογίζονται με βάση τους προβλεπόμενους από την κείμενη νομοθεσία συντελεστές ετήσιας τακτικής απόσβεσης για κάθε κατηγορία αποσβέσιμων πάγιων στοιχείων. Οι συντελεστές αυτοί, κατά τεκμήριο, καλύπτουν τη φυσική φθορά (από τη χρήση και από τη πάροδο του χρόνου) καθώς και την οικονομική απαξίωση των οικείων στοιχείων.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γ)</a:t>
            </a:r>
            <a:r>
              <a:rPr lang="el-GR" altLang="en-US" sz="2000">
                <a:latin typeface="Times New Roman" panose="02020603050405020304" pitchFamily="18" charset="0"/>
              </a:rPr>
              <a:t> Δεν επιτρέπεται ο λογισμός αποσβέσεων με συντελεστές μεγαλύτερους από εκείνους που προβλέπονται από την κείμενη νομοθεσία.</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δ)</a:t>
            </a:r>
            <a:r>
              <a:rPr lang="el-GR" altLang="en-US" sz="2000">
                <a:latin typeface="Times New Roman" panose="02020603050405020304" pitchFamily="18" charset="0"/>
              </a:rPr>
              <a:t> Η διενέργεια αποσβέσεων για κάθε έτος με τους θεσπιζόμενους συντελεστές είναι υποχρεωτική ανεξάρτητα από την ύπαρξη ή μη κερδών.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ε)</a:t>
            </a:r>
            <a:r>
              <a:rPr lang="el-GR" altLang="en-US" sz="2000">
                <a:latin typeface="Times New Roman" panose="02020603050405020304" pitchFamily="18" charset="0"/>
              </a:rPr>
              <a:t> Ο υπολογισμός των αποσβέσεων γίνεται από τη στιγμή που τo πάγιο αρχίζει να χρησιμοποιείται ή να λειτουργεί. Αν ο χρόνος αυτός δεν συμπίπτει με την έναρξη της λoγιστικής χρήσεως, η απόσβεση υπολογίζεται σε τόσα δωδέκατα της ετήσιας αποσβέσεως, όσοι είναι οι μήνες μέχρι το τέλος της χρήσεως, στους οποίους περιλαμβάνεται και ο μήνας μέσα στον οποίο το πάγιο στοιχείο αρχίζει να χρησιμοποιείται ή να λειτουργεί.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στ)</a:t>
            </a:r>
            <a:r>
              <a:rPr lang="el-GR" altLang="en-US" sz="2000">
                <a:latin typeface="Times New Roman" panose="02020603050405020304" pitchFamily="18" charset="0"/>
              </a:rPr>
              <a:t> Οι αποσβέσεις των πάγιων στοιχείων τα οποία παραμένουν σε αδράνεια για χρονικό διάστημα που διαρκεί πέρα από έξι μήνες υπολογίζονται για το διάστημα αυτό με μειωμένους συντελεστές. Σημειώνεται ότι μέχρι σήμερα δεν έχουν καθορισθεί οι άνω μειωμένοι συντελεστές αδρανείας, ενώ τις αποσβέσεις αδρανείας, η επιχείρηση δεν μπορεί να τις δηλώσει ως φορολογικό έξοδο.</a:t>
            </a:r>
          </a:p>
          <a:p>
            <a:pPr eaLnBrk="1" hangingPunct="1">
              <a:lnSpc>
                <a:spcPct val="80000"/>
              </a:lnSpc>
              <a:buFontTx/>
              <a:buNone/>
            </a:pPr>
            <a:r>
              <a:rPr lang="el-GR" altLang="en-US" sz="2000"/>
              <a:t> </a:t>
            </a:r>
            <a:endParaRPr lang="en-US" altLang="en-US" sz="2000"/>
          </a:p>
        </p:txBody>
      </p:sp>
    </p:spTree>
    <p:extLst>
      <p:ext uri="{BB962C8B-B14F-4D97-AF65-F5344CB8AC3E}">
        <p14:creationId xmlns:p14="http://schemas.microsoft.com/office/powerpoint/2010/main" val="23739693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7522">
                                            <p:txEl>
                                              <p:pRg st="2" end="2"/>
                                            </p:txEl>
                                          </p:spTgt>
                                        </p:tgtEl>
                                        <p:attrNameLst>
                                          <p:attrName>style.visibility</p:attrName>
                                        </p:attrNameLst>
                                      </p:cBhvr>
                                      <p:to>
                                        <p:strVal val="visible"/>
                                      </p:to>
                                    </p:set>
                                    <p:anim calcmode="lin" valueType="num">
                                      <p:cBhvr additive="base">
                                        <p:cTn id="7" dur="2000" fill="hold"/>
                                        <p:tgtEl>
                                          <p:spTgt spid="107522">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7522">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07522">
                                            <p:txEl>
                                              <p:pRg st="3" end="3"/>
                                            </p:txEl>
                                          </p:spTgt>
                                        </p:tgtEl>
                                        <p:attrNameLst>
                                          <p:attrName>style.visibility</p:attrName>
                                        </p:attrNameLst>
                                      </p:cBhvr>
                                      <p:to>
                                        <p:strVal val="visible"/>
                                      </p:to>
                                    </p:set>
                                    <p:anim calcmode="lin" valueType="num">
                                      <p:cBhvr additive="base">
                                        <p:cTn id="12" dur="2000" fill="hold"/>
                                        <p:tgtEl>
                                          <p:spTgt spid="107522">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07522">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107522">
                                            <p:txEl>
                                              <p:pRg st="4" end="4"/>
                                            </p:txEl>
                                          </p:spTgt>
                                        </p:tgtEl>
                                        <p:attrNameLst>
                                          <p:attrName>style.visibility</p:attrName>
                                        </p:attrNameLst>
                                      </p:cBhvr>
                                      <p:to>
                                        <p:strVal val="visible"/>
                                      </p:to>
                                    </p:set>
                                    <p:anim calcmode="lin" valueType="num">
                                      <p:cBhvr additive="base">
                                        <p:cTn id="17" dur="2000" fill="hold"/>
                                        <p:tgtEl>
                                          <p:spTgt spid="107522">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07522">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107522">
                                            <p:txEl>
                                              <p:pRg st="5" end="5"/>
                                            </p:txEl>
                                          </p:spTgt>
                                        </p:tgtEl>
                                        <p:attrNameLst>
                                          <p:attrName>style.visibility</p:attrName>
                                        </p:attrNameLst>
                                      </p:cBhvr>
                                      <p:to>
                                        <p:strVal val="visible"/>
                                      </p:to>
                                    </p:set>
                                    <p:anim calcmode="lin" valueType="num">
                                      <p:cBhvr additive="base">
                                        <p:cTn id="22" dur="2000" fill="hold"/>
                                        <p:tgtEl>
                                          <p:spTgt spid="107522">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07522">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107522">
                                            <p:txEl>
                                              <p:pRg st="6" end="6"/>
                                            </p:txEl>
                                          </p:spTgt>
                                        </p:tgtEl>
                                        <p:attrNameLst>
                                          <p:attrName>style.visibility</p:attrName>
                                        </p:attrNameLst>
                                      </p:cBhvr>
                                      <p:to>
                                        <p:strVal val="visible"/>
                                      </p:to>
                                    </p:set>
                                    <p:anim calcmode="lin" valueType="num">
                                      <p:cBhvr additive="base">
                                        <p:cTn id="27" dur="2000" fill="hold"/>
                                        <p:tgtEl>
                                          <p:spTgt spid="107522">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7522">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3" presetClass="exit" presetSubtype="10" fill="hold" nodeType="afterEffect">
                                  <p:stCondLst>
                                    <p:cond delay="14000"/>
                                  </p:stCondLst>
                                  <p:childTnLst>
                                    <p:animEffect transition="out" filter="blinds(horizontal)">
                                      <p:cBhvr>
                                        <p:cTn id="31" dur="2000"/>
                                        <p:tgtEl>
                                          <p:spTgt spid="107522">
                                            <p:txEl>
                                              <p:pRg st="2" end="2"/>
                                            </p:txEl>
                                          </p:spTgt>
                                        </p:tgtEl>
                                      </p:cBhvr>
                                    </p:animEffect>
                                    <p:set>
                                      <p:cBhvr>
                                        <p:cTn id="32" dur="1" fill="hold">
                                          <p:stCondLst>
                                            <p:cond delay="1999"/>
                                          </p:stCondLst>
                                        </p:cTn>
                                        <p:tgtEl>
                                          <p:spTgt spid="107522">
                                            <p:txEl>
                                              <p:pRg st="2" end="2"/>
                                            </p:txEl>
                                          </p:spTgt>
                                        </p:tgtEl>
                                        <p:attrNameLst>
                                          <p:attrName>style.visibility</p:attrName>
                                        </p:attrNameLst>
                                      </p:cBhvr>
                                      <p:to>
                                        <p:strVal val="hidden"/>
                                      </p:to>
                                    </p:set>
                                  </p:childTnLst>
                                </p:cTn>
                              </p:par>
                            </p:childTnLst>
                          </p:cTn>
                        </p:par>
                        <p:par>
                          <p:cTn id="33" fill="hold" nodeType="afterGroup">
                            <p:stCondLst>
                              <p:cond delay="26000"/>
                            </p:stCondLst>
                            <p:childTnLst>
                              <p:par>
                                <p:cTn id="34" presetID="3" presetClass="exit" presetSubtype="10" fill="hold" nodeType="afterEffect">
                                  <p:stCondLst>
                                    <p:cond delay="0"/>
                                  </p:stCondLst>
                                  <p:childTnLst>
                                    <p:animEffect transition="out" filter="blinds(horizontal)">
                                      <p:cBhvr>
                                        <p:cTn id="35" dur="2000"/>
                                        <p:tgtEl>
                                          <p:spTgt spid="107522">
                                            <p:txEl>
                                              <p:pRg st="3" end="3"/>
                                            </p:txEl>
                                          </p:spTgt>
                                        </p:tgtEl>
                                      </p:cBhvr>
                                    </p:animEffect>
                                    <p:set>
                                      <p:cBhvr>
                                        <p:cTn id="36" dur="1" fill="hold">
                                          <p:stCondLst>
                                            <p:cond delay="1999"/>
                                          </p:stCondLst>
                                        </p:cTn>
                                        <p:tgtEl>
                                          <p:spTgt spid="107522">
                                            <p:txEl>
                                              <p:pRg st="3" end="3"/>
                                            </p:txEl>
                                          </p:spTgt>
                                        </p:tgtEl>
                                        <p:attrNameLst>
                                          <p:attrName>style.visibility</p:attrName>
                                        </p:attrNameLst>
                                      </p:cBhvr>
                                      <p:to>
                                        <p:strVal val="hidden"/>
                                      </p:to>
                                    </p:set>
                                  </p:childTnLst>
                                </p:cTn>
                              </p:par>
                            </p:childTnLst>
                          </p:cTn>
                        </p:par>
                        <p:par>
                          <p:cTn id="37" fill="hold" nodeType="afterGroup">
                            <p:stCondLst>
                              <p:cond delay="28000"/>
                            </p:stCondLst>
                            <p:childTnLst>
                              <p:par>
                                <p:cTn id="38" presetID="3" presetClass="exit" presetSubtype="10" fill="hold" nodeType="afterEffect">
                                  <p:stCondLst>
                                    <p:cond delay="0"/>
                                  </p:stCondLst>
                                  <p:childTnLst>
                                    <p:animEffect transition="out" filter="blinds(horizontal)">
                                      <p:cBhvr>
                                        <p:cTn id="39" dur="2000"/>
                                        <p:tgtEl>
                                          <p:spTgt spid="107522">
                                            <p:txEl>
                                              <p:pRg st="4" end="4"/>
                                            </p:txEl>
                                          </p:spTgt>
                                        </p:tgtEl>
                                      </p:cBhvr>
                                    </p:animEffect>
                                    <p:set>
                                      <p:cBhvr>
                                        <p:cTn id="40" dur="1" fill="hold">
                                          <p:stCondLst>
                                            <p:cond delay="1999"/>
                                          </p:stCondLst>
                                        </p:cTn>
                                        <p:tgtEl>
                                          <p:spTgt spid="107522">
                                            <p:txEl>
                                              <p:pRg st="4" end="4"/>
                                            </p:txEl>
                                          </p:spTgt>
                                        </p:tgtEl>
                                        <p:attrNameLst>
                                          <p:attrName>style.visibility</p:attrName>
                                        </p:attrNameLst>
                                      </p:cBhvr>
                                      <p:to>
                                        <p:strVal val="hidden"/>
                                      </p:to>
                                    </p:set>
                                  </p:childTnLst>
                                </p:cTn>
                              </p:par>
                            </p:childTnLst>
                          </p:cTn>
                        </p:par>
                        <p:par>
                          <p:cTn id="41" fill="hold" nodeType="afterGroup">
                            <p:stCondLst>
                              <p:cond delay="30000"/>
                            </p:stCondLst>
                            <p:childTnLst>
                              <p:par>
                                <p:cTn id="42" presetID="3" presetClass="exit" presetSubtype="10" fill="hold" nodeType="afterEffect">
                                  <p:stCondLst>
                                    <p:cond delay="0"/>
                                  </p:stCondLst>
                                  <p:childTnLst>
                                    <p:animEffect transition="out" filter="blinds(horizontal)">
                                      <p:cBhvr>
                                        <p:cTn id="43" dur="2000"/>
                                        <p:tgtEl>
                                          <p:spTgt spid="107522">
                                            <p:txEl>
                                              <p:pRg st="5" end="5"/>
                                            </p:txEl>
                                          </p:spTgt>
                                        </p:tgtEl>
                                      </p:cBhvr>
                                    </p:animEffect>
                                    <p:set>
                                      <p:cBhvr>
                                        <p:cTn id="44" dur="1" fill="hold">
                                          <p:stCondLst>
                                            <p:cond delay="1999"/>
                                          </p:stCondLst>
                                        </p:cTn>
                                        <p:tgtEl>
                                          <p:spTgt spid="107522">
                                            <p:txEl>
                                              <p:pRg st="5" end="5"/>
                                            </p:txEl>
                                          </p:spTgt>
                                        </p:tgtEl>
                                        <p:attrNameLst>
                                          <p:attrName>style.visibility</p:attrName>
                                        </p:attrNameLst>
                                      </p:cBhvr>
                                      <p:to>
                                        <p:strVal val="hidden"/>
                                      </p:to>
                                    </p:set>
                                  </p:childTnLst>
                                </p:cTn>
                              </p:par>
                            </p:childTnLst>
                          </p:cTn>
                        </p:par>
                        <p:par>
                          <p:cTn id="45" fill="hold" nodeType="afterGroup">
                            <p:stCondLst>
                              <p:cond delay="32000"/>
                            </p:stCondLst>
                            <p:childTnLst>
                              <p:par>
                                <p:cTn id="46" presetID="3" presetClass="exit" presetSubtype="10" fill="hold" nodeType="afterEffect">
                                  <p:stCondLst>
                                    <p:cond delay="0"/>
                                  </p:stCondLst>
                                  <p:childTnLst>
                                    <p:animEffect transition="out" filter="blinds(horizontal)">
                                      <p:cBhvr>
                                        <p:cTn id="47" dur="2000"/>
                                        <p:tgtEl>
                                          <p:spTgt spid="107522">
                                            <p:txEl>
                                              <p:pRg st="6" end="6"/>
                                            </p:txEl>
                                          </p:spTgt>
                                        </p:tgtEl>
                                      </p:cBhvr>
                                    </p:animEffect>
                                    <p:set>
                                      <p:cBhvr>
                                        <p:cTn id="48" dur="1" fill="hold">
                                          <p:stCondLst>
                                            <p:cond delay="1999"/>
                                          </p:stCondLst>
                                        </p:cTn>
                                        <p:tgtEl>
                                          <p:spTgt spid="10752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i="1">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u="sng">
                <a:latin typeface="Times New Roman" panose="02020603050405020304" pitchFamily="18" charset="0"/>
              </a:rPr>
              <a:t>Βάσει των Δ.Λ.Π.</a:t>
            </a:r>
            <a:r>
              <a:rPr lang="el-GR" altLang="en-US" sz="2000" b="1">
                <a:latin typeface="Times New Roman" panose="02020603050405020304" pitchFamily="18" charset="0"/>
              </a:rPr>
              <a:t>:</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α)</a:t>
            </a:r>
            <a:r>
              <a:rPr lang="el-GR" altLang="en-US" sz="2000">
                <a:latin typeface="Times New Roman" panose="02020603050405020304" pitchFamily="18" charset="0"/>
              </a:rPr>
              <a:t> Για τον υπολογισμό των αποσβέσεων εφαρμόζονται οι εξής μέθοδοι: σταθερή, φθίνουσα και λειτουργικής εντάσεως. Οι μέθοδοι απόσβεσης πρέπει να επανεξετάζονται περιοδικώς και εάν υπάρχει σημαντική μεταβολή στον αναμενόμενο ρυθμό των οικονομικών ωφελειών από τα πάγια, πρέπει οι μέθοδοι να τροποποιούνται ώστε να εκφράζουν το νέο ρυθμό ωφελειών.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β)</a:t>
            </a:r>
            <a:r>
              <a:rPr lang="el-GR" altLang="en-US" sz="2000">
                <a:latin typeface="Times New Roman" panose="02020603050405020304" pitchFamily="18" charset="0"/>
              </a:rPr>
              <a:t> Οι συντελεστές απόσβεσης προσδιορίζονται από την επιχείρηση ώστε η απόσβεση κάθε παγίου να είναι ανάλογη της ετήσιας μείωσης της αξίας του η οποία οφείλεται: στη χρησιμοποίησή του, στη πάροδο του χρόνου και στην οικονομική απαξίωση.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γ)</a:t>
            </a:r>
            <a:r>
              <a:rPr lang="el-GR" altLang="en-US" sz="2000">
                <a:latin typeface="Times New Roman" panose="02020603050405020304" pitchFamily="18" charset="0"/>
              </a:rPr>
              <a:t> Η διενέργεια αποσβέσεων για κάθε έτος είναι υποχρεωτική ανεξάρτητα από την ύπαρξη ή μη κερδών.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Μητρώο παγίων περιουσιακών στοιχείων</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Για τη διαχειριστική παρακολούθηση κάθε πάγιου περιουσιακού στοιχείου και για τη λογιστική παρακολούθηση της αξίας κτήσεως και των αποσβέσεών του και γενικότερα της τύχης του, τηρείται υποχρεωτικά μητρώο παγίων στοιχείων, το οποίο αποτελεί την τελευταία ανάλυση των λογαριασμών των παγίων περιουσιακών στοιχείων (λογαριασμοί τρίτου ή τετάρτου κ.λ.π. βαθμού).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61532443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anim calcmode="lin" valueType="num">
                                      <p:cBhvr additive="base">
                                        <p:cTn id="7" dur="2000" fill="hold"/>
                                        <p:tgtEl>
                                          <p:spTgt spid="106498">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6498">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06498">
                                            <p:txEl>
                                              <p:pRg st="3" end="3"/>
                                            </p:txEl>
                                          </p:spTgt>
                                        </p:tgtEl>
                                        <p:attrNameLst>
                                          <p:attrName>style.visibility</p:attrName>
                                        </p:attrNameLst>
                                      </p:cBhvr>
                                      <p:to>
                                        <p:strVal val="visible"/>
                                      </p:to>
                                    </p:set>
                                    <p:anim calcmode="lin" valueType="num">
                                      <p:cBhvr additive="base">
                                        <p:cTn id="12" dur="2000" fill="hold"/>
                                        <p:tgtEl>
                                          <p:spTgt spid="106498">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06498">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106498">
                                            <p:txEl>
                                              <p:pRg st="4" end="4"/>
                                            </p:txEl>
                                          </p:spTgt>
                                        </p:tgtEl>
                                        <p:attrNameLst>
                                          <p:attrName>style.visibility</p:attrName>
                                        </p:attrNameLst>
                                      </p:cBhvr>
                                      <p:to>
                                        <p:strVal val="visible"/>
                                      </p:to>
                                    </p:set>
                                    <p:anim calcmode="lin" valueType="num">
                                      <p:cBhvr additive="base">
                                        <p:cTn id="17" dur="2000" fill="hold"/>
                                        <p:tgtEl>
                                          <p:spTgt spid="106498">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06498">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106498">
                                            <p:txEl>
                                              <p:pRg st="5" end="5"/>
                                            </p:txEl>
                                          </p:spTgt>
                                        </p:tgtEl>
                                        <p:attrNameLst>
                                          <p:attrName>style.visibility</p:attrName>
                                        </p:attrNameLst>
                                      </p:cBhvr>
                                      <p:to>
                                        <p:strVal val="visible"/>
                                      </p:to>
                                    </p:set>
                                    <p:anim calcmode="lin" valueType="num">
                                      <p:cBhvr additive="base">
                                        <p:cTn id="22" dur="2000" fill="hold"/>
                                        <p:tgtEl>
                                          <p:spTgt spid="106498">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06498">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3" presetClass="exit" presetSubtype="10" fill="hold" nodeType="afterEffect">
                                  <p:stCondLst>
                                    <p:cond delay="7000"/>
                                  </p:stCondLst>
                                  <p:childTnLst>
                                    <p:animEffect transition="out" filter="blinds(horizontal)">
                                      <p:cBhvr>
                                        <p:cTn id="26" dur="2000"/>
                                        <p:tgtEl>
                                          <p:spTgt spid="106498">
                                            <p:txEl>
                                              <p:pRg st="1" end="1"/>
                                            </p:txEl>
                                          </p:spTgt>
                                        </p:tgtEl>
                                      </p:cBhvr>
                                    </p:animEffect>
                                    <p:set>
                                      <p:cBhvr>
                                        <p:cTn id="27" dur="1" fill="hold">
                                          <p:stCondLst>
                                            <p:cond delay="1999"/>
                                          </p:stCondLst>
                                        </p:cTn>
                                        <p:tgtEl>
                                          <p:spTgt spid="106498">
                                            <p:txEl>
                                              <p:pRg st="1" end="1"/>
                                            </p:txEl>
                                          </p:spTgt>
                                        </p:tgtEl>
                                        <p:attrNameLst>
                                          <p:attrName>style.visibility</p:attrName>
                                        </p:attrNameLst>
                                      </p:cBhvr>
                                      <p:to>
                                        <p:strVal val="hidden"/>
                                      </p:to>
                                    </p:set>
                                  </p:childTnLst>
                                </p:cTn>
                              </p:par>
                            </p:childTnLst>
                          </p:cTn>
                        </p:par>
                        <p:par>
                          <p:cTn id="28" fill="hold" nodeType="afterGroup">
                            <p:stCondLst>
                              <p:cond delay="17000"/>
                            </p:stCondLst>
                            <p:childTnLst>
                              <p:par>
                                <p:cTn id="29" presetID="3" presetClass="exit" presetSubtype="10" fill="hold" nodeType="afterEffect">
                                  <p:stCondLst>
                                    <p:cond delay="0"/>
                                  </p:stCondLst>
                                  <p:childTnLst>
                                    <p:animEffect transition="out" filter="blinds(horizontal)">
                                      <p:cBhvr>
                                        <p:cTn id="30" dur="2000"/>
                                        <p:tgtEl>
                                          <p:spTgt spid="106498">
                                            <p:txEl>
                                              <p:pRg st="3" end="3"/>
                                            </p:txEl>
                                          </p:spTgt>
                                        </p:tgtEl>
                                      </p:cBhvr>
                                    </p:animEffect>
                                    <p:set>
                                      <p:cBhvr>
                                        <p:cTn id="31" dur="1" fill="hold">
                                          <p:stCondLst>
                                            <p:cond delay="1999"/>
                                          </p:stCondLst>
                                        </p:cTn>
                                        <p:tgtEl>
                                          <p:spTgt spid="106498">
                                            <p:txEl>
                                              <p:pRg st="3" end="3"/>
                                            </p:txEl>
                                          </p:spTgt>
                                        </p:tgtEl>
                                        <p:attrNameLst>
                                          <p:attrName>style.visibility</p:attrName>
                                        </p:attrNameLst>
                                      </p:cBhvr>
                                      <p:to>
                                        <p:strVal val="hidden"/>
                                      </p:to>
                                    </p:set>
                                  </p:childTnLst>
                                </p:cTn>
                              </p:par>
                            </p:childTnLst>
                          </p:cTn>
                        </p:par>
                        <p:par>
                          <p:cTn id="32" fill="hold" nodeType="afterGroup">
                            <p:stCondLst>
                              <p:cond delay="19000"/>
                            </p:stCondLst>
                            <p:childTnLst>
                              <p:par>
                                <p:cTn id="33" presetID="3" presetClass="exit" presetSubtype="10" fill="hold" nodeType="afterEffect">
                                  <p:stCondLst>
                                    <p:cond delay="0"/>
                                  </p:stCondLst>
                                  <p:childTnLst>
                                    <p:animEffect transition="out" filter="blinds(horizontal)">
                                      <p:cBhvr>
                                        <p:cTn id="34" dur="2000"/>
                                        <p:tgtEl>
                                          <p:spTgt spid="106498">
                                            <p:txEl>
                                              <p:pRg st="4" end="4"/>
                                            </p:txEl>
                                          </p:spTgt>
                                        </p:tgtEl>
                                      </p:cBhvr>
                                    </p:animEffect>
                                    <p:set>
                                      <p:cBhvr>
                                        <p:cTn id="35" dur="1" fill="hold">
                                          <p:stCondLst>
                                            <p:cond delay="1999"/>
                                          </p:stCondLst>
                                        </p:cTn>
                                        <p:tgtEl>
                                          <p:spTgt spid="106498">
                                            <p:txEl>
                                              <p:pRg st="4" end="4"/>
                                            </p:txEl>
                                          </p:spTgt>
                                        </p:tgtEl>
                                        <p:attrNameLst>
                                          <p:attrName>style.visibility</p:attrName>
                                        </p:attrNameLst>
                                      </p:cBhvr>
                                      <p:to>
                                        <p:strVal val="hidden"/>
                                      </p:to>
                                    </p:set>
                                  </p:childTnLst>
                                </p:cTn>
                              </p:par>
                            </p:childTnLst>
                          </p:cTn>
                        </p:par>
                        <p:par>
                          <p:cTn id="36" fill="hold" nodeType="afterGroup">
                            <p:stCondLst>
                              <p:cond delay="21000"/>
                            </p:stCondLst>
                            <p:childTnLst>
                              <p:par>
                                <p:cTn id="37" presetID="3" presetClass="exit" presetSubtype="10" fill="hold" nodeType="afterEffect">
                                  <p:stCondLst>
                                    <p:cond delay="0"/>
                                  </p:stCondLst>
                                  <p:childTnLst>
                                    <p:animEffect transition="out" filter="blinds(horizontal)">
                                      <p:cBhvr>
                                        <p:cTn id="38" dur="2000"/>
                                        <p:tgtEl>
                                          <p:spTgt spid="106498">
                                            <p:txEl>
                                              <p:pRg st="5" end="5"/>
                                            </p:txEl>
                                          </p:spTgt>
                                        </p:tgtEl>
                                      </p:cBhvr>
                                    </p:animEffect>
                                    <p:set>
                                      <p:cBhvr>
                                        <p:cTn id="39" dur="1" fill="hold">
                                          <p:stCondLst>
                                            <p:cond delay="1999"/>
                                          </p:stCondLst>
                                        </p:cTn>
                                        <p:tgtEl>
                                          <p:spTgt spid="106498">
                                            <p:txEl>
                                              <p:pRg st="5" end="5"/>
                                            </p:txEl>
                                          </p:spTgt>
                                        </p:tgtEl>
                                        <p:attrNameLst>
                                          <p:attrName>style.visibility</p:attrName>
                                        </p:attrNameLst>
                                      </p:cBhvr>
                                      <p:to>
                                        <p:strVal val="hidden"/>
                                      </p:to>
                                    </p:set>
                                  </p:childTnLst>
                                </p:cTn>
                              </p:par>
                            </p:childTnLst>
                          </p:cTn>
                        </p:par>
                        <p:par>
                          <p:cTn id="40" fill="hold" nodeType="afterGroup">
                            <p:stCondLst>
                              <p:cond delay="23000"/>
                            </p:stCondLst>
                            <p:childTnLst>
                              <p:par>
                                <p:cTn id="41" presetID="53" presetClass="entr" presetSubtype="0" fill="hold" nodeType="afterEffect">
                                  <p:stCondLst>
                                    <p:cond delay="7000"/>
                                  </p:stCondLst>
                                  <p:childTnLst>
                                    <p:set>
                                      <p:cBhvr>
                                        <p:cTn id="42" dur="1" fill="hold">
                                          <p:stCondLst>
                                            <p:cond delay="0"/>
                                          </p:stCondLst>
                                        </p:cTn>
                                        <p:tgtEl>
                                          <p:spTgt spid="106498">
                                            <p:txEl>
                                              <p:pRg st="8" end="8"/>
                                            </p:txEl>
                                          </p:spTgt>
                                        </p:tgtEl>
                                        <p:attrNameLst>
                                          <p:attrName>style.visibility</p:attrName>
                                        </p:attrNameLst>
                                      </p:cBhvr>
                                      <p:to>
                                        <p:strVal val="visible"/>
                                      </p:to>
                                    </p:set>
                                    <p:anim calcmode="lin" valueType="num">
                                      <p:cBhvr>
                                        <p:cTn id="43" dur="2000" fill="hold"/>
                                        <p:tgtEl>
                                          <p:spTgt spid="106498">
                                            <p:txEl>
                                              <p:pRg st="8" end="8"/>
                                            </p:txEl>
                                          </p:spTgt>
                                        </p:tgtEl>
                                        <p:attrNameLst>
                                          <p:attrName>ppt_w</p:attrName>
                                        </p:attrNameLst>
                                      </p:cBhvr>
                                      <p:tavLst>
                                        <p:tav tm="0">
                                          <p:val>
                                            <p:fltVal val="0"/>
                                          </p:val>
                                        </p:tav>
                                        <p:tav tm="100000">
                                          <p:val>
                                            <p:strVal val="#ppt_w"/>
                                          </p:val>
                                        </p:tav>
                                      </p:tavLst>
                                    </p:anim>
                                    <p:anim calcmode="lin" valueType="num">
                                      <p:cBhvr>
                                        <p:cTn id="44" dur="2000" fill="hold"/>
                                        <p:tgtEl>
                                          <p:spTgt spid="106498">
                                            <p:txEl>
                                              <p:pRg st="8" end="8"/>
                                            </p:txEl>
                                          </p:spTgt>
                                        </p:tgtEl>
                                        <p:attrNameLst>
                                          <p:attrName>ppt_h</p:attrName>
                                        </p:attrNameLst>
                                      </p:cBhvr>
                                      <p:tavLst>
                                        <p:tav tm="0">
                                          <p:val>
                                            <p:fltVal val="0"/>
                                          </p:val>
                                        </p:tav>
                                        <p:tav tm="100000">
                                          <p:val>
                                            <p:strVal val="#ppt_h"/>
                                          </p:val>
                                        </p:tav>
                                      </p:tavLst>
                                    </p:anim>
                                    <p:animEffect transition="in" filter="fade">
                                      <p:cBhvr>
                                        <p:cTn id="45" dur="2000"/>
                                        <p:tgtEl>
                                          <p:spTgt spid="106498">
                                            <p:txEl>
                                              <p:pRg st="8" end="8"/>
                                            </p:txEl>
                                          </p:spTgt>
                                        </p:tgtEl>
                                      </p:cBhvr>
                                    </p:animEffect>
                                  </p:childTnLst>
                                </p:cTn>
                              </p:par>
                            </p:childTnLst>
                          </p:cTn>
                        </p:par>
                        <p:par>
                          <p:cTn id="46" fill="hold" nodeType="afterGroup">
                            <p:stCondLst>
                              <p:cond delay="32000"/>
                            </p:stCondLst>
                            <p:childTnLst>
                              <p:par>
                                <p:cTn id="47" presetID="2" presetClass="entr" presetSubtype="4" fill="hold" nodeType="afterEffect">
                                  <p:stCondLst>
                                    <p:cond delay="0"/>
                                  </p:stCondLst>
                                  <p:childTnLst>
                                    <p:set>
                                      <p:cBhvr>
                                        <p:cTn id="48" dur="1" fill="hold">
                                          <p:stCondLst>
                                            <p:cond delay="0"/>
                                          </p:stCondLst>
                                        </p:cTn>
                                        <p:tgtEl>
                                          <p:spTgt spid="106498">
                                            <p:txEl>
                                              <p:pRg st="10" end="10"/>
                                            </p:txEl>
                                          </p:spTgt>
                                        </p:tgtEl>
                                        <p:attrNameLst>
                                          <p:attrName>style.visibility</p:attrName>
                                        </p:attrNameLst>
                                      </p:cBhvr>
                                      <p:to>
                                        <p:strVal val="visible"/>
                                      </p:to>
                                    </p:set>
                                    <p:anim calcmode="lin" valueType="num">
                                      <p:cBhvr additive="base">
                                        <p:cTn id="49" dur="2000" fill="hold"/>
                                        <p:tgtEl>
                                          <p:spTgt spid="106498">
                                            <p:txEl>
                                              <p:pRg st="10" end="10"/>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06498">
                                            <p:txEl>
                                              <p:pRg st="10" end="10"/>
                                            </p:txEl>
                                          </p:spTgt>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34000"/>
                            </p:stCondLst>
                            <p:childTnLst>
                              <p:par>
                                <p:cTn id="52" presetID="3" presetClass="exit" presetSubtype="10" fill="hold" nodeType="afterEffect">
                                  <p:stCondLst>
                                    <p:cond delay="7000"/>
                                  </p:stCondLst>
                                  <p:childTnLst>
                                    <p:animEffect transition="out" filter="blinds(horizontal)">
                                      <p:cBhvr>
                                        <p:cTn id="53" dur="2000"/>
                                        <p:tgtEl>
                                          <p:spTgt spid="106498">
                                            <p:txEl>
                                              <p:pRg st="8" end="8"/>
                                            </p:txEl>
                                          </p:spTgt>
                                        </p:tgtEl>
                                      </p:cBhvr>
                                    </p:animEffect>
                                    <p:set>
                                      <p:cBhvr>
                                        <p:cTn id="54" dur="1" fill="hold">
                                          <p:stCondLst>
                                            <p:cond delay="1999"/>
                                          </p:stCondLst>
                                        </p:cTn>
                                        <p:tgtEl>
                                          <p:spTgt spid="106498">
                                            <p:txEl>
                                              <p:pRg st="8" end="8"/>
                                            </p:txEl>
                                          </p:spTgt>
                                        </p:tgtEl>
                                        <p:attrNameLst>
                                          <p:attrName>style.visibility</p:attrName>
                                        </p:attrNameLst>
                                      </p:cBhvr>
                                      <p:to>
                                        <p:strVal val="hidden"/>
                                      </p:to>
                                    </p:set>
                                  </p:childTnLst>
                                </p:cTn>
                              </p:par>
                            </p:childTnLst>
                          </p:cTn>
                        </p:par>
                        <p:par>
                          <p:cTn id="55" fill="hold" nodeType="afterGroup">
                            <p:stCondLst>
                              <p:cond delay="43000"/>
                            </p:stCondLst>
                            <p:childTnLst>
                              <p:par>
                                <p:cTn id="56" presetID="3" presetClass="exit" presetSubtype="10" fill="hold" nodeType="afterEffect">
                                  <p:stCondLst>
                                    <p:cond delay="0"/>
                                  </p:stCondLst>
                                  <p:childTnLst>
                                    <p:animEffect transition="out" filter="blinds(horizontal)">
                                      <p:cBhvr>
                                        <p:cTn id="57" dur="2000"/>
                                        <p:tgtEl>
                                          <p:spTgt spid="106498">
                                            <p:txEl>
                                              <p:pRg st="10" end="10"/>
                                            </p:txEl>
                                          </p:spTgt>
                                        </p:tgtEl>
                                      </p:cBhvr>
                                    </p:animEffect>
                                    <p:set>
                                      <p:cBhvr>
                                        <p:cTn id="58" dur="1" fill="hold">
                                          <p:stCondLst>
                                            <p:cond delay="1999"/>
                                          </p:stCondLst>
                                        </p:cTn>
                                        <p:tgtEl>
                                          <p:spTgt spid="106498">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524000" y="0"/>
            <a:ext cx="9144000" cy="6858000"/>
          </a:xfrm>
        </p:spPr>
        <p:txBody>
          <a:bodyPr>
            <a:normAutofit fontScale="92500" lnSpcReduction="10000"/>
          </a:bodyPr>
          <a:lstStyle/>
          <a:p>
            <a:pPr eaLnBrk="1" hangingPunct="1">
              <a:lnSpc>
                <a:spcPct val="80000"/>
              </a:lnSpc>
              <a:buFontTx/>
              <a:buNone/>
            </a:pPr>
            <a:r>
              <a:rPr lang="el-GR" altLang="en-US" sz="2000">
                <a:latin typeface="Times New Roman" panose="02020603050405020304" pitchFamily="18" charset="0"/>
              </a:rPr>
              <a:t>                                       </a:t>
            </a:r>
            <a:endParaRPr lang="en-US" altLang="en-US" sz="20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Από το μητρώο των παγίων περιουσιακών στοιχείων πρέπει να προκύπτουν τουλάχιστον τα παρακάτω στοιχεία:</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Τα στοιχεία που εξατομικεύουν το είδος του παγίου (ονοματολογία και  </a:t>
            </a:r>
          </a:p>
          <a:p>
            <a:pPr eaLnBrk="1" hangingPunct="1">
              <a:lnSpc>
                <a:spcPct val="80000"/>
              </a:lnSpc>
              <a:buFontTx/>
              <a:buNone/>
            </a:pPr>
            <a:r>
              <a:rPr lang="el-GR" altLang="en-US" sz="2000">
                <a:latin typeface="Times New Roman" panose="02020603050405020304" pitchFamily="18" charset="0"/>
              </a:rPr>
              <a:t>         διακριτικά στοιχεία). </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Τα στοιχεία της λογιστικής του εντάξεως (τίτλοι και κωδικοί αριθμοί του </a:t>
            </a:r>
          </a:p>
          <a:p>
            <a:pPr eaLnBrk="1" hangingPunct="1">
              <a:lnSpc>
                <a:spcPct val="80000"/>
              </a:lnSpc>
              <a:buFontTx/>
              <a:buNone/>
            </a:pPr>
            <a:r>
              <a:rPr lang="el-GR" altLang="en-US" sz="2000">
                <a:latin typeface="Times New Roman" panose="02020603050405020304" pitchFamily="18" charset="0"/>
              </a:rPr>
              <a:t>         πρωτοβάθμιου και του λογαριασμού της τελευταίας βαθμίδας).</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Η αιτιολογία και τα σχετικά στοιχεία κτήσεως, η αρχική αξία κτήσεως και οι  </a:t>
            </a:r>
          </a:p>
          <a:p>
            <a:pPr eaLnBrk="1" hangingPunct="1">
              <a:lnSpc>
                <a:spcPct val="80000"/>
              </a:lnSpc>
              <a:buFontTx/>
              <a:buNone/>
            </a:pPr>
            <a:r>
              <a:rPr lang="el-GR" altLang="en-US" sz="2000">
                <a:latin typeface="Times New Roman" panose="02020603050405020304" pitchFamily="18" charset="0"/>
              </a:rPr>
              <a:t>          μεταβολές αυτής (προσθήκες, βελτιώσεις, μειώσεις). </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Ο τόπος εγκαταστάσεως ή ο τρίτος στις εγκαταστάσεις  του οποίο τυχόν </a:t>
            </a:r>
          </a:p>
          <a:p>
            <a:pPr eaLnBrk="1" hangingPunct="1">
              <a:lnSpc>
                <a:spcPct val="80000"/>
              </a:lnSpc>
              <a:buFontTx/>
              <a:buNone/>
            </a:pPr>
            <a:r>
              <a:rPr lang="el-GR" altLang="en-US" sz="2000">
                <a:latin typeface="Times New Roman" panose="02020603050405020304" pitchFamily="18" charset="0"/>
              </a:rPr>
              <a:t>         βρίσκεται.</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Η ημερομηνία κατά την οποία άρχισε η χρησιμοποίηση ή λειτουργία του, καθώς  </a:t>
            </a:r>
          </a:p>
          <a:p>
            <a:pPr eaLnBrk="1" hangingPunct="1">
              <a:lnSpc>
                <a:spcPct val="80000"/>
              </a:lnSpc>
              <a:buFontTx/>
              <a:buNone/>
            </a:pPr>
            <a:r>
              <a:rPr lang="el-GR" altLang="en-US" sz="2000">
                <a:latin typeface="Times New Roman" panose="02020603050405020304" pitchFamily="18" charset="0"/>
              </a:rPr>
              <a:t>         και η ημερομηνία που τυχόν τέθηκε σε αδράνεια.</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Η τυχόν κτήση του με ενεργετική φορολογική διάταξη.</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Η τυχόν ύπαρξη βαρών πάνω σε αυτό (π.χ. είδος βάρους, αιτία, ποσό).</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Ο κωδικός αριθμός της τελευταίας βαθμίδας του λογαριασμού αποσβέσεων. </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Οι λογισμένες αποσβέσεις (συντελεστής και ποσά) και τα στοιχεία της λογιστικής     </a:t>
            </a:r>
          </a:p>
          <a:p>
            <a:pPr eaLnBrk="1" hangingPunct="1">
              <a:lnSpc>
                <a:spcPct val="80000"/>
              </a:lnSpc>
              <a:buFontTx/>
              <a:buNone/>
            </a:pPr>
            <a:r>
              <a:rPr lang="el-GR" altLang="en-US" sz="2000">
                <a:latin typeface="Times New Roman" panose="02020603050405020304" pitchFamily="18" charset="0"/>
              </a:rPr>
              <a:t>         τους εγγραφής (α/α παραστατικού, ημερομηνία), καθώς και οι αντιλογισμένες  </a:t>
            </a:r>
          </a:p>
          <a:p>
            <a:pPr eaLnBrk="1" hangingPunct="1">
              <a:lnSpc>
                <a:spcPct val="80000"/>
              </a:lnSpc>
              <a:buFontTx/>
              <a:buNone/>
            </a:pPr>
            <a:r>
              <a:rPr lang="el-GR" altLang="en-US" sz="2000">
                <a:latin typeface="Times New Roman" panose="02020603050405020304" pitchFamily="18" charset="0"/>
              </a:rPr>
              <a:t>         αποσβέσεις </a:t>
            </a:r>
          </a:p>
          <a:p>
            <a:pPr eaLnBrk="1" hangingPunct="1">
              <a:lnSpc>
                <a:spcPct val="8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Τα στοιχεία και η αιτία του τερματισμού της παραγωγικής του ζωής</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1800">
              <a:latin typeface="Times New Roman" panose="02020603050405020304" pitchFamily="18" charset="0"/>
            </a:endParaRPr>
          </a:p>
          <a:p>
            <a:pPr eaLnBrk="1" hangingPunct="1">
              <a:lnSpc>
                <a:spcPct val="80000"/>
              </a:lnSpc>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61419688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 calcmode="lin" valueType="num">
                                      <p:cBhvr additive="base">
                                        <p:cTn id="7" dur="2000" fill="hold"/>
                                        <p:tgtEl>
                                          <p:spTgt spid="105474">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5474">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05474">
                                            <p:txEl>
                                              <p:pRg st="3" end="3"/>
                                            </p:txEl>
                                          </p:spTgt>
                                        </p:tgtEl>
                                        <p:attrNameLst>
                                          <p:attrName>style.visibility</p:attrName>
                                        </p:attrNameLst>
                                      </p:cBhvr>
                                      <p:to>
                                        <p:strVal val="visible"/>
                                      </p:to>
                                    </p:set>
                                    <p:anim calcmode="lin" valueType="num">
                                      <p:cBhvr additive="base">
                                        <p:cTn id="12" dur="20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05474">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105474">
                                            <p:txEl>
                                              <p:pRg st="4" end="4"/>
                                            </p:txEl>
                                          </p:spTgt>
                                        </p:tgtEl>
                                        <p:attrNameLst>
                                          <p:attrName>style.visibility</p:attrName>
                                        </p:attrNameLst>
                                      </p:cBhvr>
                                      <p:to>
                                        <p:strVal val="visible"/>
                                      </p:to>
                                    </p:set>
                                    <p:anim calcmode="lin" valueType="num">
                                      <p:cBhvr additive="base">
                                        <p:cTn id="17" dur="2000" fill="hold"/>
                                        <p:tgtEl>
                                          <p:spTgt spid="105474">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05474">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105474">
                                            <p:txEl>
                                              <p:pRg st="5" end="5"/>
                                            </p:txEl>
                                          </p:spTgt>
                                        </p:tgtEl>
                                        <p:attrNameLst>
                                          <p:attrName>style.visibility</p:attrName>
                                        </p:attrNameLst>
                                      </p:cBhvr>
                                      <p:to>
                                        <p:strVal val="visible"/>
                                      </p:to>
                                    </p:set>
                                    <p:anim calcmode="lin" valueType="num">
                                      <p:cBhvr additive="base">
                                        <p:cTn id="22" dur="2000" fill="hold"/>
                                        <p:tgtEl>
                                          <p:spTgt spid="105474">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05474">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105474">
                                            <p:txEl>
                                              <p:pRg st="6" end="6"/>
                                            </p:txEl>
                                          </p:spTgt>
                                        </p:tgtEl>
                                        <p:attrNameLst>
                                          <p:attrName>style.visibility</p:attrName>
                                        </p:attrNameLst>
                                      </p:cBhvr>
                                      <p:to>
                                        <p:strVal val="visible"/>
                                      </p:to>
                                    </p:set>
                                    <p:anim calcmode="lin" valueType="num">
                                      <p:cBhvr additive="base">
                                        <p:cTn id="27" dur="2000" fill="hold"/>
                                        <p:tgtEl>
                                          <p:spTgt spid="105474">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5474">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0"/>
                                  </p:stCondLst>
                                  <p:childTnLst>
                                    <p:set>
                                      <p:cBhvr>
                                        <p:cTn id="31" dur="1" fill="hold">
                                          <p:stCondLst>
                                            <p:cond delay="0"/>
                                          </p:stCondLst>
                                        </p:cTn>
                                        <p:tgtEl>
                                          <p:spTgt spid="105474">
                                            <p:txEl>
                                              <p:pRg st="7" end="7"/>
                                            </p:txEl>
                                          </p:spTgt>
                                        </p:tgtEl>
                                        <p:attrNameLst>
                                          <p:attrName>style.visibility</p:attrName>
                                        </p:attrNameLst>
                                      </p:cBhvr>
                                      <p:to>
                                        <p:strVal val="visible"/>
                                      </p:to>
                                    </p:set>
                                    <p:anim calcmode="lin" valueType="num">
                                      <p:cBhvr additive="base">
                                        <p:cTn id="32" dur="2000" fill="hold"/>
                                        <p:tgtEl>
                                          <p:spTgt spid="105474">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05474">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nodeType="afterEffect">
                                  <p:stCondLst>
                                    <p:cond delay="0"/>
                                  </p:stCondLst>
                                  <p:childTnLst>
                                    <p:set>
                                      <p:cBhvr>
                                        <p:cTn id="36" dur="1" fill="hold">
                                          <p:stCondLst>
                                            <p:cond delay="0"/>
                                          </p:stCondLst>
                                        </p:cTn>
                                        <p:tgtEl>
                                          <p:spTgt spid="105474">
                                            <p:txEl>
                                              <p:pRg st="8" end="8"/>
                                            </p:txEl>
                                          </p:spTgt>
                                        </p:tgtEl>
                                        <p:attrNameLst>
                                          <p:attrName>style.visibility</p:attrName>
                                        </p:attrNameLst>
                                      </p:cBhvr>
                                      <p:to>
                                        <p:strVal val="visible"/>
                                      </p:to>
                                    </p:set>
                                    <p:anim calcmode="lin" valueType="num">
                                      <p:cBhvr additive="base">
                                        <p:cTn id="37" dur="2000" fill="hold"/>
                                        <p:tgtEl>
                                          <p:spTgt spid="105474">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5474">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4" fill="hold" nodeType="afterEffect">
                                  <p:stCondLst>
                                    <p:cond delay="0"/>
                                  </p:stCondLst>
                                  <p:childTnLst>
                                    <p:set>
                                      <p:cBhvr>
                                        <p:cTn id="41" dur="1" fill="hold">
                                          <p:stCondLst>
                                            <p:cond delay="0"/>
                                          </p:stCondLst>
                                        </p:cTn>
                                        <p:tgtEl>
                                          <p:spTgt spid="105474">
                                            <p:txEl>
                                              <p:pRg st="9" end="9"/>
                                            </p:txEl>
                                          </p:spTgt>
                                        </p:tgtEl>
                                        <p:attrNameLst>
                                          <p:attrName>style.visibility</p:attrName>
                                        </p:attrNameLst>
                                      </p:cBhvr>
                                      <p:to>
                                        <p:strVal val="visible"/>
                                      </p:to>
                                    </p:set>
                                    <p:anim calcmode="lin" valueType="num">
                                      <p:cBhvr additive="base">
                                        <p:cTn id="42" dur="2000" fill="hold"/>
                                        <p:tgtEl>
                                          <p:spTgt spid="105474">
                                            <p:txEl>
                                              <p:pRg st="9" end="9"/>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05474">
                                            <p:txEl>
                                              <p:pRg st="9" end="9"/>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6000"/>
                            </p:stCondLst>
                            <p:childTnLst>
                              <p:par>
                                <p:cTn id="45" presetID="2" presetClass="entr" presetSubtype="4" fill="hold" nodeType="afterEffect">
                                  <p:stCondLst>
                                    <p:cond delay="0"/>
                                  </p:stCondLst>
                                  <p:childTnLst>
                                    <p:set>
                                      <p:cBhvr>
                                        <p:cTn id="46" dur="1" fill="hold">
                                          <p:stCondLst>
                                            <p:cond delay="0"/>
                                          </p:stCondLst>
                                        </p:cTn>
                                        <p:tgtEl>
                                          <p:spTgt spid="105474">
                                            <p:txEl>
                                              <p:pRg st="10" end="10"/>
                                            </p:txEl>
                                          </p:spTgt>
                                        </p:tgtEl>
                                        <p:attrNameLst>
                                          <p:attrName>style.visibility</p:attrName>
                                        </p:attrNameLst>
                                      </p:cBhvr>
                                      <p:to>
                                        <p:strVal val="visible"/>
                                      </p:to>
                                    </p:set>
                                    <p:anim calcmode="lin" valueType="num">
                                      <p:cBhvr additive="base">
                                        <p:cTn id="47" dur="2000" fill="hold"/>
                                        <p:tgtEl>
                                          <p:spTgt spid="105474">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05474">
                                            <p:txEl>
                                              <p:pRg st="10" end="10"/>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8000"/>
                            </p:stCondLst>
                            <p:childTnLst>
                              <p:par>
                                <p:cTn id="50" presetID="2" presetClass="entr" presetSubtype="4" fill="hold" nodeType="afterEffect">
                                  <p:stCondLst>
                                    <p:cond delay="0"/>
                                  </p:stCondLst>
                                  <p:childTnLst>
                                    <p:set>
                                      <p:cBhvr>
                                        <p:cTn id="51" dur="1" fill="hold">
                                          <p:stCondLst>
                                            <p:cond delay="0"/>
                                          </p:stCondLst>
                                        </p:cTn>
                                        <p:tgtEl>
                                          <p:spTgt spid="105474">
                                            <p:txEl>
                                              <p:pRg st="11" end="11"/>
                                            </p:txEl>
                                          </p:spTgt>
                                        </p:tgtEl>
                                        <p:attrNameLst>
                                          <p:attrName>style.visibility</p:attrName>
                                        </p:attrNameLst>
                                      </p:cBhvr>
                                      <p:to>
                                        <p:strVal val="visible"/>
                                      </p:to>
                                    </p:set>
                                    <p:anim calcmode="lin" valueType="num">
                                      <p:cBhvr additive="base">
                                        <p:cTn id="52" dur="2000" fill="hold"/>
                                        <p:tgtEl>
                                          <p:spTgt spid="105474">
                                            <p:txEl>
                                              <p:pRg st="11" end="11"/>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105474">
                                            <p:txEl>
                                              <p:pRg st="11" end="11"/>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0000"/>
                            </p:stCondLst>
                            <p:childTnLst>
                              <p:par>
                                <p:cTn id="55" presetID="2" presetClass="entr" presetSubtype="4" fill="hold" nodeType="afterEffect">
                                  <p:stCondLst>
                                    <p:cond delay="0"/>
                                  </p:stCondLst>
                                  <p:childTnLst>
                                    <p:set>
                                      <p:cBhvr>
                                        <p:cTn id="56" dur="1" fill="hold">
                                          <p:stCondLst>
                                            <p:cond delay="0"/>
                                          </p:stCondLst>
                                        </p:cTn>
                                        <p:tgtEl>
                                          <p:spTgt spid="105474">
                                            <p:txEl>
                                              <p:pRg st="12" end="12"/>
                                            </p:txEl>
                                          </p:spTgt>
                                        </p:tgtEl>
                                        <p:attrNameLst>
                                          <p:attrName>style.visibility</p:attrName>
                                        </p:attrNameLst>
                                      </p:cBhvr>
                                      <p:to>
                                        <p:strVal val="visible"/>
                                      </p:to>
                                    </p:set>
                                    <p:anim calcmode="lin" valueType="num">
                                      <p:cBhvr additive="base">
                                        <p:cTn id="57" dur="2000" fill="hold"/>
                                        <p:tgtEl>
                                          <p:spTgt spid="105474">
                                            <p:txEl>
                                              <p:pRg st="12" end="12"/>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105474">
                                            <p:txEl>
                                              <p:pRg st="12" end="12"/>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2000"/>
                            </p:stCondLst>
                            <p:childTnLst>
                              <p:par>
                                <p:cTn id="60" presetID="2" presetClass="entr" presetSubtype="4" fill="hold" nodeType="afterEffect">
                                  <p:stCondLst>
                                    <p:cond delay="0"/>
                                  </p:stCondLst>
                                  <p:childTnLst>
                                    <p:set>
                                      <p:cBhvr>
                                        <p:cTn id="61" dur="1" fill="hold">
                                          <p:stCondLst>
                                            <p:cond delay="0"/>
                                          </p:stCondLst>
                                        </p:cTn>
                                        <p:tgtEl>
                                          <p:spTgt spid="105474">
                                            <p:txEl>
                                              <p:pRg st="13" end="13"/>
                                            </p:txEl>
                                          </p:spTgt>
                                        </p:tgtEl>
                                        <p:attrNameLst>
                                          <p:attrName>style.visibility</p:attrName>
                                        </p:attrNameLst>
                                      </p:cBhvr>
                                      <p:to>
                                        <p:strVal val="visible"/>
                                      </p:to>
                                    </p:set>
                                    <p:anim calcmode="lin" valueType="num">
                                      <p:cBhvr additive="base">
                                        <p:cTn id="62" dur="2000" fill="hold"/>
                                        <p:tgtEl>
                                          <p:spTgt spid="105474">
                                            <p:txEl>
                                              <p:pRg st="13" end="13"/>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105474">
                                            <p:txEl>
                                              <p:pRg st="13" end="13"/>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24000"/>
                            </p:stCondLst>
                            <p:childTnLst>
                              <p:par>
                                <p:cTn id="65" presetID="2" presetClass="entr" presetSubtype="4" fill="hold" nodeType="afterEffect">
                                  <p:stCondLst>
                                    <p:cond delay="0"/>
                                  </p:stCondLst>
                                  <p:childTnLst>
                                    <p:set>
                                      <p:cBhvr>
                                        <p:cTn id="66" dur="1" fill="hold">
                                          <p:stCondLst>
                                            <p:cond delay="0"/>
                                          </p:stCondLst>
                                        </p:cTn>
                                        <p:tgtEl>
                                          <p:spTgt spid="105474">
                                            <p:txEl>
                                              <p:pRg st="14" end="14"/>
                                            </p:txEl>
                                          </p:spTgt>
                                        </p:tgtEl>
                                        <p:attrNameLst>
                                          <p:attrName>style.visibility</p:attrName>
                                        </p:attrNameLst>
                                      </p:cBhvr>
                                      <p:to>
                                        <p:strVal val="visible"/>
                                      </p:to>
                                    </p:set>
                                    <p:anim calcmode="lin" valueType="num">
                                      <p:cBhvr additive="base">
                                        <p:cTn id="67" dur="2000" fill="hold"/>
                                        <p:tgtEl>
                                          <p:spTgt spid="105474">
                                            <p:txEl>
                                              <p:pRg st="14" end="14"/>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105474">
                                            <p:txEl>
                                              <p:pRg st="14" end="14"/>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26000"/>
                            </p:stCondLst>
                            <p:childTnLst>
                              <p:par>
                                <p:cTn id="70" presetID="2" presetClass="entr" presetSubtype="4" fill="hold" nodeType="afterEffect">
                                  <p:stCondLst>
                                    <p:cond delay="0"/>
                                  </p:stCondLst>
                                  <p:childTnLst>
                                    <p:set>
                                      <p:cBhvr>
                                        <p:cTn id="71" dur="1" fill="hold">
                                          <p:stCondLst>
                                            <p:cond delay="0"/>
                                          </p:stCondLst>
                                        </p:cTn>
                                        <p:tgtEl>
                                          <p:spTgt spid="105474">
                                            <p:txEl>
                                              <p:pRg st="15" end="15"/>
                                            </p:txEl>
                                          </p:spTgt>
                                        </p:tgtEl>
                                        <p:attrNameLst>
                                          <p:attrName>style.visibility</p:attrName>
                                        </p:attrNameLst>
                                      </p:cBhvr>
                                      <p:to>
                                        <p:strVal val="visible"/>
                                      </p:to>
                                    </p:set>
                                    <p:anim calcmode="lin" valueType="num">
                                      <p:cBhvr additive="base">
                                        <p:cTn id="72" dur="2000" fill="hold"/>
                                        <p:tgtEl>
                                          <p:spTgt spid="105474">
                                            <p:txEl>
                                              <p:pRg st="15" end="15"/>
                                            </p:txEl>
                                          </p:spTgt>
                                        </p:tgtEl>
                                        <p:attrNameLst>
                                          <p:attrName>ppt_x</p:attrName>
                                        </p:attrNameLst>
                                      </p:cBhvr>
                                      <p:tavLst>
                                        <p:tav tm="0">
                                          <p:val>
                                            <p:strVal val="#ppt_x"/>
                                          </p:val>
                                        </p:tav>
                                        <p:tav tm="100000">
                                          <p:val>
                                            <p:strVal val="#ppt_x"/>
                                          </p:val>
                                        </p:tav>
                                      </p:tavLst>
                                    </p:anim>
                                    <p:anim calcmode="lin" valueType="num">
                                      <p:cBhvr additive="base">
                                        <p:cTn id="73" dur="2000" fill="hold"/>
                                        <p:tgtEl>
                                          <p:spTgt spid="105474">
                                            <p:txEl>
                                              <p:pRg st="15" end="15"/>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28000"/>
                            </p:stCondLst>
                            <p:childTnLst>
                              <p:par>
                                <p:cTn id="75" presetID="2" presetClass="entr" presetSubtype="4" fill="hold" nodeType="afterEffect">
                                  <p:stCondLst>
                                    <p:cond delay="0"/>
                                  </p:stCondLst>
                                  <p:childTnLst>
                                    <p:set>
                                      <p:cBhvr>
                                        <p:cTn id="76" dur="1" fill="hold">
                                          <p:stCondLst>
                                            <p:cond delay="0"/>
                                          </p:stCondLst>
                                        </p:cTn>
                                        <p:tgtEl>
                                          <p:spTgt spid="105474">
                                            <p:txEl>
                                              <p:pRg st="16" end="16"/>
                                            </p:txEl>
                                          </p:spTgt>
                                        </p:tgtEl>
                                        <p:attrNameLst>
                                          <p:attrName>style.visibility</p:attrName>
                                        </p:attrNameLst>
                                      </p:cBhvr>
                                      <p:to>
                                        <p:strVal val="visible"/>
                                      </p:to>
                                    </p:set>
                                    <p:anim calcmode="lin" valueType="num">
                                      <p:cBhvr additive="base">
                                        <p:cTn id="77" dur="2000" fill="hold"/>
                                        <p:tgtEl>
                                          <p:spTgt spid="105474">
                                            <p:txEl>
                                              <p:pRg st="16" end="16"/>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105474">
                                            <p:txEl>
                                              <p:pRg st="16" end="16"/>
                                            </p:txEl>
                                          </p:spTgt>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30000"/>
                            </p:stCondLst>
                            <p:childTnLst>
                              <p:par>
                                <p:cTn id="80" presetID="2" presetClass="entr" presetSubtype="4" fill="hold" nodeType="afterEffect">
                                  <p:stCondLst>
                                    <p:cond delay="0"/>
                                  </p:stCondLst>
                                  <p:childTnLst>
                                    <p:set>
                                      <p:cBhvr>
                                        <p:cTn id="81" dur="1" fill="hold">
                                          <p:stCondLst>
                                            <p:cond delay="0"/>
                                          </p:stCondLst>
                                        </p:cTn>
                                        <p:tgtEl>
                                          <p:spTgt spid="105474">
                                            <p:txEl>
                                              <p:pRg st="17" end="17"/>
                                            </p:txEl>
                                          </p:spTgt>
                                        </p:tgtEl>
                                        <p:attrNameLst>
                                          <p:attrName>style.visibility</p:attrName>
                                        </p:attrNameLst>
                                      </p:cBhvr>
                                      <p:to>
                                        <p:strVal val="visible"/>
                                      </p:to>
                                    </p:set>
                                    <p:anim calcmode="lin" valueType="num">
                                      <p:cBhvr additive="base">
                                        <p:cTn id="82" dur="2000" fill="hold"/>
                                        <p:tgtEl>
                                          <p:spTgt spid="105474">
                                            <p:txEl>
                                              <p:pRg st="17" end="17"/>
                                            </p:txEl>
                                          </p:spTgt>
                                        </p:tgtEl>
                                        <p:attrNameLst>
                                          <p:attrName>ppt_x</p:attrName>
                                        </p:attrNameLst>
                                      </p:cBhvr>
                                      <p:tavLst>
                                        <p:tav tm="0">
                                          <p:val>
                                            <p:strVal val="#ppt_x"/>
                                          </p:val>
                                        </p:tav>
                                        <p:tav tm="100000">
                                          <p:val>
                                            <p:strVal val="#ppt_x"/>
                                          </p:val>
                                        </p:tav>
                                      </p:tavLst>
                                    </p:anim>
                                    <p:anim calcmode="lin" valueType="num">
                                      <p:cBhvr additive="base">
                                        <p:cTn id="83" dur="2000" fill="hold"/>
                                        <p:tgtEl>
                                          <p:spTgt spid="105474">
                                            <p:txEl>
                                              <p:pRg st="17" end="17"/>
                                            </p:txEl>
                                          </p:spTgt>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32000"/>
                            </p:stCondLst>
                            <p:childTnLst>
                              <p:par>
                                <p:cTn id="85" presetID="2" presetClass="entr" presetSubtype="4" fill="hold" nodeType="afterEffect">
                                  <p:stCondLst>
                                    <p:cond delay="0"/>
                                  </p:stCondLst>
                                  <p:childTnLst>
                                    <p:set>
                                      <p:cBhvr>
                                        <p:cTn id="86" dur="1" fill="hold">
                                          <p:stCondLst>
                                            <p:cond delay="0"/>
                                          </p:stCondLst>
                                        </p:cTn>
                                        <p:tgtEl>
                                          <p:spTgt spid="105474">
                                            <p:txEl>
                                              <p:pRg st="18" end="18"/>
                                            </p:txEl>
                                          </p:spTgt>
                                        </p:tgtEl>
                                        <p:attrNameLst>
                                          <p:attrName>style.visibility</p:attrName>
                                        </p:attrNameLst>
                                      </p:cBhvr>
                                      <p:to>
                                        <p:strVal val="visible"/>
                                      </p:to>
                                    </p:set>
                                    <p:anim calcmode="lin" valueType="num">
                                      <p:cBhvr additive="base">
                                        <p:cTn id="87" dur="2000" fill="hold"/>
                                        <p:tgtEl>
                                          <p:spTgt spid="105474">
                                            <p:txEl>
                                              <p:pRg st="18" end="18"/>
                                            </p:txEl>
                                          </p:spTgt>
                                        </p:tgtEl>
                                        <p:attrNameLst>
                                          <p:attrName>ppt_x</p:attrName>
                                        </p:attrNameLst>
                                      </p:cBhvr>
                                      <p:tavLst>
                                        <p:tav tm="0">
                                          <p:val>
                                            <p:strVal val="#ppt_x"/>
                                          </p:val>
                                        </p:tav>
                                        <p:tav tm="100000">
                                          <p:val>
                                            <p:strVal val="#ppt_x"/>
                                          </p:val>
                                        </p:tav>
                                      </p:tavLst>
                                    </p:anim>
                                    <p:anim calcmode="lin" valueType="num">
                                      <p:cBhvr additive="base">
                                        <p:cTn id="88" dur="2000" fill="hold"/>
                                        <p:tgtEl>
                                          <p:spTgt spid="105474">
                                            <p:txEl>
                                              <p:pRg st="18" end="18"/>
                                            </p:txEl>
                                          </p:spTgt>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34000"/>
                            </p:stCondLst>
                            <p:childTnLst>
                              <p:par>
                                <p:cTn id="90" presetID="2" presetClass="entr" presetSubtype="4" fill="hold" nodeType="afterEffect">
                                  <p:stCondLst>
                                    <p:cond delay="0"/>
                                  </p:stCondLst>
                                  <p:childTnLst>
                                    <p:set>
                                      <p:cBhvr>
                                        <p:cTn id="91" dur="1" fill="hold">
                                          <p:stCondLst>
                                            <p:cond delay="0"/>
                                          </p:stCondLst>
                                        </p:cTn>
                                        <p:tgtEl>
                                          <p:spTgt spid="105474">
                                            <p:txEl>
                                              <p:pRg st="19" end="19"/>
                                            </p:txEl>
                                          </p:spTgt>
                                        </p:tgtEl>
                                        <p:attrNameLst>
                                          <p:attrName>style.visibility</p:attrName>
                                        </p:attrNameLst>
                                      </p:cBhvr>
                                      <p:to>
                                        <p:strVal val="visible"/>
                                      </p:to>
                                    </p:set>
                                    <p:anim calcmode="lin" valueType="num">
                                      <p:cBhvr additive="base">
                                        <p:cTn id="92" dur="2000" fill="hold"/>
                                        <p:tgtEl>
                                          <p:spTgt spid="105474">
                                            <p:txEl>
                                              <p:pRg st="19" end="19"/>
                                            </p:txEl>
                                          </p:spTgt>
                                        </p:tgtEl>
                                        <p:attrNameLst>
                                          <p:attrName>ppt_x</p:attrName>
                                        </p:attrNameLst>
                                      </p:cBhvr>
                                      <p:tavLst>
                                        <p:tav tm="0">
                                          <p:val>
                                            <p:strVal val="#ppt_x"/>
                                          </p:val>
                                        </p:tav>
                                        <p:tav tm="100000">
                                          <p:val>
                                            <p:strVal val="#ppt_x"/>
                                          </p:val>
                                        </p:tav>
                                      </p:tavLst>
                                    </p:anim>
                                    <p:anim calcmode="lin" valueType="num">
                                      <p:cBhvr additive="base">
                                        <p:cTn id="93" dur="2000" fill="hold"/>
                                        <p:tgtEl>
                                          <p:spTgt spid="105474">
                                            <p:txEl>
                                              <p:pRg st="19" end="19"/>
                                            </p:txEl>
                                          </p:spTgt>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36000"/>
                            </p:stCondLst>
                            <p:childTnLst>
                              <p:par>
                                <p:cTn id="95" presetID="3" presetClass="exit" presetSubtype="10" fill="hold" nodeType="afterEffect">
                                  <p:stCondLst>
                                    <p:cond delay="7000"/>
                                  </p:stCondLst>
                                  <p:childTnLst>
                                    <p:animEffect transition="out" filter="blinds(horizontal)">
                                      <p:cBhvr>
                                        <p:cTn id="96" dur="2000"/>
                                        <p:tgtEl>
                                          <p:spTgt spid="105474">
                                            <p:txEl>
                                              <p:pRg st="1" end="1"/>
                                            </p:txEl>
                                          </p:spTgt>
                                        </p:tgtEl>
                                      </p:cBhvr>
                                    </p:animEffect>
                                    <p:set>
                                      <p:cBhvr>
                                        <p:cTn id="97" dur="1" fill="hold">
                                          <p:stCondLst>
                                            <p:cond delay="1999"/>
                                          </p:stCondLst>
                                        </p:cTn>
                                        <p:tgtEl>
                                          <p:spTgt spid="105474">
                                            <p:txEl>
                                              <p:pRg st="1" end="1"/>
                                            </p:txEl>
                                          </p:spTgt>
                                        </p:tgtEl>
                                        <p:attrNameLst>
                                          <p:attrName>style.visibility</p:attrName>
                                        </p:attrNameLst>
                                      </p:cBhvr>
                                      <p:to>
                                        <p:strVal val="hidden"/>
                                      </p:to>
                                    </p:set>
                                  </p:childTnLst>
                                </p:cTn>
                              </p:par>
                            </p:childTnLst>
                          </p:cTn>
                        </p:par>
                        <p:par>
                          <p:cTn id="98" fill="hold" nodeType="afterGroup">
                            <p:stCondLst>
                              <p:cond delay="45000"/>
                            </p:stCondLst>
                            <p:childTnLst>
                              <p:par>
                                <p:cTn id="99" presetID="3" presetClass="exit" presetSubtype="10" fill="hold" nodeType="afterEffect">
                                  <p:stCondLst>
                                    <p:cond delay="0"/>
                                  </p:stCondLst>
                                  <p:childTnLst>
                                    <p:animEffect transition="out" filter="blinds(horizontal)">
                                      <p:cBhvr>
                                        <p:cTn id="100" dur="2000"/>
                                        <p:tgtEl>
                                          <p:spTgt spid="105474">
                                            <p:txEl>
                                              <p:pRg st="3" end="3"/>
                                            </p:txEl>
                                          </p:spTgt>
                                        </p:tgtEl>
                                      </p:cBhvr>
                                    </p:animEffect>
                                    <p:set>
                                      <p:cBhvr>
                                        <p:cTn id="101" dur="1" fill="hold">
                                          <p:stCondLst>
                                            <p:cond delay="1999"/>
                                          </p:stCondLst>
                                        </p:cTn>
                                        <p:tgtEl>
                                          <p:spTgt spid="105474">
                                            <p:txEl>
                                              <p:pRg st="3" end="3"/>
                                            </p:txEl>
                                          </p:spTgt>
                                        </p:tgtEl>
                                        <p:attrNameLst>
                                          <p:attrName>style.visibility</p:attrName>
                                        </p:attrNameLst>
                                      </p:cBhvr>
                                      <p:to>
                                        <p:strVal val="hidden"/>
                                      </p:to>
                                    </p:set>
                                  </p:childTnLst>
                                </p:cTn>
                              </p:par>
                            </p:childTnLst>
                          </p:cTn>
                        </p:par>
                        <p:par>
                          <p:cTn id="102" fill="hold" nodeType="afterGroup">
                            <p:stCondLst>
                              <p:cond delay="47000"/>
                            </p:stCondLst>
                            <p:childTnLst>
                              <p:par>
                                <p:cTn id="103" presetID="3" presetClass="exit" presetSubtype="10" fill="hold" nodeType="afterEffect">
                                  <p:stCondLst>
                                    <p:cond delay="0"/>
                                  </p:stCondLst>
                                  <p:childTnLst>
                                    <p:animEffect transition="out" filter="blinds(horizontal)">
                                      <p:cBhvr>
                                        <p:cTn id="104" dur="2000"/>
                                        <p:tgtEl>
                                          <p:spTgt spid="105474">
                                            <p:txEl>
                                              <p:pRg st="4" end="4"/>
                                            </p:txEl>
                                          </p:spTgt>
                                        </p:tgtEl>
                                      </p:cBhvr>
                                    </p:animEffect>
                                    <p:set>
                                      <p:cBhvr>
                                        <p:cTn id="105" dur="1" fill="hold">
                                          <p:stCondLst>
                                            <p:cond delay="1999"/>
                                          </p:stCondLst>
                                        </p:cTn>
                                        <p:tgtEl>
                                          <p:spTgt spid="105474">
                                            <p:txEl>
                                              <p:pRg st="4" end="4"/>
                                            </p:txEl>
                                          </p:spTgt>
                                        </p:tgtEl>
                                        <p:attrNameLst>
                                          <p:attrName>style.visibility</p:attrName>
                                        </p:attrNameLst>
                                      </p:cBhvr>
                                      <p:to>
                                        <p:strVal val="hidden"/>
                                      </p:to>
                                    </p:set>
                                  </p:childTnLst>
                                </p:cTn>
                              </p:par>
                            </p:childTnLst>
                          </p:cTn>
                        </p:par>
                        <p:par>
                          <p:cTn id="106" fill="hold" nodeType="afterGroup">
                            <p:stCondLst>
                              <p:cond delay="49000"/>
                            </p:stCondLst>
                            <p:childTnLst>
                              <p:par>
                                <p:cTn id="107" presetID="3" presetClass="exit" presetSubtype="10" fill="hold" nodeType="afterEffect">
                                  <p:stCondLst>
                                    <p:cond delay="0"/>
                                  </p:stCondLst>
                                  <p:childTnLst>
                                    <p:animEffect transition="out" filter="blinds(horizontal)">
                                      <p:cBhvr>
                                        <p:cTn id="108" dur="2000"/>
                                        <p:tgtEl>
                                          <p:spTgt spid="105474">
                                            <p:txEl>
                                              <p:pRg st="5" end="5"/>
                                            </p:txEl>
                                          </p:spTgt>
                                        </p:tgtEl>
                                      </p:cBhvr>
                                    </p:animEffect>
                                    <p:set>
                                      <p:cBhvr>
                                        <p:cTn id="109" dur="1" fill="hold">
                                          <p:stCondLst>
                                            <p:cond delay="1999"/>
                                          </p:stCondLst>
                                        </p:cTn>
                                        <p:tgtEl>
                                          <p:spTgt spid="105474">
                                            <p:txEl>
                                              <p:pRg st="5" end="5"/>
                                            </p:txEl>
                                          </p:spTgt>
                                        </p:tgtEl>
                                        <p:attrNameLst>
                                          <p:attrName>style.visibility</p:attrName>
                                        </p:attrNameLst>
                                      </p:cBhvr>
                                      <p:to>
                                        <p:strVal val="hidden"/>
                                      </p:to>
                                    </p:set>
                                  </p:childTnLst>
                                </p:cTn>
                              </p:par>
                            </p:childTnLst>
                          </p:cTn>
                        </p:par>
                        <p:par>
                          <p:cTn id="110" fill="hold" nodeType="afterGroup">
                            <p:stCondLst>
                              <p:cond delay="51000"/>
                            </p:stCondLst>
                            <p:childTnLst>
                              <p:par>
                                <p:cTn id="111" presetID="3" presetClass="exit" presetSubtype="10" fill="hold" nodeType="afterEffect">
                                  <p:stCondLst>
                                    <p:cond delay="0"/>
                                  </p:stCondLst>
                                  <p:childTnLst>
                                    <p:animEffect transition="out" filter="blinds(horizontal)">
                                      <p:cBhvr>
                                        <p:cTn id="112" dur="2000"/>
                                        <p:tgtEl>
                                          <p:spTgt spid="105474">
                                            <p:txEl>
                                              <p:pRg st="6" end="6"/>
                                            </p:txEl>
                                          </p:spTgt>
                                        </p:tgtEl>
                                      </p:cBhvr>
                                    </p:animEffect>
                                    <p:set>
                                      <p:cBhvr>
                                        <p:cTn id="113" dur="1" fill="hold">
                                          <p:stCondLst>
                                            <p:cond delay="1999"/>
                                          </p:stCondLst>
                                        </p:cTn>
                                        <p:tgtEl>
                                          <p:spTgt spid="105474">
                                            <p:txEl>
                                              <p:pRg st="6" end="6"/>
                                            </p:txEl>
                                          </p:spTgt>
                                        </p:tgtEl>
                                        <p:attrNameLst>
                                          <p:attrName>style.visibility</p:attrName>
                                        </p:attrNameLst>
                                      </p:cBhvr>
                                      <p:to>
                                        <p:strVal val="hidden"/>
                                      </p:to>
                                    </p:set>
                                  </p:childTnLst>
                                </p:cTn>
                              </p:par>
                            </p:childTnLst>
                          </p:cTn>
                        </p:par>
                        <p:par>
                          <p:cTn id="114" fill="hold" nodeType="afterGroup">
                            <p:stCondLst>
                              <p:cond delay="53000"/>
                            </p:stCondLst>
                            <p:childTnLst>
                              <p:par>
                                <p:cTn id="115" presetID="3" presetClass="exit" presetSubtype="10" fill="hold" nodeType="afterEffect">
                                  <p:stCondLst>
                                    <p:cond delay="0"/>
                                  </p:stCondLst>
                                  <p:childTnLst>
                                    <p:animEffect transition="out" filter="blinds(horizontal)">
                                      <p:cBhvr>
                                        <p:cTn id="116" dur="2000"/>
                                        <p:tgtEl>
                                          <p:spTgt spid="105474">
                                            <p:txEl>
                                              <p:pRg st="7" end="7"/>
                                            </p:txEl>
                                          </p:spTgt>
                                        </p:tgtEl>
                                      </p:cBhvr>
                                    </p:animEffect>
                                    <p:set>
                                      <p:cBhvr>
                                        <p:cTn id="117" dur="1" fill="hold">
                                          <p:stCondLst>
                                            <p:cond delay="1999"/>
                                          </p:stCondLst>
                                        </p:cTn>
                                        <p:tgtEl>
                                          <p:spTgt spid="105474">
                                            <p:txEl>
                                              <p:pRg st="7" end="7"/>
                                            </p:txEl>
                                          </p:spTgt>
                                        </p:tgtEl>
                                        <p:attrNameLst>
                                          <p:attrName>style.visibility</p:attrName>
                                        </p:attrNameLst>
                                      </p:cBhvr>
                                      <p:to>
                                        <p:strVal val="hidden"/>
                                      </p:to>
                                    </p:set>
                                  </p:childTnLst>
                                </p:cTn>
                              </p:par>
                            </p:childTnLst>
                          </p:cTn>
                        </p:par>
                        <p:par>
                          <p:cTn id="118" fill="hold" nodeType="afterGroup">
                            <p:stCondLst>
                              <p:cond delay="55000"/>
                            </p:stCondLst>
                            <p:childTnLst>
                              <p:par>
                                <p:cTn id="119" presetID="3" presetClass="exit" presetSubtype="10" fill="hold" nodeType="afterEffect">
                                  <p:stCondLst>
                                    <p:cond delay="0"/>
                                  </p:stCondLst>
                                  <p:childTnLst>
                                    <p:animEffect transition="out" filter="blinds(horizontal)">
                                      <p:cBhvr>
                                        <p:cTn id="120" dur="2000"/>
                                        <p:tgtEl>
                                          <p:spTgt spid="105474">
                                            <p:txEl>
                                              <p:pRg st="8" end="8"/>
                                            </p:txEl>
                                          </p:spTgt>
                                        </p:tgtEl>
                                      </p:cBhvr>
                                    </p:animEffect>
                                    <p:set>
                                      <p:cBhvr>
                                        <p:cTn id="121" dur="1" fill="hold">
                                          <p:stCondLst>
                                            <p:cond delay="1999"/>
                                          </p:stCondLst>
                                        </p:cTn>
                                        <p:tgtEl>
                                          <p:spTgt spid="105474">
                                            <p:txEl>
                                              <p:pRg st="8" end="8"/>
                                            </p:txEl>
                                          </p:spTgt>
                                        </p:tgtEl>
                                        <p:attrNameLst>
                                          <p:attrName>style.visibility</p:attrName>
                                        </p:attrNameLst>
                                      </p:cBhvr>
                                      <p:to>
                                        <p:strVal val="hidden"/>
                                      </p:to>
                                    </p:set>
                                  </p:childTnLst>
                                </p:cTn>
                              </p:par>
                            </p:childTnLst>
                          </p:cTn>
                        </p:par>
                        <p:par>
                          <p:cTn id="122" fill="hold" nodeType="afterGroup">
                            <p:stCondLst>
                              <p:cond delay="57000"/>
                            </p:stCondLst>
                            <p:childTnLst>
                              <p:par>
                                <p:cTn id="123" presetID="3" presetClass="exit" presetSubtype="10" fill="hold" nodeType="afterEffect">
                                  <p:stCondLst>
                                    <p:cond delay="0"/>
                                  </p:stCondLst>
                                  <p:childTnLst>
                                    <p:animEffect transition="out" filter="blinds(horizontal)">
                                      <p:cBhvr>
                                        <p:cTn id="124" dur="2000"/>
                                        <p:tgtEl>
                                          <p:spTgt spid="105474">
                                            <p:txEl>
                                              <p:pRg st="9" end="9"/>
                                            </p:txEl>
                                          </p:spTgt>
                                        </p:tgtEl>
                                      </p:cBhvr>
                                    </p:animEffect>
                                    <p:set>
                                      <p:cBhvr>
                                        <p:cTn id="125" dur="1" fill="hold">
                                          <p:stCondLst>
                                            <p:cond delay="1999"/>
                                          </p:stCondLst>
                                        </p:cTn>
                                        <p:tgtEl>
                                          <p:spTgt spid="105474">
                                            <p:txEl>
                                              <p:pRg st="9" end="9"/>
                                            </p:txEl>
                                          </p:spTgt>
                                        </p:tgtEl>
                                        <p:attrNameLst>
                                          <p:attrName>style.visibility</p:attrName>
                                        </p:attrNameLst>
                                      </p:cBhvr>
                                      <p:to>
                                        <p:strVal val="hidden"/>
                                      </p:to>
                                    </p:set>
                                  </p:childTnLst>
                                </p:cTn>
                              </p:par>
                            </p:childTnLst>
                          </p:cTn>
                        </p:par>
                        <p:par>
                          <p:cTn id="126" fill="hold" nodeType="afterGroup">
                            <p:stCondLst>
                              <p:cond delay="59000"/>
                            </p:stCondLst>
                            <p:childTnLst>
                              <p:par>
                                <p:cTn id="127" presetID="3" presetClass="exit" presetSubtype="10" fill="hold" nodeType="afterEffect">
                                  <p:stCondLst>
                                    <p:cond delay="0"/>
                                  </p:stCondLst>
                                  <p:childTnLst>
                                    <p:animEffect transition="out" filter="blinds(horizontal)">
                                      <p:cBhvr>
                                        <p:cTn id="128" dur="2000"/>
                                        <p:tgtEl>
                                          <p:spTgt spid="105474">
                                            <p:txEl>
                                              <p:pRg st="10" end="10"/>
                                            </p:txEl>
                                          </p:spTgt>
                                        </p:tgtEl>
                                      </p:cBhvr>
                                    </p:animEffect>
                                    <p:set>
                                      <p:cBhvr>
                                        <p:cTn id="129" dur="1" fill="hold">
                                          <p:stCondLst>
                                            <p:cond delay="1999"/>
                                          </p:stCondLst>
                                        </p:cTn>
                                        <p:tgtEl>
                                          <p:spTgt spid="105474">
                                            <p:txEl>
                                              <p:pRg st="10" end="10"/>
                                            </p:txEl>
                                          </p:spTgt>
                                        </p:tgtEl>
                                        <p:attrNameLst>
                                          <p:attrName>style.visibility</p:attrName>
                                        </p:attrNameLst>
                                      </p:cBhvr>
                                      <p:to>
                                        <p:strVal val="hidden"/>
                                      </p:to>
                                    </p:set>
                                  </p:childTnLst>
                                </p:cTn>
                              </p:par>
                            </p:childTnLst>
                          </p:cTn>
                        </p:par>
                        <p:par>
                          <p:cTn id="130" fill="hold" nodeType="afterGroup">
                            <p:stCondLst>
                              <p:cond delay="61000"/>
                            </p:stCondLst>
                            <p:childTnLst>
                              <p:par>
                                <p:cTn id="131" presetID="3" presetClass="exit" presetSubtype="10" fill="hold" nodeType="afterEffect">
                                  <p:stCondLst>
                                    <p:cond delay="0"/>
                                  </p:stCondLst>
                                  <p:childTnLst>
                                    <p:animEffect transition="out" filter="blinds(horizontal)">
                                      <p:cBhvr>
                                        <p:cTn id="132" dur="2000"/>
                                        <p:tgtEl>
                                          <p:spTgt spid="105474">
                                            <p:txEl>
                                              <p:pRg st="11" end="11"/>
                                            </p:txEl>
                                          </p:spTgt>
                                        </p:tgtEl>
                                      </p:cBhvr>
                                    </p:animEffect>
                                    <p:set>
                                      <p:cBhvr>
                                        <p:cTn id="133" dur="1" fill="hold">
                                          <p:stCondLst>
                                            <p:cond delay="1999"/>
                                          </p:stCondLst>
                                        </p:cTn>
                                        <p:tgtEl>
                                          <p:spTgt spid="105474">
                                            <p:txEl>
                                              <p:pRg st="11" end="11"/>
                                            </p:txEl>
                                          </p:spTgt>
                                        </p:tgtEl>
                                        <p:attrNameLst>
                                          <p:attrName>style.visibility</p:attrName>
                                        </p:attrNameLst>
                                      </p:cBhvr>
                                      <p:to>
                                        <p:strVal val="hidden"/>
                                      </p:to>
                                    </p:set>
                                  </p:childTnLst>
                                </p:cTn>
                              </p:par>
                            </p:childTnLst>
                          </p:cTn>
                        </p:par>
                        <p:par>
                          <p:cTn id="134" fill="hold" nodeType="afterGroup">
                            <p:stCondLst>
                              <p:cond delay="63000"/>
                            </p:stCondLst>
                            <p:childTnLst>
                              <p:par>
                                <p:cTn id="135" presetID="3" presetClass="exit" presetSubtype="10" fill="hold" nodeType="afterEffect">
                                  <p:stCondLst>
                                    <p:cond delay="0"/>
                                  </p:stCondLst>
                                  <p:childTnLst>
                                    <p:animEffect transition="out" filter="blinds(horizontal)">
                                      <p:cBhvr>
                                        <p:cTn id="136" dur="2000"/>
                                        <p:tgtEl>
                                          <p:spTgt spid="105474">
                                            <p:txEl>
                                              <p:pRg st="12" end="12"/>
                                            </p:txEl>
                                          </p:spTgt>
                                        </p:tgtEl>
                                      </p:cBhvr>
                                    </p:animEffect>
                                    <p:set>
                                      <p:cBhvr>
                                        <p:cTn id="137" dur="1" fill="hold">
                                          <p:stCondLst>
                                            <p:cond delay="1999"/>
                                          </p:stCondLst>
                                        </p:cTn>
                                        <p:tgtEl>
                                          <p:spTgt spid="105474">
                                            <p:txEl>
                                              <p:pRg st="12" end="12"/>
                                            </p:txEl>
                                          </p:spTgt>
                                        </p:tgtEl>
                                        <p:attrNameLst>
                                          <p:attrName>style.visibility</p:attrName>
                                        </p:attrNameLst>
                                      </p:cBhvr>
                                      <p:to>
                                        <p:strVal val="hidden"/>
                                      </p:to>
                                    </p:set>
                                  </p:childTnLst>
                                </p:cTn>
                              </p:par>
                            </p:childTnLst>
                          </p:cTn>
                        </p:par>
                        <p:par>
                          <p:cTn id="138" fill="hold" nodeType="afterGroup">
                            <p:stCondLst>
                              <p:cond delay="65000"/>
                            </p:stCondLst>
                            <p:childTnLst>
                              <p:par>
                                <p:cTn id="139" presetID="3" presetClass="exit" presetSubtype="10" fill="hold" nodeType="afterEffect">
                                  <p:stCondLst>
                                    <p:cond delay="0"/>
                                  </p:stCondLst>
                                  <p:childTnLst>
                                    <p:animEffect transition="out" filter="blinds(horizontal)">
                                      <p:cBhvr>
                                        <p:cTn id="140" dur="2000"/>
                                        <p:tgtEl>
                                          <p:spTgt spid="105474">
                                            <p:txEl>
                                              <p:pRg st="13" end="13"/>
                                            </p:txEl>
                                          </p:spTgt>
                                        </p:tgtEl>
                                      </p:cBhvr>
                                    </p:animEffect>
                                    <p:set>
                                      <p:cBhvr>
                                        <p:cTn id="141" dur="1" fill="hold">
                                          <p:stCondLst>
                                            <p:cond delay="1999"/>
                                          </p:stCondLst>
                                        </p:cTn>
                                        <p:tgtEl>
                                          <p:spTgt spid="105474">
                                            <p:txEl>
                                              <p:pRg st="13" end="13"/>
                                            </p:txEl>
                                          </p:spTgt>
                                        </p:tgtEl>
                                        <p:attrNameLst>
                                          <p:attrName>style.visibility</p:attrName>
                                        </p:attrNameLst>
                                      </p:cBhvr>
                                      <p:to>
                                        <p:strVal val="hidden"/>
                                      </p:to>
                                    </p:set>
                                  </p:childTnLst>
                                </p:cTn>
                              </p:par>
                            </p:childTnLst>
                          </p:cTn>
                        </p:par>
                        <p:par>
                          <p:cTn id="142" fill="hold" nodeType="afterGroup">
                            <p:stCondLst>
                              <p:cond delay="67000"/>
                            </p:stCondLst>
                            <p:childTnLst>
                              <p:par>
                                <p:cTn id="143" presetID="3" presetClass="exit" presetSubtype="10" fill="hold" nodeType="afterEffect">
                                  <p:stCondLst>
                                    <p:cond delay="0"/>
                                  </p:stCondLst>
                                  <p:childTnLst>
                                    <p:animEffect transition="out" filter="blinds(horizontal)">
                                      <p:cBhvr>
                                        <p:cTn id="144" dur="2000"/>
                                        <p:tgtEl>
                                          <p:spTgt spid="105474">
                                            <p:txEl>
                                              <p:pRg st="14" end="14"/>
                                            </p:txEl>
                                          </p:spTgt>
                                        </p:tgtEl>
                                      </p:cBhvr>
                                    </p:animEffect>
                                    <p:set>
                                      <p:cBhvr>
                                        <p:cTn id="145" dur="1" fill="hold">
                                          <p:stCondLst>
                                            <p:cond delay="1999"/>
                                          </p:stCondLst>
                                        </p:cTn>
                                        <p:tgtEl>
                                          <p:spTgt spid="105474">
                                            <p:txEl>
                                              <p:pRg st="14" end="14"/>
                                            </p:txEl>
                                          </p:spTgt>
                                        </p:tgtEl>
                                        <p:attrNameLst>
                                          <p:attrName>style.visibility</p:attrName>
                                        </p:attrNameLst>
                                      </p:cBhvr>
                                      <p:to>
                                        <p:strVal val="hidden"/>
                                      </p:to>
                                    </p:set>
                                  </p:childTnLst>
                                </p:cTn>
                              </p:par>
                            </p:childTnLst>
                          </p:cTn>
                        </p:par>
                        <p:par>
                          <p:cTn id="146" fill="hold" nodeType="afterGroup">
                            <p:stCondLst>
                              <p:cond delay="69000"/>
                            </p:stCondLst>
                            <p:childTnLst>
                              <p:par>
                                <p:cTn id="147" presetID="3" presetClass="exit" presetSubtype="10" fill="hold" nodeType="afterEffect">
                                  <p:stCondLst>
                                    <p:cond delay="0"/>
                                  </p:stCondLst>
                                  <p:childTnLst>
                                    <p:animEffect transition="out" filter="blinds(horizontal)">
                                      <p:cBhvr>
                                        <p:cTn id="148" dur="2000"/>
                                        <p:tgtEl>
                                          <p:spTgt spid="105474">
                                            <p:txEl>
                                              <p:pRg st="15" end="15"/>
                                            </p:txEl>
                                          </p:spTgt>
                                        </p:tgtEl>
                                      </p:cBhvr>
                                    </p:animEffect>
                                    <p:set>
                                      <p:cBhvr>
                                        <p:cTn id="149" dur="1" fill="hold">
                                          <p:stCondLst>
                                            <p:cond delay="1999"/>
                                          </p:stCondLst>
                                        </p:cTn>
                                        <p:tgtEl>
                                          <p:spTgt spid="105474">
                                            <p:txEl>
                                              <p:pRg st="15" end="15"/>
                                            </p:txEl>
                                          </p:spTgt>
                                        </p:tgtEl>
                                        <p:attrNameLst>
                                          <p:attrName>style.visibility</p:attrName>
                                        </p:attrNameLst>
                                      </p:cBhvr>
                                      <p:to>
                                        <p:strVal val="hidden"/>
                                      </p:to>
                                    </p:set>
                                  </p:childTnLst>
                                </p:cTn>
                              </p:par>
                            </p:childTnLst>
                          </p:cTn>
                        </p:par>
                        <p:par>
                          <p:cTn id="150" fill="hold" nodeType="afterGroup">
                            <p:stCondLst>
                              <p:cond delay="71000"/>
                            </p:stCondLst>
                            <p:childTnLst>
                              <p:par>
                                <p:cTn id="151" presetID="3" presetClass="exit" presetSubtype="10" fill="hold" nodeType="afterEffect">
                                  <p:stCondLst>
                                    <p:cond delay="0"/>
                                  </p:stCondLst>
                                  <p:childTnLst>
                                    <p:animEffect transition="out" filter="blinds(horizontal)">
                                      <p:cBhvr>
                                        <p:cTn id="152" dur="2000"/>
                                        <p:tgtEl>
                                          <p:spTgt spid="105474">
                                            <p:txEl>
                                              <p:pRg st="16" end="16"/>
                                            </p:txEl>
                                          </p:spTgt>
                                        </p:tgtEl>
                                      </p:cBhvr>
                                    </p:animEffect>
                                    <p:set>
                                      <p:cBhvr>
                                        <p:cTn id="153" dur="1" fill="hold">
                                          <p:stCondLst>
                                            <p:cond delay="1999"/>
                                          </p:stCondLst>
                                        </p:cTn>
                                        <p:tgtEl>
                                          <p:spTgt spid="105474">
                                            <p:txEl>
                                              <p:pRg st="16" end="16"/>
                                            </p:txEl>
                                          </p:spTgt>
                                        </p:tgtEl>
                                        <p:attrNameLst>
                                          <p:attrName>style.visibility</p:attrName>
                                        </p:attrNameLst>
                                      </p:cBhvr>
                                      <p:to>
                                        <p:strVal val="hidden"/>
                                      </p:to>
                                    </p:set>
                                  </p:childTnLst>
                                </p:cTn>
                              </p:par>
                            </p:childTnLst>
                          </p:cTn>
                        </p:par>
                        <p:par>
                          <p:cTn id="154" fill="hold" nodeType="afterGroup">
                            <p:stCondLst>
                              <p:cond delay="73000"/>
                            </p:stCondLst>
                            <p:childTnLst>
                              <p:par>
                                <p:cTn id="155" presetID="3" presetClass="exit" presetSubtype="10" fill="hold" nodeType="afterEffect">
                                  <p:stCondLst>
                                    <p:cond delay="0"/>
                                  </p:stCondLst>
                                  <p:childTnLst>
                                    <p:animEffect transition="out" filter="blinds(horizontal)">
                                      <p:cBhvr>
                                        <p:cTn id="156" dur="2000"/>
                                        <p:tgtEl>
                                          <p:spTgt spid="105474">
                                            <p:txEl>
                                              <p:pRg st="17" end="17"/>
                                            </p:txEl>
                                          </p:spTgt>
                                        </p:tgtEl>
                                      </p:cBhvr>
                                    </p:animEffect>
                                    <p:set>
                                      <p:cBhvr>
                                        <p:cTn id="157" dur="1" fill="hold">
                                          <p:stCondLst>
                                            <p:cond delay="1999"/>
                                          </p:stCondLst>
                                        </p:cTn>
                                        <p:tgtEl>
                                          <p:spTgt spid="105474">
                                            <p:txEl>
                                              <p:pRg st="17" end="17"/>
                                            </p:txEl>
                                          </p:spTgt>
                                        </p:tgtEl>
                                        <p:attrNameLst>
                                          <p:attrName>style.visibility</p:attrName>
                                        </p:attrNameLst>
                                      </p:cBhvr>
                                      <p:to>
                                        <p:strVal val="hidden"/>
                                      </p:to>
                                    </p:set>
                                  </p:childTnLst>
                                </p:cTn>
                              </p:par>
                            </p:childTnLst>
                          </p:cTn>
                        </p:par>
                        <p:par>
                          <p:cTn id="158" fill="hold" nodeType="afterGroup">
                            <p:stCondLst>
                              <p:cond delay="75000"/>
                            </p:stCondLst>
                            <p:childTnLst>
                              <p:par>
                                <p:cTn id="159" presetID="3" presetClass="exit" presetSubtype="10" fill="hold" nodeType="afterEffect">
                                  <p:stCondLst>
                                    <p:cond delay="0"/>
                                  </p:stCondLst>
                                  <p:childTnLst>
                                    <p:animEffect transition="out" filter="blinds(horizontal)">
                                      <p:cBhvr>
                                        <p:cTn id="160" dur="2000"/>
                                        <p:tgtEl>
                                          <p:spTgt spid="105474">
                                            <p:txEl>
                                              <p:pRg st="18" end="18"/>
                                            </p:txEl>
                                          </p:spTgt>
                                        </p:tgtEl>
                                      </p:cBhvr>
                                    </p:animEffect>
                                    <p:set>
                                      <p:cBhvr>
                                        <p:cTn id="161" dur="1" fill="hold">
                                          <p:stCondLst>
                                            <p:cond delay="1999"/>
                                          </p:stCondLst>
                                        </p:cTn>
                                        <p:tgtEl>
                                          <p:spTgt spid="105474">
                                            <p:txEl>
                                              <p:pRg st="18" end="18"/>
                                            </p:txEl>
                                          </p:spTgt>
                                        </p:tgtEl>
                                        <p:attrNameLst>
                                          <p:attrName>style.visibility</p:attrName>
                                        </p:attrNameLst>
                                      </p:cBhvr>
                                      <p:to>
                                        <p:strVal val="hidden"/>
                                      </p:to>
                                    </p:set>
                                  </p:childTnLst>
                                </p:cTn>
                              </p:par>
                            </p:childTnLst>
                          </p:cTn>
                        </p:par>
                        <p:par>
                          <p:cTn id="162" fill="hold" nodeType="afterGroup">
                            <p:stCondLst>
                              <p:cond delay="77000"/>
                            </p:stCondLst>
                            <p:childTnLst>
                              <p:par>
                                <p:cTn id="163" presetID="3" presetClass="exit" presetSubtype="10" fill="hold" nodeType="afterEffect">
                                  <p:stCondLst>
                                    <p:cond delay="0"/>
                                  </p:stCondLst>
                                  <p:childTnLst>
                                    <p:animEffect transition="out" filter="blinds(horizontal)">
                                      <p:cBhvr>
                                        <p:cTn id="164" dur="2000"/>
                                        <p:tgtEl>
                                          <p:spTgt spid="105474">
                                            <p:txEl>
                                              <p:pRg st="19" end="19"/>
                                            </p:txEl>
                                          </p:spTgt>
                                        </p:tgtEl>
                                      </p:cBhvr>
                                    </p:animEffect>
                                    <p:set>
                                      <p:cBhvr>
                                        <p:cTn id="165" dur="1" fill="hold">
                                          <p:stCondLst>
                                            <p:cond delay="1999"/>
                                          </p:stCondLst>
                                        </p:cTn>
                                        <p:tgtEl>
                                          <p:spTgt spid="105474">
                                            <p:txEl>
                                              <p:pRg st="19" end="1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1524000" y="0"/>
            <a:ext cx="9144000" cy="6858000"/>
          </a:xfrm>
        </p:spPr>
        <p:txBody>
          <a:bodyPr/>
          <a:lstStyle/>
          <a:p>
            <a:pPr eaLnBrk="1" hangingPunct="1">
              <a:buFontTx/>
              <a:buNone/>
            </a:pPr>
            <a:r>
              <a:rPr lang="el-GR" altLang="en-US" sz="2400" i="1">
                <a:latin typeface="Times New Roman" panose="02020603050405020304" pitchFamily="18" charset="0"/>
              </a:rPr>
              <a:t>                                 </a:t>
            </a:r>
            <a:endParaRPr lang="en-US" altLang="en-US" i="1" smtClean="0"/>
          </a:p>
          <a:p>
            <a:pPr eaLnBrk="1" hangingPunct="1">
              <a:buFontTx/>
              <a:buNone/>
            </a:pPr>
            <a:r>
              <a:rPr lang="el-GR" altLang="en-US" smtClean="0">
                <a:latin typeface="Times New Roman" panose="02020603050405020304" pitchFamily="18" charset="0"/>
              </a:rPr>
              <a:t>	 </a:t>
            </a:r>
            <a:r>
              <a:rPr lang="el-GR" altLang="en-US" sz="2000">
                <a:latin typeface="Times New Roman" panose="02020603050405020304" pitchFamily="18" charset="0"/>
              </a:rPr>
              <a:t>	            </a:t>
            </a:r>
            <a:r>
              <a:rPr lang="el-GR" altLang="en-US" sz="2400" b="1" u="sng">
                <a:latin typeface="Times New Roman" panose="02020603050405020304" pitchFamily="18" charset="0"/>
              </a:rPr>
              <a:t>Αναλυτική καταχώρηση στην απογραφή </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Σύμφωνα με τις διατάξεις της νομοθεσίας τα πάγια περιουσιακά στοιχεία αναγράφονται στο βιβλίο απογραφών, κατά ομοειδής κατηγορίες τουλάχιστον με τα εξής στοιχεία: </a:t>
            </a:r>
          </a:p>
          <a:p>
            <a:pPr eaLnBrk="1" hangingPunct="1">
              <a:buFontTx/>
              <a:buNone/>
            </a:pPr>
            <a:r>
              <a:rPr lang="el-GR" altLang="en-US" sz="2000">
                <a:latin typeface="Times New Roman" panose="02020603050405020304" pitchFamily="18" charset="0"/>
              </a:rPr>
              <a:t>      α) η αξία κτήσεως ή το κόστος ιδιοκατασκευής του, προσαυξημένο με τις δαπάνες  επεκτάσεων ή προσθηκών και βελτιώσεων </a:t>
            </a:r>
          </a:p>
          <a:p>
            <a:pPr eaLnBrk="1" hangingPunct="1">
              <a:buFontTx/>
              <a:buNone/>
            </a:pPr>
            <a:r>
              <a:rPr lang="el-GR" altLang="en-US" sz="2000">
                <a:latin typeface="Times New Roman" panose="02020603050405020304" pitchFamily="18" charset="0"/>
              </a:rPr>
              <a:t>      β) οι αποσβέσεις του </a:t>
            </a:r>
          </a:p>
          <a:p>
            <a:pPr eaLnBrk="1" hangingPunct="1">
              <a:buFontTx/>
              <a:buNone/>
            </a:pPr>
            <a:r>
              <a:rPr lang="el-GR" altLang="en-US" sz="2000">
                <a:latin typeface="Times New Roman" panose="02020603050405020304" pitchFamily="18" charset="0"/>
              </a:rPr>
              <a:t>      γ) η αναπόσβεστη αξία τoυ. </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Ιδιοχρησιμοποιούμενα πάγια αποσβεσμένα πλήρως αναγράφονται στην απογραφή με αξία 0,01 ευρώ. </a:t>
            </a:r>
          </a:p>
          <a:p>
            <a:pPr eaLnBrk="1" hangingPunct="1">
              <a:buFontTx/>
              <a:buNone/>
            </a:pPr>
            <a:r>
              <a:rPr lang="el-GR" altLang="en-US" sz="2000">
                <a:latin typeface="Times New Roman" panose="02020603050405020304" pitchFamily="18" charset="0"/>
              </a:rPr>
              <a:t>	Επίσης ο επιτηδευματίας τηρεί μητρώο παγίων-περιουσιακών στοιχείων σύμφωνα με τα αναφερόμενα. </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a:latin typeface="Times New Roman" panose="02020603050405020304" pitchFamily="18" charset="0"/>
              </a:rPr>
              <a:t> 	</a:t>
            </a:r>
            <a:endParaRPr lang="en-US" altLang="en-US">
              <a:latin typeface="Times New Roman" panose="02020603050405020304" pitchFamily="18" charset="0"/>
            </a:endParaRPr>
          </a:p>
        </p:txBody>
      </p:sp>
    </p:spTree>
    <p:extLst>
      <p:ext uri="{BB962C8B-B14F-4D97-AF65-F5344CB8AC3E}">
        <p14:creationId xmlns:p14="http://schemas.microsoft.com/office/powerpoint/2010/main" val="2109015624"/>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4450">
                                            <p:txEl>
                                              <p:pRg st="1" end="1"/>
                                            </p:txEl>
                                          </p:spTgt>
                                        </p:tgtEl>
                                        <p:attrNameLst>
                                          <p:attrName>style.visibility</p:attrName>
                                        </p:attrNameLst>
                                      </p:cBhvr>
                                      <p:to>
                                        <p:strVal val="visible"/>
                                      </p:to>
                                    </p:set>
                                    <p:animEffect transition="in" filter="checkerboard(across)">
                                      <p:cBhvr>
                                        <p:cTn id="7" dur="2000"/>
                                        <p:tgtEl>
                                          <p:spTgt spid="104450">
                                            <p:txEl>
                                              <p:pRg st="1" end="1"/>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04450">
                                            <p:txEl>
                                              <p:pRg st="3" end="3"/>
                                            </p:txEl>
                                          </p:spTgt>
                                        </p:tgtEl>
                                        <p:attrNameLst>
                                          <p:attrName>style.visibility</p:attrName>
                                        </p:attrNameLst>
                                      </p:cBhvr>
                                      <p:to>
                                        <p:strVal val="visible"/>
                                      </p:to>
                                    </p:set>
                                    <p:anim calcmode="lin" valueType="num">
                                      <p:cBhvr additive="base">
                                        <p:cTn id="11" dur="20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4450">
                                            <p:txEl>
                                              <p:pRg st="3" end="3"/>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0"/>
                                  </p:stCondLst>
                                  <p:childTnLst>
                                    <p:set>
                                      <p:cBhvr>
                                        <p:cTn id="15" dur="1" fill="hold">
                                          <p:stCondLst>
                                            <p:cond delay="0"/>
                                          </p:stCondLst>
                                        </p:cTn>
                                        <p:tgtEl>
                                          <p:spTgt spid="104450">
                                            <p:txEl>
                                              <p:pRg st="4" end="4"/>
                                            </p:txEl>
                                          </p:spTgt>
                                        </p:tgtEl>
                                        <p:attrNameLst>
                                          <p:attrName>style.visibility</p:attrName>
                                        </p:attrNameLst>
                                      </p:cBhvr>
                                      <p:to>
                                        <p:strVal val="visible"/>
                                      </p:to>
                                    </p:set>
                                    <p:anim calcmode="lin" valueType="num">
                                      <p:cBhvr additive="base">
                                        <p:cTn id="16" dur="2000" fill="hold"/>
                                        <p:tgtEl>
                                          <p:spTgt spid="104450">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04450">
                                            <p:txEl>
                                              <p:pRg st="4" end="4"/>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2" presetClass="entr" presetSubtype="4" fill="hold" nodeType="afterEffect">
                                  <p:stCondLst>
                                    <p:cond delay="0"/>
                                  </p:stCondLst>
                                  <p:childTnLst>
                                    <p:set>
                                      <p:cBhvr>
                                        <p:cTn id="20" dur="1" fill="hold">
                                          <p:stCondLst>
                                            <p:cond delay="0"/>
                                          </p:stCondLst>
                                        </p:cTn>
                                        <p:tgtEl>
                                          <p:spTgt spid="104450">
                                            <p:txEl>
                                              <p:pRg st="5" end="5"/>
                                            </p:txEl>
                                          </p:spTgt>
                                        </p:tgtEl>
                                        <p:attrNameLst>
                                          <p:attrName>style.visibility</p:attrName>
                                        </p:attrNameLst>
                                      </p:cBhvr>
                                      <p:to>
                                        <p:strVal val="visible"/>
                                      </p:to>
                                    </p:set>
                                    <p:anim calcmode="lin" valueType="num">
                                      <p:cBhvr additive="base">
                                        <p:cTn id="21" dur="2000" fill="hold"/>
                                        <p:tgtEl>
                                          <p:spTgt spid="104450">
                                            <p:txEl>
                                              <p:pRg st="5" end="5"/>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04450">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8000"/>
                            </p:stCondLst>
                            <p:childTnLst>
                              <p:par>
                                <p:cTn id="24" presetID="2" presetClass="entr" presetSubtype="4" fill="hold" nodeType="afterEffect">
                                  <p:stCondLst>
                                    <p:cond delay="0"/>
                                  </p:stCondLst>
                                  <p:childTnLst>
                                    <p:set>
                                      <p:cBhvr>
                                        <p:cTn id="25" dur="1" fill="hold">
                                          <p:stCondLst>
                                            <p:cond delay="0"/>
                                          </p:stCondLst>
                                        </p:cTn>
                                        <p:tgtEl>
                                          <p:spTgt spid="104450">
                                            <p:txEl>
                                              <p:pRg st="6" end="6"/>
                                            </p:txEl>
                                          </p:spTgt>
                                        </p:tgtEl>
                                        <p:attrNameLst>
                                          <p:attrName>style.visibility</p:attrName>
                                        </p:attrNameLst>
                                      </p:cBhvr>
                                      <p:to>
                                        <p:strVal val="visible"/>
                                      </p:to>
                                    </p:set>
                                    <p:anim calcmode="lin" valueType="num">
                                      <p:cBhvr additive="base">
                                        <p:cTn id="26" dur="2000" fill="hold"/>
                                        <p:tgtEl>
                                          <p:spTgt spid="104450">
                                            <p:txEl>
                                              <p:pRg st="6" end="6"/>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04450">
                                            <p:txEl>
                                              <p:pRg st="6" end="6"/>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0"/>
                            </p:stCondLst>
                            <p:childTnLst>
                              <p:par>
                                <p:cTn id="29" presetID="2" presetClass="entr" presetSubtype="4" fill="hold" nodeType="afterEffect">
                                  <p:stCondLst>
                                    <p:cond delay="7000"/>
                                  </p:stCondLst>
                                  <p:childTnLst>
                                    <p:set>
                                      <p:cBhvr>
                                        <p:cTn id="30" dur="1" fill="hold">
                                          <p:stCondLst>
                                            <p:cond delay="0"/>
                                          </p:stCondLst>
                                        </p:cTn>
                                        <p:tgtEl>
                                          <p:spTgt spid="104450">
                                            <p:txEl>
                                              <p:pRg st="8" end="8"/>
                                            </p:txEl>
                                          </p:spTgt>
                                        </p:tgtEl>
                                        <p:attrNameLst>
                                          <p:attrName>style.visibility</p:attrName>
                                        </p:attrNameLst>
                                      </p:cBhvr>
                                      <p:to>
                                        <p:strVal val="visible"/>
                                      </p:to>
                                    </p:set>
                                    <p:anim calcmode="lin" valueType="num">
                                      <p:cBhvr additive="base">
                                        <p:cTn id="31" dur="2000" fill="hold"/>
                                        <p:tgtEl>
                                          <p:spTgt spid="104450">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4450">
                                            <p:txEl>
                                              <p:pRg st="8" end="8"/>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9000"/>
                            </p:stCondLst>
                            <p:childTnLst>
                              <p:par>
                                <p:cTn id="34" presetID="2" presetClass="entr" presetSubtype="4" fill="hold" nodeType="afterEffect">
                                  <p:stCondLst>
                                    <p:cond delay="7000"/>
                                  </p:stCondLst>
                                  <p:childTnLst>
                                    <p:set>
                                      <p:cBhvr>
                                        <p:cTn id="35" dur="1" fill="hold">
                                          <p:stCondLst>
                                            <p:cond delay="0"/>
                                          </p:stCondLst>
                                        </p:cTn>
                                        <p:tgtEl>
                                          <p:spTgt spid="104450">
                                            <p:txEl>
                                              <p:pRg st="9" end="9"/>
                                            </p:txEl>
                                          </p:spTgt>
                                        </p:tgtEl>
                                        <p:attrNameLst>
                                          <p:attrName>style.visibility</p:attrName>
                                        </p:attrNameLst>
                                      </p:cBhvr>
                                      <p:to>
                                        <p:strVal val="visible"/>
                                      </p:to>
                                    </p:set>
                                    <p:anim calcmode="lin" valueType="num">
                                      <p:cBhvr additive="base">
                                        <p:cTn id="36" dur="2000" fill="hold"/>
                                        <p:tgtEl>
                                          <p:spTgt spid="104450">
                                            <p:txEl>
                                              <p:pRg st="9" end="9"/>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04450">
                                            <p:txEl>
                                              <p:pRg st="9" end="9"/>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8000"/>
                            </p:stCondLst>
                            <p:childTnLst>
                              <p:par>
                                <p:cTn id="39" presetID="3" presetClass="exit" presetSubtype="10" fill="hold" nodeType="afterEffect">
                                  <p:stCondLst>
                                    <p:cond delay="7000"/>
                                  </p:stCondLst>
                                  <p:childTnLst>
                                    <p:animEffect transition="out" filter="blinds(horizontal)">
                                      <p:cBhvr>
                                        <p:cTn id="40" dur="2000"/>
                                        <p:tgtEl>
                                          <p:spTgt spid="104450">
                                            <p:txEl>
                                              <p:pRg st="1" end="1"/>
                                            </p:txEl>
                                          </p:spTgt>
                                        </p:tgtEl>
                                      </p:cBhvr>
                                    </p:animEffect>
                                    <p:set>
                                      <p:cBhvr>
                                        <p:cTn id="41" dur="1" fill="hold">
                                          <p:stCondLst>
                                            <p:cond delay="1999"/>
                                          </p:stCondLst>
                                        </p:cTn>
                                        <p:tgtEl>
                                          <p:spTgt spid="104450">
                                            <p:txEl>
                                              <p:pRg st="1" end="1"/>
                                            </p:txEl>
                                          </p:spTgt>
                                        </p:tgtEl>
                                        <p:attrNameLst>
                                          <p:attrName>style.visibility</p:attrName>
                                        </p:attrNameLst>
                                      </p:cBhvr>
                                      <p:to>
                                        <p:strVal val="hidden"/>
                                      </p:to>
                                    </p:set>
                                  </p:childTnLst>
                                </p:cTn>
                              </p:par>
                            </p:childTnLst>
                          </p:cTn>
                        </p:par>
                        <p:par>
                          <p:cTn id="42" fill="hold" nodeType="afterGroup">
                            <p:stCondLst>
                              <p:cond delay="37000"/>
                            </p:stCondLst>
                            <p:childTnLst>
                              <p:par>
                                <p:cTn id="43" presetID="3" presetClass="exit" presetSubtype="10" fill="hold" nodeType="afterEffect">
                                  <p:stCondLst>
                                    <p:cond delay="0"/>
                                  </p:stCondLst>
                                  <p:childTnLst>
                                    <p:animEffect transition="out" filter="blinds(horizontal)">
                                      <p:cBhvr>
                                        <p:cTn id="44" dur="2000"/>
                                        <p:tgtEl>
                                          <p:spTgt spid="104450">
                                            <p:txEl>
                                              <p:pRg st="3" end="3"/>
                                            </p:txEl>
                                          </p:spTgt>
                                        </p:tgtEl>
                                      </p:cBhvr>
                                    </p:animEffect>
                                    <p:set>
                                      <p:cBhvr>
                                        <p:cTn id="45" dur="1" fill="hold">
                                          <p:stCondLst>
                                            <p:cond delay="1999"/>
                                          </p:stCondLst>
                                        </p:cTn>
                                        <p:tgtEl>
                                          <p:spTgt spid="104450">
                                            <p:txEl>
                                              <p:pRg st="3" end="3"/>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2000"/>
                                        <p:tgtEl>
                                          <p:spTgt spid="104450">
                                            <p:txEl>
                                              <p:pRg st="4" end="4"/>
                                            </p:txEl>
                                          </p:spTgt>
                                        </p:tgtEl>
                                      </p:cBhvr>
                                    </p:animEffect>
                                    <p:set>
                                      <p:cBhvr>
                                        <p:cTn id="48" dur="1" fill="hold">
                                          <p:stCondLst>
                                            <p:cond delay="1999"/>
                                          </p:stCondLst>
                                        </p:cTn>
                                        <p:tgtEl>
                                          <p:spTgt spid="104450">
                                            <p:txEl>
                                              <p:pRg st="4" end="4"/>
                                            </p:txEl>
                                          </p:spTgt>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2000"/>
                                        <p:tgtEl>
                                          <p:spTgt spid="104450">
                                            <p:txEl>
                                              <p:pRg st="5" end="5"/>
                                            </p:txEl>
                                          </p:spTgt>
                                        </p:tgtEl>
                                      </p:cBhvr>
                                    </p:animEffect>
                                    <p:set>
                                      <p:cBhvr>
                                        <p:cTn id="51" dur="1" fill="hold">
                                          <p:stCondLst>
                                            <p:cond delay="1999"/>
                                          </p:stCondLst>
                                        </p:cTn>
                                        <p:tgtEl>
                                          <p:spTgt spid="104450">
                                            <p:txEl>
                                              <p:pRg st="5" end="5"/>
                                            </p:txEl>
                                          </p:spTgt>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2000"/>
                                        <p:tgtEl>
                                          <p:spTgt spid="104450">
                                            <p:txEl>
                                              <p:pRg st="6" end="6"/>
                                            </p:txEl>
                                          </p:spTgt>
                                        </p:tgtEl>
                                      </p:cBhvr>
                                    </p:animEffect>
                                    <p:set>
                                      <p:cBhvr>
                                        <p:cTn id="54" dur="1" fill="hold">
                                          <p:stCondLst>
                                            <p:cond delay="1999"/>
                                          </p:stCondLst>
                                        </p:cTn>
                                        <p:tgtEl>
                                          <p:spTgt spid="104450">
                                            <p:txEl>
                                              <p:pRg st="6" end="6"/>
                                            </p:txEl>
                                          </p:spTgt>
                                        </p:tgtEl>
                                        <p:attrNameLst>
                                          <p:attrName>style.visibility</p:attrName>
                                        </p:attrNameLst>
                                      </p:cBhvr>
                                      <p:to>
                                        <p:strVal val="hidden"/>
                                      </p:to>
                                    </p:set>
                                  </p:childTnLst>
                                </p:cTn>
                              </p:par>
                            </p:childTnLst>
                          </p:cTn>
                        </p:par>
                        <p:par>
                          <p:cTn id="55" fill="hold" nodeType="afterGroup">
                            <p:stCondLst>
                              <p:cond delay="39000"/>
                            </p:stCondLst>
                            <p:childTnLst>
                              <p:par>
                                <p:cTn id="56" presetID="3" presetClass="exit" presetSubtype="10" fill="hold" nodeType="afterEffect">
                                  <p:stCondLst>
                                    <p:cond delay="0"/>
                                  </p:stCondLst>
                                  <p:childTnLst>
                                    <p:animEffect transition="out" filter="blinds(horizontal)">
                                      <p:cBhvr>
                                        <p:cTn id="57" dur="2000"/>
                                        <p:tgtEl>
                                          <p:spTgt spid="104450">
                                            <p:txEl>
                                              <p:pRg st="8" end="8"/>
                                            </p:txEl>
                                          </p:spTgt>
                                        </p:tgtEl>
                                      </p:cBhvr>
                                    </p:animEffect>
                                    <p:set>
                                      <p:cBhvr>
                                        <p:cTn id="58" dur="1" fill="hold">
                                          <p:stCondLst>
                                            <p:cond delay="1999"/>
                                          </p:stCondLst>
                                        </p:cTn>
                                        <p:tgtEl>
                                          <p:spTgt spid="104450">
                                            <p:txEl>
                                              <p:pRg st="8" end="8"/>
                                            </p:txEl>
                                          </p:spTgt>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104450">
                                            <p:txEl>
                                              <p:pRg st="9" end="9"/>
                                            </p:txEl>
                                          </p:spTgt>
                                        </p:tgtEl>
                                      </p:cBhvr>
                                    </p:animEffect>
                                    <p:set>
                                      <p:cBhvr>
                                        <p:cTn id="61" dur="1" fill="hold">
                                          <p:stCondLst>
                                            <p:cond delay="499"/>
                                          </p:stCondLst>
                                        </p:cTn>
                                        <p:tgtEl>
                                          <p:spTgt spid="104450">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1981200" y="404814"/>
            <a:ext cx="8229600" cy="6453187"/>
          </a:xfrm>
        </p:spPr>
        <p:txBody>
          <a:bodyPr/>
          <a:lstStyle/>
          <a:p>
            <a:pPr algn="ctr" eaLnBrk="1" hangingPunct="1">
              <a:buFontTx/>
              <a:buNone/>
            </a:pPr>
            <a:r>
              <a:rPr lang="el-GR" altLang="en-US" b="1">
                <a:solidFill>
                  <a:srgbClr val="660066"/>
                </a:solidFill>
                <a:latin typeface="Times New Roman" panose="02020603050405020304" pitchFamily="18" charset="0"/>
              </a:rPr>
              <a:t>Η ΛΟΓΙΣΤΙΚΗ ΤΩΝ ΕΝΣΩΜΑΤΩΝ ΑΚΙΝΗΤΟΠΟΙΗΣΕΩΝ</a:t>
            </a:r>
          </a:p>
          <a:p>
            <a:pPr eaLnBrk="1" hangingPunct="1">
              <a:buFontTx/>
              <a:buNone/>
            </a:pPr>
            <a:r>
              <a:rPr lang="el-GR" altLang="en-US">
                <a:latin typeface="Times New Roman" panose="02020603050405020304" pitchFamily="18" charset="0"/>
              </a:rPr>
              <a:t> </a:t>
            </a:r>
          </a:p>
          <a:p>
            <a:pPr eaLnBrk="1" hangingPunct="1">
              <a:buFontTx/>
              <a:buNone/>
            </a:pPr>
            <a:r>
              <a:rPr lang="el-GR" altLang="en-US">
                <a:latin typeface="Times New Roman" panose="02020603050405020304" pitchFamily="18" charset="0"/>
              </a:rPr>
              <a:t>	</a:t>
            </a:r>
            <a:r>
              <a:rPr lang="el-GR" altLang="en-US" sz="2400" b="1" u="sng">
                <a:latin typeface="Times New Roman" panose="02020603050405020304" pitchFamily="18" charset="0"/>
              </a:rPr>
              <a:t>Έννοια των ενσώµατων ακινητοποιήσεων βάσει της  Ελληνικής νομοθεσίας </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a:t>
            </a:r>
            <a:r>
              <a:rPr lang="el-GR" altLang="en-US" sz="2000" b="1" i="1" u="sng">
                <a:latin typeface="Times New Roman" panose="02020603050405020304" pitchFamily="18" charset="0"/>
              </a:rPr>
              <a:t>Ενσώματα πάγια στοιχεία</a:t>
            </a:r>
            <a:r>
              <a:rPr lang="el-GR" altLang="en-US" sz="2000">
                <a:latin typeface="Times New Roman" panose="02020603050405020304" pitchFamily="18" charset="0"/>
              </a:rPr>
              <a:t> είναι τα, υλικά αγαθά που αποκτά η οικονομική μονάδα με σκοπό να τα χρησιμοποιήσει ως μέσα δράσεως της κατά τη διάρκεια της ωφέλιμης ζωής τους, η οποία οπωσδήποτε είναι μεγαλύτερη του έτους.</a:t>
            </a:r>
          </a:p>
          <a:p>
            <a:pPr eaLnBrk="1" hangingPunct="1">
              <a:buFontTx/>
              <a:buNone/>
            </a:pPr>
            <a:r>
              <a:rPr lang="el-GR" altLang="en-US" sz="2000">
                <a:latin typeface="Times New Roman" panose="02020603050405020304" pitchFamily="18" charset="0"/>
              </a:rPr>
              <a:t>     Στην κατηγορία των ενσώµατων πάγιων περιουσιακών στοιχείων περιλαµβάνονται:</a:t>
            </a:r>
          </a:p>
          <a:p>
            <a:pPr eaLnBrk="1" hangingPunct="1">
              <a:buFontTx/>
              <a:buNone/>
            </a:pPr>
            <a:r>
              <a:rPr lang="el-GR" altLang="en-US" sz="2000" b="1">
                <a:latin typeface="Times New Roman" panose="02020603050405020304" pitchFamily="18" charset="0"/>
              </a:rPr>
              <a:t>     α)</a:t>
            </a:r>
            <a:r>
              <a:rPr lang="el-GR" altLang="en-US" sz="2000" b="1" i="1" u="sng">
                <a:latin typeface="Times New Roman" panose="02020603050405020304" pitchFamily="18" charset="0"/>
              </a:rPr>
              <a:t> Εδαφικές εκτάσεις</a:t>
            </a:r>
            <a:r>
              <a:rPr lang="el-GR" altLang="en-US" sz="2000">
                <a:latin typeface="Times New Roman" panose="02020603050405020304" pitchFamily="18" charset="0"/>
              </a:rPr>
              <a:t> στην έννοια των οποίων είναι τα οικόπεδα, γήπεδα, αγροτεµάχια, δάση, ορυχεία, μεταλλεία, λατοµεία, φυτείες και γενικά οποιαδήποτε έκταση γης της οποίας η κυριότητα ανήκει στην οικονοµική μονάδα</a:t>
            </a:r>
            <a:r>
              <a:rPr lang="el-GR" altLang="en-US" sz="2400">
                <a:latin typeface="Times New Roman" panose="02020603050405020304" pitchFamily="18" charset="0"/>
              </a:rPr>
              <a:t>.</a:t>
            </a:r>
          </a:p>
        </p:txBody>
      </p:sp>
    </p:spTree>
    <p:extLst>
      <p:ext uri="{BB962C8B-B14F-4D97-AF65-F5344CB8AC3E}">
        <p14:creationId xmlns:p14="http://schemas.microsoft.com/office/powerpoint/2010/main" val="2470247167"/>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2000"/>
                                        <p:tgtEl>
                                          <p:spTgt spid="11673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6739">
                                            <p:txEl>
                                              <p:pRg st="2" end="2"/>
                                            </p:txEl>
                                          </p:spTgt>
                                        </p:tgtEl>
                                        <p:attrNameLst>
                                          <p:attrName>style.visibility</p:attrName>
                                        </p:attrNameLst>
                                      </p:cBhvr>
                                      <p:to>
                                        <p:strVal val="visible"/>
                                      </p:to>
                                    </p:set>
                                    <p:animEffect transition="in" filter="fade">
                                      <p:cBhvr>
                                        <p:cTn id="11" dur="2000"/>
                                        <p:tgtEl>
                                          <p:spTgt spid="116739">
                                            <p:txEl>
                                              <p:pRg st="2" end="2"/>
                                            </p:txEl>
                                          </p:spTgt>
                                        </p:tgtEl>
                                      </p:cBhvr>
                                    </p:animEffect>
                                  </p:childTnLst>
                                </p:cTn>
                              </p:par>
                            </p:childTnLst>
                          </p:cTn>
                        </p:par>
                        <p:par>
                          <p:cTn id="12" fill="hold" nodeType="afterGroup">
                            <p:stCondLst>
                              <p:cond delay="4000"/>
                            </p:stCondLst>
                            <p:childTnLst>
                              <p:par>
                                <p:cTn id="13" presetID="2" presetClass="entr" presetSubtype="4" fill="hold" nodeType="afterEffect">
                                  <p:stCondLst>
                                    <p:cond delay="2000"/>
                                  </p:stCondLst>
                                  <p:childTnLst>
                                    <p:set>
                                      <p:cBhvr>
                                        <p:cTn id="14" dur="1" fill="hold">
                                          <p:stCondLst>
                                            <p:cond delay="0"/>
                                          </p:stCondLst>
                                        </p:cTn>
                                        <p:tgtEl>
                                          <p:spTgt spid="116739">
                                            <p:txEl>
                                              <p:pRg st="4" end="4"/>
                                            </p:txEl>
                                          </p:spTgt>
                                        </p:tgtEl>
                                        <p:attrNameLst>
                                          <p:attrName>style.visibility</p:attrName>
                                        </p:attrNameLst>
                                      </p:cBhvr>
                                      <p:to>
                                        <p:strVal val="visible"/>
                                      </p:to>
                                    </p:set>
                                    <p:anim calcmode="lin" valueType="num">
                                      <p:cBhvr additive="base">
                                        <p:cTn id="15" dur="2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16739">
                                            <p:txEl>
                                              <p:pRg st="4" end="4"/>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8000"/>
                            </p:stCondLst>
                            <p:childTnLst>
                              <p:par>
                                <p:cTn id="18" presetID="2" presetClass="entr" presetSubtype="4" fill="hold" nodeType="afterEffect">
                                  <p:stCondLst>
                                    <p:cond delay="5000"/>
                                  </p:stCondLst>
                                  <p:childTnLst>
                                    <p:set>
                                      <p:cBhvr>
                                        <p:cTn id="19" dur="1" fill="hold">
                                          <p:stCondLst>
                                            <p:cond delay="0"/>
                                          </p:stCondLst>
                                        </p:cTn>
                                        <p:tgtEl>
                                          <p:spTgt spid="116739">
                                            <p:txEl>
                                              <p:pRg st="5" end="5"/>
                                            </p:txEl>
                                          </p:spTgt>
                                        </p:tgtEl>
                                        <p:attrNameLst>
                                          <p:attrName>style.visibility</p:attrName>
                                        </p:attrNameLst>
                                      </p:cBhvr>
                                      <p:to>
                                        <p:strVal val="visible"/>
                                      </p:to>
                                    </p:set>
                                    <p:anim calcmode="lin" valueType="num">
                                      <p:cBhvr additive="base">
                                        <p:cTn id="20" dur="20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16739">
                                            <p:txEl>
                                              <p:pRg st="5" end="5"/>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5000"/>
                            </p:stCondLst>
                            <p:childTnLst>
                              <p:par>
                                <p:cTn id="23" presetID="2" presetClass="entr" presetSubtype="4" fill="hold" nodeType="afterEffect">
                                  <p:stCondLst>
                                    <p:cond delay="2000"/>
                                  </p:stCondLst>
                                  <p:childTnLst>
                                    <p:set>
                                      <p:cBhvr>
                                        <p:cTn id="24" dur="1" fill="hold">
                                          <p:stCondLst>
                                            <p:cond delay="0"/>
                                          </p:stCondLst>
                                        </p:cTn>
                                        <p:tgtEl>
                                          <p:spTgt spid="116739">
                                            <p:txEl>
                                              <p:pRg st="6" end="6"/>
                                            </p:txEl>
                                          </p:spTgt>
                                        </p:tgtEl>
                                        <p:attrNameLst>
                                          <p:attrName>style.visibility</p:attrName>
                                        </p:attrNameLst>
                                      </p:cBhvr>
                                      <p:to>
                                        <p:strVal val="visible"/>
                                      </p:to>
                                    </p:set>
                                    <p:anim calcmode="lin" valueType="num">
                                      <p:cBhvr additive="base">
                                        <p:cTn id="25" dur="20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6739">
                                            <p:txEl>
                                              <p:pRg st="6" end="6"/>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9000"/>
                            </p:stCondLst>
                            <p:childTnLst>
                              <p:par>
                                <p:cTn id="28" presetID="3" presetClass="exit" presetSubtype="10" fill="hold" nodeType="afterEffect">
                                  <p:stCondLst>
                                    <p:cond delay="10000"/>
                                  </p:stCondLst>
                                  <p:childTnLst>
                                    <p:animEffect transition="out" filter="blinds(horizontal)">
                                      <p:cBhvr>
                                        <p:cTn id="29" dur="2000"/>
                                        <p:tgtEl>
                                          <p:spTgt spid="116739">
                                            <p:txEl>
                                              <p:pRg st="0" end="0"/>
                                            </p:txEl>
                                          </p:spTgt>
                                        </p:tgtEl>
                                      </p:cBhvr>
                                    </p:animEffect>
                                    <p:set>
                                      <p:cBhvr>
                                        <p:cTn id="30" dur="1" fill="hold">
                                          <p:stCondLst>
                                            <p:cond delay="1999"/>
                                          </p:stCondLst>
                                        </p:cTn>
                                        <p:tgtEl>
                                          <p:spTgt spid="116739">
                                            <p:txEl>
                                              <p:pRg st="0" end="0"/>
                                            </p:txEl>
                                          </p:spTgt>
                                        </p:tgtEl>
                                        <p:attrNameLst>
                                          <p:attrName>style.visibility</p:attrName>
                                        </p:attrNameLst>
                                      </p:cBhvr>
                                      <p:to>
                                        <p:strVal val="hidden"/>
                                      </p:to>
                                    </p:set>
                                  </p:childTnLst>
                                </p:cTn>
                              </p:par>
                            </p:childTnLst>
                          </p:cTn>
                        </p:par>
                        <p:par>
                          <p:cTn id="31" fill="hold" nodeType="afterGroup">
                            <p:stCondLst>
                              <p:cond delay="31000"/>
                            </p:stCondLst>
                            <p:childTnLst>
                              <p:par>
                                <p:cTn id="32" presetID="3" presetClass="exit" presetSubtype="10" fill="hold" nodeType="afterEffect">
                                  <p:stCondLst>
                                    <p:cond delay="0"/>
                                  </p:stCondLst>
                                  <p:childTnLst>
                                    <p:animEffect transition="out" filter="blinds(horizontal)">
                                      <p:cBhvr>
                                        <p:cTn id="33" dur="2000"/>
                                        <p:tgtEl>
                                          <p:spTgt spid="116739">
                                            <p:txEl>
                                              <p:pRg st="2" end="2"/>
                                            </p:txEl>
                                          </p:spTgt>
                                        </p:tgtEl>
                                      </p:cBhvr>
                                    </p:animEffect>
                                    <p:set>
                                      <p:cBhvr>
                                        <p:cTn id="34" dur="1" fill="hold">
                                          <p:stCondLst>
                                            <p:cond delay="1999"/>
                                          </p:stCondLst>
                                        </p:cTn>
                                        <p:tgtEl>
                                          <p:spTgt spid="116739">
                                            <p:txEl>
                                              <p:pRg st="2" end="2"/>
                                            </p:txEl>
                                          </p:spTgt>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2000"/>
                                        <p:tgtEl>
                                          <p:spTgt spid="116739">
                                            <p:txEl>
                                              <p:pRg st="3" end="3"/>
                                            </p:txEl>
                                          </p:spTgt>
                                        </p:tgtEl>
                                      </p:cBhvr>
                                    </p:animEffect>
                                    <p:set>
                                      <p:cBhvr>
                                        <p:cTn id="37" dur="1" fill="hold">
                                          <p:stCondLst>
                                            <p:cond delay="1999"/>
                                          </p:stCondLst>
                                        </p:cTn>
                                        <p:tgtEl>
                                          <p:spTgt spid="116739">
                                            <p:txEl>
                                              <p:pRg st="3" end="3"/>
                                            </p:txEl>
                                          </p:spTgt>
                                        </p:tgtEl>
                                        <p:attrNameLst>
                                          <p:attrName>style.visibility</p:attrName>
                                        </p:attrNameLst>
                                      </p:cBhvr>
                                      <p:to>
                                        <p:strVal val="hidden"/>
                                      </p:to>
                                    </p:set>
                                  </p:childTnLst>
                                </p:cTn>
                              </p:par>
                            </p:childTnLst>
                          </p:cTn>
                        </p:par>
                        <p:par>
                          <p:cTn id="38" fill="hold" nodeType="afterGroup">
                            <p:stCondLst>
                              <p:cond delay="33000"/>
                            </p:stCondLst>
                            <p:childTnLst>
                              <p:par>
                                <p:cTn id="39" presetID="3" presetClass="exit" presetSubtype="10" fill="hold" nodeType="afterEffect">
                                  <p:stCondLst>
                                    <p:cond delay="0"/>
                                  </p:stCondLst>
                                  <p:childTnLst>
                                    <p:animEffect transition="out" filter="blinds(horizontal)">
                                      <p:cBhvr>
                                        <p:cTn id="40" dur="2000"/>
                                        <p:tgtEl>
                                          <p:spTgt spid="116739">
                                            <p:txEl>
                                              <p:pRg st="4" end="4"/>
                                            </p:txEl>
                                          </p:spTgt>
                                        </p:tgtEl>
                                      </p:cBhvr>
                                    </p:animEffect>
                                    <p:set>
                                      <p:cBhvr>
                                        <p:cTn id="41" dur="1" fill="hold">
                                          <p:stCondLst>
                                            <p:cond delay="1999"/>
                                          </p:stCondLst>
                                        </p:cTn>
                                        <p:tgtEl>
                                          <p:spTgt spid="116739">
                                            <p:txEl>
                                              <p:pRg st="4" end="4"/>
                                            </p:txEl>
                                          </p:spTgt>
                                        </p:tgtEl>
                                        <p:attrNameLst>
                                          <p:attrName>style.visibility</p:attrName>
                                        </p:attrNameLst>
                                      </p:cBhvr>
                                      <p:to>
                                        <p:strVal val="hidden"/>
                                      </p:to>
                                    </p:set>
                                  </p:childTnLst>
                                </p:cTn>
                              </p:par>
                            </p:childTnLst>
                          </p:cTn>
                        </p:par>
                        <p:par>
                          <p:cTn id="42" fill="hold" nodeType="afterGroup">
                            <p:stCondLst>
                              <p:cond delay="35000"/>
                            </p:stCondLst>
                            <p:childTnLst>
                              <p:par>
                                <p:cTn id="43" presetID="3" presetClass="exit" presetSubtype="10" fill="hold" nodeType="afterEffect">
                                  <p:stCondLst>
                                    <p:cond delay="0"/>
                                  </p:stCondLst>
                                  <p:childTnLst>
                                    <p:animEffect transition="out" filter="blinds(horizontal)">
                                      <p:cBhvr>
                                        <p:cTn id="44" dur="2000"/>
                                        <p:tgtEl>
                                          <p:spTgt spid="116739">
                                            <p:txEl>
                                              <p:pRg st="5" end="5"/>
                                            </p:txEl>
                                          </p:spTgt>
                                        </p:tgtEl>
                                      </p:cBhvr>
                                    </p:animEffect>
                                    <p:set>
                                      <p:cBhvr>
                                        <p:cTn id="45" dur="1" fill="hold">
                                          <p:stCondLst>
                                            <p:cond delay="1999"/>
                                          </p:stCondLst>
                                        </p:cTn>
                                        <p:tgtEl>
                                          <p:spTgt spid="116739">
                                            <p:txEl>
                                              <p:pRg st="5" end="5"/>
                                            </p:txEl>
                                          </p:spTgt>
                                        </p:tgtEl>
                                        <p:attrNameLst>
                                          <p:attrName>style.visibility</p:attrName>
                                        </p:attrNameLst>
                                      </p:cBhvr>
                                      <p:to>
                                        <p:strVal val="hidden"/>
                                      </p:to>
                                    </p:set>
                                  </p:childTnLst>
                                </p:cTn>
                              </p:par>
                            </p:childTnLst>
                          </p:cTn>
                        </p:par>
                        <p:par>
                          <p:cTn id="46" fill="hold" nodeType="afterGroup">
                            <p:stCondLst>
                              <p:cond delay="37000"/>
                            </p:stCondLst>
                            <p:childTnLst>
                              <p:par>
                                <p:cTn id="47" presetID="3" presetClass="exit" presetSubtype="10" fill="hold" nodeType="afterEffect">
                                  <p:stCondLst>
                                    <p:cond delay="0"/>
                                  </p:stCondLst>
                                  <p:childTnLst>
                                    <p:animEffect transition="out" filter="blinds(horizontal)">
                                      <p:cBhvr>
                                        <p:cTn id="48" dur="2000"/>
                                        <p:tgtEl>
                                          <p:spTgt spid="116739">
                                            <p:txEl>
                                              <p:pRg st="6" end="6"/>
                                            </p:txEl>
                                          </p:spTgt>
                                        </p:tgtEl>
                                      </p:cBhvr>
                                    </p:animEffect>
                                    <p:set>
                                      <p:cBhvr>
                                        <p:cTn id="49" dur="1" fill="hold">
                                          <p:stCondLst>
                                            <p:cond delay="1999"/>
                                          </p:stCondLst>
                                        </p:cTn>
                                        <p:tgtEl>
                                          <p:spTgt spid="11673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endParaRPr lang="el-GR"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Οι εδαφικές εκτάσεις διακρίνονται: </a:t>
            </a:r>
          </a:p>
          <a:p>
            <a:pPr eaLnBrk="1" hangingPunct="1">
              <a:lnSpc>
                <a:spcPct val="8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Εδαφικές εκτάσεις που έχουν απεριόριστη διάρκεια ωφέλιµης ζωής π.χ. οικόπεδα, γήπεδα, αγροτεµάχια, δηλαδή δεν φθείρονται από τη χρήση τους ή την πάροδο του χρόνου και εποµένως δεν αποσβένονται. </a:t>
            </a:r>
          </a:p>
          <a:p>
            <a:pPr eaLnBrk="1" hangingPunct="1">
              <a:lnSpc>
                <a:spcPct val="8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Εδαφικές εκτάσεις που η διάρκεια της ωφέλιµης ζωής τους είναι περιορισµένη και για το λόγο αυτό η αξία τους είναι αποσβεστέα π.χ. ορυχεία, µεταλλεία, λατοµεία.</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β) </a:t>
            </a:r>
            <a:r>
              <a:rPr lang="el-GR" altLang="en-US" sz="2000" b="1" i="1" u="sng">
                <a:latin typeface="Times New Roman" panose="02020603050405020304" pitchFamily="18" charset="0"/>
              </a:rPr>
              <a:t>Κτίρια - Εγκαταστάσεις κτιρίων - Τεχνικά έργα</a:t>
            </a:r>
            <a:r>
              <a:rPr lang="el-GR" altLang="en-US" sz="2000" b="1">
                <a:latin typeface="Times New Roman" panose="02020603050405020304" pitchFamily="18" charset="0"/>
              </a:rPr>
              <a:t> </a:t>
            </a: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Κτίρια είναι οι οικοδοµικές κατασκευές που γίνονται µε τη χρησιµοποίηση δοµικών υλικών και προορίζονται για κατοικίες, βιοµηχανοστάσια, αποθήκες ή οποιαδήποτε άλλη εκµετάλλευση ή δραστηριότητα της οικονοµικής µονάδας. </a:t>
            </a:r>
          </a:p>
          <a:p>
            <a:pPr eaLnBrk="1" hangingPunct="1">
              <a:lnSpc>
                <a:spcPct val="8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Εγκαταστάσεις κτιρίων είναι πρόσθετες εγκαταστάσεις, όπως ηλεκτρικές, υδραυλικές, µμηχανολογικές, κλιµατιστικές, τηλεπικοινωνιακές. Οι εγκαταστάσεις αυτές παρακολουθούνται στους ίδιους υπολογαριασµούς στους οποίους παρακολουθούνται τα κτίρια στα οποία είναι ενσωµατωµένες ή συνδεµένες. </a:t>
            </a:r>
          </a:p>
          <a:p>
            <a:pPr eaLnBrk="1" hangingPunct="1">
              <a:lnSpc>
                <a:spcPct val="8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Τεχνικά έργα είναι µόνιµες, κατά κανόνα, τεχνικές κατασκευές µε τις οποίες τροποποιείται το φυσικό περιβάλλον µε σκοπό την εξυπηρέτηση των δραστηριοτήτων της οικονομικής μονάδας </a:t>
            </a:r>
            <a:endParaRPr lang="el-GR" altLang="en-US" sz="2000" b="1">
              <a:latin typeface="Times New Roman" panose="02020603050405020304" pitchFamily="18" charset="0"/>
            </a:endParaRPr>
          </a:p>
          <a:p>
            <a:pPr eaLnBrk="1" hangingPunct="1">
              <a:lnSpc>
                <a:spcPct val="80000"/>
              </a:lnSpc>
              <a:buFontTx/>
              <a:buNone/>
            </a:pPr>
            <a:r>
              <a:rPr lang="el-GR" altLang="en-US" sz="16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γ) </a:t>
            </a:r>
            <a:r>
              <a:rPr lang="el-GR" altLang="en-US" sz="2000" b="1" i="1" u="sng">
                <a:latin typeface="Times New Roman" panose="02020603050405020304" pitchFamily="18" charset="0"/>
              </a:rPr>
              <a:t>Μηχανήματα - Τεχνικές εγκαταστάσεις - Λοιπός μηχανολογικός εξοπλισμός</a:t>
            </a:r>
          </a:p>
          <a:p>
            <a:pPr eaLnBrk="1" hangingPunct="1">
              <a:lnSpc>
                <a:spcPct val="80000"/>
              </a:lnSpc>
              <a:buFontTx/>
              <a:buNone/>
            </a:pPr>
            <a:r>
              <a:rPr lang="el-GR" altLang="en-US" sz="2000" b="1">
                <a:latin typeface="Times New Roman" panose="02020603050405020304" pitchFamily="18" charset="0"/>
              </a:rPr>
              <a:t> 	δ) </a:t>
            </a:r>
            <a:r>
              <a:rPr lang="el-GR" altLang="en-US" sz="2000" b="1" i="1" u="sng">
                <a:latin typeface="Times New Roman" panose="02020603050405020304" pitchFamily="18" charset="0"/>
              </a:rPr>
              <a:t>Μεταφορικά μέσα</a:t>
            </a: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ε) </a:t>
            </a:r>
            <a:r>
              <a:rPr lang="el-GR" altLang="en-US" sz="2000" b="1" i="1" u="sng">
                <a:latin typeface="Times New Roman" panose="02020603050405020304" pitchFamily="18" charset="0"/>
              </a:rPr>
              <a:t>Έπιπλα και λοιπός εξοπλισμός</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p:txBody>
      </p:sp>
    </p:spTree>
    <p:extLst>
      <p:ext uri="{BB962C8B-B14F-4D97-AF65-F5344CB8AC3E}">
        <p14:creationId xmlns:p14="http://schemas.microsoft.com/office/powerpoint/2010/main" val="350772708"/>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 calcmode="lin" valueType="num">
                                      <p:cBhvr additive="base">
                                        <p:cTn id="7" dur="20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342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426">
                                            <p:txEl>
                                              <p:pRg st="2" end="2"/>
                                            </p:txEl>
                                          </p:spTgt>
                                        </p:tgtEl>
                                        <p:attrNameLst>
                                          <p:attrName>style.visibility</p:attrName>
                                        </p:attrNameLst>
                                      </p:cBhvr>
                                      <p:to>
                                        <p:strVal val="visible"/>
                                      </p:to>
                                    </p:set>
                                    <p:anim calcmode="lin" valueType="num">
                                      <p:cBhvr additive="base">
                                        <p:cTn id="11" dur="20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342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426">
                                            <p:txEl>
                                              <p:pRg st="3" end="3"/>
                                            </p:txEl>
                                          </p:spTgt>
                                        </p:tgtEl>
                                        <p:attrNameLst>
                                          <p:attrName>style.visibility</p:attrName>
                                        </p:attrNameLst>
                                      </p:cBhvr>
                                      <p:to>
                                        <p:strVal val="visible"/>
                                      </p:to>
                                    </p:set>
                                    <p:anim calcmode="lin" valueType="num">
                                      <p:cBhvr additive="base">
                                        <p:cTn id="15" dur="20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03426">
                                            <p:txEl>
                                              <p:pRg st="3" end="3"/>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nodeType="afterEffect">
                                  <p:stCondLst>
                                    <p:cond delay="7000"/>
                                  </p:stCondLst>
                                  <p:childTnLst>
                                    <p:set>
                                      <p:cBhvr>
                                        <p:cTn id="19" dur="1" fill="hold">
                                          <p:stCondLst>
                                            <p:cond delay="0"/>
                                          </p:stCondLst>
                                        </p:cTn>
                                        <p:tgtEl>
                                          <p:spTgt spid="103426">
                                            <p:txEl>
                                              <p:pRg st="4" end="4"/>
                                            </p:txEl>
                                          </p:spTgt>
                                        </p:tgtEl>
                                        <p:attrNameLst>
                                          <p:attrName>style.visibility</p:attrName>
                                        </p:attrNameLst>
                                      </p:cBhvr>
                                      <p:to>
                                        <p:strVal val="visible"/>
                                      </p:to>
                                    </p:set>
                                    <p:anim calcmode="lin" valueType="num">
                                      <p:cBhvr additive="base">
                                        <p:cTn id="20" dur="2000" fill="hold"/>
                                        <p:tgtEl>
                                          <p:spTgt spid="103426">
                                            <p:txEl>
                                              <p:pRg st="4" end="4"/>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03426">
                                            <p:txEl>
                                              <p:pRg st="4" end="4"/>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1000"/>
                            </p:stCondLst>
                            <p:childTnLst>
                              <p:par>
                                <p:cTn id="23" presetID="2" presetClass="entr" presetSubtype="4" fill="hold" nodeType="afterEffect">
                                  <p:stCondLst>
                                    <p:cond delay="0"/>
                                  </p:stCondLst>
                                  <p:childTnLst>
                                    <p:set>
                                      <p:cBhvr>
                                        <p:cTn id="24" dur="1" fill="hold">
                                          <p:stCondLst>
                                            <p:cond delay="0"/>
                                          </p:stCondLst>
                                        </p:cTn>
                                        <p:tgtEl>
                                          <p:spTgt spid="103426">
                                            <p:txEl>
                                              <p:pRg st="5" end="5"/>
                                            </p:txEl>
                                          </p:spTgt>
                                        </p:tgtEl>
                                        <p:attrNameLst>
                                          <p:attrName>style.visibility</p:attrName>
                                        </p:attrNameLst>
                                      </p:cBhvr>
                                      <p:to>
                                        <p:strVal val="visible"/>
                                      </p:to>
                                    </p:set>
                                    <p:anim calcmode="lin" valueType="num">
                                      <p:cBhvr additive="base">
                                        <p:cTn id="25" dur="2000" fill="hold"/>
                                        <p:tgtEl>
                                          <p:spTgt spid="103426">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3426">
                                            <p:txEl>
                                              <p:pRg st="5" end="5"/>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3000"/>
                            </p:stCondLst>
                            <p:childTnLst>
                              <p:par>
                                <p:cTn id="28" presetID="2" presetClass="entr" presetSubtype="4" fill="hold" nodeType="afterEffect">
                                  <p:stCondLst>
                                    <p:cond delay="0"/>
                                  </p:stCondLst>
                                  <p:childTnLst>
                                    <p:set>
                                      <p:cBhvr>
                                        <p:cTn id="29" dur="1" fill="hold">
                                          <p:stCondLst>
                                            <p:cond delay="0"/>
                                          </p:stCondLst>
                                        </p:cTn>
                                        <p:tgtEl>
                                          <p:spTgt spid="103426">
                                            <p:txEl>
                                              <p:pRg st="6" end="6"/>
                                            </p:txEl>
                                          </p:spTgt>
                                        </p:tgtEl>
                                        <p:attrNameLst>
                                          <p:attrName>style.visibility</p:attrName>
                                        </p:attrNameLst>
                                      </p:cBhvr>
                                      <p:to>
                                        <p:strVal val="visible"/>
                                      </p:to>
                                    </p:set>
                                    <p:anim calcmode="lin" valueType="num">
                                      <p:cBhvr additive="base">
                                        <p:cTn id="30" dur="2000" fill="hold"/>
                                        <p:tgtEl>
                                          <p:spTgt spid="103426">
                                            <p:txEl>
                                              <p:pRg st="6" end="6"/>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03426">
                                            <p:txEl>
                                              <p:pRg st="6" end="6"/>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000"/>
                            </p:stCondLst>
                            <p:childTnLst>
                              <p:par>
                                <p:cTn id="33" presetID="2" presetClass="entr" presetSubtype="4" fill="hold" nodeType="afterEffect">
                                  <p:stCondLst>
                                    <p:cond delay="0"/>
                                  </p:stCondLst>
                                  <p:childTnLst>
                                    <p:set>
                                      <p:cBhvr>
                                        <p:cTn id="34" dur="1" fill="hold">
                                          <p:stCondLst>
                                            <p:cond delay="0"/>
                                          </p:stCondLst>
                                        </p:cTn>
                                        <p:tgtEl>
                                          <p:spTgt spid="103426">
                                            <p:txEl>
                                              <p:pRg st="7" end="7"/>
                                            </p:txEl>
                                          </p:spTgt>
                                        </p:tgtEl>
                                        <p:attrNameLst>
                                          <p:attrName>style.visibility</p:attrName>
                                        </p:attrNameLst>
                                      </p:cBhvr>
                                      <p:to>
                                        <p:strVal val="visible"/>
                                      </p:to>
                                    </p:set>
                                    <p:anim calcmode="lin" valueType="num">
                                      <p:cBhvr additive="base">
                                        <p:cTn id="35" dur="2000" fill="hold"/>
                                        <p:tgtEl>
                                          <p:spTgt spid="103426">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03426">
                                            <p:txEl>
                                              <p:pRg st="7" end="7"/>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7000"/>
                            </p:stCondLst>
                            <p:childTnLst>
                              <p:par>
                                <p:cTn id="38" presetID="2" presetClass="entr" presetSubtype="4" fill="hold" nodeType="afterEffect">
                                  <p:stCondLst>
                                    <p:cond delay="7500"/>
                                  </p:stCondLst>
                                  <p:childTnLst>
                                    <p:set>
                                      <p:cBhvr>
                                        <p:cTn id="39" dur="1" fill="hold">
                                          <p:stCondLst>
                                            <p:cond delay="0"/>
                                          </p:stCondLst>
                                        </p:cTn>
                                        <p:tgtEl>
                                          <p:spTgt spid="103426">
                                            <p:txEl>
                                              <p:pRg st="9" end="9"/>
                                            </p:txEl>
                                          </p:spTgt>
                                        </p:tgtEl>
                                        <p:attrNameLst>
                                          <p:attrName>style.visibility</p:attrName>
                                        </p:attrNameLst>
                                      </p:cBhvr>
                                      <p:to>
                                        <p:strVal val="visible"/>
                                      </p:to>
                                    </p:set>
                                    <p:anim calcmode="lin" valueType="num">
                                      <p:cBhvr additive="base">
                                        <p:cTn id="40" dur="2000" fill="hold"/>
                                        <p:tgtEl>
                                          <p:spTgt spid="103426">
                                            <p:txEl>
                                              <p:pRg st="9" end="9"/>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103426">
                                            <p:txEl>
                                              <p:pRg st="9" end="9"/>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6500"/>
                            </p:stCondLst>
                            <p:childTnLst>
                              <p:par>
                                <p:cTn id="43" presetID="2" presetClass="entr" presetSubtype="4" fill="hold" nodeType="afterEffect">
                                  <p:stCondLst>
                                    <p:cond delay="0"/>
                                  </p:stCondLst>
                                  <p:childTnLst>
                                    <p:set>
                                      <p:cBhvr>
                                        <p:cTn id="44" dur="1" fill="hold">
                                          <p:stCondLst>
                                            <p:cond delay="0"/>
                                          </p:stCondLst>
                                        </p:cTn>
                                        <p:tgtEl>
                                          <p:spTgt spid="103426">
                                            <p:txEl>
                                              <p:pRg st="10" end="10"/>
                                            </p:txEl>
                                          </p:spTgt>
                                        </p:tgtEl>
                                        <p:attrNameLst>
                                          <p:attrName>style.visibility</p:attrName>
                                        </p:attrNameLst>
                                      </p:cBhvr>
                                      <p:to>
                                        <p:strVal val="visible"/>
                                      </p:to>
                                    </p:set>
                                    <p:anim calcmode="lin" valueType="num">
                                      <p:cBhvr additive="base">
                                        <p:cTn id="45" dur="2000" fill="hold"/>
                                        <p:tgtEl>
                                          <p:spTgt spid="103426">
                                            <p:txEl>
                                              <p:pRg st="10" end="10"/>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03426">
                                            <p:txEl>
                                              <p:pRg st="10" end="10"/>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8500"/>
                            </p:stCondLst>
                            <p:childTnLst>
                              <p:par>
                                <p:cTn id="48" presetID="2" presetClass="entr" presetSubtype="4" fill="hold" nodeType="afterEffect">
                                  <p:stCondLst>
                                    <p:cond delay="0"/>
                                  </p:stCondLst>
                                  <p:childTnLst>
                                    <p:set>
                                      <p:cBhvr>
                                        <p:cTn id="49" dur="1" fill="hold">
                                          <p:stCondLst>
                                            <p:cond delay="0"/>
                                          </p:stCondLst>
                                        </p:cTn>
                                        <p:tgtEl>
                                          <p:spTgt spid="103426">
                                            <p:txEl>
                                              <p:pRg st="11" end="11"/>
                                            </p:txEl>
                                          </p:spTgt>
                                        </p:tgtEl>
                                        <p:attrNameLst>
                                          <p:attrName>style.visibility</p:attrName>
                                        </p:attrNameLst>
                                      </p:cBhvr>
                                      <p:to>
                                        <p:strVal val="visible"/>
                                      </p:to>
                                    </p:set>
                                    <p:anim calcmode="lin" valueType="num">
                                      <p:cBhvr additive="base">
                                        <p:cTn id="50" dur="2000" fill="hold"/>
                                        <p:tgtEl>
                                          <p:spTgt spid="103426">
                                            <p:txEl>
                                              <p:pRg st="11" end="11"/>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103426">
                                            <p:txEl>
                                              <p:pRg st="11" end="11"/>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0500"/>
                            </p:stCondLst>
                            <p:childTnLst>
                              <p:par>
                                <p:cTn id="53" presetID="3" presetClass="exit" presetSubtype="10" fill="hold" nodeType="afterEffect">
                                  <p:stCondLst>
                                    <p:cond delay="10000"/>
                                  </p:stCondLst>
                                  <p:childTnLst>
                                    <p:animEffect transition="out" filter="blinds(horizontal)">
                                      <p:cBhvr>
                                        <p:cTn id="54" dur="2000"/>
                                        <p:tgtEl>
                                          <p:spTgt spid="103426">
                                            <p:txEl>
                                              <p:pRg st="1" end="1"/>
                                            </p:txEl>
                                          </p:spTgt>
                                        </p:tgtEl>
                                      </p:cBhvr>
                                    </p:animEffect>
                                    <p:set>
                                      <p:cBhvr>
                                        <p:cTn id="55" dur="1" fill="hold">
                                          <p:stCondLst>
                                            <p:cond delay="1999"/>
                                          </p:stCondLst>
                                        </p:cTn>
                                        <p:tgtEl>
                                          <p:spTgt spid="103426">
                                            <p:txEl>
                                              <p:pRg st="1" end="1"/>
                                            </p:txEl>
                                          </p:spTgt>
                                        </p:tgtEl>
                                        <p:attrNameLst>
                                          <p:attrName>style.visibility</p:attrName>
                                        </p:attrNameLst>
                                      </p:cBhvr>
                                      <p:to>
                                        <p:strVal val="hidden"/>
                                      </p:to>
                                    </p:set>
                                  </p:childTnLst>
                                </p:cTn>
                              </p:par>
                            </p:childTnLst>
                          </p:cTn>
                        </p:par>
                        <p:par>
                          <p:cTn id="56" fill="hold" nodeType="afterGroup">
                            <p:stCondLst>
                              <p:cond delay="42500"/>
                            </p:stCondLst>
                            <p:childTnLst>
                              <p:par>
                                <p:cTn id="57" presetID="3" presetClass="exit" presetSubtype="10" fill="hold" nodeType="afterEffect">
                                  <p:stCondLst>
                                    <p:cond delay="0"/>
                                  </p:stCondLst>
                                  <p:childTnLst>
                                    <p:animEffect transition="out" filter="blinds(horizontal)">
                                      <p:cBhvr>
                                        <p:cTn id="58" dur="2000"/>
                                        <p:tgtEl>
                                          <p:spTgt spid="103426">
                                            <p:txEl>
                                              <p:pRg st="2" end="2"/>
                                            </p:txEl>
                                          </p:spTgt>
                                        </p:tgtEl>
                                      </p:cBhvr>
                                    </p:animEffect>
                                    <p:set>
                                      <p:cBhvr>
                                        <p:cTn id="59" dur="1" fill="hold">
                                          <p:stCondLst>
                                            <p:cond delay="1999"/>
                                          </p:stCondLst>
                                        </p:cTn>
                                        <p:tgtEl>
                                          <p:spTgt spid="103426">
                                            <p:txEl>
                                              <p:pRg st="2" end="2"/>
                                            </p:txEl>
                                          </p:spTgt>
                                        </p:tgtEl>
                                        <p:attrNameLst>
                                          <p:attrName>style.visibility</p:attrName>
                                        </p:attrNameLst>
                                      </p:cBhvr>
                                      <p:to>
                                        <p:strVal val="hidden"/>
                                      </p:to>
                                    </p:set>
                                  </p:childTnLst>
                                </p:cTn>
                              </p:par>
                            </p:childTnLst>
                          </p:cTn>
                        </p:par>
                        <p:par>
                          <p:cTn id="60" fill="hold" nodeType="afterGroup">
                            <p:stCondLst>
                              <p:cond delay="44500"/>
                            </p:stCondLst>
                            <p:childTnLst>
                              <p:par>
                                <p:cTn id="61" presetID="3" presetClass="exit" presetSubtype="10" fill="hold" nodeType="afterEffect">
                                  <p:stCondLst>
                                    <p:cond delay="0"/>
                                  </p:stCondLst>
                                  <p:childTnLst>
                                    <p:animEffect transition="out" filter="blinds(horizontal)">
                                      <p:cBhvr>
                                        <p:cTn id="62" dur="2000"/>
                                        <p:tgtEl>
                                          <p:spTgt spid="103426">
                                            <p:txEl>
                                              <p:pRg st="3" end="3"/>
                                            </p:txEl>
                                          </p:spTgt>
                                        </p:tgtEl>
                                      </p:cBhvr>
                                    </p:animEffect>
                                    <p:set>
                                      <p:cBhvr>
                                        <p:cTn id="63" dur="1" fill="hold">
                                          <p:stCondLst>
                                            <p:cond delay="1999"/>
                                          </p:stCondLst>
                                        </p:cTn>
                                        <p:tgtEl>
                                          <p:spTgt spid="103426">
                                            <p:txEl>
                                              <p:pRg st="3" end="3"/>
                                            </p:txEl>
                                          </p:spTgt>
                                        </p:tgtEl>
                                        <p:attrNameLst>
                                          <p:attrName>style.visibility</p:attrName>
                                        </p:attrNameLst>
                                      </p:cBhvr>
                                      <p:to>
                                        <p:strVal val="hidden"/>
                                      </p:to>
                                    </p:set>
                                  </p:childTnLst>
                                </p:cTn>
                              </p:par>
                            </p:childTnLst>
                          </p:cTn>
                        </p:par>
                        <p:par>
                          <p:cTn id="64" fill="hold" nodeType="afterGroup">
                            <p:stCondLst>
                              <p:cond delay="46500"/>
                            </p:stCondLst>
                            <p:childTnLst>
                              <p:par>
                                <p:cTn id="65" presetID="3" presetClass="exit" presetSubtype="10" fill="hold" nodeType="afterEffect">
                                  <p:stCondLst>
                                    <p:cond delay="0"/>
                                  </p:stCondLst>
                                  <p:childTnLst>
                                    <p:animEffect transition="out" filter="blinds(horizontal)">
                                      <p:cBhvr>
                                        <p:cTn id="66" dur="2000"/>
                                        <p:tgtEl>
                                          <p:spTgt spid="103426">
                                            <p:txEl>
                                              <p:pRg st="4" end="4"/>
                                            </p:txEl>
                                          </p:spTgt>
                                        </p:tgtEl>
                                      </p:cBhvr>
                                    </p:animEffect>
                                    <p:set>
                                      <p:cBhvr>
                                        <p:cTn id="67" dur="1" fill="hold">
                                          <p:stCondLst>
                                            <p:cond delay="1999"/>
                                          </p:stCondLst>
                                        </p:cTn>
                                        <p:tgtEl>
                                          <p:spTgt spid="103426">
                                            <p:txEl>
                                              <p:pRg st="4" end="4"/>
                                            </p:txEl>
                                          </p:spTgt>
                                        </p:tgtEl>
                                        <p:attrNameLst>
                                          <p:attrName>style.visibility</p:attrName>
                                        </p:attrNameLst>
                                      </p:cBhvr>
                                      <p:to>
                                        <p:strVal val="hidden"/>
                                      </p:to>
                                    </p:set>
                                  </p:childTnLst>
                                </p:cTn>
                              </p:par>
                            </p:childTnLst>
                          </p:cTn>
                        </p:par>
                        <p:par>
                          <p:cTn id="68" fill="hold" nodeType="afterGroup">
                            <p:stCondLst>
                              <p:cond delay="48500"/>
                            </p:stCondLst>
                            <p:childTnLst>
                              <p:par>
                                <p:cTn id="69" presetID="3" presetClass="exit" presetSubtype="10" fill="hold" nodeType="afterEffect">
                                  <p:stCondLst>
                                    <p:cond delay="0"/>
                                  </p:stCondLst>
                                  <p:childTnLst>
                                    <p:animEffect transition="out" filter="blinds(horizontal)">
                                      <p:cBhvr>
                                        <p:cTn id="70" dur="2000"/>
                                        <p:tgtEl>
                                          <p:spTgt spid="103426">
                                            <p:txEl>
                                              <p:pRg st="5" end="5"/>
                                            </p:txEl>
                                          </p:spTgt>
                                        </p:tgtEl>
                                      </p:cBhvr>
                                    </p:animEffect>
                                    <p:set>
                                      <p:cBhvr>
                                        <p:cTn id="71" dur="1" fill="hold">
                                          <p:stCondLst>
                                            <p:cond delay="1999"/>
                                          </p:stCondLst>
                                        </p:cTn>
                                        <p:tgtEl>
                                          <p:spTgt spid="103426">
                                            <p:txEl>
                                              <p:pRg st="5" end="5"/>
                                            </p:txEl>
                                          </p:spTgt>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2000"/>
                                        <p:tgtEl>
                                          <p:spTgt spid="103426">
                                            <p:txEl>
                                              <p:pRg st="6" end="6"/>
                                            </p:txEl>
                                          </p:spTgt>
                                        </p:tgtEl>
                                      </p:cBhvr>
                                    </p:animEffect>
                                    <p:set>
                                      <p:cBhvr>
                                        <p:cTn id="74" dur="1" fill="hold">
                                          <p:stCondLst>
                                            <p:cond delay="1999"/>
                                          </p:stCondLst>
                                        </p:cTn>
                                        <p:tgtEl>
                                          <p:spTgt spid="103426">
                                            <p:txEl>
                                              <p:pRg st="6" end="6"/>
                                            </p:txEl>
                                          </p:spTgt>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2000"/>
                                        <p:tgtEl>
                                          <p:spTgt spid="103426">
                                            <p:txEl>
                                              <p:pRg st="7" end="7"/>
                                            </p:txEl>
                                          </p:spTgt>
                                        </p:tgtEl>
                                      </p:cBhvr>
                                    </p:animEffect>
                                    <p:set>
                                      <p:cBhvr>
                                        <p:cTn id="77" dur="1" fill="hold">
                                          <p:stCondLst>
                                            <p:cond delay="1999"/>
                                          </p:stCondLst>
                                        </p:cTn>
                                        <p:tgtEl>
                                          <p:spTgt spid="103426">
                                            <p:txEl>
                                              <p:pRg st="7" end="7"/>
                                            </p:txEl>
                                          </p:spTgt>
                                        </p:tgtEl>
                                        <p:attrNameLst>
                                          <p:attrName>style.visibility</p:attrName>
                                        </p:attrNameLst>
                                      </p:cBhvr>
                                      <p:to>
                                        <p:strVal val="hidden"/>
                                      </p:to>
                                    </p:set>
                                  </p:childTnLst>
                                </p:cTn>
                              </p:par>
                            </p:childTnLst>
                          </p:cTn>
                        </p:par>
                        <p:par>
                          <p:cTn id="78" fill="hold" nodeType="afterGroup">
                            <p:stCondLst>
                              <p:cond delay="50500"/>
                            </p:stCondLst>
                            <p:childTnLst>
                              <p:par>
                                <p:cTn id="79" presetID="3" presetClass="exit" presetSubtype="10" fill="hold" nodeType="afterEffect">
                                  <p:stCondLst>
                                    <p:cond delay="0"/>
                                  </p:stCondLst>
                                  <p:childTnLst>
                                    <p:animEffect transition="out" filter="blinds(horizontal)">
                                      <p:cBhvr>
                                        <p:cTn id="80" dur="2000"/>
                                        <p:tgtEl>
                                          <p:spTgt spid="103426">
                                            <p:txEl>
                                              <p:pRg st="9" end="9"/>
                                            </p:txEl>
                                          </p:spTgt>
                                        </p:tgtEl>
                                      </p:cBhvr>
                                    </p:animEffect>
                                    <p:set>
                                      <p:cBhvr>
                                        <p:cTn id="81" dur="1" fill="hold">
                                          <p:stCondLst>
                                            <p:cond delay="1999"/>
                                          </p:stCondLst>
                                        </p:cTn>
                                        <p:tgtEl>
                                          <p:spTgt spid="103426">
                                            <p:txEl>
                                              <p:pRg st="9" end="9"/>
                                            </p:txEl>
                                          </p:spTgt>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2000"/>
                                        <p:tgtEl>
                                          <p:spTgt spid="103426">
                                            <p:txEl>
                                              <p:pRg st="10" end="10"/>
                                            </p:txEl>
                                          </p:spTgt>
                                        </p:tgtEl>
                                      </p:cBhvr>
                                    </p:animEffect>
                                    <p:set>
                                      <p:cBhvr>
                                        <p:cTn id="84" dur="1" fill="hold">
                                          <p:stCondLst>
                                            <p:cond delay="1999"/>
                                          </p:stCondLst>
                                        </p:cTn>
                                        <p:tgtEl>
                                          <p:spTgt spid="103426">
                                            <p:txEl>
                                              <p:pRg st="10" end="10"/>
                                            </p:txEl>
                                          </p:spTgt>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2000"/>
                                        <p:tgtEl>
                                          <p:spTgt spid="103426">
                                            <p:txEl>
                                              <p:pRg st="11" end="11"/>
                                            </p:txEl>
                                          </p:spTgt>
                                        </p:tgtEl>
                                      </p:cBhvr>
                                    </p:animEffect>
                                    <p:set>
                                      <p:cBhvr>
                                        <p:cTn id="87" dur="1" fill="hold">
                                          <p:stCondLst>
                                            <p:cond delay="1999"/>
                                          </p:stCondLst>
                                        </p:cTn>
                                        <p:tgtEl>
                                          <p:spTgt spid="103426">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1524000" y="0"/>
            <a:ext cx="9144000" cy="6858000"/>
          </a:xfrm>
        </p:spPr>
        <p:txBody>
          <a:bodyPr/>
          <a:lstStyle/>
          <a:p>
            <a:pPr eaLnBrk="1" hangingPunct="1">
              <a:buFontTx/>
              <a:buNone/>
            </a:pPr>
            <a:r>
              <a:rPr lang="el-GR" altLang="en-US" sz="2400">
                <a:latin typeface="Times New Roman" panose="02020603050405020304" pitchFamily="18" charset="0"/>
              </a:rPr>
              <a:t>	</a:t>
            </a:r>
            <a:r>
              <a:rPr lang="el-GR" altLang="en-US" sz="2000">
                <a:latin typeface="Times New Roman" panose="02020603050405020304" pitchFamily="18" charset="0"/>
              </a:rPr>
              <a:t>	</a:t>
            </a:r>
            <a:endParaRPr lang="el-GR" altLang="en-US" sz="2000" i="1">
              <a:latin typeface="Times New Roman" panose="02020603050405020304" pitchFamily="18" charset="0"/>
            </a:endParaRPr>
          </a:p>
          <a:p>
            <a:pPr eaLnBrk="1" hangingPunct="1">
              <a:buFontTx/>
              <a:buNone/>
            </a:pPr>
            <a:r>
              <a:rPr lang="el-GR" altLang="en-US" sz="2400" i="1">
                <a:latin typeface="Times New Roman" panose="02020603050405020304" pitchFamily="18" charset="0"/>
              </a:rPr>
              <a:t>    </a:t>
            </a:r>
            <a:r>
              <a:rPr lang="el-GR" altLang="en-US" sz="2000">
                <a:latin typeface="Times New Roman" panose="02020603050405020304" pitchFamily="18" charset="0"/>
              </a:rPr>
              <a:t>Σύμφωνα με τις διατάξεις του Ε.Γ.Λ.Σ. οι ενσώματες ακινητοποιήσεις παρακολουθούνται στα λογιστικά βιβλία των επιχειρήσεων στους δευτεροβάθμιους και τριτοβάθμιους λογαριασμούς των εξής πρωτοβάθμιων λογαριασμών: </a:t>
            </a:r>
          </a:p>
          <a:p>
            <a:pPr eaLnBrk="1" hangingPunct="1">
              <a:buFontTx/>
              <a:buNone/>
            </a:pPr>
            <a:r>
              <a:rPr lang="el-GR" altLang="en-US" sz="2000">
                <a:latin typeface="Times New Roman" panose="02020603050405020304" pitchFamily="18" charset="0"/>
              </a:rPr>
              <a:t>	</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r>
              <a:rPr lang="el-GR" altLang="en-US" sz="2000" b="1">
                <a:solidFill>
                  <a:srgbClr val="993366"/>
                </a:solidFill>
                <a:latin typeface="Times New Roman" panose="02020603050405020304" pitchFamily="18" charset="0"/>
              </a:rPr>
              <a:t>Κωδικός </a:t>
            </a:r>
            <a:r>
              <a:rPr lang="el-GR" altLang="en-US" sz="2000">
                <a:solidFill>
                  <a:srgbClr val="993366"/>
                </a:solidFill>
                <a:latin typeface="Times New Roman" panose="02020603050405020304" pitchFamily="18" charset="0"/>
              </a:rPr>
              <a:t>               </a:t>
            </a:r>
            <a:r>
              <a:rPr lang="el-GR" altLang="en-US" sz="2000" b="1">
                <a:solidFill>
                  <a:srgbClr val="993366"/>
                </a:solidFill>
                <a:latin typeface="Times New Roman" panose="02020603050405020304" pitchFamily="18" charset="0"/>
              </a:rPr>
              <a:t>Λογαριασμός </a:t>
            </a:r>
            <a:endParaRPr lang="el-GR" altLang="en-US" sz="2000">
              <a:solidFill>
                <a:srgbClr val="993366"/>
              </a:solidFill>
              <a:latin typeface="Times New Roman" panose="02020603050405020304" pitchFamily="18" charset="0"/>
            </a:endParaRPr>
          </a:p>
          <a:p>
            <a:pPr eaLnBrk="1" hangingPunct="1">
              <a:buFontTx/>
              <a:buNone/>
            </a:pPr>
            <a:r>
              <a:rPr lang="el-GR" altLang="en-US" sz="2000">
                <a:latin typeface="Times New Roman" panose="02020603050405020304" pitchFamily="18" charset="0"/>
              </a:rPr>
              <a:t> 	10                   Εδαφικές εκτάσεις </a:t>
            </a:r>
          </a:p>
          <a:p>
            <a:pPr eaLnBrk="1" hangingPunct="1">
              <a:buFontTx/>
              <a:buNone/>
            </a:pPr>
            <a:r>
              <a:rPr lang="el-GR" altLang="en-US" sz="2000">
                <a:latin typeface="Times New Roman" panose="02020603050405020304" pitchFamily="18" charset="0"/>
              </a:rPr>
              <a:t>     11                   Τεχνικά   Κτίρια - Εγκαταστάσεις κτιρίων </a:t>
            </a:r>
          </a:p>
          <a:p>
            <a:pPr eaLnBrk="1" hangingPunct="1">
              <a:buFontTx/>
              <a:buNone/>
            </a:pPr>
            <a:r>
              <a:rPr lang="el-GR" altLang="en-US" sz="2000">
                <a:latin typeface="Times New Roman" panose="02020603050405020304" pitchFamily="18" charset="0"/>
              </a:rPr>
              <a:t>                            έργα </a:t>
            </a:r>
          </a:p>
          <a:p>
            <a:pPr eaLnBrk="1" hangingPunct="1">
              <a:buFontTx/>
              <a:buNone/>
            </a:pPr>
            <a:r>
              <a:rPr lang="el-GR" altLang="en-US" sz="2000">
                <a:latin typeface="Times New Roman" panose="02020603050405020304" pitchFamily="18" charset="0"/>
              </a:rPr>
              <a:t>     12                   Μηχανήματα - Τεχνικές εγκαταστάσεις -  </a:t>
            </a:r>
          </a:p>
          <a:p>
            <a:pPr eaLnBrk="1" hangingPunct="1">
              <a:buFontTx/>
              <a:buNone/>
            </a:pPr>
            <a:r>
              <a:rPr lang="el-GR" altLang="en-US" sz="2000">
                <a:latin typeface="Times New Roman" panose="02020603050405020304" pitchFamily="18" charset="0"/>
              </a:rPr>
              <a:t>                            Λοιπός μηχανολογικός εξοπλισμός </a:t>
            </a:r>
          </a:p>
          <a:p>
            <a:pPr eaLnBrk="1" hangingPunct="1">
              <a:buFontTx/>
              <a:buNone/>
            </a:pPr>
            <a:r>
              <a:rPr lang="el-GR" altLang="en-US" sz="2000">
                <a:latin typeface="Times New Roman" panose="02020603050405020304" pitchFamily="18" charset="0"/>
              </a:rPr>
              <a:t>     13                   Μεταφορικά μέσα </a:t>
            </a:r>
          </a:p>
          <a:p>
            <a:pPr eaLnBrk="1" hangingPunct="1">
              <a:buFontTx/>
              <a:buNone/>
            </a:pPr>
            <a:r>
              <a:rPr lang="el-GR" altLang="en-US" sz="2000">
                <a:latin typeface="Times New Roman" panose="02020603050405020304" pitchFamily="18" charset="0"/>
              </a:rPr>
              <a:t>     14                   Έπιπλα και λοιπός εξοπλισμός </a:t>
            </a:r>
          </a:p>
          <a:p>
            <a:pPr eaLnBrk="1" hangingPunct="1">
              <a:buFontTx/>
              <a:buNone/>
            </a:pPr>
            <a:r>
              <a:rPr lang="el-GR" altLang="en-US" sz="2000"/>
              <a:t> </a:t>
            </a:r>
            <a:endParaRPr lang="en-US" altLang="en-US" sz="2000"/>
          </a:p>
        </p:txBody>
      </p:sp>
      <p:sp>
        <p:nvSpPr>
          <p:cNvPr id="102403" name="Line 3"/>
          <p:cNvSpPr>
            <a:spLocks noChangeShapeType="1"/>
          </p:cNvSpPr>
          <p:nvPr/>
        </p:nvSpPr>
        <p:spPr bwMode="auto">
          <a:xfrm>
            <a:off x="1774826" y="2565400"/>
            <a:ext cx="60499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4" name="Line 4"/>
          <p:cNvSpPr>
            <a:spLocks noChangeShapeType="1"/>
          </p:cNvSpPr>
          <p:nvPr/>
        </p:nvSpPr>
        <p:spPr bwMode="auto">
          <a:xfrm>
            <a:off x="1774826" y="2924175"/>
            <a:ext cx="60499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1774825" y="3644900"/>
            <a:ext cx="6121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6" name="Line 6"/>
          <p:cNvSpPr>
            <a:spLocks noChangeShapeType="1"/>
          </p:cNvSpPr>
          <p:nvPr/>
        </p:nvSpPr>
        <p:spPr bwMode="auto">
          <a:xfrm>
            <a:off x="1774825" y="4365625"/>
            <a:ext cx="6121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Line 7"/>
          <p:cNvSpPr>
            <a:spLocks noChangeShapeType="1"/>
          </p:cNvSpPr>
          <p:nvPr/>
        </p:nvSpPr>
        <p:spPr bwMode="auto">
          <a:xfrm>
            <a:off x="1774826" y="4797425"/>
            <a:ext cx="60499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8" name="Line 8"/>
          <p:cNvSpPr>
            <a:spLocks noChangeShapeType="1"/>
          </p:cNvSpPr>
          <p:nvPr/>
        </p:nvSpPr>
        <p:spPr bwMode="auto">
          <a:xfrm>
            <a:off x="3143250" y="2276476"/>
            <a:ext cx="0" cy="2881313"/>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6932510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anim calcmode="lin" valueType="num">
                                      <p:cBhvr additive="base">
                                        <p:cTn id="7" dur="20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nodeType="afterEffect">
                                  <p:stCondLst>
                                    <p:cond delay="0"/>
                                  </p:stCondLst>
                                  <p:childTnLst>
                                    <p:set>
                                      <p:cBhvr>
                                        <p:cTn id="11" dur="1" fill="hold">
                                          <p:stCondLst>
                                            <p:cond delay="0"/>
                                          </p:stCondLst>
                                        </p:cTn>
                                        <p:tgtEl>
                                          <p:spTgt spid="102402">
                                            <p:txEl>
                                              <p:pRg st="4" end="4"/>
                                            </p:txEl>
                                          </p:spTgt>
                                        </p:tgtEl>
                                        <p:attrNameLst>
                                          <p:attrName>style.visibility</p:attrName>
                                        </p:attrNameLst>
                                      </p:cBhvr>
                                      <p:to>
                                        <p:strVal val="visible"/>
                                      </p:to>
                                    </p:set>
                                    <p:anim calcmode="lin" valueType="num">
                                      <p:cBhvr>
                                        <p:cTn id="12" dur="2000" fill="hold"/>
                                        <p:tgtEl>
                                          <p:spTgt spid="102402">
                                            <p:txEl>
                                              <p:pRg st="4" end="4"/>
                                            </p:txEl>
                                          </p:spTgt>
                                        </p:tgtEl>
                                        <p:attrNameLst>
                                          <p:attrName>ppt_w</p:attrName>
                                        </p:attrNameLst>
                                      </p:cBhvr>
                                      <p:tavLst>
                                        <p:tav tm="0">
                                          <p:val>
                                            <p:fltVal val="0"/>
                                          </p:val>
                                        </p:tav>
                                        <p:tav tm="100000">
                                          <p:val>
                                            <p:strVal val="#ppt_w"/>
                                          </p:val>
                                        </p:tav>
                                      </p:tavLst>
                                    </p:anim>
                                    <p:anim calcmode="lin" valueType="num">
                                      <p:cBhvr>
                                        <p:cTn id="13" dur="2000" fill="hold"/>
                                        <p:tgtEl>
                                          <p:spTgt spid="102402">
                                            <p:txEl>
                                              <p:pRg st="4" end="4"/>
                                            </p:txEl>
                                          </p:spTgt>
                                        </p:tgtEl>
                                        <p:attrNameLst>
                                          <p:attrName>ppt_h</p:attrName>
                                        </p:attrNameLst>
                                      </p:cBhvr>
                                      <p:tavLst>
                                        <p:tav tm="0">
                                          <p:val>
                                            <p:fltVal val="0"/>
                                          </p:val>
                                        </p:tav>
                                        <p:tav tm="100000">
                                          <p:val>
                                            <p:strVal val="#ppt_h"/>
                                          </p:val>
                                        </p:tav>
                                      </p:tavLst>
                                    </p:anim>
                                    <p:animEffect transition="in" filter="fade">
                                      <p:cBhvr>
                                        <p:cTn id="14" dur="2000"/>
                                        <p:tgtEl>
                                          <p:spTgt spid="102402">
                                            <p:txEl>
                                              <p:pRg st="4" end="4"/>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02402">
                                            <p:txEl>
                                              <p:pRg st="5" end="5"/>
                                            </p:txEl>
                                          </p:spTgt>
                                        </p:tgtEl>
                                        <p:attrNameLst>
                                          <p:attrName>style.visibility</p:attrName>
                                        </p:attrNameLst>
                                      </p:cBhvr>
                                      <p:to>
                                        <p:strVal val="visible"/>
                                      </p:to>
                                    </p:set>
                                    <p:anim calcmode="lin" valueType="num">
                                      <p:cBhvr>
                                        <p:cTn id="17" dur="2000" fill="hold"/>
                                        <p:tgtEl>
                                          <p:spTgt spid="102402">
                                            <p:txEl>
                                              <p:pRg st="5" end="5"/>
                                            </p:txEl>
                                          </p:spTgt>
                                        </p:tgtEl>
                                        <p:attrNameLst>
                                          <p:attrName>ppt_w</p:attrName>
                                        </p:attrNameLst>
                                      </p:cBhvr>
                                      <p:tavLst>
                                        <p:tav tm="0">
                                          <p:val>
                                            <p:fltVal val="0"/>
                                          </p:val>
                                        </p:tav>
                                        <p:tav tm="100000">
                                          <p:val>
                                            <p:strVal val="#ppt_w"/>
                                          </p:val>
                                        </p:tav>
                                      </p:tavLst>
                                    </p:anim>
                                    <p:anim calcmode="lin" valueType="num">
                                      <p:cBhvr>
                                        <p:cTn id="18" dur="2000" fill="hold"/>
                                        <p:tgtEl>
                                          <p:spTgt spid="102402">
                                            <p:txEl>
                                              <p:pRg st="5" end="5"/>
                                            </p:txEl>
                                          </p:spTgt>
                                        </p:tgtEl>
                                        <p:attrNameLst>
                                          <p:attrName>ppt_h</p:attrName>
                                        </p:attrNameLst>
                                      </p:cBhvr>
                                      <p:tavLst>
                                        <p:tav tm="0">
                                          <p:val>
                                            <p:fltVal val="0"/>
                                          </p:val>
                                        </p:tav>
                                        <p:tav tm="100000">
                                          <p:val>
                                            <p:strVal val="#ppt_h"/>
                                          </p:val>
                                        </p:tav>
                                      </p:tavLst>
                                    </p:anim>
                                    <p:animEffect transition="in" filter="fade">
                                      <p:cBhvr>
                                        <p:cTn id="19" dur="2000"/>
                                        <p:tgtEl>
                                          <p:spTgt spid="102402">
                                            <p:txEl>
                                              <p:pRg st="5" end="5"/>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02402">
                                            <p:txEl>
                                              <p:pRg st="6" end="6"/>
                                            </p:txEl>
                                          </p:spTgt>
                                        </p:tgtEl>
                                        <p:attrNameLst>
                                          <p:attrName>style.visibility</p:attrName>
                                        </p:attrNameLst>
                                      </p:cBhvr>
                                      <p:to>
                                        <p:strVal val="visible"/>
                                      </p:to>
                                    </p:set>
                                    <p:anim calcmode="lin" valueType="num">
                                      <p:cBhvr>
                                        <p:cTn id="22" dur="2000" fill="hold"/>
                                        <p:tgtEl>
                                          <p:spTgt spid="102402">
                                            <p:txEl>
                                              <p:pRg st="6" end="6"/>
                                            </p:txEl>
                                          </p:spTgt>
                                        </p:tgtEl>
                                        <p:attrNameLst>
                                          <p:attrName>ppt_w</p:attrName>
                                        </p:attrNameLst>
                                      </p:cBhvr>
                                      <p:tavLst>
                                        <p:tav tm="0">
                                          <p:val>
                                            <p:fltVal val="0"/>
                                          </p:val>
                                        </p:tav>
                                        <p:tav tm="100000">
                                          <p:val>
                                            <p:strVal val="#ppt_w"/>
                                          </p:val>
                                        </p:tav>
                                      </p:tavLst>
                                    </p:anim>
                                    <p:anim calcmode="lin" valueType="num">
                                      <p:cBhvr>
                                        <p:cTn id="23" dur="2000" fill="hold"/>
                                        <p:tgtEl>
                                          <p:spTgt spid="102402">
                                            <p:txEl>
                                              <p:pRg st="6" end="6"/>
                                            </p:txEl>
                                          </p:spTgt>
                                        </p:tgtEl>
                                        <p:attrNameLst>
                                          <p:attrName>ppt_h</p:attrName>
                                        </p:attrNameLst>
                                      </p:cBhvr>
                                      <p:tavLst>
                                        <p:tav tm="0">
                                          <p:val>
                                            <p:fltVal val="0"/>
                                          </p:val>
                                        </p:tav>
                                        <p:tav tm="100000">
                                          <p:val>
                                            <p:strVal val="#ppt_h"/>
                                          </p:val>
                                        </p:tav>
                                      </p:tavLst>
                                    </p:anim>
                                    <p:animEffect transition="in" filter="fade">
                                      <p:cBhvr>
                                        <p:cTn id="24" dur="2000"/>
                                        <p:tgtEl>
                                          <p:spTgt spid="102402">
                                            <p:txEl>
                                              <p:pRg st="6" end="6"/>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02402">
                                            <p:txEl>
                                              <p:pRg st="7" end="7"/>
                                            </p:txEl>
                                          </p:spTgt>
                                        </p:tgtEl>
                                        <p:attrNameLst>
                                          <p:attrName>style.visibility</p:attrName>
                                        </p:attrNameLst>
                                      </p:cBhvr>
                                      <p:to>
                                        <p:strVal val="visible"/>
                                      </p:to>
                                    </p:set>
                                    <p:anim calcmode="lin" valueType="num">
                                      <p:cBhvr>
                                        <p:cTn id="27" dur="2000" fill="hold"/>
                                        <p:tgtEl>
                                          <p:spTgt spid="102402">
                                            <p:txEl>
                                              <p:pRg st="7" end="7"/>
                                            </p:txEl>
                                          </p:spTgt>
                                        </p:tgtEl>
                                        <p:attrNameLst>
                                          <p:attrName>ppt_w</p:attrName>
                                        </p:attrNameLst>
                                      </p:cBhvr>
                                      <p:tavLst>
                                        <p:tav tm="0">
                                          <p:val>
                                            <p:fltVal val="0"/>
                                          </p:val>
                                        </p:tav>
                                        <p:tav tm="100000">
                                          <p:val>
                                            <p:strVal val="#ppt_w"/>
                                          </p:val>
                                        </p:tav>
                                      </p:tavLst>
                                    </p:anim>
                                    <p:anim calcmode="lin" valueType="num">
                                      <p:cBhvr>
                                        <p:cTn id="28" dur="2000" fill="hold"/>
                                        <p:tgtEl>
                                          <p:spTgt spid="102402">
                                            <p:txEl>
                                              <p:pRg st="7" end="7"/>
                                            </p:txEl>
                                          </p:spTgt>
                                        </p:tgtEl>
                                        <p:attrNameLst>
                                          <p:attrName>ppt_h</p:attrName>
                                        </p:attrNameLst>
                                      </p:cBhvr>
                                      <p:tavLst>
                                        <p:tav tm="0">
                                          <p:val>
                                            <p:fltVal val="0"/>
                                          </p:val>
                                        </p:tav>
                                        <p:tav tm="100000">
                                          <p:val>
                                            <p:strVal val="#ppt_h"/>
                                          </p:val>
                                        </p:tav>
                                      </p:tavLst>
                                    </p:anim>
                                    <p:animEffect transition="in" filter="fade">
                                      <p:cBhvr>
                                        <p:cTn id="29" dur="2000"/>
                                        <p:tgtEl>
                                          <p:spTgt spid="102402">
                                            <p:txEl>
                                              <p:pRg st="7" end="7"/>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02402">
                                            <p:txEl>
                                              <p:pRg st="8" end="8"/>
                                            </p:txEl>
                                          </p:spTgt>
                                        </p:tgtEl>
                                        <p:attrNameLst>
                                          <p:attrName>style.visibility</p:attrName>
                                        </p:attrNameLst>
                                      </p:cBhvr>
                                      <p:to>
                                        <p:strVal val="visible"/>
                                      </p:to>
                                    </p:set>
                                    <p:anim calcmode="lin" valueType="num">
                                      <p:cBhvr>
                                        <p:cTn id="32" dur="2000" fill="hold"/>
                                        <p:tgtEl>
                                          <p:spTgt spid="102402">
                                            <p:txEl>
                                              <p:pRg st="8" end="8"/>
                                            </p:txEl>
                                          </p:spTgt>
                                        </p:tgtEl>
                                        <p:attrNameLst>
                                          <p:attrName>ppt_w</p:attrName>
                                        </p:attrNameLst>
                                      </p:cBhvr>
                                      <p:tavLst>
                                        <p:tav tm="0">
                                          <p:val>
                                            <p:fltVal val="0"/>
                                          </p:val>
                                        </p:tav>
                                        <p:tav tm="100000">
                                          <p:val>
                                            <p:strVal val="#ppt_w"/>
                                          </p:val>
                                        </p:tav>
                                      </p:tavLst>
                                    </p:anim>
                                    <p:anim calcmode="lin" valueType="num">
                                      <p:cBhvr>
                                        <p:cTn id="33" dur="2000" fill="hold"/>
                                        <p:tgtEl>
                                          <p:spTgt spid="102402">
                                            <p:txEl>
                                              <p:pRg st="8" end="8"/>
                                            </p:txEl>
                                          </p:spTgt>
                                        </p:tgtEl>
                                        <p:attrNameLst>
                                          <p:attrName>ppt_h</p:attrName>
                                        </p:attrNameLst>
                                      </p:cBhvr>
                                      <p:tavLst>
                                        <p:tav tm="0">
                                          <p:val>
                                            <p:fltVal val="0"/>
                                          </p:val>
                                        </p:tav>
                                        <p:tav tm="100000">
                                          <p:val>
                                            <p:strVal val="#ppt_h"/>
                                          </p:val>
                                        </p:tav>
                                      </p:tavLst>
                                    </p:anim>
                                    <p:animEffect transition="in" filter="fade">
                                      <p:cBhvr>
                                        <p:cTn id="34" dur="2000"/>
                                        <p:tgtEl>
                                          <p:spTgt spid="102402">
                                            <p:txEl>
                                              <p:pRg st="8" end="8"/>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02402">
                                            <p:txEl>
                                              <p:pRg st="9" end="9"/>
                                            </p:txEl>
                                          </p:spTgt>
                                        </p:tgtEl>
                                        <p:attrNameLst>
                                          <p:attrName>style.visibility</p:attrName>
                                        </p:attrNameLst>
                                      </p:cBhvr>
                                      <p:to>
                                        <p:strVal val="visible"/>
                                      </p:to>
                                    </p:set>
                                    <p:anim calcmode="lin" valueType="num">
                                      <p:cBhvr>
                                        <p:cTn id="37" dur="2000" fill="hold"/>
                                        <p:tgtEl>
                                          <p:spTgt spid="102402">
                                            <p:txEl>
                                              <p:pRg st="9" end="9"/>
                                            </p:txEl>
                                          </p:spTgt>
                                        </p:tgtEl>
                                        <p:attrNameLst>
                                          <p:attrName>ppt_w</p:attrName>
                                        </p:attrNameLst>
                                      </p:cBhvr>
                                      <p:tavLst>
                                        <p:tav tm="0">
                                          <p:val>
                                            <p:fltVal val="0"/>
                                          </p:val>
                                        </p:tav>
                                        <p:tav tm="100000">
                                          <p:val>
                                            <p:strVal val="#ppt_w"/>
                                          </p:val>
                                        </p:tav>
                                      </p:tavLst>
                                    </p:anim>
                                    <p:anim calcmode="lin" valueType="num">
                                      <p:cBhvr>
                                        <p:cTn id="38" dur="2000" fill="hold"/>
                                        <p:tgtEl>
                                          <p:spTgt spid="102402">
                                            <p:txEl>
                                              <p:pRg st="9" end="9"/>
                                            </p:txEl>
                                          </p:spTgt>
                                        </p:tgtEl>
                                        <p:attrNameLst>
                                          <p:attrName>ppt_h</p:attrName>
                                        </p:attrNameLst>
                                      </p:cBhvr>
                                      <p:tavLst>
                                        <p:tav tm="0">
                                          <p:val>
                                            <p:fltVal val="0"/>
                                          </p:val>
                                        </p:tav>
                                        <p:tav tm="100000">
                                          <p:val>
                                            <p:strVal val="#ppt_h"/>
                                          </p:val>
                                        </p:tav>
                                      </p:tavLst>
                                    </p:anim>
                                    <p:animEffect transition="in" filter="fade">
                                      <p:cBhvr>
                                        <p:cTn id="39" dur="2000"/>
                                        <p:tgtEl>
                                          <p:spTgt spid="102402">
                                            <p:txEl>
                                              <p:pRg st="9" end="9"/>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02402">
                                            <p:txEl>
                                              <p:pRg st="10" end="10"/>
                                            </p:txEl>
                                          </p:spTgt>
                                        </p:tgtEl>
                                        <p:attrNameLst>
                                          <p:attrName>style.visibility</p:attrName>
                                        </p:attrNameLst>
                                      </p:cBhvr>
                                      <p:to>
                                        <p:strVal val="visible"/>
                                      </p:to>
                                    </p:set>
                                    <p:anim calcmode="lin" valueType="num">
                                      <p:cBhvr>
                                        <p:cTn id="42" dur="2000" fill="hold"/>
                                        <p:tgtEl>
                                          <p:spTgt spid="102402">
                                            <p:txEl>
                                              <p:pRg st="10" end="10"/>
                                            </p:txEl>
                                          </p:spTgt>
                                        </p:tgtEl>
                                        <p:attrNameLst>
                                          <p:attrName>ppt_w</p:attrName>
                                        </p:attrNameLst>
                                      </p:cBhvr>
                                      <p:tavLst>
                                        <p:tav tm="0">
                                          <p:val>
                                            <p:fltVal val="0"/>
                                          </p:val>
                                        </p:tav>
                                        <p:tav tm="100000">
                                          <p:val>
                                            <p:strVal val="#ppt_w"/>
                                          </p:val>
                                        </p:tav>
                                      </p:tavLst>
                                    </p:anim>
                                    <p:anim calcmode="lin" valueType="num">
                                      <p:cBhvr>
                                        <p:cTn id="43" dur="2000" fill="hold"/>
                                        <p:tgtEl>
                                          <p:spTgt spid="102402">
                                            <p:txEl>
                                              <p:pRg st="10" end="10"/>
                                            </p:txEl>
                                          </p:spTgt>
                                        </p:tgtEl>
                                        <p:attrNameLst>
                                          <p:attrName>ppt_h</p:attrName>
                                        </p:attrNameLst>
                                      </p:cBhvr>
                                      <p:tavLst>
                                        <p:tav tm="0">
                                          <p:val>
                                            <p:fltVal val="0"/>
                                          </p:val>
                                        </p:tav>
                                        <p:tav tm="100000">
                                          <p:val>
                                            <p:strVal val="#ppt_h"/>
                                          </p:val>
                                        </p:tav>
                                      </p:tavLst>
                                    </p:anim>
                                    <p:animEffect transition="in" filter="fade">
                                      <p:cBhvr>
                                        <p:cTn id="44" dur="2000"/>
                                        <p:tgtEl>
                                          <p:spTgt spid="102402">
                                            <p:txEl>
                                              <p:pRg st="10" end="10"/>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102402">
                                            <p:txEl>
                                              <p:pRg st="11" end="11"/>
                                            </p:txEl>
                                          </p:spTgt>
                                        </p:tgtEl>
                                        <p:attrNameLst>
                                          <p:attrName>style.visibility</p:attrName>
                                        </p:attrNameLst>
                                      </p:cBhvr>
                                      <p:to>
                                        <p:strVal val="visible"/>
                                      </p:to>
                                    </p:set>
                                    <p:anim calcmode="lin" valueType="num">
                                      <p:cBhvr>
                                        <p:cTn id="47" dur="2000" fill="hold"/>
                                        <p:tgtEl>
                                          <p:spTgt spid="102402">
                                            <p:txEl>
                                              <p:pRg st="11" end="11"/>
                                            </p:txEl>
                                          </p:spTgt>
                                        </p:tgtEl>
                                        <p:attrNameLst>
                                          <p:attrName>ppt_w</p:attrName>
                                        </p:attrNameLst>
                                      </p:cBhvr>
                                      <p:tavLst>
                                        <p:tav tm="0">
                                          <p:val>
                                            <p:fltVal val="0"/>
                                          </p:val>
                                        </p:tav>
                                        <p:tav tm="100000">
                                          <p:val>
                                            <p:strVal val="#ppt_w"/>
                                          </p:val>
                                        </p:tav>
                                      </p:tavLst>
                                    </p:anim>
                                    <p:anim calcmode="lin" valueType="num">
                                      <p:cBhvr>
                                        <p:cTn id="48" dur="2000" fill="hold"/>
                                        <p:tgtEl>
                                          <p:spTgt spid="102402">
                                            <p:txEl>
                                              <p:pRg st="11" end="11"/>
                                            </p:txEl>
                                          </p:spTgt>
                                        </p:tgtEl>
                                        <p:attrNameLst>
                                          <p:attrName>ppt_h</p:attrName>
                                        </p:attrNameLst>
                                      </p:cBhvr>
                                      <p:tavLst>
                                        <p:tav tm="0">
                                          <p:val>
                                            <p:fltVal val="0"/>
                                          </p:val>
                                        </p:tav>
                                        <p:tav tm="100000">
                                          <p:val>
                                            <p:strVal val="#ppt_h"/>
                                          </p:val>
                                        </p:tav>
                                      </p:tavLst>
                                    </p:anim>
                                    <p:animEffect transition="in" filter="fade">
                                      <p:cBhvr>
                                        <p:cTn id="49" dur="2000"/>
                                        <p:tgtEl>
                                          <p:spTgt spid="102402">
                                            <p:txEl>
                                              <p:pRg st="11" end="11"/>
                                            </p:txEl>
                                          </p:spTgt>
                                        </p:tgtEl>
                                      </p:cBhvr>
                                    </p:animEffect>
                                  </p:childTnLst>
                                </p:cTn>
                              </p:par>
                            </p:childTnLst>
                          </p:cTn>
                        </p:par>
                        <p:par>
                          <p:cTn id="50" fill="hold" nodeType="afterGroup">
                            <p:stCondLst>
                              <p:cond delay="4000"/>
                            </p:stCondLst>
                            <p:childTnLst>
                              <p:par>
                                <p:cTn id="51" presetID="18" presetClass="entr" presetSubtype="12" fill="hold" nodeType="afterEffect">
                                  <p:stCondLst>
                                    <p:cond delay="0"/>
                                  </p:stCondLst>
                                  <p:childTnLst>
                                    <p:set>
                                      <p:cBhvr>
                                        <p:cTn id="52" dur="1" fill="hold">
                                          <p:stCondLst>
                                            <p:cond delay="0"/>
                                          </p:stCondLst>
                                        </p:cTn>
                                        <p:tgtEl>
                                          <p:spTgt spid="102403"/>
                                        </p:tgtEl>
                                        <p:attrNameLst>
                                          <p:attrName>style.visibility</p:attrName>
                                        </p:attrNameLst>
                                      </p:cBhvr>
                                      <p:to>
                                        <p:strVal val="visible"/>
                                      </p:to>
                                    </p:set>
                                    <p:animEffect transition="in" filter="strips(downLeft)">
                                      <p:cBhvr>
                                        <p:cTn id="53" dur="2000"/>
                                        <p:tgtEl>
                                          <p:spTgt spid="102403"/>
                                        </p:tgtEl>
                                      </p:cBhvr>
                                    </p:animEffect>
                                  </p:childTnLst>
                                </p:cTn>
                              </p:par>
                              <p:par>
                                <p:cTn id="54" presetID="18" presetClass="entr" presetSubtype="12" fill="hold" nodeType="withEffect">
                                  <p:stCondLst>
                                    <p:cond delay="0"/>
                                  </p:stCondLst>
                                  <p:childTnLst>
                                    <p:set>
                                      <p:cBhvr>
                                        <p:cTn id="55" dur="1" fill="hold">
                                          <p:stCondLst>
                                            <p:cond delay="0"/>
                                          </p:stCondLst>
                                        </p:cTn>
                                        <p:tgtEl>
                                          <p:spTgt spid="102404"/>
                                        </p:tgtEl>
                                        <p:attrNameLst>
                                          <p:attrName>style.visibility</p:attrName>
                                        </p:attrNameLst>
                                      </p:cBhvr>
                                      <p:to>
                                        <p:strVal val="visible"/>
                                      </p:to>
                                    </p:set>
                                    <p:animEffect transition="in" filter="strips(downLeft)">
                                      <p:cBhvr>
                                        <p:cTn id="56" dur="2000"/>
                                        <p:tgtEl>
                                          <p:spTgt spid="102404"/>
                                        </p:tgtEl>
                                      </p:cBhvr>
                                    </p:animEffect>
                                  </p:childTnLst>
                                </p:cTn>
                              </p:par>
                              <p:par>
                                <p:cTn id="57" presetID="18" presetClass="entr" presetSubtype="12" fill="hold" nodeType="withEffect">
                                  <p:stCondLst>
                                    <p:cond delay="0"/>
                                  </p:stCondLst>
                                  <p:childTnLst>
                                    <p:set>
                                      <p:cBhvr>
                                        <p:cTn id="58" dur="1" fill="hold">
                                          <p:stCondLst>
                                            <p:cond delay="0"/>
                                          </p:stCondLst>
                                        </p:cTn>
                                        <p:tgtEl>
                                          <p:spTgt spid="102405"/>
                                        </p:tgtEl>
                                        <p:attrNameLst>
                                          <p:attrName>style.visibility</p:attrName>
                                        </p:attrNameLst>
                                      </p:cBhvr>
                                      <p:to>
                                        <p:strVal val="visible"/>
                                      </p:to>
                                    </p:set>
                                    <p:animEffect transition="in" filter="strips(downLeft)">
                                      <p:cBhvr>
                                        <p:cTn id="59" dur="2000"/>
                                        <p:tgtEl>
                                          <p:spTgt spid="102405"/>
                                        </p:tgtEl>
                                      </p:cBhvr>
                                    </p:animEffect>
                                  </p:childTnLst>
                                </p:cTn>
                              </p:par>
                              <p:par>
                                <p:cTn id="60" presetID="18" presetClass="entr" presetSubtype="12" fill="hold" nodeType="withEffect">
                                  <p:stCondLst>
                                    <p:cond delay="0"/>
                                  </p:stCondLst>
                                  <p:childTnLst>
                                    <p:set>
                                      <p:cBhvr>
                                        <p:cTn id="61" dur="1" fill="hold">
                                          <p:stCondLst>
                                            <p:cond delay="0"/>
                                          </p:stCondLst>
                                        </p:cTn>
                                        <p:tgtEl>
                                          <p:spTgt spid="102406"/>
                                        </p:tgtEl>
                                        <p:attrNameLst>
                                          <p:attrName>style.visibility</p:attrName>
                                        </p:attrNameLst>
                                      </p:cBhvr>
                                      <p:to>
                                        <p:strVal val="visible"/>
                                      </p:to>
                                    </p:set>
                                    <p:animEffect transition="in" filter="strips(downLeft)">
                                      <p:cBhvr>
                                        <p:cTn id="62" dur="2000"/>
                                        <p:tgtEl>
                                          <p:spTgt spid="102406"/>
                                        </p:tgtEl>
                                      </p:cBhvr>
                                    </p:animEffect>
                                  </p:childTnLst>
                                </p:cTn>
                              </p:par>
                              <p:par>
                                <p:cTn id="63" presetID="18" presetClass="entr" presetSubtype="12" fill="hold" nodeType="withEffect">
                                  <p:stCondLst>
                                    <p:cond delay="0"/>
                                  </p:stCondLst>
                                  <p:childTnLst>
                                    <p:set>
                                      <p:cBhvr>
                                        <p:cTn id="64" dur="1" fill="hold">
                                          <p:stCondLst>
                                            <p:cond delay="0"/>
                                          </p:stCondLst>
                                        </p:cTn>
                                        <p:tgtEl>
                                          <p:spTgt spid="102407"/>
                                        </p:tgtEl>
                                        <p:attrNameLst>
                                          <p:attrName>style.visibility</p:attrName>
                                        </p:attrNameLst>
                                      </p:cBhvr>
                                      <p:to>
                                        <p:strVal val="visible"/>
                                      </p:to>
                                    </p:set>
                                    <p:animEffect transition="in" filter="strips(downLeft)">
                                      <p:cBhvr>
                                        <p:cTn id="65" dur="2000"/>
                                        <p:tgtEl>
                                          <p:spTgt spid="102407"/>
                                        </p:tgtEl>
                                      </p:cBhvr>
                                    </p:animEffect>
                                  </p:childTnLst>
                                </p:cTn>
                              </p:par>
                              <p:par>
                                <p:cTn id="66" presetID="18" presetClass="entr" presetSubtype="12" fill="hold" nodeType="withEffect">
                                  <p:stCondLst>
                                    <p:cond delay="0"/>
                                  </p:stCondLst>
                                  <p:childTnLst>
                                    <p:set>
                                      <p:cBhvr>
                                        <p:cTn id="67" dur="1" fill="hold">
                                          <p:stCondLst>
                                            <p:cond delay="0"/>
                                          </p:stCondLst>
                                        </p:cTn>
                                        <p:tgtEl>
                                          <p:spTgt spid="102408"/>
                                        </p:tgtEl>
                                        <p:attrNameLst>
                                          <p:attrName>style.visibility</p:attrName>
                                        </p:attrNameLst>
                                      </p:cBhvr>
                                      <p:to>
                                        <p:strVal val="visible"/>
                                      </p:to>
                                    </p:set>
                                    <p:animEffect transition="in" filter="strips(downLeft)">
                                      <p:cBhvr>
                                        <p:cTn id="68" dur="2000"/>
                                        <p:tgtEl>
                                          <p:spTgt spid="102408"/>
                                        </p:tgtEl>
                                      </p:cBhvr>
                                    </p:animEffect>
                                  </p:childTnLst>
                                </p:cTn>
                              </p:par>
                            </p:childTnLst>
                          </p:cTn>
                        </p:par>
                        <p:par>
                          <p:cTn id="69" fill="hold" nodeType="afterGroup">
                            <p:stCondLst>
                              <p:cond delay="6000"/>
                            </p:stCondLst>
                            <p:childTnLst>
                              <p:par>
                                <p:cTn id="70" presetID="3" presetClass="exit" presetSubtype="10" fill="hold" nodeType="afterEffect">
                                  <p:stCondLst>
                                    <p:cond delay="10000"/>
                                  </p:stCondLst>
                                  <p:childTnLst>
                                    <p:animEffect transition="out" filter="blinds(horizontal)">
                                      <p:cBhvr>
                                        <p:cTn id="71" dur="2000"/>
                                        <p:tgtEl>
                                          <p:spTgt spid="102402">
                                            <p:txEl>
                                              <p:pRg st="1" end="1"/>
                                            </p:txEl>
                                          </p:spTgt>
                                        </p:tgtEl>
                                      </p:cBhvr>
                                    </p:animEffect>
                                    <p:set>
                                      <p:cBhvr>
                                        <p:cTn id="72" dur="1" fill="hold">
                                          <p:stCondLst>
                                            <p:cond delay="1999"/>
                                          </p:stCondLst>
                                        </p:cTn>
                                        <p:tgtEl>
                                          <p:spTgt spid="102402">
                                            <p:txEl>
                                              <p:pRg st="1" end="1"/>
                                            </p:txEl>
                                          </p:spTgt>
                                        </p:tgtEl>
                                        <p:attrNameLst>
                                          <p:attrName>style.visibility</p:attrName>
                                        </p:attrNameLst>
                                      </p:cBhvr>
                                      <p:to>
                                        <p:strVal val="hidden"/>
                                      </p:to>
                                    </p:set>
                                  </p:childTnLst>
                                </p:cTn>
                              </p:par>
                            </p:childTnLst>
                          </p:cTn>
                        </p:par>
                        <p:par>
                          <p:cTn id="73" fill="hold" nodeType="afterGroup">
                            <p:stCondLst>
                              <p:cond delay="18000"/>
                            </p:stCondLst>
                            <p:childTnLst>
                              <p:par>
                                <p:cTn id="74" presetID="3" presetClass="exit" presetSubtype="10" fill="hold" nodeType="afterEffect">
                                  <p:stCondLst>
                                    <p:cond delay="0"/>
                                  </p:stCondLst>
                                  <p:childTnLst>
                                    <p:animEffect transition="out" filter="blinds(horizontal)">
                                      <p:cBhvr>
                                        <p:cTn id="75" dur="2000"/>
                                        <p:tgtEl>
                                          <p:spTgt spid="102402">
                                            <p:txEl>
                                              <p:pRg st="4" end="4"/>
                                            </p:txEl>
                                          </p:spTgt>
                                        </p:tgtEl>
                                      </p:cBhvr>
                                    </p:animEffect>
                                    <p:set>
                                      <p:cBhvr>
                                        <p:cTn id="76" dur="1" fill="hold">
                                          <p:stCondLst>
                                            <p:cond delay="1999"/>
                                          </p:stCondLst>
                                        </p:cTn>
                                        <p:tgtEl>
                                          <p:spTgt spid="102402">
                                            <p:txEl>
                                              <p:pRg st="4" end="4"/>
                                            </p:txEl>
                                          </p:spTgt>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2000"/>
                                        <p:tgtEl>
                                          <p:spTgt spid="102402">
                                            <p:txEl>
                                              <p:pRg st="5" end="5"/>
                                            </p:txEl>
                                          </p:spTgt>
                                        </p:tgtEl>
                                      </p:cBhvr>
                                    </p:animEffect>
                                    <p:set>
                                      <p:cBhvr>
                                        <p:cTn id="79" dur="1" fill="hold">
                                          <p:stCondLst>
                                            <p:cond delay="1999"/>
                                          </p:stCondLst>
                                        </p:cTn>
                                        <p:tgtEl>
                                          <p:spTgt spid="102402">
                                            <p:txEl>
                                              <p:pRg st="5" end="5"/>
                                            </p:txEl>
                                          </p:spTgt>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2000"/>
                                        <p:tgtEl>
                                          <p:spTgt spid="102402">
                                            <p:txEl>
                                              <p:pRg st="6" end="6"/>
                                            </p:txEl>
                                          </p:spTgt>
                                        </p:tgtEl>
                                      </p:cBhvr>
                                    </p:animEffect>
                                    <p:set>
                                      <p:cBhvr>
                                        <p:cTn id="82" dur="1" fill="hold">
                                          <p:stCondLst>
                                            <p:cond delay="1999"/>
                                          </p:stCondLst>
                                        </p:cTn>
                                        <p:tgtEl>
                                          <p:spTgt spid="102402">
                                            <p:txEl>
                                              <p:pRg st="6" end="6"/>
                                            </p:txEl>
                                          </p:spTgt>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2000"/>
                                        <p:tgtEl>
                                          <p:spTgt spid="102402">
                                            <p:txEl>
                                              <p:pRg st="7" end="7"/>
                                            </p:txEl>
                                          </p:spTgt>
                                        </p:tgtEl>
                                      </p:cBhvr>
                                    </p:animEffect>
                                    <p:set>
                                      <p:cBhvr>
                                        <p:cTn id="85" dur="1" fill="hold">
                                          <p:stCondLst>
                                            <p:cond delay="1999"/>
                                          </p:stCondLst>
                                        </p:cTn>
                                        <p:tgtEl>
                                          <p:spTgt spid="102402">
                                            <p:txEl>
                                              <p:pRg st="7" end="7"/>
                                            </p:txEl>
                                          </p:spTgt>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2000"/>
                                        <p:tgtEl>
                                          <p:spTgt spid="102402">
                                            <p:txEl>
                                              <p:pRg st="8" end="8"/>
                                            </p:txEl>
                                          </p:spTgt>
                                        </p:tgtEl>
                                      </p:cBhvr>
                                    </p:animEffect>
                                    <p:set>
                                      <p:cBhvr>
                                        <p:cTn id="88" dur="1" fill="hold">
                                          <p:stCondLst>
                                            <p:cond delay="1999"/>
                                          </p:stCondLst>
                                        </p:cTn>
                                        <p:tgtEl>
                                          <p:spTgt spid="102402">
                                            <p:txEl>
                                              <p:pRg st="8" end="8"/>
                                            </p:txEl>
                                          </p:spTgt>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2000"/>
                                        <p:tgtEl>
                                          <p:spTgt spid="102402">
                                            <p:txEl>
                                              <p:pRg st="9" end="9"/>
                                            </p:txEl>
                                          </p:spTgt>
                                        </p:tgtEl>
                                      </p:cBhvr>
                                    </p:animEffect>
                                    <p:set>
                                      <p:cBhvr>
                                        <p:cTn id="91" dur="1" fill="hold">
                                          <p:stCondLst>
                                            <p:cond delay="1999"/>
                                          </p:stCondLst>
                                        </p:cTn>
                                        <p:tgtEl>
                                          <p:spTgt spid="102402">
                                            <p:txEl>
                                              <p:pRg st="9" end="9"/>
                                            </p:txEl>
                                          </p:spTgt>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2000"/>
                                        <p:tgtEl>
                                          <p:spTgt spid="102402">
                                            <p:txEl>
                                              <p:pRg st="10" end="10"/>
                                            </p:txEl>
                                          </p:spTgt>
                                        </p:tgtEl>
                                      </p:cBhvr>
                                    </p:animEffect>
                                    <p:set>
                                      <p:cBhvr>
                                        <p:cTn id="94" dur="1" fill="hold">
                                          <p:stCondLst>
                                            <p:cond delay="1999"/>
                                          </p:stCondLst>
                                        </p:cTn>
                                        <p:tgtEl>
                                          <p:spTgt spid="102402">
                                            <p:txEl>
                                              <p:pRg st="10" end="10"/>
                                            </p:txEl>
                                          </p:spTgt>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2000"/>
                                        <p:tgtEl>
                                          <p:spTgt spid="102402">
                                            <p:txEl>
                                              <p:pRg st="11" end="11"/>
                                            </p:txEl>
                                          </p:spTgt>
                                        </p:tgtEl>
                                      </p:cBhvr>
                                    </p:animEffect>
                                    <p:set>
                                      <p:cBhvr>
                                        <p:cTn id="97" dur="1" fill="hold">
                                          <p:stCondLst>
                                            <p:cond delay="1999"/>
                                          </p:stCondLst>
                                        </p:cTn>
                                        <p:tgtEl>
                                          <p:spTgt spid="102402">
                                            <p:txEl>
                                              <p:pRg st="11" end="11"/>
                                            </p:txEl>
                                          </p:spTgt>
                                        </p:tgtEl>
                                        <p:attrNameLst>
                                          <p:attrName>style.visibility</p:attrName>
                                        </p:attrNameLst>
                                      </p:cBhvr>
                                      <p:to>
                                        <p:strVal val="hidden"/>
                                      </p:to>
                                    </p:set>
                                  </p:childTnLst>
                                </p:cTn>
                              </p:par>
                              <p:par>
                                <p:cTn id="98" presetID="3" presetClass="exit" presetSubtype="10" fill="hold" nodeType="withEffect">
                                  <p:stCondLst>
                                    <p:cond delay="0"/>
                                  </p:stCondLst>
                                  <p:childTnLst>
                                    <p:animEffect transition="out" filter="blinds(horizontal)">
                                      <p:cBhvr>
                                        <p:cTn id="99" dur="2000"/>
                                        <p:tgtEl>
                                          <p:spTgt spid="102402">
                                            <p:txEl>
                                              <p:pRg st="12" end="12"/>
                                            </p:txEl>
                                          </p:spTgt>
                                        </p:tgtEl>
                                      </p:cBhvr>
                                    </p:animEffect>
                                    <p:set>
                                      <p:cBhvr>
                                        <p:cTn id="100" dur="1" fill="hold">
                                          <p:stCondLst>
                                            <p:cond delay="1999"/>
                                          </p:stCondLst>
                                        </p:cTn>
                                        <p:tgtEl>
                                          <p:spTgt spid="102402">
                                            <p:txEl>
                                              <p:pRg st="12" end="12"/>
                                            </p:txEl>
                                          </p:spTgt>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2000"/>
                                        <p:tgtEl>
                                          <p:spTgt spid="102403"/>
                                        </p:tgtEl>
                                      </p:cBhvr>
                                    </p:animEffect>
                                    <p:set>
                                      <p:cBhvr>
                                        <p:cTn id="103" dur="1" fill="hold">
                                          <p:stCondLst>
                                            <p:cond delay="1999"/>
                                          </p:stCondLst>
                                        </p:cTn>
                                        <p:tgtEl>
                                          <p:spTgt spid="102403"/>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2000"/>
                                        <p:tgtEl>
                                          <p:spTgt spid="102404"/>
                                        </p:tgtEl>
                                      </p:cBhvr>
                                    </p:animEffect>
                                    <p:set>
                                      <p:cBhvr>
                                        <p:cTn id="106" dur="1" fill="hold">
                                          <p:stCondLst>
                                            <p:cond delay="1999"/>
                                          </p:stCondLst>
                                        </p:cTn>
                                        <p:tgtEl>
                                          <p:spTgt spid="102404"/>
                                        </p:tgtEl>
                                        <p:attrNameLst>
                                          <p:attrName>style.visibility</p:attrName>
                                        </p:attrNameLst>
                                      </p:cBhvr>
                                      <p:to>
                                        <p:strVal val="hidden"/>
                                      </p:to>
                                    </p:set>
                                  </p:childTnLst>
                                </p:cTn>
                              </p:par>
                              <p:par>
                                <p:cTn id="107" presetID="3" presetClass="exit" presetSubtype="10" fill="hold" nodeType="withEffect">
                                  <p:stCondLst>
                                    <p:cond delay="0"/>
                                  </p:stCondLst>
                                  <p:childTnLst>
                                    <p:animEffect transition="out" filter="blinds(horizontal)">
                                      <p:cBhvr>
                                        <p:cTn id="108" dur="2000"/>
                                        <p:tgtEl>
                                          <p:spTgt spid="102405"/>
                                        </p:tgtEl>
                                      </p:cBhvr>
                                    </p:animEffect>
                                    <p:set>
                                      <p:cBhvr>
                                        <p:cTn id="109" dur="1" fill="hold">
                                          <p:stCondLst>
                                            <p:cond delay="1999"/>
                                          </p:stCondLst>
                                        </p:cTn>
                                        <p:tgtEl>
                                          <p:spTgt spid="102405"/>
                                        </p:tgtEl>
                                        <p:attrNameLst>
                                          <p:attrName>style.visibility</p:attrName>
                                        </p:attrNameLst>
                                      </p:cBhvr>
                                      <p:to>
                                        <p:strVal val="hidden"/>
                                      </p:to>
                                    </p:set>
                                  </p:childTnLst>
                                </p:cTn>
                              </p:par>
                              <p:par>
                                <p:cTn id="110" presetID="3" presetClass="exit" presetSubtype="10" fill="hold" nodeType="withEffect">
                                  <p:stCondLst>
                                    <p:cond delay="0"/>
                                  </p:stCondLst>
                                  <p:childTnLst>
                                    <p:animEffect transition="out" filter="blinds(horizontal)">
                                      <p:cBhvr>
                                        <p:cTn id="111" dur="2000"/>
                                        <p:tgtEl>
                                          <p:spTgt spid="102406"/>
                                        </p:tgtEl>
                                      </p:cBhvr>
                                    </p:animEffect>
                                    <p:set>
                                      <p:cBhvr>
                                        <p:cTn id="112" dur="1" fill="hold">
                                          <p:stCondLst>
                                            <p:cond delay="1999"/>
                                          </p:stCondLst>
                                        </p:cTn>
                                        <p:tgtEl>
                                          <p:spTgt spid="102406"/>
                                        </p:tgtEl>
                                        <p:attrNameLst>
                                          <p:attrName>style.visibility</p:attrName>
                                        </p:attrNameLst>
                                      </p:cBhvr>
                                      <p:to>
                                        <p:strVal val="hidden"/>
                                      </p:to>
                                    </p:set>
                                  </p:childTnLst>
                                </p:cTn>
                              </p:par>
                              <p:par>
                                <p:cTn id="113" presetID="3" presetClass="exit" presetSubtype="10" fill="hold" nodeType="withEffect">
                                  <p:stCondLst>
                                    <p:cond delay="0"/>
                                  </p:stCondLst>
                                  <p:childTnLst>
                                    <p:animEffect transition="out" filter="blinds(horizontal)">
                                      <p:cBhvr>
                                        <p:cTn id="114" dur="2000"/>
                                        <p:tgtEl>
                                          <p:spTgt spid="102407"/>
                                        </p:tgtEl>
                                      </p:cBhvr>
                                    </p:animEffect>
                                    <p:set>
                                      <p:cBhvr>
                                        <p:cTn id="115" dur="1" fill="hold">
                                          <p:stCondLst>
                                            <p:cond delay="1999"/>
                                          </p:stCondLst>
                                        </p:cTn>
                                        <p:tgtEl>
                                          <p:spTgt spid="102407"/>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2000"/>
                                        <p:tgtEl>
                                          <p:spTgt spid="102408"/>
                                        </p:tgtEl>
                                      </p:cBhvr>
                                    </p:animEffect>
                                    <p:set>
                                      <p:cBhvr>
                                        <p:cTn id="118" dur="1" fill="hold">
                                          <p:stCondLst>
                                            <p:cond delay="1999"/>
                                          </p:stCondLst>
                                        </p:cTn>
                                        <p:tgtEl>
                                          <p:spTgt spid="1024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endParaRPr lang="en-US" altLang="en-US" sz="2000"/>
          </a:p>
          <a:p>
            <a:pPr eaLnBrk="1" hangingPunct="1">
              <a:lnSpc>
                <a:spcPct val="80000"/>
              </a:lnSpc>
              <a:buFontTx/>
              <a:buNone/>
            </a:pPr>
            <a:r>
              <a:rPr lang="el-GR" altLang="en-US" sz="2200" b="1">
                <a:latin typeface="Times New Roman" panose="02020603050405020304" pitchFamily="18" charset="0"/>
              </a:rPr>
              <a:t>	</a:t>
            </a:r>
            <a:r>
              <a:rPr lang="el-GR" altLang="en-US" sz="2200" b="1" u="sng">
                <a:latin typeface="Times New Roman" panose="02020603050405020304" pitchFamily="18" charset="0"/>
              </a:rPr>
              <a:t>Έννοια των ενσώματων ακινητοποιήσεων βάσει των Δ.Λ.Π.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Οι ενσώματες ακινητοποιήσεις αποτελούν συχνά το μεγαλύτερο μέρος των στοιχείων του ενεργητικού μιας επιχείρησης και, για το λόγο αυτό, παίζουν σημαντικό ρόλο στην παρουσίαση της χρηματοοικονομικής θέσης της.</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Επιπλέον, ο προσδιορισμός αν μια δαπάνη αντιπρoσωπεύει στοιχείο του ενεργητικού ή των εξόδων, μπορεί να έχει σημαντική επίδραση στα εμφανιζόμενα αποτελέσματα εκμεταλλεύσεως μιας επιχείρησης. </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Σύμφωνα με το Δ.Λ.Π. 16 ένα στοιχείο των ενσώματων ακινητοποιήσεων πρέπει να καταχωρείται στο ενεργητικό όταν: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α) Πιθανολογείται ότι τα μελλοντικά οικονομικά οφέλη που συνδέονται με το περιουσιακό αυτό στοιχείο θα εισρεύσουν στην επιχείρηση. Στην περίπτωση αυτή, η επιχείρηση μπορεί να εκτιμήσει με επαρκή βεβαιότητα ότι τα μελλοντικά οικονομικά οφέλη από το άνω περιουσιακό στοιχείο θα εισρεύσουν στην επιχείρηση όταν συγχρόνως έχει παραλάβει και τους κινδύνους του ίδιου περιουσιακού στοιχείου. Πριν συμβεί αυτό, η συναλλαγή για την απόκτηση του πάγιου περιουσιακού στοιχείου μπορεί να ακυρωθεί, συνήθως χωρίς ουσιαστική ποινή, οπότε το στοιχείο δεν καταχωρείται ως ενσώματη ακινητοποίηση. </a:t>
            </a:r>
          </a:p>
          <a:p>
            <a:pPr eaLnBrk="1" hangingPunct="1">
              <a:lnSpc>
                <a:spcPct val="80000"/>
              </a:lnSpc>
              <a:buFontTx/>
              <a:buNone/>
            </a:pPr>
            <a:r>
              <a:rPr lang="el-GR" altLang="en-US" sz="2000">
                <a:latin typeface="Times New Roman" panose="02020603050405020304" pitchFamily="18" charset="0"/>
              </a:rPr>
              <a:t>     β) Η αξία κτήσεως, αυτού του στοιχείου μπορεί να αποτιμηθεί βάσιμα </a:t>
            </a: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834072947"/>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1378">
                                            <p:txEl>
                                              <p:pRg st="2" end="2"/>
                                            </p:txEl>
                                          </p:spTgt>
                                        </p:tgtEl>
                                        <p:attrNameLst>
                                          <p:attrName>style.visibility</p:attrName>
                                        </p:attrNameLst>
                                      </p:cBhvr>
                                      <p:to>
                                        <p:strVal val="visible"/>
                                      </p:to>
                                    </p:set>
                                    <p:animEffect transition="in" filter="fade">
                                      <p:cBhvr>
                                        <p:cTn id="7" dur="2000"/>
                                        <p:tgtEl>
                                          <p:spTgt spid="101378">
                                            <p:txEl>
                                              <p:pRg st="2" end="2"/>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01378">
                                            <p:txEl>
                                              <p:pRg st="4" end="4"/>
                                            </p:txEl>
                                          </p:spTgt>
                                        </p:tgtEl>
                                        <p:attrNameLst>
                                          <p:attrName>style.visibility</p:attrName>
                                        </p:attrNameLst>
                                      </p:cBhvr>
                                      <p:to>
                                        <p:strVal val="visible"/>
                                      </p:to>
                                    </p:set>
                                    <p:anim calcmode="lin" valueType="num">
                                      <p:cBhvr additive="base">
                                        <p:cTn id="11" dur="2000" fill="hold"/>
                                        <p:tgtEl>
                                          <p:spTgt spid="101378">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137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1378">
                                            <p:txEl>
                                              <p:pRg st="5" end="5"/>
                                            </p:txEl>
                                          </p:spTgt>
                                        </p:tgtEl>
                                        <p:attrNameLst>
                                          <p:attrName>style.visibility</p:attrName>
                                        </p:attrNameLst>
                                      </p:cBhvr>
                                      <p:to>
                                        <p:strVal val="visible"/>
                                      </p:to>
                                    </p:set>
                                    <p:anim calcmode="lin" valueType="num">
                                      <p:cBhvr additive="base">
                                        <p:cTn id="15" dur="2000" fill="hold"/>
                                        <p:tgtEl>
                                          <p:spTgt spid="101378">
                                            <p:txEl>
                                              <p:pRg st="5" end="5"/>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0137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1378">
                                            <p:txEl>
                                              <p:pRg st="6" end="6"/>
                                            </p:txEl>
                                          </p:spTgt>
                                        </p:tgtEl>
                                        <p:attrNameLst>
                                          <p:attrName>style.visibility</p:attrName>
                                        </p:attrNameLst>
                                      </p:cBhvr>
                                      <p:to>
                                        <p:strVal val="visible"/>
                                      </p:to>
                                    </p:set>
                                    <p:anim calcmode="lin" valueType="num">
                                      <p:cBhvr additive="base">
                                        <p:cTn id="19" dur="2000" fill="hold"/>
                                        <p:tgtEl>
                                          <p:spTgt spid="101378">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137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1378">
                                            <p:txEl>
                                              <p:pRg st="8" end="8"/>
                                            </p:txEl>
                                          </p:spTgt>
                                        </p:tgtEl>
                                        <p:attrNameLst>
                                          <p:attrName>style.visibility</p:attrName>
                                        </p:attrNameLst>
                                      </p:cBhvr>
                                      <p:to>
                                        <p:strVal val="visible"/>
                                      </p:to>
                                    </p:set>
                                    <p:anim calcmode="lin" valueType="num">
                                      <p:cBhvr additive="base">
                                        <p:cTn id="23" dur="2000" fill="hold"/>
                                        <p:tgtEl>
                                          <p:spTgt spid="101378">
                                            <p:txEl>
                                              <p:pRg st="8" end="8"/>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1378">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1378">
                                            <p:txEl>
                                              <p:pRg st="9" end="9"/>
                                            </p:txEl>
                                          </p:spTgt>
                                        </p:tgtEl>
                                        <p:attrNameLst>
                                          <p:attrName>style.visibility</p:attrName>
                                        </p:attrNameLst>
                                      </p:cBhvr>
                                      <p:to>
                                        <p:strVal val="visible"/>
                                      </p:to>
                                    </p:set>
                                    <p:anim calcmode="lin" valueType="num">
                                      <p:cBhvr additive="base">
                                        <p:cTn id="27" dur="2000" fill="hold"/>
                                        <p:tgtEl>
                                          <p:spTgt spid="101378">
                                            <p:txEl>
                                              <p:pRg st="9" end="9"/>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1378">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1378">
                                            <p:txEl>
                                              <p:pRg st="10" end="10"/>
                                            </p:txEl>
                                          </p:spTgt>
                                        </p:tgtEl>
                                        <p:attrNameLst>
                                          <p:attrName>style.visibility</p:attrName>
                                        </p:attrNameLst>
                                      </p:cBhvr>
                                      <p:to>
                                        <p:strVal val="visible"/>
                                      </p:to>
                                    </p:set>
                                    <p:anim calcmode="lin" valueType="num">
                                      <p:cBhvr additive="base">
                                        <p:cTn id="31" dur="2000" fill="hold"/>
                                        <p:tgtEl>
                                          <p:spTgt spid="101378">
                                            <p:txEl>
                                              <p:pRg st="10" end="1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1378">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1378">
                                            <p:txEl>
                                              <p:pRg st="11" end="11"/>
                                            </p:txEl>
                                          </p:spTgt>
                                        </p:tgtEl>
                                        <p:attrNameLst>
                                          <p:attrName>style.visibility</p:attrName>
                                        </p:attrNameLst>
                                      </p:cBhvr>
                                      <p:to>
                                        <p:strVal val="visible"/>
                                      </p:to>
                                    </p:set>
                                    <p:anim calcmode="lin" valueType="num">
                                      <p:cBhvr additive="base">
                                        <p:cTn id="35" dur="2000" fill="hold"/>
                                        <p:tgtEl>
                                          <p:spTgt spid="101378">
                                            <p:txEl>
                                              <p:pRg st="11" end="11"/>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01378">
                                            <p:txEl>
                                              <p:pRg st="11" end="11"/>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4000"/>
                            </p:stCondLst>
                            <p:childTnLst>
                              <p:par>
                                <p:cTn id="38" presetID="3" presetClass="exit" presetSubtype="10" fill="hold" nodeType="afterEffect">
                                  <p:stCondLst>
                                    <p:cond delay="15000"/>
                                  </p:stCondLst>
                                  <p:childTnLst>
                                    <p:animEffect transition="out" filter="blinds(horizontal)">
                                      <p:cBhvr>
                                        <p:cTn id="39" dur="2000"/>
                                        <p:tgtEl>
                                          <p:spTgt spid="101378">
                                            <p:txEl>
                                              <p:pRg st="2" end="2"/>
                                            </p:txEl>
                                          </p:spTgt>
                                        </p:tgtEl>
                                      </p:cBhvr>
                                    </p:animEffect>
                                    <p:set>
                                      <p:cBhvr>
                                        <p:cTn id="40" dur="1" fill="hold">
                                          <p:stCondLst>
                                            <p:cond delay="1999"/>
                                          </p:stCondLst>
                                        </p:cTn>
                                        <p:tgtEl>
                                          <p:spTgt spid="101378">
                                            <p:txEl>
                                              <p:pRg st="2" end="2"/>
                                            </p:txEl>
                                          </p:spTgt>
                                        </p:tgtEl>
                                        <p:attrNameLst>
                                          <p:attrName>style.visibility</p:attrName>
                                        </p:attrNameLst>
                                      </p:cBhvr>
                                      <p:to>
                                        <p:strVal val="hidden"/>
                                      </p:to>
                                    </p:set>
                                  </p:childTnLst>
                                </p:cTn>
                              </p:par>
                            </p:childTnLst>
                          </p:cTn>
                        </p:par>
                        <p:par>
                          <p:cTn id="41" fill="hold" nodeType="afterGroup">
                            <p:stCondLst>
                              <p:cond delay="21000"/>
                            </p:stCondLst>
                            <p:childTnLst>
                              <p:par>
                                <p:cTn id="42" presetID="3" presetClass="exit" presetSubtype="10" fill="hold" nodeType="afterEffect">
                                  <p:stCondLst>
                                    <p:cond delay="0"/>
                                  </p:stCondLst>
                                  <p:childTnLst>
                                    <p:animEffect transition="out" filter="blinds(horizontal)">
                                      <p:cBhvr>
                                        <p:cTn id="43" dur="2000"/>
                                        <p:tgtEl>
                                          <p:spTgt spid="101378">
                                            <p:txEl>
                                              <p:pRg st="4" end="4"/>
                                            </p:txEl>
                                          </p:spTgt>
                                        </p:tgtEl>
                                      </p:cBhvr>
                                    </p:animEffect>
                                    <p:set>
                                      <p:cBhvr>
                                        <p:cTn id="44" dur="1" fill="hold">
                                          <p:stCondLst>
                                            <p:cond delay="1999"/>
                                          </p:stCondLst>
                                        </p:cTn>
                                        <p:tgtEl>
                                          <p:spTgt spid="101378">
                                            <p:txEl>
                                              <p:pRg st="4" end="4"/>
                                            </p:txEl>
                                          </p:spTgt>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2000"/>
                                        <p:tgtEl>
                                          <p:spTgt spid="101378">
                                            <p:txEl>
                                              <p:pRg st="5" end="5"/>
                                            </p:txEl>
                                          </p:spTgt>
                                        </p:tgtEl>
                                      </p:cBhvr>
                                    </p:animEffect>
                                    <p:set>
                                      <p:cBhvr>
                                        <p:cTn id="47" dur="1" fill="hold">
                                          <p:stCondLst>
                                            <p:cond delay="1999"/>
                                          </p:stCondLst>
                                        </p:cTn>
                                        <p:tgtEl>
                                          <p:spTgt spid="101378">
                                            <p:txEl>
                                              <p:pRg st="5" end="5"/>
                                            </p:txEl>
                                          </p:spTgt>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2000"/>
                                        <p:tgtEl>
                                          <p:spTgt spid="101378">
                                            <p:txEl>
                                              <p:pRg st="6" end="6"/>
                                            </p:txEl>
                                          </p:spTgt>
                                        </p:tgtEl>
                                      </p:cBhvr>
                                    </p:animEffect>
                                    <p:set>
                                      <p:cBhvr>
                                        <p:cTn id="50" dur="1" fill="hold">
                                          <p:stCondLst>
                                            <p:cond delay="1999"/>
                                          </p:stCondLst>
                                        </p:cTn>
                                        <p:tgtEl>
                                          <p:spTgt spid="101378">
                                            <p:txEl>
                                              <p:pRg st="6" end="6"/>
                                            </p:txEl>
                                          </p:spTgt>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2000"/>
                                        <p:tgtEl>
                                          <p:spTgt spid="101378">
                                            <p:txEl>
                                              <p:pRg st="8" end="8"/>
                                            </p:txEl>
                                          </p:spTgt>
                                        </p:tgtEl>
                                      </p:cBhvr>
                                    </p:animEffect>
                                    <p:set>
                                      <p:cBhvr>
                                        <p:cTn id="53" dur="1" fill="hold">
                                          <p:stCondLst>
                                            <p:cond delay="1999"/>
                                          </p:stCondLst>
                                        </p:cTn>
                                        <p:tgtEl>
                                          <p:spTgt spid="101378">
                                            <p:txEl>
                                              <p:pRg st="8" end="8"/>
                                            </p:txEl>
                                          </p:spTgt>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2000"/>
                                        <p:tgtEl>
                                          <p:spTgt spid="101378">
                                            <p:txEl>
                                              <p:pRg st="9" end="9"/>
                                            </p:txEl>
                                          </p:spTgt>
                                        </p:tgtEl>
                                      </p:cBhvr>
                                    </p:animEffect>
                                    <p:set>
                                      <p:cBhvr>
                                        <p:cTn id="56" dur="1" fill="hold">
                                          <p:stCondLst>
                                            <p:cond delay="1999"/>
                                          </p:stCondLst>
                                        </p:cTn>
                                        <p:tgtEl>
                                          <p:spTgt spid="101378">
                                            <p:txEl>
                                              <p:pRg st="9" end="9"/>
                                            </p:txEl>
                                          </p:spTgt>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2000"/>
                                        <p:tgtEl>
                                          <p:spTgt spid="101378">
                                            <p:txEl>
                                              <p:pRg st="10" end="10"/>
                                            </p:txEl>
                                          </p:spTgt>
                                        </p:tgtEl>
                                      </p:cBhvr>
                                    </p:animEffect>
                                    <p:set>
                                      <p:cBhvr>
                                        <p:cTn id="59" dur="1" fill="hold">
                                          <p:stCondLst>
                                            <p:cond delay="1999"/>
                                          </p:stCondLst>
                                        </p:cTn>
                                        <p:tgtEl>
                                          <p:spTgt spid="101378">
                                            <p:txEl>
                                              <p:pRg st="10" end="10"/>
                                            </p:txEl>
                                          </p:spTgt>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2000"/>
                                        <p:tgtEl>
                                          <p:spTgt spid="101378">
                                            <p:txEl>
                                              <p:pRg st="11" end="11"/>
                                            </p:txEl>
                                          </p:spTgt>
                                        </p:tgtEl>
                                      </p:cBhvr>
                                    </p:animEffect>
                                    <p:set>
                                      <p:cBhvr>
                                        <p:cTn id="62" dur="1" fill="hold">
                                          <p:stCondLst>
                                            <p:cond delay="1999"/>
                                          </p:stCondLst>
                                        </p:cTn>
                                        <p:tgtEl>
                                          <p:spTgt spid="101378">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Να εμπιστευόμαστε τις καταστάσεις;</a:t>
            </a:r>
            <a:endParaRPr lang="en-US" dirty="0"/>
          </a:p>
        </p:txBody>
      </p:sp>
      <p:sp>
        <p:nvSpPr>
          <p:cNvPr id="3" name="Θέση περιεχομένου 2"/>
          <p:cNvSpPr>
            <a:spLocks noGrp="1"/>
          </p:cNvSpPr>
          <p:nvPr>
            <p:ph idx="1"/>
          </p:nvPr>
        </p:nvSpPr>
        <p:spPr/>
        <p:txBody>
          <a:bodyPr/>
          <a:lstStyle/>
          <a:p>
            <a:r>
              <a:rPr lang="el-GR" dirty="0" smtClean="0"/>
              <a:t>Οι ορκωτοί λογιστές – ελεγκτές ελέγχουν τις λογιστικές καταστάσεις και εκδίδουν πιστοποιητικό ελέγχου</a:t>
            </a:r>
          </a:p>
          <a:p>
            <a:r>
              <a:rPr lang="el-GR" dirty="0" smtClean="0"/>
              <a:t>Με σύμφωνη γνώμη</a:t>
            </a:r>
          </a:p>
          <a:p>
            <a:r>
              <a:rPr lang="el-GR" dirty="0" smtClean="0"/>
              <a:t>Με σύμφωνη γνώμη και θέματα έμφασης</a:t>
            </a:r>
          </a:p>
          <a:p>
            <a:r>
              <a:rPr lang="el-GR" dirty="0" smtClean="0"/>
              <a:t>Με αντίθετη γνώμη</a:t>
            </a:r>
          </a:p>
          <a:p>
            <a:r>
              <a:rPr lang="el-GR" dirty="0" smtClean="0"/>
              <a:t>Με άρνηση γνώμης</a:t>
            </a:r>
          </a:p>
          <a:p>
            <a:endParaRPr lang="en-US" dirty="0"/>
          </a:p>
        </p:txBody>
      </p:sp>
    </p:spTree>
    <p:extLst>
      <p:ext uri="{BB962C8B-B14F-4D97-AF65-F5344CB8AC3E}">
        <p14:creationId xmlns:p14="http://schemas.microsoft.com/office/powerpoint/2010/main" val="378028711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Σημειώνεται ότι το Δ.Λ.Π. 16 "Περί ενσώματων ακινητοποιήσεων" δεν εφαρμόζεται για τα δάση και τους παρόμοιους φυσικούς πόρους που μπορεί να αναγεννιούνται καθώς επίσης και για τα δικαιώματα ορυχείων - μεταλλείων, την αναζήτηση και εξόρυξη ορυκτών, πετρελαίου, φυσικού αερίου και ομοίων πόρων που δεν αναγεννιούνται. Εφαρμόζεται, όμως, για τις ενσώματες ακινητοποιήσεις που χρησιμοποιούνται στην ανάπτυξη ή στη διατήρηση των δασών, ορυχείων κλπ. αρκεί να είναι δυνατός ο διαχωρισμός από τα τελευταία. </a:t>
            </a:r>
          </a:p>
          <a:p>
            <a:pPr eaLnBrk="1" hangingPunct="1">
              <a:lnSpc>
                <a:spcPct val="80000"/>
              </a:lnSpc>
              <a:buFontTx/>
              <a:buNone/>
            </a:pPr>
            <a:r>
              <a:rPr lang="el-GR" altLang="en-US" sz="2000">
                <a:latin typeface="Times New Roman" panose="02020603050405020304" pitchFamily="18" charset="0"/>
              </a:rPr>
              <a:t>	Για τον προσδιορισμό του τι συνιστά ξεχωριστό στοιχείο των ενσώματων ακινητοποιήσεων, απαιτείται κρίση κατά την εφαρμογή των κριτηρίων του ορισμού στις συγκεκριμένες περιστάσεις ή στους συγκεκριμένους τύπους επιχειρήσεων. </a:t>
            </a:r>
          </a:p>
          <a:p>
            <a:pPr eaLnBrk="1" hangingPunct="1">
              <a:lnSpc>
                <a:spcPct val="80000"/>
              </a:lnSpc>
              <a:buFontTx/>
              <a:buNone/>
            </a:pP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Ανταλλακτικά και είδη συντηρήσεως ενσώματων ακινητοποιήσεων.</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Πολλά ανταλλακτικά και είδη συντηρήσεως καταχωρούνται συνήθως στα αποθέματα και βαρύνουν τα έξοδα όταν αναλώνονται. Όμως, μεγαλύτερης αξίας ανταλλακτικά και εφεδρικός εξοπλισμός χαρακτηρίζονται ως ενσώματες ακινητοποιήσεις, όταν η επιχείρηση αναμένει να τα χρησιμοποιήσει για περισσότερες της μιας χρήσεως. Ομοίως, αν τα ανταλλακτικά και τα είδη συντηρήσεως μπορεί να χρησιμοποιούνται μόνο σε σχέση με ένα στοιχείο των ενσώματων ακινητoπoιήσεων και η χρήση τους αναμένεται να είναι ακανόνιστη, λoγιστικoπoιoύνται ως ενσώματες ακινητοποιήσεις και αποσβένονται σε μια χρονική περίοδο που δεν υπερβαίνει την ωφέλιμη ζωή του αντίστοιχου πάγιου στοιχείου. </a:t>
            </a:r>
            <a:endParaRPr lang="el-GR" altLang="en-US" sz="2000" b="1">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84797156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anim calcmode="lin" valueType="num">
                                      <p:cBhvr additive="base">
                                        <p:cTn id="7" dur="2000" fill="hold"/>
                                        <p:tgtEl>
                                          <p:spTgt spid="100354">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035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354">
                                            <p:txEl>
                                              <p:pRg st="3" end="3"/>
                                            </p:txEl>
                                          </p:spTgt>
                                        </p:tgtEl>
                                        <p:attrNameLst>
                                          <p:attrName>style.visibility</p:attrName>
                                        </p:attrNameLst>
                                      </p:cBhvr>
                                      <p:to>
                                        <p:strVal val="visible"/>
                                      </p:to>
                                    </p:set>
                                    <p:anim calcmode="lin" valueType="num">
                                      <p:cBhvr additive="base">
                                        <p:cTn id="11" dur="2000" fill="hold"/>
                                        <p:tgtEl>
                                          <p:spTgt spid="100354">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0354">
                                            <p:txEl>
                                              <p:pRg st="3" end="3"/>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nodeType="afterEffect">
                                  <p:stCondLst>
                                    <p:cond delay="7000"/>
                                  </p:stCondLst>
                                  <p:childTnLst>
                                    <p:set>
                                      <p:cBhvr>
                                        <p:cTn id="15" dur="1" fill="hold">
                                          <p:stCondLst>
                                            <p:cond delay="0"/>
                                          </p:stCondLst>
                                        </p:cTn>
                                        <p:tgtEl>
                                          <p:spTgt spid="100354">
                                            <p:txEl>
                                              <p:pRg st="5" end="5"/>
                                            </p:txEl>
                                          </p:spTgt>
                                        </p:tgtEl>
                                        <p:attrNameLst>
                                          <p:attrName>style.visibility</p:attrName>
                                        </p:attrNameLst>
                                      </p:cBhvr>
                                      <p:to>
                                        <p:strVal val="visible"/>
                                      </p:to>
                                    </p:set>
                                    <p:anim calcmode="lin" valueType="num">
                                      <p:cBhvr additive="base">
                                        <p:cTn id="16" dur="2000" fill="hold"/>
                                        <p:tgtEl>
                                          <p:spTgt spid="100354">
                                            <p:txEl>
                                              <p:pRg st="5" end="5"/>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00354">
                                            <p:txEl>
                                              <p:pRg st="5" end="5"/>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1000"/>
                            </p:stCondLst>
                            <p:childTnLst>
                              <p:par>
                                <p:cTn id="19" presetID="2" presetClass="entr" presetSubtype="4" fill="hold" nodeType="afterEffect">
                                  <p:stCondLst>
                                    <p:cond delay="0"/>
                                  </p:stCondLst>
                                  <p:childTnLst>
                                    <p:set>
                                      <p:cBhvr>
                                        <p:cTn id="20" dur="1" fill="hold">
                                          <p:stCondLst>
                                            <p:cond delay="0"/>
                                          </p:stCondLst>
                                        </p:cTn>
                                        <p:tgtEl>
                                          <p:spTgt spid="100354">
                                            <p:txEl>
                                              <p:pRg st="6" end="6"/>
                                            </p:txEl>
                                          </p:spTgt>
                                        </p:tgtEl>
                                        <p:attrNameLst>
                                          <p:attrName>style.visibility</p:attrName>
                                        </p:attrNameLst>
                                      </p:cBhvr>
                                      <p:to>
                                        <p:strVal val="visible"/>
                                      </p:to>
                                    </p:set>
                                    <p:anim calcmode="lin" valueType="num">
                                      <p:cBhvr additive="base">
                                        <p:cTn id="21" dur="2000" fill="hold"/>
                                        <p:tgtEl>
                                          <p:spTgt spid="100354">
                                            <p:txEl>
                                              <p:pRg st="6" end="6"/>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00354">
                                            <p:txEl>
                                              <p:pRg st="6" end="6"/>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3000"/>
                            </p:stCondLst>
                            <p:childTnLst>
                              <p:par>
                                <p:cTn id="24" presetID="3" presetClass="exit" presetSubtype="10" fill="hold" nodeType="afterEffect">
                                  <p:stCondLst>
                                    <p:cond delay="10500"/>
                                  </p:stCondLst>
                                  <p:childTnLst>
                                    <p:animEffect transition="out" filter="blinds(horizontal)">
                                      <p:cBhvr>
                                        <p:cTn id="25" dur="2000"/>
                                        <p:tgtEl>
                                          <p:spTgt spid="100354">
                                            <p:txEl>
                                              <p:pRg st="2" end="2"/>
                                            </p:txEl>
                                          </p:spTgt>
                                        </p:tgtEl>
                                      </p:cBhvr>
                                    </p:animEffect>
                                    <p:set>
                                      <p:cBhvr>
                                        <p:cTn id="26" dur="1" fill="hold">
                                          <p:stCondLst>
                                            <p:cond delay="1999"/>
                                          </p:stCondLst>
                                        </p:cTn>
                                        <p:tgtEl>
                                          <p:spTgt spid="100354">
                                            <p:txEl>
                                              <p:pRg st="2" end="2"/>
                                            </p:txEl>
                                          </p:spTgt>
                                        </p:tgtEl>
                                        <p:attrNameLst>
                                          <p:attrName>style.visibility</p:attrName>
                                        </p:attrNameLst>
                                      </p:cBhvr>
                                      <p:to>
                                        <p:strVal val="hidden"/>
                                      </p:to>
                                    </p:set>
                                  </p:childTnLst>
                                </p:cTn>
                              </p:par>
                            </p:childTnLst>
                          </p:cTn>
                        </p:par>
                        <p:par>
                          <p:cTn id="27" fill="hold" nodeType="afterGroup">
                            <p:stCondLst>
                              <p:cond delay="25500"/>
                            </p:stCondLst>
                            <p:childTnLst>
                              <p:par>
                                <p:cTn id="28" presetID="3" presetClass="exit" presetSubtype="10" fill="hold" nodeType="afterEffect">
                                  <p:stCondLst>
                                    <p:cond delay="0"/>
                                  </p:stCondLst>
                                  <p:childTnLst>
                                    <p:animEffect transition="out" filter="blinds(horizontal)">
                                      <p:cBhvr>
                                        <p:cTn id="29" dur="500"/>
                                        <p:tgtEl>
                                          <p:spTgt spid="100354">
                                            <p:txEl>
                                              <p:pRg st="3" end="3"/>
                                            </p:txEl>
                                          </p:spTgt>
                                        </p:tgtEl>
                                      </p:cBhvr>
                                    </p:animEffect>
                                    <p:set>
                                      <p:cBhvr>
                                        <p:cTn id="30" dur="1" fill="hold">
                                          <p:stCondLst>
                                            <p:cond delay="499"/>
                                          </p:stCondLst>
                                        </p:cTn>
                                        <p:tgtEl>
                                          <p:spTgt spid="100354">
                                            <p:txEl>
                                              <p:pRg st="3" end="3"/>
                                            </p:txEl>
                                          </p:spTgt>
                                        </p:tgtEl>
                                        <p:attrNameLst>
                                          <p:attrName>style.visibility</p:attrName>
                                        </p:attrNameLst>
                                      </p:cBhvr>
                                      <p:to>
                                        <p:strVal val="hidden"/>
                                      </p:to>
                                    </p:set>
                                  </p:childTnLst>
                                </p:cTn>
                              </p:par>
                            </p:childTnLst>
                          </p:cTn>
                        </p:par>
                        <p:par>
                          <p:cTn id="31" fill="hold" nodeType="afterGroup">
                            <p:stCondLst>
                              <p:cond delay="26000"/>
                            </p:stCondLst>
                            <p:childTnLst>
                              <p:par>
                                <p:cTn id="32" presetID="3" presetClass="exit" presetSubtype="10" fill="hold" nodeType="afterEffect">
                                  <p:stCondLst>
                                    <p:cond delay="0"/>
                                  </p:stCondLst>
                                  <p:childTnLst>
                                    <p:animEffect transition="out" filter="blinds(horizontal)">
                                      <p:cBhvr>
                                        <p:cTn id="33" dur="2000"/>
                                        <p:tgtEl>
                                          <p:spTgt spid="100354">
                                            <p:txEl>
                                              <p:pRg st="5" end="5"/>
                                            </p:txEl>
                                          </p:spTgt>
                                        </p:tgtEl>
                                      </p:cBhvr>
                                    </p:animEffect>
                                    <p:set>
                                      <p:cBhvr>
                                        <p:cTn id="34" dur="1" fill="hold">
                                          <p:stCondLst>
                                            <p:cond delay="1999"/>
                                          </p:stCondLst>
                                        </p:cTn>
                                        <p:tgtEl>
                                          <p:spTgt spid="100354">
                                            <p:txEl>
                                              <p:pRg st="5" end="5"/>
                                            </p:txEl>
                                          </p:spTgt>
                                        </p:tgtEl>
                                        <p:attrNameLst>
                                          <p:attrName>style.visibility</p:attrName>
                                        </p:attrNameLst>
                                      </p:cBhvr>
                                      <p:to>
                                        <p:strVal val="hidden"/>
                                      </p:to>
                                    </p:set>
                                  </p:childTnLst>
                                </p:cTn>
                              </p:par>
                            </p:childTnLst>
                          </p:cTn>
                        </p:par>
                        <p:par>
                          <p:cTn id="35" fill="hold" nodeType="afterGroup">
                            <p:stCondLst>
                              <p:cond delay="28000"/>
                            </p:stCondLst>
                            <p:childTnLst>
                              <p:par>
                                <p:cTn id="36" presetID="3" presetClass="exit" presetSubtype="10" fill="hold" nodeType="afterEffect">
                                  <p:stCondLst>
                                    <p:cond delay="0"/>
                                  </p:stCondLst>
                                  <p:childTnLst>
                                    <p:animEffect transition="out" filter="blinds(horizontal)">
                                      <p:cBhvr>
                                        <p:cTn id="37" dur="2000"/>
                                        <p:tgtEl>
                                          <p:spTgt spid="100354">
                                            <p:txEl>
                                              <p:pRg st="6" end="6"/>
                                            </p:txEl>
                                          </p:spTgt>
                                        </p:tgtEl>
                                      </p:cBhvr>
                                    </p:animEffect>
                                    <p:set>
                                      <p:cBhvr>
                                        <p:cTn id="38" dur="1" fill="hold">
                                          <p:stCondLst>
                                            <p:cond delay="1999"/>
                                          </p:stCondLst>
                                        </p:cTn>
                                        <p:tgtEl>
                                          <p:spTgt spid="1003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1524000" y="0"/>
            <a:ext cx="9144000" cy="6858000"/>
          </a:xfrm>
        </p:spPr>
        <p:txBody>
          <a:bodyPr/>
          <a:lstStyle/>
          <a:p>
            <a:pPr eaLnBrk="1" hangingPunct="1">
              <a:buFontTx/>
              <a:buNone/>
            </a:pPr>
            <a:r>
              <a:rPr lang="el-GR" altLang="en-US" sz="2000">
                <a:latin typeface="Times New Roman" panose="02020603050405020304" pitchFamily="18" charset="0"/>
              </a:rPr>
              <a:t>			</a:t>
            </a:r>
            <a:endParaRPr lang="en-US" altLang="en-US" sz="2000" i="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Ενσώματες ακινητοποιήσεις με επιμέρους στοιχεία διαφορετικής διάρκειας ωφέλιμης ζωής. </a:t>
            </a:r>
          </a:p>
          <a:p>
            <a:pPr eaLnBrk="1" hangingPunct="1">
              <a:buFontTx/>
              <a:buNone/>
            </a:pPr>
            <a:r>
              <a:rPr lang="el-GR" altLang="en-US" sz="2000">
                <a:latin typeface="Times New Roman" panose="02020603050405020304" pitchFamily="18" charset="0"/>
              </a:rPr>
              <a:t>      Σε ορισμένες περιπτώσεις, είναι σωστό να κατανέμεται η συνολική αξία κτήσεως ενός πάγιου στοιχείου στα μέρη που το συγκροτούν και να παρακολουθείται κάθε επιμέρους στοιχείο ξεχωριστά. Αυτό συμβαίνει όταν τα επιμέρους στοιχεία έχουν διαφορετική ωφέλιμη ζωή ή παρέχουν ωφέλειες στην επιχείρηση με διαφορετικό ρυθμό, ούτως ώστε να απαιτείται η χρήση διαφορετικών συντελεστών αποσβέσεων και μεθόδων.</a:t>
            </a:r>
            <a:endParaRPr lang="el-GR" altLang="en-US" sz="2000" b="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Ενσώματα στοιχεία αποκτώμενα για λόγους ασφαλείας ή περιβαντολογικους.</a:t>
            </a:r>
          </a:p>
          <a:p>
            <a:pPr eaLnBrk="1" hangingPunct="1">
              <a:buFontTx/>
              <a:buNone/>
            </a:pPr>
            <a:r>
              <a:rPr lang="el-GR" altLang="en-US" sz="2000">
                <a:latin typeface="Times New Roman" panose="02020603050405020304" pitchFamily="18" charset="0"/>
              </a:rPr>
              <a:t>     Η απόκτηση τέτοιων παγίων, μολονότι δεν αυξάνει άμεσα τα μελλοντικά οικονομικά οφέλη κάποιου υπάρχοντος πάγιου στοιχείου, μπορεί να είναι αναγκαία για να λάβει η επιχείρηση τα μελλοντικά οικονομικά οφέλη από άλλα πάγια στοιχεία της. </a:t>
            </a:r>
          </a:p>
          <a:p>
            <a:pPr eaLnBrk="1" hangingPunct="1">
              <a:buFontTx/>
              <a:buNone/>
            </a:pPr>
            <a:r>
              <a:rPr lang="el-GR" altLang="en-US" sz="2000">
                <a:latin typeface="Times New Roman" panose="02020603050405020304" pitchFamily="18" charset="0"/>
              </a:rPr>
              <a:t> 	</a:t>
            </a:r>
            <a:r>
              <a:rPr lang="el-GR" altLang="en-US" sz="2000" b="1" i="1" u="sng">
                <a:latin typeface="Times New Roman" panose="02020603050405020304" pitchFamily="18" charset="0"/>
              </a:rPr>
              <a:t>Μεταβολές ενσώματων ακινητοποιήσεων</a:t>
            </a:r>
            <a:r>
              <a:rPr lang="el-GR" altLang="en-US" sz="2000" b="1" u="sng">
                <a:latin typeface="Times New Roman" panose="02020603050405020304" pitchFamily="18" charset="0"/>
              </a:rPr>
              <a:t> </a:t>
            </a:r>
          </a:p>
          <a:p>
            <a:pPr eaLnBrk="1" hangingPunct="1">
              <a:buFontTx/>
              <a:buNone/>
            </a:pPr>
            <a:r>
              <a:rPr lang="el-GR" altLang="en-US" sz="2000">
                <a:latin typeface="Times New Roman" panose="02020603050405020304" pitchFamily="18" charset="0"/>
              </a:rPr>
              <a:t>	Οι ενσώματες ακινητοποιήσεις κατά τη διάρκεια της χρήσεως μεταβάλλονται είτε θετικά είτε αρνητικά, δηλαδή αυξάνονται και μειώνονται. Οι κυριότερες μεταβολές των ενσώματων ακινητοποιήσεων είναι οι εξής: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65628923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9330">
                                            <p:txEl>
                                              <p:pRg st="1" end="1"/>
                                            </p:txEl>
                                          </p:spTgt>
                                        </p:tgtEl>
                                        <p:attrNameLst>
                                          <p:attrName>style.visibility</p:attrName>
                                        </p:attrNameLst>
                                      </p:cBhvr>
                                      <p:to>
                                        <p:strVal val="visible"/>
                                      </p:to>
                                    </p:set>
                                    <p:anim calcmode="lin" valueType="num">
                                      <p:cBhvr>
                                        <p:cTn id="7" dur="2000" fill="hold"/>
                                        <p:tgtEl>
                                          <p:spTgt spid="99330">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99330">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99330">
                                            <p:txEl>
                                              <p:pRg st="1" end="1"/>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99330">
                                            <p:txEl>
                                              <p:pRg st="2" end="2"/>
                                            </p:txEl>
                                          </p:spTgt>
                                        </p:tgtEl>
                                        <p:attrNameLst>
                                          <p:attrName>style.visibility</p:attrName>
                                        </p:attrNameLst>
                                      </p:cBhvr>
                                      <p:to>
                                        <p:strVal val="visible"/>
                                      </p:to>
                                    </p:set>
                                    <p:anim calcmode="lin" valueType="num">
                                      <p:cBhvr additive="base">
                                        <p:cTn id="13" dur="2000" fill="hold"/>
                                        <p:tgtEl>
                                          <p:spTgt spid="99330">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9330">
                                            <p:txEl>
                                              <p:pRg st="2" end="2"/>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53" presetClass="entr" presetSubtype="0" fill="hold" nodeType="afterEffect">
                                  <p:stCondLst>
                                    <p:cond delay="7000"/>
                                  </p:stCondLst>
                                  <p:childTnLst>
                                    <p:set>
                                      <p:cBhvr>
                                        <p:cTn id="17" dur="1" fill="hold">
                                          <p:stCondLst>
                                            <p:cond delay="0"/>
                                          </p:stCondLst>
                                        </p:cTn>
                                        <p:tgtEl>
                                          <p:spTgt spid="99330">
                                            <p:txEl>
                                              <p:pRg st="3" end="3"/>
                                            </p:txEl>
                                          </p:spTgt>
                                        </p:tgtEl>
                                        <p:attrNameLst>
                                          <p:attrName>style.visibility</p:attrName>
                                        </p:attrNameLst>
                                      </p:cBhvr>
                                      <p:to>
                                        <p:strVal val="visible"/>
                                      </p:to>
                                    </p:set>
                                    <p:anim calcmode="lin" valueType="num">
                                      <p:cBhvr>
                                        <p:cTn id="18" dur="2000" fill="hold"/>
                                        <p:tgtEl>
                                          <p:spTgt spid="99330">
                                            <p:txEl>
                                              <p:pRg st="3" end="3"/>
                                            </p:txEl>
                                          </p:spTgt>
                                        </p:tgtEl>
                                        <p:attrNameLst>
                                          <p:attrName>ppt_w</p:attrName>
                                        </p:attrNameLst>
                                      </p:cBhvr>
                                      <p:tavLst>
                                        <p:tav tm="0">
                                          <p:val>
                                            <p:fltVal val="0"/>
                                          </p:val>
                                        </p:tav>
                                        <p:tav tm="100000">
                                          <p:val>
                                            <p:strVal val="#ppt_w"/>
                                          </p:val>
                                        </p:tav>
                                      </p:tavLst>
                                    </p:anim>
                                    <p:anim calcmode="lin" valueType="num">
                                      <p:cBhvr>
                                        <p:cTn id="19" dur="2000" fill="hold"/>
                                        <p:tgtEl>
                                          <p:spTgt spid="99330">
                                            <p:txEl>
                                              <p:pRg st="3" end="3"/>
                                            </p:txEl>
                                          </p:spTgt>
                                        </p:tgtEl>
                                        <p:attrNameLst>
                                          <p:attrName>ppt_h</p:attrName>
                                        </p:attrNameLst>
                                      </p:cBhvr>
                                      <p:tavLst>
                                        <p:tav tm="0">
                                          <p:val>
                                            <p:fltVal val="0"/>
                                          </p:val>
                                        </p:tav>
                                        <p:tav tm="100000">
                                          <p:val>
                                            <p:strVal val="#ppt_h"/>
                                          </p:val>
                                        </p:tav>
                                      </p:tavLst>
                                    </p:anim>
                                    <p:animEffect transition="in" filter="fade">
                                      <p:cBhvr>
                                        <p:cTn id="20" dur="2000"/>
                                        <p:tgtEl>
                                          <p:spTgt spid="99330">
                                            <p:txEl>
                                              <p:pRg st="3" end="3"/>
                                            </p:txEl>
                                          </p:spTgt>
                                        </p:tgtEl>
                                      </p:cBhvr>
                                    </p:animEffect>
                                  </p:childTnLst>
                                </p:cTn>
                              </p:par>
                            </p:childTnLst>
                          </p:cTn>
                        </p:par>
                        <p:par>
                          <p:cTn id="21" fill="hold" nodeType="afterGroup">
                            <p:stCondLst>
                              <p:cond delay="13000"/>
                            </p:stCondLst>
                            <p:childTnLst>
                              <p:par>
                                <p:cTn id="22" presetID="2" presetClass="entr" presetSubtype="4" fill="hold" nodeType="afterEffect">
                                  <p:stCondLst>
                                    <p:cond delay="0"/>
                                  </p:stCondLst>
                                  <p:childTnLst>
                                    <p:set>
                                      <p:cBhvr>
                                        <p:cTn id="23" dur="1" fill="hold">
                                          <p:stCondLst>
                                            <p:cond delay="0"/>
                                          </p:stCondLst>
                                        </p:cTn>
                                        <p:tgtEl>
                                          <p:spTgt spid="99330">
                                            <p:txEl>
                                              <p:pRg st="4" end="4"/>
                                            </p:txEl>
                                          </p:spTgt>
                                        </p:tgtEl>
                                        <p:attrNameLst>
                                          <p:attrName>style.visibility</p:attrName>
                                        </p:attrNameLst>
                                      </p:cBhvr>
                                      <p:to>
                                        <p:strVal val="visible"/>
                                      </p:to>
                                    </p:set>
                                    <p:anim calcmode="lin" valueType="num">
                                      <p:cBhvr additive="base">
                                        <p:cTn id="24" dur="2000" fill="hold"/>
                                        <p:tgtEl>
                                          <p:spTgt spid="99330">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99330">
                                            <p:txEl>
                                              <p:pRg st="4" end="4"/>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0"/>
                            </p:stCondLst>
                            <p:childTnLst>
                              <p:par>
                                <p:cTn id="27" presetID="53" presetClass="entr" presetSubtype="0" fill="hold" nodeType="afterEffect">
                                  <p:stCondLst>
                                    <p:cond delay="0"/>
                                  </p:stCondLst>
                                  <p:childTnLst>
                                    <p:set>
                                      <p:cBhvr>
                                        <p:cTn id="28" dur="1" fill="hold">
                                          <p:stCondLst>
                                            <p:cond delay="0"/>
                                          </p:stCondLst>
                                        </p:cTn>
                                        <p:tgtEl>
                                          <p:spTgt spid="99330">
                                            <p:txEl>
                                              <p:pRg st="5" end="5"/>
                                            </p:txEl>
                                          </p:spTgt>
                                        </p:tgtEl>
                                        <p:attrNameLst>
                                          <p:attrName>style.visibility</p:attrName>
                                        </p:attrNameLst>
                                      </p:cBhvr>
                                      <p:to>
                                        <p:strVal val="visible"/>
                                      </p:to>
                                    </p:set>
                                    <p:anim calcmode="lin" valueType="num">
                                      <p:cBhvr>
                                        <p:cTn id="29" dur="2000" fill="hold"/>
                                        <p:tgtEl>
                                          <p:spTgt spid="99330">
                                            <p:txEl>
                                              <p:pRg st="5" end="5"/>
                                            </p:txEl>
                                          </p:spTgt>
                                        </p:tgtEl>
                                        <p:attrNameLst>
                                          <p:attrName>ppt_w</p:attrName>
                                        </p:attrNameLst>
                                      </p:cBhvr>
                                      <p:tavLst>
                                        <p:tav tm="0">
                                          <p:val>
                                            <p:fltVal val="0"/>
                                          </p:val>
                                        </p:tav>
                                        <p:tav tm="100000">
                                          <p:val>
                                            <p:strVal val="#ppt_w"/>
                                          </p:val>
                                        </p:tav>
                                      </p:tavLst>
                                    </p:anim>
                                    <p:anim calcmode="lin" valueType="num">
                                      <p:cBhvr>
                                        <p:cTn id="30" dur="2000" fill="hold"/>
                                        <p:tgtEl>
                                          <p:spTgt spid="99330">
                                            <p:txEl>
                                              <p:pRg st="5" end="5"/>
                                            </p:txEl>
                                          </p:spTgt>
                                        </p:tgtEl>
                                        <p:attrNameLst>
                                          <p:attrName>ppt_h</p:attrName>
                                        </p:attrNameLst>
                                      </p:cBhvr>
                                      <p:tavLst>
                                        <p:tav tm="0">
                                          <p:val>
                                            <p:fltVal val="0"/>
                                          </p:val>
                                        </p:tav>
                                        <p:tav tm="100000">
                                          <p:val>
                                            <p:strVal val="#ppt_h"/>
                                          </p:val>
                                        </p:tav>
                                      </p:tavLst>
                                    </p:anim>
                                    <p:animEffect transition="in" filter="fade">
                                      <p:cBhvr>
                                        <p:cTn id="31" dur="2000"/>
                                        <p:tgtEl>
                                          <p:spTgt spid="99330">
                                            <p:txEl>
                                              <p:pRg st="5" end="5"/>
                                            </p:txEl>
                                          </p:spTgt>
                                        </p:tgtEl>
                                      </p:cBhvr>
                                    </p:animEffect>
                                  </p:childTnLst>
                                </p:cTn>
                              </p:par>
                            </p:childTnLst>
                          </p:cTn>
                        </p:par>
                        <p:par>
                          <p:cTn id="32" fill="hold" nodeType="afterGroup">
                            <p:stCondLst>
                              <p:cond delay="17000"/>
                            </p:stCondLst>
                            <p:childTnLst>
                              <p:par>
                                <p:cTn id="33" presetID="2" presetClass="entr" presetSubtype="4" fill="hold" nodeType="afterEffect">
                                  <p:stCondLst>
                                    <p:cond delay="0"/>
                                  </p:stCondLst>
                                  <p:childTnLst>
                                    <p:set>
                                      <p:cBhvr>
                                        <p:cTn id="34" dur="1" fill="hold">
                                          <p:stCondLst>
                                            <p:cond delay="0"/>
                                          </p:stCondLst>
                                        </p:cTn>
                                        <p:tgtEl>
                                          <p:spTgt spid="99330">
                                            <p:txEl>
                                              <p:pRg st="6" end="6"/>
                                            </p:txEl>
                                          </p:spTgt>
                                        </p:tgtEl>
                                        <p:attrNameLst>
                                          <p:attrName>style.visibility</p:attrName>
                                        </p:attrNameLst>
                                      </p:cBhvr>
                                      <p:to>
                                        <p:strVal val="visible"/>
                                      </p:to>
                                    </p:set>
                                    <p:anim calcmode="lin" valueType="num">
                                      <p:cBhvr additive="base">
                                        <p:cTn id="35" dur="2000" fill="hold"/>
                                        <p:tgtEl>
                                          <p:spTgt spid="99330">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99330">
                                            <p:txEl>
                                              <p:pRg st="6" end="6"/>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9000"/>
                            </p:stCondLst>
                            <p:childTnLst>
                              <p:par>
                                <p:cTn id="38" presetID="3" presetClass="exit" presetSubtype="10" fill="hold" nodeType="afterEffect">
                                  <p:stCondLst>
                                    <p:cond delay="10000"/>
                                  </p:stCondLst>
                                  <p:childTnLst>
                                    <p:animEffect transition="out" filter="blinds(horizontal)">
                                      <p:cBhvr>
                                        <p:cTn id="39" dur="2000"/>
                                        <p:tgtEl>
                                          <p:spTgt spid="99330">
                                            <p:txEl>
                                              <p:pRg st="1" end="1"/>
                                            </p:txEl>
                                          </p:spTgt>
                                        </p:tgtEl>
                                      </p:cBhvr>
                                    </p:animEffect>
                                    <p:set>
                                      <p:cBhvr>
                                        <p:cTn id="40" dur="1" fill="hold">
                                          <p:stCondLst>
                                            <p:cond delay="1999"/>
                                          </p:stCondLst>
                                        </p:cTn>
                                        <p:tgtEl>
                                          <p:spTgt spid="99330">
                                            <p:txEl>
                                              <p:pRg st="1" end="1"/>
                                            </p:txEl>
                                          </p:spTgt>
                                        </p:tgtEl>
                                        <p:attrNameLst>
                                          <p:attrName>style.visibility</p:attrName>
                                        </p:attrNameLst>
                                      </p:cBhvr>
                                      <p:to>
                                        <p:strVal val="hidden"/>
                                      </p:to>
                                    </p:set>
                                  </p:childTnLst>
                                </p:cTn>
                              </p:par>
                            </p:childTnLst>
                          </p:cTn>
                        </p:par>
                        <p:par>
                          <p:cTn id="41" fill="hold" nodeType="afterGroup">
                            <p:stCondLst>
                              <p:cond delay="31000"/>
                            </p:stCondLst>
                            <p:childTnLst>
                              <p:par>
                                <p:cTn id="42" presetID="3" presetClass="exit" presetSubtype="10" fill="hold" nodeType="afterEffect">
                                  <p:stCondLst>
                                    <p:cond delay="0"/>
                                  </p:stCondLst>
                                  <p:childTnLst>
                                    <p:animEffect transition="out" filter="blinds(horizontal)">
                                      <p:cBhvr>
                                        <p:cTn id="43" dur="2000"/>
                                        <p:tgtEl>
                                          <p:spTgt spid="99330">
                                            <p:txEl>
                                              <p:pRg st="2" end="2"/>
                                            </p:txEl>
                                          </p:spTgt>
                                        </p:tgtEl>
                                      </p:cBhvr>
                                    </p:animEffect>
                                    <p:set>
                                      <p:cBhvr>
                                        <p:cTn id="44" dur="1" fill="hold">
                                          <p:stCondLst>
                                            <p:cond delay="1999"/>
                                          </p:stCondLst>
                                        </p:cTn>
                                        <p:tgtEl>
                                          <p:spTgt spid="99330">
                                            <p:txEl>
                                              <p:pRg st="2" end="2"/>
                                            </p:txEl>
                                          </p:spTgt>
                                        </p:tgtEl>
                                        <p:attrNameLst>
                                          <p:attrName>style.visibility</p:attrName>
                                        </p:attrNameLst>
                                      </p:cBhvr>
                                      <p:to>
                                        <p:strVal val="hidden"/>
                                      </p:to>
                                    </p:set>
                                  </p:childTnLst>
                                </p:cTn>
                              </p:par>
                            </p:childTnLst>
                          </p:cTn>
                        </p:par>
                        <p:par>
                          <p:cTn id="45" fill="hold" nodeType="afterGroup">
                            <p:stCondLst>
                              <p:cond delay="33000"/>
                            </p:stCondLst>
                            <p:childTnLst>
                              <p:par>
                                <p:cTn id="46" presetID="3" presetClass="exit" presetSubtype="10" fill="hold" nodeType="afterEffect">
                                  <p:stCondLst>
                                    <p:cond delay="0"/>
                                  </p:stCondLst>
                                  <p:childTnLst>
                                    <p:animEffect transition="out" filter="blinds(horizontal)">
                                      <p:cBhvr>
                                        <p:cTn id="47" dur="2000"/>
                                        <p:tgtEl>
                                          <p:spTgt spid="99330">
                                            <p:txEl>
                                              <p:pRg st="3" end="3"/>
                                            </p:txEl>
                                          </p:spTgt>
                                        </p:tgtEl>
                                      </p:cBhvr>
                                    </p:animEffect>
                                    <p:set>
                                      <p:cBhvr>
                                        <p:cTn id="48" dur="1" fill="hold">
                                          <p:stCondLst>
                                            <p:cond delay="1999"/>
                                          </p:stCondLst>
                                        </p:cTn>
                                        <p:tgtEl>
                                          <p:spTgt spid="99330">
                                            <p:txEl>
                                              <p:pRg st="3" end="3"/>
                                            </p:txEl>
                                          </p:spTgt>
                                        </p:tgtEl>
                                        <p:attrNameLst>
                                          <p:attrName>style.visibility</p:attrName>
                                        </p:attrNameLst>
                                      </p:cBhvr>
                                      <p:to>
                                        <p:strVal val="hidden"/>
                                      </p:to>
                                    </p:set>
                                  </p:childTnLst>
                                </p:cTn>
                              </p:par>
                            </p:childTnLst>
                          </p:cTn>
                        </p:par>
                        <p:par>
                          <p:cTn id="49" fill="hold" nodeType="afterGroup">
                            <p:stCondLst>
                              <p:cond delay="35000"/>
                            </p:stCondLst>
                            <p:childTnLst>
                              <p:par>
                                <p:cTn id="50" presetID="3" presetClass="exit" presetSubtype="10" fill="hold" nodeType="afterEffect">
                                  <p:stCondLst>
                                    <p:cond delay="0"/>
                                  </p:stCondLst>
                                  <p:childTnLst>
                                    <p:animEffect transition="out" filter="blinds(horizontal)">
                                      <p:cBhvr>
                                        <p:cTn id="51" dur="2000"/>
                                        <p:tgtEl>
                                          <p:spTgt spid="99330">
                                            <p:txEl>
                                              <p:pRg st="4" end="4"/>
                                            </p:txEl>
                                          </p:spTgt>
                                        </p:tgtEl>
                                      </p:cBhvr>
                                    </p:animEffect>
                                    <p:set>
                                      <p:cBhvr>
                                        <p:cTn id="52" dur="1" fill="hold">
                                          <p:stCondLst>
                                            <p:cond delay="1999"/>
                                          </p:stCondLst>
                                        </p:cTn>
                                        <p:tgtEl>
                                          <p:spTgt spid="99330">
                                            <p:txEl>
                                              <p:pRg st="4" end="4"/>
                                            </p:txEl>
                                          </p:spTgt>
                                        </p:tgtEl>
                                        <p:attrNameLst>
                                          <p:attrName>style.visibility</p:attrName>
                                        </p:attrNameLst>
                                      </p:cBhvr>
                                      <p:to>
                                        <p:strVal val="hidden"/>
                                      </p:to>
                                    </p:set>
                                  </p:childTnLst>
                                </p:cTn>
                              </p:par>
                            </p:childTnLst>
                          </p:cTn>
                        </p:par>
                        <p:par>
                          <p:cTn id="53" fill="hold" nodeType="afterGroup">
                            <p:stCondLst>
                              <p:cond delay="37000"/>
                            </p:stCondLst>
                            <p:childTnLst>
                              <p:par>
                                <p:cTn id="54" presetID="3" presetClass="exit" presetSubtype="10" fill="hold" nodeType="afterEffect">
                                  <p:stCondLst>
                                    <p:cond delay="0"/>
                                  </p:stCondLst>
                                  <p:childTnLst>
                                    <p:animEffect transition="out" filter="blinds(horizontal)">
                                      <p:cBhvr>
                                        <p:cTn id="55" dur="2000"/>
                                        <p:tgtEl>
                                          <p:spTgt spid="99330">
                                            <p:txEl>
                                              <p:pRg st="5" end="5"/>
                                            </p:txEl>
                                          </p:spTgt>
                                        </p:tgtEl>
                                      </p:cBhvr>
                                    </p:animEffect>
                                    <p:set>
                                      <p:cBhvr>
                                        <p:cTn id="56" dur="1" fill="hold">
                                          <p:stCondLst>
                                            <p:cond delay="1999"/>
                                          </p:stCondLst>
                                        </p:cTn>
                                        <p:tgtEl>
                                          <p:spTgt spid="99330">
                                            <p:txEl>
                                              <p:pRg st="5" end="5"/>
                                            </p:txEl>
                                          </p:spTgt>
                                        </p:tgtEl>
                                        <p:attrNameLst>
                                          <p:attrName>style.visibility</p:attrName>
                                        </p:attrNameLst>
                                      </p:cBhvr>
                                      <p:to>
                                        <p:strVal val="hidden"/>
                                      </p:to>
                                    </p:set>
                                  </p:childTnLst>
                                </p:cTn>
                              </p:par>
                            </p:childTnLst>
                          </p:cTn>
                        </p:par>
                        <p:par>
                          <p:cTn id="57" fill="hold" nodeType="afterGroup">
                            <p:stCondLst>
                              <p:cond delay="39000"/>
                            </p:stCondLst>
                            <p:childTnLst>
                              <p:par>
                                <p:cTn id="58" presetID="3" presetClass="exit" presetSubtype="10" fill="hold" nodeType="afterEffect">
                                  <p:stCondLst>
                                    <p:cond delay="0"/>
                                  </p:stCondLst>
                                  <p:childTnLst>
                                    <p:animEffect transition="out" filter="blinds(horizontal)">
                                      <p:cBhvr>
                                        <p:cTn id="59" dur="2000"/>
                                        <p:tgtEl>
                                          <p:spTgt spid="99330">
                                            <p:txEl>
                                              <p:pRg st="6" end="6"/>
                                            </p:txEl>
                                          </p:spTgt>
                                        </p:tgtEl>
                                      </p:cBhvr>
                                    </p:animEffect>
                                    <p:set>
                                      <p:cBhvr>
                                        <p:cTn id="60" dur="1" fill="hold">
                                          <p:stCondLst>
                                            <p:cond delay="1999"/>
                                          </p:stCondLst>
                                        </p:cTn>
                                        <p:tgtEl>
                                          <p:spTgt spid="9933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1524000" y="15498"/>
            <a:ext cx="9144000" cy="6858000"/>
          </a:xfrm>
        </p:spPr>
        <p:txBody>
          <a:bodyPr>
            <a:normAutofit fontScale="92500" lnSpcReduction="10000"/>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n-US" altLang="en-US" sz="2000" b="1"/>
          </a:p>
          <a:p>
            <a:pPr eaLnBrk="1" hangingPunct="1">
              <a:lnSpc>
                <a:spcPct val="80000"/>
              </a:lnSpc>
              <a:buFontTx/>
              <a:buNone/>
            </a:pPr>
            <a:r>
              <a:rPr lang="el-GR" altLang="en-US" sz="2000" b="1">
                <a:latin typeface="Times New Roman" panose="02020603050405020304" pitchFamily="18" charset="0"/>
              </a:rPr>
              <a:t>	</a:t>
            </a:r>
            <a:r>
              <a:rPr lang="el-GR" altLang="en-US" sz="2000" b="1">
                <a:solidFill>
                  <a:srgbClr val="660066"/>
                </a:solidFill>
                <a:latin typeface="Times New Roman" panose="02020603050405020304" pitchFamily="18" charset="0"/>
              </a:rPr>
              <a:t>Αυξήσεις οριστικές</a:t>
            </a:r>
            <a:r>
              <a:rPr lang="el-GR" altLang="en-US" sz="2000">
                <a:solidFill>
                  <a:srgbClr val="660066"/>
                </a:solidFill>
                <a:latin typeface="Times New Roman" panose="02020603050405020304" pitchFamily="18" charset="0"/>
              </a:rPr>
              <a:t>         	</a:t>
            </a:r>
            <a:r>
              <a:rPr lang="el-GR" altLang="en-US" sz="2000" b="1">
                <a:solidFill>
                  <a:srgbClr val="660066"/>
                </a:solidFill>
                <a:latin typeface="Times New Roman" panose="02020603050405020304" pitchFamily="18" charset="0"/>
              </a:rPr>
              <a:t>  Μειώσεις οριστικές</a:t>
            </a:r>
            <a:endParaRPr lang="el-GR" altLang="en-US" sz="2000">
              <a:solidFill>
                <a:srgbClr val="660066"/>
              </a:solidFill>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Αγορά			  Πώληση</a:t>
            </a:r>
          </a:p>
          <a:p>
            <a:pPr eaLnBrk="1" hangingPunct="1">
              <a:lnSpc>
                <a:spcPct val="80000"/>
              </a:lnSpc>
              <a:buFontTx/>
              <a:buNone/>
            </a:pPr>
            <a:r>
              <a:rPr lang="el-GR" altLang="en-US" sz="2000">
                <a:latin typeface="Times New Roman" panose="02020603050405020304" pitchFamily="18" charset="0"/>
              </a:rPr>
              <a:t>	Ιδιοκατασκευή  		  Κατεδάφιση, καταστροφή</a:t>
            </a:r>
          </a:p>
          <a:p>
            <a:pPr eaLnBrk="1" hangingPunct="1">
              <a:lnSpc>
                <a:spcPct val="80000"/>
              </a:lnSpc>
              <a:buFontTx/>
              <a:buNone/>
            </a:pPr>
            <a:r>
              <a:rPr lang="el-GR" altLang="en-US" sz="2000">
                <a:latin typeface="Times New Roman" panose="02020603050405020304" pitchFamily="18" charset="0"/>
              </a:rPr>
              <a:t>	Δωρεά από τρίτο		  Δωρεά σε τρίτο</a:t>
            </a:r>
          </a:p>
          <a:p>
            <a:pPr eaLnBrk="1" hangingPunct="1">
              <a:lnSpc>
                <a:spcPct val="80000"/>
              </a:lnSpc>
              <a:buFontTx/>
              <a:buNone/>
            </a:pPr>
            <a:r>
              <a:rPr lang="el-GR" altLang="en-US" sz="2000">
                <a:latin typeface="Times New Roman" panose="02020603050405020304" pitchFamily="18" charset="0"/>
              </a:rPr>
              <a:t>	Εισφορά από τρίτο		  Εισφορά σε τρίτο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r>
              <a:rPr lang="el-GR" altLang="en-US" sz="2000" b="1">
                <a:solidFill>
                  <a:srgbClr val="660066"/>
                </a:solidFill>
                <a:latin typeface="Times New Roman" panose="02020603050405020304" pitchFamily="18" charset="0"/>
              </a:rPr>
              <a:t>Μειώσεις κατά πρόβλεψη </a:t>
            </a:r>
            <a:endParaRPr lang="el-GR" altLang="en-US" sz="2000">
              <a:solidFill>
                <a:srgbClr val="660066"/>
              </a:solidFill>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Αναπροσαρμογή αξίας     	 Πρόβλεψη υποτίμηση (Σημειώνεται ότι η 					 πρόβλεψης υποτίμησης ενσώματης και 				               ασώματης ακινητοποίησης εμφανίζεται στο 					 ενεργητικό του ισολογισμού αφαιρετικά του ποσού 				 τέλους χρήσεως της ενσώματης και ασώματης 			               ακινητοποίησης)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endParaRPr lang="el-GR" altLang="en-US" sz="2000">
              <a:latin typeface="Times New Roman" panose="02020603050405020304" pitchFamily="18" charset="0"/>
            </a:endParaRPr>
          </a:p>
          <a:p>
            <a:pPr algn="ctr" eaLnBrk="1" hangingPunct="1">
              <a:lnSpc>
                <a:spcPct val="80000"/>
              </a:lnSpc>
              <a:buFontTx/>
              <a:buNone/>
            </a:pPr>
            <a:r>
              <a:rPr lang="el-GR" altLang="en-US" sz="2400">
                <a:latin typeface="Times New Roman" panose="02020603050405020304" pitchFamily="18" charset="0"/>
              </a:rPr>
              <a:t>	         </a:t>
            </a:r>
            <a:r>
              <a:rPr lang="el-GR" altLang="en-US" sz="2400" b="1" u="sng">
                <a:latin typeface="Times New Roman" panose="02020603050405020304" pitchFamily="18" charset="0"/>
              </a:rPr>
              <a:t>Αυξήσεις ενσώματων ακινητοποιήσεων </a:t>
            </a: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Αξία κτήσεως βάσει της Ελληνικής Νομοθεσίας.</a:t>
            </a:r>
            <a:r>
              <a:rPr lang="el-GR" altLang="en-US" sz="2000">
                <a:latin typeface="Times New Roman" panose="02020603050405020304" pitchFamily="18" charset="0"/>
              </a:rPr>
              <a:t> Οι αυξήσεις των ενσώματων ακινητοποιήσεων καταχωρούνται στα λογιστικά βιβλία στην τιμή κτήσεως ή στο κόστος ιδιοκατασκευής τους. Τιμή κτήσεως είναι η τιμολογιακή αξία αγοράς η οποία προσαυξάνεται με τα ειδικά έξοδα αγοράς (π.χ. ασφάλιστρα μεταφοράς, ναύλοι, δασμοί), δαπάνες διαμορφώσεως χώρων, δαπάνες εγκαταστάσεως και </a:t>
            </a:r>
            <a:endParaRPr lang="en-US" altLang="en-US" sz="2000">
              <a:latin typeface="Times New Roman" panose="02020603050405020304" pitchFamily="18" charset="0"/>
            </a:endParaRPr>
          </a:p>
        </p:txBody>
      </p:sp>
      <p:sp>
        <p:nvSpPr>
          <p:cNvPr id="97283" name="Line 3"/>
          <p:cNvSpPr>
            <a:spLocks noChangeShapeType="1"/>
          </p:cNvSpPr>
          <p:nvPr/>
        </p:nvSpPr>
        <p:spPr bwMode="auto">
          <a:xfrm>
            <a:off x="4273658" y="476250"/>
            <a:ext cx="0" cy="3889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4" name="Line 4"/>
          <p:cNvSpPr>
            <a:spLocks noChangeShapeType="1"/>
          </p:cNvSpPr>
          <p:nvPr/>
        </p:nvSpPr>
        <p:spPr bwMode="auto">
          <a:xfrm>
            <a:off x="1371869" y="883108"/>
            <a:ext cx="7850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Line 6"/>
          <p:cNvSpPr>
            <a:spLocks noChangeShapeType="1"/>
          </p:cNvSpPr>
          <p:nvPr/>
        </p:nvSpPr>
        <p:spPr bwMode="auto">
          <a:xfrm>
            <a:off x="1847850" y="2420938"/>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7"/>
          <p:cNvSpPr>
            <a:spLocks noChangeShapeType="1"/>
          </p:cNvSpPr>
          <p:nvPr/>
        </p:nvSpPr>
        <p:spPr bwMode="auto">
          <a:xfrm>
            <a:off x="10128250" y="6669088"/>
            <a:ext cx="539750" cy="0"/>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7850455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7282">
                                            <p:txEl>
                                              <p:pRg st="2" end="2"/>
                                            </p:txEl>
                                          </p:spTgt>
                                        </p:tgtEl>
                                        <p:attrNameLst>
                                          <p:attrName>style.visibility</p:attrName>
                                        </p:attrNameLst>
                                      </p:cBhvr>
                                      <p:to>
                                        <p:strVal val="visible"/>
                                      </p:to>
                                    </p:set>
                                    <p:anim calcmode="lin" valueType="num">
                                      <p:cBhvr>
                                        <p:cTn id="7" dur="2000" fill="hold"/>
                                        <p:tgtEl>
                                          <p:spTgt spid="97282">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97282">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97282">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7282">
                                            <p:txEl>
                                              <p:pRg st="8" end="8"/>
                                            </p:txEl>
                                          </p:spTgt>
                                        </p:tgtEl>
                                        <p:attrNameLst>
                                          <p:attrName>style.visibility</p:attrName>
                                        </p:attrNameLst>
                                      </p:cBhvr>
                                      <p:to>
                                        <p:strVal val="visible"/>
                                      </p:to>
                                    </p:set>
                                    <p:anim calcmode="lin" valueType="num">
                                      <p:cBhvr>
                                        <p:cTn id="12" dur="2000" fill="hold"/>
                                        <p:tgtEl>
                                          <p:spTgt spid="97282">
                                            <p:txEl>
                                              <p:pRg st="8" end="8"/>
                                            </p:txEl>
                                          </p:spTgt>
                                        </p:tgtEl>
                                        <p:attrNameLst>
                                          <p:attrName>ppt_w</p:attrName>
                                        </p:attrNameLst>
                                      </p:cBhvr>
                                      <p:tavLst>
                                        <p:tav tm="0">
                                          <p:val>
                                            <p:fltVal val="0"/>
                                          </p:val>
                                        </p:tav>
                                        <p:tav tm="100000">
                                          <p:val>
                                            <p:strVal val="#ppt_w"/>
                                          </p:val>
                                        </p:tav>
                                      </p:tavLst>
                                    </p:anim>
                                    <p:anim calcmode="lin" valueType="num">
                                      <p:cBhvr>
                                        <p:cTn id="13" dur="2000" fill="hold"/>
                                        <p:tgtEl>
                                          <p:spTgt spid="97282">
                                            <p:txEl>
                                              <p:pRg st="8" end="8"/>
                                            </p:txEl>
                                          </p:spTgt>
                                        </p:tgtEl>
                                        <p:attrNameLst>
                                          <p:attrName>ppt_h</p:attrName>
                                        </p:attrNameLst>
                                      </p:cBhvr>
                                      <p:tavLst>
                                        <p:tav tm="0">
                                          <p:val>
                                            <p:fltVal val="0"/>
                                          </p:val>
                                        </p:tav>
                                        <p:tav tm="100000">
                                          <p:val>
                                            <p:strVal val="#ppt_h"/>
                                          </p:val>
                                        </p:tav>
                                      </p:tavLst>
                                    </p:anim>
                                    <p:animEffect transition="in" filter="fade">
                                      <p:cBhvr>
                                        <p:cTn id="14" dur="2000"/>
                                        <p:tgtEl>
                                          <p:spTgt spid="97282">
                                            <p:txEl>
                                              <p:pRg st="8" end="8"/>
                                            </p:txEl>
                                          </p:spTgt>
                                        </p:tgtEl>
                                      </p:cBhvr>
                                    </p:animEffect>
                                  </p:childTnLst>
                                </p:cTn>
                              </p:par>
                            </p:childTnLst>
                          </p:cTn>
                        </p:par>
                        <p:par>
                          <p:cTn id="15" fill="hold" nodeType="afterGroup">
                            <p:stCondLst>
                              <p:cond delay="2000"/>
                            </p:stCondLst>
                            <p:childTnLst>
                              <p:par>
                                <p:cTn id="16" presetID="18" presetClass="entr" presetSubtype="12" fill="hold" nodeType="afterEffect">
                                  <p:stCondLst>
                                    <p:cond delay="0"/>
                                  </p:stCondLst>
                                  <p:childTnLst>
                                    <p:set>
                                      <p:cBhvr>
                                        <p:cTn id="17" dur="1" fill="hold">
                                          <p:stCondLst>
                                            <p:cond delay="0"/>
                                          </p:stCondLst>
                                        </p:cTn>
                                        <p:tgtEl>
                                          <p:spTgt spid="97283"/>
                                        </p:tgtEl>
                                        <p:attrNameLst>
                                          <p:attrName>style.visibility</p:attrName>
                                        </p:attrNameLst>
                                      </p:cBhvr>
                                      <p:to>
                                        <p:strVal val="visible"/>
                                      </p:to>
                                    </p:set>
                                    <p:animEffect transition="in" filter="strips(downLeft)">
                                      <p:cBhvr>
                                        <p:cTn id="18" dur="2000"/>
                                        <p:tgtEl>
                                          <p:spTgt spid="97283"/>
                                        </p:tgtEl>
                                      </p:cBhvr>
                                    </p:animEffect>
                                  </p:childTnLst>
                                </p:cTn>
                              </p:par>
                              <p:par>
                                <p:cTn id="19" presetID="18" presetClass="entr" presetSubtype="12" fill="hold" nodeType="withEffect">
                                  <p:stCondLst>
                                    <p:cond delay="0"/>
                                  </p:stCondLst>
                                  <p:childTnLst>
                                    <p:set>
                                      <p:cBhvr>
                                        <p:cTn id="20" dur="1" fill="hold">
                                          <p:stCondLst>
                                            <p:cond delay="0"/>
                                          </p:stCondLst>
                                        </p:cTn>
                                        <p:tgtEl>
                                          <p:spTgt spid="97284"/>
                                        </p:tgtEl>
                                        <p:attrNameLst>
                                          <p:attrName>style.visibility</p:attrName>
                                        </p:attrNameLst>
                                      </p:cBhvr>
                                      <p:to>
                                        <p:strVal val="visible"/>
                                      </p:to>
                                    </p:set>
                                    <p:animEffect transition="in" filter="strips(downLeft)">
                                      <p:cBhvr>
                                        <p:cTn id="21" dur="2000"/>
                                        <p:tgtEl>
                                          <p:spTgt spid="97284"/>
                                        </p:tgtEl>
                                      </p:cBhvr>
                                    </p:animEffect>
                                  </p:childTnLst>
                                </p:cTn>
                              </p:par>
                              <p:par>
                                <p:cTn id="22" presetID="18" presetClass="entr" presetSubtype="12" fill="hold" nodeType="withEffect">
                                  <p:stCondLst>
                                    <p:cond delay="0"/>
                                  </p:stCondLst>
                                  <p:childTnLst>
                                    <p:set>
                                      <p:cBhvr>
                                        <p:cTn id="23" dur="1" fill="hold">
                                          <p:stCondLst>
                                            <p:cond delay="0"/>
                                          </p:stCondLst>
                                        </p:cTn>
                                        <p:tgtEl>
                                          <p:spTgt spid="97286"/>
                                        </p:tgtEl>
                                        <p:attrNameLst>
                                          <p:attrName>style.visibility</p:attrName>
                                        </p:attrNameLst>
                                      </p:cBhvr>
                                      <p:to>
                                        <p:strVal val="visible"/>
                                      </p:to>
                                    </p:set>
                                    <p:animEffect transition="in" filter="strips(downLeft)">
                                      <p:cBhvr>
                                        <p:cTn id="24" dur="2000"/>
                                        <p:tgtEl>
                                          <p:spTgt spid="97286"/>
                                        </p:tgtEl>
                                      </p:cBhvr>
                                    </p:animEffect>
                                  </p:childTnLst>
                                </p:cTn>
                              </p:par>
                            </p:childTnLst>
                          </p:cTn>
                        </p:par>
                        <p:par>
                          <p:cTn id="25" fill="hold" nodeType="afterGroup">
                            <p:stCondLst>
                              <p:cond delay="4000"/>
                            </p:stCondLst>
                            <p:childTnLst>
                              <p:par>
                                <p:cTn id="26" presetID="53" presetClass="entr" presetSubtype="0" fill="hold" nodeType="afterEffect">
                                  <p:stCondLst>
                                    <p:cond delay="0"/>
                                  </p:stCondLst>
                                  <p:childTnLst>
                                    <p:set>
                                      <p:cBhvr>
                                        <p:cTn id="27" dur="1" fill="hold">
                                          <p:stCondLst>
                                            <p:cond delay="0"/>
                                          </p:stCondLst>
                                        </p:cTn>
                                        <p:tgtEl>
                                          <p:spTgt spid="97282">
                                            <p:txEl>
                                              <p:pRg st="3" end="3"/>
                                            </p:txEl>
                                          </p:spTgt>
                                        </p:tgtEl>
                                        <p:attrNameLst>
                                          <p:attrName>style.visibility</p:attrName>
                                        </p:attrNameLst>
                                      </p:cBhvr>
                                      <p:to>
                                        <p:strVal val="visible"/>
                                      </p:to>
                                    </p:set>
                                    <p:anim calcmode="lin" valueType="num">
                                      <p:cBhvr>
                                        <p:cTn id="28" dur="2000" fill="hold"/>
                                        <p:tgtEl>
                                          <p:spTgt spid="97282">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97282">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97282">
                                            <p:txEl>
                                              <p:pRg st="3" end="3"/>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97282">
                                            <p:txEl>
                                              <p:pRg st="4" end="4"/>
                                            </p:txEl>
                                          </p:spTgt>
                                        </p:tgtEl>
                                        <p:attrNameLst>
                                          <p:attrName>style.visibility</p:attrName>
                                        </p:attrNameLst>
                                      </p:cBhvr>
                                      <p:to>
                                        <p:strVal val="visible"/>
                                      </p:to>
                                    </p:set>
                                    <p:anim calcmode="lin" valueType="num">
                                      <p:cBhvr>
                                        <p:cTn id="33" dur="2000" fill="hold"/>
                                        <p:tgtEl>
                                          <p:spTgt spid="97282">
                                            <p:txEl>
                                              <p:pRg st="4" end="4"/>
                                            </p:txEl>
                                          </p:spTgt>
                                        </p:tgtEl>
                                        <p:attrNameLst>
                                          <p:attrName>ppt_w</p:attrName>
                                        </p:attrNameLst>
                                      </p:cBhvr>
                                      <p:tavLst>
                                        <p:tav tm="0">
                                          <p:val>
                                            <p:fltVal val="0"/>
                                          </p:val>
                                        </p:tav>
                                        <p:tav tm="100000">
                                          <p:val>
                                            <p:strVal val="#ppt_w"/>
                                          </p:val>
                                        </p:tav>
                                      </p:tavLst>
                                    </p:anim>
                                    <p:anim calcmode="lin" valueType="num">
                                      <p:cBhvr>
                                        <p:cTn id="34" dur="2000" fill="hold"/>
                                        <p:tgtEl>
                                          <p:spTgt spid="97282">
                                            <p:txEl>
                                              <p:pRg st="4" end="4"/>
                                            </p:txEl>
                                          </p:spTgt>
                                        </p:tgtEl>
                                        <p:attrNameLst>
                                          <p:attrName>ppt_h</p:attrName>
                                        </p:attrNameLst>
                                      </p:cBhvr>
                                      <p:tavLst>
                                        <p:tav tm="0">
                                          <p:val>
                                            <p:fltVal val="0"/>
                                          </p:val>
                                        </p:tav>
                                        <p:tav tm="100000">
                                          <p:val>
                                            <p:strVal val="#ppt_h"/>
                                          </p:val>
                                        </p:tav>
                                      </p:tavLst>
                                    </p:anim>
                                    <p:animEffect transition="in" filter="fade">
                                      <p:cBhvr>
                                        <p:cTn id="35" dur="2000"/>
                                        <p:tgtEl>
                                          <p:spTgt spid="97282">
                                            <p:txEl>
                                              <p:pRg st="4" end="4"/>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97282">
                                            <p:txEl>
                                              <p:pRg st="5" end="5"/>
                                            </p:txEl>
                                          </p:spTgt>
                                        </p:tgtEl>
                                        <p:attrNameLst>
                                          <p:attrName>style.visibility</p:attrName>
                                        </p:attrNameLst>
                                      </p:cBhvr>
                                      <p:to>
                                        <p:strVal val="visible"/>
                                      </p:to>
                                    </p:set>
                                    <p:anim calcmode="lin" valueType="num">
                                      <p:cBhvr>
                                        <p:cTn id="38" dur="2000" fill="hold"/>
                                        <p:tgtEl>
                                          <p:spTgt spid="97282">
                                            <p:txEl>
                                              <p:pRg st="5" end="5"/>
                                            </p:txEl>
                                          </p:spTgt>
                                        </p:tgtEl>
                                        <p:attrNameLst>
                                          <p:attrName>ppt_w</p:attrName>
                                        </p:attrNameLst>
                                      </p:cBhvr>
                                      <p:tavLst>
                                        <p:tav tm="0">
                                          <p:val>
                                            <p:fltVal val="0"/>
                                          </p:val>
                                        </p:tav>
                                        <p:tav tm="100000">
                                          <p:val>
                                            <p:strVal val="#ppt_w"/>
                                          </p:val>
                                        </p:tav>
                                      </p:tavLst>
                                    </p:anim>
                                    <p:anim calcmode="lin" valueType="num">
                                      <p:cBhvr>
                                        <p:cTn id="39" dur="2000" fill="hold"/>
                                        <p:tgtEl>
                                          <p:spTgt spid="97282">
                                            <p:txEl>
                                              <p:pRg st="5" end="5"/>
                                            </p:txEl>
                                          </p:spTgt>
                                        </p:tgtEl>
                                        <p:attrNameLst>
                                          <p:attrName>ppt_h</p:attrName>
                                        </p:attrNameLst>
                                      </p:cBhvr>
                                      <p:tavLst>
                                        <p:tav tm="0">
                                          <p:val>
                                            <p:fltVal val="0"/>
                                          </p:val>
                                        </p:tav>
                                        <p:tav tm="100000">
                                          <p:val>
                                            <p:strVal val="#ppt_h"/>
                                          </p:val>
                                        </p:tav>
                                      </p:tavLst>
                                    </p:anim>
                                    <p:animEffect transition="in" filter="fade">
                                      <p:cBhvr>
                                        <p:cTn id="40" dur="2000"/>
                                        <p:tgtEl>
                                          <p:spTgt spid="97282">
                                            <p:txEl>
                                              <p:pRg st="5" end="5"/>
                                            </p:txEl>
                                          </p:spTgt>
                                        </p:tgtEl>
                                      </p:cBhvr>
                                    </p:animEffect>
                                  </p:childTnLst>
                                </p:cTn>
                              </p:par>
                              <p:par>
                                <p:cTn id="41" presetID="53" presetClass="entr" presetSubtype="0" fill="hold" nodeType="withEffect">
                                  <p:stCondLst>
                                    <p:cond delay="0"/>
                                  </p:stCondLst>
                                  <p:childTnLst>
                                    <p:set>
                                      <p:cBhvr>
                                        <p:cTn id="42" dur="1" fill="hold">
                                          <p:stCondLst>
                                            <p:cond delay="0"/>
                                          </p:stCondLst>
                                        </p:cTn>
                                        <p:tgtEl>
                                          <p:spTgt spid="97282">
                                            <p:txEl>
                                              <p:pRg st="6" end="6"/>
                                            </p:txEl>
                                          </p:spTgt>
                                        </p:tgtEl>
                                        <p:attrNameLst>
                                          <p:attrName>style.visibility</p:attrName>
                                        </p:attrNameLst>
                                      </p:cBhvr>
                                      <p:to>
                                        <p:strVal val="visible"/>
                                      </p:to>
                                    </p:set>
                                    <p:anim calcmode="lin" valueType="num">
                                      <p:cBhvr>
                                        <p:cTn id="43" dur="2000" fill="hold"/>
                                        <p:tgtEl>
                                          <p:spTgt spid="97282">
                                            <p:txEl>
                                              <p:pRg st="6" end="6"/>
                                            </p:txEl>
                                          </p:spTgt>
                                        </p:tgtEl>
                                        <p:attrNameLst>
                                          <p:attrName>ppt_w</p:attrName>
                                        </p:attrNameLst>
                                      </p:cBhvr>
                                      <p:tavLst>
                                        <p:tav tm="0">
                                          <p:val>
                                            <p:fltVal val="0"/>
                                          </p:val>
                                        </p:tav>
                                        <p:tav tm="100000">
                                          <p:val>
                                            <p:strVal val="#ppt_w"/>
                                          </p:val>
                                        </p:tav>
                                      </p:tavLst>
                                    </p:anim>
                                    <p:anim calcmode="lin" valueType="num">
                                      <p:cBhvr>
                                        <p:cTn id="44" dur="2000" fill="hold"/>
                                        <p:tgtEl>
                                          <p:spTgt spid="97282">
                                            <p:txEl>
                                              <p:pRg st="6" end="6"/>
                                            </p:txEl>
                                          </p:spTgt>
                                        </p:tgtEl>
                                        <p:attrNameLst>
                                          <p:attrName>ppt_h</p:attrName>
                                        </p:attrNameLst>
                                      </p:cBhvr>
                                      <p:tavLst>
                                        <p:tav tm="0">
                                          <p:val>
                                            <p:fltVal val="0"/>
                                          </p:val>
                                        </p:tav>
                                        <p:tav tm="100000">
                                          <p:val>
                                            <p:strVal val="#ppt_h"/>
                                          </p:val>
                                        </p:tav>
                                      </p:tavLst>
                                    </p:anim>
                                    <p:animEffect transition="in" filter="fade">
                                      <p:cBhvr>
                                        <p:cTn id="45" dur="2000"/>
                                        <p:tgtEl>
                                          <p:spTgt spid="97282">
                                            <p:txEl>
                                              <p:pRg st="6" end="6"/>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97282">
                                            <p:txEl>
                                              <p:pRg st="9" end="9"/>
                                            </p:txEl>
                                          </p:spTgt>
                                        </p:tgtEl>
                                        <p:attrNameLst>
                                          <p:attrName>style.visibility</p:attrName>
                                        </p:attrNameLst>
                                      </p:cBhvr>
                                      <p:to>
                                        <p:strVal val="visible"/>
                                      </p:to>
                                    </p:set>
                                    <p:anim calcmode="lin" valueType="num">
                                      <p:cBhvr>
                                        <p:cTn id="48" dur="2000" fill="hold"/>
                                        <p:tgtEl>
                                          <p:spTgt spid="97282">
                                            <p:txEl>
                                              <p:pRg st="9" end="9"/>
                                            </p:txEl>
                                          </p:spTgt>
                                        </p:tgtEl>
                                        <p:attrNameLst>
                                          <p:attrName>ppt_w</p:attrName>
                                        </p:attrNameLst>
                                      </p:cBhvr>
                                      <p:tavLst>
                                        <p:tav tm="0">
                                          <p:val>
                                            <p:fltVal val="0"/>
                                          </p:val>
                                        </p:tav>
                                        <p:tav tm="100000">
                                          <p:val>
                                            <p:strVal val="#ppt_w"/>
                                          </p:val>
                                        </p:tav>
                                      </p:tavLst>
                                    </p:anim>
                                    <p:anim calcmode="lin" valueType="num">
                                      <p:cBhvr>
                                        <p:cTn id="49" dur="2000" fill="hold"/>
                                        <p:tgtEl>
                                          <p:spTgt spid="97282">
                                            <p:txEl>
                                              <p:pRg st="9" end="9"/>
                                            </p:txEl>
                                          </p:spTgt>
                                        </p:tgtEl>
                                        <p:attrNameLst>
                                          <p:attrName>ppt_h</p:attrName>
                                        </p:attrNameLst>
                                      </p:cBhvr>
                                      <p:tavLst>
                                        <p:tav tm="0">
                                          <p:val>
                                            <p:fltVal val="0"/>
                                          </p:val>
                                        </p:tav>
                                        <p:tav tm="100000">
                                          <p:val>
                                            <p:strVal val="#ppt_h"/>
                                          </p:val>
                                        </p:tav>
                                      </p:tavLst>
                                    </p:anim>
                                    <p:animEffect transition="in" filter="fade">
                                      <p:cBhvr>
                                        <p:cTn id="50" dur="2000"/>
                                        <p:tgtEl>
                                          <p:spTgt spid="97282">
                                            <p:txEl>
                                              <p:pRg st="9" end="9"/>
                                            </p:txEl>
                                          </p:spTgt>
                                        </p:tgtEl>
                                      </p:cBhvr>
                                    </p:animEffect>
                                  </p:childTnLst>
                                </p:cTn>
                              </p:par>
                            </p:childTnLst>
                          </p:cTn>
                        </p:par>
                        <p:par>
                          <p:cTn id="51" fill="hold" nodeType="afterGroup">
                            <p:stCondLst>
                              <p:cond delay="6000"/>
                            </p:stCondLst>
                            <p:childTnLst>
                              <p:par>
                                <p:cTn id="52" presetID="3" presetClass="exit" presetSubtype="10" fill="hold" nodeType="afterEffect">
                                  <p:stCondLst>
                                    <p:cond delay="10000"/>
                                  </p:stCondLst>
                                  <p:childTnLst>
                                    <p:animEffect transition="out" filter="blinds(horizontal)">
                                      <p:cBhvr>
                                        <p:cTn id="53" dur="2000"/>
                                        <p:tgtEl>
                                          <p:spTgt spid="97283"/>
                                        </p:tgtEl>
                                      </p:cBhvr>
                                    </p:animEffect>
                                    <p:set>
                                      <p:cBhvr>
                                        <p:cTn id="54" dur="1" fill="hold">
                                          <p:stCondLst>
                                            <p:cond delay="1999"/>
                                          </p:stCondLst>
                                        </p:cTn>
                                        <p:tgtEl>
                                          <p:spTgt spid="97283"/>
                                        </p:tgtEl>
                                        <p:attrNameLst>
                                          <p:attrName>style.visibility</p:attrName>
                                        </p:attrNameLst>
                                      </p:cBhvr>
                                      <p:to>
                                        <p:strVal val="hidden"/>
                                      </p:to>
                                    </p:set>
                                  </p:childTnLst>
                                </p:cTn>
                              </p:par>
                              <p:par>
                                <p:cTn id="55" presetID="3" presetClass="exit" presetSubtype="10" fill="hold" nodeType="withEffect">
                                  <p:stCondLst>
                                    <p:cond delay="10000"/>
                                  </p:stCondLst>
                                  <p:childTnLst>
                                    <p:animEffect transition="out" filter="blinds(horizontal)">
                                      <p:cBhvr>
                                        <p:cTn id="56" dur="2000"/>
                                        <p:tgtEl>
                                          <p:spTgt spid="97284"/>
                                        </p:tgtEl>
                                      </p:cBhvr>
                                    </p:animEffect>
                                    <p:set>
                                      <p:cBhvr>
                                        <p:cTn id="57" dur="1" fill="hold">
                                          <p:stCondLst>
                                            <p:cond delay="1999"/>
                                          </p:stCondLst>
                                        </p:cTn>
                                        <p:tgtEl>
                                          <p:spTgt spid="97284"/>
                                        </p:tgtEl>
                                        <p:attrNameLst>
                                          <p:attrName>style.visibility</p:attrName>
                                        </p:attrNameLst>
                                      </p:cBhvr>
                                      <p:to>
                                        <p:strVal val="hidden"/>
                                      </p:to>
                                    </p:set>
                                  </p:childTnLst>
                                </p:cTn>
                              </p:par>
                              <p:par>
                                <p:cTn id="58" presetID="3" presetClass="exit" presetSubtype="10" fill="hold" nodeType="withEffect">
                                  <p:stCondLst>
                                    <p:cond delay="10000"/>
                                  </p:stCondLst>
                                  <p:childTnLst>
                                    <p:animEffect transition="out" filter="blinds(horizontal)">
                                      <p:cBhvr>
                                        <p:cTn id="59" dur="2000"/>
                                        <p:tgtEl>
                                          <p:spTgt spid="97286"/>
                                        </p:tgtEl>
                                      </p:cBhvr>
                                    </p:animEffect>
                                    <p:set>
                                      <p:cBhvr>
                                        <p:cTn id="60" dur="1" fill="hold">
                                          <p:stCondLst>
                                            <p:cond delay="1999"/>
                                          </p:stCondLst>
                                        </p:cTn>
                                        <p:tgtEl>
                                          <p:spTgt spid="97286"/>
                                        </p:tgtEl>
                                        <p:attrNameLst>
                                          <p:attrName>style.visibility</p:attrName>
                                        </p:attrNameLst>
                                      </p:cBhvr>
                                      <p:to>
                                        <p:strVal val="hidden"/>
                                      </p:to>
                                    </p:set>
                                  </p:childTnLst>
                                </p:cTn>
                              </p:par>
                            </p:childTnLst>
                          </p:cTn>
                        </p:par>
                        <p:par>
                          <p:cTn id="61" fill="hold" nodeType="afterGroup">
                            <p:stCondLst>
                              <p:cond delay="18000"/>
                            </p:stCondLst>
                            <p:childTnLst>
                              <p:par>
                                <p:cTn id="62" presetID="4" presetClass="exit" presetSubtype="16" fill="hold" nodeType="afterEffect">
                                  <p:stCondLst>
                                    <p:cond delay="0"/>
                                  </p:stCondLst>
                                  <p:childTnLst>
                                    <p:animEffect transition="out" filter="box(in)">
                                      <p:cBhvr>
                                        <p:cTn id="63" dur="2000"/>
                                        <p:tgtEl>
                                          <p:spTgt spid="97282">
                                            <p:txEl>
                                              <p:pRg st="2" end="2"/>
                                            </p:txEl>
                                          </p:spTgt>
                                        </p:tgtEl>
                                      </p:cBhvr>
                                    </p:animEffect>
                                    <p:set>
                                      <p:cBhvr>
                                        <p:cTn id="64" dur="1" fill="hold">
                                          <p:stCondLst>
                                            <p:cond delay="1999"/>
                                          </p:stCondLst>
                                        </p:cTn>
                                        <p:tgtEl>
                                          <p:spTgt spid="97282">
                                            <p:txEl>
                                              <p:pRg st="2" end="2"/>
                                            </p:txEl>
                                          </p:spTgt>
                                        </p:tgtEl>
                                        <p:attrNameLst>
                                          <p:attrName>style.visibility</p:attrName>
                                        </p:attrNameLst>
                                      </p:cBhvr>
                                      <p:to>
                                        <p:strVal val="hidden"/>
                                      </p:to>
                                    </p:set>
                                  </p:childTnLst>
                                </p:cTn>
                              </p:par>
                              <p:par>
                                <p:cTn id="65" presetID="4" presetClass="exit" presetSubtype="16" fill="hold" nodeType="withEffect">
                                  <p:stCondLst>
                                    <p:cond delay="0"/>
                                  </p:stCondLst>
                                  <p:childTnLst>
                                    <p:animEffect transition="out" filter="box(in)">
                                      <p:cBhvr>
                                        <p:cTn id="66" dur="500"/>
                                        <p:tgtEl>
                                          <p:spTgt spid="97282">
                                            <p:txEl>
                                              <p:pRg st="3" end="3"/>
                                            </p:txEl>
                                          </p:spTgt>
                                        </p:tgtEl>
                                      </p:cBhvr>
                                    </p:animEffect>
                                    <p:set>
                                      <p:cBhvr>
                                        <p:cTn id="67" dur="1" fill="hold">
                                          <p:stCondLst>
                                            <p:cond delay="499"/>
                                          </p:stCondLst>
                                        </p:cTn>
                                        <p:tgtEl>
                                          <p:spTgt spid="97282">
                                            <p:txEl>
                                              <p:pRg st="3" end="3"/>
                                            </p:txEl>
                                          </p:spTgt>
                                        </p:tgtEl>
                                        <p:attrNameLst>
                                          <p:attrName>style.visibility</p:attrName>
                                        </p:attrNameLst>
                                      </p:cBhvr>
                                      <p:to>
                                        <p:strVal val="hidden"/>
                                      </p:to>
                                    </p:set>
                                  </p:childTnLst>
                                </p:cTn>
                              </p:par>
                              <p:par>
                                <p:cTn id="68" presetID="4" presetClass="exit" presetSubtype="16" fill="hold" nodeType="withEffect">
                                  <p:stCondLst>
                                    <p:cond delay="0"/>
                                  </p:stCondLst>
                                  <p:childTnLst>
                                    <p:animEffect transition="out" filter="box(in)">
                                      <p:cBhvr>
                                        <p:cTn id="69" dur="500"/>
                                        <p:tgtEl>
                                          <p:spTgt spid="97282">
                                            <p:txEl>
                                              <p:pRg st="4" end="4"/>
                                            </p:txEl>
                                          </p:spTgt>
                                        </p:tgtEl>
                                      </p:cBhvr>
                                    </p:animEffect>
                                    <p:set>
                                      <p:cBhvr>
                                        <p:cTn id="70" dur="1" fill="hold">
                                          <p:stCondLst>
                                            <p:cond delay="499"/>
                                          </p:stCondLst>
                                        </p:cTn>
                                        <p:tgtEl>
                                          <p:spTgt spid="97282">
                                            <p:txEl>
                                              <p:pRg st="4" end="4"/>
                                            </p:txEl>
                                          </p:spTgt>
                                        </p:tgtEl>
                                        <p:attrNameLst>
                                          <p:attrName>style.visibility</p:attrName>
                                        </p:attrNameLst>
                                      </p:cBhvr>
                                      <p:to>
                                        <p:strVal val="hidden"/>
                                      </p:to>
                                    </p:set>
                                  </p:childTnLst>
                                </p:cTn>
                              </p:par>
                              <p:par>
                                <p:cTn id="71" presetID="4" presetClass="exit" presetSubtype="16" fill="hold" nodeType="withEffect">
                                  <p:stCondLst>
                                    <p:cond delay="0"/>
                                  </p:stCondLst>
                                  <p:childTnLst>
                                    <p:animEffect transition="out" filter="box(in)">
                                      <p:cBhvr>
                                        <p:cTn id="72" dur="500"/>
                                        <p:tgtEl>
                                          <p:spTgt spid="97282">
                                            <p:txEl>
                                              <p:pRg st="5" end="5"/>
                                            </p:txEl>
                                          </p:spTgt>
                                        </p:tgtEl>
                                      </p:cBhvr>
                                    </p:animEffect>
                                    <p:set>
                                      <p:cBhvr>
                                        <p:cTn id="73" dur="1" fill="hold">
                                          <p:stCondLst>
                                            <p:cond delay="499"/>
                                          </p:stCondLst>
                                        </p:cTn>
                                        <p:tgtEl>
                                          <p:spTgt spid="97282">
                                            <p:txEl>
                                              <p:pRg st="5" end="5"/>
                                            </p:txEl>
                                          </p:spTgt>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97282">
                                            <p:txEl>
                                              <p:pRg st="6" end="6"/>
                                            </p:txEl>
                                          </p:spTgt>
                                        </p:tgtEl>
                                      </p:cBhvr>
                                    </p:animEffect>
                                    <p:set>
                                      <p:cBhvr>
                                        <p:cTn id="76" dur="1" fill="hold">
                                          <p:stCondLst>
                                            <p:cond delay="499"/>
                                          </p:stCondLst>
                                        </p:cTn>
                                        <p:tgtEl>
                                          <p:spTgt spid="97282">
                                            <p:txEl>
                                              <p:pRg st="6" end="6"/>
                                            </p:txEl>
                                          </p:spTgt>
                                        </p:tgtEl>
                                        <p:attrNameLst>
                                          <p:attrName>style.visibility</p:attrName>
                                        </p:attrNameLst>
                                      </p:cBhvr>
                                      <p:to>
                                        <p:strVal val="hidden"/>
                                      </p:to>
                                    </p:set>
                                  </p:childTnLst>
                                </p:cTn>
                              </p:par>
                              <p:par>
                                <p:cTn id="77" presetID="4" presetClass="exit" presetSubtype="16" fill="hold" nodeType="withEffect">
                                  <p:stCondLst>
                                    <p:cond delay="0"/>
                                  </p:stCondLst>
                                  <p:childTnLst>
                                    <p:animEffect transition="out" filter="box(in)">
                                      <p:cBhvr>
                                        <p:cTn id="78" dur="500"/>
                                        <p:tgtEl>
                                          <p:spTgt spid="97282">
                                            <p:txEl>
                                              <p:pRg st="7" end="7"/>
                                            </p:txEl>
                                          </p:spTgt>
                                        </p:tgtEl>
                                      </p:cBhvr>
                                    </p:animEffect>
                                    <p:set>
                                      <p:cBhvr>
                                        <p:cTn id="79" dur="1" fill="hold">
                                          <p:stCondLst>
                                            <p:cond delay="499"/>
                                          </p:stCondLst>
                                        </p:cTn>
                                        <p:tgtEl>
                                          <p:spTgt spid="97282">
                                            <p:txEl>
                                              <p:pRg st="7" end="7"/>
                                            </p:txEl>
                                          </p:spTgt>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97282">
                                            <p:txEl>
                                              <p:pRg st="8" end="8"/>
                                            </p:txEl>
                                          </p:spTgt>
                                        </p:tgtEl>
                                      </p:cBhvr>
                                    </p:animEffect>
                                    <p:set>
                                      <p:cBhvr>
                                        <p:cTn id="82" dur="1" fill="hold">
                                          <p:stCondLst>
                                            <p:cond delay="499"/>
                                          </p:stCondLst>
                                        </p:cTn>
                                        <p:tgtEl>
                                          <p:spTgt spid="97282">
                                            <p:txEl>
                                              <p:pRg st="8" end="8"/>
                                            </p:txEl>
                                          </p:spTgt>
                                        </p:tgtEl>
                                        <p:attrNameLst>
                                          <p:attrName>style.visibility</p:attrName>
                                        </p:attrNameLst>
                                      </p:cBhvr>
                                      <p:to>
                                        <p:strVal val="hidden"/>
                                      </p:to>
                                    </p:set>
                                  </p:childTnLst>
                                </p:cTn>
                              </p:par>
                              <p:par>
                                <p:cTn id="83" presetID="4" presetClass="exit" presetSubtype="16" fill="hold" nodeType="withEffect">
                                  <p:stCondLst>
                                    <p:cond delay="0"/>
                                  </p:stCondLst>
                                  <p:childTnLst>
                                    <p:animEffect transition="out" filter="box(in)">
                                      <p:cBhvr>
                                        <p:cTn id="84" dur="500"/>
                                        <p:tgtEl>
                                          <p:spTgt spid="97282">
                                            <p:txEl>
                                              <p:pRg st="9" end="9"/>
                                            </p:txEl>
                                          </p:spTgt>
                                        </p:tgtEl>
                                      </p:cBhvr>
                                    </p:animEffect>
                                    <p:set>
                                      <p:cBhvr>
                                        <p:cTn id="85" dur="1" fill="hold">
                                          <p:stCondLst>
                                            <p:cond delay="499"/>
                                          </p:stCondLst>
                                        </p:cTn>
                                        <p:tgtEl>
                                          <p:spTgt spid="97282">
                                            <p:txEl>
                                              <p:pRg st="9" end="9"/>
                                            </p:txEl>
                                          </p:spTgt>
                                        </p:tgtEl>
                                        <p:attrNameLst>
                                          <p:attrName>style.visibility</p:attrName>
                                        </p:attrNameLst>
                                      </p:cBhvr>
                                      <p:to>
                                        <p:strVal val="hidden"/>
                                      </p:to>
                                    </p:set>
                                  </p:childTnLst>
                                </p:cTn>
                              </p:par>
                            </p:childTnLst>
                          </p:cTn>
                        </p:par>
                        <p:par>
                          <p:cTn id="86" fill="hold" nodeType="afterGroup">
                            <p:stCondLst>
                              <p:cond delay="20000"/>
                            </p:stCondLst>
                            <p:childTnLst>
                              <p:par>
                                <p:cTn id="87" presetID="53" presetClass="entr" presetSubtype="0" fill="hold" nodeType="afterEffect">
                                  <p:stCondLst>
                                    <p:cond delay="0"/>
                                  </p:stCondLst>
                                  <p:childTnLst>
                                    <p:set>
                                      <p:cBhvr>
                                        <p:cTn id="88" dur="1" fill="hold">
                                          <p:stCondLst>
                                            <p:cond delay="0"/>
                                          </p:stCondLst>
                                        </p:cTn>
                                        <p:tgtEl>
                                          <p:spTgt spid="97282">
                                            <p:txEl>
                                              <p:pRg st="12" end="12"/>
                                            </p:txEl>
                                          </p:spTgt>
                                        </p:tgtEl>
                                        <p:attrNameLst>
                                          <p:attrName>style.visibility</p:attrName>
                                        </p:attrNameLst>
                                      </p:cBhvr>
                                      <p:to>
                                        <p:strVal val="visible"/>
                                      </p:to>
                                    </p:set>
                                    <p:anim calcmode="lin" valueType="num">
                                      <p:cBhvr>
                                        <p:cTn id="89" dur="2000" fill="hold"/>
                                        <p:tgtEl>
                                          <p:spTgt spid="97282">
                                            <p:txEl>
                                              <p:pRg st="12" end="12"/>
                                            </p:txEl>
                                          </p:spTgt>
                                        </p:tgtEl>
                                        <p:attrNameLst>
                                          <p:attrName>ppt_w</p:attrName>
                                        </p:attrNameLst>
                                      </p:cBhvr>
                                      <p:tavLst>
                                        <p:tav tm="0">
                                          <p:val>
                                            <p:fltVal val="0"/>
                                          </p:val>
                                        </p:tav>
                                        <p:tav tm="100000">
                                          <p:val>
                                            <p:strVal val="#ppt_w"/>
                                          </p:val>
                                        </p:tav>
                                      </p:tavLst>
                                    </p:anim>
                                    <p:anim calcmode="lin" valueType="num">
                                      <p:cBhvr>
                                        <p:cTn id="90" dur="2000" fill="hold"/>
                                        <p:tgtEl>
                                          <p:spTgt spid="97282">
                                            <p:txEl>
                                              <p:pRg st="12" end="12"/>
                                            </p:txEl>
                                          </p:spTgt>
                                        </p:tgtEl>
                                        <p:attrNameLst>
                                          <p:attrName>ppt_h</p:attrName>
                                        </p:attrNameLst>
                                      </p:cBhvr>
                                      <p:tavLst>
                                        <p:tav tm="0">
                                          <p:val>
                                            <p:fltVal val="0"/>
                                          </p:val>
                                        </p:tav>
                                        <p:tav tm="100000">
                                          <p:val>
                                            <p:strVal val="#ppt_h"/>
                                          </p:val>
                                        </p:tav>
                                      </p:tavLst>
                                    </p:anim>
                                    <p:animEffect transition="in" filter="fade">
                                      <p:cBhvr>
                                        <p:cTn id="91" dur="2000"/>
                                        <p:tgtEl>
                                          <p:spTgt spid="97282">
                                            <p:txEl>
                                              <p:pRg st="12" end="12"/>
                                            </p:txEl>
                                          </p:spTgt>
                                        </p:tgtEl>
                                      </p:cBhvr>
                                    </p:animEffect>
                                  </p:childTnLst>
                                </p:cTn>
                              </p:par>
                            </p:childTnLst>
                          </p:cTn>
                        </p:par>
                        <p:par>
                          <p:cTn id="92" fill="hold" nodeType="afterGroup">
                            <p:stCondLst>
                              <p:cond delay="22000"/>
                            </p:stCondLst>
                            <p:childTnLst>
                              <p:par>
                                <p:cTn id="93" presetID="2" presetClass="entr" presetSubtype="4" fill="hold" nodeType="afterEffect">
                                  <p:stCondLst>
                                    <p:cond delay="0"/>
                                  </p:stCondLst>
                                  <p:childTnLst>
                                    <p:set>
                                      <p:cBhvr>
                                        <p:cTn id="94" dur="1" fill="hold">
                                          <p:stCondLst>
                                            <p:cond delay="0"/>
                                          </p:stCondLst>
                                        </p:cTn>
                                        <p:tgtEl>
                                          <p:spTgt spid="97282">
                                            <p:txEl>
                                              <p:pRg st="14" end="14"/>
                                            </p:txEl>
                                          </p:spTgt>
                                        </p:tgtEl>
                                        <p:attrNameLst>
                                          <p:attrName>style.visibility</p:attrName>
                                        </p:attrNameLst>
                                      </p:cBhvr>
                                      <p:to>
                                        <p:strVal val="visible"/>
                                      </p:to>
                                    </p:set>
                                    <p:anim calcmode="lin" valueType="num">
                                      <p:cBhvr additive="base">
                                        <p:cTn id="95" dur="2000" fill="hold"/>
                                        <p:tgtEl>
                                          <p:spTgt spid="97282">
                                            <p:txEl>
                                              <p:pRg st="14" end="14"/>
                                            </p:txEl>
                                          </p:spTgt>
                                        </p:tgtEl>
                                        <p:attrNameLst>
                                          <p:attrName>ppt_x</p:attrName>
                                        </p:attrNameLst>
                                      </p:cBhvr>
                                      <p:tavLst>
                                        <p:tav tm="0">
                                          <p:val>
                                            <p:strVal val="#ppt_x"/>
                                          </p:val>
                                        </p:tav>
                                        <p:tav tm="100000">
                                          <p:val>
                                            <p:strVal val="#ppt_x"/>
                                          </p:val>
                                        </p:tav>
                                      </p:tavLst>
                                    </p:anim>
                                    <p:anim calcmode="lin" valueType="num">
                                      <p:cBhvr additive="base">
                                        <p:cTn id="96" dur="2000" fill="hold"/>
                                        <p:tgtEl>
                                          <p:spTgt spid="97282">
                                            <p:txEl>
                                              <p:pRg st="14" end="14"/>
                                            </p:txEl>
                                          </p:spTgt>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24000"/>
                            </p:stCondLst>
                            <p:childTnLst>
                              <p:par>
                                <p:cTn id="98" presetID="53" presetClass="entr" presetSubtype="0" fill="hold" nodeType="afterEffect">
                                  <p:stCondLst>
                                    <p:cond delay="0"/>
                                  </p:stCondLst>
                                  <p:childTnLst>
                                    <p:set>
                                      <p:cBhvr>
                                        <p:cTn id="99" dur="1" fill="hold">
                                          <p:stCondLst>
                                            <p:cond delay="0"/>
                                          </p:stCondLst>
                                        </p:cTn>
                                        <p:tgtEl>
                                          <p:spTgt spid="97287"/>
                                        </p:tgtEl>
                                        <p:attrNameLst>
                                          <p:attrName>style.visibility</p:attrName>
                                        </p:attrNameLst>
                                      </p:cBhvr>
                                      <p:to>
                                        <p:strVal val="visible"/>
                                      </p:to>
                                    </p:set>
                                    <p:anim calcmode="lin" valueType="num">
                                      <p:cBhvr>
                                        <p:cTn id="100" dur="2000" fill="hold"/>
                                        <p:tgtEl>
                                          <p:spTgt spid="97287"/>
                                        </p:tgtEl>
                                        <p:attrNameLst>
                                          <p:attrName>ppt_w</p:attrName>
                                        </p:attrNameLst>
                                      </p:cBhvr>
                                      <p:tavLst>
                                        <p:tav tm="0">
                                          <p:val>
                                            <p:fltVal val="0"/>
                                          </p:val>
                                        </p:tav>
                                        <p:tav tm="100000">
                                          <p:val>
                                            <p:strVal val="#ppt_w"/>
                                          </p:val>
                                        </p:tav>
                                      </p:tavLst>
                                    </p:anim>
                                    <p:anim calcmode="lin" valueType="num">
                                      <p:cBhvr>
                                        <p:cTn id="101" dur="2000" fill="hold"/>
                                        <p:tgtEl>
                                          <p:spTgt spid="97287"/>
                                        </p:tgtEl>
                                        <p:attrNameLst>
                                          <p:attrName>ppt_h</p:attrName>
                                        </p:attrNameLst>
                                      </p:cBhvr>
                                      <p:tavLst>
                                        <p:tav tm="0">
                                          <p:val>
                                            <p:fltVal val="0"/>
                                          </p:val>
                                        </p:tav>
                                        <p:tav tm="100000">
                                          <p:val>
                                            <p:strVal val="#ppt_h"/>
                                          </p:val>
                                        </p:tav>
                                      </p:tavLst>
                                    </p:anim>
                                    <p:animEffect transition="in" filter="fade">
                                      <p:cBhvr>
                                        <p:cTn id="102" dur="2000"/>
                                        <p:tgtEl>
                                          <p:spTgt spid="97287"/>
                                        </p:tgtEl>
                                      </p:cBhvr>
                                    </p:animEffect>
                                  </p:childTnLst>
                                </p:cTn>
                              </p:par>
                            </p:childTnLst>
                          </p:cTn>
                        </p:par>
                        <p:par>
                          <p:cTn id="103" fill="hold" nodeType="afterGroup">
                            <p:stCondLst>
                              <p:cond delay="26000"/>
                            </p:stCondLst>
                            <p:childTnLst>
                              <p:par>
                                <p:cTn id="104" presetID="3" presetClass="exit" presetSubtype="10" fill="hold" nodeType="afterEffect">
                                  <p:stCondLst>
                                    <p:cond delay="7000"/>
                                  </p:stCondLst>
                                  <p:childTnLst>
                                    <p:animEffect transition="out" filter="blinds(horizontal)">
                                      <p:cBhvr>
                                        <p:cTn id="105" dur="2000"/>
                                        <p:tgtEl>
                                          <p:spTgt spid="97282">
                                            <p:txEl>
                                              <p:pRg st="12" end="12"/>
                                            </p:txEl>
                                          </p:spTgt>
                                        </p:tgtEl>
                                      </p:cBhvr>
                                    </p:animEffect>
                                    <p:set>
                                      <p:cBhvr>
                                        <p:cTn id="106" dur="1" fill="hold">
                                          <p:stCondLst>
                                            <p:cond delay="1999"/>
                                          </p:stCondLst>
                                        </p:cTn>
                                        <p:tgtEl>
                                          <p:spTgt spid="97282">
                                            <p:txEl>
                                              <p:pRg st="12" end="12"/>
                                            </p:txEl>
                                          </p:spTgt>
                                        </p:tgtEl>
                                        <p:attrNameLst>
                                          <p:attrName>style.visibility</p:attrName>
                                        </p:attrNameLst>
                                      </p:cBhvr>
                                      <p:to>
                                        <p:strVal val="hidden"/>
                                      </p:to>
                                    </p:set>
                                  </p:childTnLst>
                                </p:cTn>
                              </p:par>
                            </p:childTnLst>
                          </p:cTn>
                        </p:par>
                        <p:par>
                          <p:cTn id="107" fill="hold" nodeType="afterGroup">
                            <p:stCondLst>
                              <p:cond delay="35000"/>
                            </p:stCondLst>
                            <p:childTnLst>
                              <p:par>
                                <p:cTn id="108" presetID="3" presetClass="exit" presetSubtype="10" fill="hold" nodeType="afterEffect">
                                  <p:stCondLst>
                                    <p:cond delay="0"/>
                                  </p:stCondLst>
                                  <p:childTnLst>
                                    <p:animEffect transition="out" filter="blinds(horizontal)">
                                      <p:cBhvr>
                                        <p:cTn id="109" dur="2000"/>
                                        <p:tgtEl>
                                          <p:spTgt spid="97282">
                                            <p:txEl>
                                              <p:pRg st="14" end="14"/>
                                            </p:txEl>
                                          </p:spTgt>
                                        </p:tgtEl>
                                      </p:cBhvr>
                                    </p:animEffect>
                                    <p:set>
                                      <p:cBhvr>
                                        <p:cTn id="110" dur="1" fill="hold">
                                          <p:stCondLst>
                                            <p:cond delay="1999"/>
                                          </p:stCondLst>
                                        </p:cTn>
                                        <p:tgtEl>
                                          <p:spTgt spid="97282">
                                            <p:txEl>
                                              <p:pRg st="14" end="14"/>
                                            </p:txEl>
                                          </p:spTgt>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2000"/>
                                        <p:tgtEl>
                                          <p:spTgt spid="97287"/>
                                        </p:tgtEl>
                                      </p:cBhvr>
                                    </p:animEffect>
                                    <p:set>
                                      <p:cBhvr>
                                        <p:cTn id="113" dur="1" fill="hold">
                                          <p:stCondLst>
                                            <p:cond delay="1999"/>
                                          </p:stCondLst>
                                        </p:cTn>
                                        <p:tgtEl>
                                          <p:spTgt spid="972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pPr>
            <a:endParaRPr lang="en-US" altLang="en-US" sz="2000" i="1"/>
          </a:p>
          <a:p>
            <a:pPr eaLnBrk="1" hangingPunct="1">
              <a:lnSpc>
                <a:spcPct val="80000"/>
              </a:lnSpc>
              <a:buFontTx/>
              <a:buNone/>
            </a:pPr>
            <a:r>
              <a:rPr lang="el-GR" altLang="en-US" sz="2000">
                <a:latin typeface="Times New Roman" panose="02020603050405020304" pitchFamily="18" charset="0"/>
              </a:rPr>
              <a:t>     συναρμολόγησης των μηχανημάτων μέχρι να τεθούν σε κατάσταση λειτουργίας κλπ., και μειώνεται με τις σχετικές εκπτώσεις. Eιδικά για τα ακίνητα αξία κτήσεως είναι η αναγραφόμενη στο συμβόλαιο αγοράς. Τα έξοδα κτήσεως ακινήτων δεν πρσσαυξάνουν την αξία κτήσεως ακινήτων αλλά καταχωρούνται στα έξοδα πολυετούς απόσβεσης.</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Αξία κτήσεως βάσει των Δ.Λ.Π.</a:t>
            </a:r>
            <a:r>
              <a:rPr lang="el-GR" altLang="en-US" sz="2000">
                <a:latin typeface="Times New Roman" panose="02020603050405020304" pitchFamily="18" charset="0"/>
              </a:rPr>
              <a:t> Βάσει του Δ.Λ.Π. 16, η άνω αξία κτήσεως προσαυξάνεται με το εκτιμώμενο κόστος αποσυναρμολόγησης και μετακίνησης του περιουσιακού στοιχείου και της αποκατάστασης του χώρου. </a:t>
            </a:r>
          </a:p>
          <a:p>
            <a:pPr eaLnBrk="1" hangingPunct="1">
              <a:lnSpc>
                <a:spcPct val="80000"/>
              </a:lnSpc>
              <a:buFontTx/>
              <a:buNone/>
            </a:pPr>
            <a:r>
              <a:rPr lang="el-GR" altLang="en-US" sz="2000">
                <a:latin typeface="Times New Roman" panose="02020603050405020304" pitchFamily="18" charset="0"/>
              </a:rPr>
              <a:t>	Τα διοικητικά και άλλα γενικά έξοδα, όπως επίσης και τα έξοδα της δοκιµαστικής λειτουργίας και της περιόδου πριν από την έναρξη της παραγωγικής δράσεως, δεν αποτελούν στοιχείο το κόστους των ενσώµατων ακινητοποιήσεών εκτός εάν µπορούν να συσχετισθούν άµεσα µε την απόκτηση του παγίου ή µε το να το φέρουν σε κατάσταση λειτουργίας (Δ.Λ.Π. 16). Ειδικά για τα ακίνητα τιµή κτήσεως είναι η αξία που αναγράφεται στο συµβόλαιο αποκτήσεως αυτών προσαυξανόµενη βάσει του Δ.Λ.Π. 16 µε τα έξοδα κτήσεως ακινήτων (φόρος µεταβιβάσεως, συµβολαιογραφικά, κ.λ.π.). Αντιθέτως, βάσει του Ε.Γ.Λ.Σ. τα έξοδα αυτά δεν προσαυξάνουν την αξία κτήσεως του ακινήτου, αλλά καταχωρούνται στα έξοδα πολυετούς απόσβεσης. Επίσης, όταν η πληρωµή της αξίας ενός στοιχείου της ενσώµατης ακινητοποίησης εκτείνεται πέραν των συνήθως πιστωτικών ορίων, το κόστος του συνίσταται στην ισοδύναµη αξία µετρητοίς. Η διαφορά µεταξύ του συνόλου των πληρωµών και αυτής της αξίας καταχωρείται ως χρηµατοοικονοµικό έξοδο (Δ.Λ.Π. 16). </a:t>
            </a: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14941648"/>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6258">
                                            <p:txEl>
                                              <p:pRg st="2" end="2"/>
                                            </p:txEl>
                                          </p:spTgt>
                                        </p:tgtEl>
                                        <p:attrNameLst>
                                          <p:attrName>style.visibility</p:attrName>
                                        </p:attrNameLst>
                                      </p:cBhvr>
                                      <p:to>
                                        <p:strVal val="visible"/>
                                      </p:to>
                                    </p:set>
                                    <p:anim calcmode="lin" valueType="num">
                                      <p:cBhvr additive="base">
                                        <p:cTn id="7" dur="2000" fill="hold"/>
                                        <p:tgtEl>
                                          <p:spTgt spid="96258">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6258">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7000"/>
                                  </p:stCondLst>
                                  <p:childTnLst>
                                    <p:set>
                                      <p:cBhvr>
                                        <p:cTn id="11" dur="1" fill="hold">
                                          <p:stCondLst>
                                            <p:cond delay="0"/>
                                          </p:stCondLst>
                                        </p:cTn>
                                        <p:tgtEl>
                                          <p:spTgt spid="96258">
                                            <p:txEl>
                                              <p:pRg st="4" end="4"/>
                                            </p:txEl>
                                          </p:spTgt>
                                        </p:tgtEl>
                                        <p:attrNameLst>
                                          <p:attrName>style.visibility</p:attrName>
                                        </p:attrNameLst>
                                      </p:cBhvr>
                                      <p:to>
                                        <p:strVal val="visible"/>
                                      </p:to>
                                    </p:set>
                                    <p:anim calcmode="lin" valueType="num">
                                      <p:cBhvr additive="base">
                                        <p:cTn id="12" dur="2000" fill="hold"/>
                                        <p:tgtEl>
                                          <p:spTgt spid="96258">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96258">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1000"/>
                            </p:stCondLst>
                            <p:childTnLst>
                              <p:par>
                                <p:cTn id="15" presetID="2" presetClass="entr" presetSubtype="4" fill="hold" nodeType="afterEffect">
                                  <p:stCondLst>
                                    <p:cond delay="0"/>
                                  </p:stCondLst>
                                  <p:childTnLst>
                                    <p:set>
                                      <p:cBhvr>
                                        <p:cTn id="16" dur="1" fill="hold">
                                          <p:stCondLst>
                                            <p:cond delay="0"/>
                                          </p:stCondLst>
                                        </p:cTn>
                                        <p:tgtEl>
                                          <p:spTgt spid="96258">
                                            <p:txEl>
                                              <p:pRg st="5" end="5"/>
                                            </p:txEl>
                                          </p:spTgt>
                                        </p:tgtEl>
                                        <p:attrNameLst>
                                          <p:attrName>style.visibility</p:attrName>
                                        </p:attrNameLst>
                                      </p:cBhvr>
                                      <p:to>
                                        <p:strVal val="visible"/>
                                      </p:to>
                                    </p:set>
                                    <p:anim calcmode="lin" valueType="num">
                                      <p:cBhvr additive="base">
                                        <p:cTn id="17" dur="2000" fill="hold"/>
                                        <p:tgtEl>
                                          <p:spTgt spid="96258">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6258">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3000"/>
                            </p:stCondLst>
                            <p:childTnLst>
                              <p:par>
                                <p:cTn id="20" presetID="3" presetClass="exit" presetSubtype="10" fill="hold" nodeType="afterEffect">
                                  <p:stCondLst>
                                    <p:cond delay="10000"/>
                                  </p:stCondLst>
                                  <p:childTnLst>
                                    <p:animEffect transition="out" filter="blinds(horizontal)">
                                      <p:cBhvr>
                                        <p:cTn id="21" dur="2000"/>
                                        <p:tgtEl>
                                          <p:spTgt spid="96258">
                                            <p:txEl>
                                              <p:pRg st="2" end="2"/>
                                            </p:txEl>
                                          </p:spTgt>
                                        </p:tgtEl>
                                      </p:cBhvr>
                                    </p:animEffect>
                                    <p:set>
                                      <p:cBhvr>
                                        <p:cTn id="22" dur="1" fill="hold">
                                          <p:stCondLst>
                                            <p:cond delay="1999"/>
                                          </p:stCondLst>
                                        </p:cTn>
                                        <p:tgtEl>
                                          <p:spTgt spid="96258">
                                            <p:txEl>
                                              <p:pRg st="2" end="2"/>
                                            </p:txEl>
                                          </p:spTgt>
                                        </p:tgtEl>
                                        <p:attrNameLst>
                                          <p:attrName>style.visibility</p:attrName>
                                        </p:attrNameLst>
                                      </p:cBhvr>
                                      <p:to>
                                        <p:strVal val="hidden"/>
                                      </p:to>
                                    </p:set>
                                  </p:childTnLst>
                                </p:cTn>
                              </p:par>
                            </p:childTnLst>
                          </p:cTn>
                        </p:par>
                        <p:par>
                          <p:cTn id="23" fill="hold" nodeType="afterGroup">
                            <p:stCondLst>
                              <p:cond delay="25000"/>
                            </p:stCondLst>
                            <p:childTnLst>
                              <p:par>
                                <p:cTn id="24" presetID="3" presetClass="exit" presetSubtype="10" fill="hold" nodeType="afterEffect">
                                  <p:stCondLst>
                                    <p:cond delay="0"/>
                                  </p:stCondLst>
                                  <p:childTnLst>
                                    <p:animEffect transition="out" filter="blinds(horizontal)">
                                      <p:cBhvr>
                                        <p:cTn id="25" dur="2000"/>
                                        <p:tgtEl>
                                          <p:spTgt spid="96258">
                                            <p:txEl>
                                              <p:pRg st="4" end="4"/>
                                            </p:txEl>
                                          </p:spTgt>
                                        </p:tgtEl>
                                      </p:cBhvr>
                                    </p:animEffect>
                                    <p:set>
                                      <p:cBhvr>
                                        <p:cTn id="26" dur="1" fill="hold">
                                          <p:stCondLst>
                                            <p:cond delay="1999"/>
                                          </p:stCondLst>
                                        </p:cTn>
                                        <p:tgtEl>
                                          <p:spTgt spid="96258">
                                            <p:txEl>
                                              <p:pRg st="4" end="4"/>
                                            </p:txEl>
                                          </p:spTgt>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2000"/>
                                        <p:tgtEl>
                                          <p:spTgt spid="96258">
                                            <p:txEl>
                                              <p:pRg st="5" end="5"/>
                                            </p:txEl>
                                          </p:spTgt>
                                        </p:tgtEl>
                                      </p:cBhvr>
                                    </p:animEffect>
                                    <p:set>
                                      <p:cBhvr>
                                        <p:cTn id="29" dur="1" fill="hold">
                                          <p:stCondLst>
                                            <p:cond delay="1999"/>
                                          </p:stCondLst>
                                        </p:cTn>
                                        <p:tgtEl>
                                          <p:spTgt spid="9625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1524000" y="0"/>
            <a:ext cx="9144000" cy="702945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p>
          <a:p>
            <a:pPr eaLnBrk="1" hangingPunct="1">
              <a:lnSpc>
                <a:spcPct val="80000"/>
              </a:lnSpc>
              <a:buFontTx/>
              <a:buNone/>
            </a:pP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Εισφορά ενσώµατης ακινητοποιήσεως</a:t>
            </a:r>
            <a:r>
              <a:rPr lang="el-GR" altLang="en-US" sz="2000" i="1" u="sng">
                <a:latin typeface="Times New Roman" panose="02020603050405020304" pitchFamily="18" charset="0"/>
              </a:rPr>
              <a:t>:</a:t>
            </a:r>
            <a:r>
              <a:rPr lang="el-GR" altLang="en-US" sz="2000">
                <a:latin typeface="Times New Roman" panose="02020603050405020304" pitchFamily="18" charset="0"/>
              </a:rPr>
              <a:t> Επίσης, στην έννοια της τιµής κτήσεως, περιλαµβάνεται η αξία εκτιµήσεως όταν τα ενσώµατα περιουσιακά στοιχεία εισφέρονται σε είδος στην επιχείρηση ή λόγω µετασχηµατισµού (µετατροπής, συγχώνευσης, εξαγοράς διάσπασης) επιχείρησης και για το λόγο αυτό εκτιµόνται από εµπειρογνώµονες.</a:t>
            </a:r>
            <a:br>
              <a:rPr lang="el-GR" altLang="en-US" sz="2000">
                <a:latin typeface="Times New Roman" panose="02020603050405020304" pitchFamily="18" charset="0"/>
              </a:rPr>
            </a:br>
            <a:r>
              <a:rPr lang="el-GR" altLang="en-US" sz="2000">
                <a:latin typeface="Times New Roman" panose="02020603050405020304" pitchFamily="18" charset="0"/>
              </a:rPr>
              <a:t/>
            </a:r>
            <a:br>
              <a:rPr lang="el-GR" altLang="en-US" sz="2000">
                <a:latin typeface="Times New Roman" panose="02020603050405020304" pitchFamily="18" charset="0"/>
              </a:rPr>
            </a:br>
            <a:endParaRPr lang="el-GR" altLang="en-US" sz="2000">
              <a:latin typeface="Times New Roman" panose="02020603050405020304" pitchFamily="18" charset="0"/>
            </a:endParaRPr>
          </a:p>
          <a:p>
            <a:pPr eaLnBrk="1" hangingPunct="1">
              <a:lnSpc>
                <a:spcPct val="80000"/>
              </a:lnSpc>
              <a:buFontTx/>
              <a:buNone/>
            </a:pPr>
            <a:r>
              <a:rPr lang="el-GR" altLang="en-US" sz="2000" b="1" i="1">
                <a:latin typeface="Times New Roman" panose="02020603050405020304" pitchFamily="18" charset="0"/>
              </a:rPr>
              <a:t>       </a:t>
            </a:r>
            <a:r>
              <a:rPr lang="el-GR" altLang="en-US" sz="2000" b="1" i="1" u="sng">
                <a:latin typeface="Times New Roman" panose="02020603050405020304" pitchFamily="18" charset="0"/>
              </a:rPr>
              <a:t>Αναπροσαρμογή αξίας ενσώματης ακινητοποίησης:</a:t>
            </a:r>
            <a:r>
              <a:rPr lang="el-GR" altLang="en-US" sz="2000">
                <a:latin typeface="Times New Roman" panose="02020603050405020304" pitchFamily="18" charset="0"/>
              </a:rPr>
              <a:t> Μετά την αρχική καταχώρηση, μια ενσώματη ακινητοποίηση μπορεί να εμφανίζεται με την αναπροσαρμοσμένη αξία στην περίπτωση που η αναπροσαρμογή της αξίας της ενσώματης ακινητοποίησης γίνεται σε εφαρμογή ειδικού νόμου, ή βάση του Δ.Λ.Π. 16 η αναπροσαρμογή της αξίας πρέπει να γίνεται τακτικά ούτως ώστε οι λογιστικές αξίες να μην διαφέρουν ουσιωδώς από αυτές που θα μπορούσαν να προσδιορισθούν με βάση τις πραγματικές αξίες κατά την ημερομηνία ισολογισμού από επαγγελματίες εκτιμητές.</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Το Δ.Λ.Π. 16 εισάγει δύο τρόπους αναπροσαρμογής των παγίων: </a:t>
            </a:r>
          </a:p>
          <a:p>
            <a:pPr eaLnBrk="1" hangingPunct="1">
              <a:lnSpc>
                <a:spcPct val="80000"/>
              </a:lnSpc>
              <a:buFontTx/>
              <a:buNone/>
            </a:pPr>
            <a:r>
              <a:rPr lang="el-GR" altLang="en-US" sz="2000">
                <a:latin typeface="Times New Roman" panose="02020603050405020304" pitchFamily="18" charset="0"/>
              </a:rPr>
              <a:t>	    -Αναπροσαρμογή αξίας κτήσεως και σωρευμένων</a:t>
            </a:r>
            <a:r>
              <a:rPr lang="en-US" altLang="en-US" sz="2000">
                <a:latin typeface="Times New Roman" panose="02020603050405020304" pitchFamily="18" charset="0"/>
              </a:rPr>
              <a:t> </a:t>
            </a:r>
            <a:r>
              <a:rPr lang="el-GR" altLang="en-US" sz="2000">
                <a:latin typeface="Times New Roman" panose="02020603050405020304" pitchFamily="18" charset="0"/>
              </a:rPr>
              <a:t>αποσβέσεων. </a:t>
            </a:r>
          </a:p>
          <a:p>
            <a:pPr eaLnBrk="1" hangingPunct="1">
              <a:lnSpc>
                <a:spcPct val="80000"/>
              </a:lnSpc>
              <a:buFontTx/>
              <a:buNone/>
            </a:pPr>
            <a:r>
              <a:rPr lang="el-GR" altLang="en-US" sz="2000">
                <a:latin typeface="Times New Roman" panose="02020603050405020304" pitchFamily="18" charset="0"/>
              </a:rPr>
              <a:t>         - Αναπροσαρμογή αναπόσβεστου υπολοίπου </a:t>
            </a:r>
          </a:p>
          <a:p>
            <a:pPr eaLnBrk="1" hangingPunct="1">
              <a:lnSpc>
                <a:spcPct val="80000"/>
              </a:lnSpc>
              <a:buFontTx/>
              <a:buNone/>
            </a:pPr>
            <a:r>
              <a:rPr lang="el-GR" altLang="en-US" sz="2000">
                <a:latin typeface="Times New Roman" panose="02020603050405020304" pitchFamily="18" charset="0"/>
              </a:rPr>
              <a:t>	</a:t>
            </a:r>
            <a:endParaRPr lang="en-US" altLang="en-US" sz="2000">
              <a:latin typeface="Times New Roman" panose="02020603050405020304" pitchFamily="18" charset="0"/>
            </a:endParaRPr>
          </a:p>
          <a:p>
            <a:pPr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Όταν αναπροσαρμόζεται η αξία ενός παγίου, τότε ολόκληρη η κατηγορία στην οποία ανήκει το πάγιο πρέπει να αναπροσαρμόζεται. Παραδείγματα κατηγοριών παγίων στοιχείων είναι: Εδαφικές εκτάσεις, Γήπεδα και κτίρια, Μηχανήματα, πλοία, αεροπλάνα, Οχήματα, Έπιπλα και σκεύη, Εξοπλισμός γραφείου.</a:t>
            </a:r>
            <a:endParaRPr lang="el-GR" altLang="en-US" sz="2000" b="1">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390869185"/>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5234">
                                            <p:txEl>
                                              <p:pRg st="2" end="2"/>
                                            </p:txEl>
                                          </p:spTgt>
                                        </p:tgtEl>
                                        <p:attrNameLst>
                                          <p:attrName>style.visibility</p:attrName>
                                        </p:attrNameLst>
                                      </p:cBhvr>
                                      <p:to>
                                        <p:strVal val="visible"/>
                                      </p:to>
                                    </p:set>
                                    <p:anim calcmode="lin" valueType="num">
                                      <p:cBhvr additive="base">
                                        <p:cTn id="7" dur="20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5234">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95234">
                                            <p:txEl>
                                              <p:pRg st="3" end="3"/>
                                            </p:txEl>
                                          </p:spTgt>
                                        </p:tgtEl>
                                        <p:attrNameLst>
                                          <p:attrName>style.visibility</p:attrName>
                                        </p:attrNameLst>
                                      </p:cBhvr>
                                      <p:to>
                                        <p:strVal val="visible"/>
                                      </p:to>
                                    </p:set>
                                    <p:anim calcmode="lin" valueType="num">
                                      <p:cBhvr additive="base">
                                        <p:cTn id="12" dur="2000" fill="hold"/>
                                        <p:tgtEl>
                                          <p:spTgt spid="95234">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95234">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6500"/>
                                  </p:stCondLst>
                                  <p:childTnLst>
                                    <p:set>
                                      <p:cBhvr>
                                        <p:cTn id="16" dur="1" fill="hold">
                                          <p:stCondLst>
                                            <p:cond delay="0"/>
                                          </p:stCondLst>
                                        </p:cTn>
                                        <p:tgtEl>
                                          <p:spTgt spid="95234">
                                            <p:txEl>
                                              <p:pRg st="5" end="5"/>
                                            </p:txEl>
                                          </p:spTgt>
                                        </p:tgtEl>
                                        <p:attrNameLst>
                                          <p:attrName>style.visibility</p:attrName>
                                        </p:attrNameLst>
                                      </p:cBhvr>
                                      <p:to>
                                        <p:strVal val="visible"/>
                                      </p:to>
                                    </p:set>
                                    <p:anim calcmode="lin" valueType="num">
                                      <p:cBhvr additive="base">
                                        <p:cTn id="17" dur="2000" fill="hold"/>
                                        <p:tgtEl>
                                          <p:spTgt spid="95234">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5234">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500"/>
                            </p:stCondLst>
                            <p:childTnLst>
                              <p:par>
                                <p:cTn id="20" presetID="2" presetClass="entr" presetSubtype="4" fill="hold" nodeType="afterEffect">
                                  <p:stCondLst>
                                    <p:cond delay="0"/>
                                  </p:stCondLst>
                                  <p:childTnLst>
                                    <p:set>
                                      <p:cBhvr>
                                        <p:cTn id="21" dur="1" fill="hold">
                                          <p:stCondLst>
                                            <p:cond delay="0"/>
                                          </p:stCondLst>
                                        </p:cTn>
                                        <p:tgtEl>
                                          <p:spTgt spid="95234">
                                            <p:txEl>
                                              <p:pRg st="6" end="6"/>
                                            </p:txEl>
                                          </p:spTgt>
                                        </p:tgtEl>
                                        <p:attrNameLst>
                                          <p:attrName>style.visibility</p:attrName>
                                        </p:attrNameLst>
                                      </p:cBhvr>
                                      <p:to>
                                        <p:strVal val="visible"/>
                                      </p:to>
                                    </p:set>
                                    <p:anim calcmode="lin" valueType="num">
                                      <p:cBhvr additive="base">
                                        <p:cTn id="22" dur="2000" fill="hold"/>
                                        <p:tgtEl>
                                          <p:spTgt spid="95234">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95234">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5234">
                                            <p:txEl>
                                              <p:pRg st="7" end="7"/>
                                            </p:txEl>
                                          </p:spTgt>
                                        </p:tgtEl>
                                        <p:attrNameLst>
                                          <p:attrName>style.visibility</p:attrName>
                                        </p:attrNameLst>
                                      </p:cBhvr>
                                      <p:to>
                                        <p:strVal val="visible"/>
                                      </p:to>
                                    </p:set>
                                    <p:anim calcmode="lin" valueType="num">
                                      <p:cBhvr additive="base">
                                        <p:cTn id="26" dur="2000" fill="hold"/>
                                        <p:tgtEl>
                                          <p:spTgt spid="95234">
                                            <p:txEl>
                                              <p:pRg st="7" end="7"/>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95234">
                                            <p:txEl>
                                              <p:pRg st="7" end="7"/>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4500"/>
                            </p:stCondLst>
                            <p:childTnLst>
                              <p:par>
                                <p:cTn id="29" presetID="2" presetClass="entr" presetSubtype="4" fill="hold" nodeType="afterEffect">
                                  <p:stCondLst>
                                    <p:cond delay="0"/>
                                  </p:stCondLst>
                                  <p:childTnLst>
                                    <p:set>
                                      <p:cBhvr>
                                        <p:cTn id="30" dur="1" fill="hold">
                                          <p:stCondLst>
                                            <p:cond delay="0"/>
                                          </p:stCondLst>
                                        </p:cTn>
                                        <p:tgtEl>
                                          <p:spTgt spid="95234">
                                            <p:txEl>
                                              <p:pRg st="9" end="9"/>
                                            </p:txEl>
                                          </p:spTgt>
                                        </p:tgtEl>
                                        <p:attrNameLst>
                                          <p:attrName>style.visibility</p:attrName>
                                        </p:attrNameLst>
                                      </p:cBhvr>
                                      <p:to>
                                        <p:strVal val="visible"/>
                                      </p:to>
                                    </p:set>
                                    <p:anim calcmode="lin" valueType="num">
                                      <p:cBhvr additive="base">
                                        <p:cTn id="31" dur="2000" fill="hold"/>
                                        <p:tgtEl>
                                          <p:spTgt spid="95234">
                                            <p:txEl>
                                              <p:pRg st="9" end="9"/>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5234">
                                            <p:txEl>
                                              <p:pRg st="9" end="9"/>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6500"/>
                            </p:stCondLst>
                            <p:childTnLst>
                              <p:par>
                                <p:cTn id="34" presetID="3" presetClass="exit" presetSubtype="10" fill="hold" nodeType="afterEffect">
                                  <p:stCondLst>
                                    <p:cond delay="10000"/>
                                  </p:stCondLst>
                                  <p:childTnLst>
                                    <p:animEffect transition="out" filter="blinds(horizontal)">
                                      <p:cBhvr>
                                        <p:cTn id="35" dur="2000"/>
                                        <p:tgtEl>
                                          <p:spTgt spid="95234">
                                            <p:txEl>
                                              <p:pRg st="2" end="2"/>
                                            </p:txEl>
                                          </p:spTgt>
                                        </p:tgtEl>
                                      </p:cBhvr>
                                    </p:animEffect>
                                    <p:set>
                                      <p:cBhvr>
                                        <p:cTn id="36" dur="1" fill="hold">
                                          <p:stCondLst>
                                            <p:cond delay="1999"/>
                                          </p:stCondLst>
                                        </p:cTn>
                                        <p:tgtEl>
                                          <p:spTgt spid="95234">
                                            <p:txEl>
                                              <p:pRg st="2" end="2"/>
                                            </p:txEl>
                                          </p:spTgt>
                                        </p:tgtEl>
                                        <p:attrNameLst>
                                          <p:attrName>style.visibility</p:attrName>
                                        </p:attrNameLst>
                                      </p:cBhvr>
                                      <p:to>
                                        <p:strVal val="hidden"/>
                                      </p:to>
                                    </p:set>
                                  </p:childTnLst>
                                </p:cTn>
                              </p:par>
                            </p:childTnLst>
                          </p:cTn>
                        </p:par>
                        <p:par>
                          <p:cTn id="37" fill="hold" nodeType="afterGroup">
                            <p:stCondLst>
                              <p:cond delay="28500"/>
                            </p:stCondLst>
                            <p:childTnLst>
                              <p:par>
                                <p:cTn id="38" presetID="3" presetClass="exit" presetSubtype="10" fill="hold" nodeType="afterEffect">
                                  <p:stCondLst>
                                    <p:cond delay="10000"/>
                                  </p:stCondLst>
                                  <p:childTnLst>
                                    <p:animEffect transition="out" filter="blinds(horizontal)">
                                      <p:cBhvr>
                                        <p:cTn id="39" dur="2000"/>
                                        <p:tgtEl>
                                          <p:spTgt spid="95234">
                                            <p:txEl>
                                              <p:pRg st="3" end="3"/>
                                            </p:txEl>
                                          </p:spTgt>
                                        </p:tgtEl>
                                      </p:cBhvr>
                                    </p:animEffect>
                                    <p:set>
                                      <p:cBhvr>
                                        <p:cTn id="40" dur="1" fill="hold">
                                          <p:stCondLst>
                                            <p:cond delay="1999"/>
                                          </p:stCondLst>
                                        </p:cTn>
                                        <p:tgtEl>
                                          <p:spTgt spid="95234">
                                            <p:txEl>
                                              <p:pRg st="3" end="3"/>
                                            </p:txEl>
                                          </p:spTgt>
                                        </p:tgtEl>
                                        <p:attrNameLst>
                                          <p:attrName>style.visibility</p:attrName>
                                        </p:attrNameLst>
                                      </p:cBhvr>
                                      <p:to>
                                        <p:strVal val="hidden"/>
                                      </p:to>
                                    </p:set>
                                  </p:childTnLst>
                                </p:cTn>
                              </p:par>
                            </p:childTnLst>
                          </p:cTn>
                        </p:par>
                        <p:par>
                          <p:cTn id="41" fill="hold" nodeType="afterGroup">
                            <p:stCondLst>
                              <p:cond delay="40500"/>
                            </p:stCondLst>
                            <p:childTnLst>
                              <p:par>
                                <p:cTn id="42" presetID="3" presetClass="exit" presetSubtype="10" fill="hold" nodeType="afterEffect">
                                  <p:stCondLst>
                                    <p:cond delay="0"/>
                                  </p:stCondLst>
                                  <p:childTnLst>
                                    <p:animEffect transition="out" filter="blinds(horizontal)">
                                      <p:cBhvr>
                                        <p:cTn id="43" dur="2000"/>
                                        <p:tgtEl>
                                          <p:spTgt spid="95234">
                                            <p:txEl>
                                              <p:pRg st="5" end="5"/>
                                            </p:txEl>
                                          </p:spTgt>
                                        </p:tgtEl>
                                      </p:cBhvr>
                                    </p:animEffect>
                                    <p:set>
                                      <p:cBhvr>
                                        <p:cTn id="44" dur="1" fill="hold">
                                          <p:stCondLst>
                                            <p:cond delay="1999"/>
                                          </p:stCondLst>
                                        </p:cTn>
                                        <p:tgtEl>
                                          <p:spTgt spid="95234">
                                            <p:txEl>
                                              <p:pRg st="5" end="5"/>
                                            </p:txEl>
                                          </p:spTgt>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2000"/>
                                        <p:tgtEl>
                                          <p:spTgt spid="95234">
                                            <p:txEl>
                                              <p:pRg st="6" end="6"/>
                                            </p:txEl>
                                          </p:spTgt>
                                        </p:tgtEl>
                                      </p:cBhvr>
                                    </p:animEffect>
                                    <p:set>
                                      <p:cBhvr>
                                        <p:cTn id="47" dur="1" fill="hold">
                                          <p:stCondLst>
                                            <p:cond delay="1999"/>
                                          </p:stCondLst>
                                        </p:cTn>
                                        <p:tgtEl>
                                          <p:spTgt spid="95234">
                                            <p:txEl>
                                              <p:pRg st="6" end="6"/>
                                            </p:txEl>
                                          </p:spTgt>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2000"/>
                                        <p:tgtEl>
                                          <p:spTgt spid="95234">
                                            <p:txEl>
                                              <p:pRg st="7" end="7"/>
                                            </p:txEl>
                                          </p:spTgt>
                                        </p:tgtEl>
                                      </p:cBhvr>
                                    </p:animEffect>
                                    <p:set>
                                      <p:cBhvr>
                                        <p:cTn id="50" dur="1" fill="hold">
                                          <p:stCondLst>
                                            <p:cond delay="1999"/>
                                          </p:stCondLst>
                                        </p:cTn>
                                        <p:tgtEl>
                                          <p:spTgt spid="95234">
                                            <p:txEl>
                                              <p:pRg st="7" end="7"/>
                                            </p:txEl>
                                          </p:spTgt>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2000"/>
                                        <p:tgtEl>
                                          <p:spTgt spid="95234">
                                            <p:txEl>
                                              <p:pRg st="9" end="9"/>
                                            </p:txEl>
                                          </p:spTgt>
                                        </p:tgtEl>
                                      </p:cBhvr>
                                    </p:animEffect>
                                    <p:set>
                                      <p:cBhvr>
                                        <p:cTn id="53" dur="1" fill="hold">
                                          <p:stCondLst>
                                            <p:cond delay="1999"/>
                                          </p:stCondLst>
                                        </p:cTn>
                                        <p:tgtEl>
                                          <p:spTgt spid="95234">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1524000" y="0"/>
            <a:ext cx="9144000" cy="6858000"/>
          </a:xfrm>
        </p:spPr>
        <p:txBody>
          <a:bodyPr>
            <a:normAutofit lnSpcReduction="10000"/>
          </a:bodyPr>
          <a:lstStyle/>
          <a:p>
            <a:pPr eaLnBrk="1" hangingPunct="1">
              <a:buFontTx/>
              <a:buNone/>
            </a:pPr>
            <a:endParaRPr lang="en-US" altLang="en-US" sz="2400" i="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Ιδιοκατασκευή ενσώματων ακινητοποιήσεων</a:t>
            </a:r>
            <a:endParaRPr lang="el-GR" altLang="en-US" sz="2000" i="1" u="sng">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Στην έννοια του κόστους ιδιοκατασκευής περιλαμβάνεται: 	</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Η τιμολoγιακή αξία αγοράς των υλικών που χρησιμοποιήθηκαν για την     </a:t>
            </a:r>
          </a:p>
          <a:p>
            <a:pPr eaLnBrk="1" hangingPunct="1">
              <a:buFontTx/>
              <a:buNone/>
            </a:pPr>
            <a:r>
              <a:rPr lang="el-GR" altLang="en-US" sz="2000">
                <a:latin typeface="Times New Roman" panose="02020603050405020304" pitchFamily="18" charset="0"/>
              </a:rPr>
              <a:t>                   ιδιοπαραγωγή της ιδιοκατασκευής</a:t>
            </a:r>
            <a:endParaRPr lang="el-GR" altLang="en-US" sz="2000" u="sng">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(πλέον)</a:t>
            </a:r>
            <a:r>
              <a:rPr lang="el-GR" altLang="en-US" sz="2000">
                <a:latin typeface="Times New Roman" panose="02020603050405020304" pitchFamily="18" charset="0"/>
              </a:rPr>
              <a:t> Αναλογία γενικών εξόδων αγορών</a:t>
            </a:r>
            <a:endParaRPr lang="el-GR" altLang="en-US" sz="2000" u="sng">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(πλέον)</a:t>
            </a:r>
            <a:r>
              <a:rPr lang="el-GR" altLang="en-US" sz="2000">
                <a:latin typeface="Times New Roman" panose="02020603050405020304" pitchFamily="18" charset="0"/>
              </a:rPr>
              <a:t>  Κόστος κατεργασίας των άνω υλικών ώστε οι</a:t>
            </a:r>
          </a:p>
          <a:p>
            <a:pPr eaLnBrk="1" hangingPunct="1">
              <a:buFontTx/>
              <a:buNone/>
            </a:pPr>
            <a:r>
              <a:rPr lang="el-GR" altLang="en-US" sz="2000">
                <a:latin typeface="Times New Roman" panose="02020603050405020304" pitchFamily="18" charset="0"/>
              </a:rPr>
              <a:t>	             ιδιοκατασκευες να φθάσουν στην τελική τους µορφή.</a:t>
            </a:r>
            <a:endParaRPr lang="el-GR" altLang="en-US" sz="2000" u="sng">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(πλέον)</a:t>
            </a:r>
            <a:r>
              <a:rPr lang="el-GR" altLang="en-US" sz="2000">
                <a:latin typeface="Times New Roman" panose="02020603050405020304" pitchFamily="18" charset="0"/>
              </a:rPr>
              <a:t>  Άµεσα επιρριπτέα έξοδα για να φθάσει το πάγιο σε κατάσταση  </a:t>
            </a:r>
          </a:p>
          <a:p>
            <a:pPr eaLnBrk="1" hangingPunct="1">
              <a:buFontTx/>
              <a:buNone/>
            </a:pPr>
            <a:r>
              <a:rPr lang="el-GR" altLang="en-US" sz="2000">
                <a:latin typeface="Times New Roman" panose="02020603050405020304" pitchFamily="18" charset="0"/>
              </a:rPr>
              <a:t>                  λειτουργίας, σύµφωνα µε τη χρήση για την οποία προορίζεται (π.χ. κόστος </a:t>
            </a:r>
          </a:p>
          <a:p>
            <a:pPr eaLnBrk="1" hangingPunct="1">
              <a:buFontTx/>
              <a:buNone/>
            </a:pPr>
            <a:r>
              <a:rPr lang="el-GR" altLang="en-US" sz="2000">
                <a:latin typeface="Times New Roman" panose="02020603050405020304" pitchFamily="18" charset="0"/>
              </a:rPr>
              <a:t>                  διαµόρφωσης χώρου, επαγγελµατικές αµοιβές σε µηχανικούς, αρχιτέκτονες </a:t>
            </a:r>
          </a:p>
          <a:p>
            <a:pPr eaLnBrk="1" hangingPunct="1">
              <a:buFontTx/>
              <a:buNone/>
            </a:pPr>
            <a:r>
              <a:rPr lang="el-GR" altLang="en-US" sz="2000">
                <a:latin typeface="Times New Roman" panose="02020603050405020304" pitchFamily="18" charset="0"/>
              </a:rPr>
              <a:t>                  κλπ. ). </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Τέλος, σύµφωνα µε το Δ.Λ.Π. 16 το κόστος ιδιοκατασκευής προσαυξάνεται µε το εκτιµούµενο κόστος αποκατάστασης χώρου, αποσυναρµολόγησης και µετακίνησης περιουσιακού στοιχείου.</a:t>
            </a:r>
            <a:endParaRPr lang="en-US" altLang="en-US" sz="2000">
              <a:latin typeface="Times New Roman" panose="02020603050405020304" pitchFamily="18" charset="0"/>
            </a:endParaRPr>
          </a:p>
        </p:txBody>
      </p:sp>
      <p:sp>
        <p:nvSpPr>
          <p:cNvPr id="94212" name="Line 4"/>
          <p:cNvSpPr>
            <a:spLocks noChangeShapeType="1"/>
          </p:cNvSpPr>
          <p:nvPr/>
        </p:nvSpPr>
        <p:spPr bwMode="auto">
          <a:xfrm>
            <a:off x="2782888" y="2636838"/>
            <a:ext cx="6985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3" name="Line 5"/>
          <p:cNvSpPr>
            <a:spLocks noChangeShapeType="1"/>
          </p:cNvSpPr>
          <p:nvPr/>
        </p:nvSpPr>
        <p:spPr bwMode="auto">
          <a:xfrm>
            <a:off x="2782889" y="3068638"/>
            <a:ext cx="70580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4" name="Line 6"/>
          <p:cNvSpPr>
            <a:spLocks noChangeShapeType="1"/>
          </p:cNvSpPr>
          <p:nvPr/>
        </p:nvSpPr>
        <p:spPr bwMode="auto">
          <a:xfrm>
            <a:off x="2855913" y="3716338"/>
            <a:ext cx="72009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37822282"/>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4210">
                                            <p:txEl>
                                              <p:pRg st="1" end="1"/>
                                            </p:txEl>
                                          </p:spTgt>
                                        </p:tgtEl>
                                        <p:attrNameLst>
                                          <p:attrName>style.visibility</p:attrName>
                                        </p:attrNameLst>
                                      </p:cBhvr>
                                      <p:to>
                                        <p:strVal val="visible"/>
                                      </p:to>
                                    </p:set>
                                    <p:anim calcmode="lin" valueType="num">
                                      <p:cBhvr>
                                        <p:cTn id="7" dur="2000" fill="hold"/>
                                        <p:tgtEl>
                                          <p:spTgt spid="94210">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94210">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94210">
                                            <p:txEl>
                                              <p:pRg st="1" end="1"/>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anim calcmode="lin" valueType="num">
                                      <p:cBhvr additive="base">
                                        <p:cTn id="13" dur="2000" fill="hold"/>
                                        <p:tgtEl>
                                          <p:spTgt spid="94210">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4210">
                                            <p:txEl>
                                              <p:pRg st="3" end="3"/>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53" presetClass="entr" presetSubtype="0" fill="hold" nodeType="afterEffect">
                                  <p:stCondLst>
                                    <p:cond delay="2000"/>
                                  </p:stCondLst>
                                  <p:childTnLst>
                                    <p:set>
                                      <p:cBhvr>
                                        <p:cTn id="17" dur="1" fill="hold">
                                          <p:stCondLst>
                                            <p:cond delay="0"/>
                                          </p:stCondLst>
                                        </p:cTn>
                                        <p:tgtEl>
                                          <p:spTgt spid="94210">
                                            <p:txEl>
                                              <p:pRg st="5" end="5"/>
                                            </p:txEl>
                                          </p:spTgt>
                                        </p:tgtEl>
                                        <p:attrNameLst>
                                          <p:attrName>style.visibility</p:attrName>
                                        </p:attrNameLst>
                                      </p:cBhvr>
                                      <p:to>
                                        <p:strVal val="visible"/>
                                      </p:to>
                                    </p:set>
                                    <p:anim calcmode="lin" valueType="num">
                                      <p:cBhvr>
                                        <p:cTn id="18" dur="2000" fill="hold"/>
                                        <p:tgtEl>
                                          <p:spTgt spid="94210">
                                            <p:txEl>
                                              <p:pRg st="5" end="5"/>
                                            </p:txEl>
                                          </p:spTgt>
                                        </p:tgtEl>
                                        <p:attrNameLst>
                                          <p:attrName>ppt_w</p:attrName>
                                        </p:attrNameLst>
                                      </p:cBhvr>
                                      <p:tavLst>
                                        <p:tav tm="0">
                                          <p:val>
                                            <p:fltVal val="0"/>
                                          </p:val>
                                        </p:tav>
                                        <p:tav tm="100000">
                                          <p:val>
                                            <p:strVal val="#ppt_w"/>
                                          </p:val>
                                        </p:tav>
                                      </p:tavLst>
                                    </p:anim>
                                    <p:anim calcmode="lin" valueType="num">
                                      <p:cBhvr>
                                        <p:cTn id="19" dur="2000" fill="hold"/>
                                        <p:tgtEl>
                                          <p:spTgt spid="94210">
                                            <p:txEl>
                                              <p:pRg st="5" end="5"/>
                                            </p:txEl>
                                          </p:spTgt>
                                        </p:tgtEl>
                                        <p:attrNameLst>
                                          <p:attrName>ppt_h</p:attrName>
                                        </p:attrNameLst>
                                      </p:cBhvr>
                                      <p:tavLst>
                                        <p:tav tm="0">
                                          <p:val>
                                            <p:fltVal val="0"/>
                                          </p:val>
                                        </p:tav>
                                        <p:tav tm="100000">
                                          <p:val>
                                            <p:strVal val="#ppt_h"/>
                                          </p:val>
                                        </p:tav>
                                      </p:tavLst>
                                    </p:anim>
                                    <p:animEffect transition="in" filter="fade">
                                      <p:cBhvr>
                                        <p:cTn id="20" dur="2000"/>
                                        <p:tgtEl>
                                          <p:spTgt spid="94210">
                                            <p:txEl>
                                              <p:pRg st="5" end="5"/>
                                            </p:txEl>
                                          </p:spTgt>
                                        </p:tgtEl>
                                      </p:cBhvr>
                                    </p:animEffect>
                                  </p:childTnLst>
                                </p:cTn>
                              </p:par>
                            </p:childTnLst>
                          </p:cTn>
                        </p:par>
                        <p:par>
                          <p:cTn id="21" fill="hold" nodeType="afterGroup">
                            <p:stCondLst>
                              <p:cond delay="8000"/>
                            </p:stCondLst>
                            <p:childTnLst>
                              <p:par>
                                <p:cTn id="22" presetID="53" presetClass="entr" presetSubtype="0" fill="hold" nodeType="afterEffect">
                                  <p:stCondLst>
                                    <p:cond delay="0"/>
                                  </p:stCondLst>
                                  <p:childTnLst>
                                    <p:set>
                                      <p:cBhvr>
                                        <p:cTn id="23" dur="1" fill="hold">
                                          <p:stCondLst>
                                            <p:cond delay="0"/>
                                          </p:stCondLst>
                                        </p:cTn>
                                        <p:tgtEl>
                                          <p:spTgt spid="94210">
                                            <p:txEl>
                                              <p:pRg st="6" end="6"/>
                                            </p:txEl>
                                          </p:spTgt>
                                        </p:tgtEl>
                                        <p:attrNameLst>
                                          <p:attrName>style.visibility</p:attrName>
                                        </p:attrNameLst>
                                      </p:cBhvr>
                                      <p:to>
                                        <p:strVal val="visible"/>
                                      </p:to>
                                    </p:set>
                                    <p:anim calcmode="lin" valueType="num">
                                      <p:cBhvr>
                                        <p:cTn id="24" dur="2000" fill="hold"/>
                                        <p:tgtEl>
                                          <p:spTgt spid="94210">
                                            <p:txEl>
                                              <p:pRg st="6" end="6"/>
                                            </p:txEl>
                                          </p:spTgt>
                                        </p:tgtEl>
                                        <p:attrNameLst>
                                          <p:attrName>ppt_w</p:attrName>
                                        </p:attrNameLst>
                                      </p:cBhvr>
                                      <p:tavLst>
                                        <p:tav tm="0">
                                          <p:val>
                                            <p:fltVal val="0"/>
                                          </p:val>
                                        </p:tav>
                                        <p:tav tm="100000">
                                          <p:val>
                                            <p:strVal val="#ppt_w"/>
                                          </p:val>
                                        </p:tav>
                                      </p:tavLst>
                                    </p:anim>
                                    <p:anim calcmode="lin" valueType="num">
                                      <p:cBhvr>
                                        <p:cTn id="25" dur="2000" fill="hold"/>
                                        <p:tgtEl>
                                          <p:spTgt spid="94210">
                                            <p:txEl>
                                              <p:pRg st="6" end="6"/>
                                            </p:txEl>
                                          </p:spTgt>
                                        </p:tgtEl>
                                        <p:attrNameLst>
                                          <p:attrName>ppt_h</p:attrName>
                                        </p:attrNameLst>
                                      </p:cBhvr>
                                      <p:tavLst>
                                        <p:tav tm="0">
                                          <p:val>
                                            <p:fltVal val="0"/>
                                          </p:val>
                                        </p:tav>
                                        <p:tav tm="100000">
                                          <p:val>
                                            <p:strVal val="#ppt_h"/>
                                          </p:val>
                                        </p:tav>
                                      </p:tavLst>
                                    </p:anim>
                                    <p:animEffect transition="in" filter="fade">
                                      <p:cBhvr>
                                        <p:cTn id="26" dur="2000"/>
                                        <p:tgtEl>
                                          <p:spTgt spid="94210">
                                            <p:txEl>
                                              <p:pRg st="6" end="6"/>
                                            </p:txEl>
                                          </p:spTgt>
                                        </p:tgtEl>
                                      </p:cBhvr>
                                    </p:animEffect>
                                  </p:childTnLst>
                                </p:cTn>
                              </p:par>
                            </p:childTnLst>
                          </p:cTn>
                        </p:par>
                        <p:par>
                          <p:cTn id="27" fill="hold" nodeType="afterGroup">
                            <p:stCondLst>
                              <p:cond delay="10000"/>
                            </p:stCondLst>
                            <p:childTnLst>
                              <p:par>
                                <p:cTn id="28" presetID="18" presetClass="entr" presetSubtype="12" fill="hold" nodeType="afterEffect">
                                  <p:stCondLst>
                                    <p:cond delay="0"/>
                                  </p:stCondLst>
                                  <p:childTnLst>
                                    <p:set>
                                      <p:cBhvr>
                                        <p:cTn id="29" dur="1" fill="hold">
                                          <p:stCondLst>
                                            <p:cond delay="0"/>
                                          </p:stCondLst>
                                        </p:cTn>
                                        <p:tgtEl>
                                          <p:spTgt spid="94212"/>
                                        </p:tgtEl>
                                        <p:attrNameLst>
                                          <p:attrName>style.visibility</p:attrName>
                                        </p:attrNameLst>
                                      </p:cBhvr>
                                      <p:to>
                                        <p:strVal val="visible"/>
                                      </p:to>
                                    </p:set>
                                    <p:animEffect transition="in" filter="strips(downLeft)">
                                      <p:cBhvr>
                                        <p:cTn id="30" dur="2000"/>
                                        <p:tgtEl>
                                          <p:spTgt spid="94212"/>
                                        </p:tgtEl>
                                      </p:cBhvr>
                                    </p:animEffect>
                                  </p:childTnLst>
                                </p:cTn>
                              </p:par>
                            </p:childTnLst>
                          </p:cTn>
                        </p:par>
                        <p:par>
                          <p:cTn id="31" fill="hold" nodeType="afterGroup">
                            <p:stCondLst>
                              <p:cond delay="12000"/>
                            </p:stCondLst>
                            <p:childTnLst>
                              <p:par>
                                <p:cTn id="32" presetID="53" presetClass="entr" presetSubtype="0" fill="hold" nodeType="afterEffect">
                                  <p:stCondLst>
                                    <p:cond delay="0"/>
                                  </p:stCondLst>
                                  <p:childTnLst>
                                    <p:set>
                                      <p:cBhvr>
                                        <p:cTn id="33" dur="1" fill="hold">
                                          <p:stCondLst>
                                            <p:cond delay="0"/>
                                          </p:stCondLst>
                                        </p:cTn>
                                        <p:tgtEl>
                                          <p:spTgt spid="94210">
                                            <p:txEl>
                                              <p:pRg st="7" end="7"/>
                                            </p:txEl>
                                          </p:spTgt>
                                        </p:tgtEl>
                                        <p:attrNameLst>
                                          <p:attrName>style.visibility</p:attrName>
                                        </p:attrNameLst>
                                      </p:cBhvr>
                                      <p:to>
                                        <p:strVal val="visible"/>
                                      </p:to>
                                    </p:set>
                                    <p:anim calcmode="lin" valueType="num">
                                      <p:cBhvr>
                                        <p:cTn id="34" dur="2000" fill="hold"/>
                                        <p:tgtEl>
                                          <p:spTgt spid="94210">
                                            <p:txEl>
                                              <p:pRg st="7" end="7"/>
                                            </p:txEl>
                                          </p:spTgt>
                                        </p:tgtEl>
                                        <p:attrNameLst>
                                          <p:attrName>ppt_w</p:attrName>
                                        </p:attrNameLst>
                                      </p:cBhvr>
                                      <p:tavLst>
                                        <p:tav tm="0">
                                          <p:val>
                                            <p:fltVal val="0"/>
                                          </p:val>
                                        </p:tav>
                                        <p:tav tm="100000">
                                          <p:val>
                                            <p:strVal val="#ppt_w"/>
                                          </p:val>
                                        </p:tav>
                                      </p:tavLst>
                                    </p:anim>
                                    <p:anim calcmode="lin" valueType="num">
                                      <p:cBhvr>
                                        <p:cTn id="35" dur="2000" fill="hold"/>
                                        <p:tgtEl>
                                          <p:spTgt spid="94210">
                                            <p:txEl>
                                              <p:pRg st="7" end="7"/>
                                            </p:txEl>
                                          </p:spTgt>
                                        </p:tgtEl>
                                        <p:attrNameLst>
                                          <p:attrName>ppt_h</p:attrName>
                                        </p:attrNameLst>
                                      </p:cBhvr>
                                      <p:tavLst>
                                        <p:tav tm="0">
                                          <p:val>
                                            <p:fltVal val="0"/>
                                          </p:val>
                                        </p:tav>
                                        <p:tav tm="100000">
                                          <p:val>
                                            <p:strVal val="#ppt_h"/>
                                          </p:val>
                                        </p:tav>
                                      </p:tavLst>
                                    </p:anim>
                                    <p:animEffect transition="in" filter="fade">
                                      <p:cBhvr>
                                        <p:cTn id="36" dur="2000"/>
                                        <p:tgtEl>
                                          <p:spTgt spid="94210">
                                            <p:txEl>
                                              <p:pRg st="7" end="7"/>
                                            </p:txEl>
                                          </p:spTgt>
                                        </p:tgtEl>
                                      </p:cBhvr>
                                    </p:animEffect>
                                  </p:childTnLst>
                                </p:cTn>
                              </p:par>
                            </p:childTnLst>
                          </p:cTn>
                        </p:par>
                        <p:par>
                          <p:cTn id="37" fill="hold" nodeType="afterGroup">
                            <p:stCondLst>
                              <p:cond delay="14000"/>
                            </p:stCondLst>
                            <p:childTnLst>
                              <p:par>
                                <p:cTn id="38" presetID="18" presetClass="entr" presetSubtype="12" fill="hold" nodeType="afterEffect">
                                  <p:stCondLst>
                                    <p:cond delay="0"/>
                                  </p:stCondLst>
                                  <p:childTnLst>
                                    <p:set>
                                      <p:cBhvr>
                                        <p:cTn id="39" dur="1" fill="hold">
                                          <p:stCondLst>
                                            <p:cond delay="0"/>
                                          </p:stCondLst>
                                        </p:cTn>
                                        <p:tgtEl>
                                          <p:spTgt spid="94213"/>
                                        </p:tgtEl>
                                        <p:attrNameLst>
                                          <p:attrName>style.visibility</p:attrName>
                                        </p:attrNameLst>
                                      </p:cBhvr>
                                      <p:to>
                                        <p:strVal val="visible"/>
                                      </p:to>
                                    </p:set>
                                    <p:animEffect transition="in" filter="strips(downLeft)">
                                      <p:cBhvr>
                                        <p:cTn id="40" dur="2000"/>
                                        <p:tgtEl>
                                          <p:spTgt spid="94213"/>
                                        </p:tgtEl>
                                      </p:cBhvr>
                                    </p:animEffect>
                                  </p:childTnLst>
                                </p:cTn>
                              </p:par>
                            </p:childTnLst>
                          </p:cTn>
                        </p:par>
                        <p:par>
                          <p:cTn id="41" fill="hold" nodeType="afterGroup">
                            <p:stCondLst>
                              <p:cond delay="16000"/>
                            </p:stCondLst>
                            <p:childTnLst>
                              <p:par>
                                <p:cTn id="42" presetID="53" presetClass="entr" presetSubtype="0" fill="hold" nodeType="afterEffect">
                                  <p:stCondLst>
                                    <p:cond delay="0"/>
                                  </p:stCondLst>
                                  <p:childTnLst>
                                    <p:set>
                                      <p:cBhvr>
                                        <p:cTn id="43" dur="1" fill="hold">
                                          <p:stCondLst>
                                            <p:cond delay="0"/>
                                          </p:stCondLst>
                                        </p:cTn>
                                        <p:tgtEl>
                                          <p:spTgt spid="94210">
                                            <p:txEl>
                                              <p:pRg st="8" end="8"/>
                                            </p:txEl>
                                          </p:spTgt>
                                        </p:tgtEl>
                                        <p:attrNameLst>
                                          <p:attrName>style.visibility</p:attrName>
                                        </p:attrNameLst>
                                      </p:cBhvr>
                                      <p:to>
                                        <p:strVal val="visible"/>
                                      </p:to>
                                    </p:set>
                                    <p:anim calcmode="lin" valueType="num">
                                      <p:cBhvr>
                                        <p:cTn id="44" dur="2000" fill="hold"/>
                                        <p:tgtEl>
                                          <p:spTgt spid="94210">
                                            <p:txEl>
                                              <p:pRg st="8" end="8"/>
                                            </p:txEl>
                                          </p:spTgt>
                                        </p:tgtEl>
                                        <p:attrNameLst>
                                          <p:attrName>ppt_w</p:attrName>
                                        </p:attrNameLst>
                                      </p:cBhvr>
                                      <p:tavLst>
                                        <p:tav tm="0">
                                          <p:val>
                                            <p:fltVal val="0"/>
                                          </p:val>
                                        </p:tav>
                                        <p:tav tm="100000">
                                          <p:val>
                                            <p:strVal val="#ppt_w"/>
                                          </p:val>
                                        </p:tav>
                                      </p:tavLst>
                                    </p:anim>
                                    <p:anim calcmode="lin" valueType="num">
                                      <p:cBhvr>
                                        <p:cTn id="45" dur="2000" fill="hold"/>
                                        <p:tgtEl>
                                          <p:spTgt spid="94210">
                                            <p:txEl>
                                              <p:pRg st="8" end="8"/>
                                            </p:txEl>
                                          </p:spTgt>
                                        </p:tgtEl>
                                        <p:attrNameLst>
                                          <p:attrName>ppt_h</p:attrName>
                                        </p:attrNameLst>
                                      </p:cBhvr>
                                      <p:tavLst>
                                        <p:tav tm="0">
                                          <p:val>
                                            <p:fltVal val="0"/>
                                          </p:val>
                                        </p:tav>
                                        <p:tav tm="100000">
                                          <p:val>
                                            <p:strVal val="#ppt_h"/>
                                          </p:val>
                                        </p:tav>
                                      </p:tavLst>
                                    </p:anim>
                                    <p:animEffect transition="in" filter="fade">
                                      <p:cBhvr>
                                        <p:cTn id="46" dur="2000"/>
                                        <p:tgtEl>
                                          <p:spTgt spid="94210">
                                            <p:txEl>
                                              <p:pRg st="8" end="8"/>
                                            </p:txEl>
                                          </p:spTgt>
                                        </p:tgtEl>
                                      </p:cBhvr>
                                    </p:animEffect>
                                  </p:childTnLst>
                                </p:cTn>
                              </p:par>
                            </p:childTnLst>
                          </p:cTn>
                        </p:par>
                        <p:par>
                          <p:cTn id="47" fill="hold" nodeType="afterGroup">
                            <p:stCondLst>
                              <p:cond delay="18000"/>
                            </p:stCondLst>
                            <p:childTnLst>
                              <p:par>
                                <p:cTn id="48" presetID="53" presetClass="entr" presetSubtype="0" fill="hold" nodeType="afterEffect">
                                  <p:stCondLst>
                                    <p:cond delay="0"/>
                                  </p:stCondLst>
                                  <p:childTnLst>
                                    <p:set>
                                      <p:cBhvr>
                                        <p:cTn id="49" dur="1" fill="hold">
                                          <p:stCondLst>
                                            <p:cond delay="0"/>
                                          </p:stCondLst>
                                        </p:cTn>
                                        <p:tgtEl>
                                          <p:spTgt spid="94210">
                                            <p:txEl>
                                              <p:pRg st="9" end="9"/>
                                            </p:txEl>
                                          </p:spTgt>
                                        </p:tgtEl>
                                        <p:attrNameLst>
                                          <p:attrName>style.visibility</p:attrName>
                                        </p:attrNameLst>
                                      </p:cBhvr>
                                      <p:to>
                                        <p:strVal val="visible"/>
                                      </p:to>
                                    </p:set>
                                    <p:anim calcmode="lin" valueType="num">
                                      <p:cBhvr>
                                        <p:cTn id="50" dur="2000" fill="hold"/>
                                        <p:tgtEl>
                                          <p:spTgt spid="94210">
                                            <p:txEl>
                                              <p:pRg st="9" end="9"/>
                                            </p:txEl>
                                          </p:spTgt>
                                        </p:tgtEl>
                                        <p:attrNameLst>
                                          <p:attrName>ppt_w</p:attrName>
                                        </p:attrNameLst>
                                      </p:cBhvr>
                                      <p:tavLst>
                                        <p:tav tm="0">
                                          <p:val>
                                            <p:fltVal val="0"/>
                                          </p:val>
                                        </p:tav>
                                        <p:tav tm="100000">
                                          <p:val>
                                            <p:strVal val="#ppt_w"/>
                                          </p:val>
                                        </p:tav>
                                      </p:tavLst>
                                    </p:anim>
                                    <p:anim calcmode="lin" valueType="num">
                                      <p:cBhvr>
                                        <p:cTn id="51" dur="2000" fill="hold"/>
                                        <p:tgtEl>
                                          <p:spTgt spid="94210">
                                            <p:txEl>
                                              <p:pRg st="9" end="9"/>
                                            </p:txEl>
                                          </p:spTgt>
                                        </p:tgtEl>
                                        <p:attrNameLst>
                                          <p:attrName>ppt_h</p:attrName>
                                        </p:attrNameLst>
                                      </p:cBhvr>
                                      <p:tavLst>
                                        <p:tav tm="0">
                                          <p:val>
                                            <p:fltVal val="0"/>
                                          </p:val>
                                        </p:tav>
                                        <p:tav tm="100000">
                                          <p:val>
                                            <p:strVal val="#ppt_h"/>
                                          </p:val>
                                        </p:tav>
                                      </p:tavLst>
                                    </p:anim>
                                    <p:animEffect transition="in" filter="fade">
                                      <p:cBhvr>
                                        <p:cTn id="52" dur="2000"/>
                                        <p:tgtEl>
                                          <p:spTgt spid="94210">
                                            <p:txEl>
                                              <p:pRg st="9" end="9"/>
                                            </p:txEl>
                                          </p:spTgt>
                                        </p:tgtEl>
                                      </p:cBhvr>
                                    </p:animEffect>
                                  </p:childTnLst>
                                </p:cTn>
                              </p:par>
                            </p:childTnLst>
                          </p:cTn>
                        </p:par>
                        <p:par>
                          <p:cTn id="53" fill="hold" nodeType="afterGroup">
                            <p:stCondLst>
                              <p:cond delay="20000"/>
                            </p:stCondLst>
                            <p:childTnLst>
                              <p:par>
                                <p:cTn id="54" presetID="18" presetClass="entr" presetSubtype="12" fill="hold" nodeType="afterEffect">
                                  <p:stCondLst>
                                    <p:cond delay="0"/>
                                  </p:stCondLst>
                                  <p:childTnLst>
                                    <p:set>
                                      <p:cBhvr>
                                        <p:cTn id="55" dur="1" fill="hold">
                                          <p:stCondLst>
                                            <p:cond delay="0"/>
                                          </p:stCondLst>
                                        </p:cTn>
                                        <p:tgtEl>
                                          <p:spTgt spid="94214"/>
                                        </p:tgtEl>
                                        <p:attrNameLst>
                                          <p:attrName>style.visibility</p:attrName>
                                        </p:attrNameLst>
                                      </p:cBhvr>
                                      <p:to>
                                        <p:strVal val="visible"/>
                                      </p:to>
                                    </p:set>
                                    <p:animEffect transition="in" filter="strips(downLeft)">
                                      <p:cBhvr>
                                        <p:cTn id="56" dur="2000"/>
                                        <p:tgtEl>
                                          <p:spTgt spid="94214"/>
                                        </p:tgtEl>
                                      </p:cBhvr>
                                    </p:animEffect>
                                  </p:childTnLst>
                                </p:cTn>
                              </p:par>
                            </p:childTnLst>
                          </p:cTn>
                        </p:par>
                        <p:par>
                          <p:cTn id="57" fill="hold" nodeType="afterGroup">
                            <p:stCondLst>
                              <p:cond delay="22000"/>
                            </p:stCondLst>
                            <p:childTnLst>
                              <p:par>
                                <p:cTn id="58" presetID="53" presetClass="entr" presetSubtype="0" fill="hold" nodeType="afterEffect">
                                  <p:stCondLst>
                                    <p:cond delay="4000"/>
                                  </p:stCondLst>
                                  <p:childTnLst>
                                    <p:set>
                                      <p:cBhvr>
                                        <p:cTn id="59" dur="1" fill="hold">
                                          <p:stCondLst>
                                            <p:cond delay="0"/>
                                          </p:stCondLst>
                                        </p:cTn>
                                        <p:tgtEl>
                                          <p:spTgt spid="94210">
                                            <p:txEl>
                                              <p:pRg st="10" end="10"/>
                                            </p:txEl>
                                          </p:spTgt>
                                        </p:tgtEl>
                                        <p:attrNameLst>
                                          <p:attrName>style.visibility</p:attrName>
                                        </p:attrNameLst>
                                      </p:cBhvr>
                                      <p:to>
                                        <p:strVal val="visible"/>
                                      </p:to>
                                    </p:set>
                                    <p:anim calcmode="lin" valueType="num">
                                      <p:cBhvr>
                                        <p:cTn id="60" dur="2000" fill="hold"/>
                                        <p:tgtEl>
                                          <p:spTgt spid="94210">
                                            <p:txEl>
                                              <p:pRg st="10" end="10"/>
                                            </p:txEl>
                                          </p:spTgt>
                                        </p:tgtEl>
                                        <p:attrNameLst>
                                          <p:attrName>ppt_w</p:attrName>
                                        </p:attrNameLst>
                                      </p:cBhvr>
                                      <p:tavLst>
                                        <p:tav tm="0">
                                          <p:val>
                                            <p:fltVal val="0"/>
                                          </p:val>
                                        </p:tav>
                                        <p:tav tm="100000">
                                          <p:val>
                                            <p:strVal val="#ppt_w"/>
                                          </p:val>
                                        </p:tav>
                                      </p:tavLst>
                                    </p:anim>
                                    <p:anim calcmode="lin" valueType="num">
                                      <p:cBhvr>
                                        <p:cTn id="61" dur="2000" fill="hold"/>
                                        <p:tgtEl>
                                          <p:spTgt spid="94210">
                                            <p:txEl>
                                              <p:pRg st="10" end="10"/>
                                            </p:txEl>
                                          </p:spTgt>
                                        </p:tgtEl>
                                        <p:attrNameLst>
                                          <p:attrName>ppt_h</p:attrName>
                                        </p:attrNameLst>
                                      </p:cBhvr>
                                      <p:tavLst>
                                        <p:tav tm="0">
                                          <p:val>
                                            <p:fltVal val="0"/>
                                          </p:val>
                                        </p:tav>
                                        <p:tav tm="100000">
                                          <p:val>
                                            <p:strVal val="#ppt_h"/>
                                          </p:val>
                                        </p:tav>
                                      </p:tavLst>
                                    </p:anim>
                                    <p:animEffect transition="in" filter="fade">
                                      <p:cBhvr>
                                        <p:cTn id="62" dur="2000"/>
                                        <p:tgtEl>
                                          <p:spTgt spid="94210">
                                            <p:txEl>
                                              <p:pRg st="10" end="10"/>
                                            </p:txEl>
                                          </p:spTgt>
                                        </p:tgtEl>
                                      </p:cBhvr>
                                    </p:animEffect>
                                  </p:childTnLst>
                                </p:cTn>
                              </p:par>
                            </p:childTnLst>
                          </p:cTn>
                        </p:par>
                        <p:par>
                          <p:cTn id="63" fill="hold" nodeType="afterGroup">
                            <p:stCondLst>
                              <p:cond delay="28000"/>
                            </p:stCondLst>
                            <p:childTnLst>
                              <p:par>
                                <p:cTn id="64" presetID="53" presetClass="entr" presetSubtype="0" fill="hold" nodeType="afterEffect">
                                  <p:stCondLst>
                                    <p:cond delay="0"/>
                                  </p:stCondLst>
                                  <p:childTnLst>
                                    <p:set>
                                      <p:cBhvr>
                                        <p:cTn id="65" dur="1" fill="hold">
                                          <p:stCondLst>
                                            <p:cond delay="0"/>
                                          </p:stCondLst>
                                        </p:cTn>
                                        <p:tgtEl>
                                          <p:spTgt spid="94210">
                                            <p:txEl>
                                              <p:pRg st="11" end="11"/>
                                            </p:txEl>
                                          </p:spTgt>
                                        </p:tgtEl>
                                        <p:attrNameLst>
                                          <p:attrName>style.visibility</p:attrName>
                                        </p:attrNameLst>
                                      </p:cBhvr>
                                      <p:to>
                                        <p:strVal val="visible"/>
                                      </p:to>
                                    </p:set>
                                    <p:anim calcmode="lin" valueType="num">
                                      <p:cBhvr>
                                        <p:cTn id="66" dur="2000" fill="hold"/>
                                        <p:tgtEl>
                                          <p:spTgt spid="94210">
                                            <p:txEl>
                                              <p:pRg st="11" end="11"/>
                                            </p:txEl>
                                          </p:spTgt>
                                        </p:tgtEl>
                                        <p:attrNameLst>
                                          <p:attrName>ppt_w</p:attrName>
                                        </p:attrNameLst>
                                      </p:cBhvr>
                                      <p:tavLst>
                                        <p:tav tm="0">
                                          <p:val>
                                            <p:fltVal val="0"/>
                                          </p:val>
                                        </p:tav>
                                        <p:tav tm="100000">
                                          <p:val>
                                            <p:strVal val="#ppt_w"/>
                                          </p:val>
                                        </p:tav>
                                      </p:tavLst>
                                    </p:anim>
                                    <p:anim calcmode="lin" valueType="num">
                                      <p:cBhvr>
                                        <p:cTn id="67" dur="2000" fill="hold"/>
                                        <p:tgtEl>
                                          <p:spTgt spid="94210">
                                            <p:txEl>
                                              <p:pRg st="11" end="11"/>
                                            </p:txEl>
                                          </p:spTgt>
                                        </p:tgtEl>
                                        <p:attrNameLst>
                                          <p:attrName>ppt_h</p:attrName>
                                        </p:attrNameLst>
                                      </p:cBhvr>
                                      <p:tavLst>
                                        <p:tav tm="0">
                                          <p:val>
                                            <p:fltVal val="0"/>
                                          </p:val>
                                        </p:tav>
                                        <p:tav tm="100000">
                                          <p:val>
                                            <p:strVal val="#ppt_h"/>
                                          </p:val>
                                        </p:tav>
                                      </p:tavLst>
                                    </p:anim>
                                    <p:animEffect transition="in" filter="fade">
                                      <p:cBhvr>
                                        <p:cTn id="68" dur="2000"/>
                                        <p:tgtEl>
                                          <p:spTgt spid="94210">
                                            <p:txEl>
                                              <p:pRg st="11" end="11"/>
                                            </p:txEl>
                                          </p:spTgt>
                                        </p:tgtEl>
                                      </p:cBhvr>
                                    </p:animEffect>
                                  </p:childTnLst>
                                </p:cTn>
                              </p:par>
                            </p:childTnLst>
                          </p:cTn>
                        </p:par>
                        <p:par>
                          <p:cTn id="69" fill="hold" nodeType="afterGroup">
                            <p:stCondLst>
                              <p:cond delay="30000"/>
                            </p:stCondLst>
                            <p:childTnLst>
                              <p:par>
                                <p:cTn id="70" presetID="53" presetClass="entr" presetSubtype="0" fill="hold" nodeType="afterEffect">
                                  <p:stCondLst>
                                    <p:cond delay="0"/>
                                  </p:stCondLst>
                                  <p:childTnLst>
                                    <p:set>
                                      <p:cBhvr>
                                        <p:cTn id="71" dur="1" fill="hold">
                                          <p:stCondLst>
                                            <p:cond delay="0"/>
                                          </p:stCondLst>
                                        </p:cTn>
                                        <p:tgtEl>
                                          <p:spTgt spid="94210">
                                            <p:txEl>
                                              <p:pRg st="12" end="12"/>
                                            </p:txEl>
                                          </p:spTgt>
                                        </p:tgtEl>
                                        <p:attrNameLst>
                                          <p:attrName>style.visibility</p:attrName>
                                        </p:attrNameLst>
                                      </p:cBhvr>
                                      <p:to>
                                        <p:strVal val="visible"/>
                                      </p:to>
                                    </p:set>
                                    <p:anim calcmode="lin" valueType="num">
                                      <p:cBhvr>
                                        <p:cTn id="72" dur="2000" fill="hold"/>
                                        <p:tgtEl>
                                          <p:spTgt spid="94210">
                                            <p:txEl>
                                              <p:pRg st="12" end="12"/>
                                            </p:txEl>
                                          </p:spTgt>
                                        </p:tgtEl>
                                        <p:attrNameLst>
                                          <p:attrName>ppt_w</p:attrName>
                                        </p:attrNameLst>
                                      </p:cBhvr>
                                      <p:tavLst>
                                        <p:tav tm="0">
                                          <p:val>
                                            <p:fltVal val="0"/>
                                          </p:val>
                                        </p:tav>
                                        <p:tav tm="100000">
                                          <p:val>
                                            <p:strVal val="#ppt_w"/>
                                          </p:val>
                                        </p:tav>
                                      </p:tavLst>
                                    </p:anim>
                                    <p:anim calcmode="lin" valueType="num">
                                      <p:cBhvr>
                                        <p:cTn id="73" dur="2000" fill="hold"/>
                                        <p:tgtEl>
                                          <p:spTgt spid="94210">
                                            <p:txEl>
                                              <p:pRg st="12" end="12"/>
                                            </p:txEl>
                                          </p:spTgt>
                                        </p:tgtEl>
                                        <p:attrNameLst>
                                          <p:attrName>ppt_h</p:attrName>
                                        </p:attrNameLst>
                                      </p:cBhvr>
                                      <p:tavLst>
                                        <p:tav tm="0">
                                          <p:val>
                                            <p:fltVal val="0"/>
                                          </p:val>
                                        </p:tav>
                                        <p:tav tm="100000">
                                          <p:val>
                                            <p:strVal val="#ppt_h"/>
                                          </p:val>
                                        </p:tav>
                                      </p:tavLst>
                                    </p:anim>
                                    <p:animEffect transition="in" filter="fade">
                                      <p:cBhvr>
                                        <p:cTn id="74" dur="2000"/>
                                        <p:tgtEl>
                                          <p:spTgt spid="94210">
                                            <p:txEl>
                                              <p:pRg st="12" end="12"/>
                                            </p:txEl>
                                          </p:spTgt>
                                        </p:tgtEl>
                                      </p:cBhvr>
                                    </p:animEffect>
                                  </p:childTnLst>
                                </p:cTn>
                              </p:par>
                            </p:childTnLst>
                          </p:cTn>
                        </p:par>
                        <p:par>
                          <p:cTn id="75" fill="hold" nodeType="afterGroup">
                            <p:stCondLst>
                              <p:cond delay="32000"/>
                            </p:stCondLst>
                            <p:childTnLst>
                              <p:par>
                                <p:cTn id="76" presetID="53" presetClass="entr" presetSubtype="0" fill="hold" nodeType="afterEffect">
                                  <p:stCondLst>
                                    <p:cond delay="0"/>
                                  </p:stCondLst>
                                  <p:childTnLst>
                                    <p:set>
                                      <p:cBhvr>
                                        <p:cTn id="77" dur="1" fill="hold">
                                          <p:stCondLst>
                                            <p:cond delay="0"/>
                                          </p:stCondLst>
                                        </p:cTn>
                                        <p:tgtEl>
                                          <p:spTgt spid="94210">
                                            <p:txEl>
                                              <p:pRg st="13" end="13"/>
                                            </p:txEl>
                                          </p:spTgt>
                                        </p:tgtEl>
                                        <p:attrNameLst>
                                          <p:attrName>style.visibility</p:attrName>
                                        </p:attrNameLst>
                                      </p:cBhvr>
                                      <p:to>
                                        <p:strVal val="visible"/>
                                      </p:to>
                                    </p:set>
                                    <p:anim calcmode="lin" valueType="num">
                                      <p:cBhvr>
                                        <p:cTn id="78" dur="2000" fill="hold"/>
                                        <p:tgtEl>
                                          <p:spTgt spid="94210">
                                            <p:txEl>
                                              <p:pRg st="13" end="13"/>
                                            </p:txEl>
                                          </p:spTgt>
                                        </p:tgtEl>
                                        <p:attrNameLst>
                                          <p:attrName>ppt_w</p:attrName>
                                        </p:attrNameLst>
                                      </p:cBhvr>
                                      <p:tavLst>
                                        <p:tav tm="0">
                                          <p:val>
                                            <p:fltVal val="0"/>
                                          </p:val>
                                        </p:tav>
                                        <p:tav tm="100000">
                                          <p:val>
                                            <p:strVal val="#ppt_w"/>
                                          </p:val>
                                        </p:tav>
                                      </p:tavLst>
                                    </p:anim>
                                    <p:anim calcmode="lin" valueType="num">
                                      <p:cBhvr>
                                        <p:cTn id="79" dur="2000" fill="hold"/>
                                        <p:tgtEl>
                                          <p:spTgt spid="94210">
                                            <p:txEl>
                                              <p:pRg st="13" end="13"/>
                                            </p:txEl>
                                          </p:spTgt>
                                        </p:tgtEl>
                                        <p:attrNameLst>
                                          <p:attrName>ppt_h</p:attrName>
                                        </p:attrNameLst>
                                      </p:cBhvr>
                                      <p:tavLst>
                                        <p:tav tm="0">
                                          <p:val>
                                            <p:fltVal val="0"/>
                                          </p:val>
                                        </p:tav>
                                        <p:tav tm="100000">
                                          <p:val>
                                            <p:strVal val="#ppt_h"/>
                                          </p:val>
                                        </p:tav>
                                      </p:tavLst>
                                    </p:anim>
                                    <p:animEffect transition="in" filter="fade">
                                      <p:cBhvr>
                                        <p:cTn id="80" dur="2000"/>
                                        <p:tgtEl>
                                          <p:spTgt spid="94210">
                                            <p:txEl>
                                              <p:pRg st="13" end="13"/>
                                            </p:txEl>
                                          </p:spTgt>
                                        </p:tgtEl>
                                      </p:cBhvr>
                                    </p:animEffect>
                                  </p:childTnLst>
                                </p:cTn>
                              </p:par>
                            </p:childTnLst>
                          </p:cTn>
                        </p:par>
                        <p:par>
                          <p:cTn id="81" fill="hold" nodeType="afterGroup">
                            <p:stCondLst>
                              <p:cond delay="34000"/>
                            </p:stCondLst>
                            <p:childTnLst>
                              <p:par>
                                <p:cTn id="82" presetID="2" presetClass="entr" presetSubtype="4" fill="hold" nodeType="afterEffect">
                                  <p:stCondLst>
                                    <p:cond delay="6000"/>
                                  </p:stCondLst>
                                  <p:childTnLst>
                                    <p:set>
                                      <p:cBhvr>
                                        <p:cTn id="83" dur="1" fill="hold">
                                          <p:stCondLst>
                                            <p:cond delay="0"/>
                                          </p:stCondLst>
                                        </p:cTn>
                                        <p:tgtEl>
                                          <p:spTgt spid="94210">
                                            <p:txEl>
                                              <p:pRg st="15" end="15"/>
                                            </p:txEl>
                                          </p:spTgt>
                                        </p:tgtEl>
                                        <p:attrNameLst>
                                          <p:attrName>style.visibility</p:attrName>
                                        </p:attrNameLst>
                                      </p:cBhvr>
                                      <p:to>
                                        <p:strVal val="visible"/>
                                      </p:to>
                                    </p:set>
                                    <p:anim calcmode="lin" valueType="num">
                                      <p:cBhvr additive="base">
                                        <p:cTn id="84" dur="2000" fill="hold"/>
                                        <p:tgtEl>
                                          <p:spTgt spid="94210">
                                            <p:txEl>
                                              <p:pRg st="15" end="15"/>
                                            </p:txEl>
                                          </p:spTgt>
                                        </p:tgtEl>
                                        <p:attrNameLst>
                                          <p:attrName>ppt_x</p:attrName>
                                        </p:attrNameLst>
                                      </p:cBhvr>
                                      <p:tavLst>
                                        <p:tav tm="0">
                                          <p:val>
                                            <p:strVal val="#ppt_x"/>
                                          </p:val>
                                        </p:tav>
                                        <p:tav tm="100000">
                                          <p:val>
                                            <p:strVal val="#ppt_x"/>
                                          </p:val>
                                        </p:tav>
                                      </p:tavLst>
                                    </p:anim>
                                    <p:anim calcmode="lin" valueType="num">
                                      <p:cBhvr additive="base">
                                        <p:cTn id="85" dur="2000" fill="hold"/>
                                        <p:tgtEl>
                                          <p:spTgt spid="94210">
                                            <p:txEl>
                                              <p:pRg st="15" end="15"/>
                                            </p:txEl>
                                          </p:spTgt>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42000"/>
                            </p:stCondLst>
                            <p:childTnLst>
                              <p:par>
                                <p:cTn id="87" presetID="3" presetClass="exit" presetSubtype="10" fill="hold" nodeType="afterEffect">
                                  <p:stCondLst>
                                    <p:cond delay="10000"/>
                                  </p:stCondLst>
                                  <p:childTnLst>
                                    <p:animEffect transition="out" filter="blinds(horizontal)">
                                      <p:cBhvr>
                                        <p:cTn id="88" dur="2000"/>
                                        <p:tgtEl>
                                          <p:spTgt spid="94210">
                                            <p:txEl>
                                              <p:pRg st="1" end="1"/>
                                            </p:txEl>
                                          </p:spTgt>
                                        </p:tgtEl>
                                      </p:cBhvr>
                                    </p:animEffect>
                                    <p:set>
                                      <p:cBhvr>
                                        <p:cTn id="89" dur="1" fill="hold">
                                          <p:stCondLst>
                                            <p:cond delay="1999"/>
                                          </p:stCondLst>
                                        </p:cTn>
                                        <p:tgtEl>
                                          <p:spTgt spid="94210">
                                            <p:txEl>
                                              <p:pRg st="1" end="1"/>
                                            </p:txEl>
                                          </p:spTgt>
                                        </p:tgtEl>
                                        <p:attrNameLst>
                                          <p:attrName>style.visibility</p:attrName>
                                        </p:attrNameLst>
                                      </p:cBhvr>
                                      <p:to>
                                        <p:strVal val="hidden"/>
                                      </p:to>
                                    </p:set>
                                  </p:childTnLst>
                                </p:cTn>
                              </p:par>
                            </p:childTnLst>
                          </p:cTn>
                        </p:par>
                        <p:par>
                          <p:cTn id="90" fill="hold" nodeType="afterGroup">
                            <p:stCondLst>
                              <p:cond delay="54000"/>
                            </p:stCondLst>
                            <p:childTnLst>
                              <p:par>
                                <p:cTn id="91" presetID="3" presetClass="exit" presetSubtype="10" fill="hold" nodeType="afterEffect">
                                  <p:stCondLst>
                                    <p:cond delay="0"/>
                                  </p:stCondLst>
                                  <p:childTnLst>
                                    <p:animEffect transition="out" filter="blinds(horizontal)">
                                      <p:cBhvr>
                                        <p:cTn id="92" dur="2000"/>
                                        <p:tgtEl>
                                          <p:spTgt spid="94210">
                                            <p:txEl>
                                              <p:pRg st="3" end="3"/>
                                            </p:txEl>
                                          </p:spTgt>
                                        </p:tgtEl>
                                      </p:cBhvr>
                                    </p:animEffect>
                                    <p:set>
                                      <p:cBhvr>
                                        <p:cTn id="93" dur="1" fill="hold">
                                          <p:stCondLst>
                                            <p:cond delay="1999"/>
                                          </p:stCondLst>
                                        </p:cTn>
                                        <p:tgtEl>
                                          <p:spTgt spid="94210">
                                            <p:txEl>
                                              <p:pRg st="3" end="3"/>
                                            </p:txEl>
                                          </p:spTgt>
                                        </p:tgtEl>
                                        <p:attrNameLst>
                                          <p:attrName>style.visibility</p:attrName>
                                        </p:attrNameLst>
                                      </p:cBhvr>
                                      <p:to>
                                        <p:strVal val="hidden"/>
                                      </p:to>
                                    </p:set>
                                  </p:childTnLst>
                                </p:cTn>
                              </p:par>
                            </p:childTnLst>
                          </p:cTn>
                        </p:par>
                        <p:par>
                          <p:cTn id="94" fill="hold" nodeType="afterGroup">
                            <p:stCondLst>
                              <p:cond delay="56000"/>
                            </p:stCondLst>
                            <p:childTnLst>
                              <p:par>
                                <p:cTn id="95" presetID="3" presetClass="exit" presetSubtype="10" fill="hold" nodeType="afterEffect">
                                  <p:stCondLst>
                                    <p:cond delay="0"/>
                                  </p:stCondLst>
                                  <p:childTnLst>
                                    <p:animEffect transition="out" filter="blinds(horizontal)">
                                      <p:cBhvr>
                                        <p:cTn id="96" dur="2000"/>
                                        <p:tgtEl>
                                          <p:spTgt spid="94210">
                                            <p:txEl>
                                              <p:pRg st="5" end="5"/>
                                            </p:txEl>
                                          </p:spTgt>
                                        </p:tgtEl>
                                      </p:cBhvr>
                                    </p:animEffect>
                                    <p:set>
                                      <p:cBhvr>
                                        <p:cTn id="97" dur="1" fill="hold">
                                          <p:stCondLst>
                                            <p:cond delay="1999"/>
                                          </p:stCondLst>
                                        </p:cTn>
                                        <p:tgtEl>
                                          <p:spTgt spid="94210">
                                            <p:txEl>
                                              <p:pRg st="5" end="5"/>
                                            </p:txEl>
                                          </p:spTgt>
                                        </p:tgtEl>
                                        <p:attrNameLst>
                                          <p:attrName>style.visibility</p:attrName>
                                        </p:attrNameLst>
                                      </p:cBhvr>
                                      <p:to>
                                        <p:strVal val="hidden"/>
                                      </p:to>
                                    </p:set>
                                  </p:childTnLst>
                                </p:cTn>
                              </p:par>
                              <p:par>
                                <p:cTn id="98" presetID="3" presetClass="exit" presetSubtype="10" fill="hold" nodeType="withEffect">
                                  <p:stCondLst>
                                    <p:cond delay="0"/>
                                  </p:stCondLst>
                                  <p:childTnLst>
                                    <p:animEffect transition="out" filter="blinds(horizontal)">
                                      <p:cBhvr>
                                        <p:cTn id="99" dur="2000"/>
                                        <p:tgtEl>
                                          <p:spTgt spid="94210">
                                            <p:txEl>
                                              <p:pRg st="6" end="6"/>
                                            </p:txEl>
                                          </p:spTgt>
                                        </p:tgtEl>
                                      </p:cBhvr>
                                    </p:animEffect>
                                    <p:set>
                                      <p:cBhvr>
                                        <p:cTn id="100" dur="1" fill="hold">
                                          <p:stCondLst>
                                            <p:cond delay="1999"/>
                                          </p:stCondLst>
                                        </p:cTn>
                                        <p:tgtEl>
                                          <p:spTgt spid="94210">
                                            <p:txEl>
                                              <p:pRg st="6" end="6"/>
                                            </p:txEl>
                                          </p:spTgt>
                                        </p:tgtEl>
                                        <p:attrNameLst>
                                          <p:attrName>style.visibility</p:attrName>
                                        </p:attrNameLst>
                                      </p:cBhvr>
                                      <p:to>
                                        <p:strVal val="hidden"/>
                                      </p:to>
                                    </p:set>
                                  </p:childTnLst>
                                </p:cTn>
                              </p:par>
                            </p:childTnLst>
                          </p:cTn>
                        </p:par>
                        <p:par>
                          <p:cTn id="101" fill="hold" nodeType="afterGroup">
                            <p:stCondLst>
                              <p:cond delay="58000"/>
                            </p:stCondLst>
                            <p:childTnLst>
                              <p:par>
                                <p:cTn id="102" presetID="4" presetClass="exit" presetSubtype="16" fill="hold" nodeType="afterEffect">
                                  <p:stCondLst>
                                    <p:cond delay="0"/>
                                  </p:stCondLst>
                                  <p:childTnLst>
                                    <p:animEffect transition="out" filter="box(in)">
                                      <p:cBhvr>
                                        <p:cTn id="103" dur="2000"/>
                                        <p:tgtEl>
                                          <p:spTgt spid="94212"/>
                                        </p:tgtEl>
                                      </p:cBhvr>
                                    </p:animEffect>
                                    <p:set>
                                      <p:cBhvr>
                                        <p:cTn id="104" dur="1" fill="hold">
                                          <p:stCondLst>
                                            <p:cond delay="1999"/>
                                          </p:stCondLst>
                                        </p:cTn>
                                        <p:tgtEl>
                                          <p:spTgt spid="94212"/>
                                        </p:tgtEl>
                                        <p:attrNameLst>
                                          <p:attrName>style.visibility</p:attrName>
                                        </p:attrNameLst>
                                      </p:cBhvr>
                                      <p:to>
                                        <p:strVal val="hidden"/>
                                      </p:to>
                                    </p:set>
                                  </p:childTnLst>
                                </p:cTn>
                              </p:par>
                            </p:childTnLst>
                          </p:cTn>
                        </p:par>
                        <p:par>
                          <p:cTn id="105" fill="hold" nodeType="afterGroup">
                            <p:stCondLst>
                              <p:cond delay="60000"/>
                            </p:stCondLst>
                            <p:childTnLst>
                              <p:par>
                                <p:cTn id="106" presetID="3" presetClass="exit" presetSubtype="10" fill="hold" nodeType="afterEffect">
                                  <p:stCondLst>
                                    <p:cond delay="0"/>
                                  </p:stCondLst>
                                  <p:childTnLst>
                                    <p:animEffect transition="out" filter="blinds(horizontal)">
                                      <p:cBhvr>
                                        <p:cTn id="107" dur="2000"/>
                                        <p:tgtEl>
                                          <p:spTgt spid="94210">
                                            <p:txEl>
                                              <p:pRg st="7" end="7"/>
                                            </p:txEl>
                                          </p:spTgt>
                                        </p:tgtEl>
                                      </p:cBhvr>
                                    </p:animEffect>
                                    <p:set>
                                      <p:cBhvr>
                                        <p:cTn id="108" dur="1" fill="hold">
                                          <p:stCondLst>
                                            <p:cond delay="1999"/>
                                          </p:stCondLst>
                                        </p:cTn>
                                        <p:tgtEl>
                                          <p:spTgt spid="94210">
                                            <p:txEl>
                                              <p:pRg st="7" end="7"/>
                                            </p:txEl>
                                          </p:spTgt>
                                        </p:tgtEl>
                                        <p:attrNameLst>
                                          <p:attrName>style.visibility</p:attrName>
                                        </p:attrNameLst>
                                      </p:cBhvr>
                                      <p:to>
                                        <p:strVal val="hidden"/>
                                      </p:to>
                                    </p:set>
                                  </p:childTnLst>
                                </p:cTn>
                              </p:par>
                            </p:childTnLst>
                          </p:cTn>
                        </p:par>
                        <p:par>
                          <p:cTn id="109" fill="hold" nodeType="afterGroup">
                            <p:stCondLst>
                              <p:cond delay="62000"/>
                            </p:stCondLst>
                            <p:childTnLst>
                              <p:par>
                                <p:cTn id="110" presetID="4" presetClass="exit" presetSubtype="16" fill="hold" nodeType="afterEffect">
                                  <p:stCondLst>
                                    <p:cond delay="0"/>
                                  </p:stCondLst>
                                  <p:childTnLst>
                                    <p:animEffect transition="out" filter="box(in)">
                                      <p:cBhvr>
                                        <p:cTn id="111" dur="2000"/>
                                        <p:tgtEl>
                                          <p:spTgt spid="94213"/>
                                        </p:tgtEl>
                                      </p:cBhvr>
                                    </p:animEffect>
                                    <p:set>
                                      <p:cBhvr>
                                        <p:cTn id="112" dur="1" fill="hold">
                                          <p:stCondLst>
                                            <p:cond delay="1999"/>
                                          </p:stCondLst>
                                        </p:cTn>
                                        <p:tgtEl>
                                          <p:spTgt spid="94213"/>
                                        </p:tgtEl>
                                        <p:attrNameLst>
                                          <p:attrName>style.visibility</p:attrName>
                                        </p:attrNameLst>
                                      </p:cBhvr>
                                      <p:to>
                                        <p:strVal val="hidden"/>
                                      </p:to>
                                    </p:set>
                                  </p:childTnLst>
                                </p:cTn>
                              </p:par>
                            </p:childTnLst>
                          </p:cTn>
                        </p:par>
                        <p:par>
                          <p:cTn id="113" fill="hold" nodeType="afterGroup">
                            <p:stCondLst>
                              <p:cond delay="64000"/>
                            </p:stCondLst>
                            <p:childTnLst>
                              <p:par>
                                <p:cTn id="114" presetID="3" presetClass="exit" presetSubtype="10" fill="hold" nodeType="afterEffect">
                                  <p:stCondLst>
                                    <p:cond delay="0"/>
                                  </p:stCondLst>
                                  <p:childTnLst>
                                    <p:animEffect transition="out" filter="blinds(horizontal)">
                                      <p:cBhvr>
                                        <p:cTn id="115" dur="2000"/>
                                        <p:tgtEl>
                                          <p:spTgt spid="94210">
                                            <p:txEl>
                                              <p:pRg st="8" end="8"/>
                                            </p:txEl>
                                          </p:spTgt>
                                        </p:tgtEl>
                                      </p:cBhvr>
                                    </p:animEffect>
                                    <p:set>
                                      <p:cBhvr>
                                        <p:cTn id="116" dur="1" fill="hold">
                                          <p:stCondLst>
                                            <p:cond delay="1999"/>
                                          </p:stCondLst>
                                        </p:cTn>
                                        <p:tgtEl>
                                          <p:spTgt spid="94210">
                                            <p:txEl>
                                              <p:pRg st="8" end="8"/>
                                            </p:txEl>
                                          </p:spTgt>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94210">
                                            <p:txEl>
                                              <p:pRg st="9" end="9"/>
                                            </p:txEl>
                                          </p:spTgt>
                                        </p:tgtEl>
                                      </p:cBhvr>
                                    </p:animEffect>
                                    <p:set>
                                      <p:cBhvr>
                                        <p:cTn id="119" dur="1" fill="hold">
                                          <p:stCondLst>
                                            <p:cond delay="499"/>
                                          </p:stCondLst>
                                        </p:cTn>
                                        <p:tgtEl>
                                          <p:spTgt spid="94210">
                                            <p:txEl>
                                              <p:pRg st="9" end="9"/>
                                            </p:txEl>
                                          </p:spTgt>
                                        </p:tgtEl>
                                        <p:attrNameLst>
                                          <p:attrName>style.visibility</p:attrName>
                                        </p:attrNameLst>
                                      </p:cBhvr>
                                      <p:to>
                                        <p:strVal val="hidden"/>
                                      </p:to>
                                    </p:set>
                                  </p:childTnLst>
                                </p:cTn>
                              </p:par>
                            </p:childTnLst>
                          </p:cTn>
                        </p:par>
                        <p:par>
                          <p:cTn id="120" fill="hold" nodeType="afterGroup">
                            <p:stCondLst>
                              <p:cond delay="66000"/>
                            </p:stCondLst>
                            <p:childTnLst>
                              <p:par>
                                <p:cTn id="121" presetID="4" presetClass="exit" presetSubtype="16" fill="hold" nodeType="afterEffect">
                                  <p:stCondLst>
                                    <p:cond delay="0"/>
                                  </p:stCondLst>
                                  <p:childTnLst>
                                    <p:animEffect transition="out" filter="box(in)">
                                      <p:cBhvr>
                                        <p:cTn id="122" dur="2000"/>
                                        <p:tgtEl>
                                          <p:spTgt spid="94214"/>
                                        </p:tgtEl>
                                      </p:cBhvr>
                                    </p:animEffect>
                                    <p:set>
                                      <p:cBhvr>
                                        <p:cTn id="123" dur="1" fill="hold">
                                          <p:stCondLst>
                                            <p:cond delay="1999"/>
                                          </p:stCondLst>
                                        </p:cTn>
                                        <p:tgtEl>
                                          <p:spTgt spid="94214"/>
                                        </p:tgtEl>
                                        <p:attrNameLst>
                                          <p:attrName>style.visibility</p:attrName>
                                        </p:attrNameLst>
                                      </p:cBhvr>
                                      <p:to>
                                        <p:strVal val="hidden"/>
                                      </p:to>
                                    </p:set>
                                  </p:childTnLst>
                                </p:cTn>
                              </p:par>
                            </p:childTnLst>
                          </p:cTn>
                        </p:par>
                        <p:par>
                          <p:cTn id="124" fill="hold" nodeType="afterGroup">
                            <p:stCondLst>
                              <p:cond delay="68000"/>
                            </p:stCondLst>
                            <p:childTnLst>
                              <p:par>
                                <p:cTn id="125" presetID="3" presetClass="exit" presetSubtype="10" fill="hold" nodeType="afterEffect">
                                  <p:stCondLst>
                                    <p:cond delay="0"/>
                                  </p:stCondLst>
                                  <p:childTnLst>
                                    <p:animEffect transition="out" filter="blinds(horizontal)">
                                      <p:cBhvr>
                                        <p:cTn id="126" dur="2000"/>
                                        <p:tgtEl>
                                          <p:spTgt spid="94210">
                                            <p:txEl>
                                              <p:pRg st="10" end="10"/>
                                            </p:txEl>
                                          </p:spTgt>
                                        </p:tgtEl>
                                      </p:cBhvr>
                                    </p:animEffect>
                                    <p:set>
                                      <p:cBhvr>
                                        <p:cTn id="127" dur="1" fill="hold">
                                          <p:stCondLst>
                                            <p:cond delay="1999"/>
                                          </p:stCondLst>
                                        </p:cTn>
                                        <p:tgtEl>
                                          <p:spTgt spid="94210">
                                            <p:txEl>
                                              <p:pRg st="10" end="10"/>
                                            </p:txEl>
                                          </p:spTgt>
                                        </p:tgtEl>
                                        <p:attrNameLst>
                                          <p:attrName>style.visibility</p:attrName>
                                        </p:attrNameLst>
                                      </p:cBhvr>
                                      <p:to>
                                        <p:strVal val="hidden"/>
                                      </p:to>
                                    </p:set>
                                  </p:childTnLst>
                                </p:cTn>
                              </p:par>
                              <p:par>
                                <p:cTn id="128" presetID="3" presetClass="exit" presetSubtype="10" fill="hold" nodeType="withEffect">
                                  <p:stCondLst>
                                    <p:cond delay="0"/>
                                  </p:stCondLst>
                                  <p:childTnLst>
                                    <p:animEffect transition="out" filter="blinds(horizontal)">
                                      <p:cBhvr>
                                        <p:cTn id="129" dur="2000"/>
                                        <p:tgtEl>
                                          <p:spTgt spid="94210">
                                            <p:txEl>
                                              <p:pRg st="11" end="11"/>
                                            </p:txEl>
                                          </p:spTgt>
                                        </p:tgtEl>
                                      </p:cBhvr>
                                    </p:animEffect>
                                    <p:set>
                                      <p:cBhvr>
                                        <p:cTn id="130" dur="1" fill="hold">
                                          <p:stCondLst>
                                            <p:cond delay="1999"/>
                                          </p:stCondLst>
                                        </p:cTn>
                                        <p:tgtEl>
                                          <p:spTgt spid="94210">
                                            <p:txEl>
                                              <p:pRg st="11" end="11"/>
                                            </p:txEl>
                                          </p:spTgt>
                                        </p:tgtEl>
                                        <p:attrNameLst>
                                          <p:attrName>style.visibility</p:attrName>
                                        </p:attrNameLst>
                                      </p:cBhvr>
                                      <p:to>
                                        <p:strVal val="hidden"/>
                                      </p:to>
                                    </p:set>
                                  </p:childTnLst>
                                </p:cTn>
                              </p:par>
                              <p:par>
                                <p:cTn id="131" presetID="3" presetClass="exit" presetSubtype="10" fill="hold" nodeType="withEffect">
                                  <p:stCondLst>
                                    <p:cond delay="0"/>
                                  </p:stCondLst>
                                  <p:childTnLst>
                                    <p:animEffect transition="out" filter="blinds(horizontal)">
                                      <p:cBhvr>
                                        <p:cTn id="132" dur="2000"/>
                                        <p:tgtEl>
                                          <p:spTgt spid="94210">
                                            <p:txEl>
                                              <p:pRg st="12" end="12"/>
                                            </p:txEl>
                                          </p:spTgt>
                                        </p:tgtEl>
                                      </p:cBhvr>
                                    </p:animEffect>
                                    <p:set>
                                      <p:cBhvr>
                                        <p:cTn id="133" dur="1" fill="hold">
                                          <p:stCondLst>
                                            <p:cond delay="1999"/>
                                          </p:stCondLst>
                                        </p:cTn>
                                        <p:tgtEl>
                                          <p:spTgt spid="94210">
                                            <p:txEl>
                                              <p:pRg st="12" end="12"/>
                                            </p:txEl>
                                          </p:spTgt>
                                        </p:tgtEl>
                                        <p:attrNameLst>
                                          <p:attrName>style.visibility</p:attrName>
                                        </p:attrNameLst>
                                      </p:cBhvr>
                                      <p:to>
                                        <p:strVal val="hidden"/>
                                      </p:to>
                                    </p:set>
                                  </p:childTnLst>
                                </p:cTn>
                              </p:par>
                              <p:par>
                                <p:cTn id="134" presetID="3" presetClass="exit" presetSubtype="10" fill="hold" nodeType="withEffect">
                                  <p:stCondLst>
                                    <p:cond delay="0"/>
                                  </p:stCondLst>
                                  <p:childTnLst>
                                    <p:animEffect transition="out" filter="blinds(horizontal)">
                                      <p:cBhvr>
                                        <p:cTn id="135" dur="2000"/>
                                        <p:tgtEl>
                                          <p:spTgt spid="94210">
                                            <p:txEl>
                                              <p:pRg st="13" end="13"/>
                                            </p:txEl>
                                          </p:spTgt>
                                        </p:tgtEl>
                                      </p:cBhvr>
                                    </p:animEffect>
                                    <p:set>
                                      <p:cBhvr>
                                        <p:cTn id="136" dur="1" fill="hold">
                                          <p:stCondLst>
                                            <p:cond delay="1999"/>
                                          </p:stCondLst>
                                        </p:cTn>
                                        <p:tgtEl>
                                          <p:spTgt spid="94210">
                                            <p:txEl>
                                              <p:pRg st="13" end="13"/>
                                            </p:txEl>
                                          </p:spTgt>
                                        </p:tgtEl>
                                        <p:attrNameLst>
                                          <p:attrName>style.visibility</p:attrName>
                                        </p:attrNameLst>
                                      </p:cBhvr>
                                      <p:to>
                                        <p:strVal val="hidden"/>
                                      </p:to>
                                    </p:set>
                                  </p:childTnLst>
                                </p:cTn>
                              </p:par>
                            </p:childTnLst>
                          </p:cTn>
                        </p:par>
                        <p:par>
                          <p:cTn id="137" fill="hold" nodeType="afterGroup">
                            <p:stCondLst>
                              <p:cond delay="70000"/>
                            </p:stCondLst>
                            <p:childTnLst>
                              <p:par>
                                <p:cTn id="138" presetID="3" presetClass="exit" presetSubtype="10" fill="hold" nodeType="afterEffect">
                                  <p:stCondLst>
                                    <p:cond delay="0"/>
                                  </p:stCondLst>
                                  <p:childTnLst>
                                    <p:animEffect transition="out" filter="blinds(horizontal)">
                                      <p:cBhvr>
                                        <p:cTn id="139" dur="2000"/>
                                        <p:tgtEl>
                                          <p:spTgt spid="94210">
                                            <p:txEl>
                                              <p:pRg st="15" end="15"/>
                                            </p:txEl>
                                          </p:spTgt>
                                        </p:tgtEl>
                                      </p:cBhvr>
                                    </p:animEffect>
                                    <p:set>
                                      <p:cBhvr>
                                        <p:cTn id="140" dur="1" fill="hold">
                                          <p:stCondLst>
                                            <p:cond delay="1999"/>
                                          </p:stCondLst>
                                        </p:cTn>
                                        <p:tgtEl>
                                          <p:spTgt spid="94210">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Το κόστος των ιδιοκατασκευαζόµενων πάγιων στοιχείων προσδιορίζεται µε τη χρήση των ίδιων µεθόδων, όπως και των αγοραζόµενων στοιχείων. Επίσης, δεν συµπεριλαµβάνονται στο κόστος της ιδιοκατασκευής ασυνήθη ποσά φύρας ή αδράνειας.</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Δωρεάν απόκτηση ενσώματων ακινητοποιήσεων</a:t>
            </a: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a:latin typeface="Times New Roman" panose="02020603050405020304" pitchFamily="18" charset="0"/>
              </a:rPr>
              <a:t>Στη χρέωση των άνω λογαριασµών της 1ης οµάδας του Ε.Γ.Λ.Σ. καταχωρείται και η δωρεάν απόκτηση ακινήτων, µηχανηµάτων κ.λ.π. παγίων µε πίστωση του λογαρίασµού 41 "Αποθεµατικά". Ως αξία κτήσεως των ακινήτων αναγράφεται η αντικειµενική αξία αυτών ενώ των µηχανηµάτων κ.λ.π. παγίων η τρέχουσα αξία αυτών στην αγορά.</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r>
              <a:rPr lang="el-GR" altLang="en-US" sz="2000" b="1" i="1" u="sng">
                <a:latin typeface="Times New Roman" panose="02020603050405020304" pitchFamily="18" charset="0"/>
              </a:rPr>
              <a:t>Προσθήκες και βελτιώσεις ενσώµατων ακινητοποιήσεων</a:t>
            </a:r>
            <a:r>
              <a:rPr lang="el-GR" altLang="en-US" sz="2000" i="1" u="sng">
                <a:latin typeface="Times New Roman" panose="02020603050405020304" pitchFamily="18" charset="0"/>
              </a:rPr>
              <a:t>.</a:t>
            </a:r>
            <a:r>
              <a:rPr lang="el-GR" altLang="en-US" sz="2000" u="sng">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Η άνω αξία κτήσεως προσαυξάνεται µε τις δαπάνες προσθηκών και βελτιώσεων των ενσώµατων ακινητοποιήσεων και µειώνεται µε τις αποσβέσεις τους. Αντιθέτως, οι συντηρήσεις και επισκευές των ενσώµατων ακινητοποιήσεων δεν προσαυξάνουν την αξία κτήσεως αλλά καταχωρούνται στα αποτελέσµατα χρήσεως.</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75369563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anim calcmode="lin" valueType="num">
                                      <p:cBhvr additive="base">
                                        <p:cTn id="7" dur="20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3186">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6000"/>
                                  </p:stCondLst>
                                  <p:childTnLst>
                                    <p:set>
                                      <p:cBhvr>
                                        <p:cTn id="11" dur="1" fill="hold">
                                          <p:stCondLst>
                                            <p:cond delay="0"/>
                                          </p:stCondLst>
                                        </p:cTn>
                                        <p:tgtEl>
                                          <p:spTgt spid="93186">
                                            <p:txEl>
                                              <p:pRg st="3" end="3"/>
                                            </p:txEl>
                                          </p:spTgt>
                                        </p:tgtEl>
                                        <p:attrNameLst>
                                          <p:attrName>style.visibility</p:attrName>
                                        </p:attrNameLst>
                                      </p:cBhvr>
                                      <p:to>
                                        <p:strVal val="visible"/>
                                      </p:to>
                                    </p:set>
                                    <p:anim calcmode="lin" valueType="num">
                                      <p:cBhvr additive="base">
                                        <p:cTn id="12" dur="20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93186">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2" presetClass="entr" presetSubtype="4" fill="hold" nodeType="afterEffect">
                                  <p:stCondLst>
                                    <p:cond delay="0"/>
                                  </p:stCondLst>
                                  <p:childTnLst>
                                    <p:set>
                                      <p:cBhvr>
                                        <p:cTn id="16" dur="1" fill="hold">
                                          <p:stCondLst>
                                            <p:cond delay="0"/>
                                          </p:stCondLst>
                                        </p:cTn>
                                        <p:tgtEl>
                                          <p:spTgt spid="93186">
                                            <p:txEl>
                                              <p:pRg st="4" end="4"/>
                                            </p:txEl>
                                          </p:spTgt>
                                        </p:tgtEl>
                                        <p:attrNameLst>
                                          <p:attrName>style.visibility</p:attrName>
                                        </p:attrNameLst>
                                      </p:cBhvr>
                                      <p:to>
                                        <p:strVal val="visible"/>
                                      </p:to>
                                    </p:set>
                                    <p:anim calcmode="lin" valueType="num">
                                      <p:cBhvr additive="base">
                                        <p:cTn id="17" dur="2000" fill="hold"/>
                                        <p:tgtEl>
                                          <p:spTgt spid="93186">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3186">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000"/>
                            </p:stCondLst>
                            <p:childTnLst>
                              <p:par>
                                <p:cTn id="20" presetID="2" presetClass="entr" presetSubtype="4" fill="hold" nodeType="afterEffect">
                                  <p:stCondLst>
                                    <p:cond delay="6000"/>
                                  </p:stCondLst>
                                  <p:childTnLst>
                                    <p:set>
                                      <p:cBhvr>
                                        <p:cTn id="21" dur="1" fill="hold">
                                          <p:stCondLst>
                                            <p:cond delay="0"/>
                                          </p:stCondLst>
                                        </p:cTn>
                                        <p:tgtEl>
                                          <p:spTgt spid="93186">
                                            <p:txEl>
                                              <p:pRg st="6" end="6"/>
                                            </p:txEl>
                                          </p:spTgt>
                                        </p:tgtEl>
                                        <p:attrNameLst>
                                          <p:attrName>style.visibility</p:attrName>
                                        </p:attrNameLst>
                                      </p:cBhvr>
                                      <p:to>
                                        <p:strVal val="visible"/>
                                      </p:to>
                                    </p:set>
                                    <p:anim calcmode="lin" valueType="num">
                                      <p:cBhvr additive="base">
                                        <p:cTn id="22" dur="2000" fill="hold"/>
                                        <p:tgtEl>
                                          <p:spTgt spid="93186">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93186">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0"/>
                            </p:stCondLst>
                            <p:childTnLst>
                              <p:par>
                                <p:cTn id="25" presetID="2" presetClass="entr" presetSubtype="4" fill="hold" nodeType="afterEffect">
                                  <p:stCondLst>
                                    <p:cond delay="0"/>
                                  </p:stCondLst>
                                  <p:childTnLst>
                                    <p:set>
                                      <p:cBhvr>
                                        <p:cTn id="26" dur="1" fill="hold">
                                          <p:stCondLst>
                                            <p:cond delay="0"/>
                                          </p:stCondLst>
                                        </p:cTn>
                                        <p:tgtEl>
                                          <p:spTgt spid="93186">
                                            <p:txEl>
                                              <p:pRg st="7" end="7"/>
                                            </p:txEl>
                                          </p:spTgt>
                                        </p:tgtEl>
                                        <p:attrNameLst>
                                          <p:attrName>style.visibility</p:attrName>
                                        </p:attrNameLst>
                                      </p:cBhvr>
                                      <p:to>
                                        <p:strVal val="visible"/>
                                      </p:to>
                                    </p:set>
                                    <p:anim calcmode="lin" valueType="num">
                                      <p:cBhvr additive="base">
                                        <p:cTn id="27" dur="2000" fill="hold"/>
                                        <p:tgtEl>
                                          <p:spTgt spid="93186">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3186">
                                            <p:txEl>
                                              <p:pRg st="7" end="7"/>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2000"/>
                            </p:stCondLst>
                            <p:childTnLst>
                              <p:par>
                                <p:cTn id="30" presetID="3" presetClass="exit" presetSubtype="10" fill="hold" nodeType="afterEffect">
                                  <p:stCondLst>
                                    <p:cond delay="10000"/>
                                  </p:stCondLst>
                                  <p:childTnLst>
                                    <p:animEffect transition="out" filter="blinds(horizontal)">
                                      <p:cBhvr>
                                        <p:cTn id="31" dur="2000"/>
                                        <p:tgtEl>
                                          <p:spTgt spid="93186">
                                            <p:txEl>
                                              <p:pRg st="1" end="1"/>
                                            </p:txEl>
                                          </p:spTgt>
                                        </p:tgtEl>
                                      </p:cBhvr>
                                    </p:animEffect>
                                    <p:set>
                                      <p:cBhvr>
                                        <p:cTn id="32" dur="1" fill="hold">
                                          <p:stCondLst>
                                            <p:cond delay="1999"/>
                                          </p:stCondLst>
                                        </p:cTn>
                                        <p:tgtEl>
                                          <p:spTgt spid="93186">
                                            <p:txEl>
                                              <p:pRg st="1" end="1"/>
                                            </p:txEl>
                                          </p:spTgt>
                                        </p:tgtEl>
                                        <p:attrNameLst>
                                          <p:attrName>style.visibility</p:attrName>
                                        </p:attrNameLst>
                                      </p:cBhvr>
                                      <p:to>
                                        <p:strVal val="hidden"/>
                                      </p:to>
                                    </p:set>
                                  </p:childTnLst>
                                </p:cTn>
                              </p:par>
                            </p:childTnLst>
                          </p:cTn>
                        </p:par>
                        <p:par>
                          <p:cTn id="33" fill="hold" nodeType="afterGroup">
                            <p:stCondLst>
                              <p:cond delay="34000"/>
                            </p:stCondLst>
                            <p:childTnLst>
                              <p:par>
                                <p:cTn id="34" presetID="3" presetClass="exit" presetSubtype="10" fill="hold" nodeType="afterEffect">
                                  <p:stCondLst>
                                    <p:cond delay="0"/>
                                  </p:stCondLst>
                                  <p:childTnLst>
                                    <p:animEffect transition="out" filter="blinds(horizontal)">
                                      <p:cBhvr>
                                        <p:cTn id="35" dur="2000"/>
                                        <p:tgtEl>
                                          <p:spTgt spid="93186">
                                            <p:txEl>
                                              <p:pRg st="2" end="2"/>
                                            </p:txEl>
                                          </p:spTgt>
                                        </p:tgtEl>
                                      </p:cBhvr>
                                    </p:animEffect>
                                    <p:set>
                                      <p:cBhvr>
                                        <p:cTn id="36" dur="1" fill="hold">
                                          <p:stCondLst>
                                            <p:cond delay="1999"/>
                                          </p:stCondLst>
                                        </p:cTn>
                                        <p:tgtEl>
                                          <p:spTgt spid="93186">
                                            <p:txEl>
                                              <p:pRg st="2" end="2"/>
                                            </p:txEl>
                                          </p:spTgt>
                                        </p:tgtEl>
                                        <p:attrNameLst>
                                          <p:attrName>style.visibility</p:attrName>
                                        </p:attrNameLst>
                                      </p:cBhvr>
                                      <p:to>
                                        <p:strVal val="hidden"/>
                                      </p:to>
                                    </p:set>
                                  </p:childTnLst>
                                </p:cTn>
                              </p:par>
                            </p:childTnLst>
                          </p:cTn>
                        </p:par>
                        <p:par>
                          <p:cTn id="37" fill="hold" nodeType="afterGroup">
                            <p:stCondLst>
                              <p:cond delay="36000"/>
                            </p:stCondLst>
                            <p:childTnLst>
                              <p:par>
                                <p:cTn id="38" presetID="3" presetClass="exit" presetSubtype="10" fill="hold" nodeType="afterEffect">
                                  <p:stCondLst>
                                    <p:cond delay="0"/>
                                  </p:stCondLst>
                                  <p:childTnLst>
                                    <p:animEffect transition="out" filter="blinds(horizontal)">
                                      <p:cBhvr>
                                        <p:cTn id="39" dur="2000"/>
                                        <p:tgtEl>
                                          <p:spTgt spid="93186">
                                            <p:txEl>
                                              <p:pRg st="3" end="3"/>
                                            </p:txEl>
                                          </p:spTgt>
                                        </p:tgtEl>
                                      </p:cBhvr>
                                    </p:animEffect>
                                    <p:set>
                                      <p:cBhvr>
                                        <p:cTn id="40" dur="1" fill="hold">
                                          <p:stCondLst>
                                            <p:cond delay="1999"/>
                                          </p:stCondLst>
                                        </p:cTn>
                                        <p:tgtEl>
                                          <p:spTgt spid="93186">
                                            <p:txEl>
                                              <p:pRg st="3" end="3"/>
                                            </p:txEl>
                                          </p:spTgt>
                                        </p:tgtEl>
                                        <p:attrNameLst>
                                          <p:attrName>style.visibility</p:attrName>
                                        </p:attrNameLst>
                                      </p:cBhvr>
                                      <p:to>
                                        <p:strVal val="hidden"/>
                                      </p:to>
                                    </p:set>
                                  </p:childTnLst>
                                </p:cTn>
                              </p:par>
                            </p:childTnLst>
                          </p:cTn>
                        </p:par>
                        <p:par>
                          <p:cTn id="41" fill="hold" nodeType="afterGroup">
                            <p:stCondLst>
                              <p:cond delay="38000"/>
                            </p:stCondLst>
                            <p:childTnLst>
                              <p:par>
                                <p:cTn id="42" presetID="3" presetClass="exit" presetSubtype="10" fill="hold" nodeType="afterEffect">
                                  <p:stCondLst>
                                    <p:cond delay="0"/>
                                  </p:stCondLst>
                                  <p:childTnLst>
                                    <p:animEffect transition="out" filter="blinds(horizontal)">
                                      <p:cBhvr>
                                        <p:cTn id="43" dur="2000"/>
                                        <p:tgtEl>
                                          <p:spTgt spid="93186">
                                            <p:txEl>
                                              <p:pRg st="4" end="4"/>
                                            </p:txEl>
                                          </p:spTgt>
                                        </p:tgtEl>
                                      </p:cBhvr>
                                    </p:animEffect>
                                    <p:set>
                                      <p:cBhvr>
                                        <p:cTn id="44" dur="1" fill="hold">
                                          <p:stCondLst>
                                            <p:cond delay="1999"/>
                                          </p:stCondLst>
                                        </p:cTn>
                                        <p:tgtEl>
                                          <p:spTgt spid="93186">
                                            <p:txEl>
                                              <p:pRg st="4" end="4"/>
                                            </p:txEl>
                                          </p:spTgt>
                                        </p:tgtEl>
                                        <p:attrNameLst>
                                          <p:attrName>style.visibility</p:attrName>
                                        </p:attrNameLst>
                                      </p:cBhvr>
                                      <p:to>
                                        <p:strVal val="hidden"/>
                                      </p:to>
                                    </p:set>
                                  </p:childTnLst>
                                </p:cTn>
                              </p:par>
                            </p:childTnLst>
                          </p:cTn>
                        </p:par>
                        <p:par>
                          <p:cTn id="45" fill="hold" nodeType="afterGroup">
                            <p:stCondLst>
                              <p:cond delay="40000"/>
                            </p:stCondLst>
                            <p:childTnLst>
                              <p:par>
                                <p:cTn id="46" presetID="3" presetClass="exit" presetSubtype="10" fill="hold" nodeType="afterEffect">
                                  <p:stCondLst>
                                    <p:cond delay="0"/>
                                  </p:stCondLst>
                                  <p:childTnLst>
                                    <p:animEffect transition="out" filter="blinds(horizontal)">
                                      <p:cBhvr>
                                        <p:cTn id="47" dur="2000"/>
                                        <p:tgtEl>
                                          <p:spTgt spid="93186">
                                            <p:txEl>
                                              <p:pRg st="6" end="6"/>
                                            </p:txEl>
                                          </p:spTgt>
                                        </p:tgtEl>
                                      </p:cBhvr>
                                    </p:animEffect>
                                    <p:set>
                                      <p:cBhvr>
                                        <p:cTn id="48" dur="1" fill="hold">
                                          <p:stCondLst>
                                            <p:cond delay="1999"/>
                                          </p:stCondLst>
                                        </p:cTn>
                                        <p:tgtEl>
                                          <p:spTgt spid="93186">
                                            <p:txEl>
                                              <p:pRg st="6" end="6"/>
                                            </p:txEl>
                                          </p:spTgt>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2000"/>
                                        <p:tgtEl>
                                          <p:spTgt spid="93186">
                                            <p:txEl>
                                              <p:pRg st="7" end="7"/>
                                            </p:txEl>
                                          </p:spTgt>
                                        </p:tgtEl>
                                      </p:cBhvr>
                                    </p:animEffect>
                                    <p:set>
                                      <p:cBhvr>
                                        <p:cTn id="51" dur="1" fill="hold">
                                          <p:stCondLst>
                                            <p:cond delay="1999"/>
                                          </p:stCondLst>
                                        </p:cTn>
                                        <p:tgtEl>
                                          <p:spTgt spid="93186">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algn="ctr" eaLnBrk="1" hangingPunct="1">
              <a:lnSpc>
                <a:spcPct val="80000"/>
              </a:lnSpc>
              <a:buFontTx/>
              <a:buNone/>
            </a:pPr>
            <a:r>
              <a:rPr lang="el-GR" altLang="en-US" sz="2000"/>
              <a:t>	 </a:t>
            </a:r>
            <a:r>
              <a:rPr lang="el-GR" altLang="en-US" sz="2400" b="1" u="sng">
                <a:latin typeface="Times New Roman" panose="02020603050405020304" pitchFamily="18" charset="0"/>
              </a:rPr>
              <a:t>Αποσβέσεις ενσώµατων ακινητοποιήσεων </a:t>
            </a:r>
          </a:p>
          <a:p>
            <a:pPr algn="ctr" eaLnBrk="1" hangingPunct="1">
              <a:lnSpc>
                <a:spcPct val="80000"/>
              </a:lnSpc>
              <a:buFontTx/>
              <a:buNone/>
            </a:pPr>
            <a:r>
              <a:rPr lang="el-GR" altLang="en-US" sz="2400" b="1">
                <a:latin typeface="Times New Roman" panose="02020603050405020304" pitchFamily="18" charset="0"/>
              </a:rPr>
              <a:t>	 </a:t>
            </a:r>
            <a:r>
              <a:rPr lang="el-GR" altLang="en-US" sz="2400" b="1" u="sng">
                <a:latin typeface="Times New Roman" panose="02020603050405020304" pitchFamily="18" charset="0"/>
              </a:rPr>
              <a:t>Γενικά περί αποσβέσεων ενσώµατων ακινητοποιήσεων</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Οι ενσώµατες ακινητοποιήσεις, εκτός από τα οικόπεδα, τα γήπεδα και τα       αγροτεµάχια, δεν έχουν απεριόριστη διάρκεια ζωής. Η αξία τους κάθε χρόνο µειώνεται και η µείωση αυτή οφείλεται είτε στη χρησιµοποίησή τους είτε στην πάροδο του χρόνου είτε στην οικονοµική απαξίωση. </a:t>
            </a:r>
          </a:p>
          <a:p>
            <a:pPr eaLnBrk="1" hangingPunct="1">
              <a:lnSpc>
                <a:spcPct val="80000"/>
              </a:lnSpc>
              <a:buFontTx/>
              <a:buNone/>
            </a:pPr>
            <a:r>
              <a:rPr lang="el-GR" altLang="en-US" sz="2000">
                <a:latin typeface="Times New Roman" panose="02020603050405020304" pitchFamily="18" charset="0"/>
              </a:rPr>
              <a:t>	Εποµένως κάθε ενσώµατη ακινητοποίηση έχει µια ωφέλιµη διάρκεια ζωής κατά την οποία υπολογίζεται ότι θα χρησιµοποιείται παραγωγικά από την επιχείρηση.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Απόσβεση</a:t>
            </a:r>
            <a:r>
              <a:rPr lang="el-GR" altLang="en-US" sz="2000">
                <a:latin typeface="Times New Roman" panose="02020603050405020304" pitchFamily="18" charset="0"/>
              </a:rPr>
              <a:t> είναι η χρονική κατανοµή της αποσβεστέας αξίας της ενσώµατης ακινητοποίησης που υπολογίζεται µε βάση την ωφέλιµη διάρκεια ζωής της. Η µέθοδος αυτή, στην οποία: α)η ωφέλιµη διάρκεια ζωής είναι η χρονική περίοδος κατά την οποία υπολογίζεται ότι το αποσβέσιµο πάγιο θα χρησιµοποιείται παραγωγικά από την οικονοµική µονάδα, και β) τα αποτελέσµατα χρήσεως επιβαρύνονται κάθε χρόνο µε σταθερό ποσό εξόδου απόσβεσης, ονοµάζεται "µέθοδος της σταθερής απόσβεσης". Εάν, όµως, γίνεται µια φθίνουσα επιβάρυνση των αποτελεσµάτων χρήσεων κάθε χρόνο η µέθοδος ονοµάζεται "µέθοδος της φθίνουσας απόσβεσης". </a:t>
            </a:r>
          </a:p>
          <a:p>
            <a:pPr eaLnBrk="1" hangingPunct="1">
              <a:lnSpc>
                <a:spcPct val="80000"/>
              </a:lnSpc>
              <a:buFontTx/>
              <a:buNone/>
            </a:pPr>
            <a:r>
              <a:rPr lang="el-GR" altLang="en-US" sz="2000">
                <a:latin typeface="Times New Roman" panose="02020603050405020304" pitchFamily="18" charset="0"/>
              </a:rPr>
              <a:t>	Στην περίπτωση, όµως, που η ωφέλιµη διάρκεια ζωής είναι η ολική ποσότητα παραγωγής ή το ολικό έργο το οποίο η επιχείρηση αναµένεται να επιτύχει από το πάγιο αυτό στοιχείο, η απόσβεση υπολογίζεται µε τη µέθοδο της </a:t>
            </a:r>
            <a:endParaRPr lang="en-US" altLang="en-US" sz="2000">
              <a:latin typeface="Times New Roman" panose="02020603050405020304" pitchFamily="18" charset="0"/>
            </a:endParaRPr>
          </a:p>
        </p:txBody>
      </p:sp>
      <p:sp>
        <p:nvSpPr>
          <p:cNvPr id="92163" name="Line 3"/>
          <p:cNvSpPr>
            <a:spLocks noChangeShapeType="1"/>
          </p:cNvSpPr>
          <p:nvPr/>
        </p:nvSpPr>
        <p:spPr bwMode="auto">
          <a:xfrm>
            <a:off x="8832850" y="6453188"/>
            <a:ext cx="1835150" cy="0"/>
          </a:xfrm>
          <a:prstGeom prst="line">
            <a:avLst/>
          </a:prstGeom>
          <a:noFill/>
          <a:ln w="952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27646434"/>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2162">
                                            <p:txEl>
                                              <p:pRg st="2" end="2"/>
                                            </p:txEl>
                                          </p:spTgt>
                                        </p:tgtEl>
                                        <p:attrNameLst>
                                          <p:attrName>style.visibility</p:attrName>
                                        </p:attrNameLst>
                                      </p:cBhvr>
                                      <p:to>
                                        <p:strVal val="visible"/>
                                      </p:to>
                                    </p:set>
                                    <p:animEffect transition="in" filter="fade">
                                      <p:cBhvr>
                                        <p:cTn id="7" dur="2000"/>
                                        <p:tgtEl>
                                          <p:spTgt spid="9216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62">
                                            <p:txEl>
                                              <p:pRg st="3" end="3"/>
                                            </p:txEl>
                                          </p:spTgt>
                                        </p:tgtEl>
                                        <p:attrNameLst>
                                          <p:attrName>style.visibility</p:attrName>
                                        </p:attrNameLst>
                                      </p:cBhvr>
                                      <p:to>
                                        <p:strVal val="visible"/>
                                      </p:to>
                                    </p:set>
                                    <p:animEffect transition="in" filter="fade">
                                      <p:cBhvr>
                                        <p:cTn id="10" dur="2000"/>
                                        <p:tgtEl>
                                          <p:spTgt spid="92162">
                                            <p:txEl>
                                              <p:pRg st="3" end="3"/>
                                            </p:txEl>
                                          </p:spTgt>
                                        </p:tgtEl>
                                      </p:cBhvr>
                                    </p:animEffect>
                                  </p:childTnLst>
                                </p:cTn>
                              </p:par>
                            </p:childTnLst>
                          </p:cTn>
                        </p:par>
                        <p:par>
                          <p:cTn id="11" fill="hold" nodeType="afterGroup">
                            <p:stCondLst>
                              <p:cond delay="2000"/>
                            </p:stCondLst>
                            <p:childTnLst>
                              <p:par>
                                <p:cTn id="12" presetID="2" presetClass="entr" presetSubtype="4" fill="hold" nodeType="afterEffect">
                                  <p:stCondLst>
                                    <p:cond delay="0"/>
                                  </p:stCondLst>
                                  <p:childTnLst>
                                    <p:set>
                                      <p:cBhvr>
                                        <p:cTn id="13" dur="1" fill="hold">
                                          <p:stCondLst>
                                            <p:cond delay="0"/>
                                          </p:stCondLst>
                                        </p:cTn>
                                        <p:tgtEl>
                                          <p:spTgt spid="92162">
                                            <p:txEl>
                                              <p:pRg st="5" end="5"/>
                                            </p:txEl>
                                          </p:spTgt>
                                        </p:tgtEl>
                                        <p:attrNameLst>
                                          <p:attrName>style.visibility</p:attrName>
                                        </p:attrNameLst>
                                      </p:cBhvr>
                                      <p:to>
                                        <p:strVal val="visible"/>
                                      </p:to>
                                    </p:set>
                                    <p:anim calcmode="lin" valueType="num">
                                      <p:cBhvr additive="base">
                                        <p:cTn id="14" dur="2000" fill="hold"/>
                                        <p:tgtEl>
                                          <p:spTgt spid="92162">
                                            <p:txEl>
                                              <p:pRg st="5" end="5"/>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92162">
                                            <p:txEl>
                                              <p:pRg st="5" end="5"/>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2162">
                                            <p:txEl>
                                              <p:pRg st="6" end="6"/>
                                            </p:txEl>
                                          </p:spTgt>
                                        </p:tgtEl>
                                        <p:attrNameLst>
                                          <p:attrName>style.visibility</p:attrName>
                                        </p:attrNameLst>
                                      </p:cBhvr>
                                      <p:to>
                                        <p:strVal val="visible"/>
                                      </p:to>
                                    </p:set>
                                    <p:anim calcmode="lin" valueType="num">
                                      <p:cBhvr additive="base">
                                        <p:cTn id="18" dur="2000" fill="hold"/>
                                        <p:tgtEl>
                                          <p:spTgt spid="92162">
                                            <p:txEl>
                                              <p:pRg st="6" end="6"/>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92162">
                                            <p:txEl>
                                              <p:pRg st="6" end="6"/>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4000"/>
                            </p:stCondLst>
                            <p:childTnLst>
                              <p:par>
                                <p:cTn id="21" presetID="2" presetClass="entr" presetSubtype="4" fill="hold" nodeType="afterEffect">
                                  <p:stCondLst>
                                    <p:cond delay="6000"/>
                                  </p:stCondLst>
                                  <p:childTnLst>
                                    <p:set>
                                      <p:cBhvr>
                                        <p:cTn id="22" dur="1" fill="hold">
                                          <p:stCondLst>
                                            <p:cond delay="0"/>
                                          </p:stCondLst>
                                        </p:cTn>
                                        <p:tgtEl>
                                          <p:spTgt spid="92162">
                                            <p:txEl>
                                              <p:pRg st="8" end="8"/>
                                            </p:txEl>
                                          </p:spTgt>
                                        </p:tgtEl>
                                        <p:attrNameLst>
                                          <p:attrName>style.visibility</p:attrName>
                                        </p:attrNameLst>
                                      </p:cBhvr>
                                      <p:to>
                                        <p:strVal val="visible"/>
                                      </p:to>
                                    </p:set>
                                    <p:anim calcmode="lin" valueType="num">
                                      <p:cBhvr additive="base">
                                        <p:cTn id="23" dur="2000" fill="hold"/>
                                        <p:tgtEl>
                                          <p:spTgt spid="92162">
                                            <p:txEl>
                                              <p:pRg st="8" end="8"/>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92162">
                                            <p:txEl>
                                              <p:pRg st="8" end="8"/>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2000"/>
                            </p:stCondLst>
                            <p:childTnLst>
                              <p:par>
                                <p:cTn id="26" presetID="2" presetClass="entr" presetSubtype="4" fill="hold" nodeType="afterEffect">
                                  <p:stCondLst>
                                    <p:cond delay="0"/>
                                  </p:stCondLst>
                                  <p:childTnLst>
                                    <p:set>
                                      <p:cBhvr>
                                        <p:cTn id="27" dur="1" fill="hold">
                                          <p:stCondLst>
                                            <p:cond delay="0"/>
                                          </p:stCondLst>
                                        </p:cTn>
                                        <p:tgtEl>
                                          <p:spTgt spid="92162">
                                            <p:txEl>
                                              <p:pRg st="9" end="9"/>
                                            </p:txEl>
                                          </p:spTgt>
                                        </p:tgtEl>
                                        <p:attrNameLst>
                                          <p:attrName>style.visibility</p:attrName>
                                        </p:attrNameLst>
                                      </p:cBhvr>
                                      <p:to>
                                        <p:strVal val="visible"/>
                                      </p:to>
                                    </p:set>
                                    <p:anim calcmode="lin" valueType="num">
                                      <p:cBhvr additive="base">
                                        <p:cTn id="28" dur="2000" fill="hold"/>
                                        <p:tgtEl>
                                          <p:spTgt spid="92162">
                                            <p:txEl>
                                              <p:pRg st="9" end="9"/>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92162">
                                            <p:txEl>
                                              <p:pRg st="9" end="9"/>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4000"/>
                            </p:stCondLst>
                            <p:childTnLst>
                              <p:par>
                                <p:cTn id="31" presetID="10" presetClass="entr" presetSubtype="0" fill="hold" nodeType="afterEffect">
                                  <p:stCondLst>
                                    <p:cond delay="0"/>
                                  </p:stCondLst>
                                  <p:childTnLst>
                                    <p:set>
                                      <p:cBhvr>
                                        <p:cTn id="32" dur="1" fill="hold">
                                          <p:stCondLst>
                                            <p:cond delay="0"/>
                                          </p:stCondLst>
                                        </p:cTn>
                                        <p:tgtEl>
                                          <p:spTgt spid="92163"/>
                                        </p:tgtEl>
                                        <p:attrNameLst>
                                          <p:attrName>style.visibility</p:attrName>
                                        </p:attrNameLst>
                                      </p:cBhvr>
                                      <p:to>
                                        <p:strVal val="visible"/>
                                      </p:to>
                                    </p:set>
                                    <p:animEffect transition="in" filter="fade">
                                      <p:cBhvr>
                                        <p:cTn id="33" dur="2000"/>
                                        <p:tgtEl>
                                          <p:spTgt spid="92163"/>
                                        </p:tgtEl>
                                      </p:cBhvr>
                                    </p:animEffect>
                                  </p:childTnLst>
                                </p:cTn>
                              </p:par>
                            </p:childTnLst>
                          </p:cTn>
                        </p:par>
                        <p:par>
                          <p:cTn id="34" fill="hold" nodeType="afterGroup">
                            <p:stCondLst>
                              <p:cond delay="16000"/>
                            </p:stCondLst>
                            <p:childTnLst>
                              <p:par>
                                <p:cTn id="35" presetID="3" presetClass="exit" presetSubtype="10" fill="hold" nodeType="afterEffect">
                                  <p:stCondLst>
                                    <p:cond delay="10000"/>
                                  </p:stCondLst>
                                  <p:childTnLst>
                                    <p:animEffect transition="out" filter="blinds(horizontal)">
                                      <p:cBhvr>
                                        <p:cTn id="36" dur="2000"/>
                                        <p:tgtEl>
                                          <p:spTgt spid="92162">
                                            <p:txEl>
                                              <p:pRg st="2" end="2"/>
                                            </p:txEl>
                                          </p:spTgt>
                                        </p:tgtEl>
                                      </p:cBhvr>
                                    </p:animEffect>
                                    <p:set>
                                      <p:cBhvr>
                                        <p:cTn id="37" dur="1" fill="hold">
                                          <p:stCondLst>
                                            <p:cond delay="1999"/>
                                          </p:stCondLst>
                                        </p:cTn>
                                        <p:tgtEl>
                                          <p:spTgt spid="92162">
                                            <p:txEl>
                                              <p:pRg st="2" end="2"/>
                                            </p:txEl>
                                          </p:spTgt>
                                        </p:tgtEl>
                                        <p:attrNameLst>
                                          <p:attrName>style.visibility</p:attrName>
                                        </p:attrNameLst>
                                      </p:cBhvr>
                                      <p:to>
                                        <p:strVal val="hidden"/>
                                      </p:to>
                                    </p:set>
                                  </p:childTnLst>
                                </p:cTn>
                              </p:par>
                            </p:childTnLst>
                          </p:cTn>
                        </p:par>
                        <p:par>
                          <p:cTn id="38" fill="hold" nodeType="afterGroup">
                            <p:stCondLst>
                              <p:cond delay="28000"/>
                            </p:stCondLst>
                            <p:childTnLst>
                              <p:par>
                                <p:cTn id="39" presetID="3" presetClass="exit" presetSubtype="10" fill="hold" nodeType="afterEffect">
                                  <p:stCondLst>
                                    <p:cond delay="0"/>
                                  </p:stCondLst>
                                  <p:childTnLst>
                                    <p:animEffect transition="out" filter="blinds(horizontal)">
                                      <p:cBhvr>
                                        <p:cTn id="40" dur="2000"/>
                                        <p:tgtEl>
                                          <p:spTgt spid="92162">
                                            <p:txEl>
                                              <p:pRg st="3" end="3"/>
                                            </p:txEl>
                                          </p:spTgt>
                                        </p:tgtEl>
                                      </p:cBhvr>
                                    </p:animEffect>
                                    <p:set>
                                      <p:cBhvr>
                                        <p:cTn id="41" dur="1" fill="hold">
                                          <p:stCondLst>
                                            <p:cond delay="1999"/>
                                          </p:stCondLst>
                                        </p:cTn>
                                        <p:tgtEl>
                                          <p:spTgt spid="92162">
                                            <p:txEl>
                                              <p:pRg st="3" end="3"/>
                                            </p:txEl>
                                          </p:spTgt>
                                        </p:tgtEl>
                                        <p:attrNameLst>
                                          <p:attrName>style.visibility</p:attrName>
                                        </p:attrNameLst>
                                      </p:cBhvr>
                                      <p:to>
                                        <p:strVal val="hidden"/>
                                      </p:to>
                                    </p:set>
                                  </p:childTnLst>
                                </p:cTn>
                              </p:par>
                            </p:childTnLst>
                          </p:cTn>
                        </p:par>
                        <p:par>
                          <p:cTn id="42" fill="hold" nodeType="afterGroup">
                            <p:stCondLst>
                              <p:cond delay="30000"/>
                            </p:stCondLst>
                            <p:childTnLst>
                              <p:par>
                                <p:cTn id="43" presetID="3" presetClass="exit" presetSubtype="10" fill="hold" nodeType="afterEffect">
                                  <p:stCondLst>
                                    <p:cond delay="0"/>
                                  </p:stCondLst>
                                  <p:childTnLst>
                                    <p:animEffect transition="out" filter="blinds(horizontal)">
                                      <p:cBhvr>
                                        <p:cTn id="44" dur="2000"/>
                                        <p:tgtEl>
                                          <p:spTgt spid="92162">
                                            <p:txEl>
                                              <p:pRg st="5" end="5"/>
                                            </p:txEl>
                                          </p:spTgt>
                                        </p:tgtEl>
                                      </p:cBhvr>
                                    </p:animEffect>
                                    <p:set>
                                      <p:cBhvr>
                                        <p:cTn id="45" dur="1" fill="hold">
                                          <p:stCondLst>
                                            <p:cond delay="1999"/>
                                          </p:stCondLst>
                                        </p:cTn>
                                        <p:tgtEl>
                                          <p:spTgt spid="92162">
                                            <p:txEl>
                                              <p:pRg st="5" end="5"/>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2000"/>
                                        <p:tgtEl>
                                          <p:spTgt spid="92162">
                                            <p:txEl>
                                              <p:pRg st="6" end="6"/>
                                            </p:txEl>
                                          </p:spTgt>
                                        </p:tgtEl>
                                      </p:cBhvr>
                                    </p:animEffect>
                                    <p:set>
                                      <p:cBhvr>
                                        <p:cTn id="48" dur="1" fill="hold">
                                          <p:stCondLst>
                                            <p:cond delay="1999"/>
                                          </p:stCondLst>
                                        </p:cTn>
                                        <p:tgtEl>
                                          <p:spTgt spid="92162">
                                            <p:txEl>
                                              <p:pRg st="6" end="6"/>
                                            </p:txEl>
                                          </p:spTgt>
                                        </p:tgtEl>
                                        <p:attrNameLst>
                                          <p:attrName>style.visibility</p:attrName>
                                        </p:attrNameLst>
                                      </p:cBhvr>
                                      <p:to>
                                        <p:strVal val="hidden"/>
                                      </p:to>
                                    </p:set>
                                  </p:childTnLst>
                                </p:cTn>
                              </p:par>
                            </p:childTnLst>
                          </p:cTn>
                        </p:par>
                        <p:par>
                          <p:cTn id="49" fill="hold" nodeType="afterGroup">
                            <p:stCondLst>
                              <p:cond delay="32000"/>
                            </p:stCondLst>
                            <p:childTnLst>
                              <p:par>
                                <p:cTn id="50" presetID="3" presetClass="exit" presetSubtype="10" fill="hold" nodeType="afterEffect">
                                  <p:stCondLst>
                                    <p:cond delay="0"/>
                                  </p:stCondLst>
                                  <p:childTnLst>
                                    <p:animEffect transition="out" filter="blinds(horizontal)">
                                      <p:cBhvr>
                                        <p:cTn id="51" dur="2000"/>
                                        <p:tgtEl>
                                          <p:spTgt spid="92162">
                                            <p:txEl>
                                              <p:pRg st="8" end="8"/>
                                            </p:txEl>
                                          </p:spTgt>
                                        </p:tgtEl>
                                      </p:cBhvr>
                                    </p:animEffect>
                                    <p:set>
                                      <p:cBhvr>
                                        <p:cTn id="52" dur="1" fill="hold">
                                          <p:stCondLst>
                                            <p:cond delay="1999"/>
                                          </p:stCondLst>
                                        </p:cTn>
                                        <p:tgtEl>
                                          <p:spTgt spid="92162">
                                            <p:txEl>
                                              <p:pRg st="8" end="8"/>
                                            </p:txEl>
                                          </p:spTgt>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2000"/>
                                        <p:tgtEl>
                                          <p:spTgt spid="92162">
                                            <p:txEl>
                                              <p:pRg st="9" end="9"/>
                                            </p:txEl>
                                          </p:spTgt>
                                        </p:tgtEl>
                                      </p:cBhvr>
                                    </p:animEffect>
                                    <p:set>
                                      <p:cBhvr>
                                        <p:cTn id="55" dur="1" fill="hold">
                                          <p:stCondLst>
                                            <p:cond delay="1999"/>
                                          </p:stCondLst>
                                        </p:cTn>
                                        <p:tgtEl>
                                          <p:spTgt spid="92162">
                                            <p:txEl>
                                              <p:pRg st="9" end="9"/>
                                            </p:txEl>
                                          </p:spTgt>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2000"/>
                                        <p:tgtEl>
                                          <p:spTgt spid="92163"/>
                                        </p:tgtEl>
                                      </p:cBhvr>
                                    </p:animEffect>
                                    <p:set>
                                      <p:cBhvr>
                                        <p:cTn id="58" dur="1" fill="hold">
                                          <p:stCondLst>
                                            <p:cond delay="1999"/>
                                          </p:stCondLst>
                                        </p:cTn>
                                        <p:tgtEl>
                                          <p:spTgt spid="92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524000" y="0"/>
            <a:ext cx="9144000" cy="6858000"/>
          </a:xfrm>
        </p:spPr>
        <p:txBody>
          <a:bodyPr/>
          <a:lstStyle/>
          <a:p>
            <a:pPr eaLnBrk="1" hangingPunct="1">
              <a:lnSpc>
                <a:spcPct val="9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90000"/>
              </a:lnSpc>
            </a:pPr>
            <a:endParaRPr lang="en-US" altLang="en-US" sz="2000"/>
          </a:p>
          <a:p>
            <a:pPr eaLnBrk="1" hangingPunct="1">
              <a:lnSpc>
                <a:spcPct val="90000"/>
              </a:lnSpc>
              <a:buFontTx/>
              <a:buNone/>
            </a:pPr>
            <a:r>
              <a:rPr lang="el-GR" altLang="en-US" sz="2000">
                <a:latin typeface="Times New Roman" panose="02020603050405020304" pitchFamily="18" charset="0"/>
              </a:rPr>
              <a:t>	"λειτουργικής εντάσεως" ή "µέθοδος των παραγόµενων µονάδων" </a:t>
            </a:r>
          </a:p>
          <a:p>
            <a:pPr eaLnBrk="1" hangingPunct="1">
              <a:lnSpc>
                <a:spcPct val="90000"/>
              </a:lnSpc>
              <a:buFontTx/>
              <a:buNone/>
            </a:pPr>
            <a:r>
              <a:rPr lang="el-GR" altLang="en-US" sz="2000">
                <a:latin typeface="Times New Roman" panose="02020603050405020304" pitchFamily="18" charset="0"/>
              </a:rPr>
              <a:t>	Η ωφέλιµη ζωή ενός παγίου στοιχείου ορίζεται µε βάση την αναµενόµενη χρησιµότητά του για την επιχείρηση. Η πολιτική διαχειρίσεως της περιουσίας µιας επιχειρήσεως µπορεί να περιλαµβάνει τη διάθεση των παγίων στοιχείων, ύστερα από ορισµένο χρόνο ή µετά από ανάλωση ενός ορισµένου μέρους από τα οικονοµικά οφέλη που είναι ενσωµατωµένα στο πάγιο στοιχείο.</a:t>
            </a:r>
          </a:p>
          <a:p>
            <a:pPr eaLnBrk="1" hangingPunct="1">
              <a:lnSpc>
                <a:spcPct val="90000"/>
              </a:lnSpc>
              <a:buFontTx/>
              <a:buNone/>
            </a:pPr>
            <a:r>
              <a:rPr lang="el-GR" altLang="en-US" sz="2000">
                <a:latin typeface="Times New Roman" panose="02020603050405020304" pitchFamily="18" charset="0"/>
              </a:rPr>
              <a:t>	 Συνεπώς, η ωφέλιµη ζωή ενός παγίου µπορεί να είναι βραχύτερη από ό,τι η οικονοµική ζωή του. Η εκτίµηση της ωφέλιµης ζωής ενός στοιχείου των ενσώµατων ακινητοποιήσεων είναι θέµα κρίσεως, που βασίζεται στην εµπειρία της επιχειρήσεως από όµοια στοιχεία. </a:t>
            </a: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r>
              <a:rPr lang="el-GR" altLang="en-US" sz="2000">
                <a:latin typeface="Times New Roman" panose="02020603050405020304" pitchFamily="18" charset="0"/>
              </a:rPr>
              <a:t>	</a:t>
            </a:r>
            <a:r>
              <a:rPr lang="el-GR" altLang="en-US" sz="2200" b="1" i="1" u="sng">
                <a:latin typeface="Times New Roman" panose="02020603050405020304" pitchFamily="18" charset="0"/>
              </a:rPr>
              <a:t>Μέθοδοι φθίνουσας απόσβεσης</a:t>
            </a:r>
            <a:r>
              <a:rPr lang="el-GR" altLang="en-US" sz="2000">
                <a:latin typeface="Times New Roman" panose="02020603050405020304" pitchFamily="18" charset="0"/>
              </a:rPr>
              <a:t> </a:t>
            </a:r>
          </a:p>
          <a:p>
            <a:pPr eaLnBrk="1" hangingPunct="1">
              <a:lnSpc>
                <a:spcPct val="90000"/>
              </a:lnSpc>
              <a:buFontTx/>
              <a:buNone/>
            </a:pPr>
            <a:r>
              <a:rPr lang="el-GR" altLang="en-US" sz="2000">
                <a:latin typeface="Times New Roman" panose="02020603050405020304" pitchFamily="18" charset="0"/>
              </a:rPr>
              <a:t>	</a:t>
            </a:r>
          </a:p>
          <a:p>
            <a:pPr eaLnBrk="1" hangingPunct="1">
              <a:lnSpc>
                <a:spcPct val="90000"/>
              </a:lnSpc>
              <a:buFontTx/>
              <a:buNone/>
            </a:pPr>
            <a:r>
              <a:rPr lang="el-GR" altLang="en-US" sz="2000">
                <a:latin typeface="Times New Roman" panose="02020603050405020304" pitchFamily="18" charset="0"/>
              </a:rPr>
              <a:t>     Οι βασικές µέθοδοι φθίνουσας απόσβεσης είναι οι εξής:</a:t>
            </a:r>
          </a:p>
          <a:p>
            <a:pPr eaLnBrk="1" hangingPunct="1">
              <a:lnSpc>
                <a:spcPct val="9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Σταθερό ποσοστό επί µειούµενης αναπόσβεστης αξίας</a:t>
            </a:r>
          </a:p>
          <a:p>
            <a:pPr eaLnBrk="1" hangingPunct="1">
              <a:lnSpc>
                <a:spcPct val="90000"/>
              </a:lnSpc>
              <a:buFontTx/>
              <a:buNone/>
            </a:pPr>
            <a:r>
              <a:rPr lang="el-GR" altLang="en-US" sz="2000">
                <a:latin typeface="Times New Roman" panose="02020603050405020304" pitchFamily="18" charset="0"/>
              </a:rPr>
              <a:t>	</a:t>
            </a:r>
            <a:r>
              <a:rPr lang="el-GR" altLang="en-US" sz="24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Μειούµενο ποσοστό επί σταθερής αξίας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955002108"/>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1138">
                                            <p:txEl>
                                              <p:pRg st="2" end="2"/>
                                            </p:txEl>
                                          </p:spTgt>
                                        </p:tgtEl>
                                        <p:attrNameLst>
                                          <p:attrName>style.visibility</p:attrName>
                                        </p:attrNameLst>
                                      </p:cBhvr>
                                      <p:to>
                                        <p:strVal val="visible"/>
                                      </p:to>
                                    </p:set>
                                    <p:anim calcmode="lin" valueType="num">
                                      <p:cBhvr additive="base">
                                        <p:cTn id="7" dur="2000" fill="hold"/>
                                        <p:tgtEl>
                                          <p:spTgt spid="91138">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1138">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91138">
                                            <p:txEl>
                                              <p:pRg st="3" end="3"/>
                                            </p:txEl>
                                          </p:spTgt>
                                        </p:tgtEl>
                                        <p:attrNameLst>
                                          <p:attrName>style.visibility</p:attrName>
                                        </p:attrNameLst>
                                      </p:cBhvr>
                                      <p:to>
                                        <p:strVal val="visible"/>
                                      </p:to>
                                    </p:set>
                                    <p:anim calcmode="lin" valueType="num">
                                      <p:cBhvr additive="base">
                                        <p:cTn id="12" dur="2000" fill="hold"/>
                                        <p:tgtEl>
                                          <p:spTgt spid="91138">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91138">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91138">
                                            <p:txEl>
                                              <p:pRg st="4" end="4"/>
                                            </p:txEl>
                                          </p:spTgt>
                                        </p:tgtEl>
                                        <p:attrNameLst>
                                          <p:attrName>style.visibility</p:attrName>
                                        </p:attrNameLst>
                                      </p:cBhvr>
                                      <p:to>
                                        <p:strVal val="visible"/>
                                      </p:to>
                                    </p:set>
                                    <p:anim calcmode="lin" valueType="num">
                                      <p:cBhvr additive="base">
                                        <p:cTn id="17" dur="2000" fill="hold"/>
                                        <p:tgtEl>
                                          <p:spTgt spid="91138">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1138">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10" presetClass="entr" presetSubtype="0" fill="hold" nodeType="afterEffect">
                                  <p:stCondLst>
                                    <p:cond delay="6000"/>
                                  </p:stCondLst>
                                  <p:childTnLst>
                                    <p:set>
                                      <p:cBhvr>
                                        <p:cTn id="21" dur="1" fill="hold">
                                          <p:stCondLst>
                                            <p:cond delay="0"/>
                                          </p:stCondLst>
                                        </p:cTn>
                                        <p:tgtEl>
                                          <p:spTgt spid="91138">
                                            <p:txEl>
                                              <p:pRg st="6" end="6"/>
                                            </p:txEl>
                                          </p:spTgt>
                                        </p:tgtEl>
                                        <p:attrNameLst>
                                          <p:attrName>style.visibility</p:attrName>
                                        </p:attrNameLst>
                                      </p:cBhvr>
                                      <p:to>
                                        <p:strVal val="visible"/>
                                      </p:to>
                                    </p:set>
                                    <p:animEffect transition="in" filter="fade">
                                      <p:cBhvr>
                                        <p:cTn id="22" dur="2000"/>
                                        <p:tgtEl>
                                          <p:spTgt spid="91138">
                                            <p:txEl>
                                              <p:pRg st="6" end="6"/>
                                            </p:txEl>
                                          </p:spTgt>
                                        </p:tgtEl>
                                      </p:cBhvr>
                                    </p:animEffect>
                                  </p:childTnLst>
                                </p:cTn>
                              </p:par>
                            </p:childTnLst>
                          </p:cTn>
                        </p:par>
                        <p:par>
                          <p:cTn id="23" fill="hold" nodeType="afterGroup">
                            <p:stCondLst>
                              <p:cond delay="14000"/>
                            </p:stCondLst>
                            <p:childTnLst>
                              <p:par>
                                <p:cTn id="24" presetID="2" presetClass="entr" presetSubtype="4" fill="hold" nodeType="afterEffect">
                                  <p:stCondLst>
                                    <p:cond delay="0"/>
                                  </p:stCondLst>
                                  <p:childTnLst>
                                    <p:set>
                                      <p:cBhvr>
                                        <p:cTn id="25" dur="1" fill="hold">
                                          <p:stCondLst>
                                            <p:cond delay="0"/>
                                          </p:stCondLst>
                                        </p:cTn>
                                        <p:tgtEl>
                                          <p:spTgt spid="91138">
                                            <p:txEl>
                                              <p:pRg st="8" end="8"/>
                                            </p:txEl>
                                          </p:spTgt>
                                        </p:tgtEl>
                                        <p:attrNameLst>
                                          <p:attrName>style.visibility</p:attrName>
                                        </p:attrNameLst>
                                      </p:cBhvr>
                                      <p:to>
                                        <p:strVal val="visible"/>
                                      </p:to>
                                    </p:set>
                                    <p:anim calcmode="lin" valueType="num">
                                      <p:cBhvr additive="base">
                                        <p:cTn id="26" dur="2000" fill="hold"/>
                                        <p:tgtEl>
                                          <p:spTgt spid="91138">
                                            <p:txEl>
                                              <p:pRg st="8" end="8"/>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91138">
                                            <p:txEl>
                                              <p:pRg st="8" end="8"/>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1138">
                                            <p:txEl>
                                              <p:pRg st="9" end="9"/>
                                            </p:txEl>
                                          </p:spTgt>
                                        </p:tgtEl>
                                        <p:attrNameLst>
                                          <p:attrName>style.visibility</p:attrName>
                                        </p:attrNameLst>
                                      </p:cBhvr>
                                      <p:to>
                                        <p:strVal val="visible"/>
                                      </p:to>
                                    </p:set>
                                    <p:anim calcmode="lin" valueType="num">
                                      <p:cBhvr additive="base">
                                        <p:cTn id="30" dur="2000" fill="hold"/>
                                        <p:tgtEl>
                                          <p:spTgt spid="91138">
                                            <p:txEl>
                                              <p:pRg st="9" end="9"/>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91138">
                                            <p:txEl>
                                              <p:pRg st="9" end="9"/>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1138">
                                            <p:txEl>
                                              <p:pRg st="10" end="10"/>
                                            </p:txEl>
                                          </p:spTgt>
                                        </p:tgtEl>
                                        <p:attrNameLst>
                                          <p:attrName>style.visibility</p:attrName>
                                        </p:attrNameLst>
                                      </p:cBhvr>
                                      <p:to>
                                        <p:strVal val="visible"/>
                                      </p:to>
                                    </p:set>
                                    <p:anim calcmode="lin" valueType="num">
                                      <p:cBhvr additive="base">
                                        <p:cTn id="34" dur="2000" fill="hold"/>
                                        <p:tgtEl>
                                          <p:spTgt spid="91138">
                                            <p:txEl>
                                              <p:pRg st="10" end="10"/>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91138">
                                            <p:txEl>
                                              <p:pRg st="10" end="1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6000"/>
                            </p:stCondLst>
                            <p:childTnLst>
                              <p:par>
                                <p:cTn id="37" presetID="3" presetClass="exit" presetSubtype="10" fill="hold" nodeType="afterEffect">
                                  <p:stCondLst>
                                    <p:cond delay="10000"/>
                                  </p:stCondLst>
                                  <p:childTnLst>
                                    <p:animEffect transition="out" filter="blinds(horizontal)">
                                      <p:cBhvr>
                                        <p:cTn id="38" dur="2000"/>
                                        <p:tgtEl>
                                          <p:spTgt spid="91138">
                                            <p:txEl>
                                              <p:pRg st="2" end="2"/>
                                            </p:txEl>
                                          </p:spTgt>
                                        </p:tgtEl>
                                      </p:cBhvr>
                                    </p:animEffect>
                                    <p:set>
                                      <p:cBhvr>
                                        <p:cTn id="39" dur="1" fill="hold">
                                          <p:stCondLst>
                                            <p:cond delay="1999"/>
                                          </p:stCondLst>
                                        </p:cTn>
                                        <p:tgtEl>
                                          <p:spTgt spid="91138">
                                            <p:txEl>
                                              <p:pRg st="2" end="2"/>
                                            </p:txEl>
                                          </p:spTgt>
                                        </p:tgtEl>
                                        <p:attrNameLst>
                                          <p:attrName>style.visibility</p:attrName>
                                        </p:attrNameLst>
                                      </p:cBhvr>
                                      <p:to>
                                        <p:strVal val="hidden"/>
                                      </p:to>
                                    </p:set>
                                  </p:childTnLst>
                                </p:cTn>
                              </p:par>
                            </p:childTnLst>
                          </p:cTn>
                        </p:par>
                        <p:par>
                          <p:cTn id="40" fill="hold" nodeType="afterGroup">
                            <p:stCondLst>
                              <p:cond delay="28000"/>
                            </p:stCondLst>
                            <p:childTnLst>
                              <p:par>
                                <p:cTn id="41" presetID="3" presetClass="exit" presetSubtype="10" fill="hold" nodeType="afterEffect">
                                  <p:stCondLst>
                                    <p:cond delay="0"/>
                                  </p:stCondLst>
                                  <p:childTnLst>
                                    <p:animEffect transition="out" filter="blinds(horizontal)">
                                      <p:cBhvr>
                                        <p:cTn id="42" dur="2000"/>
                                        <p:tgtEl>
                                          <p:spTgt spid="91138">
                                            <p:txEl>
                                              <p:pRg st="3" end="3"/>
                                            </p:txEl>
                                          </p:spTgt>
                                        </p:tgtEl>
                                      </p:cBhvr>
                                    </p:animEffect>
                                    <p:set>
                                      <p:cBhvr>
                                        <p:cTn id="43" dur="1" fill="hold">
                                          <p:stCondLst>
                                            <p:cond delay="1999"/>
                                          </p:stCondLst>
                                        </p:cTn>
                                        <p:tgtEl>
                                          <p:spTgt spid="91138">
                                            <p:txEl>
                                              <p:pRg st="3" end="3"/>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2000"/>
                                        <p:tgtEl>
                                          <p:spTgt spid="91138">
                                            <p:txEl>
                                              <p:pRg st="4" end="4"/>
                                            </p:txEl>
                                          </p:spTgt>
                                        </p:tgtEl>
                                      </p:cBhvr>
                                    </p:animEffect>
                                    <p:set>
                                      <p:cBhvr>
                                        <p:cTn id="46" dur="1" fill="hold">
                                          <p:stCondLst>
                                            <p:cond delay="1999"/>
                                          </p:stCondLst>
                                        </p:cTn>
                                        <p:tgtEl>
                                          <p:spTgt spid="91138">
                                            <p:txEl>
                                              <p:pRg st="4" end="4"/>
                                            </p:txEl>
                                          </p:spTgt>
                                        </p:tgtEl>
                                        <p:attrNameLst>
                                          <p:attrName>style.visibility</p:attrName>
                                        </p:attrNameLst>
                                      </p:cBhvr>
                                      <p:to>
                                        <p:strVal val="hidden"/>
                                      </p:to>
                                    </p:set>
                                  </p:childTnLst>
                                </p:cTn>
                              </p:par>
                            </p:childTnLst>
                          </p:cTn>
                        </p:par>
                        <p:par>
                          <p:cTn id="47" fill="hold" nodeType="afterGroup">
                            <p:stCondLst>
                              <p:cond delay="30000"/>
                            </p:stCondLst>
                            <p:childTnLst>
                              <p:par>
                                <p:cTn id="48" presetID="3" presetClass="exit" presetSubtype="10" fill="hold" nodeType="afterEffect">
                                  <p:stCondLst>
                                    <p:cond delay="0"/>
                                  </p:stCondLst>
                                  <p:childTnLst>
                                    <p:animEffect transition="out" filter="blinds(horizontal)">
                                      <p:cBhvr>
                                        <p:cTn id="49" dur="2000"/>
                                        <p:tgtEl>
                                          <p:spTgt spid="91138">
                                            <p:txEl>
                                              <p:pRg st="6" end="6"/>
                                            </p:txEl>
                                          </p:spTgt>
                                        </p:tgtEl>
                                      </p:cBhvr>
                                    </p:animEffect>
                                    <p:set>
                                      <p:cBhvr>
                                        <p:cTn id="50" dur="1" fill="hold">
                                          <p:stCondLst>
                                            <p:cond delay="1999"/>
                                          </p:stCondLst>
                                        </p:cTn>
                                        <p:tgtEl>
                                          <p:spTgt spid="91138">
                                            <p:txEl>
                                              <p:pRg st="6" end="6"/>
                                            </p:txEl>
                                          </p:spTgt>
                                        </p:tgtEl>
                                        <p:attrNameLst>
                                          <p:attrName>style.visibility</p:attrName>
                                        </p:attrNameLst>
                                      </p:cBhvr>
                                      <p:to>
                                        <p:strVal val="hidden"/>
                                      </p:to>
                                    </p:set>
                                  </p:childTnLst>
                                </p:cTn>
                              </p:par>
                            </p:childTnLst>
                          </p:cTn>
                        </p:par>
                        <p:par>
                          <p:cTn id="51" fill="hold" nodeType="afterGroup">
                            <p:stCondLst>
                              <p:cond delay="32000"/>
                            </p:stCondLst>
                            <p:childTnLst>
                              <p:par>
                                <p:cTn id="52" presetID="3" presetClass="exit" presetSubtype="10" fill="hold" nodeType="afterEffect">
                                  <p:stCondLst>
                                    <p:cond delay="0"/>
                                  </p:stCondLst>
                                  <p:childTnLst>
                                    <p:animEffect transition="out" filter="blinds(horizontal)">
                                      <p:cBhvr>
                                        <p:cTn id="53" dur="2000"/>
                                        <p:tgtEl>
                                          <p:spTgt spid="91138">
                                            <p:txEl>
                                              <p:pRg st="8" end="8"/>
                                            </p:txEl>
                                          </p:spTgt>
                                        </p:tgtEl>
                                      </p:cBhvr>
                                    </p:animEffect>
                                    <p:set>
                                      <p:cBhvr>
                                        <p:cTn id="54" dur="1" fill="hold">
                                          <p:stCondLst>
                                            <p:cond delay="1999"/>
                                          </p:stCondLst>
                                        </p:cTn>
                                        <p:tgtEl>
                                          <p:spTgt spid="91138">
                                            <p:txEl>
                                              <p:pRg st="8" end="8"/>
                                            </p:txEl>
                                          </p:spTgt>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2000"/>
                                        <p:tgtEl>
                                          <p:spTgt spid="91138">
                                            <p:txEl>
                                              <p:pRg st="9" end="9"/>
                                            </p:txEl>
                                          </p:spTgt>
                                        </p:tgtEl>
                                      </p:cBhvr>
                                    </p:animEffect>
                                    <p:set>
                                      <p:cBhvr>
                                        <p:cTn id="57" dur="1" fill="hold">
                                          <p:stCondLst>
                                            <p:cond delay="1999"/>
                                          </p:stCondLst>
                                        </p:cTn>
                                        <p:tgtEl>
                                          <p:spTgt spid="91138">
                                            <p:txEl>
                                              <p:pRg st="9" end="9"/>
                                            </p:txEl>
                                          </p:spTgt>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2000"/>
                                        <p:tgtEl>
                                          <p:spTgt spid="91138">
                                            <p:txEl>
                                              <p:pRg st="10" end="10"/>
                                            </p:txEl>
                                          </p:spTgt>
                                        </p:tgtEl>
                                      </p:cBhvr>
                                    </p:animEffect>
                                    <p:set>
                                      <p:cBhvr>
                                        <p:cTn id="60" dur="1" fill="hold">
                                          <p:stCondLst>
                                            <p:cond delay="1999"/>
                                          </p:stCondLst>
                                        </p:cTn>
                                        <p:tgtEl>
                                          <p:spTgt spid="91138">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1524000" y="0"/>
            <a:ext cx="9144000" cy="6858000"/>
          </a:xfrm>
        </p:spPr>
        <p:txBody>
          <a:bodyPr>
            <a:normAutofit fontScale="92500" lnSpcReduction="10000"/>
          </a:bodyPr>
          <a:lstStyle/>
          <a:p>
            <a:pPr eaLnBrk="1" hangingPunct="1">
              <a:lnSpc>
                <a:spcPct val="90000"/>
              </a:lnSpc>
              <a:buFontTx/>
              <a:buNone/>
            </a:pPr>
            <a:r>
              <a:rPr lang="el-GR" altLang="en-US" sz="2000" b="1" dirty="0">
                <a:latin typeface="Times New Roman" panose="02020603050405020304" pitchFamily="18" charset="0"/>
              </a:rPr>
              <a:t>		</a:t>
            </a:r>
            <a:endParaRPr lang="en-US" altLang="en-US" sz="2000" i="1" dirty="0">
              <a:latin typeface="Times New Roman" panose="02020603050405020304" pitchFamily="18" charset="0"/>
            </a:endParaRPr>
          </a:p>
          <a:p>
            <a:pPr eaLnBrk="1" hangingPunct="1">
              <a:lnSpc>
                <a:spcPct val="90000"/>
              </a:lnSpc>
              <a:buFontTx/>
              <a:buNone/>
            </a:pPr>
            <a:r>
              <a:rPr lang="el-GR" altLang="en-US" sz="2000" b="1" dirty="0">
                <a:latin typeface="Times New Roman" panose="02020603050405020304" pitchFamily="18" charset="0"/>
              </a:rPr>
              <a:t>     </a:t>
            </a:r>
            <a:r>
              <a:rPr lang="el-GR" altLang="en-US" sz="2000" b="1" i="1" u="sng" dirty="0">
                <a:latin typeface="Times New Roman" panose="02020603050405020304" pitchFamily="18" charset="0"/>
              </a:rPr>
              <a:t>Πρώτη µ</a:t>
            </a:r>
            <a:r>
              <a:rPr lang="el-GR" altLang="en-US" sz="2000" b="1" i="1" u="sng" dirty="0" err="1">
                <a:latin typeface="Times New Roman" panose="02020603050405020304" pitchFamily="18" charset="0"/>
              </a:rPr>
              <a:t>έθοδος</a:t>
            </a:r>
            <a:r>
              <a:rPr lang="el-GR" altLang="en-US" sz="2000" b="1" i="1" u="sng" dirty="0">
                <a:latin typeface="Times New Roman" panose="02020603050405020304" pitchFamily="18" charset="0"/>
              </a:rPr>
              <a:t> φθίνουσας απόσβεσης - Σταθερό ποσοστό </a:t>
            </a:r>
            <a:r>
              <a:rPr lang="el-GR" altLang="en-US" sz="2000" b="1" i="1" u="sng" dirty="0" err="1">
                <a:latin typeface="Times New Roman" panose="02020603050405020304" pitchFamily="18" charset="0"/>
              </a:rPr>
              <a:t>επι</a:t>
            </a:r>
            <a:r>
              <a:rPr lang="el-GR" altLang="en-US" sz="2000" b="1" i="1" u="sng" dirty="0">
                <a:latin typeface="Times New Roman" panose="02020603050405020304" pitchFamily="18" charset="0"/>
              </a:rPr>
              <a:t> µ</a:t>
            </a:r>
            <a:r>
              <a:rPr lang="el-GR" altLang="en-US" sz="2000" b="1" i="1" u="sng" dirty="0" err="1">
                <a:latin typeface="Times New Roman" panose="02020603050405020304" pitchFamily="18" charset="0"/>
              </a:rPr>
              <a:t>ειουµένης</a:t>
            </a:r>
            <a:r>
              <a:rPr lang="el-GR" altLang="en-US" sz="2000" b="1" i="1" u="sng" dirty="0">
                <a:latin typeface="Times New Roman" panose="02020603050405020304" pitchFamily="18" charset="0"/>
              </a:rPr>
              <a:t> </a:t>
            </a:r>
            <a:r>
              <a:rPr lang="el-GR" altLang="en-US" sz="2000" b="1" i="1" u="sng" dirty="0" err="1">
                <a:latin typeface="Times New Roman" panose="02020603050405020304" pitchFamily="18" charset="0"/>
              </a:rPr>
              <a:t>αναπόσβεστης</a:t>
            </a:r>
            <a:r>
              <a:rPr lang="el-GR" altLang="en-US" sz="2000" b="1" i="1" u="sng" dirty="0">
                <a:latin typeface="Times New Roman" panose="02020603050405020304" pitchFamily="18" charset="0"/>
              </a:rPr>
              <a:t> αξίας </a:t>
            </a:r>
            <a:endParaRPr lang="el-GR" altLang="en-US" sz="2000" i="1" u="sng" dirty="0">
              <a:latin typeface="Times New Roman" panose="02020603050405020304" pitchFamily="18" charset="0"/>
            </a:endParaRPr>
          </a:p>
          <a:p>
            <a:pPr eaLnBrk="1" hangingPunct="1">
              <a:lnSpc>
                <a:spcPct val="90000"/>
              </a:lnSpc>
              <a:buFontTx/>
              <a:buNone/>
            </a:pPr>
            <a:r>
              <a:rPr lang="el-GR" altLang="en-US" sz="2000" dirty="0">
                <a:latin typeface="Times New Roman" panose="02020603050405020304" pitchFamily="18" charset="0"/>
              </a:rPr>
              <a:t>	 Σταθερό ποσοστό (α %) το οποίο υπολογίζεται επί του εκάστοτε υπολοίπου της </a:t>
            </a:r>
            <a:r>
              <a:rPr lang="el-GR" altLang="en-US" sz="2000" dirty="0" err="1">
                <a:latin typeface="Times New Roman" panose="02020603050405020304" pitchFamily="18" charset="0"/>
              </a:rPr>
              <a:t>αναπόσβεστης</a:t>
            </a:r>
            <a:r>
              <a:rPr lang="el-GR" altLang="en-US" sz="2000" dirty="0">
                <a:latin typeface="Times New Roman" panose="02020603050405020304" pitchFamily="18" charset="0"/>
              </a:rPr>
              <a:t> αξίας κάθε πάγιου περιουσιακού στοιχείου, προσδιορίζεται από το µ</a:t>
            </a:r>
            <a:r>
              <a:rPr lang="el-GR" altLang="en-US" sz="2000" dirty="0" err="1">
                <a:latin typeface="Times New Roman" panose="02020603050405020304" pitchFamily="18" charset="0"/>
              </a:rPr>
              <a:t>αθηµατικό</a:t>
            </a:r>
            <a:r>
              <a:rPr lang="el-GR" altLang="en-US" sz="2000" dirty="0">
                <a:latin typeface="Times New Roman" panose="02020603050405020304" pitchFamily="18" charset="0"/>
              </a:rPr>
              <a:t> τύπο </a:t>
            </a:r>
          </a:p>
          <a:p>
            <a:pPr algn="ctr" eaLnBrk="1" hangingPunct="1">
              <a:lnSpc>
                <a:spcPct val="90000"/>
              </a:lnSpc>
              <a:buFontTx/>
              <a:buNone/>
            </a:pPr>
            <a:r>
              <a:rPr lang="el-GR" altLang="en-US" sz="2000" dirty="0">
                <a:latin typeface="Times New Roman" panose="02020603050405020304" pitchFamily="18" charset="0"/>
              </a:rPr>
              <a:t/>
            </a:r>
            <a:br>
              <a:rPr lang="el-GR" altLang="en-US" sz="2000" dirty="0">
                <a:latin typeface="Times New Roman" panose="02020603050405020304" pitchFamily="18" charset="0"/>
              </a:rPr>
            </a:br>
            <a:r>
              <a:rPr lang="en-GB" altLang="en-US" sz="2000" dirty="0">
                <a:solidFill>
                  <a:srgbClr val="993366"/>
                </a:solidFill>
                <a:latin typeface="Times New Roman" panose="02020603050405020304" pitchFamily="18" charset="0"/>
              </a:rPr>
              <a:t>a=1- ˇ√ </a:t>
            </a:r>
            <a:r>
              <a:rPr lang="el-GR" altLang="en-US" sz="2000" dirty="0">
                <a:solidFill>
                  <a:srgbClr val="993366"/>
                </a:solidFill>
                <a:latin typeface="Times New Roman" panose="02020603050405020304" pitchFamily="18" charset="0"/>
              </a:rPr>
              <a:t>Υ</a:t>
            </a:r>
            <a:r>
              <a:rPr lang="en-GB" altLang="en-US" sz="2000" dirty="0">
                <a:solidFill>
                  <a:srgbClr val="993366"/>
                </a:solidFill>
                <a:latin typeface="Times New Roman" panose="02020603050405020304" pitchFamily="18" charset="0"/>
              </a:rPr>
              <a:t>.</a:t>
            </a:r>
            <a:r>
              <a:rPr lang="el-GR" altLang="en-US" sz="2000" dirty="0">
                <a:solidFill>
                  <a:srgbClr val="993366"/>
                </a:solidFill>
                <a:latin typeface="Times New Roman" panose="02020603050405020304" pitchFamily="18" charset="0"/>
              </a:rPr>
              <a:t>Α.</a:t>
            </a:r>
          </a:p>
          <a:p>
            <a:pPr algn="ctr" eaLnBrk="1" hangingPunct="1">
              <a:lnSpc>
                <a:spcPct val="90000"/>
              </a:lnSpc>
              <a:buFontTx/>
              <a:buNone/>
            </a:pPr>
            <a:r>
              <a:rPr lang="el-GR" altLang="en-US" sz="2000" dirty="0">
                <a:solidFill>
                  <a:srgbClr val="993366"/>
                </a:solidFill>
                <a:latin typeface="Times New Roman" panose="02020603050405020304" pitchFamily="18" charset="0"/>
              </a:rPr>
              <a:t>                  Α.Κ.</a:t>
            </a:r>
          </a:p>
          <a:p>
            <a:pPr eaLnBrk="1" hangingPunct="1">
              <a:lnSpc>
                <a:spcPct val="90000"/>
              </a:lnSpc>
              <a:buFontTx/>
              <a:buNone/>
            </a:pPr>
            <a:r>
              <a:rPr lang="el-GR" altLang="en-US" sz="2000" dirty="0">
                <a:latin typeface="Times New Roman" panose="02020603050405020304" pitchFamily="18" charset="0"/>
              </a:rPr>
              <a:t>	</a:t>
            </a:r>
          </a:p>
          <a:p>
            <a:pPr eaLnBrk="1" hangingPunct="1">
              <a:lnSpc>
                <a:spcPct val="90000"/>
              </a:lnSpc>
              <a:buFontTx/>
              <a:buNone/>
            </a:pPr>
            <a:r>
              <a:rPr lang="el-GR" altLang="en-US" sz="2000" dirty="0">
                <a:latin typeface="Times New Roman" panose="02020603050405020304" pitchFamily="18" charset="0"/>
              </a:rPr>
              <a:t>     όπου:    ν   = </a:t>
            </a:r>
            <a:r>
              <a:rPr lang="el-GR" altLang="en-US" sz="2000" dirty="0" err="1">
                <a:latin typeface="Times New Roman" panose="02020603050405020304" pitchFamily="18" charset="0"/>
              </a:rPr>
              <a:t>ωφέλιµη</a:t>
            </a:r>
            <a:r>
              <a:rPr lang="el-GR" altLang="en-US" sz="2000" dirty="0">
                <a:latin typeface="Times New Roman" panose="02020603050405020304" pitchFamily="18" charset="0"/>
              </a:rPr>
              <a:t> διάρκεια ζωής του παγίου,</a:t>
            </a:r>
          </a:p>
          <a:p>
            <a:pPr eaLnBrk="1" hangingPunct="1">
              <a:lnSpc>
                <a:spcPct val="90000"/>
              </a:lnSpc>
              <a:buFontTx/>
              <a:buNone/>
            </a:pPr>
            <a:r>
              <a:rPr lang="el-GR" altLang="en-US" sz="2000" dirty="0">
                <a:latin typeface="Times New Roman" panose="02020603050405020304" pitchFamily="18" charset="0"/>
              </a:rPr>
              <a:t>	         Υ.Α. = </a:t>
            </a:r>
            <a:r>
              <a:rPr lang="el-GR" altLang="en-US" sz="2000" dirty="0" err="1">
                <a:latin typeface="Times New Roman" panose="02020603050405020304" pitchFamily="18" charset="0"/>
              </a:rPr>
              <a:t>Υπολει</a:t>
            </a:r>
            <a:r>
              <a:rPr lang="el-GR" altLang="en-US" sz="2000" dirty="0">
                <a:latin typeface="Times New Roman" panose="02020603050405020304" pitchFamily="18" charset="0"/>
              </a:rPr>
              <a:t>µµ</a:t>
            </a:r>
            <a:r>
              <a:rPr lang="el-GR" altLang="en-US" sz="2000" dirty="0" err="1">
                <a:latin typeface="Times New Roman" panose="02020603050405020304" pitchFamily="18" charset="0"/>
              </a:rPr>
              <a:t>ατική</a:t>
            </a:r>
            <a:r>
              <a:rPr lang="el-GR" altLang="en-US" sz="2000" dirty="0">
                <a:latin typeface="Times New Roman" panose="02020603050405020304" pitchFamily="18" charset="0"/>
              </a:rPr>
              <a:t> αξία του παγίου, η οποία δεν    πρέπει να είναι ποτέ   </a:t>
            </a:r>
          </a:p>
          <a:p>
            <a:pPr eaLnBrk="1" hangingPunct="1">
              <a:lnSpc>
                <a:spcPct val="90000"/>
              </a:lnSpc>
              <a:buFontTx/>
              <a:buNone/>
            </a:pPr>
            <a:r>
              <a:rPr lang="el-GR" altLang="en-US" sz="2000" dirty="0">
                <a:latin typeface="Times New Roman" panose="02020603050405020304" pitchFamily="18" charset="0"/>
              </a:rPr>
              <a:t>               µ</a:t>
            </a:r>
            <a:r>
              <a:rPr lang="el-GR" altLang="en-US" sz="2000" dirty="0" err="1">
                <a:latin typeface="Times New Roman" panose="02020603050405020304" pitchFamily="18" charset="0"/>
              </a:rPr>
              <a:t>ηδέν</a:t>
            </a:r>
            <a:r>
              <a:rPr lang="el-GR" altLang="en-US" sz="2000" dirty="0">
                <a:latin typeface="Times New Roman" panose="02020603050405020304" pitchFamily="18" charset="0"/>
              </a:rPr>
              <a:t>, αλλά µ</a:t>
            </a:r>
            <a:r>
              <a:rPr lang="el-GR" altLang="en-US" sz="2000" dirty="0" err="1">
                <a:latin typeface="Times New Roman" panose="02020603050405020304" pitchFamily="18" charset="0"/>
              </a:rPr>
              <a:t>ονάδα</a:t>
            </a:r>
            <a:r>
              <a:rPr lang="el-GR" altLang="en-US" sz="2000" dirty="0">
                <a:latin typeface="Times New Roman" panose="02020603050405020304" pitchFamily="18" charset="0"/>
              </a:rPr>
              <a:t> ή αξία µ</a:t>
            </a:r>
            <a:r>
              <a:rPr lang="el-GR" altLang="en-US" sz="2000" dirty="0" err="1">
                <a:latin typeface="Times New Roman" panose="02020603050405020304" pitchFamily="18" charset="0"/>
              </a:rPr>
              <a:t>εγαλύτερη</a:t>
            </a:r>
            <a:r>
              <a:rPr lang="el-GR" altLang="en-US" sz="2000" dirty="0">
                <a:latin typeface="Times New Roman" panose="02020603050405020304" pitchFamily="18" charset="0"/>
              </a:rPr>
              <a:t> της µ</a:t>
            </a:r>
            <a:r>
              <a:rPr lang="el-GR" altLang="en-US" sz="2000" dirty="0" err="1">
                <a:latin typeface="Times New Roman" panose="02020603050405020304" pitchFamily="18" charset="0"/>
              </a:rPr>
              <a:t>ονάδας</a:t>
            </a:r>
            <a:r>
              <a:rPr lang="el-GR" altLang="en-US" sz="2000" dirty="0">
                <a:latin typeface="Times New Roman" panose="02020603050405020304" pitchFamily="18" charset="0"/>
              </a:rPr>
              <a:t>, και</a:t>
            </a:r>
          </a:p>
          <a:p>
            <a:pPr eaLnBrk="1" hangingPunct="1">
              <a:lnSpc>
                <a:spcPct val="90000"/>
              </a:lnSpc>
              <a:buFontTx/>
              <a:buNone/>
            </a:pPr>
            <a:r>
              <a:rPr lang="el-GR" altLang="en-US" sz="2000" dirty="0">
                <a:latin typeface="Times New Roman" panose="02020603050405020304" pitchFamily="18" charset="0"/>
              </a:rPr>
              <a:t>               Α.Κ. = Αξία κτήσεως του παγίου. </a:t>
            </a:r>
            <a:endParaRPr lang="el-GR" altLang="en-US" sz="2000" b="1" dirty="0">
              <a:latin typeface="Times New Roman" panose="02020603050405020304" pitchFamily="18" charset="0"/>
            </a:endParaRPr>
          </a:p>
          <a:p>
            <a:pPr eaLnBrk="1" hangingPunct="1">
              <a:lnSpc>
                <a:spcPct val="90000"/>
              </a:lnSpc>
              <a:buFontTx/>
              <a:buNone/>
            </a:pPr>
            <a:r>
              <a:rPr lang="el-GR" altLang="en-US" sz="2000" b="1" dirty="0">
                <a:latin typeface="Times New Roman" panose="02020603050405020304" pitchFamily="18" charset="0"/>
              </a:rPr>
              <a:t>	</a:t>
            </a:r>
          </a:p>
          <a:p>
            <a:pPr eaLnBrk="1" hangingPunct="1">
              <a:lnSpc>
                <a:spcPct val="90000"/>
              </a:lnSpc>
              <a:buFontTx/>
              <a:buNone/>
            </a:pPr>
            <a:endParaRPr lang="el-GR" altLang="en-US" sz="2000" b="1" dirty="0">
              <a:latin typeface="Times New Roman" panose="02020603050405020304" pitchFamily="18" charset="0"/>
            </a:endParaRPr>
          </a:p>
          <a:p>
            <a:pPr eaLnBrk="1" hangingPunct="1">
              <a:lnSpc>
                <a:spcPct val="90000"/>
              </a:lnSpc>
              <a:buFontTx/>
              <a:buNone/>
            </a:pPr>
            <a:r>
              <a:rPr lang="el-GR" altLang="en-US" sz="2000" b="1" dirty="0">
                <a:latin typeface="Times New Roman" panose="02020603050405020304" pitchFamily="18" charset="0"/>
              </a:rPr>
              <a:t>	</a:t>
            </a:r>
            <a:r>
              <a:rPr lang="el-GR" altLang="en-US" sz="2000" b="1" i="1" u="sng" dirty="0">
                <a:latin typeface="Times New Roman" panose="02020603050405020304" pitchFamily="18" charset="0"/>
              </a:rPr>
              <a:t>Δεύτερη µ</a:t>
            </a:r>
            <a:r>
              <a:rPr lang="el-GR" altLang="en-US" sz="2000" b="1" i="1" u="sng" dirty="0" err="1">
                <a:latin typeface="Times New Roman" panose="02020603050405020304" pitchFamily="18" charset="0"/>
              </a:rPr>
              <a:t>έθοδος</a:t>
            </a:r>
            <a:r>
              <a:rPr lang="el-GR" altLang="en-US" sz="2000" b="1" i="1" u="sng" dirty="0">
                <a:latin typeface="Times New Roman" panose="02020603050405020304" pitchFamily="18" charset="0"/>
              </a:rPr>
              <a:t> φθίνουσας απόσβεσης - </a:t>
            </a:r>
            <a:r>
              <a:rPr lang="el-GR" altLang="en-US" sz="2000" b="1" i="1" u="sng" dirty="0" err="1">
                <a:latin typeface="Times New Roman" panose="02020603050405020304" pitchFamily="18" charset="0"/>
              </a:rPr>
              <a:t>Μειούµενο</a:t>
            </a:r>
            <a:r>
              <a:rPr lang="el-GR" altLang="en-US" sz="2000" b="1" i="1" u="sng" dirty="0">
                <a:latin typeface="Times New Roman" panose="02020603050405020304" pitchFamily="18" charset="0"/>
              </a:rPr>
              <a:t> ποσοστό </a:t>
            </a:r>
            <a:r>
              <a:rPr lang="el-GR" altLang="en-US" sz="2000" b="1" i="1" u="sng" dirty="0" err="1">
                <a:latin typeface="Times New Roman" panose="02020603050405020304" pitchFamily="18" charset="0"/>
              </a:rPr>
              <a:t>επι</a:t>
            </a:r>
            <a:r>
              <a:rPr lang="el-GR" altLang="en-US" sz="2000" b="1" i="1" u="sng" dirty="0">
                <a:latin typeface="Times New Roman" panose="02020603050405020304" pitchFamily="18" charset="0"/>
              </a:rPr>
              <a:t> σταθερής αξίας κτήσεως </a:t>
            </a:r>
            <a:endParaRPr lang="el-GR" altLang="en-US" sz="2000" i="1" u="sng" dirty="0">
              <a:latin typeface="Times New Roman" panose="02020603050405020304" pitchFamily="18" charset="0"/>
            </a:endParaRPr>
          </a:p>
          <a:p>
            <a:pPr eaLnBrk="1" hangingPunct="1">
              <a:lnSpc>
                <a:spcPct val="90000"/>
              </a:lnSpc>
              <a:buFontTx/>
              <a:buNone/>
            </a:pPr>
            <a:r>
              <a:rPr lang="el-GR" altLang="en-US" sz="2000" dirty="0">
                <a:latin typeface="Times New Roman" panose="02020603050405020304" pitchFamily="18" charset="0"/>
              </a:rPr>
              <a:t>	</a:t>
            </a:r>
            <a:r>
              <a:rPr lang="el-GR" altLang="en-US" sz="2000" dirty="0" err="1">
                <a:latin typeface="Times New Roman" panose="02020603050405020304" pitchFamily="18" charset="0"/>
              </a:rPr>
              <a:t>Σύµφωνα</a:t>
            </a:r>
            <a:r>
              <a:rPr lang="el-GR" altLang="en-US" sz="2000" dirty="0">
                <a:latin typeface="Times New Roman" panose="02020603050405020304" pitchFamily="18" charset="0"/>
              </a:rPr>
              <a:t> µε τη µ</a:t>
            </a:r>
            <a:r>
              <a:rPr lang="el-GR" altLang="en-US" sz="2000" dirty="0" err="1">
                <a:latin typeface="Times New Roman" panose="02020603050405020304" pitchFamily="18" charset="0"/>
              </a:rPr>
              <a:t>έθοδο</a:t>
            </a:r>
            <a:r>
              <a:rPr lang="el-GR" altLang="en-US" sz="2000" dirty="0">
                <a:latin typeface="Times New Roman" panose="02020603050405020304" pitchFamily="18" charset="0"/>
              </a:rPr>
              <a:t> αυτή, η αξία κτήσεως µ</a:t>
            </a:r>
            <a:r>
              <a:rPr lang="el-GR" altLang="en-US" sz="2000" dirty="0" err="1">
                <a:latin typeface="Times New Roman" panose="02020603050405020304" pitchFamily="18" charset="0"/>
              </a:rPr>
              <a:t>είον</a:t>
            </a:r>
            <a:r>
              <a:rPr lang="el-GR" altLang="en-US" sz="2000" dirty="0">
                <a:latin typeface="Times New Roman" panose="02020603050405020304" pitchFamily="18" charset="0"/>
              </a:rPr>
              <a:t> την </a:t>
            </a:r>
            <a:r>
              <a:rPr lang="el-GR" altLang="en-US" sz="2000" dirty="0" err="1">
                <a:latin typeface="Times New Roman" panose="02020603050405020304" pitchFamily="18" charset="0"/>
              </a:rPr>
              <a:t>υπολλειµατική</a:t>
            </a:r>
            <a:r>
              <a:rPr lang="el-GR" altLang="en-US" sz="2000" dirty="0">
                <a:latin typeface="Times New Roman" panose="02020603050405020304" pitchFamily="18" charset="0"/>
              </a:rPr>
              <a:t> αξία </a:t>
            </a:r>
            <a:r>
              <a:rPr lang="el-GR" altLang="en-US" sz="2000" dirty="0" err="1">
                <a:latin typeface="Times New Roman" panose="02020603050405020304" pitchFamily="18" charset="0"/>
              </a:rPr>
              <a:t>κατανέµεται</a:t>
            </a:r>
            <a:r>
              <a:rPr lang="el-GR" altLang="en-US" sz="2000" dirty="0">
                <a:latin typeface="Times New Roman" panose="02020603050405020304" pitchFamily="18" charset="0"/>
              </a:rPr>
              <a:t> </a:t>
            </a:r>
            <a:r>
              <a:rPr lang="el-GR" altLang="en-US" sz="2000" dirty="0" err="1">
                <a:latin typeface="Times New Roman" panose="02020603050405020304" pitchFamily="18" charset="0"/>
              </a:rPr>
              <a:t>ισοµερώς</a:t>
            </a:r>
            <a:r>
              <a:rPr lang="el-GR" altLang="en-US" sz="2000" dirty="0">
                <a:latin typeface="Times New Roman" panose="02020603050405020304" pitchFamily="18" charset="0"/>
              </a:rPr>
              <a:t> στην </a:t>
            </a:r>
            <a:r>
              <a:rPr lang="el-GR" altLang="en-US" sz="2000" dirty="0" err="1">
                <a:latin typeface="Times New Roman" panose="02020603050405020304" pitchFamily="18" charset="0"/>
              </a:rPr>
              <a:t>ωφέλιµη</a:t>
            </a:r>
            <a:r>
              <a:rPr lang="el-GR" altLang="en-US" sz="2000" dirty="0">
                <a:latin typeface="Times New Roman" panose="02020603050405020304" pitchFamily="18" charset="0"/>
              </a:rPr>
              <a:t> ζωή του παγίου και τα ίσα ποσά που προκύπτουν </a:t>
            </a:r>
            <a:r>
              <a:rPr lang="el-GR" altLang="en-US" sz="2000" dirty="0" err="1">
                <a:latin typeface="Times New Roman" panose="02020603050405020304" pitchFamily="18" charset="0"/>
              </a:rPr>
              <a:t>προεξοφλούνται</a:t>
            </a:r>
            <a:r>
              <a:rPr lang="el-GR" altLang="en-US" sz="2000" dirty="0">
                <a:latin typeface="Times New Roman" panose="02020603050405020304" pitchFamily="18" charset="0"/>
              </a:rPr>
              <a:t>.</a:t>
            </a:r>
            <a:endParaRPr lang="en-US" altLang="en-US" sz="2000" dirty="0">
              <a:latin typeface="Times New Roman" panose="02020603050405020304" pitchFamily="18" charset="0"/>
            </a:endParaRPr>
          </a:p>
        </p:txBody>
      </p:sp>
      <p:sp>
        <p:nvSpPr>
          <p:cNvPr id="90118" name="Line 6"/>
          <p:cNvSpPr>
            <a:spLocks noChangeShapeType="1"/>
          </p:cNvSpPr>
          <p:nvPr/>
        </p:nvSpPr>
        <p:spPr bwMode="auto">
          <a:xfrm>
            <a:off x="6250999" y="1994115"/>
            <a:ext cx="533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9" name="Line 7"/>
          <p:cNvSpPr>
            <a:spLocks noChangeShapeType="1"/>
          </p:cNvSpPr>
          <p:nvPr/>
        </p:nvSpPr>
        <p:spPr bwMode="auto">
          <a:xfrm>
            <a:off x="6240464" y="2420938"/>
            <a:ext cx="75247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3" name="Oval 21"/>
          <p:cNvSpPr>
            <a:spLocks noChangeArrowheads="1"/>
          </p:cNvSpPr>
          <p:nvPr/>
        </p:nvSpPr>
        <p:spPr bwMode="auto">
          <a:xfrm>
            <a:off x="4872039" y="1689315"/>
            <a:ext cx="3388558" cy="130788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07642931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animEffect transition="in" filter="fade">
                                      <p:cBhvr>
                                        <p:cTn id="7" dur="2000"/>
                                        <p:tgtEl>
                                          <p:spTgt spid="90114">
                                            <p:txEl>
                                              <p:pRg st="1" end="1"/>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anim calcmode="lin" valueType="num">
                                      <p:cBhvr additive="base">
                                        <p:cTn id="11" dur="20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0114">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10" presetClass="entr" presetSubtype="0" fill="hold" nodeType="afterEffect">
                                  <p:stCondLst>
                                    <p:cond delay="5000"/>
                                  </p:stCondLst>
                                  <p:childTnLst>
                                    <p:set>
                                      <p:cBhvr>
                                        <p:cTn id="15" dur="1" fill="hold">
                                          <p:stCondLst>
                                            <p:cond delay="0"/>
                                          </p:stCondLst>
                                        </p:cTn>
                                        <p:tgtEl>
                                          <p:spTgt spid="90114">
                                            <p:txEl>
                                              <p:pRg st="3" end="3"/>
                                            </p:txEl>
                                          </p:spTgt>
                                        </p:tgtEl>
                                        <p:attrNameLst>
                                          <p:attrName>style.visibility</p:attrName>
                                        </p:attrNameLst>
                                      </p:cBhvr>
                                      <p:to>
                                        <p:strVal val="visible"/>
                                      </p:to>
                                    </p:set>
                                    <p:animEffect transition="in" filter="fade">
                                      <p:cBhvr>
                                        <p:cTn id="16" dur="2000"/>
                                        <p:tgtEl>
                                          <p:spTgt spid="90114">
                                            <p:txEl>
                                              <p:pRg st="3" end="3"/>
                                            </p:txEl>
                                          </p:spTgt>
                                        </p:tgtEl>
                                      </p:cBhvr>
                                    </p:animEffect>
                                  </p:childTnLst>
                                </p:cTn>
                              </p:par>
                            </p:childTnLst>
                          </p:cTn>
                        </p:par>
                        <p:par>
                          <p:cTn id="17" fill="hold" nodeType="afterGroup">
                            <p:stCondLst>
                              <p:cond delay="11000"/>
                            </p:stCondLst>
                            <p:childTnLst>
                              <p:par>
                                <p:cTn id="18" presetID="10" presetClass="entr" presetSubtype="0" fill="hold" nodeType="afterEffect">
                                  <p:stCondLst>
                                    <p:cond delay="0"/>
                                  </p:stCondLst>
                                  <p:childTnLst>
                                    <p:set>
                                      <p:cBhvr>
                                        <p:cTn id="19" dur="1" fill="hold">
                                          <p:stCondLst>
                                            <p:cond delay="0"/>
                                          </p:stCondLst>
                                        </p:cTn>
                                        <p:tgtEl>
                                          <p:spTgt spid="90114">
                                            <p:txEl>
                                              <p:pRg st="4" end="4"/>
                                            </p:txEl>
                                          </p:spTgt>
                                        </p:tgtEl>
                                        <p:attrNameLst>
                                          <p:attrName>style.visibility</p:attrName>
                                        </p:attrNameLst>
                                      </p:cBhvr>
                                      <p:to>
                                        <p:strVal val="visible"/>
                                      </p:to>
                                    </p:set>
                                    <p:animEffect transition="in" filter="fade">
                                      <p:cBhvr>
                                        <p:cTn id="20" dur="2000"/>
                                        <p:tgtEl>
                                          <p:spTgt spid="90114">
                                            <p:txEl>
                                              <p:pRg st="4" end="4"/>
                                            </p:txEl>
                                          </p:spTgt>
                                        </p:tgtEl>
                                      </p:cBhvr>
                                    </p:animEffect>
                                  </p:childTnLst>
                                </p:cTn>
                              </p:par>
                            </p:childTnLst>
                          </p:cTn>
                        </p:par>
                        <p:par>
                          <p:cTn id="21" fill="hold" nodeType="afterGroup">
                            <p:stCondLst>
                              <p:cond delay="13000"/>
                            </p:stCondLst>
                            <p:childTnLst>
                              <p:par>
                                <p:cTn id="22" presetID="10" presetClass="entr" presetSubtype="0" fill="hold" nodeType="afterEffect">
                                  <p:stCondLst>
                                    <p:cond delay="0"/>
                                  </p:stCondLst>
                                  <p:childTnLst>
                                    <p:set>
                                      <p:cBhvr>
                                        <p:cTn id="23" dur="1" fill="hold">
                                          <p:stCondLst>
                                            <p:cond delay="0"/>
                                          </p:stCondLst>
                                        </p:cTn>
                                        <p:tgtEl>
                                          <p:spTgt spid="90118"/>
                                        </p:tgtEl>
                                        <p:attrNameLst>
                                          <p:attrName>style.visibility</p:attrName>
                                        </p:attrNameLst>
                                      </p:cBhvr>
                                      <p:to>
                                        <p:strVal val="visible"/>
                                      </p:to>
                                    </p:set>
                                    <p:animEffect transition="in" filter="fade">
                                      <p:cBhvr>
                                        <p:cTn id="24" dur="2000"/>
                                        <p:tgtEl>
                                          <p:spTgt spid="90118"/>
                                        </p:tgtEl>
                                      </p:cBhvr>
                                    </p:animEffect>
                                  </p:childTnLst>
                                </p:cTn>
                              </p:par>
                            </p:childTnLst>
                          </p:cTn>
                        </p:par>
                        <p:par>
                          <p:cTn id="25" fill="hold" nodeType="afterGroup">
                            <p:stCondLst>
                              <p:cond delay="15000"/>
                            </p:stCondLst>
                            <p:childTnLst>
                              <p:par>
                                <p:cTn id="26" presetID="53" presetClass="entr" presetSubtype="0" fill="hold" nodeType="afterEffect">
                                  <p:stCondLst>
                                    <p:cond delay="0"/>
                                  </p:stCondLst>
                                  <p:childTnLst>
                                    <p:set>
                                      <p:cBhvr>
                                        <p:cTn id="27" dur="1" fill="hold">
                                          <p:stCondLst>
                                            <p:cond delay="0"/>
                                          </p:stCondLst>
                                        </p:cTn>
                                        <p:tgtEl>
                                          <p:spTgt spid="90119"/>
                                        </p:tgtEl>
                                        <p:attrNameLst>
                                          <p:attrName>style.visibility</p:attrName>
                                        </p:attrNameLst>
                                      </p:cBhvr>
                                      <p:to>
                                        <p:strVal val="visible"/>
                                      </p:to>
                                    </p:set>
                                    <p:anim calcmode="lin" valueType="num">
                                      <p:cBhvr>
                                        <p:cTn id="28" dur="2000" fill="hold"/>
                                        <p:tgtEl>
                                          <p:spTgt spid="90119"/>
                                        </p:tgtEl>
                                        <p:attrNameLst>
                                          <p:attrName>ppt_w</p:attrName>
                                        </p:attrNameLst>
                                      </p:cBhvr>
                                      <p:tavLst>
                                        <p:tav tm="0">
                                          <p:val>
                                            <p:fltVal val="0"/>
                                          </p:val>
                                        </p:tav>
                                        <p:tav tm="100000">
                                          <p:val>
                                            <p:strVal val="#ppt_w"/>
                                          </p:val>
                                        </p:tav>
                                      </p:tavLst>
                                    </p:anim>
                                    <p:anim calcmode="lin" valueType="num">
                                      <p:cBhvr>
                                        <p:cTn id="29" dur="2000" fill="hold"/>
                                        <p:tgtEl>
                                          <p:spTgt spid="90119"/>
                                        </p:tgtEl>
                                        <p:attrNameLst>
                                          <p:attrName>ppt_h</p:attrName>
                                        </p:attrNameLst>
                                      </p:cBhvr>
                                      <p:tavLst>
                                        <p:tav tm="0">
                                          <p:val>
                                            <p:fltVal val="0"/>
                                          </p:val>
                                        </p:tav>
                                        <p:tav tm="100000">
                                          <p:val>
                                            <p:strVal val="#ppt_h"/>
                                          </p:val>
                                        </p:tav>
                                      </p:tavLst>
                                    </p:anim>
                                    <p:animEffect transition="in" filter="fade">
                                      <p:cBhvr>
                                        <p:cTn id="30" dur="2000"/>
                                        <p:tgtEl>
                                          <p:spTgt spid="90119"/>
                                        </p:tgtEl>
                                      </p:cBhvr>
                                    </p:animEffect>
                                  </p:childTnLst>
                                </p:cTn>
                              </p:par>
                            </p:childTnLst>
                          </p:cTn>
                        </p:par>
                        <p:par>
                          <p:cTn id="31" fill="hold" nodeType="afterGroup">
                            <p:stCondLst>
                              <p:cond delay="17000"/>
                            </p:stCondLst>
                            <p:childTnLst>
                              <p:par>
                                <p:cTn id="32" presetID="18" presetClass="entr" presetSubtype="12" fill="hold" nodeType="afterEffect">
                                  <p:stCondLst>
                                    <p:cond delay="0"/>
                                  </p:stCondLst>
                                  <p:childTnLst>
                                    <p:set>
                                      <p:cBhvr>
                                        <p:cTn id="33" dur="1" fill="hold">
                                          <p:stCondLst>
                                            <p:cond delay="0"/>
                                          </p:stCondLst>
                                        </p:cTn>
                                        <p:tgtEl>
                                          <p:spTgt spid="90133"/>
                                        </p:tgtEl>
                                        <p:attrNameLst>
                                          <p:attrName>style.visibility</p:attrName>
                                        </p:attrNameLst>
                                      </p:cBhvr>
                                      <p:to>
                                        <p:strVal val="visible"/>
                                      </p:to>
                                    </p:set>
                                    <p:animEffect transition="in" filter="strips(downLeft)">
                                      <p:cBhvr>
                                        <p:cTn id="34" dur="2000"/>
                                        <p:tgtEl>
                                          <p:spTgt spid="90133"/>
                                        </p:tgtEl>
                                      </p:cBhvr>
                                    </p:animEffect>
                                  </p:childTnLst>
                                </p:cTn>
                              </p:par>
                            </p:childTnLst>
                          </p:cTn>
                        </p:par>
                        <p:par>
                          <p:cTn id="35" fill="hold" nodeType="afterGroup">
                            <p:stCondLst>
                              <p:cond delay="19000"/>
                            </p:stCondLst>
                            <p:childTnLst>
                              <p:par>
                                <p:cTn id="36" presetID="2" presetClass="entr" presetSubtype="4" fill="hold" nodeType="afterEffect">
                                  <p:stCondLst>
                                    <p:cond delay="0"/>
                                  </p:stCondLst>
                                  <p:childTnLst>
                                    <p:set>
                                      <p:cBhvr>
                                        <p:cTn id="37" dur="1" fill="hold">
                                          <p:stCondLst>
                                            <p:cond delay="0"/>
                                          </p:stCondLst>
                                        </p:cTn>
                                        <p:tgtEl>
                                          <p:spTgt spid="90114">
                                            <p:txEl>
                                              <p:pRg st="6" end="6"/>
                                            </p:txEl>
                                          </p:spTgt>
                                        </p:tgtEl>
                                        <p:attrNameLst>
                                          <p:attrName>style.visibility</p:attrName>
                                        </p:attrNameLst>
                                      </p:cBhvr>
                                      <p:to>
                                        <p:strVal val="visible"/>
                                      </p:to>
                                    </p:set>
                                    <p:anim calcmode="lin" valueType="num">
                                      <p:cBhvr additive="base">
                                        <p:cTn id="38" dur="2000" fill="hold"/>
                                        <p:tgtEl>
                                          <p:spTgt spid="90114">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90114">
                                            <p:txEl>
                                              <p:pRg st="6" end="6"/>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1000"/>
                            </p:stCondLst>
                            <p:childTnLst>
                              <p:par>
                                <p:cTn id="41" presetID="2" presetClass="entr" presetSubtype="4" fill="hold" nodeType="afterEffect">
                                  <p:stCondLst>
                                    <p:cond delay="0"/>
                                  </p:stCondLst>
                                  <p:childTnLst>
                                    <p:set>
                                      <p:cBhvr>
                                        <p:cTn id="42" dur="1" fill="hold">
                                          <p:stCondLst>
                                            <p:cond delay="0"/>
                                          </p:stCondLst>
                                        </p:cTn>
                                        <p:tgtEl>
                                          <p:spTgt spid="90114">
                                            <p:txEl>
                                              <p:pRg st="7" end="7"/>
                                            </p:txEl>
                                          </p:spTgt>
                                        </p:tgtEl>
                                        <p:attrNameLst>
                                          <p:attrName>style.visibility</p:attrName>
                                        </p:attrNameLst>
                                      </p:cBhvr>
                                      <p:to>
                                        <p:strVal val="visible"/>
                                      </p:to>
                                    </p:set>
                                    <p:anim calcmode="lin" valueType="num">
                                      <p:cBhvr additive="base">
                                        <p:cTn id="43" dur="2000" fill="hold"/>
                                        <p:tgtEl>
                                          <p:spTgt spid="90114">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90114">
                                            <p:txEl>
                                              <p:pRg st="7" end="7"/>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23000"/>
                            </p:stCondLst>
                            <p:childTnLst>
                              <p:par>
                                <p:cTn id="46" presetID="2" presetClass="entr" presetSubtype="4" fill="hold" nodeType="afterEffect">
                                  <p:stCondLst>
                                    <p:cond delay="0"/>
                                  </p:stCondLst>
                                  <p:childTnLst>
                                    <p:set>
                                      <p:cBhvr>
                                        <p:cTn id="47" dur="1" fill="hold">
                                          <p:stCondLst>
                                            <p:cond delay="0"/>
                                          </p:stCondLst>
                                        </p:cTn>
                                        <p:tgtEl>
                                          <p:spTgt spid="90114">
                                            <p:txEl>
                                              <p:pRg st="8" end="8"/>
                                            </p:txEl>
                                          </p:spTgt>
                                        </p:tgtEl>
                                        <p:attrNameLst>
                                          <p:attrName>style.visibility</p:attrName>
                                        </p:attrNameLst>
                                      </p:cBhvr>
                                      <p:to>
                                        <p:strVal val="visible"/>
                                      </p:to>
                                    </p:set>
                                    <p:anim calcmode="lin" valueType="num">
                                      <p:cBhvr additive="base">
                                        <p:cTn id="48" dur="2000" fill="hold"/>
                                        <p:tgtEl>
                                          <p:spTgt spid="90114">
                                            <p:txEl>
                                              <p:pRg st="8" end="8"/>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90114">
                                            <p:txEl>
                                              <p:pRg st="8" end="8"/>
                                            </p:txEl>
                                          </p:spTgt>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25000"/>
                            </p:stCondLst>
                            <p:childTnLst>
                              <p:par>
                                <p:cTn id="51" presetID="2" presetClass="entr" presetSubtype="4" fill="hold" nodeType="afterEffect">
                                  <p:stCondLst>
                                    <p:cond delay="0"/>
                                  </p:stCondLst>
                                  <p:childTnLst>
                                    <p:set>
                                      <p:cBhvr>
                                        <p:cTn id="52" dur="1" fill="hold">
                                          <p:stCondLst>
                                            <p:cond delay="0"/>
                                          </p:stCondLst>
                                        </p:cTn>
                                        <p:tgtEl>
                                          <p:spTgt spid="90114">
                                            <p:txEl>
                                              <p:pRg st="9" end="9"/>
                                            </p:txEl>
                                          </p:spTgt>
                                        </p:tgtEl>
                                        <p:attrNameLst>
                                          <p:attrName>style.visibility</p:attrName>
                                        </p:attrNameLst>
                                      </p:cBhvr>
                                      <p:to>
                                        <p:strVal val="visible"/>
                                      </p:to>
                                    </p:set>
                                    <p:anim calcmode="lin" valueType="num">
                                      <p:cBhvr additive="base">
                                        <p:cTn id="53" dur="2000" fill="hold"/>
                                        <p:tgtEl>
                                          <p:spTgt spid="90114">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90114">
                                            <p:txEl>
                                              <p:pRg st="9" end="9"/>
                                            </p:txEl>
                                          </p:spTgt>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27000"/>
                            </p:stCondLst>
                            <p:childTnLst>
                              <p:par>
                                <p:cTn id="56" presetID="10" presetClass="entr" presetSubtype="0" fill="hold" nodeType="afterEffect">
                                  <p:stCondLst>
                                    <p:cond delay="7000"/>
                                  </p:stCondLst>
                                  <p:childTnLst>
                                    <p:set>
                                      <p:cBhvr>
                                        <p:cTn id="57" dur="1" fill="hold">
                                          <p:stCondLst>
                                            <p:cond delay="0"/>
                                          </p:stCondLst>
                                        </p:cTn>
                                        <p:tgtEl>
                                          <p:spTgt spid="90114">
                                            <p:txEl>
                                              <p:pRg st="12" end="12"/>
                                            </p:txEl>
                                          </p:spTgt>
                                        </p:tgtEl>
                                        <p:attrNameLst>
                                          <p:attrName>style.visibility</p:attrName>
                                        </p:attrNameLst>
                                      </p:cBhvr>
                                      <p:to>
                                        <p:strVal val="visible"/>
                                      </p:to>
                                    </p:set>
                                    <p:animEffect transition="in" filter="fade">
                                      <p:cBhvr>
                                        <p:cTn id="58" dur="2000"/>
                                        <p:tgtEl>
                                          <p:spTgt spid="90114">
                                            <p:txEl>
                                              <p:pRg st="12" end="12"/>
                                            </p:txEl>
                                          </p:spTgt>
                                        </p:tgtEl>
                                      </p:cBhvr>
                                    </p:animEffect>
                                  </p:childTnLst>
                                </p:cTn>
                              </p:par>
                            </p:childTnLst>
                          </p:cTn>
                        </p:par>
                        <p:par>
                          <p:cTn id="59" fill="hold" nodeType="afterGroup">
                            <p:stCondLst>
                              <p:cond delay="36000"/>
                            </p:stCondLst>
                            <p:childTnLst>
                              <p:par>
                                <p:cTn id="60" presetID="2" presetClass="entr" presetSubtype="4" fill="hold" nodeType="afterEffect">
                                  <p:stCondLst>
                                    <p:cond delay="0"/>
                                  </p:stCondLst>
                                  <p:childTnLst>
                                    <p:set>
                                      <p:cBhvr>
                                        <p:cTn id="61" dur="1" fill="hold">
                                          <p:stCondLst>
                                            <p:cond delay="0"/>
                                          </p:stCondLst>
                                        </p:cTn>
                                        <p:tgtEl>
                                          <p:spTgt spid="90114">
                                            <p:txEl>
                                              <p:pRg st="13" end="13"/>
                                            </p:txEl>
                                          </p:spTgt>
                                        </p:tgtEl>
                                        <p:attrNameLst>
                                          <p:attrName>style.visibility</p:attrName>
                                        </p:attrNameLst>
                                      </p:cBhvr>
                                      <p:to>
                                        <p:strVal val="visible"/>
                                      </p:to>
                                    </p:set>
                                    <p:anim calcmode="lin" valueType="num">
                                      <p:cBhvr additive="base">
                                        <p:cTn id="62" dur="2000" fill="hold"/>
                                        <p:tgtEl>
                                          <p:spTgt spid="90114">
                                            <p:txEl>
                                              <p:pRg st="13" end="13"/>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90114">
                                            <p:txEl>
                                              <p:pRg st="13" end="13"/>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38000"/>
                            </p:stCondLst>
                            <p:childTnLst>
                              <p:par>
                                <p:cTn id="65" presetID="3" presetClass="exit" presetSubtype="10" fill="hold" nodeType="afterEffect">
                                  <p:stCondLst>
                                    <p:cond delay="0"/>
                                  </p:stCondLst>
                                  <p:childTnLst>
                                    <p:animEffect transition="out" filter="blinds(horizontal)">
                                      <p:cBhvr>
                                        <p:cTn id="66" dur="2000"/>
                                        <p:tgtEl>
                                          <p:spTgt spid="90114">
                                            <p:txEl>
                                              <p:pRg st="1" end="1"/>
                                            </p:txEl>
                                          </p:spTgt>
                                        </p:tgtEl>
                                      </p:cBhvr>
                                    </p:animEffect>
                                    <p:set>
                                      <p:cBhvr>
                                        <p:cTn id="67" dur="1" fill="hold">
                                          <p:stCondLst>
                                            <p:cond delay="1999"/>
                                          </p:stCondLst>
                                        </p:cTn>
                                        <p:tgtEl>
                                          <p:spTgt spid="90114">
                                            <p:txEl>
                                              <p:pRg st="1" end="1"/>
                                            </p:txEl>
                                          </p:spTgt>
                                        </p:tgtEl>
                                        <p:attrNameLst>
                                          <p:attrName>style.visibility</p:attrName>
                                        </p:attrNameLst>
                                      </p:cBhvr>
                                      <p:to>
                                        <p:strVal val="hidden"/>
                                      </p:to>
                                    </p:set>
                                  </p:childTnLst>
                                </p:cTn>
                              </p:par>
                            </p:childTnLst>
                          </p:cTn>
                        </p:par>
                        <p:par>
                          <p:cTn id="68" fill="hold" nodeType="afterGroup">
                            <p:stCondLst>
                              <p:cond delay="40000"/>
                            </p:stCondLst>
                            <p:childTnLst>
                              <p:par>
                                <p:cTn id="69" presetID="3" presetClass="exit" presetSubtype="10" fill="hold" nodeType="afterEffect">
                                  <p:stCondLst>
                                    <p:cond delay="0"/>
                                  </p:stCondLst>
                                  <p:childTnLst>
                                    <p:animEffect transition="out" filter="blinds(horizontal)">
                                      <p:cBhvr>
                                        <p:cTn id="70" dur="2000"/>
                                        <p:tgtEl>
                                          <p:spTgt spid="90114">
                                            <p:txEl>
                                              <p:pRg st="2" end="2"/>
                                            </p:txEl>
                                          </p:spTgt>
                                        </p:tgtEl>
                                      </p:cBhvr>
                                    </p:animEffect>
                                    <p:set>
                                      <p:cBhvr>
                                        <p:cTn id="71" dur="1" fill="hold">
                                          <p:stCondLst>
                                            <p:cond delay="1999"/>
                                          </p:stCondLst>
                                        </p:cTn>
                                        <p:tgtEl>
                                          <p:spTgt spid="90114">
                                            <p:txEl>
                                              <p:pRg st="2" end="2"/>
                                            </p:txEl>
                                          </p:spTgt>
                                        </p:tgtEl>
                                        <p:attrNameLst>
                                          <p:attrName>style.visibility</p:attrName>
                                        </p:attrNameLst>
                                      </p:cBhvr>
                                      <p:to>
                                        <p:strVal val="hidden"/>
                                      </p:to>
                                    </p:set>
                                  </p:childTnLst>
                                </p:cTn>
                              </p:par>
                            </p:childTnLst>
                          </p:cTn>
                        </p:par>
                        <p:par>
                          <p:cTn id="72" fill="hold" nodeType="afterGroup">
                            <p:stCondLst>
                              <p:cond delay="42000"/>
                            </p:stCondLst>
                            <p:childTnLst>
                              <p:par>
                                <p:cTn id="73" presetID="4" presetClass="exit" presetSubtype="16" fill="hold" nodeType="afterEffect">
                                  <p:stCondLst>
                                    <p:cond delay="0"/>
                                  </p:stCondLst>
                                  <p:childTnLst>
                                    <p:animEffect transition="out" filter="box(in)">
                                      <p:cBhvr>
                                        <p:cTn id="74" dur="500"/>
                                        <p:tgtEl>
                                          <p:spTgt spid="90133"/>
                                        </p:tgtEl>
                                      </p:cBhvr>
                                    </p:animEffect>
                                    <p:set>
                                      <p:cBhvr>
                                        <p:cTn id="75" dur="1" fill="hold">
                                          <p:stCondLst>
                                            <p:cond delay="499"/>
                                          </p:stCondLst>
                                        </p:cTn>
                                        <p:tgtEl>
                                          <p:spTgt spid="90133"/>
                                        </p:tgtEl>
                                        <p:attrNameLst>
                                          <p:attrName>style.visibility</p:attrName>
                                        </p:attrNameLst>
                                      </p:cBhvr>
                                      <p:to>
                                        <p:strVal val="hidden"/>
                                      </p:to>
                                    </p:set>
                                  </p:childTnLst>
                                </p:cTn>
                              </p:par>
                            </p:childTnLst>
                          </p:cTn>
                        </p:par>
                        <p:par>
                          <p:cTn id="76" fill="hold" nodeType="afterGroup">
                            <p:stCondLst>
                              <p:cond delay="42500"/>
                            </p:stCondLst>
                            <p:childTnLst>
                              <p:par>
                                <p:cTn id="77" presetID="3" presetClass="exit" presetSubtype="10" fill="hold" nodeType="afterEffect">
                                  <p:stCondLst>
                                    <p:cond delay="0"/>
                                  </p:stCondLst>
                                  <p:childTnLst>
                                    <p:animEffect transition="out" filter="blinds(horizontal)">
                                      <p:cBhvr>
                                        <p:cTn id="78" dur="2000"/>
                                        <p:tgtEl>
                                          <p:spTgt spid="90114">
                                            <p:txEl>
                                              <p:pRg st="3" end="3"/>
                                            </p:txEl>
                                          </p:spTgt>
                                        </p:tgtEl>
                                      </p:cBhvr>
                                    </p:animEffect>
                                    <p:set>
                                      <p:cBhvr>
                                        <p:cTn id="79" dur="1" fill="hold">
                                          <p:stCondLst>
                                            <p:cond delay="1999"/>
                                          </p:stCondLst>
                                        </p:cTn>
                                        <p:tgtEl>
                                          <p:spTgt spid="90114">
                                            <p:txEl>
                                              <p:pRg st="3" end="3"/>
                                            </p:txEl>
                                          </p:spTgt>
                                        </p:tgtEl>
                                        <p:attrNameLst>
                                          <p:attrName>style.visibility</p:attrName>
                                        </p:attrNameLst>
                                      </p:cBhvr>
                                      <p:to>
                                        <p:strVal val="hidden"/>
                                      </p:to>
                                    </p:set>
                                  </p:childTnLst>
                                </p:cTn>
                              </p:par>
                            </p:childTnLst>
                          </p:cTn>
                        </p:par>
                        <p:par>
                          <p:cTn id="80" fill="hold" nodeType="afterGroup">
                            <p:stCondLst>
                              <p:cond delay="44500"/>
                            </p:stCondLst>
                            <p:childTnLst>
                              <p:par>
                                <p:cTn id="81" presetID="3" presetClass="exit" presetSubtype="10" fill="hold" nodeType="afterEffect">
                                  <p:stCondLst>
                                    <p:cond delay="0"/>
                                  </p:stCondLst>
                                  <p:childTnLst>
                                    <p:animEffect transition="out" filter="blinds(horizontal)">
                                      <p:cBhvr>
                                        <p:cTn id="82" dur="2000"/>
                                        <p:tgtEl>
                                          <p:spTgt spid="90114">
                                            <p:txEl>
                                              <p:pRg st="4" end="4"/>
                                            </p:txEl>
                                          </p:spTgt>
                                        </p:tgtEl>
                                      </p:cBhvr>
                                    </p:animEffect>
                                    <p:set>
                                      <p:cBhvr>
                                        <p:cTn id="83" dur="1" fill="hold">
                                          <p:stCondLst>
                                            <p:cond delay="1999"/>
                                          </p:stCondLst>
                                        </p:cTn>
                                        <p:tgtEl>
                                          <p:spTgt spid="90114">
                                            <p:txEl>
                                              <p:pRg st="4" end="4"/>
                                            </p:txEl>
                                          </p:spTgt>
                                        </p:tgtEl>
                                        <p:attrNameLst>
                                          <p:attrName>style.visibility</p:attrName>
                                        </p:attrNameLst>
                                      </p:cBhvr>
                                      <p:to>
                                        <p:strVal val="hidden"/>
                                      </p:to>
                                    </p:set>
                                  </p:childTnLst>
                                </p:cTn>
                              </p:par>
                            </p:childTnLst>
                          </p:cTn>
                        </p:par>
                        <p:par>
                          <p:cTn id="84" fill="hold" nodeType="afterGroup">
                            <p:stCondLst>
                              <p:cond delay="46500"/>
                            </p:stCondLst>
                            <p:childTnLst>
                              <p:par>
                                <p:cTn id="85" presetID="3" presetClass="exit" presetSubtype="10" fill="hold" nodeType="afterEffect">
                                  <p:stCondLst>
                                    <p:cond delay="0"/>
                                  </p:stCondLst>
                                  <p:childTnLst>
                                    <p:animEffect transition="out" filter="blinds(horizontal)">
                                      <p:cBhvr>
                                        <p:cTn id="86" dur="2000"/>
                                        <p:tgtEl>
                                          <p:spTgt spid="90118"/>
                                        </p:tgtEl>
                                      </p:cBhvr>
                                    </p:animEffect>
                                    <p:set>
                                      <p:cBhvr>
                                        <p:cTn id="87" dur="1" fill="hold">
                                          <p:stCondLst>
                                            <p:cond delay="1999"/>
                                          </p:stCondLst>
                                        </p:cTn>
                                        <p:tgtEl>
                                          <p:spTgt spid="90118"/>
                                        </p:tgtEl>
                                        <p:attrNameLst>
                                          <p:attrName>style.visibility</p:attrName>
                                        </p:attrNameLst>
                                      </p:cBhvr>
                                      <p:to>
                                        <p:strVal val="hidden"/>
                                      </p:to>
                                    </p:set>
                                  </p:childTnLst>
                                </p:cTn>
                              </p:par>
                            </p:childTnLst>
                          </p:cTn>
                        </p:par>
                        <p:par>
                          <p:cTn id="88" fill="hold" nodeType="afterGroup">
                            <p:stCondLst>
                              <p:cond delay="48500"/>
                            </p:stCondLst>
                            <p:childTnLst>
                              <p:par>
                                <p:cTn id="89" presetID="3" presetClass="exit" presetSubtype="10" fill="hold" nodeType="afterEffect">
                                  <p:stCondLst>
                                    <p:cond delay="0"/>
                                  </p:stCondLst>
                                  <p:childTnLst>
                                    <p:animEffect transition="out" filter="blinds(horizontal)">
                                      <p:cBhvr>
                                        <p:cTn id="90" dur="2000"/>
                                        <p:tgtEl>
                                          <p:spTgt spid="90119"/>
                                        </p:tgtEl>
                                      </p:cBhvr>
                                    </p:animEffect>
                                    <p:set>
                                      <p:cBhvr>
                                        <p:cTn id="91" dur="1" fill="hold">
                                          <p:stCondLst>
                                            <p:cond delay="1999"/>
                                          </p:stCondLst>
                                        </p:cTn>
                                        <p:tgtEl>
                                          <p:spTgt spid="90119"/>
                                        </p:tgtEl>
                                        <p:attrNameLst>
                                          <p:attrName>style.visibility</p:attrName>
                                        </p:attrNameLst>
                                      </p:cBhvr>
                                      <p:to>
                                        <p:strVal val="hidden"/>
                                      </p:to>
                                    </p:set>
                                  </p:childTnLst>
                                </p:cTn>
                              </p:par>
                            </p:childTnLst>
                          </p:cTn>
                        </p:par>
                        <p:par>
                          <p:cTn id="92" fill="hold" nodeType="afterGroup">
                            <p:stCondLst>
                              <p:cond delay="50500"/>
                            </p:stCondLst>
                            <p:childTnLst>
                              <p:par>
                                <p:cTn id="93" presetID="3" presetClass="exit" presetSubtype="10" fill="hold" nodeType="afterEffect">
                                  <p:stCondLst>
                                    <p:cond delay="0"/>
                                  </p:stCondLst>
                                  <p:childTnLst>
                                    <p:animEffect transition="out" filter="blinds(horizontal)">
                                      <p:cBhvr>
                                        <p:cTn id="94" dur="2000"/>
                                        <p:tgtEl>
                                          <p:spTgt spid="90114">
                                            <p:txEl>
                                              <p:pRg st="6" end="6"/>
                                            </p:txEl>
                                          </p:spTgt>
                                        </p:tgtEl>
                                      </p:cBhvr>
                                    </p:animEffect>
                                    <p:set>
                                      <p:cBhvr>
                                        <p:cTn id="95" dur="1" fill="hold">
                                          <p:stCondLst>
                                            <p:cond delay="1999"/>
                                          </p:stCondLst>
                                        </p:cTn>
                                        <p:tgtEl>
                                          <p:spTgt spid="90114">
                                            <p:txEl>
                                              <p:pRg st="6" end="6"/>
                                            </p:txEl>
                                          </p:spTgt>
                                        </p:tgtEl>
                                        <p:attrNameLst>
                                          <p:attrName>style.visibility</p:attrName>
                                        </p:attrNameLst>
                                      </p:cBhvr>
                                      <p:to>
                                        <p:strVal val="hidden"/>
                                      </p:to>
                                    </p:set>
                                  </p:childTnLst>
                                </p:cTn>
                              </p:par>
                            </p:childTnLst>
                          </p:cTn>
                        </p:par>
                        <p:par>
                          <p:cTn id="96" fill="hold" nodeType="afterGroup">
                            <p:stCondLst>
                              <p:cond delay="52500"/>
                            </p:stCondLst>
                            <p:childTnLst>
                              <p:par>
                                <p:cTn id="97" presetID="3" presetClass="exit" presetSubtype="10" fill="hold" nodeType="afterEffect">
                                  <p:stCondLst>
                                    <p:cond delay="0"/>
                                  </p:stCondLst>
                                  <p:childTnLst>
                                    <p:animEffect transition="out" filter="blinds(horizontal)">
                                      <p:cBhvr>
                                        <p:cTn id="98" dur="2000"/>
                                        <p:tgtEl>
                                          <p:spTgt spid="90114">
                                            <p:txEl>
                                              <p:pRg st="7" end="7"/>
                                            </p:txEl>
                                          </p:spTgt>
                                        </p:tgtEl>
                                      </p:cBhvr>
                                    </p:animEffect>
                                    <p:set>
                                      <p:cBhvr>
                                        <p:cTn id="99" dur="1" fill="hold">
                                          <p:stCondLst>
                                            <p:cond delay="1999"/>
                                          </p:stCondLst>
                                        </p:cTn>
                                        <p:tgtEl>
                                          <p:spTgt spid="90114">
                                            <p:txEl>
                                              <p:pRg st="7" end="7"/>
                                            </p:txEl>
                                          </p:spTgt>
                                        </p:tgtEl>
                                        <p:attrNameLst>
                                          <p:attrName>style.visibility</p:attrName>
                                        </p:attrNameLst>
                                      </p:cBhvr>
                                      <p:to>
                                        <p:strVal val="hidden"/>
                                      </p:to>
                                    </p:set>
                                  </p:childTnLst>
                                </p:cTn>
                              </p:par>
                            </p:childTnLst>
                          </p:cTn>
                        </p:par>
                        <p:par>
                          <p:cTn id="100" fill="hold" nodeType="afterGroup">
                            <p:stCondLst>
                              <p:cond delay="54500"/>
                            </p:stCondLst>
                            <p:childTnLst>
                              <p:par>
                                <p:cTn id="101" presetID="3" presetClass="exit" presetSubtype="10" fill="hold" nodeType="afterEffect">
                                  <p:stCondLst>
                                    <p:cond delay="0"/>
                                  </p:stCondLst>
                                  <p:childTnLst>
                                    <p:animEffect transition="out" filter="blinds(horizontal)">
                                      <p:cBhvr>
                                        <p:cTn id="102" dur="2000"/>
                                        <p:tgtEl>
                                          <p:spTgt spid="90114">
                                            <p:txEl>
                                              <p:pRg st="8" end="8"/>
                                            </p:txEl>
                                          </p:spTgt>
                                        </p:tgtEl>
                                      </p:cBhvr>
                                    </p:animEffect>
                                    <p:set>
                                      <p:cBhvr>
                                        <p:cTn id="103" dur="1" fill="hold">
                                          <p:stCondLst>
                                            <p:cond delay="1999"/>
                                          </p:stCondLst>
                                        </p:cTn>
                                        <p:tgtEl>
                                          <p:spTgt spid="90114">
                                            <p:txEl>
                                              <p:pRg st="8" end="8"/>
                                            </p:txEl>
                                          </p:spTgt>
                                        </p:tgtEl>
                                        <p:attrNameLst>
                                          <p:attrName>style.visibility</p:attrName>
                                        </p:attrNameLst>
                                      </p:cBhvr>
                                      <p:to>
                                        <p:strVal val="hidden"/>
                                      </p:to>
                                    </p:set>
                                  </p:childTnLst>
                                </p:cTn>
                              </p:par>
                            </p:childTnLst>
                          </p:cTn>
                        </p:par>
                        <p:par>
                          <p:cTn id="104" fill="hold" nodeType="afterGroup">
                            <p:stCondLst>
                              <p:cond delay="56500"/>
                            </p:stCondLst>
                            <p:childTnLst>
                              <p:par>
                                <p:cTn id="105" presetID="3" presetClass="exit" presetSubtype="10" fill="hold" nodeType="afterEffect">
                                  <p:stCondLst>
                                    <p:cond delay="0"/>
                                  </p:stCondLst>
                                  <p:childTnLst>
                                    <p:animEffect transition="out" filter="blinds(horizontal)">
                                      <p:cBhvr>
                                        <p:cTn id="106" dur="2000"/>
                                        <p:tgtEl>
                                          <p:spTgt spid="90114">
                                            <p:txEl>
                                              <p:pRg st="9" end="9"/>
                                            </p:txEl>
                                          </p:spTgt>
                                        </p:tgtEl>
                                      </p:cBhvr>
                                    </p:animEffect>
                                    <p:set>
                                      <p:cBhvr>
                                        <p:cTn id="107" dur="1" fill="hold">
                                          <p:stCondLst>
                                            <p:cond delay="1999"/>
                                          </p:stCondLst>
                                        </p:cTn>
                                        <p:tgtEl>
                                          <p:spTgt spid="90114">
                                            <p:txEl>
                                              <p:pRg st="9" end="9"/>
                                            </p:txEl>
                                          </p:spTgt>
                                        </p:tgtEl>
                                        <p:attrNameLst>
                                          <p:attrName>style.visibility</p:attrName>
                                        </p:attrNameLst>
                                      </p:cBhvr>
                                      <p:to>
                                        <p:strVal val="hidden"/>
                                      </p:to>
                                    </p:set>
                                  </p:childTnLst>
                                </p:cTn>
                              </p:par>
                            </p:childTnLst>
                          </p:cTn>
                        </p:par>
                        <p:par>
                          <p:cTn id="108" fill="hold" nodeType="afterGroup">
                            <p:stCondLst>
                              <p:cond delay="58500"/>
                            </p:stCondLst>
                            <p:childTnLst>
                              <p:par>
                                <p:cTn id="109" presetID="3" presetClass="exit" presetSubtype="10" fill="hold" nodeType="afterEffect">
                                  <p:stCondLst>
                                    <p:cond delay="0"/>
                                  </p:stCondLst>
                                  <p:childTnLst>
                                    <p:animEffect transition="out" filter="blinds(horizontal)">
                                      <p:cBhvr>
                                        <p:cTn id="110" dur="2000"/>
                                        <p:tgtEl>
                                          <p:spTgt spid="90114">
                                            <p:txEl>
                                              <p:pRg st="12" end="12"/>
                                            </p:txEl>
                                          </p:spTgt>
                                        </p:tgtEl>
                                      </p:cBhvr>
                                    </p:animEffect>
                                    <p:set>
                                      <p:cBhvr>
                                        <p:cTn id="111" dur="1" fill="hold">
                                          <p:stCondLst>
                                            <p:cond delay="1999"/>
                                          </p:stCondLst>
                                        </p:cTn>
                                        <p:tgtEl>
                                          <p:spTgt spid="90114">
                                            <p:txEl>
                                              <p:pRg st="12" end="12"/>
                                            </p:txEl>
                                          </p:spTgt>
                                        </p:tgtEl>
                                        <p:attrNameLst>
                                          <p:attrName>style.visibility</p:attrName>
                                        </p:attrNameLst>
                                      </p:cBhvr>
                                      <p:to>
                                        <p:strVal val="hidden"/>
                                      </p:to>
                                    </p:set>
                                  </p:childTnLst>
                                </p:cTn>
                              </p:par>
                            </p:childTnLst>
                          </p:cTn>
                        </p:par>
                        <p:par>
                          <p:cTn id="112" fill="hold" nodeType="afterGroup">
                            <p:stCondLst>
                              <p:cond delay="60500"/>
                            </p:stCondLst>
                            <p:childTnLst>
                              <p:par>
                                <p:cTn id="113" presetID="3" presetClass="exit" presetSubtype="10" fill="hold" nodeType="afterEffect">
                                  <p:stCondLst>
                                    <p:cond delay="0"/>
                                  </p:stCondLst>
                                  <p:childTnLst>
                                    <p:animEffect transition="out" filter="blinds(horizontal)">
                                      <p:cBhvr>
                                        <p:cTn id="114" dur="2000"/>
                                        <p:tgtEl>
                                          <p:spTgt spid="90114">
                                            <p:txEl>
                                              <p:pRg st="13" end="13"/>
                                            </p:txEl>
                                          </p:spTgt>
                                        </p:tgtEl>
                                      </p:cBhvr>
                                    </p:animEffect>
                                    <p:set>
                                      <p:cBhvr>
                                        <p:cTn id="115" dur="1" fill="hold">
                                          <p:stCondLst>
                                            <p:cond delay="1999"/>
                                          </p:stCondLst>
                                        </p:cTn>
                                        <p:tgtEl>
                                          <p:spTgt spid="90114">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2588" y="755650"/>
            <a:ext cx="8882062" cy="5200650"/>
          </a:xfrm>
        </p:spPr>
      </p:pic>
      <p:pic>
        <p:nvPicPr>
          <p:cNvPr id="41987" name="Rectangle 2"/>
          <p:cNvPicPr>
            <a:picLocks noGrp="1" noChangeArrowheads="1"/>
          </p:cNvPicPr>
          <p:nvPr>
            <p:ph type="title"/>
          </p:nvPr>
        </p:nvPicPr>
        <p:blipFill rotWithShape="1">
          <a:blip r:embed="rId4">
            <a:extLst>
              <a:ext uri="{28A0092B-C50C-407E-A947-70E740481C1C}">
                <a14:useLocalDpi xmlns:a14="http://schemas.microsoft.com/office/drawing/2010/main" val="0"/>
              </a:ext>
            </a:extLst>
          </a:blip>
          <a:srcRect l="5382" t="6586" r="-144" b="-41983"/>
          <a:stretch/>
        </p:blipFill>
        <p:spPr bwMode="auto">
          <a:xfrm>
            <a:off x="2024742" y="65314"/>
            <a:ext cx="8613889" cy="1099277"/>
          </a:xfrm>
        </p:spPr>
      </p:pic>
    </p:spTree>
    <p:extLst>
      <p:ext uri="{BB962C8B-B14F-4D97-AF65-F5344CB8AC3E}">
        <p14:creationId xmlns:p14="http://schemas.microsoft.com/office/powerpoint/2010/main" val="680691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438758" y="48621"/>
            <a:ext cx="10515600" cy="1325563"/>
          </a:xfrm>
        </p:spPr>
        <p:txBody>
          <a:bodyPr>
            <a:normAutofit/>
          </a:bodyPr>
          <a:lstStyle/>
          <a:p>
            <a:r>
              <a:rPr lang="el-GR" altLang="el-GR" sz="3600" dirty="0">
                <a:latin typeface="+mn-lt"/>
              </a:rPr>
              <a:t>Επαγγελματική Δεοντολογία</a:t>
            </a:r>
            <a:endParaRPr lang="en-US" altLang="el-GR" sz="3600" dirty="0">
              <a:latin typeface="+mn-lt"/>
            </a:endParaRPr>
          </a:p>
        </p:txBody>
      </p:sp>
      <p:sp>
        <p:nvSpPr>
          <p:cNvPr id="3" name="Content Placeholder 2"/>
          <p:cNvSpPr>
            <a:spLocks noGrp="1"/>
          </p:cNvSpPr>
          <p:nvPr>
            <p:ph idx="1"/>
          </p:nvPr>
        </p:nvSpPr>
        <p:spPr>
          <a:xfrm>
            <a:off x="1438758" y="1374184"/>
            <a:ext cx="9991241" cy="5029200"/>
          </a:xfrm>
        </p:spPr>
        <p:txBody>
          <a:bodyPr>
            <a:normAutofit/>
          </a:bodyPr>
          <a:lstStyle/>
          <a:p>
            <a:pPr algn="just">
              <a:buFont typeface="Wingdings" panose="05000000000000000000" pitchFamily="2" charset="2"/>
              <a:buChar char="§"/>
            </a:pPr>
            <a:r>
              <a:rPr lang="el-GR" altLang="el-GR" sz="2400" dirty="0"/>
              <a:t>Ο κώδικας επαγγελματικής ηθικής των ορκωτών ελεγκτών καθορίζει τα δεοντολογία τους. Ο κώδικας απαιτεί από τους ορκωτούς ελεγκτές να ενεργούν με</a:t>
            </a:r>
            <a:r>
              <a:rPr lang="en-US" altLang="el-GR" sz="2400" dirty="0"/>
              <a:t>:</a:t>
            </a:r>
          </a:p>
          <a:p>
            <a:pPr lvl="1" algn="just">
              <a:buClr>
                <a:schemeClr val="tx2"/>
              </a:buClr>
            </a:pPr>
            <a:r>
              <a:rPr lang="el-GR" altLang="el-GR" sz="2800" b="1" dirty="0">
                <a:solidFill>
                  <a:srgbClr val="275CAE"/>
                </a:solidFill>
                <a:cs typeface="Times New Roman" panose="02020603050405020304" pitchFamily="18" charset="0"/>
              </a:rPr>
              <a:t>Ακεραιότητα</a:t>
            </a:r>
            <a:r>
              <a:rPr lang="el-GR" altLang="el-GR" dirty="0">
                <a:cs typeface="Times New Roman" panose="02020603050405020304" pitchFamily="18" charset="0"/>
              </a:rPr>
              <a:t> – να είναι ειλικρινείς και δίκαιοι και να βάζουν την υπηρεσία τους και την εμπιστοσύνη του κοινού πάνω από το προσωπικό κέρδος </a:t>
            </a:r>
          </a:p>
          <a:p>
            <a:pPr lvl="1">
              <a:buClr>
                <a:schemeClr val="tx2"/>
              </a:buClr>
            </a:pPr>
            <a:r>
              <a:rPr lang="el-GR" altLang="el-GR" sz="2800" b="1" dirty="0">
                <a:solidFill>
                  <a:srgbClr val="275CAE"/>
                </a:solidFill>
                <a:cs typeface="Times New Roman" panose="02020603050405020304" pitchFamily="18" charset="0"/>
              </a:rPr>
              <a:t>Αντικειμενικότητα – </a:t>
            </a:r>
            <a:r>
              <a:rPr lang="el-GR" altLang="el-GR" dirty="0">
                <a:solidFill>
                  <a:srgbClr val="000000"/>
                </a:solidFill>
                <a:cs typeface="Times New Roman" panose="02020603050405020304" pitchFamily="18" charset="0"/>
              </a:rPr>
              <a:t>να είναι αμερόληπτοι και αξιόπιστοι</a:t>
            </a:r>
            <a:r>
              <a:rPr lang="en-US" altLang="el-GR" dirty="0">
                <a:solidFill>
                  <a:srgbClr val="000000"/>
                </a:solidFill>
                <a:cs typeface="Times New Roman" panose="02020603050405020304" pitchFamily="18" charset="0"/>
              </a:rPr>
              <a:t>.</a:t>
            </a:r>
          </a:p>
          <a:p>
            <a:pPr lvl="1" algn="just">
              <a:buClr>
                <a:schemeClr val="tx2"/>
              </a:buClr>
            </a:pPr>
            <a:r>
              <a:rPr lang="el-GR" altLang="el-GR" sz="2800" b="1" dirty="0">
                <a:solidFill>
                  <a:srgbClr val="275CAE"/>
                </a:solidFill>
                <a:cs typeface="Times New Roman" panose="02020603050405020304" pitchFamily="18" charset="0"/>
              </a:rPr>
              <a:t>Ανεξαρτησία -  </a:t>
            </a:r>
            <a:r>
              <a:rPr lang="el-GR" altLang="el-GR" dirty="0">
                <a:solidFill>
                  <a:srgbClr val="000000"/>
                </a:solidFill>
                <a:cs typeface="Times New Roman" panose="02020603050405020304" pitchFamily="18" charset="0"/>
              </a:rPr>
              <a:t>να αποφεύγεται κάθε σχέση που ζημιώνει ή εμφανίζεται να ζημιώνει την αντικειμενικότητα</a:t>
            </a:r>
            <a:endParaRPr lang="en-US" altLang="el-GR" dirty="0">
              <a:solidFill>
                <a:srgbClr val="000000"/>
              </a:solidFill>
              <a:cs typeface="Times New Roman" panose="02020603050405020304" pitchFamily="18" charset="0"/>
            </a:endParaRPr>
          </a:p>
          <a:p>
            <a:pPr lvl="1" algn="just">
              <a:buClr>
                <a:schemeClr val="tx2"/>
              </a:buClr>
            </a:pPr>
            <a:r>
              <a:rPr lang="el-GR" altLang="el-GR" sz="2800" b="1" dirty="0">
                <a:solidFill>
                  <a:srgbClr val="275CAE"/>
                </a:solidFill>
                <a:cs typeface="Times New Roman" panose="02020603050405020304" pitchFamily="18" charset="0"/>
              </a:rPr>
              <a:t>Επιμέλεια</a:t>
            </a:r>
            <a:r>
              <a:rPr lang="el-GR" altLang="el-GR" b="1" dirty="0">
                <a:solidFill>
                  <a:srgbClr val="275CAE"/>
                </a:solidFill>
                <a:cs typeface="Times New Roman" panose="02020603050405020304" pitchFamily="18" charset="0"/>
              </a:rPr>
              <a:t> – </a:t>
            </a:r>
            <a:r>
              <a:rPr lang="el-GR" altLang="el-GR" dirty="0">
                <a:cs typeface="Times New Roman" panose="02020603050405020304" pitchFamily="18" charset="0"/>
              </a:rPr>
              <a:t>να φέρουν εις πέρας τις επαγγελματικές τους υποχρεώσεις με ικανότητα και προσοχή</a:t>
            </a:r>
            <a:r>
              <a:rPr lang="el-GR" altLang="el-GR" sz="2800" dirty="0">
                <a:cs typeface="Times New Roman" panose="02020603050405020304" pitchFamily="18" charset="0"/>
              </a:rPr>
              <a:t>.</a:t>
            </a:r>
            <a:endParaRPr lang="en-US" altLang="el-GR" sz="2800" dirty="0">
              <a:cs typeface="Times New Roman" panose="02020603050405020304" pitchFamily="18" charset="0"/>
            </a:endParaRPr>
          </a:p>
        </p:txBody>
      </p:sp>
    </p:spTree>
    <p:extLst>
      <p:ext uri="{BB962C8B-B14F-4D97-AF65-F5344CB8AC3E}">
        <p14:creationId xmlns:p14="http://schemas.microsoft.com/office/powerpoint/2010/main" val="410711098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2000"/>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Αρχές λογισμού των αποσβέσεων</a:t>
            </a:r>
            <a:r>
              <a:rPr lang="el-GR" altLang="en-US" sz="2000" u="sng">
                <a:latin typeface="Times New Roman" panose="02020603050405020304" pitchFamily="18" charset="0"/>
              </a:rPr>
              <a:t> </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Ο λογισμός των απoσβέσεων των ενσώματων ακινητοποιήσεων γίνεται, βάσει της Ελληνικής φορολογικής νομοθεσίας, με τις εξής αρχές: </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α)</a:t>
            </a:r>
            <a:r>
              <a:rPr lang="el-GR" altLang="en-US" sz="2000">
                <a:latin typeface="Times New Roman" panose="02020603050405020304" pitchFamily="18" charset="0"/>
              </a:rPr>
              <a:t> Η διενέργεια των αποσβέσεων για κάθε έτος είναι υποχρεωτική ανεξάρτητα αν κατά τη χρήση προκύπτει καθαρό κέρδος ή ζημία.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β)</a:t>
            </a:r>
            <a:r>
              <a:rPr lang="el-GR" altLang="en-US" sz="2000">
                <a:latin typeface="Times New Roman" panose="02020603050405020304" pitchFamily="18" charset="0"/>
              </a:rPr>
              <a:t> Τα ποσοστά αποσβέσεων καθορίζονται· από τις διατάξεις της νομοθεσίας.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γ)</a:t>
            </a:r>
            <a:r>
              <a:rPr lang="el-GR" altLang="en-US" sz="2000">
                <a:latin typeface="Times New Roman" panose="02020603050405020304" pitchFamily="18" charset="0"/>
              </a:rPr>
              <a:t> Οι αποσβέσεις διενεργούνται με τη σταθερή μέθοδο απόσβεσης, εκτός από τα καινούργια μηχανήματα τα οποία οι βιομηχανίες, βιοτεχνίες, μεταλλεία, λατομεία αγοράζουν, για τα οποία οι αποσβέσεις διενεργούνται με τη φθίνουσα μέθοδο.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δ)</a:t>
            </a:r>
            <a:r>
              <a:rPr lang="el-GR" altLang="en-US" sz="2000">
                <a:latin typeface="Times New Roman" panose="02020603050405020304" pitchFamily="18" charset="0"/>
              </a:rPr>
              <a:t> Οι αποσβέσεις πρέπει να καταχωρηθούν στα λογιστικά βιβλία.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ε)</a:t>
            </a:r>
            <a:r>
              <a:rPr lang="el-GR" altLang="en-US" sz="2000">
                <a:latin typeface="Times New Roman" panose="02020603050405020304" pitchFamily="18" charset="0"/>
              </a:rPr>
              <a:t> Ο υπολογισμός των αποσβέσεων γίνεται από τη χρονική στιγμή που το πάγιο αρχίζει να χρησιμοποιείται ή να λειτουργεί. Εάν το πάγιο χρησιμοποιηθεί ή λειτουργήσει κατά τη διάρκεια της χρήσεως οι αποσβέσεις υπολογίζονται με δωδεκατημόρια.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στ)</a:t>
            </a:r>
            <a:r>
              <a:rPr lang="el-GR" altLang="en-US" sz="2000">
                <a:latin typeface="Times New Roman" panose="02020603050405020304" pitchFamily="18" charset="0"/>
              </a:rPr>
              <a:t> Οι αποσβέσεις των παγίων στοιχείων που παραμένουν σε αδράνεια πέραν των έξι (6) μηνών υπολογίζονται με μειωμένους συντελεστές.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ζ)</a:t>
            </a:r>
            <a:r>
              <a:rPr lang="el-GR" altLang="en-US" sz="2000">
                <a:latin typeface="Times New Roman" panose="02020603050405020304" pitchFamily="18" charset="0"/>
              </a:rPr>
              <a:t> Οι αποσβέσεις των παγίων στοιχείων αναλύονται στην απογραφή.</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97891232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9090">
                                            <p:txEl>
                                              <p:pRg st="1" end="1"/>
                                            </p:txEl>
                                          </p:spTgt>
                                        </p:tgtEl>
                                        <p:attrNameLst>
                                          <p:attrName>style.visibility</p:attrName>
                                        </p:attrNameLst>
                                      </p:cBhvr>
                                      <p:to>
                                        <p:strVal val="visible"/>
                                      </p:to>
                                    </p:set>
                                    <p:anim calcmode="lin" valueType="num">
                                      <p:cBhvr>
                                        <p:cTn id="7" dur="2000" fill="hold"/>
                                        <p:tgtEl>
                                          <p:spTgt spid="89090">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89090">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89090">
                                            <p:txEl>
                                              <p:pRg st="1" end="1"/>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89090">
                                            <p:txEl>
                                              <p:pRg st="3" end="3"/>
                                            </p:txEl>
                                          </p:spTgt>
                                        </p:tgtEl>
                                        <p:attrNameLst>
                                          <p:attrName>style.visibility</p:attrName>
                                        </p:attrNameLst>
                                      </p:cBhvr>
                                      <p:to>
                                        <p:strVal val="visible"/>
                                      </p:to>
                                    </p:set>
                                    <p:anim calcmode="lin" valueType="num">
                                      <p:cBhvr additive="base">
                                        <p:cTn id="13" dur="2000" fill="hold"/>
                                        <p:tgtEl>
                                          <p:spTgt spid="89090">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9090">
                                            <p:txEl>
                                              <p:pRg st="3" end="3"/>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2" presetClass="entr" presetSubtype="4" fill="hold" nodeType="afterEffect">
                                  <p:stCondLst>
                                    <p:cond delay="0"/>
                                  </p:stCondLst>
                                  <p:childTnLst>
                                    <p:set>
                                      <p:cBhvr>
                                        <p:cTn id="17" dur="1" fill="hold">
                                          <p:stCondLst>
                                            <p:cond delay="0"/>
                                          </p:stCondLst>
                                        </p:cTn>
                                        <p:tgtEl>
                                          <p:spTgt spid="89090">
                                            <p:txEl>
                                              <p:pRg st="5" end="5"/>
                                            </p:txEl>
                                          </p:spTgt>
                                        </p:tgtEl>
                                        <p:attrNameLst>
                                          <p:attrName>style.visibility</p:attrName>
                                        </p:attrNameLst>
                                      </p:cBhvr>
                                      <p:to>
                                        <p:strVal val="visible"/>
                                      </p:to>
                                    </p:set>
                                    <p:anim calcmode="lin" valueType="num">
                                      <p:cBhvr additive="base">
                                        <p:cTn id="18" dur="2000" fill="hold"/>
                                        <p:tgtEl>
                                          <p:spTgt spid="89090">
                                            <p:txEl>
                                              <p:pRg st="5" end="5"/>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89090">
                                            <p:txEl>
                                              <p:pRg st="5" end="5"/>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6000"/>
                            </p:stCondLst>
                            <p:childTnLst>
                              <p:par>
                                <p:cTn id="21" presetID="2" presetClass="entr" presetSubtype="4" fill="hold" nodeType="afterEffect">
                                  <p:stCondLst>
                                    <p:cond delay="0"/>
                                  </p:stCondLst>
                                  <p:childTnLst>
                                    <p:set>
                                      <p:cBhvr>
                                        <p:cTn id="22" dur="1" fill="hold">
                                          <p:stCondLst>
                                            <p:cond delay="0"/>
                                          </p:stCondLst>
                                        </p:cTn>
                                        <p:tgtEl>
                                          <p:spTgt spid="89090">
                                            <p:txEl>
                                              <p:pRg st="6" end="6"/>
                                            </p:txEl>
                                          </p:spTgt>
                                        </p:tgtEl>
                                        <p:attrNameLst>
                                          <p:attrName>style.visibility</p:attrName>
                                        </p:attrNameLst>
                                      </p:cBhvr>
                                      <p:to>
                                        <p:strVal val="visible"/>
                                      </p:to>
                                    </p:set>
                                    <p:anim calcmode="lin" valueType="num">
                                      <p:cBhvr additive="base">
                                        <p:cTn id="23" dur="2000" fill="hold"/>
                                        <p:tgtEl>
                                          <p:spTgt spid="89090">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89090">
                                            <p:txEl>
                                              <p:pRg st="6" end="6"/>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8000"/>
                            </p:stCondLst>
                            <p:childTnLst>
                              <p:par>
                                <p:cTn id="26" presetID="2" presetClass="entr" presetSubtype="4" fill="hold" nodeType="afterEffect">
                                  <p:stCondLst>
                                    <p:cond delay="0"/>
                                  </p:stCondLst>
                                  <p:childTnLst>
                                    <p:set>
                                      <p:cBhvr>
                                        <p:cTn id="27" dur="1" fill="hold">
                                          <p:stCondLst>
                                            <p:cond delay="0"/>
                                          </p:stCondLst>
                                        </p:cTn>
                                        <p:tgtEl>
                                          <p:spTgt spid="89090">
                                            <p:txEl>
                                              <p:pRg st="7" end="7"/>
                                            </p:txEl>
                                          </p:spTgt>
                                        </p:tgtEl>
                                        <p:attrNameLst>
                                          <p:attrName>style.visibility</p:attrName>
                                        </p:attrNameLst>
                                      </p:cBhvr>
                                      <p:to>
                                        <p:strVal val="visible"/>
                                      </p:to>
                                    </p:set>
                                    <p:anim calcmode="lin" valueType="num">
                                      <p:cBhvr additive="base">
                                        <p:cTn id="28" dur="2000" fill="hold"/>
                                        <p:tgtEl>
                                          <p:spTgt spid="89090">
                                            <p:txEl>
                                              <p:pRg st="7" end="7"/>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89090">
                                            <p:txEl>
                                              <p:pRg st="7" end="7"/>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0"/>
                            </p:stCondLst>
                            <p:childTnLst>
                              <p:par>
                                <p:cTn id="31" presetID="2" presetClass="entr" presetSubtype="4" fill="hold" nodeType="afterEffect">
                                  <p:stCondLst>
                                    <p:cond delay="0"/>
                                  </p:stCondLst>
                                  <p:childTnLst>
                                    <p:set>
                                      <p:cBhvr>
                                        <p:cTn id="32" dur="1" fill="hold">
                                          <p:stCondLst>
                                            <p:cond delay="0"/>
                                          </p:stCondLst>
                                        </p:cTn>
                                        <p:tgtEl>
                                          <p:spTgt spid="89090">
                                            <p:txEl>
                                              <p:pRg st="8" end="8"/>
                                            </p:txEl>
                                          </p:spTgt>
                                        </p:tgtEl>
                                        <p:attrNameLst>
                                          <p:attrName>style.visibility</p:attrName>
                                        </p:attrNameLst>
                                      </p:cBhvr>
                                      <p:to>
                                        <p:strVal val="visible"/>
                                      </p:to>
                                    </p:set>
                                    <p:anim calcmode="lin" valueType="num">
                                      <p:cBhvr additive="base">
                                        <p:cTn id="33" dur="2000" fill="hold"/>
                                        <p:tgtEl>
                                          <p:spTgt spid="89090">
                                            <p:txEl>
                                              <p:pRg st="8" end="8"/>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89090">
                                            <p:txEl>
                                              <p:pRg st="8" end="8"/>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2000"/>
                            </p:stCondLst>
                            <p:childTnLst>
                              <p:par>
                                <p:cTn id="36" presetID="2" presetClass="entr" presetSubtype="4" fill="hold" nodeType="afterEffect">
                                  <p:stCondLst>
                                    <p:cond delay="0"/>
                                  </p:stCondLst>
                                  <p:childTnLst>
                                    <p:set>
                                      <p:cBhvr>
                                        <p:cTn id="37" dur="1" fill="hold">
                                          <p:stCondLst>
                                            <p:cond delay="0"/>
                                          </p:stCondLst>
                                        </p:cTn>
                                        <p:tgtEl>
                                          <p:spTgt spid="89090">
                                            <p:txEl>
                                              <p:pRg st="9" end="9"/>
                                            </p:txEl>
                                          </p:spTgt>
                                        </p:tgtEl>
                                        <p:attrNameLst>
                                          <p:attrName>style.visibility</p:attrName>
                                        </p:attrNameLst>
                                      </p:cBhvr>
                                      <p:to>
                                        <p:strVal val="visible"/>
                                      </p:to>
                                    </p:set>
                                    <p:anim calcmode="lin" valueType="num">
                                      <p:cBhvr additive="base">
                                        <p:cTn id="38" dur="2000" fill="hold"/>
                                        <p:tgtEl>
                                          <p:spTgt spid="89090">
                                            <p:txEl>
                                              <p:pRg st="9" end="9"/>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89090">
                                            <p:txEl>
                                              <p:pRg st="9" end="9"/>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4000"/>
                            </p:stCondLst>
                            <p:childTnLst>
                              <p:par>
                                <p:cTn id="41" presetID="2" presetClass="entr" presetSubtype="4" fill="hold" nodeType="afterEffect">
                                  <p:stCondLst>
                                    <p:cond delay="0"/>
                                  </p:stCondLst>
                                  <p:childTnLst>
                                    <p:set>
                                      <p:cBhvr>
                                        <p:cTn id="42" dur="1" fill="hold">
                                          <p:stCondLst>
                                            <p:cond delay="0"/>
                                          </p:stCondLst>
                                        </p:cTn>
                                        <p:tgtEl>
                                          <p:spTgt spid="89090">
                                            <p:txEl>
                                              <p:pRg st="10" end="10"/>
                                            </p:txEl>
                                          </p:spTgt>
                                        </p:tgtEl>
                                        <p:attrNameLst>
                                          <p:attrName>style.visibility</p:attrName>
                                        </p:attrNameLst>
                                      </p:cBhvr>
                                      <p:to>
                                        <p:strVal val="visible"/>
                                      </p:to>
                                    </p:set>
                                    <p:anim calcmode="lin" valueType="num">
                                      <p:cBhvr additive="base">
                                        <p:cTn id="43" dur="2000" fill="hold"/>
                                        <p:tgtEl>
                                          <p:spTgt spid="89090">
                                            <p:txEl>
                                              <p:pRg st="10" end="1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9090">
                                            <p:txEl>
                                              <p:pRg st="10" end="10"/>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16000"/>
                            </p:stCondLst>
                            <p:childTnLst>
                              <p:par>
                                <p:cTn id="46" presetID="2" presetClass="entr" presetSubtype="4" fill="hold" nodeType="afterEffect">
                                  <p:stCondLst>
                                    <p:cond delay="0"/>
                                  </p:stCondLst>
                                  <p:childTnLst>
                                    <p:set>
                                      <p:cBhvr>
                                        <p:cTn id="47" dur="1" fill="hold">
                                          <p:stCondLst>
                                            <p:cond delay="0"/>
                                          </p:stCondLst>
                                        </p:cTn>
                                        <p:tgtEl>
                                          <p:spTgt spid="89090">
                                            <p:txEl>
                                              <p:pRg st="11" end="11"/>
                                            </p:txEl>
                                          </p:spTgt>
                                        </p:tgtEl>
                                        <p:attrNameLst>
                                          <p:attrName>style.visibility</p:attrName>
                                        </p:attrNameLst>
                                      </p:cBhvr>
                                      <p:to>
                                        <p:strVal val="visible"/>
                                      </p:to>
                                    </p:set>
                                    <p:anim calcmode="lin" valueType="num">
                                      <p:cBhvr additive="base">
                                        <p:cTn id="48" dur="2000" fill="hold"/>
                                        <p:tgtEl>
                                          <p:spTgt spid="89090">
                                            <p:txEl>
                                              <p:pRg st="11" end="11"/>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89090">
                                            <p:txEl>
                                              <p:pRg st="11" end="11"/>
                                            </p:txEl>
                                          </p:spTgt>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18000"/>
                            </p:stCondLst>
                            <p:childTnLst>
                              <p:par>
                                <p:cTn id="51" presetID="3" presetClass="exit" presetSubtype="10" fill="hold" nodeType="afterEffect">
                                  <p:stCondLst>
                                    <p:cond delay="10000"/>
                                  </p:stCondLst>
                                  <p:childTnLst>
                                    <p:animEffect transition="out" filter="blinds(horizontal)">
                                      <p:cBhvr>
                                        <p:cTn id="52" dur="2000"/>
                                        <p:tgtEl>
                                          <p:spTgt spid="89090">
                                            <p:txEl>
                                              <p:pRg st="1" end="1"/>
                                            </p:txEl>
                                          </p:spTgt>
                                        </p:tgtEl>
                                      </p:cBhvr>
                                    </p:animEffect>
                                    <p:set>
                                      <p:cBhvr>
                                        <p:cTn id="53" dur="1" fill="hold">
                                          <p:stCondLst>
                                            <p:cond delay="1999"/>
                                          </p:stCondLst>
                                        </p:cTn>
                                        <p:tgtEl>
                                          <p:spTgt spid="89090">
                                            <p:txEl>
                                              <p:pRg st="1" end="1"/>
                                            </p:txEl>
                                          </p:spTgt>
                                        </p:tgtEl>
                                        <p:attrNameLst>
                                          <p:attrName>style.visibility</p:attrName>
                                        </p:attrNameLst>
                                      </p:cBhvr>
                                      <p:to>
                                        <p:strVal val="hidden"/>
                                      </p:to>
                                    </p:set>
                                  </p:childTnLst>
                                </p:cTn>
                              </p:par>
                            </p:childTnLst>
                          </p:cTn>
                        </p:par>
                        <p:par>
                          <p:cTn id="54" fill="hold" nodeType="afterGroup">
                            <p:stCondLst>
                              <p:cond delay="30000"/>
                            </p:stCondLst>
                            <p:childTnLst>
                              <p:par>
                                <p:cTn id="55" presetID="3" presetClass="exit" presetSubtype="10" fill="hold" nodeType="afterEffect">
                                  <p:stCondLst>
                                    <p:cond delay="0"/>
                                  </p:stCondLst>
                                  <p:childTnLst>
                                    <p:animEffect transition="out" filter="blinds(horizontal)">
                                      <p:cBhvr>
                                        <p:cTn id="56" dur="2000"/>
                                        <p:tgtEl>
                                          <p:spTgt spid="89090">
                                            <p:txEl>
                                              <p:pRg st="3" end="3"/>
                                            </p:txEl>
                                          </p:spTgt>
                                        </p:tgtEl>
                                      </p:cBhvr>
                                    </p:animEffect>
                                    <p:set>
                                      <p:cBhvr>
                                        <p:cTn id="57" dur="1" fill="hold">
                                          <p:stCondLst>
                                            <p:cond delay="1999"/>
                                          </p:stCondLst>
                                        </p:cTn>
                                        <p:tgtEl>
                                          <p:spTgt spid="89090">
                                            <p:txEl>
                                              <p:pRg st="3" end="3"/>
                                            </p:txEl>
                                          </p:spTgt>
                                        </p:tgtEl>
                                        <p:attrNameLst>
                                          <p:attrName>style.visibility</p:attrName>
                                        </p:attrNameLst>
                                      </p:cBhvr>
                                      <p:to>
                                        <p:strVal val="hidden"/>
                                      </p:to>
                                    </p:set>
                                  </p:childTnLst>
                                </p:cTn>
                              </p:par>
                            </p:childTnLst>
                          </p:cTn>
                        </p:par>
                        <p:par>
                          <p:cTn id="58" fill="hold" nodeType="afterGroup">
                            <p:stCondLst>
                              <p:cond delay="32000"/>
                            </p:stCondLst>
                            <p:childTnLst>
                              <p:par>
                                <p:cTn id="59" presetID="3" presetClass="exit" presetSubtype="10" fill="hold" nodeType="afterEffect">
                                  <p:stCondLst>
                                    <p:cond delay="0"/>
                                  </p:stCondLst>
                                  <p:childTnLst>
                                    <p:animEffect transition="out" filter="blinds(horizontal)">
                                      <p:cBhvr>
                                        <p:cTn id="60" dur="2000"/>
                                        <p:tgtEl>
                                          <p:spTgt spid="89090">
                                            <p:txEl>
                                              <p:pRg st="5" end="5"/>
                                            </p:txEl>
                                          </p:spTgt>
                                        </p:tgtEl>
                                      </p:cBhvr>
                                    </p:animEffect>
                                    <p:set>
                                      <p:cBhvr>
                                        <p:cTn id="61" dur="1" fill="hold">
                                          <p:stCondLst>
                                            <p:cond delay="1999"/>
                                          </p:stCondLst>
                                        </p:cTn>
                                        <p:tgtEl>
                                          <p:spTgt spid="89090">
                                            <p:txEl>
                                              <p:pRg st="5" end="5"/>
                                            </p:txEl>
                                          </p:spTgt>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2000"/>
                                        <p:tgtEl>
                                          <p:spTgt spid="89090">
                                            <p:txEl>
                                              <p:pRg st="6" end="6"/>
                                            </p:txEl>
                                          </p:spTgt>
                                        </p:tgtEl>
                                      </p:cBhvr>
                                    </p:animEffect>
                                    <p:set>
                                      <p:cBhvr>
                                        <p:cTn id="64" dur="1" fill="hold">
                                          <p:stCondLst>
                                            <p:cond delay="1999"/>
                                          </p:stCondLst>
                                        </p:cTn>
                                        <p:tgtEl>
                                          <p:spTgt spid="89090">
                                            <p:txEl>
                                              <p:pRg st="6" end="6"/>
                                            </p:txEl>
                                          </p:spTgt>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2000"/>
                                        <p:tgtEl>
                                          <p:spTgt spid="89090">
                                            <p:txEl>
                                              <p:pRg st="7" end="7"/>
                                            </p:txEl>
                                          </p:spTgt>
                                        </p:tgtEl>
                                      </p:cBhvr>
                                    </p:animEffect>
                                    <p:set>
                                      <p:cBhvr>
                                        <p:cTn id="67" dur="1" fill="hold">
                                          <p:stCondLst>
                                            <p:cond delay="1999"/>
                                          </p:stCondLst>
                                        </p:cTn>
                                        <p:tgtEl>
                                          <p:spTgt spid="89090">
                                            <p:txEl>
                                              <p:pRg st="7" end="7"/>
                                            </p:txEl>
                                          </p:spTgt>
                                        </p:tgtEl>
                                        <p:attrNameLst>
                                          <p:attrName>style.visibility</p:attrName>
                                        </p:attrNameLst>
                                      </p:cBhvr>
                                      <p:to>
                                        <p:strVal val="hidden"/>
                                      </p:to>
                                    </p:set>
                                  </p:childTnLst>
                                </p:cTn>
                              </p:par>
                              <p:par>
                                <p:cTn id="68" presetID="3" presetClass="exit" presetSubtype="10" fill="hold" nodeType="withEffect">
                                  <p:stCondLst>
                                    <p:cond delay="0"/>
                                  </p:stCondLst>
                                  <p:childTnLst>
                                    <p:animEffect transition="out" filter="blinds(horizontal)">
                                      <p:cBhvr>
                                        <p:cTn id="69" dur="2000"/>
                                        <p:tgtEl>
                                          <p:spTgt spid="89090">
                                            <p:txEl>
                                              <p:pRg st="8" end="8"/>
                                            </p:txEl>
                                          </p:spTgt>
                                        </p:tgtEl>
                                      </p:cBhvr>
                                    </p:animEffect>
                                    <p:set>
                                      <p:cBhvr>
                                        <p:cTn id="70" dur="1" fill="hold">
                                          <p:stCondLst>
                                            <p:cond delay="1999"/>
                                          </p:stCondLst>
                                        </p:cTn>
                                        <p:tgtEl>
                                          <p:spTgt spid="89090">
                                            <p:txEl>
                                              <p:pRg st="8" end="8"/>
                                            </p:txEl>
                                          </p:spTgt>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2000"/>
                                        <p:tgtEl>
                                          <p:spTgt spid="89090">
                                            <p:txEl>
                                              <p:pRg st="9" end="9"/>
                                            </p:txEl>
                                          </p:spTgt>
                                        </p:tgtEl>
                                      </p:cBhvr>
                                    </p:animEffect>
                                    <p:set>
                                      <p:cBhvr>
                                        <p:cTn id="73" dur="1" fill="hold">
                                          <p:stCondLst>
                                            <p:cond delay="1999"/>
                                          </p:stCondLst>
                                        </p:cTn>
                                        <p:tgtEl>
                                          <p:spTgt spid="89090">
                                            <p:txEl>
                                              <p:pRg st="9" end="9"/>
                                            </p:txEl>
                                          </p:spTgt>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2000"/>
                                        <p:tgtEl>
                                          <p:spTgt spid="89090">
                                            <p:txEl>
                                              <p:pRg st="10" end="10"/>
                                            </p:txEl>
                                          </p:spTgt>
                                        </p:tgtEl>
                                      </p:cBhvr>
                                    </p:animEffect>
                                    <p:set>
                                      <p:cBhvr>
                                        <p:cTn id="76" dur="1" fill="hold">
                                          <p:stCondLst>
                                            <p:cond delay="1999"/>
                                          </p:stCondLst>
                                        </p:cTn>
                                        <p:tgtEl>
                                          <p:spTgt spid="89090">
                                            <p:txEl>
                                              <p:pRg st="10" end="10"/>
                                            </p:txEl>
                                          </p:spTgt>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2000"/>
                                        <p:tgtEl>
                                          <p:spTgt spid="89090">
                                            <p:txEl>
                                              <p:pRg st="11" end="11"/>
                                            </p:txEl>
                                          </p:spTgt>
                                        </p:tgtEl>
                                      </p:cBhvr>
                                    </p:animEffect>
                                    <p:set>
                                      <p:cBhvr>
                                        <p:cTn id="79" dur="1" fill="hold">
                                          <p:stCondLst>
                                            <p:cond delay="1999"/>
                                          </p:stCondLst>
                                        </p:cTn>
                                        <p:tgtEl>
                                          <p:spTgt spid="89090">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i="1">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algn="ctr" eaLnBrk="1" hangingPunct="1">
              <a:lnSpc>
                <a:spcPct val="80000"/>
              </a:lnSpc>
              <a:buFontTx/>
              <a:buNone/>
            </a:pPr>
            <a:r>
              <a:rPr lang="en-US" altLang="en-US" sz="2200" b="1">
                <a:latin typeface="Times New Roman" panose="02020603050405020304" pitchFamily="18" charset="0"/>
              </a:rPr>
              <a:t>	</a:t>
            </a:r>
            <a:r>
              <a:rPr lang="el-GR" altLang="en-US" sz="2400" b="1" u="sng">
                <a:latin typeface="Times New Roman" panose="02020603050405020304" pitchFamily="18" charset="0"/>
              </a:rPr>
              <a:t>Επιχορήγηση επενδύσεων</a:t>
            </a:r>
          </a:p>
          <a:p>
            <a:pPr eaLnBrk="1" hangingPunct="1">
              <a:lnSpc>
                <a:spcPct val="80000"/>
              </a:lnSpc>
              <a:buFontTx/>
              <a:buNone/>
            </a:pPr>
            <a:r>
              <a:rPr lang="el-GR" altLang="en-US" sz="2200" b="1" u="sng">
                <a:latin typeface="Times New Roman" panose="02020603050405020304" pitchFamily="18" charset="0"/>
              </a:rPr>
              <a:t> </a:t>
            </a:r>
          </a:p>
          <a:p>
            <a:pPr algn="just" eaLnBrk="1" hangingPunct="1">
              <a:lnSpc>
                <a:spcPct val="80000"/>
              </a:lnSpc>
              <a:buFontTx/>
              <a:buNone/>
            </a:pPr>
            <a:r>
              <a:rPr lang="en-US" altLang="en-US" sz="2000" b="1">
                <a:latin typeface="Times New Roman" panose="02020603050405020304" pitchFamily="18" charset="0"/>
              </a:rPr>
              <a:t>	</a:t>
            </a:r>
            <a:r>
              <a:rPr lang="el-GR" altLang="en-US" sz="2000" b="1" i="1">
                <a:latin typeface="Times New Roman" panose="02020603050405020304" pitchFamily="18" charset="0"/>
              </a:rPr>
              <a:t>Βάσει της Eλληνικής νομοθεσίας</a:t>
            </a:r>
            <a:r>
              <a:rPr lang="el-GR" altLang="en-US" sz="2000" i="1">
                <a:latin typeface="Times New Roman" panose="02020603050405020304" pitchFamily="18" charset="0"/>
              </a:rPr>
              <a:t>.</a:t>
            </a:r>
            <a:r>
              <a:rPr lang="el-GR" altLang="en-US" sz="2000">
                <a:latin typeface="Times New Roman" panose="02020603050405020304" pitchFamily="18" charset="0"/>
              </a:rPr>
              <a:t> Βάσει του Ε.Γ.Λ.Σ. οι εισπραττόμενες επιδοτήσεις-επιχορηγήσεις που οι επιχειρήσεις λαμβάνουν από το Ελληvικό Δημόσιο, από την Ευρωπαϊκή Ένωση, από τον ΕΟΜΜΕΧ, από τα Μ.Ο.Π. κ.λ</a:t>
            </a:r>
            <a:r>
              <a:rPr lang="en-US" altLang="en-US" sz="2000">
                <a:latin typeface="Times New Roman" panose="02020603050405020304" pitchFamily="18" charset="0"/>
              </a:rPr>
              <a:t>.</a:t>
            </a:r>
            <a:r>
              <a:rPr lang="el-GR" altLang="en-US" sz="2000">
                <a:latin typeface="Times New Roman" panose="02020603050405020304" pitchFamily="18" charset="0"/>
              </a:rPr>
              <a:t>π. για την πραγματοποίηση πάγιων επενδύσεων καταχωρούνται στα ίδια κεφάλαια και συγκεκριμένα στο λογαριασμό 41.10 "Αποθεματικά-Επιχορηγήσεις" όπου αποσβένονται ανάλογα με το επιχορηγηθέν πάγιο.</a:t>
            </a: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Οι αποσβέσεις των άνω επιχορηγηθέντων παγίων καταχωρούνται στους οικείους υπολογαριασμούς του 66 "Αποσβέσεις παγίων στοιχείων ενσωματούμενες στο λειτουργικό κόστος" και ενδεχομένως και στους οικείους υπολογαριασμούς του 85 "Αποσβέσεις παγίων στοιχείων μη ενσωματούμενες στο λειτουργικό κόστος", αν συντρέχουν οι σχετικές προϋποθέσεις και διενεργούνται και πρόσθετες αποσβέσεις. </a:t>
            </a:r>
          </a:p>
          <a:p>
            <a:pPr algn="just" eaLnBrk="1" hangingPunct="1">
              <a:lnSpc>
                <a:spcPct val="80000"/>
              </a:lnSpc>
              <a:buFontTx/>
              <a:buNone/>
            </a:pPr>
            <a:r>
              <a:rPr lang="en-US" altLang="en-US" sz="2000">
                <a:latin typeface="Times New Roman" panose="02020603050405020304" pitchFamily="18" charset="0"/>
              </a:rPr>
              <a:t>	</a:t>
            </a:r>
            <a:r>
              <a:rPr lang="el-GR" altLang="en-US" sz="2000">
                <a:latin typeface="Times New Roman" panose="02020603050405020304" pitchFamily="18" charset="0"/>
              </a:rPr>
              <a:t>Για να μην επηρεάζονται τα φορολογητέα κέρδη, στο τέλος κάθε χρήσεως μεταφέρεται από το λογαριασμό 41.10, στον αποτελεσματικό λογαριασμό 81.01.05 "αναλογούσες στη χρήση επιχορηγήσεις πάγιων επενδύσεων", ποσό ίσο με τις τακτικές και πρόσθετες αποσβέσεις παγίων στοιχείων, που διενεργήθηκαν και καταχωρήθηκαν σε χρέωση των λογαριασμών 66 "Αποσβέσεις πάγιων στοιχείων ενσωματούμενες στο λειτουργικό κόστος" και 85 "Αποσβέσεις πάγιων στοιχείων μη ενσωματωμένες στο λειτουργικό κόστος", οι οποίες αντιστοιχούν στην αξία των αποσβέσιμων πάγιων στοιχείων που χρηματοδοτήθηκαν με τα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60874321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anim calcmode="lin" valueType="num">
                                      <p:cBhvr>
                                        <p:cTn id="7" dur="2000" fill="hold"/>
                                        <p:tgtEl>
                                          <p:spTgt spid="88066">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88066">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88066">
                                            <p:txEl>
                                              <p:pRg st="2" end="2"/>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88066">
                                            <p:txEl>
                                              <p:pRg st="4" end="4"/>
                                            </p:txEl>
                                          </p:spTgt>
                                        </p:tgtEl>
                                        <p:attrNameLst>
                                          <p:attrName>style.visibility</p:attrName>
                                        </p:attrNameLst>
                                      </p:cBhvr>
                                      <p:to>
                                        <p:strVal val="visible"/>
                                      </p:to>
                                    </p:set>
                                    <p:anim calcmode="lin" valueType="num">
                                      <p:cBhvr additive="base">
                                        <p:cTn id="13" dur="2000" fill="hold"/>
                                        <p:tgtEl>
                                          <p:spTgt spid="88066">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806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8066">
                                            <p:txEl>
                                              <p:pRg st="5" end="5"/>
                                            </p:txEl>
                                          </p:spTgt>
                                        </p:tgtEl>
                                        <p:attrNameLst>
                                          <p:attrName>style.visibility</p:attrName>
                                        </p:attrNameLst>
                                      </p:cBhvr>
                                      <p:to>
                                        <p:strVal val="visible"/>
                                      </p:to>
                                    </p:set>
                                    <p:anim calcmode="lin" valueType="num">
                                      <p:cBhvr additive="base">
                                        <p:cTn id="17" dur="2000" fill="hold"/>
                                        <p:tgtEl>
                                          <p:spTgt spid="88066">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8066">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8066">
                                            <p:txEl>
                                              <p:pRg st="6" end="6"/>
                                            </p:txEl>
                                          </p:spTgt>
                                        </p:tgtEl>
                                        <p:attrNameLst>
                                          <p:attrName>style.visibility</p:attrName>
                                        </p:attrNameLst>
                                      </p:cBhvr>
                                      <p:to>
                                        <p:strVal val="visible"/>
                                      </p:to>
                                    </p:set>
                                    <p:anim calcmode="lin" valueType="num">
                                      <p:cBhvr additive="base">
                                        <p:cTn id="21" dur="2000" fill="hold"/>
                                        <p:tgtEl>
                                          <p:spTgt spid="88066">
                                            <p:txEl>
                                              <p:pRg st="6" end="6"/>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88066">
                                            <p:txEl>
                                              <p:pRg st="6" end="6"/>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4000"/>
                            </p:stCondLst>
                            <p:childTnLst>
                              <p:par>
                                <p:cTn id="24" presetID="3" presetClass="exit" presetSubtype="10" fill="hold" nodeType="afterEffect">
                                  <p:stCondLst>
                                    <p:cond delay="15000"/>
                                  </p:stCondLst>
                                  <p:childTnLst>
                                    <p:animEffect transition="out" filter="blinds(horizontal)">
                                      <p:cBhvr>
                                        <p:cTn id="25" dur="2000"/>
                                        <p:tgtEl>
                                          <p:spTgt spid="88066">
                                            <p:txEl>
                                              <p:pRg st="2" end="2"/>
                                            </p:txEl>
                                          </p:spTgt>
                                        </p:tgtEl>
                                      </p:cBhvr>
                                    </p:animEffect>
                                    <p:set>
                                      <p:cBhvr>
                                        <p:cTn id="26" dur="1" fill="hold">
                                          <p:stCondLst>
                                            <p:cond delay="1999"/>
                                          </p:stCondLst>
                                        </p:cTn>
                                        <p:tgtEl>
                                          <p:spTgt spid="88066">
                                            <p:txEl>
                                              <p:pRg st="2" end="2"/>
                                            </p:txEl>
                                          </p:spTgt>
                                        </p:tgtEl>
                                        <p:attrNameLst>
                                          <p:attrName>style.visibility</p:attrName>
                                        </p:attrNameLst>
                                      </p:cBhvr>
                                      <p:to>
                                        <p:strVal val="hidden"/>
                                      </p:to>
                                    </p:set>
                                  </p:childTnLst>
                                </p:cTn>
                              </p:par>
                            </p:childTnLst>
                          </p:cTn>
                        </p:par>
                        <p:par>
                          <p:cTn id="27" fill="hold" nodeType="afterGroup">
                            <p:stCondLst>
                              <p:cond delay="21000"/>
                            </p:stCondLst>
                            <p:childTnLst>
                              <p:par>
                                <p:cTn id="28" presetID="3" presetClass="exit" presetSubtype="10" fill="hold" nodeType="afterEffect">
                                  <p:stCondLst>
                                    <p:cond delay="0"/>
                                  </p:stCondLst>
                                  <p:childTnLst>
                                    <p:animEffect transition="out" filter="blinds(horizontal)">
                                      <p:cBhvr>
                                        <p:cTn id="29" dur="2000"/>
                                        <p:tgtEl>
                                          <p:spTgt spid="88066">
                                            <p:txEl>
                                              <p:pRg st="4" end="4"/>
                                            </p:txEl>
                                          </p:spTgt>
                                        </p:tgtEl>
                                      </p:cBhvr>
                                    </p:animEffect>
                                    <p:set>
                                      <p:cBhvr>
                                        <p:cTn id="30" dur="1" fill="hold">
                                          <p:stCondLst>
                                            <p:cond delay="1999"/>
                                          </p:stCondLst>
                                        </p:cTn>
                                        <p:tgtEl>
                                          <p:spTgt spid="88066">
                                            <p:txEl>
                                              <p:pRg st="4" end="4"/>
                                            </p:txEl>
                                          </p:spTgt>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2000"/>
                                        <p:tgtEl>
                                          <p:spTgt spid="88066">
                                            <p:txEl>
                                              <p:pRg st="5" end="5"/>
                                            </p:txEl>
                                          </p:spTgt>
                                        </p:tgtEl>
                                      </p:cBhvr>
                                    </p:animEffect>
                                    <p:set>
                                      <p:cBhvr>
                                        <p:cTn id="33" dur="1" fill="hold">
                                          <p:stCondLst>
                                            <p:cond delay="1999"/>
                                          </p:stCondLst>
                                        </p:cTn>
                                        <p:tgtEl>
                                          <p:spTgt spid="88066">
                                            <p:txEl>
                                              <p:pRg st="5" end="5"/>
                                            </p:txEl>
                                          </p:spTgt>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2000"/>
                                        <p:tgtEl>
                                          <p:spTgt spid="88066">
                                            <p:txEl>
                                              <p:pRg st="6" end="6"/>
                                            </p:txEl>
                                          </p:spTgt>
                                        </p:tgtEl>
                                      </p:cBhvr>
                                    </p:animEffect>
                                    <p:set>
                                      <p:cBhvr>
                                        <p:cTn id="36" dur="1" fill="hold">
                                          <p:stCondLst>
                                            <p:cond delay="1999"/>
                                          </p:stCondLst>
                                        </p:cTn>
                                        <p:tgtEl>
                                          <p:spTgt spid="8806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ποσά των επιχορηγήσεων. Σε περίπτωση εκποιήσεως ή καταστροφής πάγιου στοιχείου που αποκτήθηκε με χρηματοδότηση επιχορηγήσεων, το υπόλοιπο του λογαριασμού 41.10 μεταφέρεται στην πίστωση του λογαριασμού του οικείου πάγιου στοιχείου. </a:t>
            </a:r>
          </a:p>
          <a:p>
            <a:pPr eaLnBrk="1" hangingPunct="1">
              <a:lnSpc>
                <a:spcPct val="80000"/>
              </a:lnSpc>
              <a:buFontTx/>
              <a:buNone/>
            </a:pPr>
            <a:r>
              <a:rPr lang="el-GR" altLang="en-US" sz="2000">
                <a:latin typeface="Times New Roman" panose="02020603050405020304" pitchFamily="18" charset="0"/>
              </a:rPr>
              <a:t>	Σημειώνεται ότι βάσει των απόψεων του Ε.Γ.Λ.Σ. οι καταχωρούμενες στον λογαριασμό των ιδίων κεφαλαίων 41.10 επιχορηγήσεις δεν θεωρούνται αποθεματικά. Περαιτέρω οι άνω επιχορηγήσεις πρέπει να εμφανίζονται και σε λογαριασμούς τάξεως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i="1">
                <a:latin typeface="Times New Roman" panose="02020603050405020304" pitchFamily="18" charset="0"/>
              </a:rPr>
              <a:t>     Βάσει των Δ.Λ.Π.</a:t>
            </a:r>
            <a:r>
              <a:rPr lang="el-GR" altLang="en-US" sz="2000" b="1">
                <a:latin typeface="Times New Roman" panose="02020603050405020304" pitchFamily="18" charset="0"/>
              </a:rPr>
              <a:t> </a:t>
            </a:r>
            <a:r>
              <a:rPr lang="el-GR" altLang="en-US" sz="2000">
                <a:latin typeface="Times New Roman" panose="02020603050405020304" pitchFamily="18" charset="0"/>
              </a:rPr>
              <a:t> Σύμφωνα με το Δ.Λ.Π. 20 οι επιδοτήσεις - επιχορηγήσεις που λαμβάνουν οι επιχειρήσεις, από το Ελληνικό Δημόσιο, από την Ευρωπαϊκής Ένωση, από τον ΕΟΜΜΕΧ, από τα ΜΟΠ κλπ. για την πραγματοποίηση πάγιων επενδύσεων καταχωρούνται είτε στα έσοδα επομένων χρήσεων είτε σε μειώσεις της αξίας του επιχορηγούμενου παγίου.</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endParaRPr lang="el-GR" altLang="en-US" sz="2000">
              <a:latin typeface="Times New Roman" panose="02020603050405020304" pitchFamily="18" charset="0"/>
            </a:endParaRPr>
          </a:p>
          <a:p>
            <a:pPr algn="ctr" eaLnBrk="1" hangingPunct="1">
              <a:lnSpc>
                <a:spcPct val="80000"/>
              </a:lnSpc>
              <a:buFontTx/>
              <a:buNone/>
            </a:pPr>
            <a:r>
              <a:rPr lang="el-GR" altLang="en-US" sz="2400" b="1" u="sng">
                <a:latin typeface="Times New Roman" panose="02020603050405020304" pitchFamily="18" charset="0"/>
              </a:rPr>
              <a:t>Μείωση της αξίας των ενσώµατων ακινητοποιήσεων</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Οι µειώσεις της αξίας των ενσώµατων ακινητοποιήσεων διακρίνονται σε οριστικές και σε κατά πρόβλεψη. </a:t>
            </a:r>
          </a:p>
          <a:p>
            <a:pPr eaLnBrk="1" hangingPunct="1">
              <a:lnSpc>
                <a:spcPct val="80000"/>
              </a:lnSpc>
              <a:buFontTx/>
              <a:buNone/>
            </a:pPr>
            <a:r>
              <a:rPr lang="el-GR" altLang="en-US" sz="2000">
                <a:latin typeface="Times New Roman" panose="02020603050405020304" pitchFamily="18" charset="0"/>
              </a:rPr>
              <a:t>	Οριστικές µειώσεις της αξίας κτήσεως των ενσώµατων ακινητοποιήσεων είναι η πώληση, η καταστροφή, η κατεδάφιση, η δωρεά σε τρίτο καθώς και η εισφορά σε επιχείρηση τρίτου ενσώµατων ακινητοποιήσεων κυριότητας της επιχείρησης.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98700616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7042">
                                            <p:txEl>
                                              <p:pRg st="1" end="1"/>
                                            </p:txEl>
                                          </p:spTgt>
                                        </p:tgtEl>
                                        <p:attrNameLst>
                                          <p:attrName>style.visibility</p:attrName>
                                        </p:attrNameLst>
                                      </p:cBhvr>
                                      <p:to>
                                        <p:strVal val="visible"/>
                                      </p:to>
                                    </p:set>
                                    <p:anim calcmode="lin" valueType="num">
                                      <p:cBhvr additive="base">
                                        <p:cTn id="7" dur="2000" fill="hold"/>
                                        <p:tgtEl>
                                          <p:spTgt spid="8704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7042">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87042">
                                            <p:txEl>
                                              <p:pRg st="2" end="2"/>
                                            </p:txEl>
                                          </p:spTgt>
                                        </p:tgtEl>
                                        <p:attrNameLst>
                                          <p:attrName>style.visibility</p:attrName>
                                        </p:attrNameLst>
                                      </p:cBhvr>
                                      <p:to>
                                        <p:strVal val="visible"/>
                                      </p:to>
                                    </p:set>
                                    <p:anim calcmode="lin" valueType="num">
                                      <p:cBhvr additive="base">
                                        <p:cTn id="12" dur="2000" fill="hold"/>
                                        <p:tgtEl>
                                          <p:spTgt spid="8704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87042">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6000"/>
                                  </p:stCondLst>
                                  <p:childTnLst>
                                    <p:set>
                                      <p:cBhvr>
                                        <p:cTn id="16" dur="1" fill="hold">
                                          <p:stCondLst>
                                            <p:cond delay="0"/>
                                          </p:stCondLst>
                                        </p:cTn>
                                        <p:tgtEl>
                                          <p:spTgt spid="87042">
                                            <p:txEl>
                                              <p:pRg st="4" end="4"/>
                                            </p:txEl>
                                          </p:spTgt>
                                        </p:tgtEl>
                                        <p:attrNameLst>
                                          <p:attrName>style.visibility</p:attrName>
                                        </p:attrNameLst>
                                      </p:cBhvr>
                                      <p:to>
                                        <p:strVal val="visible"/>
                                      </p:to>
                                    </p:set>
                                    <p:anim calcmode="lin" valueType="num">
                                      <p:cBhvr additive="base">
                                        <p:cTn id="17" dur="2000" fill="hold"/>
                                        <p:tgtEl>
                                          <p:spTgt spid="87042">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7042">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000"/>
                            </p:stCondLst>
                            <p:childTnLst>
                              <p:par>
                                <p:cTn id="20" presetID="3" presetClass="exit" presetSubtype="10" fill="hold" nodeType="afterEffect">
                                  <p:stCondLst>
                                    <p:cond delay="7000"/>
                                  </p:stCondLst>
                                  <p:childTnLst>
                                    <p:animEffect transition="out" filter="blinds(horizontal)">
                                      <p:cBhvr>
                                        <p:cTn id="21" dur="2000"/>
                                        <p:tgtEl>
                                          <p:spTgt spid="87042">
                                            <p:txEl>
                                              <p:pRg st="1" end="1"/>
                                            </p:txEl>
                                          </p:spTgt>
                                        </p:tgtEl>
                                      </p:cBhvr>
                                    </p:animEffect>
                                    <p:set>
                                      <p:cBhvr>
                                        <p:cTn id="22" dur="1" fill="hold">
                                          <p:stCondLst>
                                            <p:cond delay="1999"/>
                                          </p:stCondLst>
                                        </p:cTn>
                                        <p:tgtEl>
                                          <p:spTgt spid="87042">
                                            <p:txEl>
                                              <p:pRg st="1" end="1"/>
                                            </p:txEl>
                                          </p:spTgt>
                                        </p:tgtEl>
                                        <p:attrNameLst>
                                          <p:attrName>style.visibility</p:attrName>
                                        </p:attrNameLst>
                                      </p:cBhvr>
                                      <p:to>
                                        <p:strVal val="hidden"/>
                                      </p:to>
                                    </p:set>
                                  </p:childTnLst>
                                </p:cTn>
                              </p:par>
                            </p:childTnLst>
                          </p:cTn>
                        </p:par>
                        <p:par>
                          <p:cTn id="23" fill="hold" nodeType="afterGroup">
                            <p:stCondLst>
                              <p:cond delay="21000"/>
                            </p:stCondLst>
                            <p:childTnLst>
                              <p:par>
                                <p:cTn id="24" presetID="3" presetClass="exit" presetSubtype="10" fill="hold" nodeType="afterEffect">
                                  <p:stCondLst>
                                    <p:cond delay="0"/>
                                  </p:stCondLst>
                                  <p:childTnLst>
                                    <p:animEffect transition="out" filter="blinds(horizontal)">
                                      <p:cBhvr>
                                        <p:cTn id="25" dur="2000"/>
                                        <p:tgtEl>
                                          <p:spTgt spid="87042">
                                            <p:txEl>
                                              <p:pRg st="2" end="2"/>
                                            </p:txEl>
                                          </p:spTgt>
                                        </p:tgtEl>
                                      </p:cBhvr>
                                    </p:animEffect>
                                    <p:set>
                                      <p:cBhvr>
                                        <p:cTn id="26" dur="1" fill="hold">
                                          <p:stCondLst>
                                            <p:cond delay="1999"/>
                                          </p:stCondLst>
                                        </p:cTn>
                                        <p:tgtEl>
                                          <p:spTgt spid="87042">
                                            <p:txEl>
                                              <p:pRg st="2" end="2"/>
                                            </p:txEl>
                                          </p:spTgt>
                                        </p:tgtEl>
                                        <p:attrNameLst>
                                          <p:attrName>style.visibility</p:attrName>
                                        </p:attrNameLst>
                                      </p:cBhvr>
                                      <p:to>
                                        <p:strVal val="hidden"/>
                                      </p:to>
                                    </p:set>
                                  </p:childTnLst>
                                </p:cTn>
                              </p:par>
                            </p:childTnLst>
                          </p:cTn>
                        </p:par>
                        <p:par>
                          <p:cTn id="27" fill="hold" nodeType="afterGroup">
                            <p:stCondLst>
                              <p:cond delay="23000"/>
                            </p:stCondLst>
                            <p:childTnLst>
                              <p:par>
                                <p:cTn id="28" presetID="3" presetClass="exit" presetSubtype="10" fill="hold" nodeType="afterEffect">
                                  <p:stCondLst>
                                    <p:cond delay="0"/>
                                  </p:stCondLst>
                                  <p:childTnLst>
                                    <p:animEffect transition="out" filter="blinds(horizontal)">
                                      <p:cBhvr>
                                        <p:cTn id="29" dur="2000"/>
                                        <p:tgtEl>
                                          <p:spTgt spid="87042">
                                            <p:txEl>
                                              <p:pRg st="4" end="4"/>
                                            </p:txEl>
                                          </p:spTgt>
                                        </p:tgtEl>
                                      </p:cBhvr>
                                    </p:animEffect>
                                    <p:set>
                                      <p:cBhvr>
                                        <p:cTn id="30" dur="1" fill="hold">
                                          <p:stCondLst>
                                            <p:cond delay="1999"/>
                                          </p:stCondLst>
                                        </p:cTn>
                                        <p:tgtEl>
                                          <p:spTgt spid="87042">
                                            <p:txEl>
                                              <p:pRg st="4" end="4"/>
                                            </p:txEl>
                                          </p:spTgt>
                                        </p:tgtEl>
                                        <p:attrNameLst>
                                          <p:attrName>style.visibility</p:attrName>
                                        </p:attrNameLst>
                                      </p:cBhvr>
                                      <p:to>
                                        <p:strVal val="hidden"/>
                                      </p:to>
                                    </p:set>
                                  </p:childTnLst>
                                </p:cTn>
                              </p:par>
                            </p:childTnLst>
                          </p:cTn>
                        </p:par>
                        <p:par>
                          <p:cTn id="31" fill="hold" nodeType="afterGroup">
                            <p:stCondLst>
                              <p:cond delay="25000"/>
                            </p:stCondLst>
                            <p:childTnLst>
                              <p:par>
                                <p:cTn id="32" presetID="53" presetClass="entr" presetSubtype="0" fill="hold" nodeType="afterEffect">
                                  <p:stCondLst>
                                    <p:cond delay="0"/>
                                  </p:stCondLst>
                                  <p:childTnLst>
                                    <p:set>
                                      <p:cBhvr>
                                        <p:cTn id="33" dur="1" fill="hold">
                                          <p:stCondLst>
                                            <p:cond delay="0"/>
                                          </p:stCondLst>
                                        </p:cTn>
                                        <p:tgtEl>
                                          <p:spTgt spid="87042">
                                            <p:txEl>
                                              <p:pRg st="7" end="7"/>
                                            </p:txEl>
                                          </p:spTgt>
                                        </p:tgtEl>
                                        <p:attrNameLst>
                                          <p:attrName>style.visibility</p:attrName>
                                        </p:attrNameLst>
                                      </p:cBhvr>
                                      <p:to>
                                        <p:strVal val="visible"/>
                                      </p:to>
                                    </p:set>
                                    <p:anim calcmode="lin" valueType="num">
                                      <p:cBhvr>
                                        <p:cTn id="34" dur="2000" fill="hold"/>
                                        <p:tgtEl>
                                          <p:spTgt spid="87042">
                                            <p:txEl>
                                              <p:pRg st="7" end="7"/>
                                            </p:txEl>
                                          </p:spTgt>
                                        </p:tgtEl>
                                        <p:attrNameLst>
                                          <p:attrName>ppt_w</p:attrName>
                                        </p:attrNameLst>
                                      </p:cBhvr>
                                      <p:tavLst>
                                        <p:tav tm="0">
                                          <p:val>
                                            <p:fltVal val="0"/>
                                          </p:val>
                                        </p:tav>
                                        <p:tav tm="100000">
                                          <p:val>
                                            <p:strVal val="#ppt_w"/>
                                          </p:val>
                                        </p:tav>
                                      </p:tavLst>
                                    </p:anim>
                                    <p:anim calcmode="lin" valueType="num">
                                      <p:cBhvr>
                                        <p:cTn id="35" dur="2000" fill="hold"/>
                                        <p:tgtEl>
                                          <p:spTgt spid="87042">
                                            <p:txEl>
                                              <p:pRg st="7" end="7"/>
                                            </p:txEl>
                                          </p:spTgt>
                                        </p:tgtEl>
                                        <p:attrNameLst>
                                          <p:attrName>ppt_h</p:attrName>
                                        </p:attrNameLst>
                                      </p:cBhvr>
                                      <p:tavLst>
                                        <p:tav tm="0">
                                          <p:val>
                                            <p:fltVal val="0"/>
                                          </p:val>
                                        </p:tav>
                                        <p:tav tm="100000">
                                          <p:val>
                                            <p:strVal val="#ppt_h"/>
                                          </p:val>
                                        </p:tav>
                                      </p:tavLst>
                                    </p:anim>
                                    <p:animEffect transition="in" filter="fade">
                                      <p:cBhvr>
                                        <p:cTn id="36" dur="2000"/>
                                        <p:tgtEl>
                                          <p:spTgt spid="87042">
                                            <p:txEl>
                                              <p:pRg st="7" end="7"/>
                                            </p:txEl>
                                          </p:spTgt>
                                        </p:tgtEl>
                                      </p:cBhvr>
                                    </p:animEffect>
                                  </p:childTnLst>
                                </p:cTn>
                              </p:par>
                            </p:childTnLst>
                          </p:cTn>
                        </p:par>
                        <p:par>
                          <p:cTn id="37" fill="hold" nodeType="afterGroup">
                            <p:stCondLst>
                              <p:cond delay="27000"/>
                            </p:stCondLst>
                            <p:childTnLst>
                              <p:par>
                                <p:cTn id="38" presetID="2" presetClass="entr" presetSubtype="4" fill="hold" nodeType="afterEffect">
                                  <p:stCondLst>
                                    <p:cond delay="0"/>
                                  </p:stCondLst>
                                  <p:childTnLst>
                                    <p:set>
                                      <p:cBhvr>
                                        <p:cTn id="39" dur="1" fill="hold">
                                          <p:stCondLst>
                                            <p:cond delay="0"/>
                                          </p:stCondLst>
                                        </p:cTn>
                                        <p:tgtEl>
                                          <p:spTgt spid="87042">
                                            <p:txEl>
                                              <p:pRg st="9" end="9"/>
                                            </p:txEl>
                                          </p:spTgt>
                                        </p:tgtEl>
                                        <p:attrNameLst>
                                          <p:attrName>style.visibility</p:attrName>
                                        </p:attrNameLst>
                                      </p:cBhvr>
                                      <p:to>
                                        <p:strVal val="visible"/>
                                      </p:to>
                                    </p:set>
                                    <p:anim calcmode="lin" valueType="num">
                                      <p:cBhvr additive="base">
                                        <p:cTn id="40" dur="2000" fill="hold"/>
                                        <p:tgtEl>
                                          <p:spTgt spid="87042">
                                            <p:txEl>
                                              <p:pRg st="9" end="9"/>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87042">
                                            <p:txEl>
                                              <p:pRg st="9" end="9"/>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7042">
                                            <p:txEl>
                                              <p:pRg st="10" end="10"/>
                                            </p:txEl>
                                          </p:spTgt>
                                        </p:tgtEl>
                                        <p:attrNameLst>
                                          <p:attrName>style.visibility</p:attrName>
                                        </p:attrNameLst>
                                      </p:cBhvr>
                                      <p:to>
                                        <p:strVal val="visible"/>
                                      </p:to>
                                    </p:set>
                                    <p:anim calcmode="lin" valueType="num">
                                      <p:cBhvr additive="base">
                                        <p:cTn id="44" dur="2000" fill="hold"/>
                                        <p:tgtEl>
                                          <p:spTgt spid="87042">
                                            <p:txEl>
                                              <p:pRg st="10" end="10"/>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87042">
                                            <p:txEl>
                                              <p:pRg st="10" end="10"/>
                                            </p:txEl>
                                          </p:spTgt>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29000"/>
                            </p:stCondLst>
                            <p:childTnLst>
                              <p:par>
                                <p:cTn id="47" presetID="3" presetClass="exit" presetSubtype="10" fill="hold" nodeType="afterEffect">
                                  <p:stCondLst>
                                    <p:cond delay="6000"/>
                                  </p:stCondLst>
                                  <p:childTnLst>
                                    <p:animEffect transition="out" filter="blinds(horizontal)">
                                      <p:cBhvr>
                                        <p:cTn id="48" dur="2000"/>
                                        <p:tgtEl>
                                          <p:spTgt spid="87042">
                                            <p:txEl>
                                              <p:pRg st="7" end="7"/>
                                            </p:txEl>
                                          </p:spTgt>
                                        </p:tgtEl>
                                      </p:cBhvr>
                                    </p:animEffect>
                                    <p:set>
                                      <p:cBhvr>
                                        <p:cTn id="49" dur="1" fill="hold">
                                          <p:stCondLst>
                                            <p:cond delay="1999"/>
                                          </p:stCondLst>
                                        </p:cTn>
                                        <p:tgtEl>
                                          <p:spTgt spid="87042">
                                            <p:txEl>
                                              <p:pRg st="7" end="7"/>
                                            </p:txEl>
                                          </p:spTgt>
                                        </p:tgtEl>
                                        <p:attrNameLst>
                                          <p:attrName>style.visibility</p:attrName>
                                        </p:attrNameLst>
                                      </p:cBhvr>
                                      <p:to>
                                        <p:strVal val="hidden"/>
                                      </p:to>
                                    </p:set>
                                  </p:childTnLst>
                                </p:cTn>
                              </p:par>
                            </p:childTnLst>
                          </p:cTn>
                        </p:par>
                        <p:par>
                          <p:cTn id="50" fill="hold" nodeType="afterGroup">
                            <p:stCondLst>
                              <p:cond delay="37000"/>
                            </p:stCondLst>
                            <p:childTnLst>
                              <p:par>
                                <p:cTn id="51" presetID="3" presetClass="exit" presetSubtype="10" fill="hold" nodeType="afterEffect">
                                  <p:stCondLst>
                                    <p:cond delay="0"/>
                                  </p:stCondLst>
                                  <p:childTnLst>
                                    <p:animEffect transition="out" filter="blinds(horizontal)">
                                      <p:cBhvr>
                                        <p:cTn id="52" dur="2000"/>
                                        <p:tgtEl>
                                          <p:spTgt spid="87042">
                                            <p:txEl>
                                              <p:pRg st="9" end="9"/>
                                            </p:txEl>
                                          </p:spTgt>
                                        </p:tgtEl>
                                      </p:cBhvr>
                                    </p:animEffect>
                                    <p:set>
                                      <p:cBhvr>
                                        <p:cTn id="53" dur="1" fill="hold">
                                          <p:stCondLst>
                                            <p:cond delay="1999"/>
                                          </p:stCondLst>
                                        </p:cTn>
                                        <p:tgtEl>
                                          <p:spTgt spid="87042">
                                            <p:txEl>
                                              <p:pRg st="9" end="9"/>
                                            </p:txEl>
                                          </p:spTgt>
                                        </p:tgtEl>
                                        <p:attrNameLst>
                                          <p:attrName>style.visibility</p:attrName>
                                        </p:attrNameLst>
                                      </p:cBhvr>
                                      <p:to>
                                        <p:strVal val="hidden"/>
                                      </p:to>
                                    </p:set>
                                  </p:childTnLst>
                                </p:cTn>
                              </p:par>
                            </p:childTnLst>
                          </p:cTn>
                        </p:par>
                        <p:par>
                          <p:cTn id="54" fill="hold" nodeType="afterGroup">
                            <p:stCondLst>
                              <p:cond delay="39000"/>
                            </p:stCondLst>
                            <p:childTnLst>
                              <p:par>
                                <p:cTn id="55" presetID="3" presetClass="exit" presetSubtype="10" fill="hold" nodeType="afterEffect">
                                  <p:stCondLst>
                                    <p:cond delay="0"/>
                                  </p:stCondLst>
                                  <p:childTnLst>
                                    <p:animEffect transition="out" filter="blinds(horizontal)">
                                      <p:cBhvr>
                                        <p:cTn id="56" dur="2000"/>
                                        <p:tgtEl>
                                          <p:spTgt spid="87042">
                                            <p:txEl>
                                              <p:pRg st="10" end="10"/>
                                            </p:txEl>
                                          </p:spTgt>
                                        </p:tgtEl>
                                      </p:cBhvr>
                                    </p:animEffect>
                                    <p:set>
                                      <p:cBhvr>
                                        <p:cTn id="57" dur="1" fill="hold">
                                          <p:stCondLst>
                                            <p:cond delay="1999"/>
                                          </p:stCondLst>
                                        </p:cTn>
                                        <p:tgtEl>
                                          <p:spTgt spid="87042">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Κατά πρόβλεψη µειώσεις της αξίας κτήσεως των ενσώµατων ακινητοποιήσεων συνιστούν οι προβλέψεις υποτίµησης της αξίας των π.χ. λόγω αναγκαστικής απαλλοτρίωσης ακινήτων, λόγω τεχνολογικής απαξίωσης, κ.λ.π.</a:t>
            </a:r>
          </a:p>
          <a:p>
            <a:pPr eaLnBrk="1" hangingPunct="1">
              <a:lnSpc>
                <a:spcPct val="80000"/>
              </a:lnSpc>
              <a:buFontTx/>
              <a:buNone/>
            </a:pPr>
            <a:r>
              <a:rPr lang="el-GR" altLang="en-US" sz="2000">
                <a:latin typeface="Times New Roman" panose="02020603050405020304" pitchFamily="18" charset="0"/>
              </a:rPr>
              <a:t> </a:t>
            </a:r>
          </a:p>
          <a:p>
            <a:pPr algn="ctr" eaLnBrk="1" hangingPunct="1">
              <a:lnSpc>
                <a:spcPct val="80000"/>
              </a:lnSpc>
              <a:buFontTx/>
              <a:buNone/>
            </a:pPr>
            <a:r>
              <a:rPr lang="el-GR" altLang="en-US" sz="2000">
                <a:latin typeface="Times New Roman" panose="02020603050405020304" pitchFamily="18" charset="0"/>
              </a:rPr>
              <a:t>	</a:t>
            </a:r>
          </a:p>
          <a:p>
            <a:pPr algn="ctr" eaLnBrk="1" hangingPunct="1">
              <a:lnSpc>
                <a:spcPct val="80000"/>
              </a:lnSpc>
              <a:buFontTx/>
              <a:buNone/>
            </a:pPr>
            <a:r>
              <a:rPr lang="el-GR" altLang="en-US" sz="2400" b="1" u="sng">
                <a:latin typeface="Times New Roman" panose="02020603050405020304" pitchFamily="18" charset="0"/>
              </a:rPr>
              <a:t>Οριστική µείωση (πώληση, καταστροφή, κ.λ.π.)  περιουσιακού στοιχείου ενσώµατου παγίου</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Κατά την οριστική µείωση της αξίας της ενσώµατης ακινητοποίησης ο λογαριασµός του ενεργητικού (ή της περιουσίας) µετατρέπεται σε λογαριασµό αποτελέσµατος αφού το περιουσιακό στοιχείο δεν υπάρχει πλέον και από τη µεταβολή αυτή της περιουσίας, η επιχείρηση έχει ένα κέρδος ή ζηµία. Για το λόγο αυτό στη χρέωση της ενσώµατης ακινητοποίησης του παγίου µεταφέρονται, εκτός από την τιµή κτήσεώς της, τα διάφορα. έξοδα που δηµιουργήθηκαν είτε κατά την αρχική απόκτηση της ενσώµατης ακινητοποίησης (π.χ. φόρος µεταβιβάσεως ακινήτων, συµβολαιογραφικά κ.λ.π.) εµφανιζόµενα στα λογιστικά βιβλία σύµφωνα µε τις διατάξεις του Ε.Γ.Λ.Σ., ως "έξοδα πολυετούς απόσβεσης" µε αναπόσβεστο υπόλοιπο κατά το χρόνο της µειώσεως είτε κατά τη µετέπειτα µείωση ,ως έξοδα πωλήσεως ενώ στην πίστωση µεταφέρονται οι µέχρι το χρόνο της µείωσης διενεργηθείσες αποσβέσεις καθώς επίσης και όλα τα έσοδα που προέρχονται είτε από την αρχική επίχορήγηση για απόκτηση της ενσώµατης ακινητοποίησης είτε λόγω της µειώσεως (τίµηµα λόγω πωλήσεως, αποζηµίωση ασφαλιστικής εταιρείας λόγω καταστροφής του παγίου κ.λ.π.)</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741062007"/>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anim calcmode="lin" valueType="num">
                                      <p:cBhvr additive="base">
                                        <p:cTn id="7" dur="2000" fill="hold"/>
                                        <p:tgtEl>
                                          <p:spTgt spid="86018">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6018">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nodeType="afterEffect">
                                  <p:stCondLst>
                                    <p:cond delay="5000"/>
                                  </p:stCondLst>
                                  <p:childTnLst>
                                    <p:set>
                                      <p:cBhvr>
                                        <p:cTn id="11" dur="1" fill="hold">
                                          <p:stCondLst>
                                            <p:cond delay="0"/>
                                          </p:stCondLst>
                                        </p:cTn>
                                        <p:tgtEl>
                                          <p:spTgt spid="86018">
                                            <p:txEl>
                                              <p:pRg st="4" end="4"/>
                                            </p:txEl>
                                          </p:spTgt>
                                        </p:tgtEl>
                                        <p:attrNameLst>
                                          <p:attrName>style.visibility</p:attrName>
                                        </p:attrNameLst>
                                      </p:cBhvr>
                                      <p:to>
                                        <p:strVal val="visible"/>
                                      </p:to>
                                    </p:set>
                                    <p:anim calcmode="lin" valueType="num">
                                      <p:cBhvr>
                                        <p:cTn id="12" dur="2000" fill="hold"/>
                                        <p:tgtEl>
                                          <p:spTgt spid="86018">
                                            <p:txEl>
                                              <p:pRg st="4" end="4"/>
                                            </p:txEl>
                                          </p:spTgt>
                                        </p:tgtEl>
                                        <p:attrNameLst>
                                          <p:attrName>ppt_w</p:attrName>
                                        </p:attrNameLst>
                                      </p:cBhvr>
                                      <p:tavLst>
                                        <p:tav tm="0">
                                          <p:val>
                                            <p:fltVal val="0"/>
                                          </p:val>
                                        </p:tav>
                                        <p:tav tm="100000">
                                          <p:val>
                                            <p:strVal val="#ppt_w"/>
                                          </p:val>
                                        </p:tav>
                                      </p:tavLst>
                                    </p:anim>
                                    <p:anim calcmode="lin" valueType="num">
                                      <p:cBhvr>
                                        <p:cTn id="13" dur="2000" fill="hold"/>
                                        <p:tgtEl>
                                          <p:spTgt spid="86018">
                                            <p:txEl>
                                              <p:pRg st="4" end="4"/>
                                            </p:txEl>
                                          </p:spTgt>
                                        </p:tgtEl>
                                        <p:attrNameLst>
                                          <p:attrName>ppt_h</p:attrName>
                                        </p:attrNameLst>
                                      </p:cBhvr>
                                      <p:tavLst>
                                        <p:tav tm="0">
                                          <p:val>
                                            <p:fltVal val="0"/>
                                          </p:val>
                                        </p:tav>
                                        <p:tav tm="100000">
                                          <p:val>
                                            <p:strVal val="#ppt_h"/>
                                          </p:val>
                                        </p:tav>
                                      </p:tavLst>
                                    </p:anim>
                                    <p:animEffect transition="in" filter="fade">
                                      <p:cBhvr>
                                        <p:cTn id="14" dur="2000"/>
                                        <p:tgtEl>
                                          <p:spTgt spid="86018">
                                            <p:txEl>
                                              <p:pRg st="4" end="4"/>
                                            </p:txEl>
                                          </p:spTgt>
                                        </p:tgtEl>
                                      </p:cBhvr>
                                    </p:animEffect>
                                  </p:childTnLst>
                                </p:cTn>
                              </p:par>
                            </p:childTnLst>
                          </p:cTn>
                        </p:par>
                        <p:par>
                          <p:cTn id="15" fill="hold" nodeType="afterGroup">
                            <p:stCondLst>
                              <p:cond delay="9000"/>
                            </p:stCondLst>
                            <p:childTnLst>
                              <p:par>
                                <p:cTn id="16" presetID="2" presetClass="entr" presetSubtype="4" fill="hold" nodeType="afterEffect">
                                  <p:stCondLst>
                                    <p:cond delay="0"/>
                                  </p:stCondLst>
                                  <p:childTnLst>
                                    <p:set>
                                      <p:cBhvr>
                                        <p:cTn id="17" dur="1" fill="hold">
                                          <p:stCondLst>
                                            <p:cond delay="0"/>
                                          </p:stCondLst>
                                        </p:cTn>
                                        <p:tgtEl>
                                          <p:spTgt spid="86018">
                                            <p:txEl>
                                              <p:pRg st="6" end="6"/>
                                            </p:txEl>
                                          </p:spTgt>
                                        </p:tgtEl>
                                        <p:attrNameLst>
                                          <p:attrName>style.visibility</p:attrName>
                                        </p:attrNameLst>
                                      </p:cBhvr>
                                      <p:to>
                                        <p:strVal val="visible"/>
                                      </p:to>
                                    </p:set>
                                    <p:anim calcmode="lin" valueType="num">
                                      <p:cBhvr additive="base">
                                        <p:cTn id="18" dur="2000" fill="hold"/>
                                        <p:tgtEl>
                                          <p:spTgt spid="86018">
                                            <p:txEl>
                                              <p:pRg st="6" end="6"/>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86018">
                                            <p:txEl>
                                              <p:pRg st="6" end="6"/>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1000"/>
                            </p:stCondLst>
                            <p:childTnLst>
                              <p:par>
                                <p:cTn id="21" presetID="3" presetClass="exit" presetSubtype="10" fill="hold" nodeType="afterEffect">
                                  <p:stCondLst>
                                    <p:cond delay="10000"/>
                                  </p:stCondLst>
                                  <p:childTnLst>
                                    <p:animEffect transition="out" filter="blinds(horizontal)">
                                      <p:cBhvr>
                                        <p:cTn id="22" dur="2000"/>
                                        <p:tgtEl>
                                          <p:spTgt spid="86018">
                                            <p:txEl>
                                              <p:pRg st="1" end="1"/>
                                            </p:txEl>
                                          </p:spTgt>
                                        </p:tgtEl>
                                      </p:cBhvr>
                                    </p:animEffect>
                                    <p:set>
                                      <p:cBhvr>
                                        <p:cTn id="23" dur="1" fill="hold">
                                          <p:stCondLst>
                                            <p:cond delay="1999"/>
                                          </p:stCondLst>
                                        </p:cTn>
                                        <p:tgtEl>
                                          <p:spTgt spid="86018">
                                            <p:txEl>
                                              <p:pRg st="1" end="1"/>
                                            </p:txEl>
                                          </p:spTgt>
                                        </p:tgtEl>
                                        <p:attrNameLst>
                                          <p:attrName>style.visibility</p:attrName>
                                        </p:attrNameLst>
                                      </p:cBhvr>
                                      <p:to>
                                        <p:strVal val="hidden"/>
                                      </p:to>
                                    </p:set>
                                  </p:childTnLst>
                                </p:cTn>
                              </p:par>
                            </p:childTnLst>
                          </p:cTn>
                        </p:par>
                        <p:par>
                          <p:cTn id="24" fill="hold" nodeType="afterGroup">
                            <p:stCondLst>
                              <p:cond delay="23000"/>
                            </p:stCondLst>
                            <p:childTnLst>
                              <p:par>
                                <p:cTn id="25" presetID="3" presetClass="exit" presetSubtype="10" fill="hold" nodeType="afterEffect">
                                  <p:stCondLst>
                                    <p:cond delay="0"/>
                                  </p:stCondLst>
                                  <p:childTnLst>
                                    <p:animEffect transition="out" filter="blinds(horizontal)">
                                      <p:cBhvr>
                                        <p:cTn id="26" dur="2000"/>
                                        <p:tgtEl>
                                          <p:spTgt spid="86018">
                                            <p:txEl>
                                              <p:pRg st="4" end="4"/>
                                            </p:txEl>
                                          </p:spTgt>
                                        </p:tgtEl>
                                      </p:cBhvr>
                                    </p:animEffect>
                                    <p:set>
                                      <p:cBhvr>
                                        <p:cTn id="27" dur="1" fill="hold">
                                          <p:stCondLst>
                                            <p:cond delay="1999"/>
                                          </p:stCondLst>
                                        </p:cTn>
                                        <p:tgtEl>
                                          <p:spTgt spid="86018">
                                            <p:txEl>
                                              <p:pRg st="4" end="4"/>
                                            </p:txEl>
                                          </p:spTgt>
                                        </p:tgtEl>
                                        <p:attrNameLst>
                                          <p:attrName>style.visibility</p:attrName>
                                        </p:attrNameLst>
                                      </p:cBhvr>
                                      <p:to>
                                        <p:strVal val="hidden"/>
                                      </p:to>
                                    </p:set>
                                  </p:childTnLst>
                                </p:cTn>
                              </p:par>
                            </p:childTnLst>
                          </p:cTn>
                        </p:par>
                        <p:par>
                          <p:cTn id="28" fill="hold" nodeType="afterGroup">
                            <p:stCondLst>
                              <p:cond delay="25000"/>
                            </p:stCondLst>
                            <p:childTnLst>
                              <p:par>
                                <p:cTn id="29" presetID="3" presetClass="exit" presetSubtype="10" fill="hold" nodeType="afterEffect">
                                  <p:stCondLst>
                                    <p:cond delay="0"/>
                                  </p:stCondLst>
                                  <p:childTnLst>
                                    <p:animEffect transition="out" filter="blinds(horizontal)">
                                      <p:cBhvr>
                                        <p:cTn id="30" dur="2000"/>
                                        <p:tgtEl>
                                          <p:spTgt spid="86018">
                                            <p:txEl>
                                              <p:pRg st="6" end="6"/>
                                            </p:txEl>
                                          </p:spTgt>
                                        </p:tgtEl>
                                      </p:cBhvr>
                                    </p:animEffect>
                                    <p:set>
                                      <p:cBhvr>
                                        <p:cTn id="31" dur="1" fill="hold">
                                          <p:stCondLst>
                                            <p:cond delay="1999"/>
                                          </p:stCondLst>
                                        </p:cTn>
                                        <p:tgtEl>
                                          <p:spTgt spid="86018">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Κατά πρόβλεψη μείωση (υποτίμηση ή απομείωση) αξίας ενσώματου πάγιου περιουσιακού στοιχείου</a:t>
            </a:r>
          </a:p>
          <a:p>
            <a:pPr algn="ctr" eaLnBrk="1" hangingPunct="1">
              <a:lnSpc>
                <a:spcPct val="80000"/>
              </a:lnSpc>
              <a:buFontTx/>
              <a:buNone/>
            </a:pPr>
            <a:r>
              <a:rPr lang="el-GR" altLang="en-US" sz="2400" b="1" u="sng">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Βάσει της Ελληνικής νομοθεσίας.</a:t>
            </a:r>
            <a:r>
              <a:rPr lang="el-GR" altLang="en-US" sz="2000">
                <a:latin typeface="Times New Roman" panose="02020603050405020304" pitchFamily="18" charset="0"/>
              </a:rPr>
              <a:t>  Σε περίπτωση υποτίμησης ενσώματου πάγιου περιουσιακού, στοιχείου, άσχετα αν αυτό υπόκειται ή όχι σε απόσβεση, εφόσον η υποτίμηση προβλέπεται ότι θα είναι διαρκής, ,σχηματίζεται ανάλογη πρόβλεψη, ώστε η αποτίμηση του στοιχείου αυτού, κατά την ημέρα κλεισίματος. του ισολογισμού, να γίνεται στη χαμηλότερη τιμή μεταξύ της τιμής κτήσης ή του κόστους ιδιοκατατασκευής και της υποτιμημένης τρέχουσας τιμής του. Οι προβλέψεις αυτές βαρύνουν τα αποτελέσματα χρήσης και το ποσό τους εμφανίζεται χωριστά στο λογαριασμό "αποτελέσματα χρήσεως" ή στο προσάρτημα, όταν είναι αξιόλογο. Η αποτίμηση στην παραπάνω χαμηλότερη τιμή μπορεί να μη συνεχισθεί, σε περίπτωση που οι λόγοι που επέβαλαν την προσαρμογή της αξίας έπαψαν να υπάρχουν. </a:t>
            </a:r>
          </a:p>
          <a:p>
            <a:pPr eaLnBrk="1" hangingPunct="1">
              <a:lnSpc>
                <a:spcPct val="80000"/>
              </a:lnSpc>
              <a:buFontTx/>
              <a:buNone/>
            </a:pPr>
            <a:r>
              <a:rPr lang="el-GR" altLang="en-US" sz="2000">
                <a:latin typeface="Times New Roman" panose="02020603050405020304" pitchFamily="18" charset="0"/>
              </a:rPr>
              <a:t>	Οι άνω προβλέψεις που σχηματίζονται σε ύψος που καλύπτει τις υποτιμήσεις των στοιχείων αυτών, κατά την ημερομηνία κλεισίματος του ισoλoγισμoύ, εμφανίζονται στο ενεργητικό του ισολογισμού αφαιρετικά από τα στοιχεία στα οποία αναφέρονται. </a:t>
            </a:r>
          </a:p>
          <a:p>
            <a:pPr eaLnBrk="1" hangingPunct="1">
              <a:lnSpc>
                <a:spcPct val="80000"/>
              </a:lnSpc>
              <a:buFontTx/>
              <a:buNone/>
            </a:pPr>
            <a:r>
              <a:rPr lang="el-GR" altLang="en-US" sz="2000">
                <a:latin typeface="Times New Roman" panose="02020603050405020304" pitchFamily="18" charset="0"/>
              </a:rPr>
              <a:t>	Σημειώνεται ότι τα γήπεδα - οικόπεδα και οι άλλες εδαφικές εκτάσεις δεν φθείρονται από τη χρήση τους ή την πάροδο του χρόνου και για το λόγο αυτό δεν αποσβένονται. Συνεπώς, οι εκβραχισμοί ή ισοπεδώσεις των γηπέδων και των άλλων εδαφικών εκτάσεων φέρονται σε αύξηση της αξίας κτήσεώς τους, επειδή προσδίδουν αξία σε αυτά. Όταν, όμως</a:t>
            </a:r>
            <a:r>
              <a:rPr lang="en-US" altLang="en-US" sz="2000">
                <a:latin typeface="Times New Roman" panose="02020603050405020304" pitchFamily="18" charset="0"/>
              </a:rPr>
              <a:t>,</a:t>
            </a:r>
          </a:p>
        </p:txBody>
      </p:sp>
    </p:spTree>
    <p:extLst>
      <p:ext uri="{BB962C8B-B14F-4D97-AF65-F5344CB8AC3E}">
        <p14:creationId xmlns:p14="http://schemas.microsoft.com/office/powerpoint/2010/main" val="3123172925"/>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anim calcmode="lin" valueType="num">
                                      <p:cBhvr>
                                        <p:cTn id="7" dur="2000" fill="hold"/>
                                        <p:tgtEl>
                                          <p:spTgt spid="8499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8499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84994">
                                            <p:txEl>
                                              <p:pRg st="1" end="1"/>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84994">
                                            <p:txEl>
                                              <p:pRg st="3" end="3"/>
                                            </p:txEl>
                                          </p:spTgt>
                                        </p:tgtEl>
                                        <p:attrNameLst>
                                          <p:attrName>style.visibility</p:attrName>
                                        </p:attrNameLst>
                                      </p:cBhvr>
                                      <p:to>
                                        <p:strVal val="visible"/>
                                      </p:to>
                                    </p:set>
                                    <p:anim calcmode="lin" valueType="num">
                                      <p:cBhvr additive="base">
                                        <p:cTn id="13" dur="2000" fill="hold"/>
                                        <p:tgtEl>
                                          <p:spTgt spid="84994">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4994">
                                            <p:txEl>
                                              <p:pRg st="3" end="3"/>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2" presetClass="entr" presetSubtype="4" fill="hold" nodeType="afterEffect">
                                  <p:stCondLst>
                                    <p:cond delay="0"/>
                                  </p:stCondLst>
                                  <p:childTnLst>
                                    <p:set>
                                      <p:cBhvr>
                                        <p:cTn id="17" dur="1" fill="hold">
                                          <p:stCondLst>
                                            <p:cond delay="0"/>
                                          </p:stCondLst>
                                        </p:cTn>
                                        <p:tgtEl>
                                          <p:spTgt spid="84994">
                                            <p:txEl>
                                              <p:pRg st="4" end="4"/>
                                            </p:txEl>
                                          </p:spTgt>
                                        </p:tgtEl>
                                        <p:attrNameLst>
                                          <p:attrName>style.visibility</p:attrName>
                                        </p:attrNameLst>
                                      </p:cBhvr>
                                      <p:to>
                                        <p:strVal val="visible"/>
                                      </p:to>
                                    </p:set>
                                    <p:anim calcmode="lin" valueType="num">
                                      <p:cBhvr additive="base">
                                        <p:cTn id="18" dur="2000" fill="hold"/>
                                        <p:tgtEl>
                                          <p:spTgt spid="84994">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84994">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6000"/>
                            </p:stCondLst>
                            <p:childTnLst>
                              <p:par>
                                <p:cTn id="21" presetID="2" presetClass="entr" presetSubtype="4" fill="hold" nodeType="afterEffect">
                                  <p:stCondLst>
                                    <p:cond delay="0"/>
                                  </p:stCondLst>
                                  <p:childTnLst>
                                    <p:set>
                                      <p:cBhvr>
                                        <p:cTn id="22" dur="1" fill="hold">
                                          <p:stCondLst>
                                            <p:cond delay="0"/>
                                          </p:stCondLst>
                                        </p:cTn>
                                        <p:tgtEl>
                                          <p:spTgt spid="84994">
                                            <p:txEl>
                                              <p:pRg st="5" end="5"/>
                                            </p:txEl>
                                          </p:spTgt>
                                        </p:tgtEl>
                                        <p:attrNameLst>
                                          <p:attrName>style.visibility</p:attrName>
                                        </p:attrNameLst>
                                      </p:cBhvr>
                                      <p:to>
                                        <p:strVal val="visible"/>
                                      </p:to>
                                    </p:set>
                                    <p:anim calcmode="lin" valueType="num">
                                      <p:cBhvr additive="base">
                                        <p:cTn id="23" dur="20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84994">
                                            <p:txEl>
                                              <p:pRg st="5" end="5"/>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8000"/>
                            </p:stCondLst>
                            <p:childTnLst>
                              <p:par>
                                <p:cTn id="26" presetID="3" presetClass="exit" presetSubtype="10" fill="hold" nodeType="afterEffect">
                                  <p:stCondLst>
                                    <p:cond delay="10000"/>
                                  </p:stCondLst>
                                  <p:childTnLst>
                                    <p:animEffect transition="out" filter="blinds(horizontal)">
                                      <p:cBhvr>
                                        <p:cTn id="27" dur="2000"/>
                                        <p:tgtEl>
                                          <p:spTgt spid="84994">
                                            <p:txEl>
                                              <p:pRg st="1" end="1"/>
                                            </p:txEl>
                                          </p:spTgt>
                                        </p:tgtEl>
                                      </p:cBhvr>
                                    </p:animEffect>
                                    <p:set>
                                      <p:cBhvr>
                                        <p:cTn id="28" dur="1" fill="hold">
                                          <p:stCondLst>
                                            <p:cond delay="1999"/>
                                          </p:stCondLst>
                                        </p:cTn>
                                        <p:tgtEl>
                                          <p:spTgt spid="84994">
                                            <p:txEl>
                                              <p:pRg st="1" end="1"/>
                                            </p:txEl>
                                          </p:spTgt>
                                        </p:tgtEl>
                                        <p:attrNameLst>
                                          <p:attrName>style.visibility</p:attrName>
                                        </p:attrNameLst>
                                      </p:cBhvr>
                                      <p:to>
                                        <p:strVal val="hidden"/>
                                      </p:to>
                                    </p:set>
                                  </p:childTnLst>
                                </p:cTn>
                              </p:par>
                            </p:childTnLst>
                          </p:cTn>
                        </p:par>
                        <p:par>
                          <p:cTn id="29" fill="hold" nodeType="afterGroup">
                            <p:stCondLst>
                              <p:cond delay="20000"/>
                            </p:stCondLst>
                            <p:childTnLst>
                              <p:par>
                                <p:cTn id="30" presetID="3" presetClass="exit" presetSubtype="10" fill="hold" nodeType="afterEffect">
                                  <p:stCondLst>
                                    <p:cond delay="0"/>
                                  </p:stCondLst>
                                  <p:childTnLst>
                                    <p:animEffect transition="out" filter="blinds(horizontal)">
                                      <p:cBhvr>
                                        <p:cTn id="31" dur="2000"/>
                                        <p:tgtEl>
                                          <p:spTgt spid="84994">
                                            <p:txEl>
                                              <p:pRg st="3" end="3"/>
                                            </p:txEl>
                                          </p:spTgt>
                                        </p:tgtEl>
                                      </p:cBhvr>
                                    </p:animEffect>
                                    <p:set>
                                      <p:cBhvr>
                                        <p:cTn id="32" dur="1" fill="hold">
                                          <p:stCondLst>
                                            <p:cond delay="1999"/>
                                          </p:stCondLst>
                                        </p:cTn>
                                        <p:tgtEl>
                                          <p:spTgt spid="84994">
                                            <p:txEl>
                                              <p:pRg st="3" end="3"/>
                                            </p:txEl>
                                          </p:spTgt>
                                        </p:tgtEl>
                                        <p:attrNameLst>
                                          <p:attrName>style.visibility</p:attrName>
                                        </p:attrNameLst>
                                      </p:cBhvr>
                                      <p:to>
                                        <p:strVal val="hidden"/>
                                      </p:to>
                                    </p:set>
                                  </p:childTnLst>
                                </p:cTn>
                              </p:par>
                            </p:childTnLst>
                          </p:cTn>
                        </p:par>
                        <p:par>
                          <p:cTn id="33" fill="hold" nodeType="afterGroup">
                            <p:stCondLst>
                              <p:cond delay="22000"/>
                            </p:stCondLst>
                            <p:childTnLst>
                              <p:par>
                                <p:cTn id="34" presetID="3" presetClass="exit" presetSubtype="10" fill="hold" nodeType="afterEffect">
                                  <p:stCondLst>
                                    <p:cond delay="0"/>
                                  </p:stCondLst>
                                  <p:childTnLst>
                                    <p:animEffect transition="out" filter="blinds(horizontal)">
                                      <p:cBhvr>
                                        <p:cTn id="35" dur="2000"/>
                                        <p:tgtEl>
                                          <p:spTgt spid="84994">
                                            <p:txEl>
                                              <p:pRg st="4" end="4"/>
                                            </p:txEl>
                                          </p:spTgt>
                                        </p:tgtEl>
                                      </p:cBhvr>
                                    </p:animEffect>
                                    <p:set>
                                      <p:cBhvr>
                                        <p:cTn id="36" dur="1" fill="hold">
                                          <p:stCondLst>
                                            <p:cond delay="1999"/>
                                          </p:stCondLst>
                                        </p:cTn>
                                        <p:tgtEl>
                                          <p:spTgt spid="84994">
                                            <p:txEl>
                                              <p:pRg st="4" end="4"/>
                                            </p:txEl>
                                          </p:spTgt>
                                        </p:tgtEl>
                                        <p:attrNameLst>
                                          <p:attrName>style.visibility</p:attrName>
                                        </p:attrNameLst>
                                      </p:cBhvr>
                                      <p:to>
                                        <p:strVal val="hidden"/>
                                      </p:to>
                                    </p:set>
                                  </p:childTnLst>
                                </p:cTn>
                              </p:par>
                            </p:childTnLst>
                          </p:cTn>
                        </p:par>
                        <p:par>
                          <p:cTn id="37" fill="hold" nodeType="afterGroup">
                            <p:stCondLst>
                              <p:cond delay="24000"/>
                            </p:stCondLst>
                            <p:childTnLst>
                              <p:par>
                                <p:cTn id="38" presetID="3" presetClass="exit" presetSubtype="10" fill="hold" nodeType="afterEffect">
                                  <p:stCondLst>
                                    <p:cond delay="0"/>
                                  </p:stCondLst>
                                  <p:childTnLst>
                                    <p:animEffect transition="out" filter="blinds(horizontal)">
                                      <p:cBhvr>
                                        <p:cTn id="39" dur="2000"/>
                                        <p:tgtEl>
                                          <p:spTgt spid="84994">
                                            <p:txEl>
                                              <p:pRg st="5" end="5"/>
                                            </p:txEl>
                                          </p:spTgt>
                                        </p:tgtEl>
                                      </p:cBhvr>
                                    </p:animEffect>
                                    <p:set>
                                      <p:cBhvr>
                                        <p:cTn id="40" dur="1" fill="hold">
                                          <p:stCondLst>
                                            <p:cond delay="1999"/>
                                          </p:stCondLst>
                                        </p:cTn>
                                        <p:tgtEl>
                                          <p:spTgt spid="8499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για τις εδαφικές αυτές εκτάσεις υπάρχει κίνδυνος οικονομικής απαξιώσεως και υποτιμήσεως, για τις ειδικές αυτές περιπτώσεις σχηματίζεται ειδική πρόβλεψη, η οποία καταχωρείται στο λογαριασμό 44.10 "Προβλέψεις απαξιώσεων και υποτιμήσεων πάγιων στοιχείων" με χρέωση του λογαριασμού 83.10.	</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Βάσει των Διεθνών Λογιστικών Προτύπων</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Σύμφωνα με το Δ.Λ.Π. 38, η λογιστική αξία ενός περίoυσιακoυ στoιχείoυ έχει υποτιμηθεί (ή έχει απομειωθεί) όταν αυτή σε δεδομένη χρονική στιγμή είναι μεγαλύτερη από το ανακτήσιμο ποσό του. </a:t>
            </a:r>
          </a:p>
          <a:p>
            <a:pPr eaLnBrk="1" hangingPunct="1">
              <a:lnSpc>
                <a:spcPct val="80000"/>
              </a:lnSpc>
              <a:buFontTx/>
              <a:buNone/>
            </a:pPr>
            <a:r>
              <a:rPr lang="el-GR" altLang="en-US" sz="2000">
                <a:latin typeface="Times New Roman" panose="02020603050405020304" pitchFamily="18" charset="0"/>
              </a:rPr>
              <a:t>	Το ανακτήσιμο ποσό προσδιορίζεται ως η μεγαλύτερη αξία μεταξύ της καθαρής τιμής πωλήσεως τoυ άνω περιουσιακού στοιχείου κατά την παραπάνω χρονική στιγμή και της αξίας χρήσεως αυτού.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a:solidFill>
                  <a:srgbClr val="993366"/>
                </a:solidFill>
                <a:latin typeface="Times New Roman" panose="02020603050405020304" pitchFamily="18" charset="0"/>
              </a:rPr>
              <a:t>     Καθαρή τιμή πωλήσεως</a:t>
            </a:r>
            <a:r>
              <a:rPr lang="el-GR" altLang="en-US" sz="2000">
                <a:latin typeface="Times New Roman" panose="02020603050405020304" pitchFamily="18" charset="0"/>
              </a:rPr>
              <a:t> είναι το ποσό που μπορεί να ληφθεί κατά τη χρονική στιγμή της αποτίμησης από την πώληση ενός περιουσιακού στοιχείου σε μια αντικειμενική συναλλαγή μεταξύ δύο μερών (αγοραστή και πωλητή), οι οποίοι γνωρίζουν και επιθυμούν τη συναλλαγή αυτή, μετά την αφαίρεση των εξόδων διαθέσεως (π.χ. νομικά έξοδα, μη επιστρεπτέοι φόροι, έξοδα μετακινήσεως του περιουσιακού στοιχείου, δαπάνες για να φέρουν το περιουσιακό στοιχείο σε κατάσταση πωλήσεως κ.λ.π.). Η καλύτερη απόδειξη της καθαρής τιμής πωλήσεως ενός περιουσιακού στοιχείου είναι όταν η τιμή αυτή  προκύπτει από μία δεσμευτική συμφωνία πωλήσεως η οποία πραγματοποιείται κάτω από αντικειμενικές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024283294"/>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3970">
                                            <p:txEl>
                                              <p:pRg st="2" end="2"/>
                                            </p:txEl>
                                          </p:spTgt>
                                        </p:tgtEl>
                                        <p:attrNameLst>
                                          <p:attrName>style.visibility</p:attrName>
                                        </p:attrNameLst>
                                      </p:cBhvr>
                                      <p:to>
                                        <p:strVal val="visible"/>
                                      </p:to>
                                    </p:set>
                                    <p:anim calcmode="lin" valueType="num">
                                      <p:cBhvr additive="base">
                                        <p:cTn id="7" dur="20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3970">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83970">
                                            <p:txEl>
                                              <p:pRg st="4" end="4"/>
                                            </p:txEl>
                                          </p:spTgt>
                                        </p:tgtEl>
                                        <p:attrNameLst>
                                          <p:attrName>style.visibility</p:attrName>
                                        </p:attrNameLst>
                                      </p:cBhvr>
                                      <p:to>
                                        <p:strVal val="visible"/>
                                      </p:to>
                                    </p:set>
                                    <p:anim calcmode="lin" valueType="num">
                                      <p:cBhvr additive="base">
                                        <p:cTn id="12" dur="2000" fill="hold"/>
                                        <p:tgtEl>
                                          <p:spTgt spid="83970">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83970">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83970">
                                            <p:txEl>
                                              <p:pRg st="5" end="5"/>
                                            </p:txEl>
                                          </p:spTgt>
                                        </p:tgtEl>
                                        <p:attrNameLst>
                                          <p:attrName>style.visibility</p:attrName>
                                        </p:attrNameLst>
                                      </p:cBhvr>
                                      <p:to>
                                        <p:strVal val="visible"/>
                                      </p:to>
                                    </p:set>
                                    <p:anim calcmode="lin" valueType="num">
                                      <p:cBhvr additive="base">
                                        <p:cTn id="17" dur="2000" fill="hold"/>
                                        <p:tgtEl>
                                          <p:spTgt spid="83970">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3970">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83970">
                                            <p:txEl>
                                              <p:pRg st="6" end="6"/>
                                            </p:txEl>
                                          </p:spTgt>
                                        </p:tgtEl>
                                        <p:attrNameLst>
                                          <p:attrName>style.visibility</p:attrName>
                                        </p:attrNameLst>
                                      </p:cBhvr>
                                      <p:to>
                                        <p:strVal val="visible"/>
                                      </p:to>
                                    </p:set>
                                    <p:anim calcmode="lin" valueType="num">
                                      <p:cBhvr additive="base">
                                        <p:cTn id="22" dur="2000" fill="hold"/>
                                        <p:tgtEl>
                                          <p:spTgt spid="83970">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83970">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7000"/>
                                  </p:stCondLst>
                                  <p:childTnLst>
                                    <p:set>
                                      <p:cBhvr>
                                        <p:cTn id="26" dur="1" fill="hold">
                                          <p:stCondLst>
                                            <p:cond delay="0"/>
                                          </p:stCondLst>
                                        </p:cTn>
                                        <p:tgtEl>
                                          <p:spTgt spid="83970">
                                            <p:txEl>
                                              <p:pRg st="8" end="8"/>
                                            </p:txEl>
                                          </p:spTgt>
                                        </p:tgtEl>
                                        <p:attrNameLst>
                                          <p:attrName>style.visibility</p:attrName>
                                        </p:attrNameLst>
                                      </p:cBhvr>
                                      <p:to>
                                        <p:strVal val="visible"/>
                                      </p:to>
                                    </p:set>
                                    <p:anim calcmode="lin" valueType="num">
                                      <p:cBhvr additive="base">
                                        <p:cTn id="27" dur="2000" fill="hold"/>
                                        <p:tgtEl>
                                          <p:spTgt spid="83970">
                                            <p:txEl>
                                              <p:pRg st="8" end="8"/>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83970">
                                            <p:txEl>
                                              <p:pRg st="8" end="8"/>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0"/>
                            </p:stCondLst>
                            <p:childTnLst>
                              <p:par>
                                <p:cTn id="30" presetID="3" presetClass="exit" presetSubtype="10" fill="hold" nodeType="afterEffect">
                                  <p:stCondLst>
                                    <p:cond delay="0"/>
                                  </p:stCondLst>
                                  <p:childTnLst>
                                    <p:animEffect transition="out" filter="blinds(horizontal)">
                                      <p:cBhvr>
                                        <p:cTn id="31" dur="2000"/>
                                        <p:tgtEl>
                                          <p:spTgt spid="83970">
                                            <p:txEl>
                                              <p:pRg st="2" end="2"/>
                                            </p:txEl>
                                          </p:spTgt>
                                        </p:tgtEl>
                                      </p:cBhvr>
                                    </p:animEffect>
                                    <p:set>
                                      <p:cBhvr>
                                        <p:cTn id="32" dur="1" fill="hold">
                                          <p:stCondLst>
                                            <p:cond delay="1999"/>
                                          </p:stCondLst>
                                        </p:cTn>
                                        <p:tgtEl>
                                          <p:spTgt spid="83970">
                                            <p:txEl>
                                              <p:pRg st="2" end="2"/>
                                            </p:txEl>
                                          </p:spTgt>
                                        </p:tgtEl>
                                        <p:attrNameLst>
                                          <p:attrName>style.visibility</p:attrName>
                                        </p:attrNameLst>
                                      </p:cBhvr>
                                      <p:to>
                                        <p:strVal val="hidden"/>
                                      </p:to>
                                    </p:set>
                                  </p:childTnLst>
                                </p:cTn>
                              </p:par>
                            </p:childTnLst>
                          </p:cTn>
                        </p:par>
                        <p:par>
                          <p:cTn id="33" fill="hold" nodeType="afterGroup">
                            <p:stCondLst>
                              <p:cond delay="19000"/>
                            </p:stCondLst>
                            <p:childTnLst>
                              <p:par>
                                <p:cTn id="34" presetID="3" presetClass="exit" presetSubtype="10" fill="hold" nodeType="afterEffect">
                                  <p:stCondLst>
                                    <p:cond delay="0"/>
                                  </p:stCondLst>
                                  <p:childTnLst>
                                    <p:animEffect transition="out" filter="blinds(horizontal)">
                                      <p:cBhvr>
                                        <p:cTn id="35" dur="2000"/>
                                        <p:tgtEl>
                                          <p:spTgt spid="83970">
                                            <p:txEl>
                                              <p:pRg st="4" end="4"/>
                                            </p:txEl>
                                          </p:spTgt>
                                        </p:tgtEl>
                                      </p:cBhvr>
                                    </p:animEffect>
                                    <p:set>
                                      <p:cBhvr>
                                        <p:cTn id="36" dur="1" fill="hold">
                                          <p:stCondLst>
                                            <p:cond delay="1999"/>
                                          </p:stCondLst>
                                        </p:cTn>
                                        <p:tgtEl>
                                          <p:spTgt spid="83970">
                                            <p:txEl>
                                              <p:pRg st="4" end="4"/>
                                            </p:txEl>
                                          </p:spTgt>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2000"/>
                                        <p:tgtEl>
                                          <p:spTgt spid="83970">
                                            <p:txEl>
                                              <p:pRg st="5" end="5"/>
                                            </p:txEl>
                                          </p:spTgt>
                                        </p:tgtEl>
                                      </p:cBhvr>
                                    </p:animEffect>
                                    <p:set>
                                      <p:cBhvr>
                                        <p:cTn id="39" dur="1" fill="hold">
                                          <p:stCondLst>
                                            <p:cond delay="1999"/>
                                          </p:stCondLst>
                                        </p:cTn>
                                        <p:tgtEl>
                                          <p:spTgt spid="83970">
                                            <p:txEl>
                                              <p:pRg st="5" end="5"/>
                                            </p:txEl>
                                          </p:spTgt>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2000"/>
                                        <p:tgtEl>
                                          <p:spTgt spid="83970">
                                            <p:txEl>
                                              <p:pRg st="6" end="6"/>
                                            </p:txEl>
                                          </p:spTgt>
                                        </p:tgtEl>
                                      </p:cBhvr>
                                    </p:animEffect>
                                    <p:set>
                                      <p:cBhvr>
                                        <p:cTn id="42" dur="1" fill="hold">
                                          <p:stCondLst>
                                            <p:cond delay="1999"/>
                                          </p:stCondLst>
                                        </p:cTn>
                                        <p:tgtEl>
                                          <p:spTgt spid="83970">
                                            <p:txEl>
                                              <p:pRg st="6" end="6"/>
                                            </p:txEl>
                                          </p:spTgt>
                                        </p:tgtEl>
                                        <p:attrNameLst>
                                          <p:attrName>style.visibility</p:attrName>
                                        </p:attrNameLst>
                                      </p:cBhvr>
                                      <p:to>
                                        <p:strVal val="hidden"/>
                                      </p:to>
                                    </p:set>
                                  </p:childTnLst>
                                </p:cTn>
                              </p:par>
                            </p:childTnLst>
                          </p:cTn>
                        </p:par>
                        <p:par>
                          <p:cTn id="43" fill="hold" nodeType="afterGroup">
                            <p:stCondLst>
                              <p:cond delay="21000"/>
                            </p:stCondLst>
                            <p:childTnLst>
                              <p:par>
                                <p:cTn id="44" presetID="3" presetClass="exit" presetSubtype="10" fill="hold" nodeType="afterEffect">
                                  <p:stCondLst>
                                    <p:cond delay="0"/>
                                  </p:stCondLst>
                                  <p:childTnLst>
                                    <p:animEffect transition="out" filter="blinds(horizontal)">
                                      <p:cBhvr>
                                        <p:cTn id="45" dur="2000"/>
                                        <p:tgtEl>
                                          <p:spTgt spid="83970">
                                            <p:txEl>
                                              <p:pRg st="8" end="8"/>
                                            </p:txEl>
                                          </p:spTgt>
                                        </p:tgtEl>
                                      </p:cBhvr>
                                    </p:animEffect>
                                    <p:set>
                                      <p:cBhvr>
                                        <p:cTn id="46" dur="1" fill="hold">
                                          <p:stCondLst>
                                            <p:cond delay="1999"/>
                                          </p:stCondLst>
                                        </p:cTn>
                                        <p:tgtEl>
                                          <p:spTgt spid="83970">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pPr>
            <a:endParaRPr lang="en-US" altLang="en-US" sz="2000" i="1"/>
          </a:p>
          <a:p>
            <a:pPr eaLnBrk="1" hangingPunct="1">
              <a:lnSpc>
                <a:spcPct val="80000"/>
              </a:lnSpc>
              <a:buFontTx/>
              <a:buNone/>
            </a:pPr>
            <a:r>
              <a:rPr lang="el-GR" altLang="en-US" sz="2000">
                <a:latin typeface="Times New Roman" panose="02020603050405020304" pitchFamily="18" charset="0"/>
              </a:rPr>
              <a:t>	και ομαλές συνθήκες. Εάν δεν υπάρχει δεσμευτική συμφωνία πωλήσεως, τότε λαμβάνεται υπόψη η τρέχουσα τιμή στην αγορά, εφόσον το άνω περιουσιακό στοιχείο είναι αντικείμενο εμπορίου σε μια ενεργό αγορά. Διαφορετικά, εάν δεν υπάρχει δεσμευτική  συμφωνία πωλήσεως του άνω περιουσιακού στοιχείου προσδιορίζεται με βάση τις διαθέσιμες πληροφορίες για το ποσό που η επιχείρηση θα μπορούσε να λάβει από τη διάθεσή του λόγω μιας αντικειμενικής και με ομαλές συνθήκες συναλλαγή.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b="1">
                <a:solidFill>
                  <a:srgbClr val="993366"/>
                </a:solidFill>
                <a:latin typeface="Times New Roman" panose="02020603050405020304" pitchFamily="18" charset="0"/>
              </a:rPr>
              <a:t>Αξία χρήσεως</a:t>
            </a:r>
            <a:r>
              <a:rPr lang="el-GR" altLang="en-US" sz="2000">
                <a:latin typeface="Times New Roman" panose="02020603050405020304" pitchFamily="18" charset="0"/>
              </a:rPr>
              <a:t> είναι η παρούσα αξία των εκτιμώμενων ταμιακών ροών που αναμένονται να προκύψουν από τη συνεχή χρήση ενός περιουσιακού στοιχείου και από τη διάθεση του κατά το τέλος της ωφέλιμης ζωής του. Οι προβλέψεις ταμιακών ροών πρέπει να βασίζονται: α) σε λογικές και βάσιμες παραδοχές οι οποίες αντιπροσωπεύουν την ορθή εκτίμηση της διοίκησης της επιχείρησης για το πλαίσιο των υπαρχουσών οικονομικών συνθηκών κατά τη διάρκεια της υπόλοιπης ωφέλιμης ζωής του άνω παγίου β) στους πλέον πρόσφατους οικονομικούς προϋπολογισμούς - προβλέψεις για τα πέντε επόμενα έτη και γ) οι προβλέψεις ταμιακών ροών πέρα των πέντε πρώτων ετών εκτιμώνται βάσει των στοιχείων του πέμπτου έτους χρησιμοποιώντας ένα σταθερό ή φθίνοντα συντελεστή ανάπτυξης για τα επόμενα των πέντε ετών έτη.</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597507012"/>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2946">
                                            <p:txEl>
                                              <p:pRg st="2" end="2"/>
                                            </p:txEl>
                                          </p:spTgt>
                                        </p:tgtEl>
                                        <p:attrNameLst>
                                          <p:attrName>style.visibility</p:attrName>
                                        </p:attrNameLst>
                                      </p:cBhvr>
                                      <p:to>
                                        <p:strVal val="visible"/>
                                      </p:to>
                                    </p:set>
                                    <p:anim calcmode="lin" valueType="num">
                                      <p:cBhvr additive="base">
                                        <p:cTn id="7" dur="2000" fill="hold"/>
                                        <p:tgtEl>
                                          <p:spTgt spid="82946">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2946">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82946">
                                            <p:txEl>
                                              <p:pRg st="4" end="4"/>
                                            </p:txEl>
                                          </p:spTgt>
                                        </p:tgtEl>
                                        <p:attrNameLst>
                                          <p:attrName>style.visibility</p:attrName>
                                        </p:attrNameLst>
                                      </p:cBhvr>
                                      <p:to>
                                        <p:strVal val="visible"/>
                                      </p:to>
                                    </p:set>
                                    <p:anim calcmode="lin" valueType="num">
                                      <p:cBhvr additive="base">
                                        <p:cTn id="12" dur="2000" fill="hold"/>
                                        <p:tgtEl>
                                          <p:spTgt spid="82946">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82946">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3" presetClass="exit" presetSubtype="10" fill="hold" nodeType="afterEffect">
                                  <p:stCondLst>
                                    <p:cond delay="10000"/>
                                  </p:stCondLst>
                                  <p:childTnLst>
                                    <p:animEffect transition="out" filter="blinds(horizontal)">
                                      <p:cBhvr>
                                        <p:cTn id="16" dur="2000"/>
                                        <p:tgtEl>
                                          <p:spTgt spid="82946">
                                            <p:txEl>
                                              <p:pRg st="2" end="2"/>
                                            </p:txEl>
                                          </p:spTgt>
                                        </p:tgtEl>
                                      </p:cBhvr>
                                    </p:animEffect>
                                    <p:set>
                                      <p:cBhvr>
                                        <p:cTn id="17" dur="1" fill="hold">
                                          <p:stCondLst>
                                            <p:cond delay="1999"/>
                                          </p:stCondLst>
                                        </p:cTn>
                                        <p:tgtEl>
                                          <p:spTgt spid="82946">
                                            <p:txEl>
                                              <p:pRg st="2" end="2"/>
                                            </p:txEl>
                                          </p:spTgt>
                                        </p:tgtEl>
                                        <p:attrNameLst>
                                          <p:attrName>style.visibility</p:attrName>
                                        </p:attrNameLst>
                                      </p:cBhvr>
                                      <p:to>
                                        <p:strVal val="hidden"/>
                                      </p:to>
                                    </p:set>
                                  </p:childTnLst>
                                </p:cTn>
                              </p:par>
                            </p:childTnLst>
                          </p:cTn>
                        </p:par>
                        <p:par>
                          <p:cTn id="18" fill="hold" nodeType="afterGroup">
                            <p:stCondLst>
                              <p:cond delay="16000"/>
                            </p:stCondLst>
                            <p:childTnLst>
                              <p:par>
                                <p:cTn id="19" presetID="3" presetClass="exit" presetSubtype="10" fill="hold" nodeType="afterEffect">
                                  <p:stCondLst>
                                    <p:cond delay="0"/>
                                  </p:stCondLst>
                                  <p:childTnLst>
                                    <p:animEffect transition="out" filter="blinds(horizontal)">
                                      <p:cBhvr>
                                        <p:cTn id="20" dur="2000"/>
                                        <p:tgtEl>
                                          <p:spTgt spid="82946">
                                            <p:txEl>
                                              <p:pRg st="4" end="4"/>
                                            </p:txEl>
                                          </p:spTgt>
                                        </p:tgtEl>
                                      </p:cBhvr>
                                    </p:animEffect>
                                    <p:set>
                                      <p:cBhvr>
                                        <p:cTn id="21" dur="1" fill="hold">
                                          <p:stCondLst>
                                            <p:cond delay="1999"/>
                                          </p:stCondLst>
                                        </p:cTn>
                                        <p:tgtEl>
                                          <p:spTgt spid="8294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eaLnBrk="1" hangingPunct="1">
              <a:lnSpc>
                <a:spcPct val="80000"/>
              </a:lnSpc>
              <a:buFontTx/>
              <a:buNone/>
            </a:pPr>
            <a:r>
              <a:rPr lang="el-GR" altLang="en-US" sz="2000">
                <a:latin typeface="Times New Roman" panose="02020603050405020304" pitchFamily="18" charset="0"/>
              </a:rPr>
              <a:t>	Οι εκτιμήσεις μελλοντικών ταμιακών ροών πρέπει να περιλαμβάνουν: </a:t>
            </a:r>
          </a:p>
          <a:p>
            <a:pPr eaLnBrk="1" hangingPunct="1">
              <a:lnSpc>
                <a:spcPct val="80000"/>
              </a:lnSpc>
              <a:buFontTx/>
              <a:buNone/>
            </a:pPr>
            <a:r>
              <a:rPr lang="el-GR" altLang="en-US" sz="2000">
                <a:latin typeface="Times New Roman" panose="02020603050405020304" pitchFamily="18" charset="0"/>
              </a:rPr>
              <a:t>	α) Προβλέψεις  ταμιακών εισροών από τη συνεχή χρήση του περιουσιακού στοιχείου, δηλαδή εισπράξεις από πώληση αγαθών ή παροχή υπηρεσιών. </a:t>
            </a:r>
          </a:p>
          <a:p>
            <a:pPr eaLnBrk="1" hangingPunct="1">
              <a:lnSpc>
                <a:spcPct val="80000"/>
              </a:lnSpc>
              <a:buFontTx/>
              <a:buNone/>
            </a:pPr>
            <a:r>
              <a:rPr lang="el-GR" altLang="en-US" sz="2000">
                <a:latin typeface="Times New Roman" panose="02020603050405020304" pitchFamily="18" charset="0"/>
              </a:rPr>
              <a:t>	β) Προβλέψεις ταμιακών ροών που πραγματοποιούνται αναγκαστικά για να δημιουργούν τις ταμιακές εισροές από συνεχή χρήση του περιουσιακού στοιχείου. Οι προβλέψεις ταμειακών εκροών περιλαμβάνουν πληρωμές για μελλοντικά γενικά έξοδα, τα οποία μπορεί να αποδίδονται άμεσα ή να κατανέμονται πάνω σε μια λογική και συνεπή βάση, στη χρήση του περιουσιακού στοιχείου .. </a:t>
            </a:r>
          </a:p>
          <a:p>
            <a:pPr eaLnBrk="1" hangingPunct="1">
              <a:lnSpc>
                <a:spcPct val="80000"/>
              </a:lnSpc>
              <a:buFontTx/>
              <a:buNone/>
            </a:pPr>
            <a:r>
              <a:rPr lang="el-GR" altLang="en-US" sz="2000">
                <a:latin typeface="Times New Roman" panose="02020603050405020304" pitchFamily="18" charset="0"/>
              </a:rPr>
              <a:t>	γ) Καθαρές ταμιακές ροές, αν υπάρχουν, που εισπράττονται (ή πληρώνονται) για τη διάθεση του περιουσιακού στοιχείου κατά το τέλος της διάρκειας της ωφέλιμης ζωής του. </a:t>
            </a:r>
          </a:p>
          <a:p>
            <a:pPr eaLnBrk="1" hangingPunct="1">
              <a:lnSpc>
                <a:spcPct val="80000"/>
              </a:lnSpc>
              <a:buFontTx/>
              <a:buNone/>
            </a:pPr>
            <a:r>
              <a:rPr lang="el-GR" altLang="en-US" sz="2000">
                <a:latin typeface="Times New Roman" panose="02020603050405020304" pitchFamily="18" charset="0"/>
              </a:rPr>
              <a:t>	Από τα ανωτέρω προκύπτει ότι για να προσδιοριστεί το ανακτήσιμο ποσό ενός περιουσιακού στοιχείου πρέπει αυτό να είναι μονάδα δημιουργίας ταμιακών ροών, δηλαδή γα παράγει έσοδα και να δημιoυργεί έξοδα.</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Μονάδα δημιουργίας ταμιακών ροών</a:t>
            </a:r>
            <a:r>
              <a:rPr lang="el-GR" altLang="en-US" sz="2000">
                <a:latin typeface="Times New Roman" panose="02020603050405020304" pitchFamily="18" charset="0"/>
              </a:rPr>
              <a:t> είναι η μικρότερη αναγνωρίσιμη ομάδα περιουσιακών στοιχείων που δημιουργεί ταμιακές εισροές από τη συνεχή χρήση, οι οποίες είναι, κυρίως, ανεξάρτητες από τις ταμιακές εισροές από άλλα περιουσιακά στοιχεία ή ομάδες περιουσιακών στοιχείων. Η αναγνώριση της μονάδας, που δημιουργεί ταμιακές ροές, ενός περιουσιακού στοιχείου εμπερικλείει κρίση.</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65392417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1922">
                                            <p:txEl>
                                              <p:pRg st="2" end="2"/>
                                            </p:txEl>
                                          </p:spTgt>
                                        </p:tgtEl>
                                        <p:attrNameLst>
                                          <p:attrName>style.visibility</p:attrName>
                                        </p:attrNameLst>
                                      </p:cBhvr>
                                      <p:to>
                                        <p:strVal val="visible"/>
                                      </p:to>
                                    </p:set>
                                    <p:anim calcmode="lin" valueType="num">
                                      <p:cBhvr additive="base">
                                        <p:cTn id="7" dur="20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192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2">
                                            <p:txEl>
                                              <p:pRg st="3" end="3"/>
                                            </p:txEl>
                                          </p:spTgt>
                                        </p:tgtEl>
                                        <p:attrNameLst>
                                          <p:attrName>style.visibility</p:attrName>
                                        </p:attrNameLst>
                                      </p:cBhvr>
                                      <p:to>
                                        <p:strVal val="visible"/>
                                      </p:to>
                                    </p:set>
                                    <p:anim calcmode="lin" valueType="num">
                                      <p:cBhvr additive="base">
                                        <p:cTn id="11" dur="20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8192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22">
                                            <p:txEl>
                                              <p:pRg st="4" end="4"/>
                                            </p:txEl>
                                          </p:spTgt>
                                        </p:tgtEl>
                                        <p:attrNameLst>
                                          <p:attrName>style.visibility</p:attrName>
                                        </p:attrNameLst>
                                      </p:cBhvr>
                                      <p:to>
                                        <p:strVal val="visible"/>
                                      </p:to>
                                    </p:set>
                                    <p:anim calcmode="lin" valueType="num">
                                      <p:cBhvr additive="base">
                                        <p:cTn id="15" dur="2000" fill="hold"/>
                                        <p:tgtEl>
                                          <p:spTgt spid="81922">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8192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22">
                                            <p:txEl>
                                              <p:pRg st="5" end="5"/>
                                            </p:txEl>
                                          </p:spTgt>
                                        </p:tgtEl>
                                        <p:attrNameLst>
                                          <p:attrName>style.visibility</p:attrName>
                                        </p:attrNameLst>
                                      </p:cBhvr>
                                      <p:to>
                                        <p:strVal val="visible"/>
                                      </p:to>
                                    </p:set>
                                    <p:anim calcmode="lin" valueType="num">
                                      <p:cBhvr additive="base">
                                        <p:cTn id="19" dur="2000" fill="hold"/>
                                        <p:tgtEl>
                                          <p:spTgt spid="81922">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192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22">
                                            <p:txEl>
                                              <p:pRg st="6" end="6"/>
                                            </p:txEl>
                                          </p:spTgt>
                                        </p:tgtEl>
                                        <p:attrNameLst>
                                          <p:attrName>style.visibility</p:attrName>
                                        </p:attrNameLst>
                                      </p:cBhvr>
                                      <p:to>
                                        <p:strVal val="visible"/>
                                      </p:to>
                                    </p:set>
                                    <p:anim calcmode="lin" valueType="num">
                                      <p:cBhvr additive="base">
                                        <p:cTn id="23" dur="2000" fill="hold"/>
                                        <p:tgtEl>
                                          <p:spTgt spid="81922">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81922">
                                            <p:txEl>
                                              <p:pRg st="6" end="6"/>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 presetClass="entr" presetSubtype="4" fill="hold" nodeType="afterEffect">
                                  <p:stCondLst>
                                    <p:cond delay="10000"/>
                                  </p:stCondLst>
                                  <p:childTnLst>
                                    <p:set>
                                      <p:cBhvr>
                                        <p:cTn id="27" dur="1" fill="hold">
                                          <p:stCondLst>
                                            <p:cond delay="0"/>
                                          </p:stCondLst>
                                        </p:cTn>
                                        <p:tgtEl>
                                          <p:spTgt spid="81922">
                                            <p:txEl>
                                              <p:pRg st="8" end="8"/>
                                            </p:txEl>
                                          </p:spTgt>
                                        </p:tgtEl>
                                        <p:attrNameLst>
                                          <p:attrName>style.visibility</p:attrName>
                                        </p:attrNameLst>
                                      </p:cBhvr>
                                      <p:to>
                                        <p:strVal val="visible"/>
                                      </p:to>
                                    </p:set>
                                    <p:anim calcmode="lin" valueType="num">
                                      <p:cBhvr additive="base">
                                        <p:cTn id="28" dur="2000" fill="hold"/>
                                        <p:tgtEl>
                                          <p:spTgt spid="81922">
                                            <p:txEl>
                                              <p:pRg st="8" end="8"/>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81922">
                                            <p:txEl>
                                              <p:pRg st="8" end="8"/>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4000"/>
                            </p:stCondLst>
                            <p:childTnLst>
                              <p:par>
                                <p:cTn id="31" presetID="3" presetClass="exit" presetSubtype="10" fill="hold" nodeType="afterEffect">
                                  <p:stCondLst>
                                    <p:cond delay="6000"/>
                                  </p:stCondLst>
                                  <p:childTnLst>
                                    <p:animEffect transition="out" filter="blinds(horizontal)">
                                      <p:cBhvr>
                                        <p:cTn id="32" dur="2000"/>
                                        <p:tgtEl>
                                          <p:spTgt spid="81922">
                                            <p:txEl>
                                              <p:pRg st="2" end="2"/>
                                            </p:txEl>
                                          </p:spTgt>
                                        </p:tgtEl>
                                      </p:cBhvr>
                                    </p:animEffect>
                                    <p:set>
                                      <p:cBhvr>
                                        <p:cTn id="33" dur="1" fill="hold">
                                          <p:stCondLst>
                                            <p:cond delay="1999"/>
                                          </p:stCondLst>
                                        </p:cTn>
                                        <p:tgtEl>
                                          <p:spTgt spid="81922">
                                            <p:txEl>
                                              <p:pRg st="2" end="2"/>
                                            </p:txEl>
                                          </p:spTgt>
                                        </p:tgtEl>
                                        <p:attrNameLst>
                                          <p:attrName>style.visibility</p:attrName>
                                        </p:attrNameLst>
                                      </p:cBhvr>
                                      <p:to>
                                        <p:strVal val="hidden"/>
                                      </p:to>
                                    </p:set>
                                  </p:childTnLst>
                                </p:cTn>
                              </p:par>
                            </p:childTnLst>
                          </p:cTn>
                        </p:par>
                        <p:par>
                          <p:cTn id="34" fill="hold" nodeType="afterGroup">
                            <p:stCondLst>
                              <p:cond delay="22000"/>
                            </p:stCondLst>
                            <p:childTnLst>
                              <p:par>
                                <p:cTn id="35" presetID="3" presetClass="exit" presetSubtype="10" fill="hold" nodeType="afterEffect">
                                  <p:stCondLst>
                                    <p:cond delay="0"/>
                                  </p:stCondLst>
                                  <p:childTnLst>
                                    <p:animEffect transition="out" filter="blinds(horizontal)">
                                      <p:cBhvr>
                                        <p:cTn id="36" dur="2000"/>
                                        <p:tgtEl>
                                          <p:spTgt spid="81922">
                                            <p:txEl>
                                              <p:pRg st="3" end="3"/>
                                            </p:txEl>
                                          </p:spTgt>
                                        </p:tgtEl>
                                      </p:cBhvr>
                                    </p:animEffect>
                                    <p:set>
                                      <p:cBhvr>
                                        <p:cTn id="37" dur="1" fill="hold">
                                          <p:stCondLst>
                                            <p:cond delay="1999"/>
                                          </p:stCondLst>
                                        </p:cTn>
                                        <p:tgtEl>
                                          <p:spTgt spid="81922">
                                            <p:txEl>
                                              <p:pRg st="3" end="3"/>
                                            </p:txEl>
                                          </p:spTgt>
                                        </p:tgtEl>
                                        <p:attrNameLst>
                                          <p:attrName>style.visibility</p:attrName>
                                        </p:attrNameLst>
                                      </p:cBhvr>
                                      <p:to>
                                        <p:strVal val="hidden"/>
                                      </p:to>
                                    </p:set>
                                  </p:childTnLst>
                                </p:cTn>
                              </p:par>
                            </p:childTnLst>
                          </p:cTn>
                        </p:par>
                        <p:par>
                          <p:cTn id="38" fill="hold" nodeType="afterGroup">
                            <p:stCondLst>
                              <p:cond delay="24000"/>
                            </p:stCondLst>
                            <p:childTnLst>
                              <p:par>
                                <p:cTn id="39" presetID="3" presetClass="exit" presetSubtype="10" fill="hold" nodeType="afterEffect">
                                  <p:stCondLst>
                                    <p:cond delay="0"/>
                                  </p:stCondLst>
                                  <p:childTnLst>
                                    <p:animEffect transition="out" filter="blinds(horizontal)">
                                      <p:cBhvr>
                                        <p:cTn id="40" dur="2000"/>
                                        <p:tgtEl>
                                          <p:spTgt spid="81922">
                                            <p:txEl>
                                              <p:pRg st="4" end="4"/>
                                            </p:txEl>
                                          </p:spTgt>
                                        </p:tgtEl>
                                      </p:cBhvr>
                                    </p:animEffect>
                                    <p:set>
                                      <p:cBhvr>
                                        <p:cTn id="41" dur="1" fill="hold">
                                          <p:stCondLst>
                                            <p:cond delay="1999"/>
                                          </p:stCondLst>
                                        </p:cTn>
                                        <p:tgtEl>
                                          <p:spTgt spid="81922">
                                            <p:txEl>
                                              <p:pRg st="4" end="4"/>
                                            </p:txEl>
                                          </p:spTgt>
                                        </p:tgtEl>
                                        <p:attrNameLst>
                                          <p:attrName>style.visibility</p:attrName>
                                        </p:attrNameLst>
                                      </p:cBhvr>
                                      <p:to>
                                        <p:strVal val="hidden"/>
                                      </p:to>
                                    </p:set>
                                  </p:childTnLst>
                                </p:cTn>
                              </p:par>
                            </p:childTnLst>
                          </p:cTn>
                        </p:par>
                        <p:par>
                          <p:cTn id="42" fill="hold" nodeType="afterGroup">
                            <p:stCondLst>
                              <p:cond delay="26000"/>
                            </p:stCondLst>
                            <p:childTnLst>
                              <p:par>
                                <p:cTn id="43" presetID="3" presetClass="exit" presetSubtype="10" fill="hold" nodeType="afterEffect">
                                  <p:stCondLst>
                                    <p:cond delay="0"/>
                                  </p:stCondLst>
                                  <p:childTnLst>
                                    <p:animEffect transition="out" filter="blinds(horizontal)">
                                      <p:cBhvr>
                                        <p:cTn id="44" dur="2000"/>
                                        <p:tgtEl>
                                          <p:spTgt spid="81922">
                                            <p:txEl>
                                              <p:pRg st="5" end="5"/>
                                            </p:txEl>
                                          </p:spTgt>
                                        </p:tgtEl>
                                      </p:cBhvr>
                                    </p:animEffect>
                                    <p:set>
                                      <p:cBhvr>
                                        <p:cTn id="45" dur="1" fill="hold">
                                          <p:stCondLst>
                                            <p:cond delay="1999"/>
                                          </p:stCondLst>
                                        </p:cTn>
                                        <p:tgtEl>
                                          <p:spTgt spid="81922">
                                            <p:txEl>
                                              <p:pRg st="5" end="5"/>
                                            </p:txEl>
                                          </p:spTgt>
                                        </p:tgtEl>
                                        <p:attrNameLst>
                                          <p:attrName>style.visibility</p:attrName>
                                        </p:attrNameLst>
                                      </p:cBhvr>
                                      <p:to>
                                        <p:strVal val="hidden"/>
                                      </p:to>
                                    </p:set>
                                  </p:childTnLst>
                                </p:cTn>
                              </p:par>
                            </p:childTnLst>
                          </p:cTn>
                        </p:par>
                        <p:par>
                          <p:cTn id="46" fill="hold" nodeType="afterGroup">
                            <p:stCondLst>
                              <p:cond delay="28000"/>
                            </p:stCondLst>
                            <p:childTnLst>
                              <p:par>
                                <p:cTn id="47" presetID="3" presetClass="exit" presetSubtype="10" fill="hold" nodeType="afterEffect">
                                  <p:stCondLst>
                                    <p:cond delay="0"/>
                                  </p:stCondLst>
                                  <p:childTnLst>
                                    <p:animEffect transition="out" filter="blinds(horizontal)">
                                      <p:cBhvr>
                                        <p:cTn id="48" dur="2000"/>
                                        <p:tgtEl>
                                          <p:spTgt spid="81922">
                                            <p:txEl>
                                              <p:pRg st="6" end="6"/>
                                            </p:txEl>
                                          </p:spTgt>
                                        </p:tgtEl>
                                      </p:cBhvr>
                                    </p:animEffect>
                                    <p:set>
                                      <p:cBhvr>
                                        <p:cTn id="49" dur="1" fill="hold">
                                          <p:stCondLst>
                                            <p:cond delay="1999"/>
                                          </p:stCondLst>
                                        </p:cTn>
                                        <p:tgtEl>
                                          <p:spTgt spid="81922">
                                            <p:txEl>
                                              <p:pRg st="6" end="6"/>
                                            </p:txEl>
                                          </p:spTgt>
                                        </p:tgtEl>
                                        <p:attrNameLst>
                                          <p:attrName>style.visibility</p:attrName>
                                        </p:attrNameLst>
                                      </p:cBhvr>
                                      <p:to>
                                        <p:strVal val="hidden"/>
                                      </p:to>
                                    </p:set>
                                  </p:childTnLst>
                                </p:cTn>
                              </p:par>
                            </p:childTnLst>
                          </p:cTn>
                        </p:par>
                        <p:par>
                          <p:cTn id="50" fill="hold" nodeType="afterGroup">
                            <p:stCondLst>
                              <p:cond delay="30000"/>
                            </p:stCondLst>
                            <p:childTnLst>
                              <p:par>
                                <p:cTn id="51" presetID="3" presetClass="exit" presetSubtype="10" fill="hold" nodeType="afterEffect">
                                  <p:stCondLst>
                                    <p:cond delay="0"/>
                                  </p:stCondLst>
                                  <p:childTnLst>
                                    <p:animEffect transition="out" filter="blinds(horizontal)">
                                      <p:cBhvr>
                                        <p:cTn id="52" dur="2000"/>
                                        <p:tgtEl>
                                          <p:spTgt spid="81922">
                                            <p:txEl>
                                              <p:pRg st="8" end="8"/>
                                            </p:txEl>
                                          </p:spTgt>
                                        </p:tgtEl>
                                      </p:cBhvr>
                                    </p:animEffect>
                                    <p:set>
                                      <p:cBhvr>
                                        <p:cTn id="53" dur="1" fill="hold">
                                          <p:stCondLst>
                                            <p:cond delay="1999"/>
                                          </p:stCondLst>
                                        </p:cTn>
                                        <p:tgtEl>
                                          <p:spTgt spid="81922">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r>
              <a:rPr lang="el-GR" altLang="en-US" sz="1600">
                <a:latin typeface="Times New Roman" panose="02020603050405020304" pitchFamily="18" charset="0"/>
              </a:rPr>
              <a:t>			</a:t>
            </a:r>
            <a:endParaRPr lang="en-US" altLang="en-US" sz="1600" i="1">
              <a:latin typeface="Times New Roman" panose="02020603050405020304" pitchFamily="18" charset="0"/>
            </a:endParaRPr>
          </a:p>
          <a:p>
            <a:pPr eaLnBrk="1" hangingPunct="1">
              <a:lnSpc>
                <a:spcPct val="80000"/>
              </a:lnSpc>
            </a:pPr>
            <a:endParaRPr lang="en-US" altLang="en-US" sz="2000"/>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Αναλυτική καταχώρηση στην απογραφή </a:t>
            </a:r>
          </a:p>
          <a:p>
            <a:pPr eaLnBrk="1" hangingPunct="1">
              <a:lnSpc>
                <a:spcPct val="80000"/>
              </a:lnSpc>
              <a:buFontTx/>
              <a:buNone/>
            </a:pPr>
            <a:r>
              <a:rPr lang="el-GR" altLang="en-US" sz="2000">
                <a:latin typeface="Times New Roman" panose="02020603050405020304" pitchFamily="18" charset="0"/>
              </a:rPr>
              <a:t>	Για κάθε ενσώµατη ακινητοποίηση αναγράφεται στο θεωρηµένο βιβλίο απογραφών τουλάχιστον: α) η αξία κτήσεως ή το κόστος ιδιοκατασκευής της, προσαυξηµένο µε τις δαπάνες επεκτάσεων ή προσθηκών και βελτιώσεων, β) οι αποσβέσεις τους και γ) η αναπόσβεστη αξία του </a:t>
            </a:r>
          </a:p>
          <a:p>
            <a:pPr eaLnBrk="1" hangingPunct="1">
              <a:lnSpc>
                <a:spcPct val="80000"/>
              </a:lnSpc>
              <a:buFontTx/>
              <a:buNone/>
            </a:pPr>
            <a:r>
              <a:rPr lang="el-GR" altLang="en-US" sz="2000">
                <a:latin typeface="Times New Roman" panose="02020603050405020304" pitchFamily="18" charset="0"/>
              </a:rPr>
              <a:t>	Στην περίπτωση που η επιχείρηση τηρεί θεωρηµένα βιβλία - μητρώα παγίων περιουσιακών στοιχείων και αποσβέσεων µπορεί να καταχωρεί την πιο πάνω ανάλυση, κατά οµοειδής κατηγορίες παγίων περιουσιακών στοιχείων.</a:t>
            </a:r>
          </a:p>
          <a:p>
            <a:pPr eaLnBrk="1" hangingPunct="1">
              <a:lnSpc>
                <a:spcPct val="80000"/>
              </a:lnSpc>
              <a:buFontTx/>
              <a:buNone/>
            </a:pPr>
            <a:r>
              <a:rPr lang="el-GR" altLang="en-US" sz="2000">
                <a:latin typeface="Times New Roman" panose="02020603050405020304" pitchFamily="18" charset="0"/>
              </a:rPr>
              <a:t>	</a:t>
            </a:r>
          </a:p>
          <a:p>
            <a:pPr algn="ctr" eaLnBrk="1" hangingPunct="1">
              <a:lnSpc>
                <a:spcPct val="80000"/>
              </a:lnSpc>
              <a:buFontTx/>
              <a:buNone/>
            </a:pPr>
            <a:r>
              <a:rPr lang="el-GR" altLang="en-US" sz="2400" b="1" u="sng">
                <a:latin typeface="Times New Roman" panose="02020603050405020304" pitchFamily="18" charset="0"/>
              </a:rPr>
              <a:t>Πληροφορίες στο προσάρτηµα για τις ενσώµατες ακινητοποιήσεις</a:t>
            </a:r>
            <a:r>
              <a:rPr lang="el-GR" altLang="en-US" sz="2200" b="1" u="sng">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Οι πληροφορίες που παρέχονται µε το προσάρτηµα των οικονοµικών καταστάσεων σχετικά µε τις εµφανιζόµενες στον ισολογισµό ενσώµατες ακινητοποιήσεις και λοιπά πάγια περιουσιακά στοιχεία είναι οι εξής: </a:t>
            </a:r>
          </a:p>
          <a:p>
            <a:pPr eaLnBrk="1" hangingPunct="1">
              <a:lnSpc>
                <a:spcPct val="80000"/>
              </a:lnSpc>
              <a:buFontTx/>
              <a:buNone/>
            </a:pPr>
            <a:r>
              <a:rPr lang="el-GR" altLang="en-US" sz="2000">
                <a:latin typeface="Times New Roman" panose="02020603050405020304" pitchFamily="18" charset="0"/>
              </a:rPr>
              <a:t>	α) Συνολική παράθεση των µεταβολών της χρήσεως για την αξία κτήσεως, τις αποσβέσεις και το αναπόσβεστο υπόλοιπο. Προς τούτο συντάσσεται ο παρακάτω πίνακας: </a:t>
            </a:r>
          </a:p>
          <a:p>
            <a:pPr eaLnBrk="1" hangingPunct="1">
              <a:lnSpc>
                <a:spcPct val="80000"/>
              </a:lnSpc>
              <a:buFontTx/>
              <a:buNone/>
            </a:pPr>
            <a:r>
              <a:rPr lang="el-GR" altLang="en-US" sz="2000">
                <a:latin typeface="Times New Roman" panose="02020603050405020304" pitchFamily="18" charset="0"/>
              </a:rPr>
              <a:t>	β) Μέθοδοι αποτιµήσεως. Οι επιχειρήσεις συνήθως αναφέρουν ότι οι ενσώµατες ακινητοποιήσεις και τα λοιπά πάγια αποτιµήθηκαν στο κόστος κτήσεως ή στο κόστος ιδιοκατασκευής ή στην αναπροσαρµοσµένη µε βάση ειδικό νόµο αξία προσαυξημένη με την αξία των προσθηκών και βελτιώσεων και μειωμένη με την αξία των αποσβέσεων οι οποίες παγίως υπολογίζονται με τη μέθοδο της σταθερής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454854608"/>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0898">
                                            <p:txEl>
                                              <p:pRg st="2" end="2"/>
                                            </p:txEl>
                                          </p:spTgt>
                                        </p:tgtEl>
                                        <p:attrNameLst>
                                          <p:attrName>style.visibility</p:attrName>
                                        </p:attrNameLst>
                                      </p:cBhvr>
                                      <p:to>
                                        <p:strVal val="visible"/>
                                      </p:to>
                                    </p:set>
                                    <p:anim calcmode="lin" valueType="num">
                                      <p:cBhvr>
                                        <p:cTn id="7" dur="2000" fill="hold"/>
                                        <p:tgtEl>
                                          <p:spTgt spid="80898">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80898">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80898">
                                            <p:txEl>
                                              <p:pRg st="2" end="2"/>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80898">
                                            <p:txEl>
                                              <p:pRg st="3" end="3"/>
                                            </p:txEl>
                                          </p:spTgt>
                                        </p:tgtEl>
                                        <p:attrNameLst>
                                          <p:attrName>style.visibility</p:attrName>
                                        </p:attrNameLst>
                                      </p:cBhvr>
                                      <p:to>
                                        <p:strVal val="visible"/>
                                      </p:to>
                                    </p:set>
                                    <p:anim calcmode="lin" valueType="num">
                                      <p:cBhvr additive="base">
                                        <p:cTn id="13" dur="2000" fill="hold"/>
                                        <p:tgtEl>
                                          <p:spTgt spid="80898">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0898">
                                            <p:txEl>
                                              <p:pRg st="3" end="3"/>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2" presetClass="entr" presetSubtype="4" fill="hold" nodeType="afterEffect">
                                  <p:stCondLst>
                                    <p:cond delay="0"/>
                                  </p:stCondLst>
                                  <p:childTnLst>
                                    <p:set>
                                      <p:cBhvr>
                                        <p:cTn id="17" dur="1" fill="hold">
                                          <p:stCondLst>
                                            <p:cond delay="0"/>
                                          </p:stCondLst>
                                        </p:cTn>
                                        <p:tgtEl>
                                          <p:spTgt spid="80898">
                                            <p:txEl>
                                              <p:pRg st="4" end="4"/>
                                            </p:txEl>
                                          </p:spTgt>
                                        </p:tgtEl>
                                        <p:attrNameLst>
                                          <p:attrName>style.visibility</p:attrName>
                                        </p:attrNameLst>
                                      </p:cBhvr>
                                      <p:to>
                                        <p:strVal val="visible"/>
                                      </p:to>
                                    </p:set>
                                    <p:anim calcmode="lin" valueType="num">
                                      <p:cBhvr additive="base">
                                        <p:cTn id="18" dur="2000" fill="hold"/>
                                        <p:tgtEl>
                                          <p:spTgt spid="80898">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80898">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7000"/>
                            </p:stCondLst>
                            <p:childTnLst>
                              <p:par>
                                <p:cTn id="21" presetID="3" presetClass="exit" presetSubtype="10" fill="hold" nodeType="afterEffect">
                                  <p:stCondLst>
                                    <p:cond delay="10000"/>
                                  </p:stCondLst>
                                  <p:childTnLst>
                                    <p:animEffect transition="out" filter="blinds(horizontal)">
                                      <p:cBhvr>
                                        <p:cTn id="22" dur="2000"/>
                                        <p:tgtEl>
                                          <p:spTgt spid="80898">
                                            <p:txEl>
                                              <p:pRg st="2" end="2"/>
                                            </p:txEl>
                                          </p:spTgt>
                                        </p:tgtEl>
                                      </p:cBhvr>
                                    </p:animEffect>
                                    <p:set>
                                      <p:cBhvr>
                                        <p:cTn id="23" dur="1" fill="hold">
                                          <p:stCondLst>
                                            <p:cond delay="1999"/>
                                          </p:stCondLst>
                                        </p:cTn>
                                        <p:tgtEl>
                                          <p:spTgt spid="80898">
                                            <p:txEl>
                                              <p:pRg st="2" end="2"/>
                                            </p:txEl>
                                          </p:spTgt>
                                        </p:tgtEl>
                                        <p:attrNameLst>
                                          <p:attrName>style.visibility</p:attrName>
                                        </p:attrNameLst>
                                      </p:cBhvr>
                                      <p:to>
                                        <p:strVal val="hidden"/>
                                      </p:to>
                                    </p:set>
                                  </p:childTnLst>
                                </p:cTn>
                              </p:par>
                            </p:childTnLst>
                          </p:cTn>
                        </p:par>
                        <p:par>
                          <p:cTn id="24" fill="hold" nodeType="afterGroup">
                            <p:stCondLst>
                              <p:cond delay="29000"/>
                            </p:stCondLst>
                            <p:childTnLst>
                              <p:par>
                                <p:cTn id="25" presetID="3" presetClass="exit" presetSubtype="10" fill="hold" nodeType="afterEffect">
                                  <p:stCondLst>
                                    <p:cond delay="0"/>
                                  </p:stCondLst>
                                  <p:childTnLst>
                                    <p:animEffect transition="out" filter="blinds(horizontal)">
                                      <p:cBhvr>
                                        <p:cTn id="26" dur="2000"/>
                                        <p:tgtEl>
                                          <p:spTgt spid="80898">
                                            <p:txEl>
                                              <p:pRg st="3" end="3"/>
                                            </p:txEl>
                                          </p:spTgt>
                                        </p:tgtEl>
                                      </p:cBhvr>
                                    </p:animEffect>
                                    <p:set>
                                      <p:cBhvr>
                                        <p:cTn id="27" dur="1" fill="hold">
                                          <p:stCondLst>
                                            <p:cond delay="1999"/>
                                          </p:stCondLst>
                                        </p:cTn>
                                        <p:tgtEl>
                                          <p:spTgt spid="80898">
                                            <p:txEl>
                                              <p:pRg st="3" end="3"/>
                                            </p:txEl>
                                          </p:spTgt>
                                        </p:tgtEl>
                                        <p:attrNameLst>
                                          <p:attrName>style.visibility</p:attrName>
                                        </p:attrNameLst>
                                      </p:cBhvr>
                                      <p:to>
                                        <p:strVal val="hidden"/>
                                      </p:to>
                                    </p:set>
                                  </p:childTnLst>
                                </p:cTn>
                              </p:par>
                            </p:childTnLst>
                          </p:cTn>
                        </p:par>
                        <p:par>
                          <p:cTn id="28" fill="hold" nodeType="afterGroup">
                            <p:stCondLst>
                              <p:cond delay="31000"/>
                            </p:stCondLst>
                            <p:childTnLst>
                              <p:par>
                                <p:cTn id="29" presetID="3" presetClass="exit" presetSubtype="10" fill="hold" nodeType="afterEffect">
                                  <p:stCondLst>
                                    <p:cond delay="0"/>
                                  </p:stCondLst>
                                  <p:childTnLst>
                                    <p:animEffect transition="out" filter="blinds(horizontal)">
                                      <p:cBhvr>
                                        <p:cTn id="30" dur="2000"/>
                                        <p:tgtEl>
                                          <p:spTgt spid="80898">
                                            <p:txEl>
                                              <p:pRg st="4" end="4"/>
                                            </p:txEl>
                                          </p:spTgt>
                                        </p:tgtEl>
                                      </p:cBhvr>
                                    </p:animEffect>
                                    <p:set>
                                      <p:cBhvr>
                                        <p:cTn id="31" dur="1" fill="hold">
                                          <p:stCondLst>
                                            <p:cond delay="1999"/>
                                          </p:stCondLst>
                                        </p:cTn>
                                        <p:tgtEl>
                                          <p:spTgt spid="80898">
                                            <p:txEl>
                                              <p:pRg st="4" end="4"/>
                                            </p:txEl>
                                          </p:spTgt>
                                        </p:tgtEl>
                                        <p:attrNameLst>
                                          <p:attrName>style.visibility</p:attrName>
                                        </p:attrNameLst>
                                      </p:cBhvr>
                                      <p:to>
                                        <p:strVal val="hidden"/>
                                      </p:to>
                                    </p:set>
                                  </p:childTnLst>
                                </p:cTn>
                              </p:par>
                            </p:childTnLst>
                          </p:cTn>
                        </p:par>
                        <p:par>
                          <p:cTn id="32" fill="hold" nodeType="afterGroup">
                            <p:stCondLst>
                              <p:cond delay="33000"/>
                            </p:stCondLst>
                            <p:childTnLst>
                              <p:par>
                                <p:cTn id="33" presetID="53" presetClass="entr" presetSubtype="0" fill="hold" nodeType="afterEffect">
                                  <p:stCondLst>
                                    <p:cond delay="0"/>
                                  </p:stCondLst>
                                  <p:childTnLst>
                                    <p:set>
                                      <p:cBhvr>
                                        <p:cTn id="34" dur="1" fill="hold">
                                          <p:stCondLst>
                                            <p:cond delay="0"/>
                                          </p:stCondLst>
                                        </p:cTn>
                                        <p:tgtEl>
                                          <p:spTgt spid="80898">
                                            <p:txEl>
                                              <p:pRg st="6" end="6"/>
                                            </p:txEl>
                                          </p:spTgt>
                                        </p:tgtEl>
                                        <p:attrNameLst>
                                          <p:attrName>style.visibility</p:attrName>
                                        </p:attrNameLst>
                                      </p:cBhvr>
                                      <p:to>
                                        <p:strVal val="visible"/>
                                      </p:to>
                                    </p:set>
                                    <p:anim calcmode="lin" valueType="num">
                                      <p:cBhvr>
                                        <p:cTn id="35" dur="2000" fill="hold"/>
                                        <p:tgtEl>
                                          <p:spTgt spid="80898">
                                            <p:txEl>
                                              <p:pRg st="6" end="6"/>
                                            </p:txEl>
                                          </p:spTgt>
                                        </p:tgtEl>
                                        <p:attrNameLst>
                                          <p:attrName>ppt_w</p:attrName>
                                        </p:attrNameLst>
                                      </p:cBhvr>
                                      <p:tavLst>
                                        <p:tav tm="0">
                                          <p:val>
                                            <p:fltVal val="0"/>
                                          </p:val>
                                        </p:tav>
                                        <p:tav tm="100000">
                                          <p:val>
                                            <p:strVal val="#ppt_w"/>
                                          </p:val>
                                        </p:tav>
                                      </p:tavLst>
                                    </p:anim>
                                    <p:anim calcmode="lin" valueType="num">
                                      <p:cBhvr>
                                        <p:cTn id="36" dur="2000" fill="hold"/>
                                        <p:tgtEl>
                                          <p:spTgt spid="80898">
                                            <p:txEl>
                                              <p:pRg st="6" end="6"/>
                                            </p:txEl>
                                          </p:spTgt>
                                        </p:tgtEl>
                                        <p:attrNameLst>
                                          <p:attrName>ppt_h</p:attrName>
                                        </p:attrNameLst>
                                      </p:cBhvr>
                                      <p:tavLst>
                                        <p:tav tm="0">
                                          <p:val>
                                            <p:fltVal val="0"/>
                                          </p:val>
                                        </p:tav>
                                        <p:tav tm="100000">
                                          <p:val>
                                            <p:strVal val="#ppt_h"/>
                                          </p:val>
                                        </p:tav>
                                      </p:tavLst>
                                    </p:anim>
                                    <p:animEffect transition="in" filter="fade">
                                      <p:cBhvr>
                                        <p:cTn id="37" dur="2000"/>
                                        <p:tgtEl>
                                          <p:spTgt spid="80898">
                                            <p:txEl>
                                              <p:pRg st="6" end="6"/>
                                            </p:txEl>
                                          </p:spTgt>
                                        </p:tgtEl>
                                      </p:cBhvr>
                                    </p:animEffect>
                                  </p:childTnLst>
                                </p:cTn>
                              </p:par>
                            </p:childTnLst>
                          </p:cTn>
                        </p:par>
                        <p:par>
                          <p:cTn id="38" fill="hold" nodeType="afterGroup">
                            <p:stCondLst>
                              <p:cond delay="35000"/>
                            </p:stCondLst>
                            <p:childTnLst>
                              <p:par>
                                <p:cTn id="39" presetID="2" presetClass="entr" presetSubtype="4" fill="hold" nodeType="afterEffect">
                                  <p:stCondLst>
                                    <p:cond delay="0"/>
                                  </p:stCondLst>
                                  <p:childTnLst>
                                    <p:set>
                                      <p:cBhvr>
                                        <p:cTn id="40" dur="1" fill="hold">
                                          <p:stCondLst>
                                            <p:cond delay="0"/>
                                          </p:stCondLst>
                                        </p:cTn>
                                        <p:tgtEl>
                                          <p:spTgt spid="80898">
                                            <p:txEl>
                                              <p:pRg st="7" end="7"/>
                                            </p:txEl>
                                          </p:spTgt>
                                        </p:tgtEl>
                                        <p:attrNameLst>
                                          <p:attrName>style.visibility</p:attrName>
                                        </p:attrNameLst>
                                      </p:cBhvr>
                                      <p:to>
                                        <p:strVal val="visible"/>
                                      </p:to>
                                    </p:set>
                                    <p:anim calcmode="lin" valueType="num">
                                      <p:cBhvr additive="base">
                                        <p:cTn id="41" dur="2000" fill="hold"/>
                                        <p:tgtEl>
                                          <p:spTgt spid="80898">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80898">
                                            <p:txEl>
                                              <p:pRg st="7" end="7"/>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7000"/>
                            </p:stCondLst>
                            <p:childTnLst>
                              <p:par>
                                <p:cTn id="44" presetID="2" presetClass="entr" presetSubtype="4" fill="hold" nodeType="afterEffect">
                                  <p:stCondLst>
                                    <p:cond delay="0"/>
                                  </p:stCondLst>
                                  <p:childTnLst>
                                    <p:set>
                                      <p:cBhvr>
                                        <p:cTn id="45" dur="1" fill="hold">
                                          <p:stCondLst>
                                            <p:cond delay="0"/>
                                          </p:stCondLst>
                                        </p:cTn>
                                        <p:tgtEl>
                                          <p:spTgt spid="80898">
                                            <p:txEl>
                                              <p:pRg st="8" end="8"/>
                                            </p:txEl>
                                          </p:spTgt>
                                        </p:tgtEl>
                                        <p:attrNameLst>
                                          <p:attrName>style.visibility</p:attrName>
                                        </p:attrNameLst>
                                      </p:cBhvr>
                                      <p:to>
                                        <p:strVal val="visible"/>
                                      </p:to>
                                    </p:set>
                                    <p:anim calcmode="lin" valueType="num">
                                      <p:cBhvr additive="base">
                                        <p:cTn id="46" dur="500" fill="hold"/>
                                        <p:tgtEl>
                                          <p:spTgt spid="80898">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0898">
                                            <p:txEl>
                                              <p:pRg st="8" end="8"/>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7500"/>
                            </p:stCondLst>
                            <p:childTnLst>
                              <p:par>
                                <p:cTn id="49" presetID="2" presetClass="entr" presetSubtype="4" fill="hold" nodeType="afterEffect">
                                  <p:stCondLst>
                                    <p:cond delay="0"/>
                                  </p:stCondLst>
                                  <p:childTnLst>
                                    <p:set>
                                      <p:cBhvr>
                                        <p:cTn id="50" dur="1" fill="hold">
                                          <p:stCondLst>
                                            <p:cond delay="0"/>
                                          </p:stCondLst>
                                        </p:cTn>
                                        <p:tgtEl>
                                          <p:spTgt spid="80898">
                                            <p:txEl>
                                              <p:pRg st="9" end="9"/>
                                            </p:txEl>
                                          </p:spTgt>
                                        </p:tgtEl>
                                        <p:attrNameLst>
                                          <p:attrName>style.visibility</p:attrName>
                                        </p:attrNameLst>
                                      </p:cBhvr>
                                      <p:to>
                                        <p:strVal val="visible"/>
                                      </p:to>
                                    </p:set>
                                    <p:anim calcmode="lin" valueType="num">
                                      <p:cBhvr additive="base">
                                        <p:cTn id="51" dur="500" fill="hold"/>
                                        <p:tgtEl>
                                          <p:spTgt spid="8089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0898">
                                            <p:txEl>
                                              <p:pRg st="9" end="9"/>
                                            </p:txEl>
                                          </p:spTgt>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38000"/>
                            </p:stCondLst>
                            <p:childTnLst>
                              <p:par>
                                <p:cTn id="54" presetID="3" presetClass="exit" presetSubtype="10" fill="hold" nodeType="afterEffect">
                                  <p:stCondLst>
                                    <p:cond delay="10000"/>
                                  </p:stCondLst>
                                  <p:childTnLst>
                                    <p:animEffect transition="out" filter="blinds(horizontal)">
                                      <p:cBhvr>
                                        <p:cTn id="55" dur="2000"/>
                                        <p:tgtEl>
                                          <p:spTgt spid="80898">
                                            <p:txEl>
                                              <p:pRg st="6" end="6"/>
                                            </p:txEl>
                                          </p:spTgt>
                                        </p:tgtEl>
                                      </p:cBhvr>
                                    </p:animEffect>
                                    <p:set>
                                      <p:cBhvr>
                                        <p:cTn id="56" dur="1" fill="hold">
                                          <p:stCondLst>
                                            <p:cond delay="1999"/>
                                          </p:stCondLst>
                                        </p:cTn>
                                        <p:tgtEl>
                                          <p:spTgt spid="80898">
                                            <p:txEl>
                                              <p:pRg st="6" end="6"/>
                                            </p:txEl>
                                          </p:spTgt>
                                        </p:tgtEl>
                                        <p:attrNameLst>
                                          <p:attrName>style.visibility</p:attrName>
                                        </p:attrNameLst>
                                      </p:cBhvr>
                                      <p:to>
                                        <p:strVal val="hidden"/>
                                      </p:to>
                                    </p:set>
                                  </p:childTnLst>
                                </p:cTn>
                              </p:par>
                            </p:childTnLst>
                          </p:cTn>
                        </p:par>
                        <p:par>
                          <p:cTn id="57" fill="hold" nodeType="afterGroup">
                            <p:stCondLst>
                              <p:cond delay="50000"/>
                            </p:stCondLst>
                            <p:childTnLst>
                              <p:par>
                                <p:cTn id="58" presetID="3" presetClass="exit" presetSubtype="10" fill="hold" nodeType="afterEffect">
                                  <p:stCondLst>
                                    <p:cond delay="0"/>
                                  </p:stCondLst>
                                  <p:childTnLst>
                                    <p:animEffect transition="out" filter="blinds(horizontal)">
                                      <p:cBhvr>
                                        <p:cTn id="59" dur="2000"/>
                                        <p:tgtEl>
                                          <p:spTgt spid="80898">
                                            <p:txEl>
                                              <p:pRg st="7" end="7"/>
                                            </p:txEl>
                                          </p:spTgt>
                                        </p:tgtEl>
                                      </p:cBhvr>
                                    </p:animEffect>
                                    <p:set>
                                      <p:cBhvr>
                                        <p:cTn id="60" dur="1" fill="hold">
                                          <p:stCondLst>
                                            <p:cond delay="1999"/>
                                          </p:stCondLst>
                                        </p:cTn>
                                        <p:tgtEl>
                                          <p:spTgt spid="80898">
                                            <p:txEl>
                                              <p:pRg st="7" end="7"/>
                                            </p:txEl>
                                          </p:spTgt>
                                        </p:tgtEl>
                                        <p:attrNameLst>
                                          <p:attrName>style.visibility</p:attrName>
                                        </p:attrNameLst>
                                      </p:cBhvr>
                                      <p:to>
                                        <p:strVal val="hidden"/>
                                      </p:to>
                                    </p:set>
                                  </p:childTnLst>
                                </p:cTn>
                              </p:par>
                            </p:childTnLst>
                          </p:cTn>
                        </p:par>
                        <p:par>
                          <p:cTn id="61" fill="hold" nodeType="afterGroup">
                            <p:stCondLst>
                              <p:cond delay="52000"/>
                            </p:stCondLst>
                            <p:childTnLst>
                              <p:par>
                                <p:cTn id="62" presetID="3" presetClass="exit" presetSubtype="10" fill="hold" nodeType="afterEffect">
                                  <p:stCondLst>
                                    <p:cond delay="0"/>
                                  </p:stCondLst>
                                  <p:childTnLst>
                                    <p:animEffect transition="out" filter="blinds(horizontal)">
                                      <p:cBhvr>
                                        <p:cTn id="63" dur="2000"/>
                                        <p:tgtEl>
                                          <p:spTgt spid="80898">
                                            <p:txEl>
                                              <p:pRg st="8" end="8"/>
                                            </p:txEl>
                                          </p:spTgt>
                                        </p:tgtEl>
                                      </p:cBhvr>
                                    </p:animEffect>
                                    <p:set>
                                      <p:cBhvr>
                                        <p:cTn id="64" dur="1" fill="hold">
                                          <p:stCondLst>
                                            <p:cond delay="1999"/>
                                          </p:stCondLst>
                                        </p:cTn>
                                        <p:tgtEl>
                                          <p:spTgt spid="80898">
                                            <p:txEl>
                                              <p:pRg st="8" end="8"/>
                                            </p:txEl>
                                          </p:spTgt>
                                        </p:tgtEl>
                                        <p:attrNameLst>
                                          <p:attrName>style.visibility</p:attrName>
                                        </p:attrNameLst>
                                      </p:cBhvr>
                                      <p:to>
                                        <p:strVal val="hidden"/>
                                      </p:to>
                                    </p:set>
                                  </p:childTnLst>
                                </p:cTn>
                              </p:par>
                            </p:childTnLst>
                          </p:cTn>
                        </p:par>
                        <p:par>
                          <p:cTn id="65" fill="hold" nodeType="afterGroup">
                            <p:stCondLst>
                              <p:cond delay="54000"/>
                            </p:stCondLst>
                            <p:childTnLst>
                              <p:par>
                                <p:cTn id="66" presetID="3" presetClass="exit" presetSubtype="10" fill="hold" nodeType="afterEffect">
                                  <p:stCondLst>
                                    <p:cond delay="0"/>
                                  </p:stCondLst>
                                  <p:childTnLst>
                                    <p:animEffect transition="out" filter="blinds(horizontal)">
                                      <p:cBhvr>
                                        <p:cTn id="67" dur="2000"/>
                                        <p:tgtEl>
                                          <p:spTgt spid="80898">
                                            <p:txEl>
                                              <p:pRg st="9" end="9"/>
                                            </p:txEl>
                                          </p:spTgt>
                                        </p:tgtEl>
                                      </p:cBhvr>
                                    </p:animEffect>
                                    <p:set>
                                      <p:cBhvr>
                                        <p:cTn id="68" dur="1" fill="hold">
                                          <p:stCondLst>
                                            <p:cond delay="1999"/>
                                          </p:stCondLst>
                                        </p:cTn>
                                        <p:tgtEl>
                                          <p:spTgt spid="80898">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1524000" y="0"/>
            <a:ext cx="9144000" cy="6858000"/>
          </a:xfrm>
        </p:spPr>
        <p:txBody>
          <a:bodyPr>
            <a:normAutofit fontScale="92500" lnSpcReduction="10000"/>
          </a:bodyPr>
          <a:lstStyle/>
          <a:p>
            <a:pPr eaLnBrk="1" hangingPunct="1">
              <a:lnSpc>
                <a:spcPct val="80000"/>
              </a:lnSpc>
              <a:buFontTx/>
              <a:buNone/>
            </a:pPr>
            <a:r>
              <a:rPr lang="el-GR" altLang="en-US" sz="1400">
                <a:latin typeface="Times New Roman" panose="02020603050405020304" pitchFamily="18" charset="0"/>
              </a:rPr>
              <a:t>			</a:t>
            </a:r>
            <a:endParaRPr lang="el-GR" altLang="en-US" sz="1400" i="1">
              <a:latin typeface="Times New Roman" panose="02020603050405020304" pitchFamily="18" charset="0"/>
            </a:endParaRPr>
          </a:p>
          <a:p>
            <a:pPr eaLnBrk="1" hangingPunct="1">
              <a:lnSpc>
                <a:spcPct val="80000"/>
              </a:lnSpc>
            </a:pPr>
            <a:endParaRPr lang="el-GR" altLang="en-US" sz="1800" i="1">
              <a:latin typeface="Times New Roman" panose="02020603050405020304" pitchFamily="18" charset="0"/>
            </a:endParaRPr>
          </a:p>
          <a:p>
            <a:pPr eaLnBrk="1" hangingPunct="1">
              <a:lnSpc>
                <a:spcPct val="80000"/>
              </a:lnSpc>
              <a:buFontTx/>
              <a:buNone/>
            </a:pPr>
            <a:r>
              <a:rPr lang="el-GR" altLang="en-US" sz="1800">
                <a:latin typeface="Times New Roman" panose="02020603050405020304" pitchFamily="18" charset="0"/>
              </a:rPr>
              <a:t>	</a:t>
            </a:r>
            <a:r>
              <a:rPr lang="el-GR" altLang="en-US" sz="2000">
                <a:latin typeface="Times New Roman" panose="02020603050405020304" pitchFamily="18" charset="0"/>
              </a:rPr>
              <a:t>απόσβεσης (ή εάν με βάση τις διατάξεις του φορολογικού νόμου εφαρμόζεται η φθίνουσα μέθοδος απόσβεσης αναγράφεται σχετική σημείωση). </a:t>
            </a:r>
          </a:p>
          <a:p>
            <a:pPr eaLnBrk="1" hangingPunct="1">
              <a:lnSpc>
                <a:spcPct val="80000"/>
              </a:lnSpc>
              <a:buFontTx/>
              <a:buNone/>
            </a:pPr>
            <a:r>
              <a:rPr lang="el-GR" altLang="en-US" sz="2000">
                <a:latin typeface="Times New Roman" panose="02020603050405020304" pitchFamily="18" charset="0"/>
              </a:rPr>
              <a:t>	γ) Παρέκκλιση από τις μεθόδους και τις βασικές αρχές αποτιμήσεως. Εφαρμογή ειδικών μεθόδων αποτιμήσεως. </a:t>
            </a:r>
          </a:p>
          <a:p>
            <a:pPr eaLnBrk="1" hangingPunct="1">
              <a:lnSpc>
                <a:spcPct val="80000"/>
              </a:lnSpc>
              <a:buFontTx/>
              <a:buNone/>
            </a:pPr>
            <a:r>
              <a:rPr lang="el-GR" altLang="en-US" sz="2000">
                <a:latin typeface="Times New Roman" panose="02020603050405020304" pitchFamily="18" charset="0"/>
              </a:rPr>
              <a:t>	δ) Ανάλυση προσθέτων αποσβέσεων. </a:t>
            </a:r>
          </a:p>
          <a:p>
            <a:pPr eaLnBrk="1" hangingPunct="1">
              <a:lnSpc>
                <a:spcPct val="80000"/>
              </a:lnSpc>
              <a:buFontTx/>
              <a:buNone/>
            </a:pPr>
            <a:r>
              <a:rPr lang="el-GR" altLang="en-US" sz="2000">
                <a:latin typeface="Times New Roman" panose="02020603050405020304" pitchFamily="18" charset="0"/>
              </a:rPr>
              <a:t>	ε) Ανάλυση πρoβλέψων, για υποτίμηση ενσώματων ακινητοποιήσεων και λοιπών πάγιων περιουσιακών στοιχείων.</a:t>
            </a:r>
          </a:p>
          <a:p>
            <a:pPr eaLnBrk="1" hangingPunct="1">
              <a:lnSpc>
                <a:spcPct val="80000"/>
              </a:lnSpc>
              <a:buFontTx/>
              <a:buNone/>
            </a:pPr>
            <a:r>
              <a:rPr lang="el-GR" altLang="en-US" sz="2000">
                <a:latin typeface="Times New Roman" panose="02020603050405020304" pitchFamily="18" charset="0"/>
              </a:rPr>
              <a:t>     στ) Ανάλυση και επεξήγηση της γενομένης μέσα στη χρήση με βάση ειδικό νόμο, αναπροσαρμογή της αξίας των ενσώματων περιουσιακών στοιχείων και παράθεση της κινήσεως του λογαριασμού "Διαφορές Αναπροσαρμογής". </a:t>
            </a:r>
          </a:p>
          <a:p>
            <a:pPr eaLnBrk="1" hangingPunct="1">
              <a:lnSpc>
                <a:spcPct val="80000"/>
              </a:lnSpc>
              <a:buFontTx/>
              <a:buNone/>
            </a:pPr>
            <a:r>
              <a:rPr lang="el-GR" altLang="en-US" sz="2000">
                <a:latin typeface="Times New Roman" panose="02020603050405020304" pitchFamily="18" charset="0"/>
              </a:rPr>
              <a:t>	ζ) Εγγυήσεις και εμπράγματα βάρη που χορηγήθηκαν από την επιχείρηση και αφορούν τις ενσώματες ακινητοποιήσεις και τα λοιπά πάγια περιουσιακά στοιχεία. </a:t>
            </a:r>
          </a:p>
          <a:p>
            <a:pPr eaLnBrk="1" hangingPunct="1">
              <a:lnSpc>
                <a:spcPct val="80000"/>
              </a:lnSpc>
              <a:buFontTx/>
              <a:buNone/>
            </a:pPr>
            <a:endParaRPr lang="el-GR" altLang="en-US" sz="2000">
              <a:latin typeface="Times New Roman" panose="02020603050405020304" pitchFamily="18" charset="0"/>
            </a:endParaRPr>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Πληροφορίες στην έκθεση του διοικητικού   συμβουλίου της ανώνυμης εταιρείας ή του διαχειριστή ΕΠΕ για τις ενσώματες ακινητοποιήσεις.</a:t>
            </a:r>
          </a:p>
          <a:p>
            <a:pPr eaLnBrk="1" hangingPunct="1">
              <a:lnSpc>
                <a:spcPct val="80000"/>
              </a:lnSpc>
              <a:buFontTx/>
              <a:buNone/>
            </a:pPr>
            <a:r>
              <a:rPr lang="el-GR" altLang="en-US" sz="2000">
                <a:latin typeface="Times New Roman" panose="02020603050405020304" pitchFamily="18" charset="0"/>
              </a:rPr>
              <a:t> 	Στην άνω έκθεση περιλαμβάνεται ανάλυση κατά μονάδα οικοδομών και ακινήτων την ημερομηνία που συντάσσεται ο ισολογισμός ως εξής: </a:t>
            </a:r>
          </a:p>
          <a:p>
            <a:pPr eaLnBrk="1" hangingPunct="1">
              <a:lnSpc>
                <a:spcPct val="80000"/>
              </a:lnSpc>
              <a:buFontTx/>
              <a:buNone/>
            </a:pPr>
            <a:r>
              <a:rPr lang="el-GR" altLang="en-US" sz="2000">
                <a:latin typeface="Times New Roman" panose="02020603050405020304" pitchFamily="18" charset="0"/>
              </a:rPr>
              <a:t>	Είδος (γήπεδο, βιομηχανοστάσια, γραφεία, αποθήκη κ.λ</a:t>
            </a:r>
            <a:r>
              <a:rPr lang="en-US" altLang="en-US" sz="2000">
                <a:latin typeface="Times New Roman" panose="02020603050405020304" pitchFamily="18" charset="0"/>
              </a:rPr>
              <a:t>.</a:t>
            </a:r>
            <a:r>
              <a:rPr lang="el-GR" altLang="en-US" sz="2000">
                <a:latin typeface="Times New Roman" panose="02020603050405020304" pitchFamily="18" charset="0"/>
              </a:rPr>
              <a:t>π.)</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Θέση (τοποθεσία ή διεύθυνση οικοδομής ή ακινήτου) </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Τιμή αποκτήσεως ή κατασκευής </a:t>
            </a:r>
          </a:p>
          <a:p>
            <a:pPr eaLnBrk="1" hangingPunct="1">
              <a:lnSpc>
                <a:spcPct val="80000"/>
              </a:lnSpc>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Εμπράγματα βάρη επί των οικοδομών και των ακινήτων</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1800">
              <a:latin typeface="Times New Roman" panose="02020603050405020304" pitchFamily="18" charset="0"/>
            </a:endParaRPr>
          </a:p>
          <a:p>
            <a:pPr eaLnBrk="1" hangingPunct="1">
              <a:lnSpc>
                <a:spcPct val="80000"/>
              </a:lnSpc>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9427551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9874">
                                            <p:txEl>
                                              <p:pRg st="2" end="2"/>
                                            </p:txEl>
                                          </p:spTgt>
                                        </p:tgtEl>
                                        <p:attrNameLst>
                                          <p:attrName>style.visibility</p:attrName>
                                        </p:attrNameLst>
                                      </p:cBhvr>
                                      <p:to>
                                        <p:strVal val="visible"/>
                                      </p:to>
                                    </p:set>
                                    <p:anim calcmode="lin" valueType="num">
                                      <p:cBhvr additive="base">
                                        <p:cTn id="7" dur="2000" fill="hold"/>
                                        <p:tgtEl>
                                          <p:spTgt spid="79874">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987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874">
                                            <p:txEl>
                                              <p:pRg st="3" end="3"/>
                                            </p:txEl>
                                          </p:spTgt>
                                        </p:tgtEl>
                                        <p:attrNameLst>
                                          <p:attrName>style.visibility</p:attrName>
                                        </p:attrNameLst>
                                      </p:cBhvr>
                                      <p:to>
                                        <p:strVal val="visible"/>
                                      </p:to>
                                    </p:set>
                                    <p:anim calcmode="lin" valueType="num">
                                      <p:cBhvr additive="base">
                                        <p:cTn id="11" dur="2000" fill="hold"/>
                                        <p:tgtEl>
                                          <p:spTgt spid="79874">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987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874">
                                            <p:txEl>
                                              <p:pRg st="4" end="4"/>
                                            </p:txEl>
                                          </p:spTgt>
                                        </p:tgtEl>
                                        <p:attrNameLst>
                                          <p:attrName>style.visibility</p:attrName>
                                        </p:attrNameLst>
                                      </p:cBhvr>
                                      <p:to>
                                        <p:strVal val="visible"/>
                                      </p:to>
                                    </p:set>
                                    <p:anim calcmode="lin" valueType="num">
                                      <p:cBhvr additive="base">
                                        <p:cTn id="15" dur="2000" fill="hold"/>
                                        <p:tgtEl>
                                          <p:spTgt spid="79874">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987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9874">
                                            <p:txEl>
                                              <p:pRg st="5" end="5"/>
                                            </p:txEl>
                                          </p:spTgt>
                                        </p:tgtEl>
                                        <p:attrNameLst>
                                          <p:attrName>style.visibility</p:attrName>
                                        </p:attrNameLst>
                                      </p:cBhvr>
                                      <p:to>
                                        <p:strVal val="visible"/>
                                      </p:to>
                                    </p:set>
                                    <p:anim calcmode="lin" valueType="num">
                                      <p:cBhvr additive="base">
                                        <p:cTn id="19" dur="2000" fill="hold"/>
                                        <p:tgtEl>
                                          <p:spTgt spid="79874">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987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9874">
                                            <p:txEl>
                                              <p:pRg st="6" end="6"/>
                                            </p:txEl>
                                          </p:spTgt>
                                        </p:tgtEl>
                                        <p:attrNameLst>
                                          <p:attrName>style.visibility</p:attrName>
                                        </p:attrNameLst>
                                      </p:cBhvr>
                                      <p:to>
                                        <p:strVal val="visible"/>
                                      </p:to>
                                    </p:set>
                                    <p:anim calcmode="lin" valueType="num">
                                      <p:cBhvr additive="base">
                                        <p:cTn id="23" dur="2000" fill="hold"/>
                                        <p:tgtEl>
                                          <p:spTgt spid="79874">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987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9874">
                                            <p:txEl>
                                              <p:pRg st="7" end="7"/>
                                            </p:txEl>
                                          </p:spTgt>
                                        </p:tgtEl>
                                        <p:attrNameLst>
                                          <p:attrName>style.visibility</p:attrName>
                                        </p:attrNameLst>
                                      </p:cBhvr>
                                      <p:to>
                                        <p:strVal val="visible"/>
                                      </p:to>
                                    </p:set>
                                    <p:anim calcmode="lin" valueType="num">
                                      <p:cBhvr additive="base">
                                        <p:cTn id="27" dur="2000" fill="hold"/>
                                        <p:tgtEl>
                                          <p:spTgt spid="79874">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9874">
                                            <p:txEl>
                                              <p:pRg st="7" end="7"/>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3" presetClass="exit" presetSubtype="10" fill="hold" nodeType="afterEffect">
                                  <p:stCondLst>
                                    <p:cond delay="10000"/>
                                  </p:stCondLst>
                                  <p:childTnLst>
                                    <p:animEffect transition="out" filter="blinds(horizontal)">
                                      <p:cBhvr>
                                        <p:cTn id="31" dur="2000"/>
                                        <p:tgtEl>
                                          <p:spTgt spid="79874">
                                            <p:txEl>
                                              <p:pRg st="2" end="2"/>
                                            </p:txEl>
                                          </p:spTgt>
                                        </p:tgtEl>
                                      </p:cBhvr>
                                    </p:animEffect>
                                    <p:set>
                                      <p:cBhvr>
                                        <p:cTn id="32" dur="1" fill="hold">
                                          <p:stCondLst>
                                            <p:cond delay="1999"/>
                                          </p:stCondLst>
                                        </p:cTn>
                                        <p:tgtEl>
                                          <p:spTgt spid="79874">
                                            <p:txEl>
                                              <p:pRg st="2" end="2"/>
                                            </p:txEl>
                                          </p:spTgt>
                                        </p:tgtEl>
                                        <p:attrNameLst>
                                          <p:attrName>style.visibility</p:attrName>
                                        </p:attrNameLst>
                                      </p:cBhvr>
                                      <p:to>
                                        <p:strVal val="hidden"/>
                                      </p:to>
                                    </p:set>
                                  </p:childTnLst>
                                </p:cTn>
                              </p:par>
                            </p:childTnLst>
                          </p:cTn>
                        </p:par>
                        <p:par>
                          <p:cTn id="33" fill="hold" nodeType="afterGroup">
                            <p:stCondLst>
                              <p:cond delay="14000"/>
                            </p:stCondLst>
                            <p:childTnLst>
                              <p:par>
                                <p:cTn id="34" presetID="3" presetClass="exit" presetSubtype="10" fill="hold" nodeType="afterEffect">
                                  <p:stCondLst>
                                    <p:cond delay="0"/>
                                  </p:stCondLst>
                                  <p:childTnLst>
                                    <p:animEffect transition="out" filter="blinds(horizontal)">
                                      <p:cBhvr>
                                        <p:cTn id="35" dur="2000"/>
                                        <p:tgtEl>
                                          <p:spTgt spid="79874">
                                            <p:txEl>
                                              <p:pRg st="3" end="3"/>
                                            </p:txEl>
                                          </p:spTgt>
                                        </p:tgtEl>
                                      </p:cBhvr>
                                    </p:animEffect>
                                    <p:set>
                                      <p:cBhvr>
                                        <p:cTn id="36" dur="1" fill="hold">
                                          <p:stCondLst>
                                            <p:cond delay="1999"/>
                                          </p:stCondLst>
                                        </p:cTn>
                                        <p:tgtEl>
                                          <p:spTgt spid="79874">
                                            <p:txEl>
                                              <p:pRg st="3" end="3"/>
                                            </p:txEl>
                                          </p:spTgt>
                                        </p:tgtEl>
                                        <p:attrNameLst>
                                          <p:attrName>style.visibility</p:attrName>
                                        </p:attrNameLst>
                                      </p:cBhvr>
                                      <p:to>
                                        <p:strVal val="hidden"/>
                                      </p:to>
                                    </p:set>
                                  </p:childTnLst>
                                </p:cTn>
                              </p:par>
                            </p:childTnLst>
                          </p:cTn>
                        </p:par>
                        <p:par>
                          <p:cTn id="37" fill="hold" nodeType="afterGroup">
                            <p:stCondLst>
                              <p:cond delay="16000"/>
                            </p:stCondLst>
                            <p:childTnLst>
                              <p:par>
                                <p:cTn id="38" presetID="3" presetClass="exit" presetSubtype="10" fill="hold" nodeType="afterEffect">
                                  <p:stCondLst>
                                    <p:cond delay="0"/>
                                  </p:stCondLst>
                                  <p:childTnLst>
                                    <p:animEffect transition="out" filter="blinds(horizontal)">
                                      <p:cBhvr>
                                        <p:cTn id="39" dur="2000"/>
                                        <p:tgtEl>
                                          <p:spTgt spid="79874">
                                            <p:txEl>
                                              <p:pRg st="4" end="4"/>
                                            </p:txEl>
                                          </p:spTgt>
                                        </p:tgtEl>
                                      </p:cBhvr>
                                    </p:animEffect>
                                    <p:set>
                                      <p:cBhvr>
                                        <p:cTn id="40" dur="1" fill="hold">
                                          <p:stCondLst>
                                            <p:cond delay="1999"/>
                                          </p:stCondLst>
                                        </p:cTn>
                                        <p:tgtEl>
                                          <p:spTgt spid="79874">
                                            <p:txEl>
                                              <p:pRg st="4" end="4"/>
                                            </p:txEl>
                                          </p:spTgt>
                                        </p:tgtEl>
                                        <p:attrNameLst>
                                          <p:attrName>style.visibility</p:attrName>
                                        </p:attrNameLst>
                                      </p:cBhvr>
                                      <p:to>
                                        <p:strVal val="hidden"/>
                                      </p:to>
                                    </p:set>
                                  </p:childTnLst>
                                </p:cTn>
                              </p:par>
                            </p:childTnLst>
                          </p:cTn>
                        </p:par>
                        <p:par>
                          <p:cTn id="41" fill="hold" nodeType="afterGroup">
                            <p:stCondLst>
                              <p:cond delay="18000"/>
                            </p:stCondLst>
                            <p:childTnLst>
                              <p:par>
                                <p:cTn id="42" presetID="3" presetClass="exit" presetSubtype="10" fill="hold" nodeType="afterEffect">
                                  <p:stCondLst>
                                    <p:cond delay="0"/>
                                  </p:stCondLst>
                                  <p:childTnLst>
                                    <p:animEffect transition="out" filter="blinds(horizontal)">
                                      <p:cBhvr>
                                        <p:cTn id="43" dur="2000"/>
                                        <p:tgtEl>
                                          <p:spTgt spid="79874">
                                            <p:txEl>
                                              <p:pRg st="5" end="5"/>
                                            </p:txEl>
                                          </p:spTgt>
                                        </p:tgtEl>
                                      </p:cBhvr>
                                    </p:animEffect>
                                    <p:set>
                                      <p:cBhvr>
                                        <p:cTn id="44" dur="1" fill="hold">
                                          <p:stCondLst>
                                            <p:cond delay="1999"/>
                                          </p:stCondLst>
                                        </p:cTn>
                                        <p:tgtEl>
                                          <p:spTgt spid="79874">
                                            <p:txEl>
                                              <p:pRg st="5" end="5"/>
                                            </p:txEl>
                                          </p:spTgt>
                                        </p:tgtEl>
                                        <p:attrNameLst>
                                          <p:attrName>style.visibility</p:attrName>
                                        </p:attrNameLst>
                                      </p:cBhvr>
                                      <p:to>
                                        <p:strVal val="hidden"/>
                                      </p:to>
                                    </p:set>
                                  </p:childTnLst>
                                </p:cTn>
                              </p:par>
                            </p:childTnLst>
                          </p:cTn>
                        </p:par>
                        <p:par>
                          <p:cTn id="45" fill="hold" nodeType="afterGroup">
                            <p:stCondLst>
                              <p:cond delay="20000"/>
                            </p:stCondLst>
                            <p:childTnLst>
                              <p:par>
                                <p:cTn id="46" presetID="3" presetClass="exit" presetSubtype="10" fill="hold" nodeType="afterEffect">
                                  <p:stCondLst>
                                    <p:cond delay="0"/>
                                  </p:stCondLst>
                                  <p:childTnLst>
                                    <p:animEffect transition="out" filter="blinds(horizontal)">
                                      <p:cBhvr>
                                        <p:cTn id="47" dur="2000"/>
                                        <p:tgtEl>
                                          <p:spTgt spid="79874">
                                            <p:txEl>
                                              <p:pRg st="6" end="6"/>
                                            </p:txEl>
                                          </p:spTgt>
                                        </p:tgtEl>
                                      </p:cBhvr>
                                    </p:animEffect>
                                    <p:set>
                                      <p:cBhvr>
                                        <p:cTn id="48" dur="1" fill="hold">
                                          <p:stCondLst>
                                            <p:cond delay="1999"/>
                                          </p:stCondLst>
                                        </p:cTn>
                                        <p:tgtEl>
                                          <p:spTgt spid="79874">
                                            <p:txEl>
                                              <p:pRg st="6" end="6"/>
                                            </p:txEl>
                                          </p:spTgt>
                                        </p:tgtEl>
                                        <p:attrNameLst>
                                          <p:attrName>style.visibility</p:attrName>
                                        </p:attrNameLst>
                                      </p:cBhvr>
                                      <p:to>
                                        <p:strVal val="hidden"/>
                                      </p:to>
                                    </p:set>
                                  </p:childTnLst>
                                </p:cTn>
                              </p:par>
                            </p:childTnLst>
                          </p:cTn>
                        </p:par>
                        <p:par>
                          <p:cTn id="49" fill="hold" nodeType="afterGroup">
                            <p:stCondLst>
                              <p:cond delay="22000"/>
                            </p:stCondLst>
                            <p:childTnLst>
                              <p:par>
                                <p:cTn id="50" presetID="3" presetClass="exit" presetSubtype="10" fill="hold" nodeType="afterEffect">
                                  <p:stCondLst>
                                    <p:cond delay="0"/>
                                  </p:stCondLst>
                                  <p:childTnLst>
                                    <p:animEffect transition="out" filter="blinds(horizontal)">
                                      <p:cBhvr>
                                        <p:cTn id="51" dur="2000"/>
                                        <p:tgtEl>
                                          <p:spTgt spid="79874">
                                            <p:txEl>
                                              <p:pRg st="7" end="7"/>
                                            </p:txEl>
                                          </p:spTgt>
                                        </p:tgtEl>
                                      </p:cBhvr>
                                    </p:animEffect>
                                    <p:set>
                                      <p:cBhvr>
                                        <p:cTn id="52" dur="1" fill="hold">
                                          <p:stCondLst>
                                            <p:cond delay="1999"/>
                                          </p:stCondLst>
                                        </p:cTn>
                                        <p:tgtEl>
                                          <p:spTgt spid="79874">
                                            <p:txEl>
                                              <p:pRg st="7" end="7"/>
                                            </p:txEl>
                                          </p:spTgt>
                                        </p:tgtEl>
                                        <p:attrNameLst>
                                          <p:attrName>style.visibility</p:attrName>
                                        </p:attrNameLst>
                                      </p:cBhvr>
                                      <p:to>
                                        <p:strVal val="hidden"/>
                                      </p:to>
                                    </p:set>
                                  </p:childTnLst>
                                </p:cTn>
                              </p:par>
                            </p:childTnLst>
                          </p:cTn>
                        </p:par>
                        <p:par>
                          <p:cTn id="53" fill="hold" nodeType="afterGroup">
                            <p:stCondLst>
                              <p:cond delay="24000"/>
                            </p:stCondLst>
                            <p:childTnLst>
                              <p:par>
                                <p:cTn id="54" presetID="53" presetClass="entr" presetSubtype="0" fill="hold" nodeType="afterEffect">
                                  <p:stCondLst>
                                    <p:cond delay="8000"/>
                                  </p:stCondLst>
                                  <p:childTnLst>
                                    <p:set>
                                      <p:cBhvr>
                                        <p:cTn id="55" dur="1" fill="hold">
                                          <p:stCondLst>
                                            <p:cond delay="0"/>
                                          </p:stCondLst>
                                        </p:cTn>
                                        <p:tgtEl>
                                          <p:spTgt spid="79874">
                                            <p:txEl>
                                              <p:pRg st="9" end="9"/>
                                            </p:txEl>
                                          </p:spTgt>
                                        </p:tgtEl>
                                        <p:attrNameLst>
                                          <p:attrName>style.visibility</p:attrName>
                                        </p:attrNameLst>
                                      </p:cBhvr>
                                      <p:to>
                                        <p:strVal val="visible"/>
                                      </p:to>
                                    </p:set>
                                    <p:anim calcmode="lin" valueType="num">
                                      <p:cBhvr>
                                        <p:cTn id="56" dur="2000" fill="hold"/>
                                        <p:tgtEl>
                                          <p:spTgt spid="79874">
                                            <p:txEl>
                                              <p:pRg st="9" end="9"/>
                                            </p:txEl>
                                          </p:spTgt>
                                        </p:tgtEl>
                                        <p:attrNameLst>
                                          <p:attrName>ppt_w</p:attrName>
                                        </p:attrNameLst>
                                      </p:cBhvr>
                                      <p:tavLst>
                                        <p:tav tm="0">
                                          <p:val>
                                            <p:fltVal val="0"/>
                                          </p:val>
                                        </p:tav>
                                        <p:tav tm="100000">
                                          <p:val>
                                            <p:strVal val="#ppt_w"/>
                                          </p:val>
                                        </p:tav>
                                      </p:tavLst>
                                    </p:anim>
                                    <p:anim calcmode="lin" valueType="num">
                                      <p:cBhvr>
                                        <p:cTn id="57" dur="2000" fill="hold"/>
                                        <p:tgtEl>
                                          <p:spTgt spid="79874">
                                            <p:txEl>
                                              <p:pRg st="9" end="9"/>
                                            </p:txEl>
                                          </p:spTgt>
                                        </p:tgtEl>
                                        <p:attrNameLst>
                                          <p:attrName>ppt_h</p:attrName>
                                        </p:attrNameLst>
                                      </p:cBhvr>
                                      <p:tavLst>
                                        <p:tav tm="0">
                                          <p:val>
                                            <p:fltVal val="0"/>
                                          </p:val>
                                        </p:tav>
                                        <p:tav tm="100000">
                                          <p:val>
                                            <p:strVal val="#ppt_h"/>
                                          </p:val>
                                        </p:tav>
                                      </p:tavLst>
                                    </p:anim>
                                    <p:animEffect transition="in" filter="fade">
                                      <p:cBhvr>
                                        <p:cTn id="58" dur="2000"/>
                                        <p:tgtEl>
                                          <p:spTgt spid="79874">
                                            <p:txEl>
                                              <p:pRg st="9" end="9"/>
                                            </p:txEl>
                                          </p:spTgt>
                                        </p:tgtEl>
                                      </p:cBhvr>
                                    </p:animEffect>
                                  </p:childTnLst>
                                </p:cTn>
                              </p:par>
                            </p:childTnLst>
                          </p:cTn>
                        </p:par>
                        <p:par>
                          <p:cTn id="59" fill="hold" nodeType="afterGroup">
                            <p:stCondLst>
                              <p:cond delay="34000"/>
                            </p:stCondLst>
                            <p:childTnLst>
                              <p:par>
                                <p:cTn id="60" presetID="2" presetClass="entr" presetSubtype="4" fill="hold" nodeType="afterEffect">
                                  <p:stCondLst>
                                    <p:cond delay="0"/>
                                  </p:stCondLst>
                                  <p:childTnLst>
                                    <p:set>
                                      <p:cBhvr>
                                        <p:cTn id="61" dur="1" fill="hold">
                                          <p:stCondLst>
                                            <p:cond delay="0"/>
                                          </p:stCondLst>
                                        </p:cTn>
                                        <p:tgtEl>
                                          <p:spTgt spid="79874">
                                            <p:txEl>
                                              <p:pRg st="10" end="10"/>
                                            </p:txEl>
                                          </p:spTgt>
                                        </p:tgtEl>
                                        <p:attrNameLst>
                                          <p:attrName>style.visibility</p:attrName>
                                        </p:attrNameLst>
                                      </p:cBhvr>
                                      <p:to>
                                        <p:strVal val="visible"/>
                                      </p:to>
                                    </p:set>
                                    <p:anim calcmode="lin" valueType="num">
                                      <p:cBhvr additive="base">
                                        <p:cTn id="62" dur="2000" fill="hold"/>
                                        <p:tgtEl>
                                          <p:spTgt spid="79874">
                                            <p:txEl>
                                              <p:pRg st="10" end="10"/>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79874">
                                            <p:txEl>
                                              <p:pRg st="10" end="10"/>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9874">
                                            <p:txEl>
                                              <p:pRg st="11" end="11"/>
                                            </p:txEl>
                                          </p:spTgt>
                                        </p:tgtEl>
                                        <p:attrNameLst>
                                          <p:attrName>style.visibility</p:attrName>
                                        </p:attrNameLst>
                                      </p:cBhvr>
                                      <p:to>
                                        <p:strVal val="visible"/>
                                      </p:to>
                                    </p:set>
                                    <p:anim calcmode="lin" valueType="num">
                                      <p:cBhvr additive="base">
                                        <p:cTn id="66" dur="2000" fill="hold"/>
                                        <p:tgtEl>
                                          <p:spTgt spid="79874">
                                            <p:txEl>
                                              <p:pRg st="11" end="11"/>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79874">
                                            <p:txEl>
                                              <p:pRg st="11" end="11"/>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9874">
                                            <p:txEl>
                                              <p:pRg st="12" end="12"/>
                                            </p:txEl>
                                          </p:spTgt>
                                        </p:tgtEl>
                                        <p:attrNameLst>
                                          <p:attrName>style.visibility</p:attrName>
                                        </p:attrNameLst>
                                      </p:cBhvr>
                                      <p:to>
                                        <p:strVal val="visible"/>
                                      </p:to>
                                    </p:set>
                                    <p:anim calcmode="lin" valueType="num">
                                      <p:cBhvr additive="base">
                                        <p:cTn id="70" dur="2000" fill="hold"/>
                                        <p:tgtEl>
                                          <p:spTgt spid="79874">
                                            <p:txEl>
                                              <p:pRg st="12" end="12"/>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79874">
                                            <p:txEl>
                                              <p:pRg st="12" end="12"/>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79874">
                                            <p:txEl>
                                              <p:pRg st="13" end="13"/>
                                            </p:txEl>
                                          </p:spTgt>
                                        </p:tgtEl>
                                        <p:attrNameLst>
                                          <p:attrName>style.visibility</p:attrName>
                                        </p:attrNameLst>
                                      </p:cBhvr>
                                      <p:to>
                                        <p:strVal val="visible"/>
                                      </p:to>
                                    </p:set>
                                    <p:anim calcmode="lin" valueType="num">
                                      <p:cBhvr additive="base">
                                        <p:cTn id="74" dur="2000" fill="hold"/>
                                        <p:tgtEl>
                                          <p:spTgt spid="79874">
                                            <p:txEl>
                                              <p:pRg st="13" end="13"/>
                                            </p:txEl>
                                          </p:spTgt>
                                        </p:tgtEl>
                                        <p:attrNameLst>
                                          <p:attrName>ppt_x</p:attrName>
                                        </p:attrNameLst>
                                      </p:cBhvr>
                                      <p:tavLst>
                                        <p:tav tm="0">
                                          <p:val>
                                            <p:strVal val="#ppt_x"/>
                                          </p:val>
                                        </p:tav>
                                        <p:tav tm="100000">
                                          <p:val>
                                            <p:strVal val="#ppt_x"/>
                                          </p:val>
                                        </p:tav>
                                      </p:tavLst>
                                    </p:anim>
                                    <p:anim calcmode="lin" valueType="num">
                                      <p:cBhvr additive="base">
                                        <p:cTn id="75" dur="2000" fill="hold"/>
                                        <p:tgtEl>
                                          <p:spTgt spid="79874">
                                            <p:txEl>
                                              <p:pRg st="13" end="13"/>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79874">
                                            <p:txEl>
                                              <p:pRg st="14" end="14"/>
                                            </p:txEl>
                                          </p:spTgt>
                                        </p:tgtEl>
                                        <p:attrNameLst>
                                          <p:attrName>style.visibility</p:attrName>
                                        </p:attrNameLst>
                                      </p:cBhvr>
                                      <p:to>
                                        <p:strVal val="visible"/>
                                      </p:to>
                                    </p:set>
                                    <p:anim calcmode="lin" valueType="num">
                                      <p:cBhvr additive="base">
                                        <p:cTn id="78" dur="2000" fill="hold"/>
                                        <p:tgtEl>
                                          <p:spTgt spid="79874">
                                            <p:txEl>
                                              <p:pRg st="14" end="14"/>
                                            </p:txEl>
                                          </p:spTgt>
                                        </p:tgtEl>
                                        <p:attrNameLst>
                                          <p:attrName>ppt_x</p:attrName>
                                        </p:attrNameLst>
                                      </p:cBhvr>
                                      <p:tavLst>
                                        <p:tav tm="0">
                                          <p:val>
                                            <p:strVal val="#ppt_x"/>
                                          </p:val>
                                        </p:tav>
                                        <p:tav tm="100000">
                                          <p:val>
                                            <p:strVal val="#ppt_x"/>
                                          </p:val>
                                        </p:tav>
                                      </p:tavLst>
                                    </p:anim>
                                    <p:anim calcmode="lin" valueType="num">
                                      <p:cBhvr additive="base">
                                        <p:cTn id="79" dur="2000" fill="hold"/>
                                        <p:tgtEl>
                                          <p:spTgt spid="79874">
                                            <p:txEl>
                                              <p:pRg st="14" end="14"/>
                                            </p:txEl>
                                          </p:spTgt>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36000"/>
                            </p:stCondLst>
                            <p:childTnLst>
                              <p:par>
                                <p:cTn id="81" presetID="3" presetClass="exit" presetSubtype="10" fill="hold" nodeType="afterEffect">
                                  <p:stCondLst>
                                    <p:cond delay="7000"/>
                                  </p:stCondLst>
                                  <p:childTnLst>
                                    <p:animEffect transition="out" filter="blinds(horizontal)">
                                      <p:cBhvr>
                                        <p:cTn id="82" dur="2000"/>
                                        <p:tgtEl>
                                          <p:spTgt spid="79874">
                                            <p:txEl>
                                              <p:pRg st="9" end="9"/>
                                            </p:txEl>
                                          </p:spTgt>
                                        </p:tgtEl>
                                      </p:cBhvr>
                                    </p:animEffect>
                                    <p:set>
                                      <p:cBhvr>
                                        <p:cTn id="83" dur="1" fill="hold">
                                          <p:stCondLst>
                                            <p:cond delay="1999"/>
                                          </p:stCondLst>
                                        </p:cTn>
                                        <p:tgtEl>
                                          <p:spTgt spid="79874">
                                            <p:txEl>
                                              <p:pRg st="9" end="9"/>
                                            </p:txEl>
                                          </p:spTgt>
                                        </p:tgtEl>
                                        <p:attrNameLst>
                                          <p:attrName>style.visibility</p:attrName>
                                        </p:attrNameLst>
                                      </p:cBhvr>
                                      <p:to>
                                        <p:strVal val="hidden"/>
                                      </p:to>
                                    </p:set>
                                  </p:childTnLst>
                                </p:cTn>
                              </p:par>
                            </p:childTnLst>
                          </p:cTn>
                        </p:par>
                        <p:par>
                          <p:cTn id="84" fill="hold" nodeType="afterGroup">
                            <p:stCondLst>
                              <p:cond delay="45000"/>
                            </p:stCondLst>
                            <p:childTnLst>
                              <p:par>
                                <p:cTn id="85" presetID="3" presetClass="exit" presetSubtype="10" fill="hold" nodeType="afterEffect">
                                  <p:stCondLst>
                                    <p:cond delay="0"/>
                                  </p:stCondLst>
                                  <p:childTnLst>
                                    <p:animEffect transition="out" filter="blinds(horizontal)">
                                      <p:cBhvr>
                                        <p:cTn id="86" dur="2000"/>
                                        <p:tgtEl>
                                          <p:spTgt spid="79874">
                                            <p:txEl>
                                              <p:pRg st="10" end="10"/>
                                            </p:txEl>
                                          </p:spTgt>
                                        </p:tgtEl>
                                      </p:cBhvr>
                                    </p:animEffect>
                                    <p:set>
                                      <p:cBhvr>
                                        <p:cTn id="87" dur="1" fill="hold">
                                          <p:stCondLst>
                                            <p:cond delay="1999"/>
                                          </p:stCondLst>
                                        </p:cTn>
                                        <p:tgtEl>
                                          <p:spTgt spid="79874">
                                            <p:txEl>
                                              <p:pRg st="10" end="10"/>
                                            </p:txEl>
                                          </p:spTgt>
                                        </p:tgtEl>
                                        <p:attrNameLst>
                                          <p:attrName>style.visibility</p:attrName>
                                        </p:attrNameLst>
                                      </p:cBhvr>
                                      <p:to>
                                        <p:strVal val="hidden"/>
                                      </p:to>
                                    </p:set>
                                  </p:childTnLst>
                                </p:cTn>
                              </p:par>
                            </p:childTnLst>
                          </p:cTn>
                        </p:par>
                        <p:par>
                          <p:cTn id="88" fill="hold" nodeType="afterGroup">
                            <p:stCondLst>
                              <p:cond delay="47000"/>
                            </p:stCondLst>
                            <p:childTnLst>
                              <p:par>
                                <p:cTn id="89" presetID="3" presetClass="exit" presetSubtype="10" fill="hold" nodeType="afterEffect">
                                  <p:stCondLst>
                                    <p:cond delay="0"/>
                                  </p:stCondLst>
                                  <p:childTnLst>
                                    <p:animEffect transition="out" filter="blinds(horizontal)">
                                      <p:cBhvr>
                                        <p:cTn id="90" dur="2000"/>
                                        <p:tgtEl>
                                          <p:spTgt spid="79874">
                                            <p:txEl>
                                              <p:pRg st="11" end="11"/>
                                            </p:txEl>
                                          </p:spTgt>
                                        </p:tgtEl>
                                      </p:cBhvr>
                                    </p:animEffect>
                                    <p:set>
                                      <p:cBhvr>
                                        <p:cTn id="91" dur="1" fill="hold">
                                          <p:stCondLst>
                                            <p:cond delay="1999"/>
                                          </p:stCondLst>
                                        </p:cTn>
                                        <p:tgtEl>
                                          <p:spTgt spid="79874">
                                            <p:txEl>
                                              <p:pRg st="11" end="11"/>
                                            </p:txEl>
                                          </p:spTgt>
                                        </p:tgtEl>
                                        <p:attrNameLst>
                                          <p:attrName>style.visibility</p:attrName>
                                        </p:attrNameLst>
                                      </p:cBhvr>
                                      <p:to>
                                        <p:strVal val="hidden"/>
                                      </p:to>
                                    </p:set>
                                  </p:childTnLst>
                                </p:cTn>
                              </p:par>
                            </p:childTnLst>
                          </p:cTn>
                        </p:par>
                        <p:par>
                          <p:cTn id="92" fill="hold" nodeType="afterGroup">
                            <p:stCondLst>
                              <p:cond delay="49000"/>
                            </p:stCondLst>
                            <p:childTnLst>
                              <p:par>
                                <p:cTn id="93" presetID="3" presetClass="exit" presetSubtype="10" fill="hold" nodeType="afterEffect">
                                  <p:stCondLst>
                                    <p:cond delay="0"/>
                                  </p:stCondLst>
                                  <p:childTnLst>
                                    <p:animEffect transition="out" filter="blinds(horizontal)">
                                      <p:cBhvr>
                                        <p:cTn id="94" dur="2000"/>
                                        <p:tgtEl>
                                          <p:spTgt spid="79874">
                                            <p:txEl>
                                              <p:pRg st="12" end="12"/>
                                            </p:txEl>
                                          </p:spTgt>
                                        </p:tgtEl>
                                      </p:cBhvr>
                                    </p:animEffect>
                                    <p:set>
                                      <p:cBhvr>
                                        <p:cTn id="95" dur="1" fill="hold">
                                          <p:stCondLst>
                                            <p:cond delay="1999"/>
                                          </p:stCondLst>
                                        </p:cTn>
                                        <p:tgtEl>
                                          <p:spTgt spid="79874">
                                            <p:txEl>
                                              <p:pRg st="12" end="12"/>
                                            </p:txEl>
                                          </p:spTgt>
                                        </p:tgtEl>
                                        <p:attrNameLst>
                                          <p:attrName>style.visibility</p:attrName>
                                        </p:attrNameLst>
                                      </p:cBhvr>
                                      <p:to>
                                        <p:strVal val="hidden"/>
                                      </p:to>
                                    </p:set>
                                  </p:childTnLst>
                                </p:cTn>
                              </p:par>
                            </p:childTnLst>
                          </p:cTn>
                        </p:par>
                        <p:par>
                          <p:cTn id="96" fill="hold" nodeType="afterGroup">
                            <p:stCondLst>
                              <p:cond delay="51000"/>
                            </p:stCondLst>
                            <p:childTnLst>
                              <p:par>
                                <p:cTn id="97" presetID="3" presetClass="exit" presetSubtype="10" fill="hold" nodeType="afterEffect">
                                  <p:stCondLst>
                                    <p:cond delay="0"/>
                                  </p:stCondLst>
                                  <p:childTnLst>
                                    <p:animEffect transition="out" filter="blinds(horizontal)">
                                      <p:cBhvr>
                                        <p:cTn id="98" dur="2000"/>
                                        <p:tgtEl>
                                          <p:spTgt spid="79874">
                                            <p:txEl>
                                              <p:pRg st="13" end="13"/>
                                            </p:txEl>
                                          </p:spTgt>
                                        </p:tgtEl>
                                      </p:cBhvr>
                                    </p:animEffect>
                                    <p:set>
                                      <p:cBhvr>
                                        <p:cTn id="99" dur="1" fill="hold">
                                          <p:stCondLst>
                                            <p:cond delay="1999"/>
                                          </p:stCondLst>
                                        </p:cTn>
                                        <p:tgtEl>
                                          <p:spTgt spid="79874">
                                            <p:txEl>
                                              <p:pRg st="13" end="13"/>
                                            </p:txEl>
                                          </p:spTgt>
                                        </p:tgtEl>
                                        <p:attrNameLst>
                                          <p:attrName>style.visibility</p:attrName>
                                        </p:attrNameLst>
                                      </p:cBhvr>
                                      <p:to>
                                        <p:strVal val="hidden"/>
                                      </p:to>
                                    </p:set>
                                  </p:childTnLst>
                                </p:cTn>
                              </p:par>
                            </p:childTnLst>
                          </p:cTn>
                        </p:par>
                        <p:par>
                          <p:cTn id="100" fill="hold" nodeType="afterGroup">
                            <p:stCondLst>
                              <p:cond delay="53000"/>
                            </p:stCondLst>
                            <p:childTnLst>
                              <p:par>
                                <p:cTn id="101" presetID="3" presetClass="exit" presetSubtype="10" fill="hold" nodeType="afterEffect">
                                  <p:stCondLst>
                                    <p:cond delay="0"/>
                                  </p:stCondLst>
                                  <p:childTnLst>
                                    <p:animEffect transition="out" filter="blinds(horizontal)">
                                      <p:cBhvr>
                                        <p:cTn id="102" dur="2000"/>
                                        <p:tgtEl>
                                          <p:spTgt spid="79874">
                                            <p:txEl>
                                              <p:pRg st="14" end="14"/>
                                            </p:txEl>
                                          </p:spTgt>
                                        </p:tgtEl>
                                      </p:cBhvr>
                                    </p:animEffect>
                                    <p:set>
                                      <p:cBhvr>
                                        <p:cTn id="103" dur="1" fill="hold">
                                          <p:stCondLst>
                                            <p:cond delay="1999"/>
                                          </p:stCondLst>
                                        </p:cTn>
                                        <p:tgtEl>
                                          <p:spTgt spid="79874">
                                            <p:txEl>
                                              <p:pRg st="14" end="1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981200" y="152400"/>
            <a:ext cx="8229600" cy="1066800"/>
          </a:xfrm>
        </p:spPr>
        <p:txBody>
          <a:bodyPr>
            <a:normAutofit fontScale="90000"/>
          </a:bodyPr>
          <a:lstStyle/>
          <a:p>
            <a:r>
              <a:rPr lang="el-GR" altLang="el-GR"/>
              <a:t>Μεγάλες Διεθνείς Ελεγκτικές Εταιρίες</a:t>
            </a:r>
            <a:endParaRPr altLang="el-GR"/>
          </a:p>
        </p:txBody>
      </p:sp>
      <p:pic>
        <p:nvPicPr>
          <p:cNvPr id="93188" name="Picture 6" descr="1-ex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88" y="1859797"/>
            <a:ext cx="11568378" cy="294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28068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endParaRPr lang="en-US" altLang="en-US" sz="2000"/>
          </a:p>
          <a:p>
            <a:pPr eaLnBrk="1" hangingPunct="1">
              <a:lnSpc>
                <a:spcPct val="80000"/>
              </a:lnSpc>
              <a:buFontTx/>
              <a:buNone/>
            </a:pPr>
            <a:endParaRPr lang="en-US" altLang="en-US" sz="2000"/>
          </a:p>
          <a:p>
            <a:pPr algn="ctr" eaLnBrk="1" hangingPunct="1">
              <a:lnSpc>
                <a:spcPct val="80000"/>
              </a:lnSpc>
              <a:buFontTx/>
              <a:buNone/>
            </a:pPr>
            <a:r>
              <a:rPr lang="el-GR" altLang="en-US">
                <a:solidFill>
                  <a:srgbClr val="660066"/>
                </a:solidFill>
                <a:latin typeface="Times New Roman" panose="02020603050405020304" pitchFamily="18" charset="0"/>
              </a:rPr>
              <a:t>	</a:t>
            </a:r>
            <a:r>
              <a:rPr lang="el-GR" altLang="en-US" b="1">
                <a:solidFill>
                  <a:srgbClr val="660066"/>
                </a:solidFill>
                <a:latin typeface="Times New Roman" panose="02020603050405020304" pitchFamily="18" charset="0"/>
              </a:rPr>
              <a:t>Η ΛΟΓΙΣΤΙΚΗ ΤΩΝ ΑΣΩΜΑΤΩΝ ΚΙΝΗΤΟΠΟΙΗΣΕΩΝ ΚΑΙ ΤΩΝ ΕΞΟΔΩΝ ΠΟΛΥΕΤΟΥΣ ΑΠΟΣΒΕΣΗΣ </a:t>
            </a:r>
          </a:p>
          <a:p>
            <a:pPr algn="ctr" eaLnBrk="1" hangingPunct="1">
              <a:lnSpc>
                <a:spcPct val="80000"/>
              </a:lnSpc>
              <a:buFontTx/>
              <a:buNone/>
            </a:pPr>
            <a:r>
              <a:rPr lang="el-GR" altLang="en-US" sz="2000" b="1">
                <a:latin typeface="Times New Roman" panose="02020603050405020304" pitchFamily="18" charset="0"/>
              </a:rPr>
              <a:t>	</a:t>
            </a:r>
          </a:p>
          <a:p>
            <a:pPr algn="ctr" eaLnBrk="1" hangingPunct="1">
              <a:lnSpc>
                <a:spcPct val="80000"/>
              </a:lnSpc>
              <a:buFontTx/>
              <a:buNone/>
            </a:pPr>
            <a:endParaRPr lang="el-GR" altLang="en-US" sz="2400" b="1" u="sng">
              <a:latin typeface="Times New Roman" panose="02020603050405020304" pitchFamily="18" charset="0"/>
            </a:endParaRPr>
          </a:p>
          <a:p>
            <a:pPr algn="ctr" eaLnBrk="1" hangingPunct="1">
              <a:lnSpc>
                <a:spcPct val="80000"/>
              </a:lnSpc>
              <a:buFontTx/>
              <a:buNone/>
            </a:pPr>
            <a:r>
              <a:rPr lang="el-GR" altLang="en-US" sz="2400" b="1" u="sng">
                <a:latin typeface="Times New Roman" panose="02020603050405020304" pitchFamily="18" charset="0"/>
              </a:rPr>
              <a:t>Γενικά περί των ασώµατων ακινητοποιήσεων</a:t>
            </a:r>
            <a:r>
              <a:rPr lang="el-GR" altLang="en-US" sz="2000" b="1">
                <a:latin typeface="Times New Roman" panose="02020603050405020304" pitchFamily="18" charset="0"/>
              </a:rPr>
              <a:t> </a:t>
            </a: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r>
              <a:rPr lang="el-GR" altLang="en-US" sz="2000" b="1" i="1">
                <a:latin typeface="Times New Roman" panose="02020603050405020304" pitchFamily="18" charset="0"/>
              </a:rPr>
              <a:t>Άϋλα πάγια στοιχεία (ασώµατες ακινητοποιήσεις)</a:t>
            </a:r>
            <a:r>
              <a:rPr lang="el-GR" altLang="en-US" sz="2000">
                <a:latin typeface="Times New Roman" panose="02020603050405020304" pitchFamily="18" charset="0"/>
              </a:rPr>
              <a:t> είναι τα ασώµατα εκείνα οικονοµικά αγαθά τα οποία είναι δεκτικά χρηµατικής αποτιµήσεως και είναι δυνατό να αποτελέσουν αντικείµενο συναλλαγής, είτε αυτά µόνα είτε µαζί µε την οικονοµική µονάδα. </a:t>
            </a:r>
          </a:p>
          <a:p>
            <a:pPr eaLnBrk="1" hangingPunct="1">
              <a:lnSpc>
                <a:spcPct val="80000"/>
              </a:lnSpc>
              <a:buFontTx/>
              <a:buNone/>
            </a:pPr>
            <a:r>
              <a:rPr lang="el-GR" altLang="en-US" sz="2000">
                <a:latin typeface="Times New Roman" panose="02020603050405020304" pitchFamily="18" charset="0"/>
              </a:rPr>
              <a:t>	Το Δ.Λ.Π. 38 αναφέρει ότι άυλο περιουσιακό στοιχείο είναι ένα αναγνωρίσιµο µη νοµισµατικό περιουσιακό στοιχείο χωρίς φυσική υπόστασή που κατέχεται για χρήση στην παραγωγή ή προµήθεια αγαθών ή υπηρεσιών, για εκµίσθωση σε άλλους ή για διοικητικούς σκοπούς. Περιουσιακό στοιχείο είναι µια πηγή πόρων, ελεγχόµενη από µια επιχείρηση ως αποτέλεσµα παρελθόντων συµβάντων και από το οποίο αναµένεται να εισρεύσουν στην επιχείρηση µελλοντικά οικονόµικά οφέλη. </a:t>
            </a:r>
          </a:p>
          <a:p>
            <a:pPr eaLnBrk="1" hangingPunct="1">
              <a:lnSpc>
                <a:spcPct val="80000"/>
              </a:lnSpc>
              <a:buFontTx/>
              <a:buNone/>
            </a:pPr>
            <a:r>
              <a:rPr lang="el-GR" altLang="en-US" sz="2000">
                <a:latin typeface="Times New Roman" panose="02020603050405020304" pitchFamily="18" charset="0"/>
              </a:rPr>
              <a:t>	Τα αϋλα πάγια στοιχεία αποκτώνται µε σκοπό να χρησιµοποιούνται παραγωγικά για χρονικό διάστηµα µεγαλύτερο από ένα έτος διακρίνονται στις εξής δύο κατηγορίες: </a:t>
            </a:r>
          </a:p>
          <a:p>
            <a:pPr eaLnBrk="1" hangingPunct="1">
              <a:lnSpc>
                <a:spcPct val="80000"/>
              </a:lnSpc>
              <a:buFontTx/>
              <a:buNone/>
            </a:pPr>
            <a:r>
              <a:rPr lang="el-GR" altLang="en-US" sz="2000">
                <a:latin typeface="Times New Roman" panose="02020603050405020304" pitchFamily="18" charset="0"/>
              </a:rPr>
              <a:t>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55876602"/>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8850">
                                            <p:txEl>
                                              <p:pRg st="2" end="2"/>
                                            </p:txEl>
                                          </p:spTgt>
                                        </p:tgtEl>
                                        <p:attrNameLst>
                                          <p:attrName>style.visibility</p:attrName>
                                        </p:attrNameLst>
                                      </p:cBhvr>
                                      <p:to>
                                        <p:strVal val="visible"/>
                                      </p:to>
                                    </p:set>
                                    <p:animEffect transition="in" filter="dissolve">
                                      <p:cBhvr>
                                        <p:cTn id="7" dur="2000"/>
                                        <p:tgtEl>
                                          <p:spTgt spid="78850">
                                            <p:txEl>
                                              <p:pRg st="2" end="2"/>
                                            </p:txEl>
                                          </p:spTgt>
                                        </p:tgtEl>
                                      </p:cBhvr>
                                    </p:animEffect>
                                  </p:childTnLst>
                                </p:cTn>
                              </p:par>
                            </p:childTnLst>
                          </p:cTn>
                        </p:par>
                        <p:par>
                          <p:cTn id="8" fill="hold" nodeType="afterGroup">
                            <p:stCondLst>
                              <p:cond delay="2000"/>
                            </p:stCondLst>
                            <p:childTnLst>
                              <p:par>
                                <p:cTn id="9" presetID="53" presetClass="entr" presetSubtype="0" fill="hold" nodeType="afterEffect">
                                  <p:stCondLst>
                                    <p:cond delay="3000"/>
                                  </p:stCondLst>
                                  <p:childTnLst>
                                    <p:set>
                                      <p:cBhvr>
                                        <p:cTn id="10" dur="1" fill="hold">
                                          <p:stCondLst>
                                            <p:cond delay="0"/>
                                          </p:stCondLst>
                                        </p:cTn>
                                        <p:tgtEl>
                                          <p:spTgt spid="78850">
                                            <p:txEl>
                                              <p:pRg st="5" end="5"/>
                                            </p:txEl>
                                          </p:spTgt>
                                        </p:tgtEl>
                                        <p:attrNameLst>
                                          <p:attrName>style.visibility</p:attrName>
                                        </p:attrNameLst>
                                      </p:cBhvr>
                                      <p:to>
                                        <p:strVal val="visible"/>
                                      </p:to>
                                    </p:set>
                                    <p:anim calcmode="lin" valueType="num">
                                      <p:cBhvr>
                                        <p:cTn id="11" dur="2000" fill="hold"/>
                                        <p:tgtEl>
                                          <p:spTgt spid="78850">
                                            <p:txEl>
                                              <p:pRg st="5" end="5"/>
                                            </p:txEl>
                                          </p:spTgt>
                                        </p:tgtEl>
                                        <p:attrNameLst>
                                          <p:attrName>ppt_w</p:attrName>
                                        </p:attrNameLst>
                                      </p:cBhvr>
                                      <p:tavLst>
                                        <p:tav tm="0">
                                          <p:val>
                                            <p:fltVal val="0"/>
                                          </p:val>
                                        </p:tav>
                                        <p:tav tm="100000">
                                          <p:val>
                                            <p:strVal val="#ppt_w"/>
                                          </p:val>
                                        </p:tav>
                                      </p:tavLst>
                                    </p:anim>
                                    <p:anim calcmode="lin" valueType="num">
                                      <p:cBhvr>
                                        <p:cTn id="12" dur="2000" fill="hold"/>
                                        <p:tgtEl>
                                          <p:spTgt spid="78850">
                                            <p:txEl>
                                              <p:pRg st="5" end="5"/>
                                            </p:txEl>
                                          </p:spTgt>
                                        </p:tgtEl>
                                        <p:attrNameLst>
                                          <p:attrName>ppt_h</p:attrName>
                                        </p:attrNameLst>
                                      </p:cBhvr>
                                      <p:tavLst>
                                        <p:tav tm="0">
                                          <p:val>
                                            <p:fltVal val="0"/>
                                          </p:val>
                                        </p:tav>
                                        <p:tav tm="100000">
                                          <p:val>
                                            <p:strVal val="#ppt_h"/>
                                          </p:val>
                                        </p:tav>
                                      </p:tavLst>
                                    </p:anim>
                                    <p:animEffect transition="in" filter="fade">
                                      <p:cBhvr>
                                        <p:cTn id="13" dur="2000"/>
                                        <p:tgtEl>
                                          <p:spTgt spid="78850">
                                            <p:txEl>
                                              <p:pRg st="5" end="5"/>
                                            </p:txEl>
                                          </p:spTgt>
                                        </p:tgtEl>
                                      </p:cBhvr>
                                    </p:animEffect>
                                  </p:childTnLst>
                                </p:cTn>
                              </p:par>
                            </p:childTnLst>
                          </p:cTn>
                        </p:par>
                        <p:par>
                          <p:cTn id="14" fill="hold" nodeType="afterGroup">
                            <p:stCondLst>
                              <p:cond delay="7000"/>
                            </p:stCondLst>
                            <p:childTnLst>
                              <p:par>
                                <p:cTn id="15" presetID="2" presetClass="entr" presetSubtype="4" fill="hold" nodeType="afterEffect">
                                  <p:stCondLst>
                                    <p:cond delay="0"/>
                                  </p:stCondLst>
                                  <p:childTnLst>
                                    <p:set>
                                      <p:cBhvr>
                                        <p:cTn id="16" dur="1" fill="hold">
                                          <p:stCondLst>
                                            <p:cond delay="0"/>
                                          </p:stCondLst>
                                        </p:cTn>
                                        <p:tgtEl>
                                          <p:spTgt spid="78850">
                                            <p:txEl>
                                              <p:pRg st="7" end="7"/>
                                            </p:txEl>
                                          </p:spTgt>
                                        </p:tgtEl>
                                        <p:attrNameLst>
                                          <p:attrName>style.visibility</p:attrName>
                                        </p:attrNameLst>
                                      </p:cBhvr>
                                      <p:to>
                                        <p:strVal val="visible"/>
                                      </p:to>
                                    </p:set>
                                    <p:anim calcmode="lin" valueType="num">
                                      <p:cBhvr additive="base">
                                        <p:cTn id="17" dur="2000" fill="hold"/>
                                        <p:tgtEl>
                                          <p:spTgt spid="78850">
                                            <p:txEl>
                                              <p:pRg st="7" end="7"/>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8850">
                                            <p:txEl>
                                              <p:pRg st="7" end="7"/>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9000"/>
                            </p:stCondLst>
                            <p:childTnLst>
                              <p:par>
                                <p:cTn id="20" presetID="2" presetClass="entr" presetSubtype="4" fill="hold" nodeType="afterEffect">
                                  <p:stCondLst>
                                    <p:cond delay="0"/>
                                  </p:stCondLst>
                                  <p:childTnLst>
                                    <p:set>
                                      <p:cBhvr>
                                        <p:cTn id="21" dur="1" fill="hold">
                                          <p:stCondLst>
                                            <p:cond delay="0"/>
                                          </p:stCondLst>
                                        </p:cTn>
                                        <p:tgtEl>
                                          <p:spTgt spid="78850">
                                            <p:txEl>
                                              <p:pRg st="8" end="8"/>
                                            </p:txEl>
                                          </p:spTgt>
                                        </p:tgtEl>
                                        <p:attrNameLst>
                                          <p:attrName>style.visibility</p:attrName>
                                        </p:attrNameLst>
                                      </p:cBhvr>
                                      <p:to>
                                        <p:strVal val="visible"/>
                                      </p:to>
                                    </p:set>
                                    <p:anim calcmode="lin" valueType="num">
                                      <p:cBhvr additive="base">
                                        <p:cTn id="22" dur="2000" fill="hold"/>
                                        <p:tgtEl>
                                          <p:spTgt spid="78850">
                                            <p:txEl>
                                              <p:pRg st="8" end="8"/>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8850">
                                            <p:txEl>
                                              <p:pRg st="8" end="8"/>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1000"/>
                            </p:stCondLst>
                            <p:childTnLst>
                              <p:par>
                                <p:cTn id="25" presetID="2" presetClass="entr" presetSubtype="4" fill="hold" nodeType="afterEffect">
                                  <p:stCondLst>
                                    <p:cond delay="0"/>
                                  </p:stCondLst>
                                  <p:childTnLst>
                                    <p:set>
                                      <p:cBhvr>
                                        <p:cTn id="26" dur="1" fill="hold">
                                          <p:stCondLst>
                                            <p:cond delay="0"/>
                                          </p:stCondLst>
                                        </p:cTn>
                                        <p:tgtEl>
                                          <p:spTgt spid="78850">
                                            <p:txEl>
                                              <p:pRg st="9" end="9"/>
                                            </p:txEl>
                                          </p:spTgt>
                                        </p:tgtEl>
                                        <p:attrNameLst>
                                          <p:attrName>style.visibility</p:attrName>
                                        </p:attrNameLst>
                                      </p:cBhvr>
                                      <p:to>
                                        <p:strVal val="visible"/>
                                      </p:to>
                                    </p:set>
                                    <p:anim calcmode="lin" valueType="num">
                                      <p:cBhvr additive="base">
                                        <p:cTn id="27" dur="2000" fill="hold"/>
                                        <p:tgtEl>
                                          <p:spTgt spid="78850">
                                            <p:txEl>
                                              <p:pRg st="9" end="9"/>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8850">
                                            <p:txEl>
                                              <p:pRg st="9" end="9"/>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3000"/>
                            </p:stCondLst>
                            <p:childTnLst>
                              <p:par>
                                <p:cTn id="30" presetID="3" presetClass="exit" presetSubtype="10" fill="hold" nodeType="afterEffect">
                                  <p:stCondLst>
                                    <p:cond delay="10000"/>
                                  </p:stCondLst>
                                  <p:childTnLst>
                                    <p:animEffect transition="out" filter="blinds(horizontal)">
                                      <p:cBhvr>
                                        <p:cTn id="31" dur="2000"/>
                                        <p:tgtEl>
                                          <p:spTgt spid="78850">
                                            <p:txEl>
                                              <p:pRg st="2" end="2"/>
                                            </p:txEl>
                                          </p:spTgt>
                                        </p:tgtEl>
                                      </p:cBhvr>
                                    </p:animEffect>
                                    <p:set>
                                      <p:cBhvr>
                                        <p:cTn id="32" dur="1" fill="hold">
                                          <p:stCondLst>
                                            <p:cond delay="1999"/>
                                          </p:stCondLst>
                                        </p:cTn>
                                        <p:tgtEl>
                                          <p:spTgt spid="78850">
                                            <p:txEl>
                                              <p:pRg st="2" end="2"/>
                                            </p:txEl>
                                          </p:spTgt>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78850">
                                            <p:txEl>
                                              <p:pRg st="3" end="3"/>
                                            </p:txEl>
                                          </p:spTgt>
                                        </p:tgtEl>
                                      </p:cBhvr>
                                    </p:animEffect>
                                    <p:set>
                                      <p:cBhvr>
                                        <p:cTn id="35" dur="1" fill="hold">
                                          <p:stCondLst>
                                            <p:cond delay="499"/>
                                          </p:stCondLst>
                                        </p:cTn>
                                        <p:tgtEl>
                                          <p:spTgt spid="78850">
                                            <p:txEl>
                                              <p:pRg st="3" end="3"/>
                                            </p:txEl>
                                          </p:spTgt>
                                        </p:tgtEl>
                                        <p:attrNameLst>
                                          <p:attrName>style.visibility</p:attrName>
                                        </p:attrNameLst>
                                      </p:cBhvr>
                                      <p:to>
                                        <p:strVal val="hidden"/>
                                      </p:to>
                                    </p:set>
                                  </p:childTnLst>
                                </p:cTn>
                              </p:par>
                            </p:childTnLst>
                          </p:cTn>
                        </p:par>
                        <p:par>
                          <p:cTn id="36" fill="hold" nodeType="afterGroup">
                            <p:stCondLst>
                              <p:cond delay="25000"/>
                            </p:stCondLst>
                            <p:childTnLst>
                              <p:par>
                                <p:cTn id="37" presetID="3" presetClass="exit" presetSubtype="10" fill="hold" nodeType="afterEffect">
                                  <p:stCondLst>
                                    <p:cond delay="0"/>
                                  </p:stCondLst>
                                  <p:childTnLst>
                                    <p:animEffect transition="out" filter="blinds(horizontal)">
                                      <p:cBhvr>
                                        <p:cTn id="38" dur="2000"/>
                                        <p:tgtEl>
                                          <p:spTgt spid="78850">
                                            <p:txEl>
                                              <p:pRg st="5" end="5"/>
                                            </p:txEl>
                                          </p:spTgt>
                                        </p:tgtEl>
                                      </p:cBhvr>
                                    </p:animEffect>
                                    <p:set>
                                      <p:cBhvr>
                                        <p:cTn id="39" dur="1" fill="hold">
                                          <p:stCondLst>
                                            <p:cond delay="1999"/>
                                          </p:stCondLst>
                                        </p:cTn>
                                        <p:tgtEl>
                                          <p:spTgt spid="78850">
                                            <p:txEl>
                                              <p:pRg st="5" end="5"/>
                                            </p:txEl>
                                          </p:spTgt>
                                        </p:tgtEl>
                                        <p:attrNameLst>
                                          <p:attrName>style.visibility</p:attrName>
                                        </p:attrNameLst>
                                      </p:cBhvr>
                                      <p:to>
                                        <p:strVal val="hidden"/>
                                      </p:to>
                                    </p:set>
                                  </p:childTnLst>
                                </p:cTn>
                              </p:par>
                            </p:childTnLst>
                          </p:cTn>
                        </p:par>
                        <p:par>
                          <p:cTn id="40" fill="hold" nodeType="afterGroup">
                            <p:stCondLst>
                              <p:cond delay="27000"/>
                            </p:stCondLst>
                            <p:childTnLst>
                              <p:par>
                                <p:cTn id="41" presetID="3" presetClass="exit" presetSubtype="10" fill="hold" nodeType="afterEffect">
                                  <p:stCondLst>
                                    <p:cond delay="0"/>
                                  </p:stCondLst>
                                  <p:childTnLst>
                                    <p:animEffect transition="out" filter="blinds(horizontal)">
                                      <p:cBhvr>
                                        <p:cTn id="42" dur="2000"/>
                                        <p:tgtEl>
                                          <p:spTgt spid="78850">
                                            <p:txEl>
                                              <p:pRg st="7" end="7"/>
                                            </p:txEl>
                                          </p:spTgt>
                                        </p:tgtEl>
                                      </p:cBhvr>
                                    </p:animEffect>
                                    <p:set>
                                      <p:cBhvr>
                                        <p:cTn id="43" dur="1" fill="hold">
                                          <p:stCondLst>
                                            <p:cond delay="1999"/>
                                          </p:stCondLst>
                                        </p:cTn>
                                        <p:tgtEl>
                                          <p:spTgt spid="78850">
                                            <p:txEl>
                                              <p:pRg st="7" end="7"/>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2000"/>
                                        <p:tgtEl>
                                          <p:spTgt spid="78850">
                                            <p:txEl>
                                              <p:pRg st="8" end="8"/>
                                            </p:txEl>
                                          </p:spTgt>
                                        </p:tgtEl>
                                      </p:cBhvr>
                                    </p:animEffect>
                                    <p:set>
                                      <p:cBhvr>
                                        <p:cTn id="46" dur="1" fill="hold">
                                          <p:stCondLst>
                                            <p:cond delay="1999"/>
                                          </p:stCondLst>
                                        </p:cTn>
                                        <p:tgtEl>
                                          <p:spTgt spid="78850">
                                            <p:txEl>
                                              <p:pRg st="8" end="8"/>
                                            </p:txEl>
                                          </p:spTgt>
                                        </p:tgtEl>
                                        <p:attrNameLst>
                                          <p:attrName>style.visibility</p:attrName>
                                        </p:attrNameLst>
                                      </p:cBhvr>
                                      <p:to>
                                        <p:strVal val="hidden"/>
                                      </p:to>
                                    </p:set>
                                  </p:childTnLst>
                                </p:cTn>
                              </p:par>
                            </p:childTnLst>
                          </p:cTn>
                        </p:par>
                        <p:par>
                          <p:cTn id="47" fill="hold" nodeType="afterGroup">
                            <p:stCondLst>
                              <p:cond delay="29000"/>
                            </p:stCondLst>
                            <p:childTnLst>
                              <p:par>
                                <p:cTn id="48" presetID="3" presetClass="exit" presetSubtype="10" fill="hold" nodeType="afterEffect">
                                  <p:stCondLst>
                                    <p:cond delay="0"/>
                                  </p:stCondLst>
                                  <p:childTnLst>
                                    <p:animEffect transition="out" filter="blinds(horizontal)">
                                      <p:cBhvr>
                                        <p:cTn id="49" dur="2000"/>
                                        <p:tgtEl>
                                          <p:spTgt spid="78850">
                                            <p:txEl>
                                              <p:pRg st="9" end="9"/>
                                            </p:txEl>
                                          </p:spTgt>
                                        </p:tgtEl>
                                      </p:cBhvr>
                                    </p:animEffect>
                                    <p:set>
                                      <p:cBhvr>
                                        <p:cTn id="50" dur="1" fill="hold">
                                          <p:stCondLst>
                                            <p:cond delay="1999"/>
                                          </p:stCondLst>
                                        </p:cTn>
                                        <p:tgtEl>
                                          <p:spTgt spid="78850">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l-GR" altLang="en-US" sz="1600" i="1">
              <a:latin typeface="Times New Roman" panose="02020603050405020304" pitchFamily="18" charset="0"/>
            </a:endParaRPr>
          </a:p>
          <a:p>
            <a:pPr eaLnBrk="1" hangingPunct="1">
              <a:lnSpc>
                <a:spcPct val="80000"/>
              </a:lnSpc>
              <a:buFontTx/>
              <a:buNone/>
            </a:pPr>
            <a:endParaRPr lang="el-GR"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α) Δικαιώµατα όπως π.χ. άδειες ή διπλώµατα ευρεσιτεχνίας, δικαίωµα από παραχώρηση εµποροβιοµηχανικού σήµατος, δικαιώµατα πνευµατικής ιδιοκτησίας, άδεια κινητής τηλεφωνίας, άδεια λειτουργίας καζίνο, άδεια αλιείας, δικαίωµα εκµετάλλευσης κινηµατογραφικών ταινιών, δικαιώµατα σε εισαγωγικές ποσοστώσεις, εµπορικά δικαιώµατα, ηλεκτρονικό λογισµικό, κ.λ.π. </a:t>
            </a:r>
          </a:p>
          <a:p>
            <a:pPr eaLnBrk="1" hangingPunct="1">
              <a:lnSpc>
                <a:spcPct val="80000"/>
              </a:lnSpc>
              <a:buFontTx/>
              <a:buNone/>
            </a:pPr>
            <a:r>
              <a:rPr lang="el-GR" altLang="en-US" sz="2000">
                <a:latin typeface="Times New Roman" panose="02020603050405020304" pitchFamily="18" charset="0"/>
              </a:rPr>
              <a:t>	β) Πραγµατικές καταστάσεις, ιδιότητες και σχέσεις όπως π.χ: η πελατεία (σχέσεις ή εµπιστoσύvη πελατών), η φήµη, η πίστη, η καλή οργάνωση της οικονοµικής µονάδας ή η ειδίκευση στην παραγωγή ορισµένων αγαθών. </a:t>
            </a:r>
          </a:p>
          <a:p>
            <a:pPr eaLnBrk="1" hangingPunct="1">
              <a:lnSpc>
                <a:spcPct val="80000"/>
              </a:lnSpc>
              <a:buFontTx/>
              <a:buNone/>
            </a:pPr>
            <a:r>
              <a:rPr lang="el-GR" altLang="en-US" sz="2000">
                <a:latin typeface="Times New Roman" panose="02020603050405020304" pitchFamily="18" charset="0"/>
              </a:rPr>
              <a:t>	Για να χαρακτηρισθούν, όµως, τα ανωτέρω ως άυλα περιουσιακά στοιχεία πρέπει να πληρούν τον ορίσµό του πάγιου περιουσιακού στοιχείου, δηλαδή: Ι) να είναι αναγνωρίσιµα περιουσιακά στοιχεία, ΙΙ) η επιχείρηση να έχει τον έλεγχο αυτών, και ΙΙΙ) να αναµένονται µελλοντικά οικονοµικά οφέλη από το άϋλο περιουσιακό στοιχείο. Εάν δεν πληρούνται οι άνω προϋποθέσεις, τότε οι δαπάνες απόκτησης ή δηµιουργίας ενός τέτοιου στοιχείου πρέπει να καταχωρούνται ως έξοδα στα αποτελέσµατα χρήσεως κατά το χρόνο που πραγµατοποιούνται.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Αναγνώριση.</a:t>
            </a:r>
            <a:r>
              <a:rPr lang="el-GR" altLang="en-US" sz="2000">
                <a:latin typeface="Times New Roman" panose="02020603050405020304" pitchFamily="18" charset="0"/>
              </a:rPr>
              <a:t> Ένα άϋλο περιουσιακό στoιχείο µπορεί να διαχωρισθεί από τη λοιπή περιουσία της επιχείρησης και να αναγνωρισθεί ως αυτοτελές στοιχείο της περιουσίας της. Αυτό γίνεται στις περιπτώσεις που η επιχείρηση µπορεί το περιουσιακό στοιχείο να εκµισθώσει, πουλήσει, ανταλλάξει ή να διανείµει τα καθορισµένα µελλοντικά οικονοµικά οφέλη που αποδίδονται στο άνω άϋλο περιουσιακό στοιχείο (Δ.Λ.Π. 38).</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980464715"/>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826">
                                            <p:txEl>
                                              <p:pRg st="2" end="2"/>
                                            </p:txEl>
                                          </p:spTgt>
                                        </p:tgtEl>
                                        <p:attrNameLst>
                                          <p:attrName>style.visibility</p:attrName>
                                        </p:attrNameLst>
                                      </p:cBhvr>
                                      <p:to>
                                        <p:strVal val="visible"/>
                                      </p:to>
                                    </p:set>
                                    <p:anim calcmode="lin" valueType="num">
                                      <p:cBhvr additive="base">
                                        <p:cTn id="7" dur="2000" fill="hold"/>
                                        <p:tgtEl>
                                          <p:spTgt spid="77826">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82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6">
                                            <p:txEl>
                                              <p:pRg st="3" end="3"/>
                                            </p:txEl>
                                          </p:spTgt>
                                        </p:tgtEl>
                                        <p:attrNameLst>
                                          <p:attrName>style.visibility</p:attrName>
                                        </p:attrNameLst>
                                      </p:cBhvr>
                                      <p:to>
                                        <p:strVal val="visible"/>
                                      </p:to>
                                    </p:set>
                                    <p:anim calcmode="lin" valueType="num">
                                      <p:cBhvr additive="base">
                                        <p:cTn id="11" dur="2000" fill="hold"/>
                                        <p:tgtEl>
                                          <p:spTgt spid="77826">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7826">
                                            <p:txEl>
                                              <p:pRg st="3" end="3"/>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nodeType="afterEffect">
                                  <p:stCondLst>
                                    <p:cond delay="0"/>
                                  </p:stCondLst>
                                  <p:childTnLst>
                                    <p:set>
                                      <p:cBhvr>
                                        <p:cTn id="15" dur="1" fill="hold">
                                          <p:stCondLst>
                                            <p:cond delay="0"/>
                                          </p:stCondLst>
                                        </p:cTn>
                                        <p:tgtEl>
                                          <p:spTgt spid="77826">
                                            <p:txEl>
                                              <p:pRg st="4" end="4"/>
                                            </p:txEl>
                                          </p:spTgt>
                                        </p:tgtEl>
                                        <p:attrNameLst>
                                          <p:attrName>style.visibility</p:attrName>
                                        </p:attrNameLst>
                                      </p:cBhvr>
                                      <p:to>
                                        <p:strVal val="visible"/>
                                      </p:to>
                                    </p:set>
                                    <p:anim calcmode="lin" valueType="num">
                                      <p:cBhvr additive="base">
                                        <p:cTn id="16" dur="2000" fill="hold"/>
                                        <p:tgtEl>
                                          <p:spTgt spid="77826">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77826">
                                            <p:txEl>
                                              <p:pRg st="4" end="4"/>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000"/>
                            </p:stCondLst>
                            <p:childTnLst>
                              <p:par>
                                <p:cTn id="19" presetID="2" presetClass="entr" presetSubtype="4" fill="hold" nodeType="afterEffect">
                                  <p:stCondLst>
                                    <p:cond delay="6000"/>
                                  </p:stCondLst>
                                  <p:childTnLst>
                                    <p:set>
                                      <p:cBhvr>
                                        <p:cTn id="20" dur="1" fill="hold">
                                          <p:stCondLst>
                                            <p:cond delay="0"/>
                                          </p:stCondLst>
                                        </p:cTn>
                                        <p:tgtEl>
                                          <p:spTgt spid="77826">
                                            <p:txEl>
                                              <p:pRg st="6" end="6"/>
                                            </p:txEl>
                                          </p:spTgt>
                                        </p:tgtEl>
                                        <p:attrNameLst>
                                          <p:attrName>style.visibility</p:attrName>
                                        </p:attrNameLst>
                                      </p:cBhvr>
                                      <p:to>
                                        <p:strVal val="visible"/>
                                      </p:to>
                                    </p:set>
                                    <p:anim calcmode="lin" valueType="num">
                                      <p:cBhvr additive="base">
                                        <p:cTn id="21" dur="2000" fill="hold"/>
                                        <p:tgtEl>
                                          <p:spTgt spid="77826">
                                            <p:txEl>
                                              <p:pRg st="6" end="6"/>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77826">
                                            <p:txEl>
                                              <p:pRg st="6" end="6"/>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2000"/>
                            </p:stCondLst>
                            <p:childTnLst>
                              <p:par>
                                <p:cTn id="24" presetID="3" presetClass="exit" presetSubtype="10" fill="hold" nodeType="afterEffect">
                                  <p:stCondLst>
                                    <p:cond delay="10000"/>
                                  </p:stCondLst>
                                  <p:childTnLst>
                                    <p:animEffect transition="out" filter="blinds(horizontal)">
                                      <p:cBhvr>
                                        <p:cTn id="25" dur="2000"/>
                                        <p:tgtEl>
                                          <p:spTgt spid="77826">
                                            <p:txEl>
                                              <p:pRg st="2" end="2"/>
                                            </p:txEl>
                                          </p:spTgt>
                                        </p:tgtEl>
                                      </p:cBhvr>
                                    </p:animEffect>
                                    <p:set>
                                      <p:cBhvr>
                                        <p:cTn id="26" dur="1" fill="hold">
                                          <p:stCondLst>
                                            <p:cond delay="1999"/>
                                          </p:stCondLst>
                                        </p:cTn>
                                        <p:tgtEl>
                                          <p:spTgt spid="77826">
                                            <p:txEl>
                                              <p:pRg st="2" end="2"/>
                                            </p:txEl>
                                          </p:spTgt>
                                        </p:tgtEl>
                                        <p:attrNameLst>
                                          <p:attrName>style.visibility</p:attrName>
                                        </p:attrNameLst>
                                      </p:cBhvr>
                                      <p:to>
                                        <p:strVal val="hidden"/>
                                      </p:to>
                                    </p:set>
                                  </p:childTnLst>
                                </p:cTn>
                              </p:par>
                            </p:childTnLst>
                          </p:cTn>
                        </p:par>
                        <p:par>
                          <p:cTn id="27" fill="hold" nodeType="afterGroup">
                            <p:stCondLst>
                              <p:cond delay="24000"/>
                            </p:stCondLst>
                            <p:childTnLst>
                              <p:par>
                                <p:cTn id="28" presetID="3" presetClass="exit" presetSubtype="10" fill="hold" nodeType="afterEffect">
                                  <p:stCondLst>
                                    <p:cond delay="0"/>
                                  </p:stCondLst>
                                  <p:childTnLst>
                                    <p:animEffect transition="out" filter="blinds(horizontal)">
                                      <p:cBhvr>
                                        <p:cTn id="29" dur="2000"/>
                                        <p:tgtEl>
                                          <p:spTgt spid="77826">
                                            <p:txEl>
                                              <p:pRg st="3" end="3"/>
                                            </p:txEl>
                                          </p:spTgt>
                                        </p:tgtEl>
                                      </p:cBhvr>
                                    </p:animEffect>
                                    <p:set>
                                      <p:cBhvr>
                                        <p:cTn id="30" dur="1" fill="hold">
                                          <p:stCondLst>
                                            <p:cond delay="1999"/>
                                          </p:stCondLst>
                                        </p:cTn>
                                        <p:tgtEl>
                                          <p:spTgt spid="77826">
                                            <p:txEl>
                                              <p:pRg st="3" end="3"/>
                                            </p:txEl>
                                          </p:spTgt>
                                        </p:tgtEl>
                                        <p:attrNameLst>
                                          <p:attrName>style.visibility</p:attrName>
                                        </p:attrNameLst>
                                      </p:cBhvr>
                                      <p:to>
                                        <p:strVal val="hidden"/>
                                      </p:to>
                                    </p:set>
                                  </p:childTnLst>
                                </p:cTn>
                              </p:par>
                            </p:childTnLst>
                          </p:cTn>
                        </p:par>
                        <p:par>
                          <p:cTn id="31" fill="hold" nodeType="afterGroup">
                            <p:stCondLst>
                              <p:cond delay="26000"/>
                            </p:stCondLst>
                            <p:childTnLst>
                              <p:par>
                                <p:cTn id="32" presetID="3" presetClass="exit" presetSubtype="10" fill="hold" nodeType="afterEffect">
                                  <p:stCondLst>
                                    <p:cond delay="0"/>
                                  </p:stCondLst>
                                  <p:childTnLst>
                                    <p:animEffect transition="out" filter="blinds(horizontal)">
                                      <p:cBhvr>
                                        <p:cTn id="33" dur="2000"/>
                                        <p:tgtEl>
                                          <p:spTgt spid="77826">
                                            <p:txEl>
                                              <p:pRg st="4" end="4"/>
                                            </p:txEl>
                                          </p:spTgt>
                                        </p:tgtEl>
                                      </p:cBhvr>
                                    </p:animEffect>
                                    <p:set>
                                      <p:cBhvr>
                                        <p:cTn id="34" dur="1" fill="hold">
                                          <p:stCondLst>
                                            <p:cond delay="1999"/>
                                          </p:stCondLst>
                                        </p:cTn>
                                        <p:tgtEl>
                                          <p:spTgt spid="77826">
                                            <p:txEl>
                                              <p:pRg st="4" end="4"/>
                                            </p:txEl>
                                          </p:spTgt>
                                        </p:tgtEl>
                                        <p:attrNameLst>
                                          <p:attrName>style.visibility</p:attrName>
                                        </p:attrNameLst>
                                      </p:cBhvr>
                                      <p:to>
                                        <p:strVal val="hidden"/>
                                      </p:to>
                                    </p:set>
                                  </p:childTnLst>
                                </p:cTn>
                              </p:par>
                            </p:childTnLst>
                          </p:cTn>
                        </p:par>
                        <p:par>
                          <p:cTn id="35" fill="hold" nodeType="afterGroup">
                            <p:stCondLst>
                              <p:cond delay="28000"/>
                            </p:stCondLst>
                            <p:childTnLst>
                              <p:par>
                                <p:cTn id="36" presetID="3" presetClass="exit" presetSubtype="10" fill="hold" nodeType="afterEffect">
                                  <p:stCondLst>
                                    <p:cond delay="0"/>
                                  </p:stCondLst>
                                  <p:childTnLst>
                                    <p:animEffect transition="out" filter="blinds(horizontal)">
                                      <p:cBhvr>
                                        <p:cTn id="37" dur="2000"/>
                                        <p:tgtEl>
                                          <p:spTgt spid="77826">
                                            <p:txEl>
                                              <p:pRg st="6" end="6"/>
                                            </p:txEl>
                                          </p:spTgt>
                                        </p:tgtEl>
                                      </p:cBhvr>
                                    </p:animEffect>
                                    <p:set>
                                      <p:cBhvr>
                                        <p:cTn id="38" dur="1" fill="hold">
                                          <p:stCondLst>
                                            <p:cond delay="1999"/>
                                          </p:stCondLst>
                                        </p:cTn>
                                        <p:tgtEl>
                                          <p:spTgt spid="7782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Έλεγχος.</a:t>
            </a:r>
            <a:r>
              <a:rPr lang="el-GR" altLang="en-US" sz="2000">
                <a:latin typeface="Times New Roman" panose="02020603050405020304" pitchFamily="18" charset="0"/>
              </a:rPr>
              <a:t> Μια επιχείρηση ελέγχει ένα περιουσιακό στοιχείο όταν έχει τη δύναµη να λαµβάνει τα µελλοντικά οικονοµικά οφέλη που απορρέουν από το άϋλο περιουσιακό στοιχείο και, επί πλέον, µπορεί να απαγορεύει την πρόσβαση άλλων σε αυτά τα οφέλη (Δ.Λ.Π. 38). </a:t>
            </a:r>
          </a:p>
          <a:p>
            <a:pPr eaLnBrk="1" hangingPunct="1">
              <a:lnSpc>
                <a:spcPct val="80000"/>
              </a:lnSpc>
              <a:buFontTx/>
              <a:buNone/>
            </a:pP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Μελλοντικά οικονοµικά οφέλη.</a:t>
            </a:r>
            <a:r>
              <a:rPr lang="el-GR" altLang="en-US" sz="2000">
                <a:latin typeface="Times New Roman" panose="02020603050405020304" pitchFamily="18" charset="0"/>
              </a:rPr>
              <a:t> Τα µελλοντικά οικονοµικά οφέλη που απορρέουν από ένα άϋλο περιουσιακό στοιχείο µπορεί να περιλαµβάνουν  έσοδα από την πώληση προϊόντων ή υπηρεσιών, εξοικονόµιση κόστους ή άλλα οφέλη που προέρχονται από τη χρήση του περιουσιακού στοιχείου από την επιχείρηση π.χ. η χρήση της πνευµατικής ιδιοκτησίας σε µια παραγωγική διαδικασία (Κnow How) µπορεί να µειώσει τις µελλοντικές δαπάνες παραγωγής παρά να αυξήσει τα µελλοντικά έσοδα. </a:t>
            </a:r>
          </a:p>
          <a:p>
            <a:pPr eaLnBrk="1" hangingPunct="1">
              <a:lnSpc>
                <a:spcPct val="80000"/>
              </a:lnSpc>
              <a:buFontTx/>
              <a:buNone/>
            </a:pP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Άϋλα περιουσιακά στοιχεία συµπεριλαµβανόµενα σε ενσώµατα περιουσιακά στοιχεία.</a:t>
            </a:r>
            <a:r>
              <a:rPr lang="el-GR" altLang="en-US" sz="2000">
                <a:latin typeface="Times New Roman" panose="02020603050405020304" pitchFamily="18" charset="0"/>
              </a:rPr>
              <a:t> Μερικά άυλα περιουσιακά στοιχεία µπορεί να περιλαµβάνονται µέσα ή πάνω σε ένα φυσικό ενσώµατο υλικό π.χ. ένα Compact Disc (στην περίπτωση του ηλεκτρονικού λογισµικού). Κατά τον προσδιορισµό εάν ένα περιουσιακό στοιχείο το οποίο ενσωµατώνει αµφότερα (υλικά και άϋλα περιουσιακά στοιχεία) πρέπει να καταχωρηθεί στις ενσώµατες ακινητοποιήσεις ή στα άϋλα περιουσιακά στοιχεία, απαιτείται κρίση για να εκτιµηθεί ποιο στοιχείο είναι περισσότερο ουσιαστικό (Δ.Λ.Π. 38).</a:t>
            </a:r>
          </a:p>
          <a:p>
            <a:pPr eaLnBrk="1" hangingPunct="1">
              <a:lnSpc>
                <a:spcPct val="80000"/>
              </a:lnSpc>
              <a:buFontTx/>
              <a:buNone/>
            </a:pPr>
            <a:r>
              <a:rPr lang="el-GR" altLang="en-US" sz="2000">
                <a:latin typeface="Times New Roman" panose="02020603050405020304" pitchFamily="18" charset="0"/>
              </a:rPr>
              <a:t>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530156792"/>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802">
                                            <p:txEl>
                                              <p:pRg st="2" end="2"/>
                                            </p:txEl>
                                          </p:spTgt>
                                        </p:tgtEl>
                                        <p:attrNameLst>
                                          <p:attrName>style.visibility</p:attrName>
                                        </p:attrNameLst>
                                      </p:cBhvr>
                                      <p:to>
                                        <p:strVal val="visible"/>
                                      </p:to>
                                    </p:set>
                                    <p:anim calcmode="lin" valueType="num">
                                      <p:cBhvr additive="base">
                                        <p:cTn id="7" dur="2000" fill="hold"/>
                                        <p:tgtEl>
                                          <p:spTgt spid="76802">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6802">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76802">
                                            <p:txEl>
                                              <p:pRg st="4" end="4"/>
                                            </p:txEl>
                                          </p:spTgt>
                                        </p:tgtEl>
                                        <p:attrNameLst>
                                          <p:attrName>style.visibility</p:attrName>
                                        </p:attrNameLst>
                                      </p:cBhvr>
                                      <p:to>
                                        <p:strVal val="visible"/>
                                      </p:to>
                                    </p:set>
                                    <p:anim calcmode="lin" valueType="num">
                                      <p:cBhvr additive="base">
                                        <p:cTn id="12" dur="2000" fill="hold"/>
                                        <p:tgtEl>
                                          <p:spTgt spid="76802">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6802">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76802">
                                            <p:txEl>
                                              <p:pRg st="6" end="6"/>
                                            </p:txEl>
                                          </p:spTgt>
                                        </p:tgtEl>
                                        <p:attrNameLst>
                                          <p:attrName>style.visibility</p:attrName>
                                        </p:attrNameLst>
                                      </p:cBhvr>
                                      <p:to>
                                        <p:strVal val="visible"/>
                                      </p:to>
                                    </p:set>
                                    <p:anim calcmode="lin" valueType="num">
                                      <p:cBhvr additive="base">
                                        <p:cTn id="17" dur="2000" fill="hold"/>
                                        <p:tgtEl>
                                          <p:spTgt spid="76802">
                                            <p:txEl>
                                              <p:pRg st="6" end="6"/>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6802">
                                            <p:txEl>
                                              <p:pRg st="6" end="6"/>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3" presetClass="exit" presetSubtype="10" fill="hold" nodeType="afterEffect">
                                  <p:stCondLst>
                                    <p:cond delay="8000"/>
                                  </p:stCondLst>
                                  <p:childTnLst>
                                    <p:animEffect transition="out" filter="blinds(horizontal)">
                                      <p:cBhvr>
                                        <p:cTn id="21" dur="2000"/>
                                        <p:tgtEl>
                                          <p:spTgt spid="76802">
                                            <p:txEl>
                                              <p:pRg st="2" end="2"/>
                                            </p:txEl>
                                          </p:spTgt>
                                        </p:tgtEl>
                                      </p:cBhvr>
                                    </p:animEffect>
                                    <p:set>
                                      <p:cBhvr>
                                        <p:cTn id="22" dur="1" fill="hold">
                                          <p:stCondLst>
                                            <p:cond delay="1999"/>
                                          </p:stCondLst>
                                        </p:cTn>
                                        <p:tgtEl>
                                          <p:spTgt spid="76802">
                                            <p:txEl>
                                              <p:pRg st="2" end="2"/>
                                            </p:txEl>
                                          </p:spTgt>
                                        </p:tgtEl>
                                        <p:attrNameLst>
                                          <p:attrName>style.visibility</p:attrName>
                                        </p:attrNameLst>
                                      </p:cBhvr>
                                      <p:to>
                                        <p:strVal val="hidden"/>
                                      </p:to>
                                    </p:set>
                                  </p:childTnLst>
                                </p:cTn>
                              </p:par>
                            </p:childTnLst>
                          </p:cTn>
                        </p:par>
                        <p:par>
                          <p:cTn id="23" fill="hold" nodeType="afterGroup">
                            <p:stCondLst>
                              <p:cond delay="16000"/>
                            </p:stCondLst>
                            <p:childTnLst>
                              <p:par>
                                <p:cTn id="24" presetID="3" presetClass="exit" presetSubtype="10" fill="hold" nodeType="afterEffect">
                                  <p:stCondLst>
                                    <p:cond delay="0"/>
                                  </p:stCondLst>
                                  <p:childTnLst>
                                    <p:animEffect transition="out" filter="blinds(horizontal)">
                                      <p:cBhvr>
                                        <p:cTn id="25" dur="2000"/>
                                        <p:tgtEl>
                                          <p:spTgt spid="76802">
                                            <p:txEl>
                                              <p:pRg st="4" end="4"/>
                                            </p:txEl>
                                          </p:spTgt>
                                        </p:tgtEl>
                                      </p:cBhvr>
                                    </p:animEffect>
                                    <p:set>
                                      <p:cBhvr>
                                        <p:cTn id="26" dur="1" fill="hold">
                                          <p:stCondLst>
                                            <p:cond delay="1999"/>
                                          </p:stCondLst>
                                        </p:cTn>
                                        <p:tgtEl>
                                          <p:spTgt spid="76802">
                                            <p:txEl>
                                              <p:pRg st="4" end="4"/>
                                            </p:txEl>
                                          </p:spTgt>
                                        </p:tgtEl>
                                        <p:attrNameLst>
                                          <p:attrName>style.visibility</p:attrName>
                                        </p:attrNameLst>
                                      </p:cBhvr>
                                      <p:to>
                                        <p:strVal val="hidden"/>
                                      </p:to>
                                    </p:set>
                                  </p:childTnLst>
                                </p:cTn>
                              </p:par>
                            </p:childTnLst>
                          </p:cTn>
                        </p:par>
                        <p:par>
                          <p:cTn id="27" fill="hold" nodeType="afterGroup">
                            <p:stCondLst>
                              <p:cond delay="18000"/>
                            </p:stCondLst>
                            <p:childTnLst>
                              <p:par>
                                <p:cTn id="28" presetID="3" presetClass="exit" presetSubtype="10" fill="hold" nodeType="afterEffect">
                                  <p:stCondLst>
                                    <p:cond delay="0"/>
                                  </p:stCondLst>
                                  <p:childTnLst>
                                    <p:animEffect transition="out" filter="blinds(horizontal)">
                                      <p:cBhvr>
                                        <p:cTn id="29" dur="2000"/>
                                        <p:tgtEl>
                                          <p:spTgt spid="76802">
                                            <p:txEl>
                                              <p:pRg st="6" end="6"/>
                                            </p:txEl>
                                          </p:spTgt>
                                        </p:tgtEl>
                                      </p:cBhvr>
                                    </p:animEffect>
                                    <p:set>
                                      <p:cBhvr>
                                        <p:cTn id="30" dur="1" fill="hold">
                                          <p:stCondLst>
                                            <p:cond delay="1999"/>
                                          </p:stCondLst>
                                        </p:cTn>
                                        <p:tgtEl>
                                          <p:spTgt spid="7680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Αρχική καταχώρηση άϋλου περιουσιακού στοιχείου</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Στους λογαριασµούς των άϋλων περιουσιακών στοιχείων περιλαµβάνονται τα ποσά που καταβάλλονται για την απόκτηση τέτοιων αγαθών, καθώς και τα ποσά που δαπανώνται από την επιχείρηση για τη δηµιουργία τέτοιων αγαθών. </a:t>
            </a:r>
          </a:p>
          <a:p>
            <a:pPr eaLnBrk="1" hangingPunct="1">
              <a:lnSpc>
                <a:spcPct val="80000"/>
              </a:lnSpc>
              <a:buFontTx/>
              <a:buNone/>
            </a:pPr>
            <a:r>
              <a:rPr lang="el-GR" altLang="en-US" sz="2000">
                <a:latin typeface="Times New Roman" panose="02020603050405020304" pitchFamily="18" charset="0"/>
              </a:rPr>
              <a:t>	Σύµφωνα µε τις διατάξεις του Ε.Γ.Λ.Σ. τα αϋλα πάγια περιουσιακά στοιχεία παρακολουθούντα στα λογιστικά βιβλία των επιχειρήσεων στους τριτοβάθµιους λογαριασµούς των εξής δευτεροβάθµιων λογαριασµών:</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a:solidFill>
                  <a:srgbClr val="993366"/>
                </a:solidFill>
                <a:latin typeface="Times New Roman" panose="02020603050405020304" pitchFamily="18" charset="0"/>
              </a:rPr>
              <a:t>Κωδικός </a:t>
            </a:r>
            <a:r>
              <a:rPr lang="el-GR" altLang="en-US" sz="2000">
                <a:solidFill>
                  <a:srgbClr val="993366"/>
                </a:solidFill>
                <a:latin typeface="Times New Roman" panose="02020603050405020304" pitchFamily="18" charset="0"/>
              </a:rPr>
              <a:t>		</a:t>
            </a:r>
            <a:r>
              <a:rPr lang="el-GR" altLang="en-US" sz="2000" b="1">
                <a:solidFill>
                  <a:srgbClr val="993366"/>
                </a:solidFill>
                <a:latin typeface="Times New Roman" panose="02020603050405020304" pitchFamily="18" charset="0"/>
              </a:rPr>
              <a:t>Λογαριασµός</a:t>
            </a:r>
            <a:endParaRPr lang="el-GR" altLang="en-US" sz="2000">
              <a:solidFill>
                <a:srgbClr val="993366"/>
              </a:solidFill>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16.00		Υπεραξία επιχειρήσεως (Goodwill)</a:t>
            </a:r>
          </a:p>
          <a:p>
            <a:pPr eaLnBrk="1" hangingPunct="1">
              <a:lnSpc>
                <a:spcPct val="80000"/>
              </a:lnSpc>
              <a:buFontTx/>
              <a:buNone/>
            </a:pPr>
            <a:r>
              <a:rPr lang="el-GR" altLang="en-US" sz="2000">
                <a:latin typeface="Times New Roman" panose="02020603050405020304" pitchFamily="18" charset="0"/>
              </a:rPr>
              <a:t>	16.01		Δικαιώµατα βιοµηχανικής ιδιοκτησίας </a:t>
            </a:r>
          </a:p>
          <a:p>
            <a:pPr eaLnBrk="1" hangingPunct="1">
              <a:lnSpc>
                <a:spcPct val="80000"/>
              </a:lnSpc>
              <a:buFontTx/>
              <a:buNone/>
            </a:pPr>
            <a:r>
              <a:rPr lang="el-GR" altLang="en-US" sz="2000">
                <a:latin typeface="Times New Roman" panose="02020603050405020304" pitchFamily="18" charset="0"/>
              </a:rPr>
              <a:t>     16.02 	              Δικαιώµατα εκµεταλλεύσεως</a:t>
            </a:r>
          </a:p>
          <a:p>
            <a:pPr eaLnBrk="1" hangingPunct="1">
              <a:lnSpc>
                <a:spcPct val="80000"/>
              </a:lnSpc>
              <a:buFontTx/>
              <a:buNone/>
            </a:pPr>
            <a:r>
              <a:rPr lang="el-GR" altLang="en-US" sz="2000">
                <a:latin typeface="Times New Roman" panose="02020603050405020304" pitchFamily="18" charset="0"/>
              </a:rPr>
              <a:t>				ορυχείων µεταλλείων - λατοµείων </a:t>
            </a:r>
          </a:p>
          <a:p>
            <a:pPr eaLnBrk="1" hangingPunct="1">
              <a:lnSpc>
                <a:spcPct val="80000"/>
              </a:lnSpc>
              <a:buFontTx/>
              <a:buNone/>
            </a:pPr>
            <a:r>
              <a:rPr lang="el-GR" altLang="en-US" sz="2000">
                <a:latin typeface="Times New Roman" panose="02020603050405020304" pitchFamily="18" charset="0"/>
              </a:rPr>
              <a:t>	16.03		Λοιπές παραχωρήσεις </a:t>
            </a:r>
          </a:p>
          <a:p>
            <a:pPr eaLnBrk="1" hangingPunct="1">
              <a:lnSpc>
                <a:spcPct val="80000"/>
              </a:lnSpc>
              <a:buFontTx/>
              <a:buNone/>
            </a:pPr>
            <a:r>
              <a:rPr lang="el-GR" altLang="en-US" sz="2000">
                <a:latin typeface="Times New Roman" panose="02020603050405020304" pitchFamily="18" charset="0"/>
              </a:rPr>
              <a:t>	16.04</a:t>
            </a:r>
            <a:r>
              <a:rPr lang="el-GR" altLang="en-US" sz="2400">
                <a:latin typeface="Times New Roman" panose="02020603050405020304" pitchFamily="18" charset="0"/>
              </a:rPr>
              <a:t>                        </a:t>
            </a:r>
            <a:r>
              <a:rPr lang="el-GR" altLang="en-US" sz="2000">
                <a:latin typeface="Times New Roman" panose="02020603050405020304" pitchFamily="18" charset="0"/>
              </a:rPr>
              <a:t>Δικαιώµατα χρήσεως ενσώµατων πάγιων στοιχείων</a:t>
            </a:r>
          </a:p>
          <a:p>
            <a:pPr eaLnBrk="1" hangingPunct="1">
              <a:lnSpc>
                <a:spcPct val="80000"/>
              </a:lnSpc>
              <a:buFontTx/>
              <a:buNone/>
            </a:pPr>
            <a:r>
              <a:rPr lang="el-GR" altLang="en-US" sz="2000">
                <a:latin typeface="Times New Roman" panose="02020603050405020304" pitchFamily="18" charset="0"/>
              </a:rPr>
              <a:t>	16.05 		Λοιπά δικαιώµατα </a:t>
            </a:r>
            <a:endParaRPr lang="en-US" altLang="en-US" sz="2000">
              <a:latin typeface="Times New Roman" panose="02020603050405020304" pitchFamily="18" charset="0"/>
            </a:endParaRPr>
          </a:p>
        </p:txBody>
      </p:sp>
      <p:sp>
        <p:nvSpPr>
          <p:cNvPr id="75779" name="Line 3"/>
          <p:cNvSpPr>
            <a:spLocks noChangeShapeType="1"/>
          </p:cNvSpPr>
          <p:nvPr/>
        </p:nvSpPr>
        <p:spPr bwMode="auto">
          <a:xfrm>
            <a:off x="1774826" y="3429000"/>
            <a:ext cx="79930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0" name="Line 4"/>
          <p:cNvSpPr>
            <a:spLocks noChangeShapeType="1"/>
          </p:cNvSpPr>
          <p:nvPr/>
        </p:nvSpPr>
        <p:spPr bwMode="auto">
          <a:xfrm>
            <a:off x="1703388" y="3859697"/>
            <a:ext cx="79930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1" name="Line 5"/>
          <p:cNvSpPr>
            <a:spLocks noChangeShapeType="1"/>
          </p:cNvSpPr>
          <p:nvPr/>
        </p:nvSpPr>
        <p:spPr bwMode="auto">
          <a:xfrm>
            <a:off x="1631951" y="4262680"/>
            <a:ext cx="80645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7"/>
          <p:cNvSpPr>
            <a:spLocks noChangeShapeType="1"/>
          </p:cNvSpPr>
          <p:nvPr/>
        </p:nvSpPr>
        <p:spPr bwMode="auto">
          <a:xfrm>
            <a:off x="1703389" y="4652963"/>
            <a:ext cx="81375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Line 9"/>
          <p:cNvSpPr>
            <a:spLocks noChangeShapeType="1"/>
          </p:cNvSpPr>
          <p:nvPr/>
        </p:nvSpPr>
        <p:spPr bwMode="auto">
          <a:xfrm>
            <a:off x="1703388" y="5013325"/>
            <a:ext cx="8208962"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Line 10"/>
          <p:cNvSpPr>
            <a:spLocks noChangeShapeType="1"/>
          </p:cNvSpPr>
          <p:nvPr/>
        </p:nvSpPr>
        <p:spPr bwMode="auto">
          <a:xfrm>
            <a:off x="1703388" y="5373688"/>
            <a:ext cx="82804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Line 11"/>
          <p:cNvSpPr>
            <a:spLocks noChangeShapeType="1"/>
          </p:cNvSpPr>
          <p:nvPr/>
        </p:nvSpPr>
        <p:spPr bwMode="auto">
          <a:xfrm>
            <a:off x="2997147" y="3716338"/>
            <a:ext cx="0" cy="2808288"/>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9721006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anim calcmode="lin" valueType="num">
                                      <p:cBhvr>
                                        <p:cTn id="7" dur="2000" fill="hold"/>
                                        <p:tgtEl>
                                          <p:spTgt spid="75778">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75778">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75778">
                                            <p:txEl>
                                              <p:pRg st="2" end="2"/>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75778">
                                            <p:txEl>
                                              <p:pRg st="4" end="4"/>
                                            </p:txEl>
                                          </p:spTgt>
                                        </p:tgtEl>
                                        <p:attrNameLst>
                                          <p:attrName>style.visibility</p:attrName>
                                        </p:attrNameLst>
                                      </p:cBhvr>
                                      <p:to>
                                        <p:strVal val="visible"/>
                                      </p:to>
                                    </p:set>
                                    <p:anim calcmode="lin" valueType="num">
                                      <p:cBhvr additive="base">
                                        <p:cTn id="13" dur="20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5778">
                                            <p:txEl>
                                              <p:pRg st="4" end="4"/>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2" presetClass="entr" presetSubtype="4" fill="hold" nodeType="afterEffect">
                                  <p:stCondLst>
                                    <p:cond delay="0"/>
                                  </p:stCondLst>
                                  <p:childTnLst>
                                    <p:set>
                                      <p:cBhvr>
                                        <p:cTn id="17" dur="1" fill="hold">
                                          <p:stCondLst>
                                            <p:cond delay="0"/>
                                          </p:stCondLst>
                                        </p:cTn>
                                        <p:tgtEl>
                                          <p:spTgt spid="75778">
                                            <p:txEl>
                                              <p:pRg st="5" end="5"/>
                                            </p:txEl>
                                          </p:spTgt>
                                        </p:tgtEl>
                                        <p:attrNameLst>
                                          <p:attrName>style.visibility</p:attrName>
                                        </p:attrNameLst>
                                      </p:cBhvr>
                                      <p:to>
                                        <p:strVal val="visible"/>
                                      </p:to>
                                    </p:set>
                                    <p:anim calcmode="lin" valueType="num">
                                      <p:cBhvr additive="base">
                                        <p:cTn id="18" dur="2000" fill="hold"/>
                                        <p:tgtEl>
                                          <p:spTgt spid="75778">
                                            <p:txEl>
                                              <p:pRg st="5" end="5"/>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75778">
                                            <p:txEl>
                                              <p:pRg st="5" end="5"/>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6000"/>
                            </p:stCondLst>
                            <p:childTnLst>
                              <p:par>
                                <p:cTn id="21" presetID="10" presetClass="entr" presetSubtype="0" fill="hold" nodeType="afterEffect">
                                  <p:stCondLst>
                                    <p:cond delay="7000"/>
                                  </p:stCondLst>
                                  <p:childTnLst>
                                    <p:set>
                                      <p:cBhvr>
                                        <p:cTn id="22" dur="1" fill="hold">
                                          <p:stCondLst>
                                            <p:cond delay="0"/>
                                          </p:stCondLst>
                                        </p:cTn>
                                        <p:tgtEl>
                                          <p:spTgt spid="75778">
                                            <p:txEl>
                                              <p:pRg st="7" end="7"/>
                                            </p:txEl>
                                          </p:spTgt>
                                        </p:tgtEl>
                                        <p:attrNameLst>
                                          <p:attrName>style.visibility</p:attrName>
                                        </p:attrNameLst>
                                      </p:cBhvr>
                                      <p:to>
                                        <p:strVal val="visible"/>
                                      </p:to>
                                    </p:set>
                                    <p:animEffect transition="in" filter="fade">
                                      <p:cBhvr>
                                        <p:cTn id="23" dur="2000"/>
                                        <p:tgtEl>
                                          <p:spTgt spid="75778">
                                            <p:txEl>
                                              <p:pRg st="7" end="7"/>
                                            </p:txEl>
                                          </p:spTgt>
                                        </p:tgtEl>
                                      </p:cBhvr>
                                    </p:animEffect>
                                  </p:childTnLst>
                                </p:cTn>
                              </p:par>
                            </p:childTnLst>
                          </p:cTn>
                        </p:par>
                        <p:par>
                          <p:cTn id="24" fill="hold" nodeType="afterGroup">
                            <p:stCondLst>
                              <p:cond delay="15000"/>
                            </p:stCondLst>
                            <p:childTnLst>
                              <p:par>
                                <p:cTn id="25" presetID="18" presetClass="entr" presetSubtype="12" fill="hold" nodeType="afterEffect">
                                  <p:stCondLst>
                                    <p:cond delay="0"/>
                                  </p:stCondLst>
                                  <p:childTnLst>
                                    <p:set>
                                      <p:cBhvr>
                                        <p:cTn id="26" dur="1" fill="hold">
                                          <p:stCondLst>
                                            <p:cond delay="0"/>
                                          </p:stCondLst>
                                        </p:cTn>
                                        <p:tgtEl>
                                          <p:spTgt spid="75779"/>
                                        </p:tgtEl>
                                        <p:attrNameLst>
                                          <p:attrName>style.visibility</p:attrName>
                                        </p:attrNameLst>
                                      </p:cBhvr>
                                      <p:to>
                                        <p:strVal val="visible"/>
                                      </p:to>
                                    </p:set>
                                    <p:animEffect transition="in" filter="strips(downLeft)">
                                      <p:cBhvr>
                                        <p:cTn id="27" dur="2000"/>
                                        <p:tgtEl>
                                          <p:spTgt spid="75779"/>
                                        </p:tgtEl>
                                      </p:cBhvr>
                                    </p:animEffect>
                                  </p:childTnLst>
                                </p:cTn>
                              </p:par>
                              <p:par>
                                <p:cTn id="28" presetID="18" presetClass="entr" presetSubtype="12" fill="hold" nodeType="withEffect">
                                  <p:stCondLst>
                                    <p:cond delay="0"/>
                                  </p:stCondLst>
                                  <p:childTnLst>
                                    <p:set>
                                      <p:cBhvr>
                                        <p:cTn id="29" dur="1" fill="hold">
                                          <p:stCondLst>
                                            <p:cond delay="0"/>
                                          </p:stCondLst>
                                        </p:cTn>
                                        <p:tgtEl>
                                          <p:spTgt spid="75780"/>
                                        </p:tgtEl>
                                        <p:attrNameLst>
                                          <p:attrName>style.visibility</p:attrName>
                                        </p:attrNameLst>
                                      </p:cBhvr>
                                      <p:to>
                                        <p:strVal val="visible"/>
                                      </p:to>
                                    </p:set>
                                    <p:animEffect transition="in" filter="strips(downLeft)">
                                      <p:cBhvr>
                                        <p:cTn id="30" dur="2000"/>
                                        <p:tgtEl>
                                          <p:spTgt spid="75780"/>
                                        </p:tgtEl>
                                      </p:cBhvr>
                                    </p:animEffect>
                                  </p:childTnLst>
                                </p:cTn>
                              </p:par>
                              <p:par>
                                <p:cTn id="31" presetID="18" presetClass="entr" presetSubtype="12" fill="hold" nodeType="withEffect">
                                  <p:stCondLst>
                                    <p:cond delay="0"/>
                                  </p:stCondLst>
                                  <p:childTnLst>
                                    <p:set>
                                      <p:cBhvr>
                                        <p:cTn id="32" dur="1" fill="hold">
                                          <p:stCondLst>
                                            <p:cond delay="0"/>
                                          </p:stCondLst>
                                        </p:cTn>
                                        <p:tgtEl>
                                          <p:spTgt spid="75781"/>
                                        </p:tgtEl>
                                        <p:attrNameLst>
                                          <p:attrName>style.visibility</p:attrName>
                                        </p:attrNameLst>
                                      </p:cBhvr>
                                      <p:to>
                                        <p:strVal val="visible"/>
                                      </p:to>
                                    </p:set>
                                    <p:animEffect transition="in" filter="strips(downLeft)">
                                      <p:cBhvr>
                                        <p:cTn id="33" dur="2000"/>
                                        <p:tgtEl>
                                          <p:spTgt spid="75781"/>
                                        </p:tgtEl>
                                      </p:cBhvr>
                                    </p:animEffect>
                                  </p:childTnLst>
                                </p:cTn>
                              </p:par>
                              <p:par>
                                <p:cTn id="34" presetID="18" presetClass="entr" presetSubtype="12" fill="hold" nodeType="withEffect">
                                  <p:stCondLst>
                                    <p:cond delay="0"/>
                                  </p:stCondLst>
                                  <p:childTnLst>
                                    <p:set>
                                      <p:cBhvr>
                                        <p:cTn id="35" dur="1" fill="hold">
                                          <p:stCondLst>
                                            <p:cond delay="0"/>
                                          </p:stCondLst>
                                        </p:cTn>
                                        <p:tgtEl>
                                          <p:spTgt spid="75783"/>
                                        </p:tgtEl>
                                        <p:attrNameLst>
                                          <p:attrName>style.visibility</p:attrName>
                                        </p:attrNameLst>
                                      </p:cBhvr>
                                      <p:to>
                                        <p:strVal val="visible"/>
                                      </p:to>
                                    </p:set>
                                    <p:animEffect transition="in" filter="strips(downLeft)">
                                      <p:cBhvr>
                                        <p:cTn id="36" dur="2000"/>
                                        <p:tgtEl>
                                          <p:spTgt spid="75783"/>
                                        </p:tgtEl>
                                      </p:cBhvr>
                                    </p:animEffect>
                                  </p:childTnLst>
                                </p:cTn>
                              </p:par>
                              <p:par>
                                <p:cTn id="37" presetID="18" presetClass="entr" presetSubtype="12" fill="hold" nodeType="withEffect">
                                  <p:stCondLst>
                                    <p:cond delay="0"/>
                                  </p:stCondLst>
                                  <p:childTnLst>
                                    <p:set>
                                      <p:cBhvr>
                                        <p:cTn id="38" dur="1" fill="hold">
                                          <p:stCondLst>
                                            <p:cond delay="0"/>
                                          </p:stCondLst>
                                        </p:cTn>
                                        <p:tgtEl>
                                          <p:spTgt spid="75785"/>
                                        </p:tgtEl>
                                        <p:attrNameLst>
                                          <p:attrName>style.visibility</p:attrName>
                                        </p:attrNameLst>
                                      </p:cBhvr>
                                      <p:to>
                                        <p:strVal val="visible"/>
                                      </p:to>
                                    </p:set>
                                    <p:animEffect transition="in" filter="strips(downLeft)">
                                      <p:cBhvr>
                                        <p:cTn id="39" dur="2000"/>
                                        <p:tgtEl>
                                          <p:spTgt spid="75785"/>
                                        </p:tgtEl>
                                      </p:cBhvr>
                                    </p:animEffect>
                                  </p:childTnLst>
                                </p:cTn>
                              </p:par>
                              <p:par>
                                <p:cTn id="40" presetID="18" presetClass="entr" presetSubtype="12" fill="hold" nodeType="withEffect">
                                  <p:stCondLst>
                                    <p:cond delay="0"/>
                                  </p:stCondLst>
                                  <p:childTnLst>
                                    <p:set>
                                      <p:cBhvr>
                                        <p:cTn id="41" dur="1" fill="hold">
                                          <p:stCondLst>
                                            <p:cond delay="0"/>
                                          </p:stCondLst>
                                        </p:cTn>
                                        <p:tgtEl>
                                          <p:spTgt spid="75786"/>
                                        </p:tgtEl>
                                        <p:attrNameLst>
                                          <p:attrName>style.visibility</p:attrName>
                                        </p:attrNameLst>
                                      </p:cBhvr>
                                      <p:to>
                                        <p:strVal val="visible"/>
                                      </p:to>
                                    </p:set>
                                    <p:animEffect transition="in" filter="strips(downLeft)">
                                      <p:cBhvr>
                                        <p:cTn id="42" dur="2000"/>
                                        <p:tgtEl>
                                          <p:spTgt spid="75786"/>
                                        </p:tgtEl>
                                      </p:cBhvr>
                                    </p:animEffect>
                                  </p:childTnLst>
                                </p:cTn>
                              </p:par>
                              <p:par>
                                <p:cTn id="43" presetID="18" presetClass="entr" presetSubtype="12" fill="hold" nodeType="withEffect">
                                  <p:stCondLst>
                                    <p:cond delay="0"/>
                                  </p:stCondLst>
                                  <p:childTnLst>
                                    <p:set>
                                      <p:cBhvr>
                                        <p:cTn id="44" dur="1" fill="hold">
                                          <p:stCondLst>
                                            <p:cond delay="0"/>
                                          </p:stCondLst>
                                        </p:cTn>
                                        <p:tgtEl>
                                          <p:spTgt spid="75787"/>
                                        </p:tgtEl>
                                        <p:attrNameLst>
                                          <p:attrName>style.visibility</p:attrName>
                                        </p:attrNameLst>
                                      </p:cBhvr>
                                      <p:to>
                                        <p:strVal val="visible"/>
                                      </p:to>
                                    </p:set>
                                    <p:animEffect transition="in" filter="strips(downLeft)">
                                      <p:cBhvr>
                                        <p:cTn id="45" dur="2000"/>
                                        <p:tgtEl>
                                          <p:spTgt spid="75787"/>
                                        </p:tgtEl>
                                      </p:cBhvr>
                                    </p:animEffect>
                                  </p:childTnLst>
                                </p:cTn>
                              </p:par>
                            </p:childTnLst>
                          </p:cTn>
                        </p:par>
                        <p:par>
                          <p:cTn id="46" fill="hold" nodeType="afterGroup">
                            <p:stCondLst>
                              <p:cond delay="17000"/>
                            </p:stCondLst>
                            <p:childTnLst>
                              <p:par>
                                <p:cTn id="47" presetID="10" presetClass="entr" presetSubtype="0" fill="hold" nodeType="afterEffect">
                                  <p:stCondLst>
                                    <p:cond delay="0"/>
                                  </p:stCondLst>
                                  <p:childTnLst>
                                    <p:set>
                                      <p:cBhvr>
                                        <p:cTn id="48" dur="1" fill="hold">
                                          <p:stCondLst>
                                            <p:cond delay="0"/>
                                          </p:stCondLst>
                                        </p:cTn>
                                        <p:tgtEl>
                                          <p:spTgt spid="75778">
                                            <p:txEl>
                                              <p:pRg st="8" end="8"/>
                                            </p:txEl>
                                          </p:spTgt>
                                        </p:tgtEl>
                                        <p:attrNameLst>
                                          <p:attrName>style.visibility</p:attrName>
                                        </p:attrNameLst>
                                      </p:cBhvr>
                                      <p:to>
                                        <p:strVal val="visible"/>
                                      </p:to>
                                    </p:set>
                                    <p:animEffect transition="in" filter="fade">
                                      <p:cBhvr>
                                        <p:cTn id="49" dur="2000"/>
                                        <p:tgtEl>
                                          <p:spTgt spid="75778">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5778">
                                            <p:txEl>
                                              <p:pRg st="9" end="9"/>
                                            </p:txEl>
                                          </p:spTgt>
                                        </p:tgtEl>
                                        <p:attrNameLst>
                                          <p:attrName>style.visibility</p:attrName>
                                        </p:attrNameLst>
                                      </p:cBhvr>
                                      <p:to>
                                        <p:strVal val="visible"/>
                                      </p:to>
                                    </p:set>
                                    <p:animEffect transition="in" filter="fade">
                                      <p:cBhvr>
                                        <p:cTn id="52" dur="2000"/>
                                        <p:tgtEl>
                                          <p:spTgt spid="75778">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5778">
                                            <p:txEl>
                                              <p:pRg st="10" end="10"/>
                                            </p:txEl>
                                          </p:spTgt>
                                        </p:tgtEl>
                                        <p:attrNameLst>
                                          <p:attrName>style.visibility</p:attrName>
                                        </p:attrNameLst>
                                      </p:cBhvr>
                                      <p:to>
                                        <p:strVal val="visible"/>
                                      </p:to>
                                    </p:set>
                                    <p:animEffect transition="in" filter="fade">
                                      <p:cBhvr>
                                        <p:cTn id="55" dur="2000"/>
                                        <p:tgtEl>
                                          <p:spTgt spid="75778">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5778">
                                            <p:txEl>
                                              <p:pRg st="11" end="11"/>
                                            </p:txEl>
                                          </p:spTgt>
                                        </p:tgtEl>
                                        <p:attrNameLst>
                                          <p:attrName>style.visibility</p:attrName>
                                        </p:attrNameLst>
                                      </p:cBhvr>
                                      <p:to>
                                        <p:strVal val="visible"/>
                                      </p:to>
                                    </p:set>
                                    <p:animEffect transition="in" filter="fade">
                                      <p:cBhvr>
                                        <p:cTn id="58" dur="2000"/>
                                        <p:tgtEl>
                                          <p:spTgt spid="75778">
                                            <p:txEl>
                                              <p:pRg st="11" end="1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75778">
                                            <p:txEl>
                                              <p:pRg st="12" end="12"/>
                                            </p:txEl>
                                          </p:spTgt>
                                        </p:tgtEl>
                                        <p:attrNameLst>
                                          <p:attrName>style.visibility</p:attrName>
                                        </p:attrNameLst>
                                      </p:cBhvr>
                                      <p:to>
                                        <p:strVal val="visible"/>
                                      </p:to>
                                    </p:set>
                                    <p:animEffect transition="in" filter="fade">
                                      <p:cBhvr>
                                        <p:cTn id="61" dur="2000"/>
                                        <p:tgtEl>
                                          <p:spTgt spid="75778">
                                            <p:txEl>
                                              <p:pRg st="12" end="1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5778">
                                            <p:txEl>
                                              <p:pRg st="13" end="13"/>
                                            </p:txEl>
                                          </p:spTgt>
                                        </p:tgtEl>
                                        <p:attrNameLst>
                                          <p:attrName>style.visibility</p:attrName>
                                        </p:attrNameLst>
                                      </p:cBhvr>
                                      <p:to>
                                        <p:strVal val="visible"/>
                                      </p:to>
                                    </p:set>
                                    <p:animEffect transition="in" filter="fade">
                                      <p:cBhvr>
                                        <p:cTn id="64" dur="2000"/>
                                        <p:tgtEl>
                                          <p:spTgt spid="75778">
                                            <p:txEl>
                                              <p:pRg st="13" end="1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5778">
                                            <p:txEl>
                                              <p:pRg st="14" end="14"/>
                                            </p:txEl>
                                          </p:spTgt>
                                        </p:tgtEl>
                                        <p:attrNameLst>
                                          <p:attrName>style.visibility</p:attrName>
                                        </p:attrNameLst>
                                      </p:cBhvr>
                                      <p:to>
                                        <p:strVal val="visible"/>
                                      </p:to>
                                    </p:set>
                                    <p:animEffect transition="in" filter="fade">
                                      <p:cBhvr>
                                        <p:cTn id="67" dur="2000"/>
                                        <p:tgtEl>
                                          <p:spTgt spid="75778">
                                            <p:txEl>
                                              <p:pRg st="14" end="14"/>
                                            </p:txEl>
                                          </p:spTgt>
                                        </p:tgtEl>
                                      </p:cBhvr>
                                    </p:animEffect>
                                  </p:childTnLst>
                                </p:cTn>
                              </p:par>
                            </p:childTnLst>
                          </p:cTn>
                        </p:par>
                        <p:par>
                          <p:cTn id="68" fill="hold" nodeType="afterGroup">
                            <p:stCondLst>
                              <p:cond delay="19000"/>
                            </p:stCondLst>
                            <p:childTnLst>
                              <p:par>
                                <p:cTn id="69" presetID="3" presetClass="exit" presetSubtype="10" fill="hold" nodeType="afterEffect">
                                  <p:stCondLst>
                                    <p:cond delay="10000"/>
                                  </p:stCondLst>
                                  <p:childTnLst>
                                    <p:animEffect transition="out" filter="blinds(horizontal)">
                                      <p:cBhvr>
                                        <p:cTn id="70" dur="2000"/>
                                        <p:tgtEl>
                                          <p:spTgt spid="75778">
                                            <p:txEl>
                                              <p:pRg st="2" end="2"/>
                                            </p:txEl>
                                          </p:spTgt>
                                        </p:tgtEl>
                                      </p:cBhvr>
                                    </p:animEffect>
                                    <p:set>
                                      <p:cBhvr>
                                        <p:cTn id="71" dur="1" fill="hold">
                                          <p:stCondLst>
                                            <p:cond delay="1999"/>
                                          </p:stCondLst>
                                        </p:cTn>
                                        <p:tgtEl>
                                          <p:spTgt spid="75778">
                                            <p:txEl>
                                              <p:pRg st="2" end="2"/>
                                            </p:txEl>
                                          </p:spTgt>
                                        </p:tgtEl>
                                        <p:attrNameLst>
                                          <p:attrName>style.visibility</p:attrName>
                                        </p:attrNameLst>
                                      </p:cBhvr>
                                      <p:to>
                                        <p:strVal val="hidden"/>
                                      </p:to>
                                    </p:set>
                                  </p:childTnLst>
                                </p:cTn>
                              </p:par>
                            </p:childTnLst>
                          </p:cTn>
                        </p:par>
                        <p:par>
                          <p:cTn id="72" fill="hold" nodeType="afterGroup">
                            <p:stCondLst>
                              <p:cond delay="31000"/>
                            </p:stCondLst>
                            <p:childTnLst>
                              <p:par>
                                <p:cTn id="73" presetID="3" presetClass="exit" presetSubtype="10" fill="hold" nodeType="afterEffect">
                                  <p:stCondLst>
                                    <p:cond delay="0"/>
                                  </p:stCondLst>
                                  <p:childTnLst>
                                    <p:animEffect transition="out" filter="blinds(horizontal)">
                                      <p:cBhvr>
                                        <p:cTn id="74" dur="2000"/>
                                        <p:tgtEl>
                                          <p:spTgt spid="75778">
                                            <p:txEl>
                                              <p:pRg st="4" end="4"/>
                                            </p:txEl>
                                          </p:spTgt>
                                        </p:tgtEl>
                                      </p:cBhvr>
                                    </p:animEffect>
                                    <p:set>
                                      <p:cBhvr>
                                        <p:cTn id="75" dur="1" fill="hold">
                                          <p:stCondLst>
                                            <p:cond delay="1999"/>
                                          </p:stCondLst>
                                        </p:cTn>
                                        <p:tgtEl>
                                          <p:spTgt spid="75778">
                                            <p:txEl>
                                              <p:pRg st="4" end="4"/>
                                            </p:txEl>
                                          </p:spTgt>
                                        </p:tgtEl>
                                        <p:attrNameLst>
                                          <p:attrName>style.visibility</p:attrName>
                                        </p:attrNameLst>
                                      </p:cBhvr>
                                      <p:to>
                                        <p:strVal val="hidden"/>
                                      </p:to>
                                    </p:set>
                                  </p:childTnLst>
                                </p:cTn>
                              </p:par>
                            </p:childTnLst>
                          </p:cTn>
                        </p:par>
                        <p:par>
                          <p:cTn id="76" fill="hold" nodeType="afterGroup">
                            <p:stCondLst>
                              <p:cond delay="33000"/>
                            </p:stCondLst>
                            <p:childTnLst>
                              <p:par>
                                <p:cTn id="77" presetID="3" presetClass="exit" presetSubtype="10" fill="hold" nodeType="afterEffect">
                                  <p:stCondLst>
                                    <p:cond delay="0"/>
                                  </p:stCondLst>
                                  <p:childTnLst>
                                    <p:animEffect transition="out" filter="blinds(horizontal)">
                                      <p:cBhvr>
                                        <p:cTn id="78" dur="2000"/>
                                        <p:tgtEl>
                                          <p:spTgt spid="75778">
                                            <p:txEl>
                                              <p:pRg st="5" end="5"/>
                                            </p:txEl>
                                          </p:spTgt>
                                        </p:tgtEl>
                                      </p:cBhvr>
                                    </p:animEffect>
                                    <p:set>
                                      <p:cBhvr>
                                        <p:cTn id="79" dur="1" fill="hold">
                                          <p:stCondLst>
                                            <p:cond delay="1999"/>
                                          </p:stCondLst>
                                        </p:cTn>
                                        <p:tgtEl>
                                          <p:spTgt spid="75778">
                                            <p:txEl>
                                              <p:pRg st="5" end="5"/>
                                            </p:txEl>
                                          </p:spTgt>
                                        </p:tgtEl>
                                        <p:attrNameLst>
                                          <p:attrName>style.visibility</p:attrName>
                                        </p:attrNameLst>
                                      </p:cBhvr>
                                      <p:to>
                                        <p:strVal val="hidden"/>
                                      </p:to>
                                    </p:set>
                                  </p:childTnLst>
                                </p:cTn>
                              </p:par>
                            </p:childTnLst>
                          </p:cTn>
                        </p:par>
                        <p:par>
                          <p:cTn id="80" fill="hold" nodeType="afterGroup">
                            <p:stCondLst>
                              <p:cond delay="35000"/>
                            </p:stCondLst>
                            <p:childTnLst>
                              <p:par>
                                <p:cTn id="81" presetID="3" presetClass="exit" presetSubtype="10" fill="hold" nodeType="afterEffect">
                                  <p:stCondLst>
                                    <p:cond delay="0"/>
                                  </p:stCondLst>
                                  <p:childTnLst>
                                    <p:animEffect transition="out" filter="blinds(horizontal)">
                                      <p:cBhvr>
                                        <p:cTn id="82" dur="2000"/>
                                        <p:tgtEl>
                                          <p:spTgt spid="75778">
                                            <p:txEl>
                                              <p:pRg st="7" end="7"/>
                                            </p:txEl>
                                          </p:spTgt>
                                        </p:tgtEl>
                                      </p:cBhvr>
                                    </p:animEffect>
                                    <p:set>
                                      <p:cBhvr>
                                        <p:cTn id="83" dur="1" fill="hold">
                                          <p:stCondLst>
                                            <p:cond delay="1999"/>
                                          </p:stCondLst>
                                        </p:cTn>
                                        <p:tgtEl>
                                          <p:spTgt spid="75778">
                                            <p:txEl>
                                              <p:pRg st="7" end="7"/>
                                            </p:txEl>
                                          </p:spTgt>
                                        </p:tgtEl>
                                        <p:attrNameLst>
                                          <p:attrName>style.visibility</p:attrName>
                                        </p:attrNameLst>
                                      </p:cBhvr>
                                      <p:to>
                                        <p:strVal val="hidden"/>
                                      </p:to>
                                    </p:set>
                                  </p:childTnLst>
                                </p:cTn>
                              </p:par>
                            </p:childTnLst>
                          </p:cTn>
                        </p:par>
                        <p:par>
                          <p:cTn id="84" fill="hold" nodeType="afterGroup">
                            <p:stCondLst>
                              <p:cond delay="37000"/>
                            </p:stCondLst>
                            <p:childTnLst>
                              <p:par>
                                <p:cTn id="85" presetID="3" presetClass="exit" presetSubtype="10" fill="hold" nodeType="afterEffect">
                                  <p:stCondLst>
                                    <p:cond delay="0"/>
                                  </p:stCondLst>
                                  <p:childTnLst>
                                    <p:animEffect transition="out" filter="blinds(horizontal)">
                                      <p:cBhvr>
                                        <p:cTn id="86" dur="2000"/>
                                        <p:tgtEl>
                                          <p:spTgt spid="75778">
                                            <p:txEl>
                                              <p:pRg st="8" end="8"/>
                                            </p:txEl>
                                          </p:spTgt>
                                        </p:tgtEl>
                                      </p:cBhvr>
                                    </p:animEffect>
                                    <p:set>
                                      <p:cBhvr>
                                        <p:cTn id="87" dur="1" fill="hold">
                                          <p:stCondLst>
                                            <p:cond delay="1999"/>
                                          </p:stCondLst>
                                        </p:cTn>
                                        <p:tgtEl>
                                          <p:spTgt spid="75778">
                                            <p:txEl>
                                              <p:pRg st="8" end="8"/>
                                            </p:txEl>
                                          </p:spTgt>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2000"/>
                                        <p:tgtEl>
                                          <p:spTgt spid="75778">
                                            <p:txEl>
                                              <p:pRg st="9" end="9"/>
                                            </p:txEl>
                                          </p:spTgt>
                                        </p:tgtEl>
                                      </p:cBhvr>
                                    </p:animEffect>
                                    <p:set>
                                      <p:cBhvr>
                                        <p:cTn id="90" dur="1" fill="hold">
                                          <p:stCondLst>
                                            <p:cond delay="1999"/>
                                          </p:stCondLst>
                                        </p:cTn>
                                        <p:tgtEl>
                                          <p:spTgt spid="75778">
                                            <p:txEl>
                                              <p:pRg st="9" end="9"/>
                                            </p:txEl>
                                          </p:spTgt>
                                        </p:tgtEl>
                                        <p:attrNameLst>
                                          <p:attrName>style.visibility</p:attrName>
                                        </p:attrNameLst>
                                      </p:cBhvr>
                                      <p:to>
                                        <p:strVal val="hidden"/>
                                      </p:to>
                                    </p:set>
                                  </p:childTnLst>
                                </p:cTn>
                              </p:par>
                              <p:par>
                                <p:cTn id="91" presetID="3" presetClass="exit" presetSubtype="10" fill="hold" nodeType="withEffect">
                                  <p:stCondLst>
                                    <p:cond delay="0"/>
                                  </p:stCondLst>
                                  <p:childTnLst>
                                    <p:animEffect transition="out" filter="blinds(horizontal)">
                                      <p:cBhvr>
                                        <p:cTn id="92" dur="2000"/>
                                        <p:tgtEl>
                                          <p:spTgt spid="75778">
                                            <p:txEl>
                                              <p:pRg st="10" end="10"/>
                                            </p:txEl>
                                          </p:spTgt>
                                        </p:tgtEl>
                                      </p:cBhvr>
                                    </p:animEffect>
                                    <p:set>
                                      <p:cBhvr>
                                        <p:cTn id="93" dur="1" fill="hold">
                                          <p:stCondLst>
                                            <p:cond delay="1999"/>
                                          </p:stCondLst>
                                        </p:cTn>
                                        <p:tgtEl>
                                          <p:spTgt spid="75778">
                                            <p:txEl>
                                              <p:pRg st="10" end="10"/>
                                            </p:txEl>
                                          </p:spTgt>
                                        </p:tgtEl>
                                        <p:attrNameLst>
                                          <p:attrName>style.visibility</p:attrName>
                                        </p:attrNameLst>
                                      </p:cBhvr>
                                      <p:to>
                                        <p:strVal val="hidden"/>
                                      </p:to>
                                    </p:set>
                                  </p:childTnLst>
                                </p:cTn>
                              </p:par>
                              <p:par>
                                <p:cTn id="94" presetID="3" presetClass="exit" presetSubtype="10" fill="hold" nodeType="withEffect">
                                  <p:stCondLst>
                                    <p:cond delay="0"/>
                                  </p:stCondLst>
                                  <p:childTnLst>
                                    <p:animEffect transition="out" filter="blinds(horizontal)">
                                      <p:cBhvr>
                                        <p:cTn id="95" dur="2000"/>
                                        <p:tgtEl>
                                          <p:spTgt spid="75778">
                                            <p:txEl>
                                              <p:pRg st="11" end="11"/>
                                            </p:txEl>
                                          </p:spTgt>
                                        </p:tgtEl>
                                      </p:cBhvr>
                                    </p:animEffect>
                                    <p:set>
                                      <p:cBhvr>
                                        <p:cTn id="96" dur="1" fill="hold">
                                          <p:stCondLst>
                                            <p:cond delay="1999"/>
                                          </p:stCondLst>
                                        </p:cTn>
                                        <p:tgtEl>
                                          <p:spTgt spid="75778">
                                            <p:txEl>
                                              <p:pRg st="11" end="11"/>
                                            </p:txEl>
                                          </p:spTgt>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2000"/>
                                        <p:tgtEl>
                                          <p:spTgt spid="75778">
                                            <p:txEl>
                                              <p:pRg st="12" end="12"/>
                                            </p:txEl>
                                          </p:spTgt>
                                        </p:tgtEl>
                                      </p:cBhvr>
                                    </p:animEffect>
                                    <p:set>
                                      <p:cBhvr>
                                        <p:cTn id="99" dur="1" fill="hold">
                                          <p:stCondLst>
                                            <p:cond delay="1999"/>
                                          </p:stCondLst>
                                        </p:cTn>
                                        <p:tgtEl>
                                          <p:spTgt spid="75778">
                                            <p:txEl>
                                              <p:pRg st="12" end="12"/>
                                            </p:txEl>
                                          </p:spTgt>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2000"/>
                                        <p:tgtEl>
                                          <p:spTgt spid="75778">
                                            <p:txEl>
                                              <p:pRg st="13" end="13"/>
                                            </p:txEl>
                                          </p:spTgt>
                                        </p:tgtEl>
                                      </p:cBhvr>
                                    </p:animEffect>
                                    <p:set>
                                      <p:cBhvr>
                                        <p:cTn id="102" dur="1" fill="hold">
                                          <p:stCondLst>
                                            <p:cond delay="1999"/>
                                          </p:stCondLst>
                                        </p:cTn>
                                        <p:tgtEl>
                                          <p:spTgt spid="75778">
                                            <p:txEl>
                                              <p:pRg st="13" end="13"/>
                                            </p:txEl>
                                          </p:spTgt>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2000"/>
                                        <p:tgtEl>
                                          <p:spTgt spid="75778">
                                            <p:txEl>
                                              <p:pRg st="14" end="14"/>
                                            </p:txEl>
                                          </p:spTgt>
                                        </p:tgtEl>
                                      </p:cBhvr>
                                    </p:animEffect>
                                    <p:set>
                                      <p:cBhvr>
                                        <p:cTn id="105" dur="1" fill="hold">
                                          <p:stCondLst>
                                            <p:cond delay="1999"/>
                                          </p:stCondLst>
                                        </p:cTn>
                                        <p:tgtEl>
                                          <p:spTgt spid="75778">
                                            <p:txEl>
                                              <p:pRg st="14" end="14"/>
                                            </p:txEl>
                                          </p:spTgt>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xit" presetSubtype="16" fill="hold" nodeType="clickEffect">
                                  <p:stCondLst>
                                    <p:cond delay="0"/>
                                  </p:stCondLst>
                                  <p:childTnLst>
                                    <p:animEffect transition="out" filter="box(in)">
                                      <p:cBhvr>
                                        <p:cTn id="109" dur="500"/>
                                        <p:tgtEl>
                                          <p:spTgt spid="75779"/>
                                        </p:tgtEl>
                                      </p:cBhvr>
                                    </p:animEffect>
                                    <p:set>
                                      <p:cBhvr>
                                        <p:cTn id="110" dur="1" fill="hold">
                                          <p:stCondLst>
                                            <p:cond delay="499"/>
                                          </p:stCondLst>
                                        </p:cTn>
                                        <p:tgtEl>
                                          <p:spTgt spid="75779"/>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75780"/>
                                        </p:tgtEl>
                                      </p:cBhvr>
                                    </p:animEffect>
                                    <p:set>
                                      <p:cBhvr>
                                        <p:cTn id="113" dur="1" fill="hold">
                                          <p:stCondLst>
                                            <p:cond delay="499"/>
                                          </p:stCondLst>
                                        </p:cTn>
                                        <p:tgtEl>
                                          <p:spTgt spid="75780"/>
                                        </p:tgtEl>
                                        <p:attrNameLst>
                                          <p:attrName>style.visibility</p:attrName>
                                        </p:attrNameLst>
                                      </p:cBhvr>
                                      <p:to>
                                        <p:strVal val="hidden"/>
                                      </p:to>
                                    </p:set>
                                  </p:childTnLst>
                                </p:cTn>
                              </p:par>
                              <p:par>
                                <p:cTn id="114" presetID="4" presetClass="exit" presetSubtype="16" fill="hold" nodeType="withEffect">
                                  <p:stCondLst>
                                    <p:cond delay="0"/>
                                  </p:stCondLst>
                                  <p:childTnLst>
                                    <p:animEffect transition="out" filter="box(in)">
                                      <p:cBhvr>
                                        <p:cTn id="115" dur="500"/>
                                        <p:tgtEl>
                                          <p:spTgt spid="75781"/>
                                        </p:tgtEl>
                                      </p:cBhvr>
                                    </p:animEffect>
                                    <p:set>
                                      <p:cBhvr>
                                        <p:cTn id="116" dur="1" fill="hold">
                                          <p:stCondLst>
                                            <p:cond delay="499"/>
                                          </p:stCondLst>
                                        </p:cTn>
                                        <p:tgtEl>
                                          <p:spTgt spid="75781"/>
                                        </p:tgtEl>
                                        <p:attrNameLst>
                                          <p:attrName>style.visibility</p:attrName>
                                        </p:attrNameLst>
                                      </p:cBhvr>
                                      <p:to>
                                        <p:strVal val="hidden"/>
                                      </p:to>
                                    </p:set>
                                  </p:childTnLst>
                                </p:cTn>
                              </p:par>
                              <p:par>
                                <p:cTn id="117" presetID="4" presetClass="exit" presetSubtype="16" fill="hold" nodeType="withEffect">
                                  <p:stCondLst>
                                    <p:cond delay="0"/>
                                  </p:stCondLst>
                                  <p:childTnLst>
                                    <p:animEffect transition="out" filter="box(in)">
                                      <p:cBhvr>
                                        <p:cTn id="118" dur="500"/>
                                        <p:tgtEl>
                                          <p:spTgt spid="75783"/>
                                        </p:tgtEl>
                                      </p:cBhvr>
                                    </p:animEffect>
                                    <p:set>
                                      <p:cBhvr>
                                        <p:cTn id="119" dur="1" fill="hold">
                                          <p:stCondLst>
                                            <p:cond delay="499"/>
                                          </p:stCondLst>
                                        </p:cTn>
                                        <p:tgtEl>
                                          <p:spTgt spid="75783"/>
                                        </p:tgtEl>
                                        <p:attrNameLst>
                                          <p:attrName>style.visibility</p:attrName>
                                        </p:attrNameLst>
                                      </p:cBhvr>
                                      <p:to>
                                        <p:strVal val="hidden"/>
                                      </p:to>
                                    </p:set>
                                  </p:childTnLst>
                                </p:cTn>
                              </p:par>
                              <p:par>
                                <p:cTn id="120" presetID="4" presetClass="exit" presetSubtype="16" fill="hold" nodeType="withEffect">
                                  <p:stCondLst>
                                    <p:cond delay="0"/>
                                  </p:stCondLst>
                                  <p:childTnLst>
                                    <p:animEffect transition="out" filter="box(in)">
                                      <p:cBhvr>
                                        <p:cTn id="121" dur="500"/>
                                        <p:tgtEl>
                                          <p:spTgt spid="75785"/>
                                        </p:tgtEl>
                                      </p:cBhvr>
                                    </p:animEffect>
                                    <p:set>
                                      <p:cBhvr>
                                        <p:cTn id="122" dur="1" fill="hold">
                                          <p:stCondLst>
                                            <p:cond delay="499"/>
                                          </p:stCondLst>
                                        </p:cTn>
                                        <p:tgtEl>
                                          <p:spTgt spid="75785"/>
                                        </p:tgtEl>
                                        <p:attrNameLst>
                                          <p:attrName>style.visibility</p:attrName>
                                        </p:attrNameLst>
                                      </p:cBhvr>
                                      <p:to>
                                        <p:strVal val="hidden"/>
                                      </p:to>
                                    </p:set>
                                  </p:childTnLst>
                                </p:cTn>
                              </p:par>
                              <p:par>
                                <p:cTn id="123" presetID="4" presetClass="exit" presetSubtype="16" fill="hold" nodeType="withEffect">
                                  <p:stCondLst>
                                    <p:cond delay="0"/>
                                  </p:stCondLst>
                                  <p:childTnLst>
                                    <p:animEffect transition="out" filter="box(in)">
                                      <p:cBhvr>
                                        <p:cTn id="124" dur="500"/>
                                        <p:tgtEl>
                                          <p:spTgt spid="75786"/>
                                        </p:tgtEl>
                                      </p:cBhvr>
                                    </p:animEffect>
                                    <p:set>
                                      <p:cBhvr>
                                        <p:cTn id="125" dur="1" fill="hold">
                                          <p:stCondLst>
                                            <p:cond delay="499"/>
                                          </p:stCondLst>
                                        </p:cTn>
                                        <p:tgtEl>
                                          <p:spTgt spid="75786"/>
                                        </p:tgtEl>
                                        <p:attrNameLst>
                                          <p:attrName>style.visibility</p:attrName>
                                        </p:attrNameLst>
                                      </p:cBhvr>
                                      <p:to>
                                        <p:strVal val="hidden"/>
                                      </p:to>
                                    </p:set>
                                  </p:childTnLst>
                                </p:cTn>
                              </p:par>
                              <p:par>
                                <p:cTn id="126" presetID="4" presetClass="exit" presetSubtype="16" fill="hold" nodeType="withEffect">
                                  <p:stCondLst>
                                    <p:cond delay="0"/>
                                  </p:stCondLst>
                                  <p:childTnLst>
                                    <p:animEffect transition="out" filter="box(in)">
                                      <p:cBhvr>
                                        <p:cTn id="127" dur="500"/>
                                        <p:tgtEl>
                                          <p:spTgt spid="75787"/>
                                        </p:tgtEl>
                                      </p:cBhvr>
                                    </p:animEffect>
                                    <p:set>
                                      <p:cBhvr>
                                        <p:cTn id="128" dur="1" fill="hold">
                                          <p:stCondLst>
                                            <p:cond delay="499"/>
                                          </p:stCondLst>
                                        </p:cTn>
                                        <p:tgtEl>
                                          <p:spTgt spid="757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n-US" altLang="en-US" sz="2000" i="1"/>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Πότε καταχωρείται το άϋλο περιουσιακό στοιχείο στα λογιστικά βιβλία.</a:t>
            </a:r>
            <a:r>
              <a:rPr lang="el-GR" altLang="en-US" sz="2000" b="1">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Το Δ.Λ.Π. 38 αναφέρει ότι ένα άϋλο περιουσιακό στοιχείο πρέπει να καταχωρείται στα λογιστικά βιβλία, όταν, και µόνο όταν, πληρούνται οι παρακάτω δύο προϋποθέσεις: </a:t>
            </a:r>
          </a:p>
          <a:p>
            <a:pPr eaLnBrk="1" hangingPunct="1">
              <a:lnSpc>
                <a:spcPct val="80000"/>
              </a:lnSpc>
              <a:buFontTx/>
              <a:buNone/>
            </a:pPr>
            <a:r>
              <a:rPr lang="el-GR" altLang="en-US" sz="2000">
                <a:latin typeface="Times New Roman" panose="02020603050405020304" pitchFamily="18" charset="0"/>
              </a:rPr>
              <a:t>	α) πιθανολογείται ότι τα µελλοντικά οικονοµικά οφέλη που αποδίδονται στο άϋλο περιουσιακό στοιχείο θα εισρεύσουν στην επιχείρηση, και β) το κόστος του περιουσιακού στοιχείου µπορεί να αποτιµηθεί αξιόπιστα.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Η πιθανότητα µελλοντικών οικονοµικών ωφελειών εκτιµάται από την επιχείρηση µε τη χρησιµοποίηση λογικών και βάσιµων παραδοχών οι οποίες (παραδοχές) αντιπροσωπεύουν την ορθή εκτίµηση της Διευθύνσεως της επιχειρήσεως για το πλαίσιο των οικονοµικών συνθηκών που θα υπάρχουν κατά τη διάρκεια της ωφέλιµης ζωής του περιουσιακού στοιχείου. </a:t>
            </a:r>
          </a:p>
          <a:p>
            <a:pPr eaLnBrk="1" hangingPunct="1">
              <a:lnSpc>
                <a:spcPct val="80000"/>
              </a:lnSpc>
              <a:buFontTx/>
              <a:buNone/>
            </a:pPr>
            <a:r>
              <a:rPr lang="el-GR" altLang="en-US" sz="2000">
                <a:latin typeface="Times New Roman" panose="02020603050405020304" pitchFamily="18" charset="0"/>
              </a:rPr>
              <a:t>	Η κρίση της επιχείρησης για να εκτιµήσει το βαθµό βεβαιότητας που συνδέεται µε τη ροή των µελλοντικών οικονοµικών ωφελειών, οι οποίες (ωφέλειες) αποδίδονται στη χρησιµοποίηση του άϋλου περιουσιακού στοιχείου γίνεται µε βάση τις διαθέσιµες αποδείξεις που υπάρχουν κατά το χρόνο της αρχικής καταχώρησης, δίνοντας µεγαλύτερο βάρος στις εξωτερικές αποδείξεις (Δ.Λ.Π. 38). </a:t>
            </a:r>
          </a:p>
          <a:p>
            <a:pPr eaLnBrk="1" hangingPunct="1">
              <a:lnSpc>
                <a:spcPct val="80000"/>
              </a:lnSpc>
              <a:buFontTx/>
              <a:buNone/>
            </a:pPr>
            <a:r>
              <a:rPr lang="el-GR" altLang="en-US" sz="2000">
                <a:latin typeface="Times New Roman" panose="02020603050405020304" pitchFamily="18" charset="0"/>
              </a:rPr>
              <a:t>	Πιο συγκεκριµένα: εάν ένα άϋλο περιουσιακό στοιχείο αποκτάται ιδιαιτέρως (και όχι ως µέρος µιας µεταβίβασης περιουσίας λόγω µετασχηµατισµού όπου στην περίπτωση αυτή απαιτείται εκτίµηση από εµπειρογνώµονες) τότε, στην περίπτωση αυτή, το αρχικό κόστος του άϋλου περιουσιακού στοιχείου µπορεί, συνήθως, να αποτιµάται αξιόπιστα και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42009767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4754">
                                            <p:txEl>
                                              <p:pRg st="2" end="2"/>
                                            </p:txEl>
                                          </p:spTgt>
                                        </p:tgtEl>
                                        <p:attrNameLst>
                                          <p:attrName>style.visibility</p:attrName>
                                        </p:attrNameLst>
                                      </p:cBhvr>
                                      <p:to>
                                        <p:strVal val="visible"/>
                                      </p:to>
                                    </p:set>
                                    <p:anim calcmode="lin" valueType="num">
                                      <p:cBhvr>
                                        <p:cTn id="7" dur="2000" fill="hold"/>
                                        <p:tgtEl>
                                          <p:spTgt spid="74754">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74754">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74754">
                                            <p:txEl>
                                              <p:pRg st="2" end="2"/>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74754">
                                            <p:txEl>
                                              <p:pRg st="3" end="3"/>
                                            </p:txEl>
                                          </p:spTgt>
                                        </p:tgtEl>
                                        <p:attrNameLst>
                                          <p:attrName>style.visibility</p:attrName>
                                        </p:attrNameLst>
                                      </p:cBhvr>
                                      <p:to>
                                        <p:strVal val="visible"/>
                                      </p:to>
                                    </p:set>
                                    <p:anim calcmode="lin" valueType="num">
                                      <p:cBhvr additive="base">
                                        <p:cTn id="13" dur="2000" fill="hold"/>
                                        <p:tgtEl>
                                          <p:spTgt spid="74754">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475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4754">
                                            <p:txEl>
                                              <p:pRg st="4" end="4"/>
                                            </p:txEl>
                                          </p:spTgt>
                                        </p:tgtEl>
                                        <p:attrNameLst>
                                          <p:attrName>style.visibility</p:attrName>
                                        </p:attrNameLst>
                                      </p:cBhvr>
                                      <p:to>
                                        <p:strVal val="visible"/>
                                      </p:to>
                                    </p:set>
                                    <p:anim calcmode="lin" valueType="num">
                                      <p:cBhvr additive="base">
                                        <p:cTn id="17" dur="2000" fill="hold"/>
                                        <p:tgtEl>
                                          <p:spTgt spid="74754">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4754">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000"/>
                            </p:stCondLst>
                            <p:childTnLst>
                              <p:par>
                                <p:cTn id="20" presetID="2" presetClass="entr" presetSubtype="4" fill="hold" nodeType="afterEffect">
                                  <p:stCondLst>
                                    <p:cond delay="0"/>
                                  </p:stCondLst>
                                  <p:childTnLst>
                                    <p:set>
                                      <p:cBhvr>
                                        <p:cTn id="21" dur="1" fill="hold">
                                          <p:stCondLst>
                                            <p:cond delay="0"/>
                                          </p:stCondLst>
                                        </p:cTn>
                                        <p:tgtEl>
                                          <p:spTgt spid="74754">
                                            <p:txEl>
                                              <p:pRg st="6" end="6"/>
                                            </p:txEl>
                                          </p:spTgt>
                                        </p:tgtEl>
                                        <p:attrNameLst>
                                          <p:attrName>style.visibility</p:attrName>
                                        </p:attrNameLst>
                                      </p:cBhvr>
                                      <p:to>
                                        <p:strVal val="visible"/>
                                      </p:to>
                                    </p:set>
                                    <p:anim calcmode="lin" valueType="num">
                                      <p:cBhvr additive="base">
                                        <p:cTn id="22" dur="2000" fill="hold"/>
                                        <p:tgtEl>
                                          <p:spTgt spid="74754">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4754">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4754">
                                            <p:txEl>
                                              <p:pRg st="7" end="7"/>
                                            </p:txEl>
                                          </p:spTgt>
                                        </p:tgtEl>
                                        <p:attrNameLst>
                                          <p:attrName>style.visibility</p:attrName>
                                        </p:attrNameLst>
                                      </p:cBhvr>
                                      <p:to>
                                        <p:strVal val="visible"/>
                                      </p:to>
                                    </p:set>
                                    <p:anim calcmode="lin" valueType="num">
                                      <p:cBhvr additive="base">
                                        <p:cTn id="26" dur="2000" fill="hold"/>
                                        <p:tgtEl>
                                          <p:spTgt spid="74754">
                                            <p:txEl>
                                              <p:pRg st="7" end="7"/>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74754">
                                            <p:txEl>
                                              <p:pRg st="7" end="7"/>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4754">
                                            <p:txEl>
                                              <p:pRg st="8" end="8"/>
                                            </p:txEl>
                                          </p:spTgt>
                                        </p:tgtEl>
                                        <p:attrNameLst>
                                          <p:attrName>style.visibility</p:attrName>
                                        </p:attrNameLst>
                                      </p:cBhvr>
                                      <p:to>
                                        <p:strVal val="visible"/>
                                      </p:to>
                                    </p:set>
                                    <p:anim calcmode="lin" valueType="num">
                                      <p:cBhvr additive="base">
                                        <p:cTn id="30" dur="2000" fill="hold"/>
                                        <p:tgtEl>
                                          <p:spTgt spid="74754">
                                            <p:txEl>
                                              <p:pRg st="8" end="8"/>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74754">
                                            <p:txEl>
                                              <p:pRg st="8" end="8"/>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6000"/>
                            </p:stCondLst>
                            <p:childTnLst>
                              <p:par>
                                <p:cTn id="33" presetID="3" presetClass="exit" presetSubtype="10" fill="hold" nodeType="afterEffect">
                                  <p:stCondLst>
                                    <p:cond delay="10000"/>
                                  </p:stCondLst>
                                  <p:childTnLst>
                                    <p:animEffect transition="out" filter="blinds(horizontal)">
                                      <p:cBhvr>
                                        <p:cTn id="34" dur="2000"/>
                                        <p:tgtEl>
                                          <p:spTgt spid="74754">
                                            <p:txEl>
                                              <p:pRg st="2" end="2"/>
                                            </p:txEl>
                                          </p:spTgt>
                                        </p:tgtEl>
                                      </p:cBhvr>
                                    </p:animEffect>
                                    <p:set>
                                      <p:cBhvr>
                                        <p:cTn id="35" dur="1" fill="hold">
                                          <p:stCondLst>
                                            <p:cond delay="1999"/>
                                          </p:stCondLst>
                                        </p:cTn>
                                        <p:tgtEl>
                                          <p:spTgt spid="74754">
                                            <p:txEl>
                                              <p:pRg st="2" end="2"/>
                                            </p:txEl>
                                          </p:spTgt>
                                        </p:tgtEl>
                                        <p:attrNameLst>
                                          <p:attrName>style.visibility</p:attrName>
                                        </p:attrNameLst>
                                      </p:cBhvr>
                                      <p:to>
                                        <p:strVal val="hidden"/>
                                      </p:to>
                                    </p:set>
                                  </p:childTnLst>
                                </p:cTn>
                              </p:par>
                            </p:childTnLst>
                          </p:cTn>
                        </p:par>
                        <p:par>
                          <p:cTn id="36" fill="hold" nodeType="afterGroup">
                            <p:stCondLst>
                              <p:cond delay="18000"/>
                            </p:stCondLst>
                            <p:childTnLst>
                              <p:par>
                                <p:cTn id="37" presetID="3" presetClass="exit" presetSubtype="10" fill="hold" nodeType="afterEffect">
                                  <p:stCondLst>
                                    <p:cond delay="0"/>
                                  </p:stCondLst>
                                  <p:childTnLst>
                                    <p:animEffect transition="out" filter="blinds(horizontal)">
                                      <p:cBhvr>
                                        <p:cTn id="38" dur="2000"/>
                                        <p:tgtEl>
                                          <p:spTgt spid="74754">
                                            <p:txEl>
                                              <p:pRg st="3" end="3"/>
                                            </p:txEl>
                                          </p:spTgt>
                                        </p:tgtEl>
                                      </p:cBhvr>
                                    </p:animEffect>
                                    <p:set>
                                      <p:cBhvr>
                                        <p:cTn id="39" dur="1" fill="hold">
                                          <p:stCondLst>
                                            <p:cond delay="1999"/>
                                          </p:stCondLst>
                                        </p:cTn>
                                        <p:tgtEl>
                                          <p:spTgt spid="74754">
                                            <p:txEl>
                                              <p:pRg st="3" end="3"/>
                                            </p:txEl>
                                          </p:spTgt>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2000"/>
                                        <p:tgtEl>
                                          <p:spTgt spid="74754">
                                            <p:txEl>
                                              <p:pRg st="4" end="4"/>
                                            </p:txEl>
                                          </p:spTgt>
                                        </p:tgtEl>
                                      </p:cBhvr>
                                    </p:animEffect>
                                    <p:set>
                                      <p:cBhvr>
                                        <p:cTn id="42" dur="1" fill="hold">
                                          <p:stCondLst>
                                            <p:cond delay="1999"/>
                                          </p:stCondLst>
                                        </p:cTn>
                                        <p:tgtEl>
                                          <p:spTgt spid="74754">
                                            <p:txEl>
                                              <p:pRg st="4" end="4"/>
                                            </p:txEl>
                                          </p:spTgt>
                                        </p:tgtEl>
                                        <p:attrNameLst>
                                          <p:attrName>style.visibility</p:attrName>
                                        </p:attrNameLst>
                                      </p:cBhvr>
                                      <p:to>
                                        <p:strVal val="hidden"/>
                                      </p:to>
                                    </p:set>
                                  </p:childTnLst>
                                </p:cTn>
                              </p:par>
                            </p:childTnLst>
                          </p:cTn>
                        </p:par>
                        <p:par>
                          <p:cTn id="43" fill="hold" nodeType="afterGroup">
                            <p:stCondLst>
                              <p:cond delay="20000"/>
                            </p:stCondLst>
                            <p:childTnLst>
                              <p:par>
                                <p:cTn id="44" presetID="3" presetClass="exit" presetSubtype="10" fill="hold" nodeType="afterEffect">
                                  <p:stCondLst>
                                    <p:cond delay="0"/>
                                  </p:stCondLst>
                                  <p:childTnLst>
                                    <p:animEffect transition="out" filter="blinds(horizontal)">
                                      <p:cBhvr>
                                        <p:cTn id="45" dur="2000"/>
                                        <p:tgtEl>
                                          <p:spTgt spid="74754">
                                            <p:txEl>
                                              <p:pRg st="6" end="6"/>
                                            </p:txEl>
                                          </p:spTgt>
                                        </p:tgtEl>
                                      </p:cBhvr>
                                    </p:animEffect>
                                    <p:set>
                                      <p:cBhvr>
                                        <p:cTn id="46" dur="1" fill="hold">
                                          <p:stCondLst>
                                            <p:cond delay="1999"/>
                                          </p:stCondLst>
                                        </p:cTn>
                                        <p:tgtEl>
                                          <p:spTgt spid="74754">
                                            <p:txEl>
                                              <p:pRg st="6" end="6"/>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2000"/>
                                        <p:tgtEl>
                                          <p:spTgt spid="74754">
                                            <p:txEl>
                                              <p:pRg st="7" end="7"/>
                                            </p:txEl>
                                          </p:spTgt>
                                        </p:tgtEl>
                                      </p:cBhvr>
                                    </p:animEffect>
                                    <p:set>
                                      <p:cBhvr>
                                        <p:cTn id="49" dur="1" fill="hold">
                                          <p:stCondLst>
                                            <p:cond delay="1999"/>
                                          </p:stCondLst>
                                        </p:cTn>
                                        <p:tgtEl>
                                          <p:spTgt spid="74754">
                                            <p:txEl>
                                              <p:pRg st="7" end="7"/>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2000"/>
                                        <p:tgtEl>
                                          <p:spTgt spid="74754">
                                            <p:txEl>
                                              <p:pRg st="8" end="8"/>
                                            </p:txEl>
                                          </p:spTgt>
                                        </p:tgtEl>
                                      </p:cBhvr>
                                    </p:animEffect>
                                    <p:set>
                                      <p:cBhvr>
                                        <p:cTn id="52" dur="1" fill="hold">
                                          <p:stCondLst>
                                            <p:cond delay="1999"/>
                                          </p:stCondLst>
                                        </p:cTn>
                                        <p:tgtEl>
                                          <p:spTgt spid="74754">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524000" y="0"/>
            <a:ext cx="9144000" cy="7100888"/>
          </a:xfrm>
        </p:spPr>
        <p:txBody>
          <a:bodyPr>
            <a:normAutofit lnSpcReduction="10000"/>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ιδιαίτερα όταν η αγορά πραγµατοποιείται µε µετρητά ή άλλα νοµισµατικά στοιχεία. </a:t>
            </a:r>
          </a:p>
          <a:p>
            <a:pPr eaLnBrk="1" hangingPunct="1">
              <a:lnSpc>
                <a:spcPct val="80000"/>
              </a:lnSpc>
              <a:buFontTx/>
              <a:buNone/>
            </a:pPr>
            <a:r>
              <a:rPr lang="el-GR" altLang="en-US" sz="2000">
                <a:latin typeface="Times New Roman" panose="02020603050405020304" pitchFamily="18" charset="0"/>
              </a:rPr>
              <a:t>	Το κόστος ενός άϋλου περιουσιακού στοιχείου αποτελεί τη τιµή αγοράς του. Η τιµή αυτή προσαυξάνεται: α) µε κάθε εισαγωγικό δασµό, β) κάθε µη επιστρεπτέο φόρο αγοράς και γ) κάθε άµεση δαπάνη η οποία πραγµατοποιείται ώστε να χρησιµοποιηθεί το άϋλο περιουσιακό στοιχείο από την επιχείρηση. </a:t>
            </a:r>
          </a:p>
          <a:p>
            <a:pPr eaLnBrk="1" hangingPunct="1">
              <a:lnSpc>
                <a:spcPct val="80000"/>
              </a:lnSpc>
              <a:buFontTx/>
              <a:buNone/>
            </a:pPr>
            <a:r>
              <a:rPr lang="el-GR" altLang="en-US" sz="2000">
                <a:latin typeface="Times New Roman" panose="02020603050405020304" pitchFamily="18" charset="0"/>
              </a:rPr>
              <a:t>	</a:t>
            </a:r>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Ιδιοπαραγωγή άϋλων περιουσιακών στοιχείων</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Σε µερικές περιπτώσεις πραγµατοποιούνται δαπάνες για να δηµιουργήσουν µελλοντικά οικονοµικά οφέλη, αλλά αυτές δεν καταλήγουν στη δηµιουργία ενός άϋλου περιουσιακού στοιχείου το οποίο να πληρεί τα κριτήρια που θέτει το Δ.Λ.Π. 38, δηλαδή: 	 </a:t>
            </a:r>
          </a:p>
          <a:p>
            <a:pPr eaLnBrk="1" hangingPunct="1">
              <a:lnSpc>
                <a:spcPct val="80000"/>
              </a:lnSpc>
              <a:buFontTx/>
              <a:buNone/>
            </a:pPr>
            <a:r>
              <a:rPr lang="el-GR" altLang="en-US" sz="2000">
                <a:latin typeface="Times New Roman" panose="02020603050405020304" pitchFamily="18" charset="0"/>
              </a:rPr>
              <a:t>	α) αναγνωρίσιµο περιουσιακό στοιχείο το οποίο θα δηµιουργήσει πιθανά µελλοντικά οικονοµικά οφέλη, και,</a:t>
            </a:r>
          </a:p>
          <a:p>
            <a:pPr eaLnBrk="1" hangingPunct="1">
              <a:lnSpc>
                <a:spcPct val="80000"/>
              </a:lnSpc>
              <a:buFontTx/>
              <a:buNone/>
            </a:pPr>
            <a:r>
              <a:rPr lang="el-GR" altLang="en-US" sz="2000">
                <a:latin typeface="Times New Roman" panose="02020603050405020304" pitchFamily="18" charset="0"/>
              </a:rPr>
              <a:t>	β) αξιόπιστος προσδιορισµός του κόστους.</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Μια επιχείρηση για να εκτιμήσει εάν ένα εσωτερικώς δημιουργημένο άϋλο περιουσιακό στοιχείο πληρεί τα κριτήρια για να το καταχωρήσει στο ενεργητικό του ισολογισμού ως περιουσιακό στοιχείο, ταξινομεί τη δημιουργία του περιουσιακού στοιχείου στις εξής δύο φάσεις: α) φάσης έρευνας και β) φάσης ανάπτυξης. Εάν μια επιχείρηση δεν μπορεί να διαχωρίσει τις άνω φάσεις σε ένα εσωτερικό πρόγραμμα, τότε μεταχειρίζεται τις δαπάνες αυτού του προγράμματος ως εάν πραγματοποιήθηκαν μόνο για τη φάση έρευνας (Δ.Λ.Π. 38).</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529809431"/>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3730">
                                            <p:txEl>
                                              <p:pRg st="2" end="2"/>
                                            </p:txEl>
                                          </p:spTgt>
                                        </p:tgtEl>
                                        <p:attrNameLst>
                                          <p:attrName>style.visibility</p:attrName>
                                        </p:attrNameLst>
                                      </p:cBhvr>
                                      <p:to>
                                        <p:strVal val="visible"/>
                                      </p:to>
                                    </p:set>
                                    <p:anim calcmode="lin" valueType="num">
                                      <p:cBhvr additive="base">
                                        <p:cTn id="7" dur="20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373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0">
                                            <p:txEl>
                                              <p:pRg st="3" end="3"/>
                                            </p:txEl>
                                          </p:spTgt>
                                        </p:tgtEl>
                                        <p:attrNameLst>
                                          <p:attrName>style.visibility</p:attrName>
                                        </p:attrNameLst>
                                      </p:cBhvr>
                                      <p:to>
                                        <p:strVal val="visible"/>
                                      </p:to>
                                    </p:set>
                                    <p:anim calcmode="lin" valueType="num">
                                      <p:cBhvr additive="base">
                                        <p:cTn id="11" dur="20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3730">
                                            <p:txEl>
                                              <p:pRg st="3" end="3"/>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3" presetClass="exit" presetSubtype="10" fill="hold" nodeType="afterEffect">
                                  <p:stCondLst>
                                    <p:cond delay="7000"/>
                                  </p:stCondLst>
                                  <p:childTnLst>
                                    <p:animEffect transition="out" filter="blinds(horizontal)">
                                      <p:cBhvr>
                                        <p:cTn id="15" dur="2000"/>
                                        <p:tgtEl>
                                          <p:spTgt spid="73730">
                                            <p:txEl>
                                              <p:pRg st="2" end="2"/>
                                            </p:txEl>
                                          </p:spTgt>
                                        </p:tgtEl>
                                      </p:cBhvr>
                                    </p:animEffect>
                                    <p:set>
                                      <p:cBhvr>
                                        <p:cTn id="16" dur="1" fill="hold">
                                          <p:stCondLst>
                                            <p:cond delay="1999"/>
                                          </p:stCondLst>
                                        </p:cTn>
                                        <p:tgtEl>
                                          <p:spTgt spid="73730">
                                            <p:txEl>
                                              <p:pRg st="2" end="2"/>
                                            </p:txEl>
                                          </p:spTgt>
                                        </p:tgtEl>
                                        <p:attrNameLst>
                                          <p:attrName>style.visibility</p:attrName>
                                        </p:attrNameLst>
                                      </p:cBhvr>
                                      <p:to>
                                        <p:strVal val="hidden"/>
                                      </p:to>
                                    </p:set>
                                  </p:childTnLst>
                                </p:cTn>
                              </p:par>
                            </p:childTnLst>
                          </p:cTn>
                        </p:par>
                        <p:par>
                          <p:cTn id="17" fill="hold" nodeType="afterGroup">
                            <p:stCondLst>
                              <p:cond delay="11000"/>
                            </p:stCondLst>
                            <p:childTnLst>
                              <p:par>
                                <p:cTn id="18" presetID="3" presetClass="exit" presetSubtype="10" fill="hold" nodeType="afterEffect">
                                  <p:stCondLst>
                                    <p:cond delay="0"/>
                                  </p:stCondLst>
                                  <p:childTnLst>
                                    <p:animEffect transition="out" filter="blinds(horizontal)">
                                      <p:cBhvr>
                                        <p:cTn id="19" dur="2000"/>
                                        <p:tgtEl>
                                          <p:spTgt spid="73730">
                                            <p:txEl>
                                              <p:pRg st="3" end="3"/>
                                            </p:txEl>
                                          </p:spTgt>
                                        </p:tgtEl>
                                      </p:cBhvr>
                                    </p:animEffect>
                                    <p:set>
                                      <p:cBhvr>
                                        <p:cTn id="20" dur="1" fill="hold">
                                          <p:stCondLst>
                                            <p:cond delay="1999"/>
                                          </p:stCondLst>
                                        </p:cTn>
                                        <p:tgtEl>
                                          <p:spTgt spid="73730">
                                            <p:txEl>
                                              <p:pRg st="3" end="3"/>
                                            </p:txEl>
                                          </p:spTgt>
                                        </p:tgtEl>
                                        <p:attrNameLst>
                                          <p:attrName>style.visibility</p:attrName>
                                        </p:attrNameLst>
                                      </p:cBhvr>
                                      <p:to>
                                        <p:strVal val="hidden"/>
                                      </p:to>
                                    </p:set>
                                  </p:childTnLst>
                                </p:cTn>
                              </p:par>
                            </p:childTnLst>
                          </p:cTn>
                        </p:par>
                        <p:par>
                          <p:cTn id="21" fill="hold" nodeType="afterGroup">
                            <p:stCondLst>
                              <p:cond delay="13000"/>
                            </p:stCondLst>
                            <p:childTnLst>
                              <p:par>
                                <p:cTn id="22" presetID="53" presetClass="entr" presetSubtype="0" fill="hold" nodeType="afterEffect">
                                  <p:stCondLst>
                                    <p:cond delay="0"/>
                                  </p:stCondLst>
                                  <p:childTnLst>
                                    <p:set>
                                      <p:cBhvr>
                                        <p:cTn id="23" dur="1" fill="hold">
                                          <p:stCondLst>
                                            <p:cond delay="0"/>
                                          </p:stCondLst>
                                        </p:cTn>
                                        <p:tgtEl>
                                          <p:spTgt spid="73730">
                                            <p:txEl>
                                              <p:pRg st="5" end="5"/>
                                            </p:txEl>
                                          </p:spTgt>
                                        </p:tgtEl>
                                        <p:attrNameLst>
                                          <p:attrName>style.visibility</p:attrName>
                                        </p:attrNameLst>
                                      </p:cBhvr>
                                      <p:to>
                                        <p:strVal val="visible"/>
                                      </p:to>
                                    </p:set>
                                    <p:anim calcmode="lin" valueType="num">
                                      <p:cBhvr>
                                        <p:cTn id="24" dur="2000" fill="hold"/>
                                        <p:tgtEl>
                                          <p:spTgt spid="73730">
                                            <p:txEl>
                                              <p:pRg st="5" end="5"/>
                                            </p:txEl>
                                          </p:spTgt>
                                        </p:tgtEl>
                                        <p:attrNameLst>
                                          <p:attrName>ppt_w</p:attrName>
                                        </p:attrNameLst>
                                      </p:cBhvr>
                                      <p:tavLst>
                                        <p:tav tm="0">
                                          <p:val>
                                            <p:fltVal val="0"/>
                                          </p:val>
                                        </p:tav>
                                        <p:tav tm="100000">
                                          <p:val>
                                            <p:strVal val="#ppt_w"/>
                                          </p:val>
                                        </p:tav>
                                      </p:tavLst>
                                    </p:anim>
                                    <p:anim calcmode="lin" valueType="num">
                                      <p:cBhvr>
                                        <p:cTn id="25" dur="2000" fill="hold"/>
                                        <p:tgtEl>
                                          <p:spTgt spid="73730">
                                            <p:txEl>
                                              <p:pRg st="5" end="5"/>
                                            </p:txEl>
                                          </p:spTgt>
                                        </p:tgtEl>
                                        <p:attrNameLst>
                                          <p:attrName>ppt_h</p:attrName>
                                        </p:attrNameLst>
                                      </p:cBhvr>
                                      <p:tavLst>
                                        <p:tav tm="0">
                                          <p:val>
                                            <p:fltVal val="0"/>
                                          </p:val>
                                        </p:tav>
                                        <p:tav tm="100000">
                                          <p:val>
                                            <p:strVal val="#ppt_h"/>
                                          </p:val>
                                        </p:tav>
                                      </p:tavLst>
                                    </p:anim>
                                    <p:animEffect transition="in" filter="fade">
                                      <p:cBhvr>
                                        <p:cTn id="26" dur="2000"/>
                                        <p:tgtEl>
                                          <p:spTgt spid="73730">
                                            <p:txEl>
                                              <p:pRg st="5" end="5"/>
                                            </p:txEl>
                                          </p:spTgt>
                                        </p:tgtEl>
                                      </p:cBhvr>
                                    </p:animEffect>
                                  </p:childTnLst>
                                </p:cTn>
                              </p:par>
                            </p:childTnLst>
                          </p:cTn>
                        </p:par>
                        <p:par>
                          <p:cTn id="27" fill="hold" nodeType="afterGroup">
                            <p:stCondLst>
                              <p:cond delay="15000"/>
                            </p:stCondLst>
                            <p:childTnLst>
                              <p:par>
                                <p:cTn id="28" presetID="2" presetClass="entr" presetSubtype="4" fill="hold" nodeType="afterEffect">
                                  <p:stCondLst>
                                    <p:cond delay="0"/>
                                  </p:stCondLst>
                                  <p:childTnLst>
                                    <p:set>
                                      <p:cBhvr>
                                        <p:cTn id="29" dur="1" fill="hold">
                                          <p:stCondLst>
                                            <p:cond delay="0"/>
                                          </p:stCondLst>
                                        </p:cTn>
                                        <p:tgtEl>
                                          <p:spTgt spid="73730">
                                            <p:txEl>
                                              <p:pRg st="7" end="7"/>
                                            </p:txEl>
                                          </p:spTgt>
                                        </p:tgtEl>
                                        <p:attrNameLst>
                                          <p:attrName>style.visibility</p:attrName>
                                        </p:attrNameLst>
                                      </p:cBhvr>
                                      <p:to>
                                        <p:strVal val="visible"/>
                                      </p:to>
                                    </p:set>
                                    <p:anim calcmode="lin" valueType="num">
                                      <p:cBhvr additive="base">
                                        <p:cTn id="30" dur="20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73730">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3730">
                                            <p:txEl>
                                              <p:pRg st="8" end="8"/>
                                            </p:txEl>
                                          </p:spTgt>
                                        </p:tgtEl>
                                        <p:attrNameLst>
                                          <p:attrName>style.visibility</p:attrName>
                                        </p:attrNameLst>
                                      </p:cBhvr>
                                      <p:to>
                                        <p:strVal val="visible"/>
                                      </p:to>
                                    </p:set>
                                    <p:anim calcmode="lin" valueType="num">
                                      <p:cBhvr additive="base">
                                        <p:cTn id="34" dur="20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73730">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73730">
                                            <p:txEl>
                                              <p:pRg st="9" end="9"/>
                                            </p:txEl>
                                          </p:spTgt>
                                        </p:tgtEl>
                                        <p:attrNameLst>
                                          <p:attrName>style.visibility</p:attrName>
                                        </p:attrNameLst>
                                      </p:cBhvr>
                                      <p:to>
                                        <p:strVal val="visible"/>
                                      </p:to>
                                    </p:set>
                                    <p:anim calcmode="lin" valueType="num">
                                      <p:cBhvr additive="base">
                                        <p:cTn id="38" dur="2000" fill="hold"/>
                                        <p:tgtEl>
                                          <p:spTgt spid="73730">
                                            <p:txEl>
                                              <p:pRg st="9" end="9"/>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73730">
                                            <p:txEl>
                                              <p:pRg st="9" end="9"/>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7000"/>
                            </p:stCondLst>
                            <p:childTnLst>
                              <p:par>
                                <p:cTn id="41" presetID="2" presetClass="entr" presetSubtype="4" fill="hold" nodeType="afterEffect">
                                  <p:stCondLst>
                                    <p:cond delay="0"/>
                                  </p:stCondLst>
                                  <p:childTnLst>
                                    <p:set>
                                      <p:cBhvr>
                                        <p:cTn id="42" dur="1" fill="hold">
                                          <p:stCondLst>
                                            <p:cond delay="0"/>
                                          </p:stCondLst>
                                        </p:cTn>
                                        <p:tgtEl>
                                          <p:spTgt spid="73730">
                                            <p:txEl>
                                              <p:pRg st="11" end="11"/>
                                            </p:txEl>
                                          </p:spTgt>
                                        </p:tgtEl>
                                        <p:attrNameLst>
                                          <p:attrName>style.visibility</p:attrName>
                                        </p:attrNameLst>
                                      </p:cBhvr>
                                      <p:to>
                                        <p:strVal val="visible"/>
                                      </p:to>
                                    </p:set>
                                    <p:anim calcmode="lin" valueType="num">
                                      <p:cBhvr additive="base">
                                        <p:cTn id="43" dur="2000" fill="hold"/>
                                        <p:tgtEl>
                                          <p:spTgt spid="73730">
                                            <p:txEl>
                                              <p:pRg st="11" end="11"/>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3730">
                                            <p:txEl>
                                              <p:pRg st="11" end="11"/>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19000"/>
                            </p:stCondLst>
                            <p:childTnLst>
                              <p:par>
                                <p:cTn id="46" presetID="3" presetClass="exit" presetSubtype="10" fill="hold" nodeType="afterEffect">
                                  <p:stCondLst>
                                    <p:cond delay="10000"/>
                                  </p:stCondLst>
                                  <p:childTnLst>
                                    <p:animEffect transition="out" filter="blinds(horizontal)">
                                      <p:cBhvr>
                                        <p:cTn id="47" dur="2000"/>
                                        <p:tgtEl>
                                          <p:spTgt spid="73730">
                                            <p:txEl>
                                              <p:pRg st="5" end="5"/>
                                            </p:txEl>
                                          </p:spTgt>
                                        </p:tgtEl>
                                      </p:cBhvr>
                                    </p:animEffect>
                                    <p:set>
                                      <p:cBhvr>
                                        <p:cTn id="48" dur="1" fill="hold">
                                          <p:stCondLst>
                                            <p:cond delay="1999"/>
                                          </p:stCondLst>
                                        </p:cTn>
                                        <p:tgtEl>
                                          <p:spTgt spid="73730">
                                            <p:txEl>
                                              <p:pRg st="5" end="5"/>
                                            </p:txEl>
                                          </p:spTgt>
                                        </p:tgtEl>
                                        <p:attrNameLst>
                                          <p:attrName>style.visibility</p:attrName>
                                        </p:attrNameLst>
                                      </p:cBhvr>
                                      <p:to>
                                        <p:strVal val="hidden"/>
                                      </p:to>
                                    </p:set>
                                  </p:childTnLst>
                                </p:cTn>
                              </p:par>
                            </p:childTnLst>
                          </p:cTn>
                        </p:par>
                        <p:par>
                          <p:cTn id="49" fill="hold" nodeType="afterGroup">
                            <p:stCondLst>
                              <p:cond delay="31000"/>
                            </p:stCondLst>
                            <p:childTnLst>
                              <p:par>
                                <p:cTn id="50" presetID="3" presetClass="exit" presetSubtype="10" fill="hold" nodeType="afterEffect">
                                  <p:stCondLst>
                                    <p:cond delay="0"/>
                                  </p:stCondLst>
                                  <p:childTnLst>
                                    <p:animEffect transition="out" filter="blinds(horizontal)">
                                      <p:cBhvr>
                                        <p:cTn id="51" dur="2000"/>
                                        <p:tgtEl>
                                          <p:spTgt spid="73730">
                                            <p:txEl>
                                              <p:pRg st="7" end="7"/>
                                            </p:txEl>
                                          </p:spTgt>
                                        </p:tgtEl>
                                      </p:cBhvr>
                                    </p:animEffect>
                                    <p:set>
                                      <p:cBhvr>
                                        <p:cTn id="52" dur="1" fill="hold">
                                          <p:stCondLst>
                                            <p:cond delay="1999"/>
                                          </p:stCondLst>
                                        </p:cTn>
                                        <p:tgtEl>
                                          <p:spTgt spid="73730">
                                            <p:txEl>
                                              <p:pRg st="7" end="7"/>
                                            </p:txEl>
                                          </p:spTgt>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2000"/>
                                        <p:tgtEl>
                                          <p:spTgt spid="73730">
                                            <p:txEl>
                                              <p:pRg st="8" end="8"/>
                                            </p:txEl>
                                          </p:spTgt>
                                        </p:tgtEl>
                                      </p:cBhvr>
                                    </p:animEffect>
                                    <p:set>
                                      <p:cBhvr>
                                        <p:cTn id="55" dur="1" fill="hold">
                                          <p:stCondLst>
                                            <p:cond delay="1999"/>
                                          </p:stCondLst>
                                        </p:cTn>
                                        <p:tgtEl>
                                          <p:spTgt spid="73730">
                                            <p:txEl>
                                              <p:pRg st="8" end="8"/>
                                            </p:txEl>
                                          </p:spTgt>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2000"/>
                                        <p:tgtEl>
                                          <p:spTgt spid="73730">
                                            <p:txEl>
                                              <p:pRg st="9" end="9"/>
                                            </p:txEl>
                                          </p:spTgt>
                                        </p:tgtEl>
                                      </p:cBhvr>
                                    </p:animEffect>
                                    <p:set>
                                      <p:cBhvr>
                                        <p:cTn id="58" dur="1" fill="hold">
                                          <p:stCondLst>
                                            <p:cond delay="1999"/>
                                          </p:stCondLst>
                                        </p:cTn>
                                        <p:tgtEl>
                                          <p:spTgt spid="73730">
                                            <p:txEl>
                                              <p:pRg st="9" end="9"/>
                                            </p:txEl>
                                          </p:spTgt>
                                        </p:tgtEl>
                                        <p:attrNameLst>
                                          <p:attrName>style.visibility</p:attrName>
                                        </p:attrNameLst>
                                      </p:cBhvr>
                                      <p:to>
                                        <p:strVal val="hidden"/>
                                      </p:to>
                                    </p:set>
                                  </p:childTnLst>
                                </p:cTn>
                              </p:par>
                            </p:childTnLst>
                          </p:cTn>
                        </p:par>
                        <p:par>
                          <p:cTn id="59" fill="hold" nodeType="afterGroup">
                            <p:stCondLst>
                              <p:cond delay="33000"/>
                            </p:stCondLst>
                            <p:childTnLst>
                              <p:par>
                                <p:cTn id="60" presetID="3" presetClass="exit" presetSubtype="10" fill="hold" nodeType="afterEffect">
                                  <p:stCondLst>
                                    <p:cond delay="0"/>
                                  </p:stCondLst>
                                  <p:childTnLst>
                                    <p:animEffect transition="out" filter="blinds(horizontal)">
                                      <p:cBhvr>
                                        <p:cTn id="61" dur="2000"/>
                                        <p:tgtEl>
                                          <p:spTgt spid="73730">
                                            <p:txEl>
                                              <p:pRg st="11" end="11"/>
                                            </p:txEl>
                                          </p:spTgt>
                                        </p:tgtEl>
                                      </p:cBhvr>
                                    </p:animEffect>
                                    <p:set>
                                      <p:cBhvr>
                                        <p:cTn id="62" dur="1" fill="hold">
                                          <p:stCondLst>
                                            <p:cond delay="1999"/>
                                          </p:stCondLst>
                                        </p:cTn>
                                        <p:tgtEl>
                                          <p:spTgt spid="73730">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Φάση έρευνας</a:t>
            </a:r>
            <a:r>
              <a:rPr lang="el-GR" altLang="en-US" sz="2000" i="1" u="sng">
                <a:latin typeface="Times New Roman" panose="02020603050405020304" pitchFamily="18" charset="0"/>
              </a:rPr>
              <a:t>.</a:t>
            </a:r>
            <a:r>
              <a:rPr lang="el-GR" altLang="en-US" sz="2000">
                <a:latin typeface="Times New Roman" panose="02020603050405020304" pitchFamily="18" charset="0"/>
              </a:rPr>
              <a:t> Το Δ.Λ.Π. 38, έχει την άποψη, ότι στη φάση έρευνας ενός προγράμματος, μια επιχείρηση δεν μπορεί να αποδείξει ότι υπάρχει ένα άϋλο περιουσιακό στοιχείο το οποίο θα δημιουργήσει πιθανά μελλοντικά οφέλη. Συνεπώς οι δαπάνες έρευνας καταχωρούνται πάντοτε ως έξοδα όταν πραγματοποιούνται. </a:t>
            </a:r>
          </a:p>
          <a:p>
            <a:pPr eaLnBrk="1" hangingPunct="1">
              <a:lnSpc>
                <a:spcPct val="80000"/>
              </a:lnSpc>
              <a:buFontTx/>
              <a:buNone/>
            </a:pPr>
            <a:r>
              <a:rPr lang="el-GR" altLang="en-US" sz="2000">
                <a:latin typeface="Times New Roman" panose="02020603050405020304" pitchFamily="18" charset="0"/>
              </a:rPr>
              <a:t>	Επομένως το Δ.Λ.Π. 38 θέτει την εξής αρχή:</a:t>
            </a:r>
          </a:p>
          <a:p>
            <a:pPr eaLnBrk="1" hangingPunct="1">
              <a:lnSpc>
                <a:spcPct val="80000"/>
              </a:lnSpc>
              <a:buFontTx/>
              <a:buNone/>
            </a:pPr>
            <a:r>
              <a:rPr lang="el-GR" altLang="en-US" sz="2000">
                <a:latin typeface="Times New Roman" panose="02020603050405020304" pitchFamily="18" charset="0"/>
              </a:rPr>
              <a:t> </a:t>
            </a:r>
            <a:r>
              <a:rPr lang="el-GR" altLang="en-US" sz="2000" i="1">
                <a:latin typeface="Times New Roman" panose="02020603050405020304" pitchFamily="18" charset="0"/>
              </a:rPr>
              <a:t>	</a:t>
            </a:r>
            <a:r>
              <a:rPr lang="el-GR" altLang="en-US" sz="2000">
                <a:latin typeface="Times New Roman" panose="02020603050405020304" pitchFamily="18" charset="0"/>
              </a:rPr>
              <a:t>Κανένα άϋλο περιουσιακό στοιχείο που προκύπτει από έρευνα (ή από φάση έρευνας ενός εσωτερικού προγράμματος) δεν πρέπει να καταχωρείται στο ενεργητικό του ισολογισμού ως περιουσιακό στοιχείο. Οι δαπάνες έρευνας (ή φάσεις έρευνας ενός εσωτερικού προγράμματος) πρέπει να καταχωρούνται ως έξοδα, όταν πραγματοποιούνται.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r>
              <a:rPr lang="el-GR" altLang="en-US" sz="2000" b="1" i="1" u="sng">
                <a:latin typeface="Times New Roman" panose="02020603050405020304" pitchFamily="18" charset="0"/>
              </a:rPr>
              <a:t>Παραδείγματα ερευνητικών δραστηριοτήτων είναι:</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(α) Δραστηριότητες που αποσκοπούν στην απόκτηση νέων γνώσεων </a:t>
            </a:r>
          </a:p>
          <a:p>
            <a:pPr eaLnBrk="1" hangingPunct="1">
              <a:lnSpc>
                <a:spcPct val="80000"/>
              </a:lnSpc>
              <a:buFontTx/>
              <a:buNone/>
            </a:pPr>
            <a:r>
              <a:rPr lang="el-GR" altLang="en-US" sz="2000">
                <a:latin typeface="Times New Roman" panose="02020603050405020304" pitchFamily="18" charset="0"/>
              </a:rPr>
              <a:t>	(β) Η αναζήτηση, εκτίμηση και τελική επιλογή, εφαρμογών πορισμάτων έρευνας ή άλλων γνώσεων </a:t>
            </a:r>
          </a:p>
          <a:p>
            <a:pPr eaLnBrk="1" hangingPunct="1">
              <a:lnSpc>
                <a:spcPct val="80000"/>
              </a:lnSpc>
              <a:buFontTx/>
              <a:buNone/>
            </a:pPr>
            <a:r>
              <a:rPr lang="el-GR" altLang="en-US" sz="2000">
                <a:latin typeface="Times New Roman" panose="02020603050405020304" pitchFamily="18" charset="0"/>
              </a:rPr>
              <a:t>	(γ) Η αναζήτηση για εναλλακτικά υλικά, συσκευές, προϊόντα, διαδικασίες, </a:t>
            </a:r>
          </a:p>
          <a:p>
            <a:pPr eaLnBrk="1" hangingPunct="1">
              <a:lnSpc>
                <a:spcPct val="80000"/>
              </a:lnSpc>
              <a:buFontTx/>
              <a:buNone/>
            </a:pPr>
            <a:r>
              <a:rPr lang="el-GR" altLang="en-US" sz="2000">
                <a:latin typeface="Times New Roman" panose="02020603050405020304" pitchFamily="18" charset="0"/>
              </a:rPr>
              <a:t>          συστήματα ή υπηρεσίες </a:t>
            </a:r>
          </a:p>
          <a:p>
            <a:pPr eaLnBrk="1" hangingPunct="1">
              <a:lnSpc>
                <a:spcPct val="80000"/>
              </a:lnSpc>
              <a:buFontTx/>
              <a:buNone/>
            </a:pPr>
            <a:r>
              <a:rPr lang="el-GR" altLang="en-US" sz="2000">
                <a:latin typeface="Times New Roman" panose="02020603050405020304" pitchFamily="18" charset="0"/>
              </a:rPr>
              <a:t>	(δ) Η διαμόρφωση, ο σχεδιασμός, η αξιολόγηση και η τελική επιλογή των δυνατών εναλλακτικών λύσεων για νέα ή βελτιωμένα υλικά, συσκευές, προϊόντα, διαδικασίες, συστήματα ή υπηρεσίες.</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373391721"/>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2706">
                                            <p:txEl>
                                              <p:pRg st="3" end="3"/>
                                            </p:txEl>
                                          </p:spTgt>
                                        </p:tgtEl>
                                        <p:attrNameLst>
                                          <p:attrName>style.visibility</p:attrName>
                                        </p:attrNameLst>
                                      </p:cBhvr>
                                      <p:to>
                                        <p:strVal val="visible"/>
                                      </p:to>
                                    </p:set>
                                    <p:anim calcmode="lin" valueType="num">
                                      <p:cBhvr additive="base">
                                        <p:cTn id="7" dur="2000" fill="hold"/>
                                        <p:tgtEl>
                                          <p:spTgt spid="72706">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270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6">
                                            <p:txEl>
                                              <p:pRg st="4" end="4"/>
                                            </p:txEl>
                                          </p:spTgt>
                                        </p:tgtEl>
                                        <p:attrNameLst>
                                          <p:attrName>style.visibility</p:attrName>
                                        </p:attrNameLst>
                                      </p:cBhvr>
                                      <p:to>
                                        <p:strVal val="visible"/>
                                      </p:to>
                                    </p:set>
                                    <p:anim calcmode="lin" valueType="num">
                                      <p:cBhvr additive="base">
                                        <p:cTn id="11" dur="2000" fill="hold"/>
                                        <p:tgtEl>
                                          <p:spTgt spid="72706">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270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706">
                                            <p:txEl>
                                              <p:pRg st="5" end="5"/>
                                            </p:txEl>
                                          </p:spTgt>
                                        </p:tgtEl>
                                        <p:attrNameLst>
                                          <p:attrName>style.visibility</p:attrName>
                                        </p:attrNameLst>
                                      </p:cBhvr>
                                      <p:to>
                                        <p:strVal val="visible"/>
                                      </p:to>
                                    </p:set>
                                    <p:anim calcmode="lin" valueType="num">
                                      <p:cBhvr additive="base">
                                        <p:cTn id="15" dur="2000" fill="hold"/>
                                        <p:tgtEl>
                                          <p:spTgt spid="72706">
                                            <p:txEl>
                                              <p:pRg st="5" end="5"/>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2706">
                                            <p:txEl>
                                              <p:pRg st="5" end="5"/>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72706">
                                            <p:txEl>
                                              <p:pRg st="7" end="7"/>
                                            </p:txEl>
                                          </p:spTgt>
                                        </p:tgtEl>
                                        <p:attrNameLst>
                                          <p:attrName>style.visibility</p:attrName>
                                        </p:attrNameLst>
                                      </p:cBhvr>
                                      <p:to>
                                        <p:strVal val="visible"/>
                                      </p:to>
                                    </p:set>
                                    <p:anim calcmode="lin" valueType="num">
                                      <p:cBhvr additive="base">
                                        <p:cTn id="20" dur="2000" fill="hold"/>
                                        <p:tgtEl>
                                          <p:spTgt spid="72706">
                                            <p:txEl>
                                              <p:pRg st="7" end="7"/>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72706">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2706">
                                            <p:txEl>
                                              <p:pRg st="8" end="8"/>
                                            </p:txEl>
                                          </p:spTgt>
                                        </p:tgtEl>
                                        <p:attrNameLst>
                                          <p:attrName>style.visibility</p:attrName>
                                        </p:attrNameLst>
                                      </p:cBhvr>
                                      <p:to>
                                        <p:strVal val="visible"/>
                                      </p:to>
                                    </p:set>
                                    <p:anim calcmode="lin" valueType="num">
                                      <p:cBhvr additive="base">
                                        <p:cTn id="24" dur="2000" fill="hold"/>
                                        <p:tgtEl>
                                          <p:spTgt spid="72706">
                                            <p:txEl>
                                              <p:pRg st="8" end="8"/>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72706">
                                            <p:txEl>
                                              <p:pRg st="8" end="8"/>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2706">
                                            <p:txEl>
                                              <p:pRg st="9" end="9"/>
                                            </p:txEl>
                                          </p:spTgt>
                                        </p:tgtEl>
                                        <p:attrNameLst>
                                          <p:attrName>style.visibility</p:attrName>
                                        </p:attrNameLst>
                                      </p:cBhvr>
                                      <p:to>
                                        <p:strVal val="visible"/>
                                      </p:to>
                                    </p:set>
                                    <p:anim calcmode="lin" valueType="num">
                                      <p:cBhvr additive="base">
                                        <p:cTn id="28" dur="2000" fill="hold"/>
                                        <p:tgtEl>
                                          <p:spTgt spid="72706">
                                            <p:txEl>
                                              <p:pRg st="9" end="9"/>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72706">
                                            <p:txEl>
                                              <p:pRg st="9" end="9"/>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2706">
                                            <p:txEl>
                                              <p:pRg st="10" end="10"/>
                                            </p:txEl>
                                          </p:spTgt>
                                        </p:tgtEl>
                                        <p:attrNameLst>
                                          <p:attrName>style.visibility</p:attrName>
                                        </p:attrNameLst>
                                      </p:cBhvr>
                                      <p:to>
                                        <p:strVal val="visible"/>
                                      </p:to>
                                    </p:set>
                                    <p:anim calcmode="lin" valueType="num">
                                      <p:cBhvr additive="base">
                                        <p:cTn id="32" dur="2000" fill="hold"/>
                                        <p:tgtEl>
                                          <p:spTgt spid="72706">
                                            <p:txEl>
                                              <p:pRg st="10" end="1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72706">
                                            <p:txEl>
                                              <p:pRg st="10" end="1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2706">
                                            <p:txEl>
                                              <p:pRg st="11" end="11"/>
                                            </p:txEl>
                                          </p:spTgt>
                                        </p:tgtEl>
                                        <p:attrNameLst>
                                          <p:attrName>style.visibility</p:attrName>
                                        </p:attrNameLst>
                                      </p:cBhvr>
                                      <p:to>
                                        <p:strVal val="visible"/>
                                      </p:to>
                                    </p:set>
                                    <p:anim calcmode="lin" valueType="num">
                                      <p:cBhvr additive="base">
                                        <p:cTn id="36" dur="2000" fill="hold"/>
                                        <p:tgtEl>
                                          <p:spTgt spid="72706">
                                            <p:txEl>
                                              <p:pRg st="11" end="11"/>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72706">
                                            <p:txEl>
                                              <p:pRg st="11" end="1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2706">
                                            <p:txEl>
                                              <p:pRg st="12" end="12"/>
                                            </p:txEl>
                                          </p:spTgt>
                                        </p:tgtEl>
                                        <p:attrNameLst>
                                          <p:attrName>style.visibility</p:attrName>
                                        </p:attrNameLst>
                                      </p:cBhvr>
                                      <p:to>
                                        <p:strVal val="visible"/>
                                      </p:to>
                                    </p:set>
                                    <p:anim calcmode="lin" valueType="num">
                                      <p:cBhvr additive="base">
                                        <p:cTn id="40" dur="2000" fill="hold"/>
                                        <p:tgtEl>
                                          <p:spTgt spid="72706">
                                            <p:txEl>
                                              <p:pRg st="12" end="12"/>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72706">
                                            <p:txEl>
                                              <p:pRg st="12" end="12"/>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4000"/>
                            </p:stCondLst>
                            <p:childTnLst>
                              <p:par>
                                <p:cTn id="43" presetID="3" presetClass="exit" presetSubtype="10" fill="hold" nodeType="afterEffect">
                                  <p:stCondLst>
                                    <p:cond delay="10000"/>
                                  </p:stCondLst>
                                  <p:childTnLst>
                                    <p:animEffect transition="out" filter="blinds(horizontal)">
                                      <p:cBhvr>
                                        <p:cTn id="44" dur="2000"/>
                                        <p:tgtEl>
                                          <p:spTgt spid="72706">
                                            <p:txEl>
                                              <p:pRg st="3" end="3"/>
                                            </p:txEl>
                                          </p:spTgt>
                                        </p:tgtEl>
                                      </p:cBhvr>
                                    </p:animEffect>
                                    <p:set>
                                      <p:cBhvr>
                                        <p:cTn id="45" dur="1" fill="hold">
                                          <p:stCondLst>
                                            <p:cond delay="1999"/>
                                          </p:stCondLst>
                                        </p:cTn>
                                        <p:tgtEl>
                                          <p:spTgt spid="72706">
                                            <p:txEl>
                                              <p:pRg st="3" end="3"/>
                                            </p:txEl>
                                          </p:spTgt>
                                        </p:tgtEl>
                                        <p:attrNameLst>
                                          <p:attrName>style.visibility</p:attrName>
                                        </p:attrNameLst>
                                      </p:cBhvr>
                                      <p:to>
                                        <p:strVal val="hidden"/>
                                      </p:to>
                                    </p:set>
                                  </p:childTnLst>
                                </p:cTn>
                              </p:par>
                            </p:childTnLst>
                          </p:cTn>
                        </p:par>
                        <p:par>
                          <p:cTn id="46" fill="hold" nodeType="afterGroup">
                            <p:stCondLst>
                              <p:cond delay="16000"/>
                            </p:stCondLst>
                            <p:childTnLst>
                              <p:par>
                                <p:cTn id="47" presetID="3" presetClass="exit" presetSubtype="10" fill="hold" nodeType="afterEffect">
                                  <p:stCondLst>
                                    <p:cond delay="0"/>
                                  </p:stCondLst>
                                  <p:childTnLst>
                                    <p:animEffect transition="out" filter="blinds(horizontal)">
                                      <p:cBhvr>
                                        <p:cTn id="48" dur="2000"/>
                                        <p:tgtEl>
                                          <p:spTgt spid="72706">
                                            <p:txEl>
                                              <p:pRg st="4" end="4"/>
                                            </p:txEl>
                                          </p:spTgt>
                                        </p:tgtEl>
                                      </p:cBhvr>
                                    </p:animEffect>
                                    <p:set>
                                      <p:cBhvr>
                                        <p:cTn id="49" dur="1" fill="hold">
                                          <p:stCondLst>
                                            <p:cond delay="1999"/>
                                          </p:stCondLst>
                                        </p:cTn>
                                        <p:tgtEl>
                                          <p:spTgt spid="72706">
                                            <p:txEl>
                                              <p:pRg st="4" end="4"/>
                                            </p:txEl>
                                          </p:spTgt>
                                        </p:tgtEl>
                                        <p:attrNameLst>
                                          <p:attrName>style.visibility</p:attrName>
                                        </p:attrNameLst>
                                      </p:cBhvr>
                                      <p:to>
                                        <p:strVal val="hidden"/>
                                      </p:to>
                                    </p:set>
                                  </p:childTnLst>
                                </p:cTn>
                              </p:par>
                            </p:childTnLst>
                          </p:cTn>
                        </p:par>
                        <p:par>
                          <p:cTn id="50" fill="hold" nodeType="afterGroup">
                            <p:stCondLst>
                              <p:cond delay="18000"/>
                            </p:stCondLst>
                            <p:childTnLst>
                              <p:par>
                                <p:cTn id="51" presetID="3" presetClass="exit" presetSubtype="10" fill="hold" nodeType="afterEffect">
                                  <p:stCondLst>
                                    <p:cond delay="0"/>
                                  </p:stCondLst>
                                  <p:childTnLst>
                                    <p:animEffect transition="out" filter="blinds(horizontal)">
                                      <p:cBhvr>
                                        <p:cTn id="52" dur="2000"/>
                                        <p:tgtEl>
                                          <p:spTgt spid="72706">
                                            <p:txEl>
                                              <p:pRg st="5" end="5"/>
                                            </p:txEl>
                                          </p:spTgt>
                                        </p:tgtEl>
                                      </p:cBhvr>
                                    </p:animEffect>
                                    <p:set>
                                      <p:cBhvr>
                                        <p:cTn id="53" dur="1" fill="hold">
                                          <p:stCondLst>
                                            <p:cond delay="1999"/>
                                          </p:stCondLst>
                                        </p:cTn>
                                        <p:tgtEl>
                                          <p:spTgt spid="72706">
                                            <p:txEl>
                                              <p:pRg st="5" end="5"/>
                                            </p:txEl>
                                          </p:spTgt>
                                        </p:tgtEl>
                                        <p:attrNameLst>
                                          <p:attrName>style.visibility</p:attrName>
                                        </p:attrNameLst>
                                      </p:cBhvr>
                                      <p:to>
                                        <p:strVal val="hidden"/>
                                      </p:to>
                                    </p:set>
                                  </p:childTnLst>
                                </p:cTn>
                              </p:par>
                            </p:childTnLst>
                          </p:cTn>
                        </p:par>
                        <p:par>
                          <p:cTn id="54" fill="hold" nodeType="afterGroup">
                            <p:stCondLst>
                              <p:cond delay="20000"/>
                            </p:stCondLst>
                            <p:childTnLst>
                              <p:par>
                                <p:cTn id="55" presetID="3" presetClass="exit" presetSubtype="10" fill="hold" nodeType="afterEffect">
                                  <p:stCondLst>
                                    <p:cond delay="0"/>
                                  </p:stCondLst>
                                  <p:childTnLst>
                                    <p:animEffect transition="out" filter="blinds(horizontal)">
                                      <p:cBhvr>
                                        <p:cTn id="56" dur="2000"/>
                                        <p:tgtEl>
                                          <p:spTgt spid="72706">
                                            <p:txEl>
                                              <p:pRg st="7" end="7"/>
                                            </p:txEl>
                                          </p:spTgt>
                                        </p:tgtEl>
                                      </p:cBhvr>
                                    </p:animEffect>
                                    <p:set>
                                      <p:cBhvr>
                                        <p:cTn id="57" dur="1" fill="hold">
                                          <p:stCondLst>
                                            <p:cond delay="1999"/>
                                          </p:stCondLst>
                                        </p:cTn>
                                        <p:tgtEl>
                                          <p:spTgt spid="72706">
                                            <p:txEl>
                                              <p:pRg st="7" end="7"/>
                                            </p:txEl>
                                          </p:spTgt>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2000"/>
                                        <p:tgtEl>
                                          <p:spTgt spid="72706">
                                            <p:txEl>
                                              <p:pRg st="8" end="8"/>
                                            </p:txEl>
                                          </p:spTgt>
                                        </p:tgtEl>
                                      </p:cBhvr>
                                    </p:animEffect>
                                    <p:set>
                                      <p:cBhvr>
                                        <p:cTn id="60" dur="1" fill="hold">
                                          <p:stCondLst>
                                            <p:cond delay="1999"/>
                                          </p:stCondLst>
                                        </p:cTn>
                                        <p:tgtEl>
                                          <p:spTgt spid="72706">
                                            <p:txEl>
                                              <p:pRg st="8" end="8"/>
                                            </p:txEl>
                                          </p:spTgt>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2000"/>
                                        <p:tgtEl>
                                          <p:spTgt spid="72706">
                                            <p:txEl>
                                              <p:pRg st="9" end="9"/>
                                            </p:txEl>
                                          </p:spTgt>
                                        </p:tgtEl>
                                      </p:cBhvr>
                                    </p:animEffect>
                                    <p:set>
                                      <p:cBhvr>
                                        <p:cTn id="63" dur="1" fill="hold">
                                          <p:stCondLst>
                                            <p:cond delay="1999"/>
                                          </p:stCondLst>
                                        </p:cTn>
                                        <p:tgtEl>
                                          <p:spTgt spid="72706">
                                            <p:txEl>
                                              <p:pRg st="9" end="9"/>
                                            </p:txEl>
                                          </p:spTgt>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2000"/>
                                        <p:tgtEl>
                                          <p:spTgt spid="72706">
                                            <p:txEl>
                                              <p:pRg st="10" end="10"/>
                                            </p:txEl>
                                          </p:spTgt>
                                        </p:tgtEl>
                                      </p:cBhvr>
                                    </p:animEffect>
                                    <p:set>
                                      <p:cBhvr>
                                        <p:cTn id="66" dur="1" fill="hold">
                                          <p:stCondLst>
                                            <p:cond delay="1999"/>
                                          </p:stCondLst>
                                        </p:cTn>
                                        <p:tgtEl>
                                          <p:spTgt spid="72706">
                                            <p:txEl>
                                              <p:pRg st="10" end="10"/>
                                            </p:txEl>
                                          </p:spTgt>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2000"/>
                                        <p:tgtEl>
                                          <p:spTgt spid="72706">
                                            <p:txEl>
                                              <p:pRg st="11" end="11"/>
                                            </p:txEl>
                                          </p:spTgt>
                                        </p:tgtEl>
                                      </p:cBhvr>
                                    </p:animEffect>
                                    <p:set>
                                      <p:cBhvr>
                                        <p:cTn id="69" dur="1" fill="hold">
                                          <p:stCondLst>
                                            <p:cond delay="1999"/>
                                          </p:stCondLst>
                                        </p:cTn>
                                        <p:tgtEl>
                                          <p:spTgt spid="72706">
                                            <p:txEl>
                                              <p:pRg st="11" end="11"/>
                                            </p:txEl>
                                          </p:spTgt>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2000"/>
                                        <p:tgtEl>
                                          <p:spTgt spid="72706">
                                            <p:txEl>
                                              <p:pRg st="12" end="12"/>
                                            </p:txEl>
                                          </p:spTgt>
                                        </p:tgtEl>
                                      </p:cBhvr>
                                    </p:animEffect>
                                    <p:set>
                                      <p:cBhvr>
                                        <p:cTn id="72" dur="1" fill="hold">
                                          <p:stCondLst>
                                            <p:cond delay="1999"/>
                                          </p:stCondLst>
                                        </p:cTn>
                                        <p:tgtEl>
                                          <p:spTgt spid="72706">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Φάση αναπτύξεως</a:t>
            </a:r>
            <a:r>
              <a:rPr lang="el-GR" altLang="en-US" sz="2000" i="1" u="sng">
                <a:latin typeface="Times New Roman" panose="02020603050405020304" pitchFamily="18" charset="0"/>
              </a:rPr>
              <a:t>.</a:t>
            </a:r>
            <a:r>
              <a:rPr lang="el-GR" altLang="en-US" sz="2000">
                <a:latin typeface="Times New Roman" panose="02020603050405020304" pitchFamily="18" charset="0"/>
              </a:rPr>
              <a:t> Σύμφωνα με το Δ.Λ.Π. 38 ένα άϋλο περιουσιακό στοιχείο που προέρχεται από ανάπτυξη (ή από τη φάση αναπτύξεως ενός εσωτερικού προγράμματος) πρέπει να καταχωρείται ως άϋλο περιουσιακό στοιχείο όταν, και μόνο όταν, μια επιχείρηση μπορεί να αποδείξει όλα τα ακόλουθα: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(α) Την τεχνική δυνατότητα ολοκληρώσεως του άϋλου περιουσιακού στοιχείου, ούτως ώστε να είναι διαθέσιμο προς χρήση ή πώληση 	</a:t>
            </a:r>
          </a:p>
          <a:p>
            <a:pPr eaLnBrk="1" hangingPunct="1">
              <a:lnSpc>
                <a:spcPct val="80000"/>
              </a:lnSpc>
              <a:buFontTx/>
              <a:buNone/>
            </a:pPr>
            <a:r>
              <a:rPr lang="el-GR" altLang="en-US" sz="2000">
                <a:latin typeface="Times New Roman" panose="02020603050405020304" pitchFamily="18" charset="0"/>
              </a:rPr>
              <a:t>	(β) Την πρόθεση της vα ολοκληρώσει το άϋλο περιουσιακό στοιχείο και να χρησιμοποιήσει ή πωλήσει αυτό. 	 </a:t>
            </a:r>
          </a:p>
          <a:p>
            <a:pPr eaLnBrk="1" hangingPunct="1">
              <a:lnSpc>
                <a:spcPct val="80000"/>
              </a:lnSpc>
              <a:buFontTx/>
              <a:buNone/>
            </a:pPr>
            <a:r>
              <a:rPr lang="el-GR" altLang="en-US" sz="2000">
                <a:latin typeface="Times New Roman" panose="02020603050405020304" pitchFamily="18" charset="0"/>
              </a:rPr>
              <a:t>	(γ) Την ικανότητά της να χρησιμοποιήσει ή να πωλήσει το άϋλο περιουσιακό στοιχείο </a:t>
            </a:r>
          </a:p>
          <a:p>
            <a:pPr eaLnBrk="1" hangingPunct="1">
              <a:lnSpc>
                <a:spcPct val="80000"/>
              </a:lnSpc>
              <a:buFontTx/>
              <a:buNone/>
            </a:pPr>
            <a:r>
              <a:rPr lang="el-GR" altLang="en-US" sz="2000">
                <a:latin typeface="Times New Roman" panose="02020603050405020304" pitchFamily="18" charset="0"/>
              </a:rPr>
              <a:t>	(δ) Πως το άϋλο περιoυσιακό στοιχείο θα δημιουργήσει πιθανά μελλοντικά οικονομικά οφέλη. Μεταξύ άλλων πραγμάτων, η επιχείρηση πρέπει να αποδείξει την ύπαρξη μιας αγοράς για το προϊόν του άϋλου περιουσιακού στοιχείου ή για το ίδιο το άϋλο περιουσιακό στοιχείο ή, αν πρόκειται να χρησιμοποιείται εσωτερικώς, τη χρησιμότητα του άϋλου περιουσιακού στοιχείου. </a:t>
            </a:r>
          </a:p>
          <a:p>
            <a:pPr eaLnBrk="1" hangingPunct="1">
              <a:lnSpc>
                <a:spcPct val="80000"/>
              </a:lnSpc>
              <a:buFontTx/>
              <a:buNone/>
            </a:pPr>
            <a:r>
              <a:rPr lang="el-GR" altLang="en-US" sz="2000">
                <a:latin typeface="Times New Roman" panose="02020603050405020304" pitchFamily="18" charset="0"/>
              </a:rPr>
              <a:t>	(ε) Τη διαθεσιμότητα των κατάλληλων τεχνικών, οικονομικών και άλλων πόρων για να ολοκληρώσει την ανάπτυξη και να χρησιμοποιήσει ή πωλήσει το άϋλο περιουσιακό στοιχείο, και</a:t>
            </a:r>
          </a:p>
          <a:p>
            <a:pPr eaLnBrk="1" hangingPunct="1">
              <a:lnSpc>
                <a:spcPct val="80000"/>
              </a:lnSpc>
              <a:buFontTx/>
              <a:buNone/>
            </a:pPr>
            <a:r>
              <a:rPr lang="el-GR" altLang="en-US" sz="2000">
                <a:latin typeface="Times New Roman" panose="02020603050405020304" pitchFamily="18" charset="0"/>
              </a:rPr>
              <a:t>	(στ) Την ικανότητα της να αποτιμά αξιόπιστα τις αποδοτέες δαπάνες στο άϋλο περιουσιακό στοιχείο, κατά τη διάρκεια της αναπτύξεως του. </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266824988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1682">
                                            <p:txEl>
                                              <p:pRg st="2" end="2"/>
                                            </p:txEl>
                                          </p:spTgt>
                                        </p:tgtEl>
                                        <p:attrNameLst>
                                          <p:attrName>style.visibility</p:attrName>
                                        </p:attrNameLst>
                                      </p:cBhvr>
                                      <p:to>
                                        <p:strVal val="visible"/>
                                      </p:to>
                                    </p:set>
                                    <p:anim calcmode="lin" valueType="num">
                                      <p:cBhvr additive="base">
                                        <p:cTn id="7" dur="20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1682">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71682">
                                            <p:txEl>
                                              <p:pRg st="4" end="4"/>
                                            </p:txEl>
                                          </p:spTgt>
                                        </p:tgtEl>
                                        <p:attrNameLst>
                                          <p:attrName>style.visibility</p:attrName>
                                        </p:attrNameLst>
                                      </p:cBhvr>
                                      <p:to>
                                        <p:strVal val="visible"/>
                                      </p:to>
                                    </p:set>
                                    <p:anim calcmode="lin" valueType="num">
                                      <p:cBhvr additive="base">
                                        <p:cTn id="12" dur="20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1682">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682">
                                            <p:txEl>
                                              <p:pRg st="5" end="5"/>
                                            </p:txEl>
                                          </p:spTgt>
                                        </p:tgtEl>
                                        <p:attrNameLst>
                                          <p:attrName>style.visibility</p:attrName>
                                        </p:attrNameLst>
                                      </p:cBhvr>
                                      <p:to>
                                        <p:strVal val="visible"/>
                                      </p:to>
                                    </p:set>
                                    <p:anim calcmode="lin" valueType="num">
                                      <p:cBhvr additive="base">
                                        <p:cTn id="16" dur="2000" fill="hold"/>
                                        <p:tgtEl>
                                          <p:spTgt spid="71682">
                                            <p:txEl>
                                              <p:pRg st="5" end="5"/>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71682">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1682">
                                            <p:txEl>
                                              <p:pRg st="6" end="6"/>
                                            </p:txEl>
                                          </p:spTgt>
                                        </p:tgtEl>
                                        <p:attrNameLst>
                                          <p:attrName>style.visibility</p:attrName>
                                        </p:attrNameLst>
                                      </p:cBhvr>
                                      <p:to>
                                        <p:strVal val="visible"/>
                                      </p:to>
                                    </p:set>
                                    <p:anim calcmode="lin" valueType="num">
                                      <p:cBhvr additive="base">
                                        <p:cTn id="20" dur="2000" fill="hold"/>
                                        <p:tgtEl>
                                          <p:spTgt spid="71682">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71682">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682">
                                            <p:txEl>
                                              <p:pRg st="7" end="7"/>
                                            </p:txEl>
                                          </p:spTgt>
                                        </p:tgtEl>
                                        <p:attrNameLst>
                                          <p:attrName>style.visibility</p:attrName>
                                        </p:attrNameLst>
                                      </p:cBhvr>
                                      <p:to>
                                        <p:strVal val="visible"/>
                                      </p:to>
                                    </p:set>
                                    <p:anim calcmode="lin" valueType="num">
                                      <p:cBhvr additive="base">
                                        <p:cTn id="24" dur="2000" fill="hold"/>
                                        <p:tgtEl>
                                          <p:spTgt spid="71682">
                                            <p:txEl>
                                              <p:pRg st="7" end="7"/>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71682">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1682">
                                            <p:txEl>
                                              <p:pRg st="8" end="8"/>
                                            </p:txEl>
                                          </p:spTgt>
                                        </p:tgtEl>
                                        <p:attrNameLst>
                                          <p:attrName>style.visibility</p:attrName>
                                        </p:attrNameLst>
                                      </p:cBhvr>
                                      <p:to>
                                        <p:strVal val="visible"/>
                                      </p:to>
                                    </p:set>
                                    <p:anim calcmode="lin" valueType="num">
                                      <p:cBhvr additive="base">
                                        <p:cTn id="28" dur="2000" fill="hold"/>
                                        <p:tgtEl>
                                          <p:spTgt spid="71682">
                                            <p:txEl>
                                              <p:pRg st="8" end="8"/>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71682">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1682">
                                            <p:txEl>
                                              <p:pRg st="9" end="9"/>
                                            </p:txEl>
                                          </p:spTgt>
                                        </p:tgtEl>
                                        <p:attrNameLst>
                                          <p:attrName>style.visibility</p:attrName>
                                        </p:attrNameLst>
                                      </p:cBhvr>
                                      <p:to>
                                        <p:strVal val="visible"/>
                                      </p:to>
                                    </p:set>
                                    <p:anim calcmode="lin" valueType="num">
                                      <p:cBhvr additive="base">
                                        <p:cTn id="32" dur="2000" fill="hold"/>
                                        <p:tgtEl>
                                          <p:spTgt spid="71682">
                                            <p:txEl>
                                              <p:pRg st="9" end="9"/>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71682">
                                            <p:txEl>
                                              <p:pRg st="9" end="9"/>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4000"/>
                            </p:stCondLst>
                            <p:childTnLst>
                              <p:par>
                                <p:cTn id="35" presetID="3" presetClass="exit" presetSubtype="10" fill="hold" nodeType="afterEffect">
                                  <p:stCondLst>
                                    <p:cond delay="15000"/>
                                  </p:stCondLst>
                                  <p:childTnLst>
                                    <p:animEffect transition="out" filter="blinds(horizontal)">
                                      <p:cBhvr>
                                        <p:cTn id="36" dur="2000"/>
                                        <p:tgtEl>
                                          <p:spTgt spid="71682">
                                            <p:txEl>
                                              <p:pRg st="2" end="2"/>
                                            </p:txEl>
                                          </p:spTgt>
                                        </p:tgtEl>
                                      </p:cBhvr>
                                    </p:animEffect>
                                    <p:set>
                                      <p:cBhvr>
                                        <p:cTn id="37" dur="1" fill="hold">
                                          <p:stCondLst>
                                            <p:cond delay="1999"/>
                                          </p:stCondLst>
                                        </p:cTn>
                                        <p:tgtEl>
                                          <p:spTgt spid="71682">
                                            <p:txEl>
                                              <p:pRg st="2" end="2"/>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2000"/>
                                        <p:tgtEl>
                                          <p:spTgt spid="71682">
                                            <p:txEl>
                                              <p:pRg st="3" end="3"/>
                                            </p:txEl>
                                          </p:spTgt>
                                        </p:tgtEl>
                                      </p:cBhvr>
                                    </p:animEffect>
                                    <p:set>
                                      <p:cBhvr>
                                        <p:cTn id="40" dur="1" fill="hold">
                                          <p:stCondLst>
                                            <p:cond delay="1999"/>
                                          </p:stCondLst>
                                        </p:cTn>
                                        <p:tgtEl>
                                          <p:spTgt spid="71682">
                                            <p:txEl>
                                              <p:pRg st="3" end="3"/>
                                            </p:txEl>
                                          </p:spTgt>
                                        </p:tgtEl>
                                        <p:attrNameLst>
                                          <p:attrName>style.visibility</p:attrName>
                                        </p:attrNameLst>
                                      </p:cBhvr>
                                      <p:to>
                                        <p:strVal val="hidden"/>
                                      </p:to>
                                    </p:set>
                                  </p:childTnLst>
                                </p:cTn>
                              </p:par>
                            </p:childTnLst>
                          </p:cTn>
                        </p:par>
                        <p:par>
                          <p:cTn id="41" fill="hold" nodeType="afterGroup">
                            <p:stCondLst>
                              <p:cond delay="21000"/>
                            </p:stCondLst>
                            <p:childTnLst>
                              <p:par>
                                <p:cTn id="42" presetID="3" presetClass="exit" presetSubtype="10" fill="hold" nodeType="afterEffect">
                                  <p:stCondLst>
                                    <p:cond delay="0"/>
                                  </p:stCondLst>
                                  <p:childTnLst>
                                    <p:animEffect transition="out" filter="blinds(horizontal)">
                                      <p:cBhvr>
                                        <p:cTn id="43" dur="2000"/>
                                        <p:tgtEl>
                                          <p:spTgt spid="71682">
                                            <p:txEl>
                                              <p:pRg st="4" end="4"/>
                                            </p:txEl>
                                          </p:spTgt>
                                        </p:tgtEl>
                                      </p:cBhvr>
                                    </p:animEffect>
                                    <p:set>
                                      <p:cBhvr>
                                        <p:cTn id="44" dur="1" fill="hold">
                                          <p:stCondLst>
                                            <p:cond delay="1999"/>
                                          </p:stCondLst>
                                        </p:cTn>
                                        <p:tgtEl>
                                          <p:spTgt spid="71682">
                                            <p:txEl>
                                              <p:pRg st="4" end="4"/>
                                            </p:txEl>
                                          </p:spTgt>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2000"/>
                                        <p:tgtEl>
                                          <p:spTgt spid="71682">
                                            <p:txEl>
                                              <p:pRg st="5" end="5"/>
                                            </p:txEl>
                                          </p:spTgt>
                                        </p:tgtEl>
                                      </p:cBhvr>
                                    </p:animEffect>
                                    <p:set>
                                      <p:cBhvr>
                                        <p:cTn id="47" dur="1" fill="hold">
                                          <p:stCondLst>
                                            <p:cond delay="1999"/>
                                          </p:stCondLst>
                                        </p:cTn>
                                        <p:tgtEl>
                                          <p:spTgt spid="71682">
                                            <p:txEl>
                                              <p:pRg st="5" end="5"/>
                                            </p:txEl>
                                          </p:spTgt>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2000"/>
                                        <p:tgtEl>
                                          <p:spTgt spid="71682">
                                            <p:txEl>
                                              <p:pRg st="6" end="6"/>
                                            </p:txEl>
                                          </p:spTgt>
                                        </p:tgtEl>
                                      </p:cBhvr>
                                    </p:animEffect>
                                    <p:set>
                                      <p:cBhvr>
                                        <p:cTn id="50" dur="1" fill="hold">
                                          <p:stCondLst>
                                            <p:cond delay="1999"/>
                                          </p:stCondLst>
                                        </p:cTn>
                                        <p:tgtEl>
                                          <p:spTgt spid="71682">
                                            <p:txEl>
                                              <p:pRg st="6" end="6"/>
                                            </p:txEl>
                                          </p:spTgt>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2000"/>
                                        <p:tgtEl>
                                          <p:spTgt spid="71682">
                                            <p:txEl>
                                              <p:pRg st="7" end="7"/>
                                            </p:txEl>
                                          </p:spTgt>
                                        </p:tgtEl>
                                      </p:cBhvr>
                                    </p:animEffect>
                                    <p:set>
                                      <p:cBhvr>
                                        <p:cTn id="53" dur="1" fill="hold">
                                          <p:stCondLst>
                                            <p:cond delay="1999"/>
                                          </p:stCondLst>
                                        </p:cTn>
                                        <p:tgtEl>
                                          <p:spTgt spid="71682">
                                            <p:txEl>
                                              <p:pRg st="7" end="7"/>
                                            </p:txEl>
                                          </p:spTgt>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2000"/>
                                        <p:tgtEl>
                                          <p:spTgt spid="71682">
                                            <p:txEl>
                                              <p:pRg st="8" end="8"/>
                                            </p:txEl>
                                          </p:spTgt>
                                        </p:tgtEl>
                                      </p:cBhvr>
                                    </p:animEffect>
                                    <p:set>
                                      <p:cBhvr>
                                        <p:cTn id="56" dur="1" fill="hold">
                                          <p:stCondLst>
                                            <p:cond delay="1999"/>
                                          </p:stCondLst>
                                        </p:cTn>
                                        <p:tgtEl>
                                          <p:spTgt spid="71682">
                                            <p:txEl>
                                              <p:pRg st="8" end="8"/>
                                            </p:txEl>
                                          </p:spTgt>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2000"/>
                                        <p:tgtEl>
                                          <p:spTgt spid="71682">
                                            <p:txEl>
                                              <p:pRg st="9" end="9"/>
                                            </p:txEl>
                                          </p:spTgt>
                                        </p:tgtEl>
                                      </p:cBhvr>
                                    </p:animEffect>
                                    <p:set>
                                      <p:cBhvr>
                                        <p:cTn id="59" dur="1" fill="hold">
                                          <p:stCondLst>
                                            <p:cond delay="1999"/>
                                          </p:stCondLst>
                                        </p:cTn>
                                        <p:tgtEl>
                                          <p:spTgt spid="71682">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524000" y="0"/>
            <a:ext cx="9144000" cy="6858000"/>
          </a:xfrm>
        </p:spPr>
        <p:txBody>
          <a:bodyPr/>
          <a:lstStyle/>
          <a:p>
            <a:pPr eaLnBrk="1" hangingPunct="1">
              <a:buFontTx/>
              <a:buNone/>
            </a:pPr>
            <a:endParaRPr lang="el-GR" altLang="en-US" sz="2000">
              <a:latin typeface="Times New Roman" panose="02020603050405020304" pitchFamily="18" charset="0"/>
            </a:endParaRPr>
          </a:p>
          <a:p>
            <a:pPr eaLnBrk="1" hangingPunct="1">
              <a:buFontTx/>
              <a:buNone/>
            </a:pPr>
            <a:r>
              <a:rPr lang="el-GR" altLang="en-US">
                <a:latin typeface="Times New Roman" panose="02020603050405020304" pitchFamily="18" charset="0"/>
              </a:rPr>
              <a:t>	</a:t>
            </a:r>
            <a:r>
              <a:rPr lang="el-GR" altLang="en-US" sz="2000" b="1" i="1" u="sng">
                <a:latin typeface="Times New Roman" panose="02020603050405020304" pitchFamily="18" charset="0"/>
              </a:rPr>
              <a:t>Παραδείγματα δραστηριοτήτων αναπτύξεως είναι:</a:t>
            </a: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(α) Ο σχεδιασμός, κατασκευή και δοκιμή προ-παραγωγής ή προ-χρησιμοποιήσεως πρωτοτύπων και προτύπων </a:t>
            </a:r>
          </a:p>
          <a:p>
            <a:pPr eaLnBrk="1" hangingPunct="1">
              <a:buFontTx/>
              <a:buNone/>
            </a:pPr>
            <a:r>
              <a:rPr lang="el-GR" altLang="en-US" sz="2000">
                <a:latin typeface="Times New Roman" panose="02020603050405020304" pitchFamily="18" charset="0"/>
              </a:rPr>
              <a:t>	(β) Ο σχεδιασμός εργαλείων, συσκευών, καλουπιών και πρεσών που εμπερικλείουν νέα τεχνολογία </a:t>
            </a:r>
          </a:p>
          <a:p>
            <a:pPr eaLnBrk="1" hangingPunct="1">
              <a:buFontTx/>
              <a:buNone/>
            </a:pPr>
            <a:r>
              <a:rPr lang="el-GR" altLang="en-US" sz="2000">
                <a:latin typeface="Times New Roman" panose="02020603050405020304" pitchFamily="18" charset="0"/>
              </a:rPr>
              <a:t>	(γ) Ο σχεδιασμός, κατασκευή και λειτουργία μιας πιλοτικής εγκαταστάσεως, που δεν είναι μιας κλίμακας οικονομικώς δυνατής για εμπορική παραγωγή, και </a:t>
            </a:r>
          </a:p>
          <a:p>
            <a:pPr eaLnBrk="1" hangingPunct="1">
              <a:buFontTx/>
              <a:buNone/>
            </a:pPr>
            <a:r>
              <a:rPr lang="el-GR" altLang="en-US" sz="2000">
                <a:latin typeface="Times New Roman" panose="02020603050405020304" pitchFamily="18" charset="0"/>
              </a:rPr>
              <a:t>	(δ) Ο σχεδιασμός, κατασκευή και δοκιμή μιας επιλεγμένης εναλλακτικής λύσης για νέα ή βελτιωμένα υλικά, συσκευές, προϊόντα, διαδικασίες, συστήματα ή υπηρεσίες.</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Σημειώνεται ότι το Δ.Λ.Π. 38 δέχεται την άποψη ότι δαπάνες σε εσωτερικώς δημιουργούμενα σήματα, τίτλους εφημερίδων και περιοδικών, εκδοτικούς τίτλους, πελατολόγια και στοιχεία όμοια σε ουσία δεν μπορεί να διαχωριστούν από το συνολικό κόστος ανάπτυξης της επιχειρήσεως. Συνεπώς, τέτοια στοιχεία δεν καταχωρούνται ως άϋλα περιουσιακά στοιχεία.</a:t>
            </a:r>
          </a:p>
          <a:p>
            <a:pPr eaLnBrk="1" hangingPunct="1">
              <a:buFontTx/>
              <a:buNone/>
            </a:pPr>
            <a:r>
              <a:rPr lang="el-GR" altLang="en-US">
                <a:latin typeface="Times New Roman" panose="02020603050405020304" pitchFamily="18" charset="0"/>
              </a:rPr>
              <a:t>	 </a:t>
            </a:r>
            <a:endParaRPr lang="en-US" altLang="en-US">
              <a:latin typeface="Times New Roman" panose="02020603050405020304" pitchFamily="18" charset="0"/>
            </a:endParaRPr>
          </a:p>
        </p:txBody>
      </p:sp>
    </p:spTree>
    <p:extLst>
      <p:ext uri="{BB962C8B-B14F-4D97-AF65-F5344CB8AC3E}">
        <p14:creationId xmlns:p14="http://schemas.microsoft.com/office/powerpoint/2010/main" val="479994475"/>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0658">
                                            <p:txEl>
                                              <p:pRg st="1" end="1"/>
                                            </p:txEl>
                                          </p:spTgt>
                                        </p:tgtEl>
                                        <p:attrNameLst>
                                          <p:attrName>style.visibility</p:attrName>
                                        </p:attrNameLst>
                                      </p:cBhvr>
                                      <p:to>
                                        <p:strVal val="visible"/>
                                      </p:to>
                                    </p:set>
                                    <p:animEffect transition="in" filter="fade">
                                      <p:cBhvr>
                                        <p:cTn id="7" dur="2000"/>
                                        <p:tgtEl>
                                          <p:spTgt spid="70658">
                                            <p:txEl>
                                              <p:pRg st="1" end="1"/>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70658">
                                            <p:txEl>
                                              <p:pRg st="2" end="2"/>
                                            </p:txEl>
                                          </p:spTgt>
                                        </p:tgtEl>
                                        <p:attrNameLst>
                                          <p:attrName>style.visibility</p:attrName>
                                        </p:attrNameLst>
                                      </p:cBhvr>
                                      <p:to>
                                        <p:strVal val="visible"/>
                                      </p:to>
                                    </p:set>
                                    <p:anim calcmode="lin" valueType="num">
                                      <p:cBhvr additive="base">
                                        <p:cTn id="11" dur="20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065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8">
                                            <p:txEl>
                                              <p:pRg st="3" end="3"/>
                                            </p:txEl>
                                          </p:spTgt>
                                        </p:tgtEl>
                                        <p:attrNameLst>
                                          <p:attrName>style.visibility</p:attrName>
                                        </p:attrNameLst>
                                      </p:cBhvr>
                                      <p:to>
                                        <p:strVal val="visible"/>
                                      </p:to>
                                    </p:set>
                                    <p:anim calcmode="lin" valueType="num">
                                      <p:cBhvr additive="base">
                                        <p:cTn id="15" dur="20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065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58">
                                            <p:txEl>
                                              <p:pRg st="4" end="4"/>
                                            </p:txEl>
                                          </p:spTgt>
                                        </p:tgtEl>
                                        <p:attrNameLst>
                                          <p:attrName>style.visibility</p:attrName>
                                        </p:attrNameLst>
                                      </p:cBhvr>
                                      <p:to>
                                        <p:strVal val="visible"/>
                                      </p:to>
                                    </p:set>
                                    <p:anim calcmode="lin" valueType="num">
                                      <p:cBhvr additive="base">
                                        <p:cTn id="19" dur="2000" fill="hold"/>
                                        <p:tgtEl>
                                          <p:spTgt spid="70658">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0658">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0658">
                                            <p:txEl>
                                              <p:pRg st="5" end="5"/>
                                            </p:txEl>
                                          </p:spTgt>
                                        </p:tgtEl>
                                        <p:attrNameLst>
                                          <p:attrName>style.visibility</p:attrName>
                                        </p:attrNameLst>
                                      </p:cBhvr>
                                      <p:to>
                                        <p:strVal val="visible"/>
                                      </p:to>
                                    </p:set>
                                    <p:anim calcmode="lin" valueType="num">
                                      <p:cBhvr additive="base">
                                        <p:cTn id="23" dur="2000" fill="hold"/>
                                        <p:tgtEl>
                                          <p:spTgt spid="70658">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0658">
                                            <p:txEl>
                                              <p:pRg st="5" end="5"/>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4000"/>
                            </p:stCondLst>
                            <p:childTnLst>
                              <p:par>
                                <p:cTn id="26" presetID="2" presetClass="entr" presetSubtype="4" fill="hold" nodeType="afterEffect">
                                  <p:stCondLst>
                                    <p:cond delay="7000"/>
                                  </p:stCondLst>
                                  <p:childTnLst>
                                    <p:set>
                                      <p:cBhvr>
                                        <p:cTn id="27" dur="1" fill="hold">
                                          <p:stCondLst>
                                            <p:cond delay="0"/>
                                          </p:stCondLst>
                                        </p:cTn>
                                        <p:tgtEl>
                                          <p:spTgt spid="70658">
                                            <p:txEl>
                                              <p:pRg st="7" end="7"/>
                                            </p:txEl>
                                          </p:spTgt>
                                        </p:tgtEl>
                                        <p:attrNameLst>
                                          <p:attrName>style.visibility</p:attrName>
                                        </p:attrNameLst>
                                      </p:cBhvr>
                                      <p:to>
                                        <p:strVal val="visible"/>
                                      </p:to>
                                    </p:set>
                                    <p:anim calcmode="lin" valueType="num">
                                      <p:cBhvr additive="base">
                                        <p:cTn id="28" dur="2000" fill="hold"/>
                                        <p:tgtEl>
                                          <p:spTgt spid="70658">
                                            <p:txEl>
                                              <p:pRg st="7" end="7"/>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70658">
                                            <p:txEl>
                                              <p:pRg st="7" end="7"/>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3000"/>
                            </p:stCondLst>
                            <p:childTnLst>
                              <p:par>
                                <p:cTn id="31" presetID="3" presetClass="exit" presetSubtype="10" fill="hold" nodeType="afterEffect">
                                  <p:stCondLst>
                                    <p:cond delay="10000"/>
                                  </p:stCondLst>
                                  <p:childTnLst>
                                    <p:animEffect transition="out" filter="blinds(horizontal)">
                                      <p:cBhvr>
                                        <p:cTn id="32" dur="2000"/>
                                        <p:tgtEl>
                                          <p:spTgt spid="70658">
                                            <p:txEl>
                                              <p:pRg st="1" end="1"/>
                                            </p:txEl>
                                          </p:spTgt>
                                        </p:tgtEl>
                                      </p:cBhvr>
                                    </p:animEffect>
                                    <p:set>
                                      <p:cBhvr>
                                        <p:cTn id="33" dur="1" fill="hold">
                                          <p:stCondLst>
                                            <p:cond delay="1999"/>
                                          </p:stCondLst>
                                        </p:cTn>
                                        <p:tgtEl>
                                          <p:spTgt spid="70658">
                                            <p:txEl>
                                              <p:pRg st="1" end="1"/>
                                            </p:txEl>
                                          </p:spTgt>
                                        </p:tgtEl>
                                        <p:attrNameLst>
                                          <p:attrName>style.visibility</p:attrName>
                                        </p:attrNameLst>
                                      </p:cBhvr>
                                      <p:to>
                                        <p:strVal val="hidden"/>
                                      </p:to>
                                    </p:set>
                                  </p:childTnLst>
                                </p:cTn>
                              </p:par>
                            </p:childTnLst>
                          </p:cTn>
                        </p:par>
                        <p:par>
                          <p:cTn id="34" fill="hold" nodeType="afterGroup">
                            <p:stCondLst>
                              <p:cond delay="25000"/>
                            </p:stCondLst>
                            <p:childTnLst>
                              <p:par>
                                <p:cTn id="35" presetID="3" presetClass="exit" presetSubtype="10" fill="hold" nodeType="afterEffect">
                                  <p:stCondLst>
                                    <p:cond delay="0"/>
                                  </p:stCondLst>
                                  <p:childTnLst>
                                    <p:animEffect transition="out" filter="blinds(horizontal)">
                                      <p:cBhvr>
                                        <p:cTn id="36" dur="2000"/>
                                        <p:tgtEl>
                                          <p:spTgt spid="70658">
                                            <p:txEl>
                                              <p:pRg st="2" end="2"/>
                                            </p:txEl>
                                          </p:spTgt>
                                        </p:tgtEl>
                                      </p:cBhvr>
                                    </p:animEffect>
                                    <p:set>
                                      <p:cBhvr>
                                        <p:cTn id="37" dur="1" fill="hold">
                                          <p:stCondLst>
                                            <p:cond delay="1999"/>
                                          </p:stCondLst>
                                        </p:cTn>
                                        <p:tgtEl>
                                          <p:spTgt spid="70658">
                                            <p:txEl>
                                              <p:pRg st="2" end="2"/>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2000"/>
                                        <p:tgtEl>
                                          <p:spTgt spid="70658">
                                            <p:txEl>
                                              <p:pRg st="3" end="3"/>
                                            </p:txEl>
                                          </p:spTgt>
                                        </p:tgtEl>
                                      </p:cBhvr>
                                    </p:animEffect>
                                    <p:set>
                                      <p:cBhvr>
                                        <p:cTn id="40" dur="1" fill="hold">
                                          <p:stCondLst>
                                            <p:cond delay="1999"/>
                                          </p:stCondLst>
                                        </p:cTn>
                                        <p:tgtEl>
                                          <p:spTgt spid="70658">
                                            <p:txEl>
                                              <p:pRg st="3" end="3"/>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2000"/>
                                        <p:tgtEl>
                                          <p:spTgt spid="70658">
                                            <p:txEl>
                                              <p:pRg st="4" end="4"/>
                                            </p:txEl>
                                          </p:spTgt>
                                        </p:tgtEl>
                                      </p:cBhvr>
                                    </p:animEffect>
                                    <p:set>
                                      <p:cBhvr>
                                        <p:cTn id="43" dur="1" fill="hold">
                                          <p:stCondLst>
                                            <p:cond delay="1999"/>
                                          </p:stCondLst>
                                        </p:cTn>
                                        <p:tgtEl>
                                          <p:spTgt spid="70658">
                                            <p:txEl>
                                              <p:pRg st="4" end="4"/>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2000"/>
                                        <p:tgtEl>
                                          <p:spTgt spid="70658">
                                            <p:txEl>
                                              <p:pRg st="5" end="5"/>
                                            </p:txEl>
                                          </p:spTgt>
                                        </p:tgtEl>
                                      </p:cBhvr>
                                    </p:animEffect>
                                    <p:set>
                                      <p:cBhvr>
                                        <p:cTn id="46" dur="1" fill="hold">
                                          <p:stCondLst>
                                            <p:cond delay="1999"/>
                                          </p:stCondLst>
                                        </p:cTn>
                                        <p:tgtEl>
                                          <p:spTgt spid="70658">
                                            <p:txEl>
                                              <p:pRg st="5" end="5"/>
                                            </p:txEl>
                                          </p:spTgt>
                                        </p:tgtEl>
                                        <p:attrNameLst>
                                          <p:attrName>style.visibility</p:attrName>
                                        </p:attrNameLst>
                                      </p:cBhvr>
                                      <p:to>
                                        <p:strVal val="hidden"/>
                                      </p:to>
                                    </p:set>
                                  </p:childTnLst>
                                </p:cTn>
                              </p:par>
                            </p:childTnLst>
                          </p:cTn>
                        </p:par>
                        <p:par>
                          <p:cTn id="47" fill="hold" nodeType="afterGroup">
                            <p:stCondLst>
                              <p:cond delay="27000"/>
                            </p:stCondLst>
                            <p:childTnLst>
                              <p:par>
                                <p:cTn id="48" presetID="3" presetClass="exit" presetSubtype="10" fill="hold" nodeType="afterEffect">
                                  <p:stCondLst>
                                    <p:cond delay="0"/>
                                  </p:stCondLst>
                                  <p:childTnLst>
                                    <p:animEffect transition="out" filter="blinds(horizontal)">
                                      <p:cBhvr>
                                        <p:cTn id="49" dur="2000"/>
                                        <p:tgtEl>
                                          <p:spTgt spid="70658">
                                            <p:txEl>
                                              <p:pRg st="7" end="7"/>
                                            </p:txEl>
                                          </p:spTgt>
                                        </p:tgtEl>
                                      </p:cBhvr>
                                    </p:animEffect>
                                    <p:set>
                                      <p:cBhvr>
                                        <p:cTn id="50" dur="1" fill="hold">
                                          <p:stCondLst>
                                            <p:cond delay="1999"/>
                                          </p:stCondLst>
                                        </p:cTn>
                                        <p:tgtEl>
                                          <p:spTgt spid="7065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400" b="1" u="sng">
                <a:latin typeface="Times New Roman" panose="02020603050405020304" pitchFamily="18" charset="0"/>
              </a:rPr>
              <a:t>Κόστος ενός ιδιοπαραγόμενου άϋλου περιουσιακού</a:t>
            </a:r>
            <a:r>
              <a:rPr lang="el-GR" altLang="en-US" sz="2400" u="sng">
                <a:latin typeface="Times New Roman" panose="02020603050405020304" pitchFamily="18" charset="0"/>
              </a:rPr>
              <a:t> </a:t>
            </a:r>
            <a:r>
              <a:rPr lang="el-GR" altLang="en-US" sz="2400" b="1" u="sng">
                <a:latin typeface="Times New Roman" panose="02020603050405020304" pitchFamily="18" charset="0"/>
              </a:rPr>
              <a:t>στοιχείου</a:t>
            </a: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Το κόστος ενός ιδιοπαραγόμενου άϋλου περιουσιακού στοιχείου είναι το σύνολο των δαπανών που πραγματοποιήθηκαν από την ημερομηνία που το άϋλο περιουσιακό στοιχείο για πρώτη φορά πληρεί τα άνω κριτήρια για καταχώρηση στο ενεργητικό ως ένα άϋλο περιουσιακό στοιχείο. </a:t>
            </a:r>
          </a:p>
          <a:p>
            <a:pPr eaLnBrk="1" hangingPunct="1">
              <a:lnSpc>
                <a:spcPct val="80000"/>
              </a:lnSpc>
              <a:buFontTx/>
              <a:buNone/>
            </a:pPr>
            <a:r>
              <a:rPr lang="el-GR" altLang="en-US" sz="2000">
                <a:latin typeface="Times New Roman" panose="02020603050405020304" pitchFamily="18" charset="0"/>
              </a:rPr>
              <a:t>	Το Δ.Λ.Π. 38 απαγορεύει επαναφορά δαπανών που καταχωρήθηκαν ως έξοδα σε προηγούμενες ετήσιες οικονομικές καταστάσεις ή σε ενδιάμεσες οικονομικές εκθέσεις. </a:t>
            </a:r>
          </a:p>
          <a:p>
            <a:pPr eaLnBrk="1" hangingPunct="1">
              <a:lnSpc>
                <a:spcPct val="80000"/>
              </a:lnSpc>
              <a:buFontTx/>
              <a:buNone/>
            </a:pPr>
            <a:r>
              <a:rPr lang="el-GR" altLang="en-US" sz="2000">
                <a:latin typeface="Times New Roman" panose="02020603050405020304" pitchFamily="18" charset="0"/>
              </a:rPr>
              <a:t>	</a:t>
            </a:r>
            <a:r>
              <a:rPr lang="el-GR" altLang="en-US" sz="2000" u="sng">
                <a:latin typeface="Times New Roman" panose="02020603050405020304" pitchFamily="18" charset="0"/>
              </a:rPr>
              <a:t>Το κόστος ενός ιδιοπαραγόμενου άϋλου περιουσιακού στοιχείου περιλαμβάνει</a:t>
            </a:r>
            <a:r>
              <a:rPr lang="el-GR" altLang="en-US" sz="2000">
                <a:latin typeface="Times New Roman" panose="02020603050405020304" pitchFamily="18" charset="0"/>
              </a:rPr>
              <a:t> όλες τις δαπάνες που μπορεί άμεσα να αποδοθούν ή να κατανεμηθούν επάνω σε μία λογική και συνεπή βάση, για τη δημιουργία, τη παραγωγή και προετοιμασία του περιουσιακού στοιχείου για τη χρήση που προορίζεται αυτό. </a:t>
            </a:r>
          </a:p>
          <a:p>
            <a:pPr eaLnBrk="1" hangingPunct="1">
              <a:lnSpc>
                <a:spcPct val="80000"/>
              </a:lnSpc>
              <a:buFontTx/>
              <a:buNone/>
            </a:pPr>
            <a:r>
              <a:rPr lang="el-GR" altLang="en-US" sz="2000">
                <a:latin typeface="Times New Roman" panose="02020603050405020304" pitchFamily="18" charset="0"/>
              </a:rPr>
              <a:t>	</a:t>
            </a:r>
            <a:r>
              <a:rPr lang="el-GR" altLang="en-US" sz="2000" b="1" i="1">
                <a:latin typeface="Times New Roman" panose="02020603050405020304" pitchFamily="18" charset="0"/>
              </a:rPr>
              <a:t>Το κόστος περιλαμβάνει, κατά περίπτωση:</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(α) Δαπάνες υλικών και υπηρεσιών που χρησιμοποιούνται ή αναλίσκονται σε δημιουργία του άϋλου περιουσιακού στοιχείου. </a:t>
            </a:r>
          </a:p>
          <a:p>
            <a:pPr eaLnBrk="1" hangingPunct="1">
              <a:lnSpc>
                <a:spcPct val="80000"/>
              </a:lnSpc>
              <a:buFontTx/>
              <a:buNone/>
            </a:pPr>
            <a:r>
              <a:rPr lang="el-GR" altLang="en-US" sz="2000">
                <a:latin typeface="Times New Roman" panose="02020603050405020304" pitchFamily="18" charset="0"/>
              </a:rPr>
              <a:t>	(β) Τους μισθούς, ημερομίσθια και άλλα σχετικά έξοδα προσωπικού άμεσα απασχολούμενου στη δημιουργία του περιουσιακού στοιχείου. </a:t>
            </a:r>
          </a:p>
          <a:p>
            <a:pPr eaLnBrk="1" hangingPunct="1">
              <a:lnSpc>
                <a:spcPct val="80000"/>
              </a:lnSpc>
              <a:buFontTx/>
              <a:buNone/>
            </a:pPr>
            <a:r>
              <a:rPr lang="el-GR" altLang="en-US" sz="2000">
                <a:latin typeface="Times New Roman" panose="02020603050405020304" pitchFamily="18" charset="0"/>
              </a:rPr>
              <a:t>	(γ) Κάθε δαπάνη που είναι άμεσα αποδοτέα στη δημιουργία του περιουσιακού στοιχείου, τέτοια όπως αμοιβές για κατοχύρωση ενός νομικού δικαιώματος και η απόσβεση διπλωμάτων ευρεσιτεχνίας και αδειών που χρησιμοποιούνται για να δημιουργήσουν το περιουσιακό στοιχείο.</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40029408"/>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9634">
                                            <p:txEl>
                                              <p:pRg st="2" end="2"/>
                                            </p:txEl>
                                          </p:spTgt>
                                        </p:tgtEl>
                                        <p:attrNameLst>
                                          <p:attrName>style.visibility</p:attrName>
                                        </p:attrNameLst>
                                      </p:cBhvr>
                                      <p:to>
                                        <p:strVal val="visible"/>
                                      </p:to>
                                    </p:set>
                                    <p:anim calcmode="lin" valueType="num">
                                      <p:cBhvr>
                                        <p:cTn id="7" dur="2000" fill="hold"/>
                                        <p:tgtEl>
                                          <p:spTgt spid="69634">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69634">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69634">
                                            <p:txEl>
                                              <p:pRg st="2" end="2"/>
                                            </p:txEl>
                                          </p:spTgt>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69634">
                                            <p:txEl>
                                              <p:pRg st="4" end="4"/>
                                            </p:txEl>
                                          </p:spTgt>
                                        </p:tgtEl>
                                        <p:attrNameLst>
                                          <p:attrName>style.visibility</p:attrName>
                                        </p:attrNameLst>
                                      </p:cBhvr>
                                      <p:to>
                                        <p:strVal val="visible"/>
                                      </p:to>
                                    </p:set>
                                    <p:anim calcmode="lin" valueType="num">
                                      <p:cBhvr additive="base">
                                        <p:cTn id="13" dur="2000" fill="hold"/>
                                        <p:tgtEl>
                                          <p:spTgt spid="69634">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963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9634">
                                            <p:txEl>
                                              <p:pRg st="5" end="5"/>
                                            </p:txEl>
                                          </p:spTgt>
                                        </p:tgtEl>
                                        <p:attrNameLst>
                                          <p:attrName>style.visibility</p:attrName>
                                        </p:attrNameLst>
                                      </p:cBhvr>
                                      <p:to>
                                        <p:strVal val="visible"/>
                                      </p:to>
                                    </p:set>
                                    <p:anim calcmode="lin" valueType="num">
                                      <p:cBhvr additive="base">
                                        <p:cTn id="17" dur="2000" fill="hold"/>
                                        <p:tgtEl>
                                          <p:spTgt spid="69634">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9634">
                                            <p:txEl>
                                              <p:pRg st="5" end="5"/>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000"/>
                            </p:stCondLst>
                            <p:childTnLst>
                              <p:par>
                                <p:cTn id="20" presetID="2" presetClass="entr" presetSubtype="4" fill="hold" nodeType="afterEffect">
                                  <p:stCondLst>
                                    <p:cond delay="6000"/>
                                  </p:stCondLst>
                                  <p:childTnLst>
                                    <p:set>
                                      <p:cBhvr>
                                        <p:cTn id="21" dur="1" fill="hold">
                                          <p:stCondLst>
                                            <p:cond delay="0"/>
                                          </p:stCondLst>
                                        </p:cTn>
                                        <p:tgtEl>
                                          <p:spTgt spid="69634">
                                            <p:txEl>
                                              <p:pRg st="6" end="6"/>
                                            </p:txEl>
                                          </p:spTgt>
                                        </p:tgtEl>
                                        <p:attrNameLst>
                                          <p:attrName>style.visibility</p:attrName>
                                        </p:attrNameLst>
                                      </p:cBhvr>
                                      <p:to>
                                        <p:strVal val="visible"/>
                                      </p:to>
                                    </p:set>
                                    <p:anim calcmode="lin" valueType="num">
                                      <p:cBhvr additive="base">
                                        <p:cTn id="22" dur="2000" fill="hold"/>
                                        <p:tgtEl>
                                          <p:spTgt spid="69634">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9634">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0"/>
                            </p:stCondLst>
                            <p:childTnLst>
                              <p:par>
                                <p:cTn id="25" presetID="2" presetClass="entr" presetSubtype="4" fill="hold" nodeType="afterEffect">
                                  <p:stCondLst>
                                    <p:cond delay="5000"/>
                                  </p:stCondLst>
                                  <p:childTnLst>
                                    <p:set>
                                      <p:cBhvr>
                                        <p:cTn id="26" dur="1" fill="hold">
                                          <p:stCondLst>
                                            <p:cond delay="0"/>
                                          </p:stCondLst>
                                        </p:cTn>
                                        <p:tgtEl>
                                          <p:spTgt spid="69634">
                                            <p:txEl>
                                              <p:pRg st="7" end="7"/>
                                            </p:txEl>
                                          </p:spTgt>
                                        </p:tgtEl>
                                        <p:attrNameLst>
                                          <p:attrName>style.visibility</p:attrName>
                                        </p:attrNameLst>
                                      </p:cBhvr>
                                      <p:to>
                                        <p:strVal val="visible"/>
                                      </p:to>
                                    </p:set>
                                    <p:anim calcmode="lin" valueType="num">
                                      <p:cBhvr additive="base">
                                        <p:cTn id="27" dur="2000" fill="hold"/>
                                        <p:tgtEl>
                                          <p:spTgt spid="69634">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9634">
                                            <p:txEl>
                                              <p:pRg st="7" end="7"/>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9000"/>
                            </p:stCondLst>
                            <p:childTnLst>
                              <p:par>
                                <p:cTn id="30" presetID="2" presetClass="entr" presetSubtype="4" fill="hold" nodeType="afterEffect">
                                  <p:stCondLst>
                                    <p:cond delay="0"/>
                                  </p:stCondLst>
                                  <p:childTnLst>
                                    <p:set>
                                      <p:cBhvr>
                                        <p:cTn id="31" dur="1" fill="hold">
                                          <p:stCondLst>
                                            <p:cond delay="0"/>
                                          </p:stCondLst>
                                        </p:cTn>
                                        <p:tgtEl>
                                          <p:spTgt spid="69634">
                                            <p:txEl>
                                              <p:pRg st="8" end="8"/>
                                            </p:txEl>
                                          </p:spTgt>
                                        </p:tgtEl>
                                        <p:attrNameLst>
                                          <p:attrName>style.visibility</p:attrName>
                                        </p:attrNameLst>
                                      </p:cBhvr>
                                      <p:to>
                                        <p:strVal val="visible"/>
                                      </p:to>
                                    </p:set>
                                    <p:anim calcmode="lin" valueType="num">
                                      <p:cBhvr additive="base">
                                        <p:cTn id="32" dur="2000" fill="hold"/>
                                        <p:tgtEl>
                                          <p:spTgt spid="69634">
                                            <p:txEl>
                                              <p:pRg st="8" end="8"/>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9634">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9634">
                                            <p:txEl>
                                              <p:pRg st="9" end="9"/>
                                            </p:txEl>
                                          </p:spTgt>
                                        </p:tgtEl>
                                        <p:attrNameLst>
                                          <p:attrName>style.visibility</p:attrName>
                                        </p:attrNameLst>
                                      </p:cBhvr>
                                      <p:to>
                                        <p:strVal val="visible"/>
                                      </p:to>
                                    </p:set>
                                    <p:anim calcmode="lin" valueType="num">
                                      <p:cBhvr additive="base">
                                        <p:cTn id="36" dur="2000" fill="hold"/>
                                        <p:tgtEl>
                                          <p:spTgt spid="69634">
                                            <p:txEl>
                                              <p:pRg st="9" end="9"/>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69634">
                                            <p:txEl>
                                              <p:pRg st="9" end="9"/>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9634">
                                            <p:txEl>
                                              <p:pRg st="10" end="10"/>
                                            </p:txEl>
                                          </p:spTgt>
                                        </p:tgtEl>
                                        <p:attrNameLst>
                                          <p:attrName>style.visibility</p:attrName>
                                        </p:attrNameLst>
                                      </p:cBhvr>
                                      <p:to>
                                        <p:strVal val="visible"/>
                                      </p:to>
                                    </p:set>
                                    <p:anim calcmode="lin" valueType="num">
                                      <p:cBhvr additive="base">
                                        <p:cTn id="40" dur="2000" fill="hold"/>
                                        <p:tgtEl>
                                          <p:spTgt spid="69634">
                                            <p:txEl>
                                              <p:pRg st="10" end="10"/>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69634">
                                            <p:txEl>
                                              <p:pRg st="10" end="10"/>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1000"/>
                            </p:stCondLst>
                            <p:childTnLst>
                              <p:par>
                                <p:cTn id="43" presetID="3" presetClass="exit" presetSubtype="10" fill="hold" nodeType="afterEffect">
                                  <p:stCondLst>
                                    <p:cond delay="10000"/>
                                  </p:stCondLst>
                                  <p:childTnLst>
                                    <p:animEffect transition="out" filter="blinds(horizontal)">
                                      <p:cBhvr>
                                        <p:cTn id="44" dur="2000"/>
                                        <p:tgtEl>
                                          <p:spTgt spid="69634">
                                            <p:txEl>
                                              <p:pRg st="2" end="2"/>
                                            </p:txEl>
                                          </p:spTgt>
                                        </p:tgtEl>
                                      </p:cBhvr>
                                    </p:animEffect>
                                    <p:set>
                                      <p:cBhvr>
                                        <p:cTn id="45" dur="1" fill="hold">
                                          <p:stCondLst>
                                            <p:cond delay="1999"/>
                                          </p:stCondLst>
                                        </p:cTn>
                                        <p:tgtEl>
                                          <p:spTgt spid="69634">
                                            <p:txEl>
                                              <p:pRg st="2" end="2"/>
                                            </p:txEl>
                                          </p:spTgt>
                                        </p:tgtEl>
                                        <p:attrNameLst>
                                          <p:attrName>style.visibility</p:attrName>
                                        </p:attrNameLst>
                                      </p:cBhvr>
                                      <p:to>
                                        <p:strVal val="hidden"/>
                                      </p:to>
                                    </p:set>
                                  </p:childTnLst>
                                </p:cTn>
                              </p:par>
                            </p:childTnLst>
                          </p:cTn>
                        </p:par>
                        <p:par>
                          <p:cTn id="46" fill="hold" nodeType="afterGroup">
                            <p:stCondLst>
                              <p:cond delay="33000"/>
                            </p:stCondLst>
                            <p:childTnLst>
                              <p:par>
                                <p:cTn id="47" presetID="3" presetClass="exit" presetSubtype="10" fill="hold" nodeType="afterEffect">
                                  <p:stCondLst>
                                    <p:cond delay="0"/>
                                  </p:stCondLst>
                                  <p:childTnLst>
                                    <p:animEffect transition="out" filter="blinds(horizontal)">
                                      <p:cBhvr>
                                        <p:cTn id="48" dur="2000"/>
                                        <p:tgtEl>
                                          <p:spTgt spid="69634">
                                            <p:txEl>
                                              <p:pRg st="4" end="4"/>
                                            </p:txEl>
                                          </p:spTgt>
                                        </p:tgtEl>
                                      </p:cBhvr>
                                    </p:animEffect>
                                    <p:set>
                                      <p:cBhvr>
                                        <p:cTn id="49" dur="1" fill="hold">
                                          <p:stCondLst>
                                            <p:cond delay="1999"/>
                                          </p:stCondLst>
                                        </p:cTn>
                                        <p:tgtEl>
                                          <p:spTgt spid="69634">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2000"/>
                                        <p:tgtEl>
                                          <p:spTgt spid="69634">
                                            <p:txEl>
                                              <p:pRg st="5" end="5"/>
                                            </p:txEl>
                                          </p:spTgt>
                                        </p:tgtEl>
                                      </p:cBhvr>
                                    </p:animEffect>
                                    <p:set>
                                      <p:cBhvr>
                                        <p:cTn id="52" dur="1" fill="hold">
                                          <p:stCondLst>
                                            <p:cond delay="1999"/>
                                          </p:stCondLst>
                                        </p:cTn>
                                        <p:tgtEl>
                                          <p:spTgt spid="69634">
                                            <p:txEl>
                                              <p:pRg st="5" end="5"/>
                                            </p:txEl>
                                          </p:spTgt>
                                        </p:tgtEl>
                                        <p:attrNameLst>
                                          <p:attrName>style.visibility</p:attrName>
                                        </p:attrNameLst>
                                      </p:cBhvr>
                                      <p:to>
                                        <p:strVal val="hidden"/>
                                      </p:to>
                                    </p:set>
                                  </p:childTnLst>
                                </p:cTn>
                              </p:par>
                            </p:childTnLst>
                          </p:cTn>
                        </p:par>
                        <p:par>
                          <p:cTn id="53" fill="hold" nodeType="afterGroup">
                            <p:stCondLst>
                              <p:cond delay="35000"/>
                            </p:stCondLst>
                            <p:childTnLst>
                              <p:par>
                                <p:cTn id="54" presetID="3" presetClass="exit" presetSubtype="10" fill="hold" nodeType="afterEffect">
                                  <p:stCondLst>
                                    <p:cond delay="0"/>
                                  </p:stCondLst>
                                  <p:childTnLst>
                                    <p:animEffect transition="out" filter="blinds(horizontal)">
                                      <p:cBhvr>
                                        <p:cTn id="55" dur="2000"/>
                                        <p:tgtEl>
                                          <p:spTgt spid="69634">
                                            <p:txEl>
                                              <p:pRg st="6" end="6"/>
                                            </p:txEl>
                                          </p:spTgt>
                                        </p:tgtEl>
                                      </p:cBhvr>
                                    </p:animEffect>
                                    <p:set>
                                      <p:cBhvr>
                                        <p:cTn id="56" dur="1" fill="hold">
                                          <p:stCondLst>
                                            <p:cond delay="1999"/>
                                          </p:stCondLst>
                                        </p:cTn>
                                        <p:tgtEl>
                                          <p:spTgt spid="69634">
                                            <p:txEl>
                                              <p:pRg st="6" end="6"/>
                                            </p:txEl>
                                          </p:spTgt>
                                        </p:tgtEl>
                                        <p:attrNameLst>
                                          <p:attrName>style.visibility</p:attrName>
                                        </p:attrNameLst>
                                      </p:cBhvr>
                                      <p:to>
                                        <p:strVal val="hidden"/>
                                      </p:to>
                                    </p:set>
                                  </p:childTnLst>
                                </p:cTn>
                              </p:par>
                            </p:childTnLst>
                          </p:cTn>
                        </p:par>
                        <p:par>
                          <p:cTn id="57" fill="hold" nodeType="afterGroup">
                            <p:stCondLst>
                              <p:cond delay="37000"/>
                            </p:stCondLst>
                            <p:childTnLst>
                              <p:par>
                                <p:cTn id="58" presetID="3" presetClass="exit" presetSubtype="10" fill="hold" nodeType="afterEffect">
                                  <p:stCondLst>
                                    <p:cond delay="0"/>
                                  </p:stCondLst>
                                  <p:childTnLst>
                                    <p:animEffect transition="out" filter="blinds(horizontal)">
                                      <p:cBhvr>
                                        <p:cTn id="59" dur="2000"/>
                                        <p:tgtEl>
                                          <p:spTgt spid="69634">
                                            <p:txEl>
                                              <p:pRg st="7" end="7"/>
                                            </p:txEl>
                                          </p:spTgt>
                                        </p:tgtEl>
                                      </p:cBhvr>
                                    </p:animEffect>
                                    <p:set>
                                      <p:cBhvr>
                                        <p:cTn id="60" dur="1" fill="hold">
                                          <p:stCondLst>
                                            <p:cond delay="1999"/>
                                          </p:stCondLst>
                                        </p:cTn>
                                        <p:tgtEl>
                                          <p:spTgt spid="69634">
                                            <p:txEl>
                                              <p:pRg st="7" end="7"/>
                                            </p:txEl>
                                          </p:spTgt>
                                        </p:tgtEl>
                                        <p:attrNameLst>
                                          <p:attrName>style.visibility</p:attrName>
                                        </p:attrNameLst>
                                      </p:cBhvr>
                                      <p:to>
                                        <p:strVal val="hidden"/>
                                      </p:to>
                                    </p:set>
                                  </p:childTnLst>
                                </p:cTn>
                              </p:par>
                            </p:childTnLst>
                          </p:cTn>
                        </p:par>
                        <p:par>
                          <p:cTn id="61" fill="hold" nodeType="afterGroup">
                            <p:stCondLst>
                              <p:cond delay="39000"/>
                            </p:stCondLst>
                            <p:childTnLst>
                              <p:par>
                                <p:cTn id="62" presetID="3" presetClass="exit" presetSubtype="10" fill="hold" nodeType="afterEffect">
                                  <p:stCondLst>
                                    <p:cond delay="0"/>
                                  </p:stCondLst>
                                  <p:childTnLst>
                                    <p:animEffect transition="out" filter="blinds(horizontal)">
                                      <p:cBhvr>
                                        <p:cTn id="63" dur="2000"/>
                                        <p:tgtEl>
                                          <p:spTgt spid="69634">
                                            <p:txEl>
                                              <p:pRg st="8" end="8"/>
                                            </p:txEl>
                                          </p:spTgt>
                                        </p:tgtEl>
                                      </p:cBhvr>
                                    </p:animEffect>
                                    <p:set>
                                      <p:cBhvr>
                                        <p:cTn id="64" dur="1" fill="hold">
                                          <p:stCondLst>
                                            <p:cond delay="1999"/>
                                          </p:stCondLst>
                                        </p:cTn>
                                        <p:tgtEl>
                                          <p:spTgt spid="69634">
                                            <p:txEl>
                                              <p:pRg st="8" end="8"/>
                                            </p:txEl>
                                          </p:spTgt>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2000"/>
                                        <p:tgtEl>
                                          <p:spTgt spid="69634">
                                            <p:txEl>
                                              <p:pRg st="9" end="9"/>
                                            </p:txEl>
                                          </p:spTgt>
                                        </p:tgtEl>
                                      </p:cBhvr>
                                    </p:animEffect>
                                    <p:set>
                                      <p:cBhvr>
                                        <p:cTn id="67" dur="1" fill="hold">
                                          <p:stCondLst>
                                            <p:cond delay="1999"/>
                                          </p:stCondLst>
                                        </p:cTn>
                                        <p:tgtEl>
                                          <p:spTgt spid="69634">
                                            <p:txEl>
                                              <p:pRg st="9" end="9"/>
                                            </p:txEl>
                                          </p:spTgt>
                                        </p:tgtEl>
                                        <p:attrNameLst>
                                          <p:attrName>style.visibility</p:attrName>
                                        </p:attrNameLst>
                                      </p:cBhvr>
                                      <p:to>
                                        <p:strVal val="hidden"/>
                                      </p:to>
                                    </p:set>
                                  </p:childTnLst>
                                </p:cTn>
                              </p:par>
                              <p:par>
                                <p:cTn id="68" presetID="3" presetClass="exit" presetSubtype="10" fill="hold" nodeType="withEffect">
                                  <p:stCondLst>
                                    <p:cond delay="0"/>
                                  </p:stCondLst>
                                  <p:childTnLst>
                                    <p:animEffect transition="out" filter="blinds(horizontal)">
                                      <p:cBhvr>
                                        <p:cTn id="69" dur="2000"/>
                                        <p:tgtEl>
                                          <p:spTgt spid="69634">
                                            <p:txEl>
                                              <p:pRg st="10" end="10"/>
                                            </p:txEl>
                                          </p:spTgt>
                                        </p:tgtEl>
                                      </p:cBhvr>
                                    </p:animEffect>
                                    <p:set>
                                      <p:cBhvr>
                                        <p:cTn id="70" dur="1" fill="hold">
                                          <p:stCondLst>
                                            <p:cond delay="1999"/>
                                          </p:stCondLst>
                                        </p:cTn>
                                        <p:tgtEl>
                                          <p:spTgt spid="69634">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981200" y="76200"/>
            <a:ext cx="9348060" cy="990600"/>
          </a:xfrm>
        </p:spPr>
        <p:txBody>
          <a:bodyPr>
            <a:normAutofit/>
          </a:bodyPr>
          <a:lstStyle/>
          <a:p>
            <a:r>
              <a:rPr lang="el-GR" altLang="el-GR" sz="3200" dirty="0">
                <a:latin typeface="+mn-lt"/>
              </a:rPr>
              <a:t>Ζητήματα Ηθικής στις Χρηματοοικονομικές Αναφορές</a:t>
            </a:r>
            <a:endParaRPr lang="en-US" altLang="el-GR" sz="3200" dirty="0">
              <a:latin typeface="+mn-lt"/>
            </a:endParaRPr>
          </a:p>
        </p:txBody>
      </p:sp>
      <p:sp>
        <p:nvSpPr>
          <p:cNvPr id="107523" name="Content Placeholder 2"/>
          <p:cNvSpPr>
            <a:spLocks noGrp="1"/>
          </p:cNvSpPr>
          <p:nvPr>
            <p:ph idx="1"/>
          </p:nvPr>
        </p:nvSpPr>
        <p:spPr>
          <a:xfrm>
            <a:off x="1752599" y="1219200"/>
            <a:ext cx="9576661" cy="5029200"/>
          </a:xfrm>
        </p:spPr>
        <p:txBody>
          <a:bodyPr>
            <a:normAutofit/>
          </a:bodyPr>
          <a:lstStyle/>
          <a:p>
            <a:pPr algn="just">
              <a:buFont typeface="Wingdings" panose="05000000000000000000" pitchFamily="2" charset="2"/>
              <a:buChar char="§"/>
            </a:pPr>
            <a:r>
              <a:rPr lang="el-GR" altLang="el-GR" sz="2400" b="1" dirty="0">
                <a:solidFill>
                  <a:srgbClr val="275CAE"/>
                </a:solidFill>
              </a:rPr>
              <a:t>Η Ηθική</a:t>
            </a:r>
            <a:r>
              <a:rPr lang="en-US" altLang="el-GR" sz="2400" dirty="0"/>
              <a:t> </a:t>
            </a:r>
            <a:r>
              <a:rPr lang="el-GR" altLang="el-GR" sz="2400" dirty="0"/>
              <a:t>είναι ένας κώδικας δεοντολογίας που παρέχει απαντήσεις σε  ερωτήματα σχετικά με το  αν μια πράξη είναι σωστή ή λάθος</a:t>
            </a:r>
            <a:r>
              <a:rPr lang="el-GR" altLang="el-GR" dirty="0"/>
              <a:t>. </a:t>
            </a:r>
          </a:p>
          <a:p>
            <a:pPr algn="just">
              <a:buFont typeface="Wingdings" panose="05000000000000000000" pitchFamily="2" charset="2"/>
              <a:buChar char="§"/>
            </a:pPr>
            <a:r>
              <a:rPr lang="el-GR" altLang="el-GR" sz="2400" dirty="0"/>
              <a:t>Η ηθική είναι ιδιαίτερα σημαντική κατά την κατάρτιση των οικονομικών καταστάσεων</a:t>
            </a:r>
            <a:r>
              <a:rPr lang="en-US" altLang="el-GR" sz="2400" dirty="0"/>
              <a:t> </a:t>
            </a:r>
            <a:r>
              <a:rPr lang="el-GR" altLang="el-GR" sz="2400" dirty="0"/>
              <a:t>καθώς οι χρήστες των αναφορών αυτών πρέπει να έχουν εμπιστοσύνη ότι οι αναφορές είναι ακριβείς και ότι αποκαλύπτουν πλήρως όλα τα σχετικά γεγονότα.</a:t>
            </a:r>
          </a:p>
          <a:p>
            <a:pPr algn="just">
              <a:buFont typeface="Wingdings" panose="05000000000000000000" pitchFamily="2" charset="2"/>
              <a:buChar char="§"/>
            </a:pPr>
            <a:r>
              <a:rPr lang="en-US" altLang="el-GR" sz="2400" dirty="0"/>
              <a:t> </a:t>
            </a:r>
            <a:r>
              <a:rPr lang="el-GR" altLang="el-GR" sz="2400" dirty="0"/>
              <a:t>Η σκόπιμη κατάρτιση παραπλανητικών οικονομικών καταστάσεων καλείται </a:t>
            </a:r>
            <a:r>
              <a:rPr lang="el-GR" altLang="el-GR" sz="2400" b="1" dirty="0">
                <a:solidFill>
                  <a:srgbClr val="0070C0"/>
                </a:solidFill>
              </a:rPr>
              <a:t>παραπλανητική χρηματοοικονομική </a:t>
            </a:r>
            <a:r>
              <a:rPr lang="en-US" altLang="el-GR" sz="2400" b="1" dirty="0">
                <a:solidFill>
                  <a:srgbClr val="0070C0"/>
                </a:solidFill>
              </a:rPr>
              <a:t> </a:t>
            </a:r>
            <a:r>
              <a:rPr lang="el-GR" altLang="el-GR" sz="2400" b="1" dirty="0">
                <a:solidFill>
                  <a:srgbClr val="275CAE"/>
                </a:solidFill>
              </a:rPr>
              <a:t>πληροφόρηση </a:t>
            </a:r>
            <a:r>
              <a:rPr lang="el-GR" altLang="el-GR" sz="2400" dirty="0"/>
              <a:t>και μπορεί να προκληθεί από παραποίηση των αρχείων, ψευδείς συναλλαγές  και κακή εφαρμογή διάφορων λογιστικών αρχών</a:t>
            </a:r>
            <a:endParaRPr lang="en-US" altLang="el-GR" dirty="0"/>
          </a:p>
        </p:txBody>
      </p:sp>
    </p:spTree>
    <p:extLst>
      <p:ext uri="{BB962C8B-B14F-4D97-AF65-F5344CB8AC3E}">
        <p14:creationId xmlns:p14="http://schemas.microsoft.com/office/powerpoint/2010/main" val="16924407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524000" y="0"/>
            <a:ext cx="9144000" cy="6858000"/>
          </a:xfrm>
        </p:spPr>
        <p:txBody>
          <a:bodyPr/>
          <a:lstStyle/>
          <a:p>
            <a:pPr eaLnBrk="1" hangingPunct="1">
              <a:buFontTx/>
              <a:buNone/>
            </a:pPr>
            <a:endParaRPr lang="en-US" altLang="en-US" sz="2000" i="1">
              <a:latin typeface="Times New Roman" panose="02020603050405020304" pitchFamily="18" charset="0"/>
            </a:endParaRPr>
          </a:p>
          <a:p>
            <a:pPr eaLnBrk="1" hangingPunct="1">
              <a:buFontTx/>
              <a:buNone/>
            </a:pPr>
            <a:r>
              <a:rPr lang="el-GR" altLang="en-US" sz="2000">
                <a:latin typeface="Times New Roman" panose="02020603050405020304" pitchFamily="18" charset="0"/>
              </a:rPr>
              <a:t>    (δ) Γενικά έξοδα που είναι αναγκαία για να δημιουργήσουν το περιουσιακό στοιχείο και που μπορεί να κατανεμηθούν πάνω σε μία λογική και σταθερή βάση στο περιουσιακό στοιχείο (για παράδειγμα, μία κατανομή της αποσβέσεως των ενσώματων ακινητοποιήσεων, ασφαλίστρων και ενοικίων). Κατανομές των γενικών εξόδων γίνονται πάνω σε βάσεις όμοιες με εκείνες που χρησιμοποιούνται στην κατανομή των γενικών εξόδων στα αποθέματα. Το Δ.Λ.Π. 23 </a:t>
            </a:r>
            <a:r>
              <a:rPr lang="el-GR" altLang="en-US" sz="2000" u="sng">
                <a:latin typeface="Times New Roman" panose="02020603050405020304" pitchFamily="18" charset="0"/>
              </a:rPr>
              <a:t>"Κόστος Δανεισμού",</a:t>
            </a:r>
            <a:r>
              <a:rPr lang="el-GR" altLang="en-US" sz="2000">
                <a:latin typeface="Times New Roman" panose="02020603050405020304" pitchFamily="18" charset="0"/>
              </a:rPr>
              <a:t> καθιερώνει κριτήρια για την καταχώρηση του τόκου ως ενός συνθετικού στοιχείου του κόστους ενός εσωτερικώς δημιουργούμενου άϋλου περιουσιακού στοιχείου. Η προσαύξηση του κόστους του ιδιοπαραγόμενου άϋλου περιουσιακού στοιχείου με τα χρηματοοικονομικά έξοδα πρέπει να γίνεται με συνέπεια για όλα τα χρηματοοικονομικά έξοδα που είναι άμεσα επιρριπτέα στην αγορά, κατασκευή ή παραγωγή όλων των μη άμεσα εκμεταλλεύσιμων περιουσιακών στοιχείων Π.χ. ιδιοκατασκευή παγίων, παραγωγή αποθεμάτων κλπ. της επιχείρησης και να μην εφαρμόζεται μόνο επιλεκτικά για ορισμένα από αυτά. Αντιθέτως, το Ε.Γ.Λ.Σ. αναφέρει ότι τα χρηματοοικονομικά έξοδα δεν προσαυξάνουν το κόστος κτήσεως του παγίου, αλλά καταχωρούνται στα αποτελέσματα χρήσεως.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187640091"/>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8610">
                                            <p:txEl>
                                              <p:pRg st="1" end="1"/>
                                            </p:txEl>
                                          </p:spTgt>
                                        </p:tgtEl>
                                        <p:attrNameLst>
                                          <p:attrName>style.visibility</p:attrName>
                                        </p:attrNameLst>
                                      </p:cBhvr>
                                      <p:to>
                                        <p:strVal val="visible"/>
                                      </p:to>
                                    </p:set>
                                    <p:anim calcmode="lin" valueType="num">
                                      <p:cBhvr additive="base">
                                        <p:cTn id="7" dur="20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8610">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3" presetClass="exit" presetSubtype="10" fill="hold" nodeType="afterEffect">
                                  <p:stCondLst>
                                    <p:cond delay="11000"/>
                                  </p:stCondLst>
                                  <p:childTnLst>
                                    <p:animEffect transition="out" filter="blinds(horizontal)">
                                      <p:cBhvr>
                                        <p:cTn id="11" dur="2000"/>
                                        <p:tgtEl>
                                          <p:spTgt spid="68610">
                                            <p:txEl>
                                              <p:pRg st="1" end="1"/>
                                            </p:txEl>
                                          </p:spTgt>
                                        </p:tgtEl>
                                      </p:cBhvr>
                                    </p:animEffect>
                                    <p:set>
                                      <p:cBhvr>
                                        <p:cTn id="12" dur="1" fill="hold">
                                          <p:stCondLst>
                                            <p:cond delay="1999"/>
                                          </p:stCondLst>
                                        </p:cTn>
                                        <p:tgtEl>
                                          <p:spTgt spid="686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Επίσης, σύμφωνα με το Δ.Λ.Π. 38, δεν προσαυξάνουν το κόστος του ιδιοπαραγόμενου άϋλου περιουσιακού στοιχείου τα εξής έξοδα: </a:t>
            </a:r>
          </a:p>
          <a:p>
            <a:pPr eaLnBrk="1" hangingPunct="1">
              <a:lnSpc>
                <a:spcPct val="80000"/>
              </a:lnSpc>
              <a:buFontTx/>
              <a:buNone/>
            </a:pPr>
            <a:r>
              <a:rPr lang="el-GR" altLang="en-US" sz="2000">
                <a:latin typeface="Times New Roman" panose="02020603050405020304" pitchFamily="18" charset="0"/>
              </a:rPr>
              <a:t>	(α) Έξοδα πωλήσεως, διοικήσεως και άλλα γενικά έξοδα, εκτός αν αυτά τα έξοδα μπορεί άμεσα να αποδοθούν στην προετοιμασία του περιουσιακού στοιχείου για χρήση </a:t>
            </a:r>
          </a:p>
          <a:p>
            <a:pPr eaLnBrk="1" hangingPunct="1">
              <a:lnSpc>
                <a:spcPct val="80000"/>
              </a:lnSpc>
              <a:buFontTx/>
              <a:buNone/>
            </a:pPr>
            <a:r>
              <a:rPr lang="el-GR" altLang="en-US" sz="2000">
                <a:latin typeface="Times New Roman" panose="02020603050405020304" pitchFamily="18" charset="0"/>
              </a:rPr>
              <a:t>	(β) Καθαρά διαπιστωμένες ανεπάρκειες και αρχικές λειτουργικές ζημίες που πραγματοποιούνται πριν ένα περιουσιακό στοιχείο επιτύχει προγραμματισμένη απόδοση, και </a:t>
            </a:r>
          </a:p>
          <a:p>
            <a:pPr eaLnBrk="1" hangingPunct="1">
              <a:lnSpc>
                <a:spcPct val="80000"/>
              </a:lnSpc>
              <a:buFontTx/>
              <a:buNone/>
            </a:pPr>
            <a:r>
              <a:rPr lang="el-GR" altLang="en-US" sz="2000">
                <a:latin typeface="Times New Roman" panose="02020603050405020304" pitchFamily="18" charset="0"/>
              </a:rPr>
              <a:t>	(γ) Δαπάνες εκπαιδεύσεως προσωπικού για να λειτουργεί το περιουσιακό στοιχείο </a:t>
            </a:r>
          </a:p>
          <a:p>
            <a:pPr eaLnBrk="1" hangingPunct="1">
              <a:lnSpc>
                <a:spcPct val="80000"/>
              </a:lnSpc>
              <a:buFontTx/>
              <a:buNone/>
            </a:pPr>
            <a:r>
              <a:rPr lang="el-GR" altLang="en-US" sz="2000">
                <a:latin typeface="Times New Roman" panose="02020603050405020304" pitchFamily="18" charset="0"/>
              </a:rPr>
              <a:t>	(δ) Δαπάνες για δραστηριότητες διαφημίσεως και προωθήσεως, και </a:t>
            </a:r>
          </a:p>
          <a:p>
            <a:pPr eaLnBrk="1" hangingPunct="1">
              <a:lnSpc>
                <a:spcPct val="80000"/>
              </a:lnSpc>
              <a:buFontTx/>
              <a:buNone/>
            </a:pPr>
            <a:r>
              <a:rPr lang="el-GR" altLang="en-US" sz="2000">
                <a:latin typeface="Times New Roman" panose="02020603050405020304" pitchFamily="18" charset="0"/>
              </a:rPr>
              <a:t>	(ε) Δαπάνες για επανεγκατάσταση ή αναδιοργάνωση μέρους ή του συνόλου μιας επιχειρήσεως</a:t>
            </a:r>
          </a:p>
          <a:p>
            <a:pPr eaLnBrk="1" hangingPunct="1">
              <a:lnSpc>
                <a:spcPct val="80000"/>
              </a:lnSpc>
              <a:buFontTx/>
              <a:buNone/>
            </a:pPr>
            <a:r>
              <a:rPr lang="el-GR" altLang="en-US" sz="2000">
                <a:latin typeface="Times New Roman" panose="02020603050405020304" pitchFamily="18" charset="0"/>
              </a:rPr>
              <a:t> </a:t>
            </a:r>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Απόσβεση άϋλων περιουσιακών στοιχείων</a:t>
            </a:r>
            <a:r>
              <a:rPr lang="el-GR" altLang="en-US" sz="24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Περίοδος αποσβέσεως.</a:t>
            </a:r>
            <a:r>
              <a:rPr lang="el-GR" altLang="en-US" sz="2000">
                <a:latin typeface="Times New Roman" panose="02020603050405020304" pitchFamily="18" charset="0"/>
              </a:rPr>
              <a:t> Σύμφωνα με το Ε.Γ.Λ.Σ. η αξία κτήσεως των άϋλων περιουσιακών στοιχείων αποσβένεται με ισόποση ετήσια απόσβεση στο χρόνο της παραγωγικής χρησιμότητας κάθε άϋλου στοιχείου και, σε περίπτωση που το άϋλο δικαίωμα έχει από το νόμο προστασία περιορισμένης διάρκειας, μέσα στο χρόνο της περιορισμένης αυτής διάρκειας.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68920868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7586">
                                            <p:txEl>
                                              <p:pRg st="2" end="2"/>
                                            </p:txEl>
                                          </p:spTgt>
                                        </p:tgtEl>
                                        <p:attrNameLst>
                                          <p:attrName>style.visibility</p:attrName>
                                        </p:attrNameLst>
                                      </p:cBhvr>
                                      <p:to>
                                        <p:strVal val="visible"/>
                                      </p:to>
                                    </p:set>
                                    <p:anim calcmode="lin" valueType="num">
                                      <p:cBhvr additive="base">
                                        <p:cTn id="7" dur="2000" fill="hold"/>
                                        <p:tgtEl>
                                          <p:spTgt spid="67586">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7586">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67586">
                                            <p:txEl>
                                              <p:pRg st="3" end="3"/>
                                            </p:txEl>
                                          </p:spTgt>
                                        </p:tgtEl>
                                        <p:attrNameLst>
                                          <p:attrName>style.visibility</p:attrName>
                                        </p:attrNameLst>
                                      </p:cBhvr>
                                      <p:to>
                                        <p:strVal val="visible"/>
                                      </p:to>
                                    </p:set>
                                    <p:anim calcmode="lin" valueType="num">
                                      <p:cBhvr additive="base">
                                        <p:cTn id="12" dur="2000" fill="hold"/>
                                        <p:tgtEl>
                                          <p:spTgt spid="67586">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7586">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7586">
                                            <p:txEl>
                                              <p:pRg st="4" end="4"/>
                                            </p:txEl>
                                          </p:spTgt>
                                        </p:tgtEl>
                                        <p:attrNameLst>
                                          <p:attrName>style.visibility</p:attrName>
                                        </p:attrNameLst>
                                      </p:cBhvr>
                                      <p:to>
                                        <p:strVal val="visible"/>
                                      </p:to>
                                    </p:set>
                                    <p:anim calcmode="lin" valueType="num">
                                      <p:cBhvr additive="base">
                                        <p:cTn id="16" dur="2000" fill="hold"/>
                                        <p:tgtEl>
                                          <p:spTgt spid="67586">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7586">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7586">
                                            <p:txEl>
                                              <p:pRg st="5" end="5"/>
                                            </p:txEl>
                                          </p:spTgt>
                                        </p:tgtEl>
                                        <p:attrNameLst>
                                          <p:attrName>style.visibility</p:attrName>
                                        </p:attrNameLst>
                                      </p:cBhvr>
                                      <p:to>
                                        <p:strVal val="visible"/>
                                      </p:to>
                                    </p:set>
                                    <p:anim calcmode="lin" valueType="num">
                                      <p:cBhvr additive="base">
                                        <p:cTn id="20" dur="2000" fill="hold"/>
                                        <p:tgtEl>
                                          <p:spTgt spid="67586">
                                            <p:txEl>
                                              <p:pRg st="5" end="5"/>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67586">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7586">
                                            <p:txEl>
                                              <p:pRg st="6" end="6"/>
                                            </p:txEl>
                                          </p:spTgt>
                                        </p:tgtEl>
                                        <p:attrNameLst>
                                          <p:attrName>style.visibility</p:attrName>
                                        </p:attrNameLst>
                                      </p:cBhvr>
                                      <p:to>
                                        <p:strVal val="visible"/>
                                      </p:to>
                                    </p:set>
                                    <p:anim calcmode="lin" valueType="num">
                                      <p:cBhvr additive="base">
                                        <p:cTn id="24" dur="2000" fill="hold"/>
                                        <p:tgtEl>
                                          <p:spTgt spid="67586">
                                            <p:txEl>
                                              <p:pRg st="6" end="6"/>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67586">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7586">
                                            <p:txEl>
                                              <p:pRg st="7" end="7"/>
                                            </p:txEl>
                                          </p:spTgt>
                                        </p:tgtEl>
                                        <p:attrNameLst>
                                          <p:attrName>style.visibility</p:attrName>
                                        </p:attrNameLst>
                                      </p:cBhvr>
                                      <p:to>
                                        <p:strVal val="visible"/>
                                      </p:to>
                                    </p:set>
                                    <p:anim calcmode="lin" valueType="num">
                                      <p:cBhvr additive="base">
                                        <p:cTn id="28" dur="2000" fill="hold"/>
                                        <p:tgtEl>
                                          <p:spTgt spid="67586">
                                            <p:txEl>
                                              <p:pRg st="7" end="7"/>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67586">
                                            <p:txEl>
                                              <p:pRg st="7" end="7"/>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4000"/>
                            </p:stCondLst>
                            <p:childTnLst>
                              <p:par>
                                <p:cTn id="31" presetID="3" presetClass="exit" presetSubtype="10" fill="hold" nodeType="afterEffect">
                                  <p:stCondLst>
                                    <p:cond delay="8000"/>
                                  </p:stCondLst>
                                  <p:childTnLst>
                                    <p:animEffect transition="out" filter="blinds(horizontal)">
                                      <p:cBhvr>
                                        <p:cTn id="32" dur="2000"/>
                                        <p:tgtEl>
                                          <p:spTgt spid="67586">
                                            <p:txEl>
                                              <p:pRg st="2" end="2"/>
                                            </p:txEl>
                                          </p:spTgt>
                                        </p:tgtEl>
                                      </p:cBhvr>
                                    </p:animEffect>
                                    <p:set>
                                      <p:cBhvr>
                                        <p:cTn id="33" dur="1" fill="hold">
                                          <p:stCondLst>
                                            <p:cond delay="1999"/>
                                          </p:stCondLst>
                                        </p:cTn>
                                        <p:tgtEl>
                                          <p:spTgt spid="67586">
                                            <p:txEl>
                                              <p:pRg st="2" end="2"/>
                                            </p:txEl>
                                          </p:spTgt>
                                        </p:tgtEl>
                                        <p:attrNameLst>
                                          <p:attrName>style.visibility</p:attrName>
                                        </p:attrNameLst>
                                      </p:cBhvr>
                                      <p:to>
                                        <p:strVal val="hidden"/>
                                      </p:to>
                                    </p:set>
                                  </p:childTnLst>
                                </p:cTn>
                              </p:par>
                            </p:childTnLst>
                          </p:cTn>
                        </p:par>
                        <p:par>
                          <p:cTn id="34" fill="hold" nodeType="afterGroup">
                            <p:stCondLst>
                              <p:cond delay="14000"/>
                            </p:stCondLst>
                            <p:childTnLst>
                              <p:par>
                                <p:cTn id="35" presetID="3" presetClass="exit" presetSubtype="10" fill="hold" nodeType="afterEffect">
                                  <p:stCondLst>
                                    <p:cond delay="0"/>
                                  </p:stCondLst>
                                  <p:childTnLst>
                                    <p:animEffect transition="out" filter="blinds(horizontal)">
                                      <p:cBhvr>
                                        <p:cTn id="36" dur="2000"/>
                                        <p:tgtEl>
                                          <p:spTgt spid="67586">
                                            <p:txEl>
                                              <p:pRg st="3" end="3"/>
                                            </p:txEl>
                                          </p:spTgt>
                                        </p:tgtEl>
                                      </p:cBhvr>
                                    </p:animEffect>
                                    <p:set>
                                      <p:cBhvr>
                                        <p:cTn id="37" dur="1" fill="hold">
                                          <p:stCondLst>
                                            <p:cond delay="1999"/>
                                          </p:stCondLst>
                                        </p:cTn>
                                        <p:tgtEl>
                                          <p:spTgt spid="67586">
                                            <p:txEl>
                                              <p:pRg st="3" end="3"/>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2000"/>
                                        <p:tgtEl>
                                          <p:spTgt spid="67586">
                                            <p:txEl>
                                              <p:pRg st="4" end="4"/>
                                            </p:txEl>
                                          </p:spTgt>
                                        </p:tgtEl>
                                      </p:cBhvr>
                                    </p:animEffect>
                                    <p:set>
                                      <p:cBhvr>
                                        <p:cTn id="40" dur="1" fill="hold">
                                          <p:stCondLst>
                                            <p:cond delay="1999"/>
                                          </p:stCondLst>
                                        </p:cTn>
                                        <p:tgtEl>
                                          <p:spTgt spid="67586">
                                            <p:txEl>
                                              <p:pRg st="4" end="4"/>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2000"/>
                                        <p:tgtEl>
                                          <p:spTgt spid="67586">
                                            <p:txEl>
                                              <p:pRg st="5" end="5"/>
                                            </p:txEl>
                                          </p:spTgt>
                                        </p:tgtEl>
                                      </p:cBhvr>
                                    </p:animEffect>
                                    <p:set>
                                      <p:cBhvr>
                                        <p:cTn id="43" dur="1" fill="hold">
                                          <p:stCondLst>
                                            <p:cond delay="1999"/>
                                          </p:stCondLst>
                                        </p:cTn>
                                        <p:tgtEl>
                                          <p:spTgt spid="67586">
                                            <p:txEl>
                                              <p:pRg st="5" end="5"/>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2000"/>
                                        <p:tgtEl>
                                          <p:spTgt spid="67586">
                                            <p:txEl>
                                              <p:pRg st="6" end="6"/>
                                            </p:txEl>
                                          </p:spTgt>
                                        </p:tgtEl>
                                      </p:cBhvr>
                                    </p:animEffect>
                                    <p:set>
                                      <p:cBhvr>
                                        <p:cTn id="46" dur="1" fill="hold">
                                          <p:stCondLst>
                                            <p:cond delay="1999"/>
                                          </p:stCondLst>
                                        </p:cTn>
                                        <p:tgtEl>
                                          <p:spTgt spid="67586">
                                            <p:txEl>
                                              <p:pRg st="6" end="6"/>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2000"/>
                                        <p:tgtEl>
                                          <p:spTgt spid="67586">
                                            <p:txEl>
                                              <p:pRg st="7" end="7"/>
                                            </p:txEl>
                                          </p:spTgt>
                                        </p:tgtEl>
                                      </p:cBhvr>
                                    </p:animEffect>
                                    <p:set>
                                      <p:cBhvr>
                                        <p:cTn id="49" dur="1" fill="hold">
                                          <p:stCondLst>
                                            <p:cond delay="1999"/>
                                          </p:stCondLst>
                                        </p:cTn>
                                        <p:tgtEl>
                                          <p:spTgt spid="67586">
                                            <p:txEl>
                                              <p:pRg st="7" end="7"/>
                                            </p:txEl>
                                          </p:spTgt>
                                        </p:tgtEl>
                                        <p:attrNameLst>
                                          <p:attrName>style.visibility</p:attrName>
                                        </p:attrNameLst>
                                      </p:cBhvr>
                                      <p:to>
                                        <p:strVal val="hidden"/>
                                      </p:to>
                                    </p:set>
                                  </p:childTnLst>
                                </p:cTn>
                              </p:par>
                            </p:childTnLst>
                          </p:cTn>
                        </p:par>
                        <p:par>
                          <p:cTn id="50" fill="hold" nodeType="afterGroup">
                            <p:stCondLst>
                              <p:cond delay="16000"/>
                            </p:stCondLst>
                            <p:childTnLst>
                              <p:par>
                                <p:cTn id="51" presetID="53" presetClass="entr" presetSubtype="0" fill="hold" nodeType="afterEffect">
                                  <p:stCondLst>
                                    <p:cond delay="0"/>
                                  </p:stCondLst>
                                  <p:childTnLst>
                                    <p:set>
                                      <p:cBhvr>
                                        <p:cTn id="52" dur="1" fill="hold">
                                          <p:stCondLst>
                                            <p:cond delay="0"/>
                                          </p:stCondLst>
                                        </p:cTn>
                                        <p:tgtEl>
                                          <p:spTgt spid="67586">
                                            <p:txEl>
                                              <p:pRg st="9" end="9"/>
                                            </p:txEl>
                                          </p:spTgt>
                                        </p:tgtEl>
                                        <p:attrNameLst>
                                          <p:attrName>style.visibility</p:attrName>
                                        </p:attrNameLst>
                                      </p:cBhvr>
                                      <p:to>
                                        <p:strVal val="visible"/>
                                      </p:to>
                                    </p:set>
                                    <p:anim calcmode="lin" valueType="num">
                                      <p:cBhvr>
                                        <p:cTn id="53" dur="2000" fill="hold"/>
                                        <p:tgtEl>
                                          <p:spTgt spid="67586">
                                            <p:txEl>
                                              <p:pRg st="9" end="9"/>
                                            </p:txEl>
                                          </p:spTgt>
                                        </p:tgtEl>
                                        <p:attrNameLst>
                                          <p:attrName>ppt_w</p:attrName>
                                        </p:attrNameLst>
                                      </p:cBhvr>
                                      <p:tavLst>
                                        <p:tav tm="0">
                                          <p:val>
                                            <p:fltVal val="0"/>
                                          </p:val>
                                        </p:tav>
                                        <p:tav tm="100000">
                                          <p:val>
                                            <p:strVal val="#ppt_w"/>
                                          </p:val>
                                        </p:tav>
                                      </p:tavLst>
                                    </p:anim>
                                    <p:anim calcmode="lin" valueType="num">
                                      <p:cBhvr>
                                        <p:cTn id="54" dur="2000" fill="hold"/>
                                        <p:tgtEl>
                                          <p:spTgt spid="67586">
                                            <p:txEl>
                                              <p:pRg st="9" end="9"/>
                                            </p:txEl>
                                          </p:spTgt>
                                        </p:tgtEl>
                                        <p:attrNameLst>
                                          <p:attrName>ppt_h</p:attrName>
                                        </p:attrNameLst>
                                      </p:cBhvr>
                                      <p:tavLst>
                                        <p:tav tm="0">
                                          <p:val>
                                            <p:fltVal val="0"/>
                                          </p:val>
                                        </p:tav>
                                        <p:tav tm="100000">
                                          <p:val>
                                            <p:strVal val="#ppt_h"/>
                                          </p:val>
                                        </p:tav>
                                      </p:tavLst>
                                    </p:anim>
                                    <p:animEffect transition="in" filter="fade">
                                      <p:cBhvr>
                                        <p:cTn id="55" dur="2000"/>
                                        <p:tgtEl>
                                          <p:spTgt spid="67586">
                                            <p:txEl>
                                              <p:pRg st="9" end="9"/>
                                            </p:txEl>
                                          </p:spTgt>
                                        </p:tgtEl>
                                      </p:cBhvr>
                                    </p:animEffect>
                                  </p:childTnLst>
                                </p:cTn>
                              </p:par>
                            </p:childTnLst>
                          </p:cTn>
                        </p:par>
                        <p:par>
                          <p:cTn id="56" fill="hold" nodeType="afterGroup">
                            <p:stCondLst>
                              <p:cond delay="18000"/>
                            </p:stCondLst>
                            <p:childTnLst>
                              <p:par>
                                <p:cTn id="57" presetID="2" presetClass="entr" presetSubtype="4" fill="hold" nodeType="afterEffect">
                                  <p:stCondLst>
                                    <p:cond delay="0"/>
                                  </p:stCondLst>
                                  <p:childTnLst>
                                    <p:set>
                                      <p:cBhvr>
                                        <p:cTn id="58" dur="1" fill="hold">
                                          <p:stCondLst>
                                            <p:cond delay="0"/>
                                          </p:stCondLst>
                                        </p:cTn>
                                        <p:tgtEl>
                                          <p:spTgt spid="67586">
                                            <p:txEl>
                                              <p:pRg st="11" end="11"/>
                                            </p:txEl>
                                          </p:spTgt>
                                        </p:tgtEl>
                                        <p:attrNameLst>
                                          <p:attrName>style.visibility</p:attrName>
                                        </p:attrNameLst>
                                      </p:cBhvr>
                                      <p:to>
                                        <p:strVal val="visible"/>
                                      </p:to>
                                    </p:set>
                                    <p:anim calcmode="lin" valueType="num">
                                      <p:cBhvr additive="base">
                                        <p:cTn id="59" dur="2000" fill="hold"/>
                                        <p:tgtEl>
                                          <p:spTgt spid="67586">
                                            <p:txEl>
                                              <p:pRg st="11" end="11"/>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67586">
                                            <p:txEl>
                                              <p:pRg st="11" end="11"/>
                                            </p:txEl>
                                          </p:spTgt>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20000"/>
                            </p:stCondLst>
                            <p:childTnLst>
                              <p:par>
                                <p:cTn id="62" presetID="3" presetClass="exit" presetSubtype="10" fill="hold" nodeType="afterEffect">
                                  <p:stCondLst>
                                    <p:cond delay="7000"/>
                                  </p:stCondLst>
                                  <p:childTnLst>
                                    <p:animEffect transition="out" filter="blinds(horizontal)">
                                      <p:cBhvr>
                                        <p:cTn id="63" dur="2000"/>
                                        <p:tgtEl>
                                          <p:spTgt spid="67586">
                                            <p:txEl>
                                              <p:pRg st="9" end="9"/>
                                            </p:txEl>
                                          </p:spTgt>
                                        </p:tgtEl>
                                      </p:cBhvr>
                                    </p:animEffect>
                                    <p:set>
                                      <p:cBhvr>
                                        <p:cTn id="64" dur="1" fill="hold">
                                          <p:stCondLst>
                                            <p:cond delay="1999"/>
                                          </p:stCondLst>
                                        </p:cTn>
                                        <p:tgtEl>
                                          <p:spTgt spid="67586">
                                            <p:txEl>
                                              <p:pRg st="9" end="9"/>
                                            </p:txEl>
                                          </p:spTgt>
                                        </p:tgtEl>
                                        <p:attrNameLst>
                                          <p:attrName>style.visibility</p:attrName>
                                        </p:attrNameLst>
                                      </p:cBhvr>
                                      <p:to>
                                        <p:strVal val="hidden"/>
                                      </p:to>
                                    </p:set>
                                  </p:childTnLst>
                                </p:cTn>
                              </p:par>
                            </p:childTnLst>
                          </p:cTn>
                        </p:par>
                        <p:par>
                          <p:cTn id="65" fill="hold" nodeType="afterGroup">
                            <p:stCondLst>
                              <p:cond delay="29000"/>
                            </p:stCondLst>
                            <p:childTnLst>
                              <p:par>
                                <p:cTn id="66" presetID="3" presetClass="exit" presetSubtype="10" fill="hold" nodeType="afterEffect">
                                  <p:stCondLst>
                                    <p:cond delay="0"/>
                                  </p:stCondLst>
                                  <p:childTnLst>
                                    <p:animEffect transition="out" filter="blinds(horizontal)">
                                      <p:cBhvr>
                                        <p:cTn id="67" dur="2000"/>
                                        <p:tgtEl>
                                          <p:spTgt spid="67586">
                                            <p:txEl>
                                              <p:pRg st="11" end="11"/>
                                            </p:txEl>
                                          </p:spTgt>
                                        </p:tgtEl>
                                      </p:cBhvr>
                                    </p:animEffect>
                                    <p:set>
                                      <p:cBhvr>
                                        <p:cTn id="68" dur="1" fill="hold">
                                          <p:stCondLst>
                                            <p:cond delay="1999"/>
                                          </p:stCondLst>
                                        </p:cTn>
                                        <p:tgtEl>
                                          <p:spTgt spid="67586">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Επίσης, το Δ.Λ.Π. 38 αναφέρει ότι το αποσβεστέο ποσό ενός άϋλου περιουσιακού στοιχείου πρέπει να κατανέμεται πάνω σε μια συστηματική βάση κατά τη διάρκεια της ορθής εκτίμησης της ωφέλιμης ζωής του. Υπάρχει μια μαχητή εκδοχή ότι η ωφέλιμη ζωή ενός άϋλου περιουσιακού στοιχείου δεν θα υπερβεί τα είκοσι χρόνια από την ημερομηνία, που το περιουσιακό στοιχείο είναι διαθέσιμο για χρήση. Η απόσβεση πρέπει να αρχίζει, όταν το περιουσιακό στοιχείο είναι διαθέσιμο για χρήση. </a:t>
            </a:r>
          </a:p>
          <a:p>
            <a:pPr eaLnBrk="1" hangingPunct="1">
              <a:lnSpc>
                <a:spcPct val="80000"/>
              </a:lnSpc>
              <a:buFontTx/>
              <a:buNone/>
            </a:pPr>
            <a:r>
              <a:rPr lang="el-GR" altLang="en-US" sz="2000">
                <a:latin typeface="Times New Roman" panose="02020603050405020304" pitchFamily="18" charset="0"/>
              </a:rPr>
              <a:t>	Καθώς τα μελλοντικά οικονομικά οφέλη που ενσωματώνονται σε ένα άϋλο περιουσιακό στοιχείο αναλίσκονται κατά τη διάρκεια του χρόνου, η λογιστική αξία του περιουσιακού στοιχείου μειώνεται για να αντανακλά αυτή την ανάλωση. Αυτό επιτυγχάνεται με συστηματική κατανομή του κόστους (ή της αναπροσαρμοσμένης αξίας του περιουσιακού στοιχείου, μείον κάθε υπολειμματική αξία) ως εξόδου κατά τη διάρκεια της ωφέλιμης ζωής του περιουσιακού στοιχείου.</a:t>
            </a:r>
          </a:p>
          <a:p>
            <a:pPr eaLnBrk="1" hangingPunct="1">
              <a:lnSpc>
                <a:spcPct val="80000"/>
              </a:lnSpc>
              <a:buFontTx/>
              <a:buNone/>
            </a:pPr>
            <a:r>
              <a:rPr lang="el-GR" altLang="en-US" sz="2000">
                <a:latin typeface="Times New Roman" panose="02020603050405020304" pitchFamily="18" charset="0"/>
              </a:rPr>
              <a:t>	Πολλοί παράγοντες χρειάζεται να λαμβάνονται υπόψη </a:t>
            </a:r>
            <a:r>
              <a:rPr lang="el-GR" altLang="en-US" sz="2000" u="sng">
                <a:latin typeface="Times New Roman" panose="02020603050405020304" pitchFamily="18" charset="0"/>
              </a:rPr>
              <a:t>κατά τον προσδιορισμό της ωφέλιμης ζωής ενός άϋλου περιουσιακού στοιχείου συμπεριλαμβάνοντας: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(α)</a:t>
            </a:r>
            <a:r>
              <a:rPr lang="el-GR" altLang="en-US" sz="2000">
                <a:latin typeface="Times New Roman" panose="02020603050405020304" pitchFamily="18" charset="0"/>
              </a:rPr>
              <a:t> την προσδοκόμενη χρήση του περιουσιακού στοιχείου από την επιχείρηση και αν το περιουσιακό στοιχείο θα μπορούσε επαρκώς να διευθύνεται από μία άλλη διευθυντική ομάδα </a:t>
            </a:r>
          </a:p>
          <a:p>
            <a:pPr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(β)</a:t>
            </a:r>
            <a:r>
              <a:rPr lang="el-GR" altLang="en-US" sz="2000">
                <a:latin typeface="Times New Roman" panose="02020603050405020304" pitchFamily="18" charset="0"/>
              </a:rPr>
              <a:t> τυπικούς κύκλους παραγωγικής ζωής για το περιουσιακό στοιχείο και δημόσια πληροφόρηση σε εκτιμήσεις ωφέλιμης ζωής ομοίων τύπων περιουσιακών στοιχείων, που χρησιμοποιούνται με ένα όμοιο τρόπο.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86024665"/>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6562">
                                            <p:txEl>
                                              <p:pRg st="2" end="2"/>
                                            </p:txEl>
                                          </p:spTgt>
                                        </p:tgtEl>
                                        <p:attrNameLst>
                                          <p:attrName>style.visibility</p:attrName>
                                        </p:attrNameLst>
                                      </p:cBhvr>
                                      <p:to>
                                        <p:strVal val="visible"/>
                                      </p:to>
                                    </p:set>
                                    <p:anim calcmode="lin" valueType="num">
                                      <p:cBhvr additive="base">
                                        <p:cTn id="7" dur="20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6500"/>
                                  </p:stCondLst>
                                  <p:childTnLst>
                                    <p:set>
                                      <p:cBhvr>
                                        <p:cTn id="11" dur="1" fill="hold">
                                          <p:stCondLst>
                                            <p:cond delay="0"/>
                                          </p:stCondLst>
                                        </p:cTn>
                                        <p:tgtEl>
                                          <p:spTgt spid="66562">
                                            <p:txEl>
                                              <p:pRg st="3" end="3"/>
                                            </p:txEl>
                                          </p:spTgt>
                                        </p:tgtEl>
                                        <p:attrNameLst>
                                          <p:attrName>style.visibility</p:attrName>
                                        </p:attrNameLst>
                                      </p:cBhvr>
                                      <p:to>
                                        <p:strVal val="visible"/>
                                      </p:to>
                                    </p:set>
                                    <p:anim calcmode="lin" valueType="num">
                                      <p:cBhvr additive="base">
                                        <p:cTn id="12" dur="20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6562">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500"/>
                            </p:stCondLst>
                            <p:childTnLst>
                              <p:par>
                                <p:cTn id="15" presetID="2" presetClass="entr" presetSubtype="4" fill="hold" nodeType="afterEffect">
                                  <p:stCondLst>
                                    <p:cond delay="6000"/>
                                  </p:stCondLst>
                                  <p:childTnLst>
                                    <p:set>
                                      <p:cBhvr>
                                        <p:cTn id="16" dur="1" fill="hold">
                                          <p:stCondLst>
                                            <p:cond delay="0"/>
                                          </p:stCondLst>
                                        </p:cTn>
                                        <p:tgtEl>
                                          <p:spTgt spid="66562">
                                            <p:txEl>
                                              <p:pRg st="4" end="4"/>
                                            </p:txEl>
                                          </p:spTgt>
                                        </p:tgtEl>
                                        <p:attrNameLst>
                                          <p:attrName>style.visibility</p:attrName>
                                        </p:attrNameLst>
                                      </p:cBhvr>
                                      <p:to>
                                        <p:strVal val="visible"/>
                                      </p:to>
                                    </p:set>
                                    <p:anim calcmode="lin" valueType="num">
                                      <p:cBhvr additive="base">
                                        <p:cTn id="17" dur="20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6562">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8500"/>
                            </p:stCondLst>
                            <p:childTnLst>
                              <p:par>
                                <p:cTn id="20" presetID="2" presetClass="entr" presetSubtype="4" fill="hold" nodeType="afterEffect">
                                  <p:stCondLst>
                                    <p:cond delay="0"/>
                                  </p:stCondLst>
                                  <p:childTnLst>
                                    <p:set>
                                      <p:cBhvr>
                                        <p:cTn id="21" dur="1" fill="hold">
                                          <p:stCondLst>
                                            <p:cond delay="0"/>
                                          </p:stCondLst>
                                        </p:cTn>
                                        <p:tgtEl>
                                          <p:spTgt spid="66562">
                                            <p:txEl>
                                              <p:pRg st="5" end="5"/>
                                            </p:txEl>
                                          </p:spTgt>
                                        </p:tgtEl>
                                        <p:attrNameLst>
                                          <p:attrName>style.visibility</p:attrName>
                                        </p:attrNameLst>
                                      </p:cBhvr>
                                      <p:to>
                                        <p:strVal val="visible"/>
                                      </p:to>
                                    </p:set>
                                    <p:anim calcmode="lin" valueType="num">
                                      <p:cBhvr additive="base">
                                        <p:cTn id="22" dur="2000" fill="hold"/>
                                        <p:tgtEl>
                                          <p:spTgt spid="66562">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6562">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6562">
                                            <p:txEl>
                                              <p:pRg st="6" end="6"/>
                                            </p:txEl>
                                          </p:spTgt>
                                        </p:tgtEl>
                                        <p:attrNameLst>
                                          <p:attrName>style.visibility</p:attrName>
                                        </p:attrNameLst>
                                      </p:cBhvr>
                                      <p:to>
                                        <p:strVal val="visible"/>
                                      </p:to>
                                    </p:set>
                                    <p:anim calcmode="lin" valueType="num">
                                      <p:cBhvr additive="base">
                                        <p:cTn id="26" dur="20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500"/>
                            </p:stCondLst>
                            <p:childTnLst>
                              <p:par>
                                <p:cTn id="29" presetID="3" presetClass="exit" presetSubtype="10" fill="hold" nodeType="afterEffect">
                                  <p:stCondLst>
                                    <p:cond delay="10000"/>
                                  </p:stCondLst>
                                  <p:childTnLst>
                                    <p:animEffect transition="out" filter="blinds(horizontal)">
                                      <p:cBhvr>
                                        <p:cTn id="30" dur="2000"/>
                                        <p:tgtEl>
                                          <p:spTgt spid="66562">
                                            <p:txEl>
                                              <p:pRg st="2" end="2"/>
                                            </p:txEl>
                                          </p:spTgt>
                                        </p:tgtEl>
                                      </p:cBhvr>
                                    </p:animEffect>
                                    <p:set>
                                      <p:cBhvr>
                                        <p:cTn id="31" dur="1" fill="hold">
                                          <p:stCondLst>
                                            <p:cond delay="1999"/>
                                          </p:stCondLst>
                                        </p:cTn>
                                        <p:tgtEl>
                                          <p:spTgt spid="66562">
                                            <p:txEl>
                                              <p:pRg st="2" end="2"/>
                                            </p:txEl>
                                          </p:spTgt>
                                        </p:tgtEl>
                                        <p:attrNameLst>
                                          <p:attrName>style.visibility</p:attrName>
                                        </p:attrNameLst>
                                      </p:cBhvr>
                                      <p:to>
                                        <p:strVal val="hidden"/>
                                      </p:to>
                                    </p:set>
                                  </p:childTnLst>
                                </p:cTn>
                              </p:par>
                            </p:childTnLst>
                          </p:cTn>
                        </p:par>
                        <p:par>
                          <p:cTn id="32" fill="hold" nodeType="afterGroup">
                            <p:stCondLst>
                              <p:cond delay="32500"/>
                            </p:stCondLst>
                            <p:childTnLst>
                              <p:par>
                                <p:cTn id="33" presetID="3" presetClass="exit" presetSubtype="10" fill="hold" nodeType="afterEffect">
                                  <p:stCondLst>
                                    <p:cond delay="0"/>
                                  </p:stCondLst>
                                  <p:childTnLst>
                                    <p:animEffect transition="out" filter="blinds(horizontal)">
                                      <p:cBhvr>
                                        <p:cTn id="34" dur="2000"/>
                                        <p:tgtEl>
                                          <p:spTgt spid="66562">
                                            <p:txEl>
                                              <p:pRg st="3" end="3"/>
                                            </p:txEl>
                                          </p:spTgt>
                                        </p:tgtEl>
                                      </p:cBhvr>
                                    </p:animEffect>
                                    <p:set>
                                      <p:cBhvr>
                                        <p:cTn id="35" dur="1" fill="hold">
                                          <p:stCondLst>
                                            <p:cond delay="1999"/>
                                          </p:stCondLst>
                                        </p:cTn>
                                        <p:tgtEl>
                                          <p:spTgt spid="66562">
                                            <p:txEl>
                                              <p:pRg st="3" end="3"/>
                                            </p:txEl>
                                          </p:spTgt>
                                        </p:tgtEl>
                                        <p:attrNameLst>
                                          <p:attrName>style.visibility</p:attrName>
                                        </p:attrNameLst>
                                      </p:cBhvr>
                                      <p:to>
                                        <p:strVal val="hidden"/>
                                      </p:to>
                                    </p:set>
                                  </p:childTnLst>
                                </p:cTn>
                              </p:par>
                            </p:childTnLst>
                          </p:cTn>
                        </p:par>
                        <p:par>
                          <p:cTn id="36" fill="hold" nodeType="afterGroup">
                            <p:stCondLst>
                              <p:cond delay="34500"/>
                            </p:stCondLst>
                            <p:childTnLst>
                              <p:par>
                                <p:cTn id="37" presetID="3" presetClass="exit" presetSubtype="10" fill="hold" nodeType="afterEffect">
                                  <p:stCondLst>
                                    <p:cond delay="0"/>
                                  </p:stCondLst>
                                  <p:childTnLst>
                                    <p:animEffect transition="out" filter="blinds(horizontal)">
                                      <p:cBhvr>
                                        <p:cTn id="38" dur="2000"/>
                                        <p:tgtEl>
                                          <p:spTgt spid="66562">
                                            <p:txEl>
                                              <p:pRg st="4" end="4"/>
                                            </p:txEl>
                                          </p:spTgt>
                                        </p:tgtEl>
                                      </p:cBhvr>
                                    </p:animEffect>
                                    <p:set>
                                      <p:cBhvr>
                                        <p:cTn id="39" dur="1" fill="hold">
                                          <p:stCondLst>
                                            <p:cond delay="1999"/>
                                          </p:stCondLst>
                                        </p:cTn>
                                        <p:tgtEl>
                                          <p:spTgt spid="66562">
                                            <p:txEl>
                                              <p:pRg st="4" end="4"/>
                                            </p:txEl>
                                          </p:spTgt>
                                        </p:tgtEl>
                                        <p:attrNameLst>
                                          <p:attrName>style.visibility</p:attrName>
                                        </p:attrNameLst>
                                      </p:cBhvr>
                                      <p:to>
                                        <p:strVal val="hidden"/>
                                      </p:to>
                                    </p:set>
                                  </p:childTnLst>
                                </p:cTn>
                              </p:par>
                            </p:childTnLst>
                          </p:cTn>
                        </p:par>
                        <p:par>
                          <p:cTn id="40" fill="hold" nodeType="afterGroup">
                            <p:stCondLst>
                              <p:cond delay="36500"/>
                            </p:stCondLst>
                            <p:childTnLst>
                              <p:par>
                                <p:cTn id="41" presetID="3" presetClass="exit" presetSubtype="10" fill="hold" nodeType="afterEffect">
                                  <p:stCondLst>
                                    <p:cond delay="0"/>
                                  </p:stCondLst>
                                  <p:childTnLst>
                                    <p:animEffect transition="out" filter="blinds(horizontal)">
                                      <p:cBhvr>
                                        <p:cTn id="42" dur="2000"/>
                                        <p:tgtEl>
                                          <p:spTgt spid="66562">
                                            <p:txEl>
                                              <p:pRg st="5" end="5"/>
                                            </p:txEl>
                                          </p:spTgt>
                                        </p:tgtEl>
                                      </p:cBhvr>
                                    </p:animEffect>
                                    <p:set>
                                      <p:cBhvr>
                                        <p:cTn id="43" dur="1" fill="hold">
                                          <p:stCondLst>
                                            <p:cond delay="1999"/>
                                          </p:stCondLst>
                                        </p:cTn>
                                        <p:tgtEl>
                                          <p:spTgt spid="66562">
                                            <p:txEl>
                                              <p:pRg st="5" end="5"/>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2000"/>
                                        <p:tgtEl>
                                          <p:spTgt spid="66562">
                                            <p:txEl>
                                              <p:pRg st="6" end="6"/>
                                            </p:txEl>
                                          </p:spTgt>
                                        </p:tgtEl>
                                      </p:cBhvr>
                                    </p:animEffect>
                                    <p:set>
                                      <p:cBhvr>
                                        <p:cTn id="46" dur="1" fill="hold">
                                          <p:stCondLst>
                                            <p:cond delay="1999"/>
                                          </p:stCondLst>
                                        </p:cTn>
                                        <p:tgtEl>
                                          <p:spTgt spid="6656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524000" y="0"/>
            <a:ext cx="9144000" cy="6858000"/>
          </a:xfrm>
        </p:spPr>
        <p:txBody>
          <a:bodyPr>
            <a:normAutofit lnSpcReduction="10000"/>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l-GR" altLang="en-US" sz="2000">
              <a:latin typeface="Times New Roman" panose="02020603050405020304" pitchFamily="18" charset="0"/>
            </a:endParaRPr>
          </a:p>
          <a:p>
            <a:pPr algn="just"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(γ)</a:t>
            </a:r>
            <a:r>
              <a:rPr lang="el-GR" altLang="en-US" sz="2000">
                <a:latin typeface="Times New Roman" panose="02020603050405020304" pitchFamily="18" charset="0"/>
              </a:rPr>
              <a:t> τεχνική, τεχνολογική ή άλλων τύπων απαξίωση </a:t>
            </a:r>
          </a:p>
          <a:p>
            <a:pPr algn="just"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(δ)</a:t>
            </a:r>
            <a:r>
              <a:rPr lang="el-GR" altLang="en-US" sz="2000">
                <a:latin typeface="Times New Roman" panose="02020603050405020304" pitchFamily="18" charset="0"/>
              </a:rPr>
              <a:t> τη σταθερότητα της επιχειρήσεως στην οποία το περιουσιακό στοιχείο λειτουργεί και μεταβολές στη ζήτηση της αγοράς για προϊόντα ή υπηρεσίες προερχόμενα από το περιουσιακό στοιχείο </a:t>
            </a:r>
          </a:p>
          <a:p>
            <a:pPr algn="just"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(ε)</a:t>
            </a:r>
            <a:r>
              <a:rPr lang="el-GR" altLang="en-US" sz="2000">
                <a:latin typeface="Times New Roman" panose="02020603050405020304" pitchFamily="18" charset="0"/>
              </a:rPr>
              <a:t> αναμενόμενες πράξεις από ανταγωνιστές ή πιθανούς ανταγωνιστές </a:t>
            </a:r>
          </a:p>
          <a:p>
            <a:pPr algn="just"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(στ)</a:t>
            </a:r>
            <a:r>
              <a:rPr lang="el-GR" altLang="en-US" sz="2000">
                <a:latin typeface="Times New Roman" panose="02020603050405020304" pitchFamily="18" charset="0"/>
              </a:rPr>
              <a:t> το επίπεδο των δαπανών συντηρήσεως που απαιτούνται για να λαμβάνονται τα αναμενόμενα μελλοντικά οικονομικά οφέλη από το περιουσιακό στοιχείο και την ικανότητα και πρόθεση της εταιρίας να φθάσει σε τέτοιο επίπεδο. </a:t>
            </a:r>
          </a:p>
          <a:p>
            <a:pPr algn="just"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(ζ)</a:t>
            </a:r>
            <a:r>
              <a:rPr lang="el-GR" altLang="en-US" sz="2000">
                <a:latin typeface="Times New Roman" panose="02020603050405020304" pitchFamily="18" charset="0"/>
              </a:rPr>
              <a:t> τη περίοδο ελέγχου πάνω στο περιουσιακό στοιχείο και τα νόμιμα ή όμοια όρια στη χρήση του περιουσιακού στοιχείου, τέτοια όπως ημερομηνίες λήξεως σχετικών μισθώσεων, και,</a:t>
            </a:r>
          </a:p>
          <a:p>
            <a:pPr algn="just" eaLnBrk="1" hangingPunct="1">
              <a:lnSpc>
                <a:spcPct val="80000"/>
              </a:lnSpc>
              <a:buFontTx/>
              <a:buNone/>
            </a:pPr>
            <a:r>
              <a:rPr lang="el-GR" altLang="en-US" sz="2000">
                <a:latin typeface="Times New Roman" panose="02020603050405020304" pitchFamily="18" charset="0"/>
              </a:rPr>
              <a:t>	</a:t>
            </a:r>
            <a:r>
              <a:rPr lang="el-GR" altLang="en-US" sz="2000">
                <a:solidFill>
                  <a:srgbClr val="993366"/>
                </a:solidFill>
                <a:latin typeface="Times New Roman" panose="02020603050405020304" pitchFamily="18" charset="0"/>
              </a:rPr>
              <a:t>(η)</a:t>
            </a:r>
            <a:r>
              <a:rPr lang="el-GR" altLang="en-US" sz="2000">
                <a:latin typeface="Times New Roman" panose="02020603050405020304" pitchFamily="18" charset="0"/>
              </a:rPr>
              <a:t> αν η ωφέλιμη ζωή του περιουσιακού στοιχείου εξαρτάται από την ωφέλιμη ζωή άλλων περιουσιακών στοιχείων της επιχειρήσεως. </a:t>
            </a:r>
          </a:p>
          <a:p>
            <a:pPr algn="just" eaLnBrk="1" hangingPunct="1">
              <a:lnSpc>
                <a:spcPct val="80000"/>
              </a:lnSpc>
              <a:buFontTx/>
              <a:buNone/>
            </a:pPr>
            <a:r>
              <a:rPr lang="el-GR" altLang="en-US" sz="2000">
                <a:latin typeface="Times New Roman" panose="02020603050405020304" pitchFamily="18" charset="0"/>
              </a:rPr>
              <a:t>	</a:t>
            </a:r>
          </a:p>
          <a:p>
            <a:pPr algn="just" eaLnBrk="1" hangingPunct="1">
              <a:lnSpc>
                <a:spcPct val="80000"/>
              </a:lnSpc>
              <a:buFontTx/>
              <a:buNone/>
            </a:pPr>
            <a:r>
              <a:rPr lang="el-GR" altLang="en-US" sz="2000">
                <a:latin typeface="Times New Roman" panose="02020603050405020304" pitchFamily="18" charset="0"/>
              </a:rPr>
              <a:t>     Εκτιμήσεις της ωφέλιμης ζωής ενός άϋλου περιουσιακού στοιχείου γενικώς γίνονται λιγότερο αξιόπιστες, καθώς ο χρόνος της ωφέλιμης ζωής αυξάνει. Το Δ.Λ.Π. 38 υιοθετεί μία εκδοχή ότι η ωφέλιμη ζωή των άϋλων περιουσιακών στοιχείων είναι απίθανο να υπερβαίνει τα είκοσι χρόνια. Σε σπάνιες περιπτώσεις, μπορεί να υπάρχει πειστική απόδειξη ότι η ωφέλιμη ζωή ενός άϋλου περιουσιακού στοιχείου θα είναι μια καθορισμένη περίοδος μεγαλύτερη από είκοσι χρόνια.</a:t>
            </a:r>
          </a:p>
          <a:p>
            <a:pPr algn="just" eaLnBrk="1" hangingPunct="1">
              <a:lnSpc>
                <a:spcPct val="80000"/>
              </a:lnSpc>
              <a:buFontTx/>
              <a:buNone/>
            </a:pPr>
            <a:r>
              <a:rPr lang="el-GR" altLang="en-US" sz="2000"/>
              <a:t>	 	</a:t>
            </a:r>
            <a:endParaRPr lang="en-US" altLang="en-US" sz="2000"/>
          </a:p>
        </p:txBody>
      </p:sp>
    </p:spTree>
    <p:extLst>
      <p:ext uri="{BB962C8B-B14F-4D97-AF65-F5344CB8AC3E}">
        <p14:creationId xmlns:p14="http://schemas.microsoft.com/office/powerpoint/2010/main" val="269284830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5538">
                                            <p:txEl>
                                              <p:pRg st="2" end="2"/>
                                            </p:txEl>
                                          </p:spTgt>
                                        </p:tgtEl>
                                        <p:attrNameLst>
                                          <p:attrName>style.visibility</p:attrName>
                                        </p:attrNameLst>
                                      </p:cBhvr>
                                      <p:to>
                                        <p:strVal val="visible"/>
                                      </p:to>
                                    </p:set>
                                    <p:anim calcmode="lin" valueType="num">
                                      <p:cBhvr additive="base">
                                        <p:cTn id="7" dur="2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553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38">
                                            <p:txEl>
                                              <p:pRg st="3" end="3"/>
                                            </p:txEl>
                                          </p:spTgt>
                                        </p:tgtEl>
                                        <p:attrNameLst>
                                          <p:attrName>style.visibility</p:attrName>
                                        </p:attrNameLst>
                                      </p:cBhvr>
                                      <p:to>
                                        <p:strVal val="visible"/>
                                      </p:to>
                                    </p:set>
                                    <p:anim calcmode="lin" valueType="num">
                                      <p:cBhvr additive="base">
                                        <p:cTn id="11" dur="2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553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538">
                                            <p:txEl>
                                              <p:pRg st="4" end="4"/>
                                            </p:txEl>
                                          </p:spTgt>
                                        </p:tgtEl>
                                        <p:attrNameLst>
                                          <p:attrName>style.visibility</p:attrName>
                                        </p:attrNameLst>
                                      </p:cBhvr>
                                      <p:to>
                                        <p:strVal val="visible"/>
                                      </p:to>
                                    </p:set>
                                    <p:anim calcmode="lin" valueType="num">
                                      <p:cBhvr additive="base">
                                        <p:cTn id="15" dur="2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553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538">
                                            <p:txEl>
                                              <p:pRg st="5" end="5"/>
                                            </p:txEl>
                                          </p:spTgt>
                                        </p:tgtEl>
                                        <p:attrNameLst>
                                          <p:attrName>style.visibility</p:attrName>
                                        </p:attrNameLst>
                                      </p:cBhvr>
                                      <p:to>
                                        <p:strVal val="visible"/>
                                      </p:to>
                                    </p:set>
                                    <p:anim calcmode="lin" valueType="num">
                                      <p:cBhvr additive="base">
                                        <p:cTn id="19" dur="2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553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5538">
                                            <p:txEl>
                                              <p:pRg st="6" end="6"/>
                                            </p:txEl>
                                          </p:spTgt>
                                        </p:tgtEl>
                                        <p:attrNameLst>
                                          <p:attrName>style.visibility</p:attrName>
                                        </p:attrNameLst>
                                      </p:cBhvr>
                                      <p:to>
                                        <p:strVal val="visible"/>
                                      </p:to>
                                    </p:set>
                                    <p:anim calcmode="lin" valueType="num">
                                      <p:cBhvr additive="base">
                                        <p:cTn id="23" dur="20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5538">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5538">
                                            <p:txEl>
                                              <p:pRg st="7" end="7"/>
                                            </p:txEl>
                                          </p:spTgt>
                                        </p:tgtEl>
                                        <p:attrNameLst>
                                          <p:attrName>style.visibility</p:attrName>
                                        </p:attrNameLst>
                                      </p:cBhvr>
                                      <p:to>
                                        <p:strVal val="visible"/>
                                      </p:to>
                                    </p:set>
                                    <p:anim calcmode="lin" valueType="num">
                                      <p:cBhvr additive="base">
                                        <p:cTn id="27" dur="2000" fill="hold"/>
                                        <p:tgtEl>
                                          <p:spTgt spid="65538">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5538">
                                            <p:txEl>
                                              <p:pRg st="7" end="7"/>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2" presetClass="entr" presetSubtype="4" fill="hold" nodeType="afterEffect">
                                  <p:stCondLst>
                                    <p:cond delay="8000"/>
                                  </p:stCondLst>
                                  <p:childTnLst>
                                    <p:set>
                                      <p:cBhvr>
                                        <p:cTn id="31" dur="1" fill="hold">
                                          <p:stCondLst>
                                            <p:cond delay="0"/>
                                          </p:stCondLst>
                                        </p:cTn>
                                        <p:tgtEl>
                                          <p:spTgt spid="65538">
                                            <p:txEl>
                                              <p:pRg st="9" end="9"/>
                                            </p:txEl>
                                          </p:spTgt>
                                        </p:tgtEl>
                                        <p:attrNameLst>
                                          <p:attrName>style.visibility</p:attrName>
                                        </p:attrNameLst>
                                      </p:cBhvr>
                                      <p:to>
                                        <p:strVal val="visible"/>
                                      </p:to>
                                    </p:set>
                                    <p:anim calcmode="lin" valueType="num">
                                      <p:cBhvr additive="base">
                                        <p:cTn id="32" dur="2000" fill="hold"/>
                                        <p:tgtEl>
                                          <p:spTgt spid="65538">
                                            <p:txEl>
                                              <p:pRg st="9" end="9"/>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5538">
                                            <p:txEl>
                                              <p:pRg st="9" end="9"/>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3" presetClass="exit" presetSubtype="10" fill="hold" nodeType="afterEffect">
                                  <p:stCondLst>
                                    <p:cond delay="6000"/>
                                  </p:stCondLst>
                                  <p:childTnLst>
                                    <p:animEffect transition="out" filter="blinds(horizontal)">
                                      <p:cBhvr>
                                        <p:cTn id="36" dur="2000"/>
                                        <p:tgtEl>
                                          <p:spTgt spid="65538">
                                            <p:txEl>
                                              <p:pRg st="2" end="2"/>
                                            </p:txEl>
                                          </p:spTgt>
                                        </p:tgtEl>
                                      </p:cBhvr>
                                    </p:animEffect>
                                    <p:set>
                                      <p:cBhvr>
                                        <p:cTn id="37" dur="1" fill="hold">
                                          <p:stCondLst>
                                            <p:cond delay="1999"/>
                                          </p:stCondLst>
                                        </p:cTn>
                                        <p:tgtEl>
                                          <p:spTgt spid="65538">
                                            <p:txEl>
                                              <p:pRg st="2" end="2"/>
                                            </p:txEl>
                                          </p:spTgt>
                                        </p:tgtEl>
                                        <p:attrNameLst>
                                          <p:attrName>style.visibility</p:attrName>
                                        </p:attrNameLst>
                                      </p:cBhvr>
                                      <p:to>
                                        <p:strVal val="hidden"/>
                                      </p:to>
                                    </p:set>
                                  </p:childTnLst>
                                </p:cTn>
                              </p:par>
                            </p:childTnLst>
                          </p:cTn>
                        </p:par>
                        <p:par>
                          <p:cTn id="38" fill="hold" nodeType="afterGroup">
                            <p:stCondLst>
                              <p:cond delay="20000"/>
                            </p:stCondLst>
                            <p:childTnLst>
                              <p:par>
                                <p:cTn id="39" presetID="3" presetClass="exit" presetSubtype="10" fill="hold" nodeType="afterEffect">
                                  <p:stCondLst>
                                    <p:cond delay="0"/>
                                  </p:stCondLst>
                                  <p:childTnLst>
                                    <p:animEffect transition="out" filter="blinds(horizontal)">
                                      <p:cBhvr>
                                        <p:cTn id="40" dur="2000"/>
                                        <p:tgtEl>
                                          <p:spTgt spid="65538">
                                            <p:txEl>
                                              <p:pRg st="3" end="3"/>
                                            </p:txEl>
                                          </p:spTgt>
                                        </p:tgtEl>
                                      </p:cBhvr>
                                    </p:animEffect>
                                    <p:set>
                                      <p:cBhvr>
                                        <p:cTn id="41" dur="1" fill="hold">
                                          <p:stCondLst>
                                            <p:cond delay="1999"/>
                                          </p:stCondLst>
                                        </p:cTn>
                                        <p:tgtEl>
                                          <p:spTgt spid="65538">
                                            <p:txEl>
                                              <p:pRg st="3" end="3"/>
                                            </p:txEl>
                                          </p:spTgt>
                                        </p:tgtEl>
                                        <p:attrNameLst>
                                          <p:attrName>style.visibility</p:attrName>
                                        </p:attrNameLst>
                                      </p:cBhvr>
                                      <p:to>
                                        <p:strVal val="hidden"/>
                                      </p:to>
                                    </p:set>
                                  </p:childTnLst>
                                </p:cTn>
                              </p:par>
                            </p:childTnLst>
                          </p:cTn>
                        </p:par>
                        <p:par>
                          <p:cTn id="42" fill="hold" nodeType="afterGroup">
                            <p:stCondLst>
                              <p:cond delay="22000"/>
                            </p:stCondLst>
                            <p:childTnLst>
                              <p:par>
                                <p:cTn id="43" presetID="3" presetClass="exit" presetSubtype="10" fill="hold" nodeType="afterEffect">
                                  <p:stCondLst>
                                    <p:cond delay="0"/>
                                  </p:stCondLst>
                                  <p:childTnLst>
                                    <p:animEffect transition="out" filter="blinds(horizontal)">
                                      <p:cBhvr>
                                        <p:cTn id="44" dur="2000"/>
                                        <p:tgtEl>
                                          <p:spTgt spid="65538">
                                            <p:txEl>
                                              <p:pRg st="4" end="4"/>
                                            </p:txEl>
                                          </p:spTgt>
                                        </p:tgtEl>
                                      </p:cBhvr>
                                    </p:animEffect>
                                    <p:set>
                                      <p:cBhvr>
                                        <p:cTn id="45" dur="1" fill="hold">
                                          <p:stCondLst>
                                            <p:cond delay="1999"/>
                                          </p:stCondLst>
                                        </p:cTn>
                                        <p:tgtEl>
                                          <p:spTgt spid="65538">
                                            <p:txEl>
                                              <p:pRg st="4" end="4"/>
                                            </p:txEl>
                                          </p:spTgt>
                                        </p:tgtEl>
                                        <p:attrNameLst>
                                          <p:attrName>style.visibility</p:attrName>
                                        </p:attrNameLst>
                                      </p:cBhvr>
                                      <p:to>
                                        <p:strVal val="hidden"/>
                                      </p:to>
                                    </p:set>
                                  </p:childTnLst>
                                </p:cTn>
                              </p:par>
                            </p:childTnLst>
                          </p:cTn>
                        </p:par>
                        <p:par>
                          <p:cTn id="46" fill="hold" nodeType="afterGroup">
                            <p:stCondLst>
                              <p:cond delay="24000"/>
                            </p:stCondLst>
                            <p:childTnLst>
                              <p:par>
                                <p:cTn id="47" presetID="3" presetClass="exit" presetSubtype="10" fill="hold" nodeType="afterEffect">
                                  <p:stCondLst>
                                    <p:cond delay="0"/>
                                  </p:stCondLst>
                                  <p:childTnLst>
                                    <p:animEffect transition="out" filter="blinds(horizontal)">
                                      <p:cBhvr>
                                        <p:cTn id="48" dur="2000"/>
                                        <p:tgtEl>
                                          <p:spTgt spid="65538">
                                            <p:txEl>
                                              <p:pRg st="5" end="5"/>
                                            </p:txEl>
                                          </p:spTgt>
                                        </p:tgtEl>
                                      </p:cBhvr>
                                    </p:animEffect>
                                    <p:set>
                                      <p:cBhvr>
                                        <p:cTn id="49" dur="1" fill="hold">
                                          <p:stCondLst>
                                            <p:cond delay="1999"/>
                                          </p:stCondLst>
                                        </p:cTn>
                                        <p:tgtEl>
                                          <p:spTgt spid="65538">
                                            <p:txEl>
                                              <p:pRg st="5" end="5"/>
                                            </p:txEl>
                                          </p:spTgt>
                                        </p:tgtEl>
                                        <p:attrNameLst>
                                          <p:attrName>style.visibility</p:attrName>
                                        </p:attrNameLst>
                                      </p:cBhvr>
                                      <p:to>
                                        <p:strVal val="hidden"/>
                                      </p:to>
                                    </p:set>
                                  </p:childTnLst>
                                </p:cTn>
                              </p:par>
                            </p:childTnLst>
                          </p:cTn>
                        </p:par>
                        <p:par>
                          <p:cTn id="50" fill="hold" nodeType="afterGroup">
                            <p:stCondLst>
                              <p:cond delay="26000"/>
                            </p:stCondLst>
                            <p:childTnLst>
                              <p:par>
                                <p:cTn id="51" presetID="3" presetClass="exit" presetSubtype="10" fill="hold" nodeType="afterEffect">
                                  <p:stCondLst>
                                    <p:cond delay="0"/>
                                  </p:stCondLst>
                                  <p:childTnLst>
                                    <p:animEffect transition="out" filter="blinds(horizontal)">
                                      <p:cBhvr>
                                        <p:cTn id="52" dur="2000"/>
                                        <p:tgtEl>
                                          <p:spTgt spid="65538">
                                            <p:txEl>
                                              <p:pRg st="6" end="6"/>
                                            </p:txEl>
                                          </p:spTgt>
                                        </p:tgtEl>
                                      </p:cBhvr>
                                    </p:animEffect>
                                    <p:set>
                                      <p:cBhvr>
                                        <p:cTn id="53" dur="1" fill="hold">
                                          <p:stCondLst>
                                            <p:cond delay="1999"/>
                                          </p:stCondLst>
                                        </p:cTn>
                                        <p:tgtEl>
                                          <p:spTgt spid="65538">
                                            <p:txEl>
                                              <p:pRg st="6" end="6"/>
                                            </p:txEl>
                                          </p:spTgt>
                                        </p:tgtEl>
                                        <p:attrNameLst>
                                          <p:attrName>style.visibility</p:attrName>
                                        </p:attrNameLst>
                                      </p:cBhvr>
                                      <p:to>
                                        <p:strVal val="hidden"/>
                                      </p:to>
                                    </p:set>
                                  </p:childTnLst>
                                </p:cTn>
                              </p:par>
                            </p:childTnLst>
                          </p:cTn>
                        </p:par>
                        <p:par>
                          <p:cTn id="54" fill="hold" nodeType="afterGroup">
                            <p:stCondLst>
                              <p:cond delay="28000"/>
                            </p:stCondLst>
                            <p:childTnLst>
                              <p:par>
                                <p:cTn id="55" presetID="3" presetClass="exit" presetSubtype="10" fill="hold" nodeType="afterEffect">
                                  <p:stCondLst>
                                    <p:cond delay="0"/>
                                  </p:stCondLst>
                                  <p:childTnLst>
                                    <p:animEffect transition="out" filter="blinds(horizontal)">
                                      <p:cBhvr>
                                        <p:cTn id="56" dur="2000"/>
                                        <p:tgtEl>
                                          <p:spTgt spid="65538">
                                            <p:txEl>
                                              <p:pRg st="7" end="7"/>
                                            </p:txEl>
                                          </p:spTgt>
                                        </p:tgtEl>
                                      </p:cBhvr>
                                    </p:animEffect>
                                    <p:set>
                                      <p:cBhvr>
                                        <p:cTn id="57" dur="1" fill="hold">
                                          <p:stCondLst>
                                            <p:cond delay="1999"/>
                                          </p:stCondLst>
                                        </p:cTn>
                                        <p:tgtEl>
                                          <p:spTgt spid="65538">
                                            <p:txEl>
                                              <p:pRg st="7" end="7"/>
                                            </p:txEl>
                                          </p:spTgt>
                                        </p:tgtEl>
                                        <p:attrNameLst>
                                          <p:attrName>style.visibility</p:attrName>
                                        </p:attrNameLst>
                                      </p:cBhvr>
                                      <p:to>
                                        <p:strVal val="hidden"/>
                                      </p:to>
                                    </p:set>
                                  </p:childTnLst>
                                </p:cTn>
                              </p:par>
                            </p:childTnLst>
                          </p:cTn>
                        </p:par>
                        <p:par>
                          <p:cTn id="58" fill="hold" nodeType="afterGroup">
                            <p:stCondLst>
                              <p:cond delay="30000"/>
                            </p:stCondLst>
                            <p:childTnLst>
                              <p:par>
                                <p:cTn id="59" presetID="3" presetClass="exit" presetSubtype="10" fill="hold" nodeType="afterEffect">
                                  <p:stCondLst>
                                    <p:cond delay="0"/>
                                  </p:stCondLst>
                                  <p:childTnLst>
                                    <p:animEffect transition="out" filter="blinds(horizontal)">
                                      <p:cBhvr>
                                        <p:cTn id="60" dur="2000"/>
                                        <p:tgtEl>
                                          <p:spTgt spid="65538">
                                            <p:txEl>
                                              <p:pRg st="9" end="9"/>
                                            </p:txEl>
                                          </p:spTgt>
                                        </p:tgtEl>
                                      </p:cBhvr>
                                    </p:animEffect>
                                    <p:set>
                                      <p:cBhvr>
                                        <p:cTn id="61" dur="1" fill="hold">
                                          <p:stCondLst>
                                            <p:cond delay="1999"/>
                                          </p:stCondLst>
                                        </p:cTn>
                                        <p:tgtEl>
                                          <p:spTgt spid="65538">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2000" b="1"/>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Μέθοδοι απόσβεσης</a:t>
            </a:r>
            <a:r>
              <a:rPr lang="el-GR" altLang="en-US" sz="2000" i="1" u="sng">
                <a:latin typeface="Times New Roman" panose="02020603050405020304" pitchFamily="18" charset="0"/>
              </a:rPr>
              <a:t>.</a:t>
            </a:r>
            <a:r>
              <a:rPr lang="el-GR" altLang="en-US" sz="2000">
                <a:latin typeface="Times New Roman" panose="02020603050405020304" pitchFamily="18" charset="0"/>
              </a:rPr>
              <a:t> Η µέθοδος απόσβεσης (σταθερή, φθίνουσα, λειτουργικής εντάσεως) που χρησιµοποιείται για ένα άϋλο περιουσιακό στοιχείο επιλέγεται από την επιχείρηση βασιζόµενη στο προσδοκόµενο πρόγραµµα αναλύσεως των οικονοµικών ωφελιµάτων από τη χρησιµοποίηση του άϋλου περιουσιακού στοιχείου. Εάν αυτό το πρόγραµµα δεν µπορεί να καθορισθεί αξιόπιστα, τότε χρησιµοποιείται η σταθερή µέθοδος απόσβεσης. Πάντως οποιαδήποτε µέθοδος επιλεγεί πρέπει να χρησιµοποιείται πάγια. Η απόσβεση συνήθως καταχωρείται ως έξοδο στα αποτελέσµατα χρήσεως εκτός των περιπτώσεων που χρησιµοποιείται για την παραγωγή άλλων περιουσιακών στοιχείων.</a:t>
            </a:r>
          </a:p>
          <a:p>
            <a:pPr eaLnBrk="1" hangingPunct="1">
              <a:lnSpc>
                <a:spcPct val="80000"/>
              </a:lnSpc>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Αποσβεστέο ποσό.</a:t>
            </a:r>
            <a:r>
              <a:rPr lang="el-GR" altLang="en-US" sz="2000">
                <a:latin typeface="Times New Roman" panose="02020603050405020304" pitchFamily="18" charset="0"/>
              </a:rPr>
              <a:t> Το αποσβεστέο ποσό ενός περιουσιακού στοιχείου προσδιορίζεται µετά την έκπτωση της υπολειµµατικής αξίας. Συνήθως η υπολειµµατική αξία ενός άϋλου περιουσιακού στοιχείου είναι µηδέν. Μια υπολειµµατική αξία άλλη εκτός από µηδέν δείχνει ότι η επιχείρηση αναµένει να διαθέσει το άϋλο περιουσιακό στοιχείο πριν από το τέλος της οικονοµικής ζωής του. Στην περίπτωση αυτή πρέπει να υπάρχει µια δέσµευση από ένα τρίτο να αγοράσει το περιουσιακό στοιχείο ή υπάρχει µια ενεργός αγορά για το περιουσιακό στοιχείο και η άνω υπολειµµατική αξία µπορεί να προσδιοριστεί µε παραποµπή σε αυτή την αγορά υπό την προϋπόθεση ότι η άνω ενεργός αγορά θα υπάρχει και στο τέλος της ωφέλιµης ζωής του άϋλου περιουσιακού στοιχείου.</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4155441462"/>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4514">
                                            <p:txEl>
                                              <p:pRg st="1" end="1"/>
                                            </p:txEl>
                                          </p:spTgt>
                                        </p:tgtEl>
                                        <p:attrNameLst>
                                          <p:attrName>style.visibility</p:attrName>
                                        </p:attrNameLst>
                                      </p:cBhvr>
                                      <p:to>
                                        <p:strVal val="visible"/>
                                      </p:to>
                                    </p:set>
                                    <p:anim calcmode="lin" valueType="num">
                                      <p:cBhvr additive="base">
                                        <p:cTn id="7" dur="20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4514">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7000"/>
                                  </p:stCondLst>
                                  <p:childTnLst>
                                    <p:set>
                                      <p:cBhvr>
                                        <p:cTn id="11" dur="1" fill="hold">
                                          <p:stCondLst>
                                            <p:cond delay="0"/>
                                          </p:stCondLst>
                                        </p:cTn>
                                        <p:tgtEl>
                                          <p:spTgt spid="64514">
                                            <p:txEl>
                                              <p:pRg st="3" end="3"/>
                                            </p:txEl>
                                          </p:spTgt>
                                        </p:tgtEl>
                                        <p:attrNameLst>
                                          <p:attrName>style.visibility</p:attrName>
                                        </p:attrNameLst>
                                      </p:cBhvr>
                                      <p:to>
                                        <p:strVal val="visible"/>
                                      </p:to>
                                    </p:set>
                                    <p:anim calcmode="lin" valueType="num">
                                      <p:cBhvr additive="base">
                                        <p:cTn id="12" dur="20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4514">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1000"/>
                            </p:stCondLst>
                            <p:childTnLst>
                              <p:par>
                                <p:cTn id="15" presetID="3" presetClass="exit" presetSubtype="10" fill="hold" nodeType="afterEffect">
                                  <p:stCondLst>
                                    <p:cond delay="7000"/>
                                  </p:stCondLst>
                                  <p:childTnLst>
                                    <p:animEffect transition="out" filter="blinds(horizontal)">
                                      <p:cBhvr>
                                        <p:cTn id="16" dur="2000"/>
                                        <p:tgtEl>
                                          <p:spTgt spid="64514">
                                            <p:txEl>
                                              <p:pRg st="1" end="1"/>
                                            </p:txEl>
                                          </p:spTgt>
                                        </p:tgtEl>
                                      </p:cBhvr>
                                    </p:animEffect>
                                    <p:set>
                                      <p:cBhvr>
                                        <p:cTn id="17" dur="1" fill="hold">
                                          <p:stCondLst>
                                            <p:cond delay="1999"/>
                                          </p:stCondLst>
                                        </p:cTn>
                                        <p:tgtEl>
                                          <p:spTgt spid="64514">
                                            <p:txEl>
                                              <p:pRg st="1" end="1"/>
                                            </p:txEl>
                                          </p:spTgt>
                                        </p:tgtEl>
                                        <p:attrNameLst>
                                          <p:attrName>style.visibility</p:attrName>
                                        </p:attrNameLst>
                                      </p:cBhvr>
                                      <p:to>
                                        <p:strVal val="hidden"/>
                                      </p:to>
                                    </p:set>
                                  </p:childTnLst>
                                </p:cTn>
                              </p:par>
                            </p:childTnLst>
                          </p:cTn>
                        </p:par>
                        <p:par>
                          <p:cTn id="18" fill="hold" nodeType="afterGroup">
                            <p:stCondLst>
                              <p:cond delay="20000"/>
                            </p:stCondLst>
                            <p:childTnLst>
                              <p:par>
                                <p:cTn id="19" presetID="3" presetClass="exit" presetSubtype="10" fill="hold" nodeType="afterEffect">
                                  <p:stCondLst>
                                    <p:cond delay="0"/>
                                  </p:stCondLst>
                                  <p:childTnLst>
                                    <p:animEffect transition="out" filter="blinds(horizontal)">
                                      <p:cBhvr>
                                        <p:cTn id="20" dur="2000"/>
                                        <p:tgtEl>
                                          <p:spTgt spid="64514">
                                            <p:txEl>
                                              <p:pRg st="3" end="3"/>
                                            </p:txEl>
                                          </p:spTgt>
                                        </p:tgtEl>
                                      </p:cBhvr>
                                    </p:animEffect>
                                    <p:set>
                                      <p:cBhvr>
                                        <p:cTn id="21" dur="1" fill="hold">
                                          <p:stCondLst>
                                            <p:cond delay="1999"/>
                                          </p:stCondLst>
                                        </p:cTn>
                                        <p:tgtEl>
                                          <p:spTgt spid="6451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buFontTx/>
              <a:buNone/>
            </a:pPr>
            <a:endParaRPr lang="en-US" altLang="en-US" sz="2000" b="1"/>
          </a:p>
          <a:p>
            <a:pPr algn="just"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Αναθεώρηση της περιόδου αποσβέσεως και της µεθόδου</a:t>
            </a:r>
            <a:r>
              <a:rPr lang="el-GR" altLang="en-US" sz="2000" i="1" u="sng">
                <a:latin typeface="Times New Roman" panose="02020603050405020304" pitchFamily="18" charset="0"/>
              </a:rPr>
              <a:t> </a:t>
            </a:r>
            <a:r>
              <a:rPr lang="el-GR" altLang="en-US" sz="2000" b="1" i="1" u="sng">
                <a:latin typeface="Times New Roman" panose="02020603050405020304" pitchFamily="18" charset="0"/>
              </a:rPr>
              <a:t>αποσβέσεως.</a:t>
            </a:r>
            <a:r>
              <a:rPr lang="el-GR" altLang="en-US" sz="2000">
                <a:latin typeface="Times New Roman" panose="02020603050405020304" pitchFamily="18" charset="0"/>
              </a:rPr>
              <a:t> Η περίοδος αποσβέσεως και η µέθοδος αποσβέσεως πρέπει να αναθεωρούνται τουλάχιστον στο τέλος κάθε οικονομικού έτους. Εάν η αναμενόμενη ωφέλιμη ζωή του περιουσιακού στοιχείου είναι σημαντικά διαφορετική από προηγούμενες εκτιμήσεις, τότε η περίοδος απόσβεσης πρέπει να μεταβάλλεται. Επίσης, εάν υπάρχει μια ουσιώδης μεταβολή στο προσδοκώμενο πρόγραμμα των οικονομικών ωφελειών από το άϋλο περιουσιακό στοιχείο, η μέθοδος αποσβέσεως πρέπει να μεταβάλλεται για να αντανακλά το αλλαγμένο πρόγραμμα. </a:t>
            </a:r>
          </a:p>
          <a:p>
            <a:pPr algn="just" eaLnBrk="1" hangingPunct="1">
              <a:lnSpc>
                <a:spcPct val="80000"/>
              </a:lnSpc>
              <a:buFontTx/>
              <a:buNone/>
            </a:pPr>
            <a:r>
              <a:rPr lang="el-GR" altLang="en-US" sz="2000">
                <a:latin typeface="Times New Roman" panose="02020603050405020304" pitchFamily="18" charset="0"/>
              </a:rPr>
              <a:t>	</a:t>
            </a:r>
          </a:p>
          <a:p>
            <a:pPr algn="ctr" eaLnBrk="1" hangingPunct="1">
              <a:lnSpc>
                <a:spcPct val="80000"/>
              </a:lnSpc>
              <a:buFontTx/>
              <a:buNone/>
            </a:pPr>
            <a:r>
              <a:rPr lang="el-GR" altLang="en-US" sz="2000">
                <a:latin typeface="Times New Roman" panose="02020603050405020304" pitchFamily="18" charset="0"/>
              </a:rPr>
              <a:t>	</a:t>
            </a:r>
            <a:r>
              <a:rPr lang="el-GR" altLang="en-US" sz="2400" b="1" u="sng">
                <a:latin typeface="Times New Roman" panose="02020603050405020304" pitchFamily="18" charset="0"/>
              </a:rPr>
              <a:t>Υπεραξία επιχειρήσεως (Goodwill)</a:t>
            </a:r>
          </a:p>
          <a:p>
            <a:pPr eaLnBrk="1" hangingPunct="1">
              <a:lnSpc>
                <a:spcPct val="80000"/>
              </a:lnSpc>
              <a:buFontTx/>
              <a:buNone/>
            </a:pPr>
            <a:r>
              <a:rPr lang="el-GR" altLang="en-US" sz="2000">
                <a:latin typeface="Times New Roman" panose="02020603050405020304" pitchFamily="18" charset="0"/>
              </a:rPr>
              <a:t>	</a:t>
            </a:r>
          </a:p>
          <a:p>
            <a:pPr algn="just" eaLnBrk="1" hangingPunct="1">
              <a:lnSpc>
                <a:spcPct val="80000"/>
              </a:lnSpc>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Η υπεραξία της επιχειρήσεως (ή Goodwill)</a:t>
            </a:r>
            <a:r>
              <a:rPr lang="el-GR" altLang="en-US" sz="2000">
                <a:latin typeface="Times New Roman" panose="02020603050405020304" pitchFamily="18" charset="0"/>
              </a:rPr>
              <a:t> στηρίζεται στην εκτίµηση για την ικανότητά της να πραγµατοποιεί υψηλά κέρδη λόγω κυρίως της καλής φήµης, της εκτεταµένης πελατείας, της µεγάλης πίστεως στην αγορά, της καλής οργανώσεως, της ιδιαίτερης εξειδίκευσης στην παραγωγή ορισµένων προϊόντων, της καλής προοπτικής ανάπτυξης του κλάδου στον οποίο ανήκει, των εξαιρετικών πλεονεκτηµάτων της θέσεως που είναι εγκατεστηµένη, της υψηλής στάθµης των στελεχών που απασχολεί και του κύρους, δυναµικού και αποτελεσµατικότητας του διοικητικού και διευθυντικού µηχανισµού. </a:t>
            </a:r>
          </a:p>
          <a:p>
            <a:pPr algn="just" eaLnBrk="1" hangingPunct="1">
              <a:lnSpc>
                <a:spcPct val="80000"/>
              </a:lnSpc>
              <a:buFontTx/>
              <a:buNone/>
            </a:pPr>
            <a:r>
              <a:rPr lang="el-GR" altLang="en-US" sz="2000">
                <a:latin typeface="Times New Roman" panose="02020603050405020304" pitchFamily="18" charset="0"/>
              </a:rPr>
              <a:t>	Στο λογαριασµό 16.00 "Υπεραξία επιχειρήσεως" (ή Goodwill) παρακολουθείται η υπεραξία που δηµιουργείται κατά την εξαγορά ή συγχώνευση ολόκληρης οικονοµικής </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25886180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anim calcmode="lin" valueType="num">
                                      <p:cBhvr additive="base">
                                        <p:cTn id="7" dur="2000" fill="hold"/>
                                        <p:tgtEl>
                                          <p:spTgt spid="63490">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3490">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3" presetClass="exit" presetSubtype="10" fill="hold" nodeType="afterEffect">
                                  <p:stCondLst>
                                    <p:cond delay="8000"/>
                                  </p:stCondLst>
                                  <p:childTnLst>
                                    <p:animEffect transition="out" filter="blinds(horizontal)">
                                      <p:cBhvr>
                                        <p:cTn id="11" dur="2000"/>
                                        <p:tgtEl>
                                          <p:spTgt spid="63490">
                                            <p:txEl>
                                              <p:pRg st="2" end="2"/>
                                            </p:txEl>
                                          </p:spTgt>
                                        </p:tgtEl>
                                      </p:cBhvr>
                                    </p:animEffect>
                                    <p:set>
                                      <p:cBhvr>
                                        <p:cTn id="12" dur="1" fill="hold">
                                          <p:stCondLst>
                                            <p:cond delay="1999"/>
                                          </p:stCondLst>
                                        </p:cTn>
                                        <p:tgtEl>
                                          <p:spTgt spid="63490">
                                            <p:txEl>
                                              <p:pRg st="2" end="2"/>
                                            </p:txEl>
                                          </p:spTgt>
                                        </p:tgtEl>
                                        <p:attrNameLst>
                                          <p:attrName>style.visibility</p:attrName>
                                        </p:attrNameLst>
                                      </p:cBhvr>
                                      <p:to>
                                        <p:strVal val="hidden"/>
                                      </p:to>
                                    </p:set>
                                  </p:childTnLst>
                                </p:cTn>
                              </p:par>
                            </p:childTnLst>
                          </p:cTn>
                        </p:par>
                        <p:par>
                          <p:cTn id="13" fill="hold" nodeType="afterGroup">
                            <p:stCondLst>
                              <p:cond delay="12000"/>
                            </p:stCondLst>
                            <p:childTnLst>
                              <p:par>
                                <p:cTn id="14" presetID="53" presetClass="entr" presetSubtype="0" fill="hold" nodeType="afterEffect">
                                  <p:stCondLst>
                                    <p:cond delay="0"/>
                                  </p:stCondLst>
                                  <p:childTnLst>
                                    <p:set>
                                      <p:cBhvr>
                                        <p:cTn id="15" dur="1" fill="hold">
                                          <p:stCondLst>
                                            <p:cond delay="0"/>
                                          </p:stCondLst>
                                        </p:cTn>
                                        <p:tgtEl>
                                          <p:spTgt spid="63490">
                                            <p:txEl>
                                              <p:pRg st="4" end="4"/>
                                            </p:txEl>
                                          </p:spTgt>
                                        </p:tgtEl>
                                        <p:attrNameLst>
                                          <p:attrName>style.visibility</p:attrName>
                                        </p:attrNameLst>
                                      </p:cBhvr>
                                      <p:to>
                                        <p:strVal val="visible"/>
                                      </p:to>
                                    </p:set>
                                    <p:anim calcmode="lin" valueType="num">
                                      <p:cBhvr>
                                        <p:cTn id="16" dur="2000" fill="hold"/>
                                        <p:tgtEl>
                                          <p:spTgt spid="63490">
                                            <p:txEl>
                                              <p:pRg st="4" end="4"/>
                                            </p:txEl>
                                          </p:spTgt>
                                        </p:tgtEl>
                                        <p:attrNameLst>
                                          <p:attrName>ppt_w</p:attrName>
                                        </p:attrNameLst>
                                      </p:cBhvr>
                                      <p:tavLst>
                                        <p:tav tm="0">
                                          <p:val>
                                            <p:fltVal val="0"/>
                                          </p:val>
                                        </p:tav>
                                        <p:tav tm="100000">
                                          <p:val>
                                            <p:strVal val="#ppt_w"/>
                                          </p:val>
                                        </p:tav>
                                      </p:tavLst>
                                    </p:anim>
                                    <p:anim calcmode="lin" valueType="num">
                                      <p:cBhvr>
                                        <p:cTn id="17" dur="2000" fill="hold"/>
                                        <p:tgtEl>
                                          <p:spTgt spid="63490">
                                            <p:txEl>
                                              <p:pRg st="4" end="4"/>
                                            </p:txEl>
                                          </p:spTgt>
                                        </p:tgtEl>
                                        <p:attrNameLst>
                                          <p:attrName>ppt_h</p:attrName>
                                        </p:attrNameLst>
                                      </p:cBhvr>
                                      <p:tavLst>
                                        <p:tav tm="0">
                                          <p:val>
                                            <p:fltVal val="0"/>
                                          </p:val>
                                        </p:tav>
                                        <p:tav tm="100000">
                                          <p:val>
                                            <p:strVal val="#ppt_h"/>
                                          </p:val>
                                        </p:tav>
                                      </p:tavLst>
                                    </p:anim>
                                    <p:animEffect transition="in" filter="fade">
                                      <p:cBhvr>
                                        <p:cTn id="18" dur="2000"/>
                                        <p:tgtEl>
                                          <p:spTgt spid="63490">
                                            <p:txEl>
                                              <p:pRg st="4" end="4"/>
                                            </p:txEl>
                                          </p:spTgt>
                                        </p:tgtEl>
                                      </p:cBhvr>
                                    </p:animEffect>
                                  </p:childTnLst>
                                </p:cTn>
                              </p:par>
                            </p:childTnLst>
                          </p:cTn>
                        </p:par>
                        <p:par>
                          <p:cTn id="19" fill="hold" nodeType="afterGroup">
                            <p:stCondLst>
                              <p:cond delay="14000"/>
                            </p:stCondLst>
                            <p:childTnLst>
                              <p:par>
                                <p:cTn id="20" presetID="2" presetClass="entr" presetSubtype="4" fill="hold" nodeType="afterEffect">
                                  <p:stCondLst>
                                    <p:cond delay="0"/>
                                  </p:stCondLst>
                                  <p:childTnLst>
                                    <p:set>
                                      <p:cBhvr>
                                        <p:cTn id="21" dur="1" fill="hold">
                                          <p:stCondLst>
                                            <p:cond delay="0"/>
                                          </p:stCondLst>
                                        </p:cTn>
                                        <p:tgtEl>
                                          <p:spTgt spid="63490">
                                            <p:txEl>
                                              <p:pRg st="6" end="6"/>
                                            </p:txEl>
                                          </p:spTgt>
                                        </p:tgtEl>
                                        <p:attrNameLst>
                                          <p:attrName>style.visibility</p:attrName>
                                        </p:attrNameLst>
                                      </p:cBhvr>
                                      <p:to>
                                        <p:strVal val="visible"/>
                                      </p:to>
                                    </p:set>
                                    <p:anim calcmode="lin" valueType="num">
                                      <p:cBhvr additive="base">
                                        <p:cTn id="22" dur="2000" fill="hold"/>
                                        <p:tgtEl>
                                          <p:spTgt spid="63490">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3490">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3490">
                                            <p:txEl>
                                              <p:pRg st="7" end="7"/>
                                            </p:txEl>
                                          </p:spTgt>
                                        </p:tgtEl>
                                        <p:attrNameLst>
                                          <p:attrName>style.visibility</p:attrName>
                                        </p:attrNameLst>
                                      </p:cBhvr>
                                      <p:to>
                                        <p:strVal val="visible"/>
                                      </p:to>
                                    </p:set>
                                    <p:anim calcmode="lin" valueType="num">
                                      <p:cBhvr additive="base">
                                        <p:cTn id="26" dur="2000" fill="hold"/>
                                        <p:tgtEl>
                                          <p:spTgt spid="63490">
                                            <p:txEl>
                                              <p:pRg st="7" end="7"/>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3490">
                                            <p:txEl>
                                              <p:pRg st="7" end="7"/>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6000"/>
                            </p:stCondLst>
                            <p:childTnLst>
                              <p:par>
                                <p:cTn id="29" presetID="3" presetClass="exit" presetSubtype="10" fill="hold" nodeType="afterEffect">
                                  <p:stCondLst>
                                    <p:cond delay="0"/>
                                  </p:stCondLst>
                                  <p:childTnLst>
                                    <p:animEffect transition="out" filter="blinds(horizontal)">
                                      <p:cBhvr>
                                        <p:cTn id="30" dur="2000"/>
                                        <p:tgtEl>
                                          <p:spTgt spid="63490">
                                            <p:txEl>
                                              <p:pRg st="4" end="4"/>
                                            </p:txEl>
                                          </p:spTgt>
                                        </p:tgtEl>
                                      </p:cBhvr>
                                    </p:animEffect>
                                    <p:set>
                                      <p:cBhvr>
                                        <p:cTn id="31" dur="1" fill="hold">
                                          <p:stCondLst>
                                            <p:cond delay="1999"/>
                                          </p:stCondLst>
                                        </p:cTn>
                                        <p:tgtEl>
                                          <p:spTgt spid="63490">
                                            <p:txEl>
                                              <p:pRg st="4" end="4"/>
                                            </p:txEl>
                                          </p:spTgt>
                                        </p:tgtEl>
                                        <p:attrNameLst>
                                          <p:attrName>style.visibility</p:attrName>
                                        </p:attrNameLst>
                                      </p:cBhvr>
                                      <p:to>
                                        <p:strVal val="hidden"/>
                                      </p:to>
                                    </p:set>
                                  </p:childTnLst>
                                </p:cTn>
                              </p:par>
                            </p:childTnLst>
                          </p:cTn>
                        </p:par>
                        <p:par>
                          <p:cTn id="32" fill="hold" nodeType="afterGroup">
                            <p:stCondLst>
                              <p:cond delay="18000"/>
                            </p:stCondLst>
                            <p:childTnLst>
                              <p:par>
                                <p:cTn id="33" presetID="3" presetClass="exit" presetSubtype="10" fill="hold" nodeType="afterEffect">
                                  <p:stCondLst>
                                    <p:cond delay="0"/>
                                  </p:stCondLst>
                                  <p:childTnLst>
                                    <p:animEffect transition="out" filter="blinds(horizontal)">
                                      <p:cBhvr>
                                        <p:cTn id="34" dur="2000"/>
                                        <p:tgtEl>
                                          <p:spTgt spid="63490">
                                            <p:txEl>
                                              <p:pRg st="6" end="6"/>
                                            </p:txEl>
                                          </p:spTgt>
                                        </p:tgtEl>
                                      </p:cBhvr>
                                    </p:animEffect>
                                    <p:set>
                                      <p:cBhvr>
                                        <p:cTn id="35" dur="1" fill="hold">
                                          <p:stCondLst>
                                            <p:cond delay="1999"/>
                                          </p:stCondLst>
                                        </p:cTn>
                                        <p:tgtEl>
                                          <p:spTgt spid="63490">
                                            <p:txEl>
                                              <p:pRg st="6" end="6"/>
                                            </p:txEl>
                                          </p:spTgt>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2000"/>
                                        <p:tgtEl>
                                          <p:spTgt spid="63490">
                                            <p:txEl>
                                              <p:pRg st="7" end="7"/>
                                            </p:txEl>
                                          </p:spTgt>
                                        </p:tgtEl>
                                      </p:cBhvr>
                                    </p:animEffect>
                                    <p:set>
                                      <p:cBhvr>
                                        <p:cTn id="38" dur="1" fill="hold">
                                          <p:stCondLst>
                                            <p:cond delay="1999"/>
                                          </p:stCondLst>
                                        </p:cTn>
                                        <p:tgtEl>
                                          <p:spTgt spid="63490">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1524000" y="0"/>
            <a:ext cx="9144000" cy="6858000"/>
          </a:xfrm>
        </p:spPr>
        <p:txBody>
          <a:bodyPr/>
          <a:lstStyle/>
          <a:p>
            <a:pPr eaLnBrk="1" hangingPunct="1">
              <a:lnSpc>
                <a:spcPct val="80000"/>
              </a:lnSpc>
              <a:buFontTx/>
              <a:buNone/>
            </a:pPr>
            <a:endParaRPr lang="en-US" altLang="en-US" sz="1600" i="1">
              <a:latin typeface="Times New Roman" panose="02020603050405020304" pitchFamily="18" charset="0"/>
            </a:endParaRPr>
          </a:p>
          <a:p>
            <a:pPr eaLnBrk="1" hangingPunct="1">
              <a:lnSpc>
                <a:spcPct val="80000"/>
              </a:lnSpc>
            </a:pPr>
            <a:endParaRPr lang="en-US" altLang="en-US" sz="2000"/>
          </a:p>
          <a:p>
            <a:pPr algn="just" eaLnBrk="1" hangingPunct="1">
              <a:lnSpc>
                <a:spcPct val="80000"/>
              </a:lnSpc>
              <a:buFontTx/>
              <a:buNone/>
            </a:pPr>
            <a:r>
              <a:rPr lang="el-GR" altLang="en-US" sz="2000">
                <a:latin typeface="Times New Roman" panose="02020603050405020304" pitchFamily="18" charset="0"/>
              </a:rPr>
              <a:t>	µονάδας και που είναι ίση µε τη διαφορά µεταξύ του ολικού τιµήµατος αγοράς και της πραγµατικής αξίας των επιµέρους περιουσιακών στοιχείων που εξαγοράζονται ή συγχωνεύονται. </a:t>
            </a:r>
          </a:p>
          <a:p>
            <a:pPr algn="just" eaLnBrk="1" hangingPunct="1">
              <a:lnSpc>
                <a:spcPct val="80000"/>
              </a:lnSpc>
              <a:buFontTx/>
              <a:buNone/>
            </a:pPr>
            <a:r>
              <a:rPr lang="el-GR" altLang="en-US" sz="2000">
                <a:latin typeface="Times New Roman" panose="02020603050405020304" pitchFamily="18" charset="0"/>
              </a:rPr>
              <a:t>	</a:t>
            </a:r>
          </a:p>
          <a:p>
            <a:pPr algn="just" eaLnBrk="1" hangingPunct="1">
              <a:lnSpc>
                <a:spcPct val="80000"/>
              </a:lnSpc>
              <a:buFontTx/>
              <a:buNone/>
            </a:pPr>
            <a:r>
              <a:rPr lang="el-GR" altLang="en-US" sz="2000">
                <a:latin typeface="Times New Roman" panose="02020603050405020304" pitchFamily="18" charset="0"/>
              </a:rPr>
              <a:t>     </a:t>
            </a:r>
            <a:r>
              <a:rPr lang="el-GR" altLang="en-US" sz="2000" u="sng">
                <a:latin typeface="Times New Roman" panose="02020603050405020304" pitchFamily="18" charset="0"/>
              </a:rPr>
              <a:t>Το Goodwill θα αποσβεσθεί</a:t>
            </a:r>
            <a:r>
              <a:rPr lang="el-GR" altLang="en-US" sz="2000">
                <a:latin typeface="Times New Roman" panose="02020603050405020304" pitchFamily="18" charset="0"/>
              </a:rPr>
              <a:t> είτε εφάπαξ είτε τµηµατικά και ισόποσα σε περισσότερες χρήσεις οι οποίες βάσει του Ε.Γ.Λ.Σ. δεν είναι δυνατόν να υπερβαίνουν τα πέντε έτη, ενώ σύµφωνα µε τα Δ.Λ.Π. το Goodwill µπορεί να αποσβεσθεί εντός είκοσι ετών. </a:t>
            </a:r>
          </a:p>
          <a:p>
            <a:pPr algn="just" eaLnBrk="1" hangingPunct="1">
              <a:lnSpc>
                <a:spcPct val="80000"/>
              </a:lnSpc>
              <a:buFontTx/>
              <a:buNone/>
            </a:pPr>
            <a:r>
              <a:rPr lang="el-GR" altLang="en-US" sz="2000">
                <a:latin typeface="Times New Roman" panose="02020603050405020304" pitchFamily="18" charset="0"/>
              </a:rPr>
              <a:t>	Στην περίπτωση, όµως, που η άνω χρεωστική διαφορά δεν συνιστά Goodwill καταχωρείται στο λογαριασµό: 81 "Ανόργανα έσοδα και έξοδα".</a:t>
            </a:r>
          </a:p>
          <a:p>
            <a:pPr algn="just" eaLnBrk="1" hangingPunct="1">
              <a:lnSpc>
                <a:spcPct val="80000"/>
              </a:lnSpc>
              <a:buFontTx/>
              <a:buNone/>
            </a:pPr>
            <a:r>
              <a:rPr lang="el-GR" altLang="en-US" sz="2000">
                <a:latin typeface="Times New Roman" panose="02020603050405020304" pitchFamily="18" charset="0"/>
              </a:rPr>
              <a:t>	</a:t>
            </a:r>
          </a:p>
          <a:p>
            <a:pPr algn="just" eaLnBrk="1" hangingPunct="1">
              <a:lnSpc>
                <a:spcPct val="80000"/>
              </a:lnSpc>
              <a:buFontTx/>
              <a:buNone/>
            </a:pPr>
            <a:endParaRPr lang="el-GR" altLang="en-US" sz="2400" b="1" u="sng">
              <a:latin typeface="Times New Roman" panose="02020603050405020304" pitchFamily="18" charset="0"/>
            </a:endParaRPr>
          </a:p>
          <a:p>
            <a:pPr algn="ctr" eaLnBrk="1" hangingPunct="1">
              <a:lnSpc>
                <a:spcPct val="80000"/>
              </a:lnSpc>
              <a:buFontTx/>
              <a:buNone/>
            </a:pPr>
            <a:r>
              <a:rPr lang="el-GR" altLang="en-US" sz="2400" b="1" u="sng">
                <a:latin typeface="Times New Roman" panose="02020603050405020304" pitchFamily="18" charset="0"/>
              </a:rPr>
              <a:t>Γενικά περί των εξόδων πολυετούς απόσβεσης</a:t>
            </a: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a:t>
            </a:r>
          </a:p>
          <a:p>
            <a:pPr eaLnBrk="1" hangingPunct="1">
              <a:lnSpc>
                <a:spcPct val="80000"/>
              </a:lnSpc>
              <a:buFontTx/>
              <a:buNone/>
            </a:pPr>
            <a:r>
              <a:rPr lang="el-GR" altLang="en-US" sz="2000">
                <a:latin typeface="Times New Roman" panose="02020603050405020304" pitchFamily="18" charset="0"/>
              </a:rPr>
              <a:t>     Το Ε.Γ.Λ.Σ. επιτρέπει στις επιχειρήσεις όπως εμφανίζουν τα έξοδα πολυετούς απόσβεσης στο ενεργητικό του ισολογισμού. Αντιθέτως τα Δ.Λ.Π. δεν επιτρέπουν την εμφάνιση εξόδων πολυετούς απόσβεσης στο ενεργητικό του ισολογισμού.</a:t>
            </a:r>
            <a:endParaRPr lang="el-GR" altLang="en-US" sz="2000" b="1">
              <a:latin typeface="Times New Roman" panose="02020603050405020304" pitchFamily="18" charset="0"/>
            </a:endParaRPr>
          </a:p>
          <a:p>
            <a:pPr eaLnBrk="1" hangingPunct="1">
              <a:lnSpc>
                <a:spcPct val="80000"/>
              </a:lnSpc>
              <a:buFontTx/>
              <a:buNone/>
            </a:pPr>
            <a:r>
              <a:rPr lang="el-GR" altLang="en-US" sz="2000" b="1">
                <a:latin typeface="Times New Roman" panose="02020603050405020304" pitchFamily="18" charset="0"/>
              </a:rPr>
              <a:t>	</a:t>
            </a:r>
            <a:endParaRPr lang="el-GR" altLang="en-US" sz="2000">
              <a:latin typeface="Times New Roman" panose="02020603050405020304" pitchFamily="18" charset="0"/>
            </a:endParaRPr>
          </a:p>
          <a:p>
            <a:pPr eaLnBrk="1" hangingPunct="1">
              <a:lnSpc>
                <a:spcPct val="80000"/>
              </a:lnSpc>
              <a:buFontTx/>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94858340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anim calcmode="lin" valueType="num">
                                      <p:cBhvr additive="base">
                                        <p:cTn id="7" dur="20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62466">
                                            <p:txEl>
                                              <p:pRg st="4" end="4"/>
                                            </p:txEl>
                                          </p:spTgt>
                                        </p:tgtEl>
                                        <p:attrNameLst>
                                          <p:attrName>style.visibility</p:attrName>
                                        </p:attrNameLst>
                                      </p:cBhvr>
                                      <p:to>
                                        <p:strVal val="visible"/>
                                      </p:to>
                                    </p:set>
                                    <p:anim calcmode="lin" valueType="num">
                                      <p:cBhvr additive="base">
                                        <p:cTn id="12" dur="2000" fill="hold"/>
                                        <p:tgtEl>
                                          <p:spTgt spid="62466">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2466">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2466">
                                            <p:txEl>
                                              <p:pRg st="5" end="5"/>
                                            </p:txEl>
                                          </p:spTgt>
                                        </p:tgtEl>
                                        <p:attrNameLst>
                                          <p:attrName>style.visibility</p:attrName>
                                        </p:attrNameLst>
                                      </p:cBhvr>
                                      <p:to>
                                        <p:strVal val="visible"/>
                                      </p:to>
                                    </p:set>
                                    <p:anim calcmode="lin" valueType="num">
                                      <p:cBhvr additive="base">
                                        <p:cTn id="16" dur="2000" fill="hold"/>
                                        <p:tgtEl>
                                          <p:spTgt spid="62466">
                                            <p:txEl>
                                              <p:pRg st="5" end="5"/>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2466">
                                            <p:txEl>
                                              <p:pRg st="5" end="5"/>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000"/>
                            </p:stCondLst>
                            <p:childTnLst>
                              <p:par>
                                <p:cTn id="19" presetID="3" presetClass="exit" presetSubtype="10" fill="hold" nodeType="afterEffect">
                                  <p:stCondLst>
                                    <p:cond delay="8000"/>
                                  </p:stCondLst>
                                  <p:childTnLst>
                                    <p:animEffect transition="out" filter="blinds(horizontal)">
                                      <p:cBhvr>
                                        <p:cTn id="20" dur="2000"/>
                                        <p:tgtEl>
                                          <p:spTgt spid="62466">
                                            <p:txEl>
                                              <p:pRg st="2" end="2"/>
                                            </p:txEl>
                                          </p:spTgt>
                                        </p:tgtEl>
                                      </p:cBhvr>
                                    </p:animEffect>
                                    <p:set>
                                      <p:cBhvr>
                                        <p:cTn id="21" dur="1" fill="hold">
                                          <p:stCondLst>
                                            <p:cond delay="1999"/>
                                          </p:stCondLst>
                                        </p:cTn>
                                        <p:tgtEl>
                                          <p:spTgt spid="62466">
                                            <p:txEl>
                                              <p:pRg st="2" end="2"/>
                                            </p:txEl>
                                          </p:spTgt>
                                        </p:tgtEl>
                                        <p:attrNameLst>
                                          <p:attrName>style.visibility</p:attrName>
                                        </p:attrNameLst>
                                      </p:cBhvr>
                                      <p:to>
                                        <p:strVal val="hidden"/>
                                      </p:to>
                                    </p:set>
                                  </p:childTnLst>
                                </p:cTn>
                              </p:par>
                            </p:childTnLst>
                          </p:cTn>
                        </p:par>
                        <p:par>
                          <p:cTn id="22" fill="hold" nodeType="afterGroup">
                            <p:stCondLst>
                              <p:cond delay="14000"/>
                            </p:stCondLst>
                            <p:childTnLst>
                              <p:par>
                                <p:cTn id="23" presetID="3" presetClass="exit" presetSubtype="10" fill="hold" nodeType="afterEffect">
                                  <p:stCondLst>
                                    <p:cond delay="0"/>
                                  </p:stCondLst>
                                  <p:childTnLst>
                                    <p:animEffect transition="out" filter="blinds(horizontal)">
                                      <p:cBhvr>
                                        <p:cTn id="24" dur="2000"/>
                                        <p:tgtEl>
                                          <p:spTgt spid="62466">
                                            <p:txEl>
                                              <p:pRg st="4" end="4"/>
                                            </p:txEl>
                                          </p:spTgt>
                                        </p:tgtEl>
                                      </p:cBhvr>
                                    </p:animEffect>
                                    <p:set>
                                      <p:cBhvr>
                                        <p:cTn id="25" dur="1" fill="hold">
                                          <p:stCondLst>
                                            <p:cond delay="1999"/>
                                          </p:stCondLst>
                                        </p:cTn>
                                        <p:tgtEl>
                                          <p:spTgt spid="62466">
                                            <p:txEl>
                                              <p:pRg st="4" end="4"/>
                                            </p:txEl>
                                          </p:spTgt>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2000"/>
                                        <p:tgtEl>
                                          <p:spTgt spid="62466">
                                            <p:txEl>
                                              <p:pRg st="5" end="5"/>
                                            </p:txEl>
                                          </p:spTgt>
                                        </p:tgtEl>
                                      </p:cBhvr>
                                    </p:animEffect>
                                    <p:set>
                                      <p:cBhvr>
                                        <p:cTn id="28" dur="1" fill="hold">
                                          <p:stCondLst>
                                            <p:cond delay="1999"/>
                                          </p:stCondLst>
                                        </p:cTn>
                                        <p:tgtEl>
                                          <p:spTgt spid="62466">
                                            <p:txEl>
                                              <p:pRg st="5" end="5"/>
                                            </p:txEl>
                                          </p:spTgt>
                                        </p:tgtEl>
                                        <p:attrNameLst>
                                          <p:attrName>style.visibility</p:attrName>
                                        </p:attrNameLst>
                                      </p:cBhvr>
                                      <p:to>
                                        <p:strVal val="hidden"/>
                                      </p:to>
                                    </p:set>
                                  </p:childTnLst>
                                </p:cTn>
                              </p:par>
                            </p:childTnLst>
                          </p:cTn>
                        </p:par>
                        <p:par>
                          <p:cTn id="29" fill="hold" nodeType="afterGroup">
                            <p:stCondLst>
                              <p:cond delay="16000"/>
                            </p:stCondLst>
                            <p:childTnLst>
                              <p:par>
                                <p:cTn id="30" presetID="53" presetClass="entr" presetSubtype="0" fill="hold" nodeType="afterEffect">
                                  <p:stCondLst>
                                    <p:cond delay="0"/>
                                  </p:stCondLst>
                                  <p:childTnLst>
                                    <p:set>
                                      <p:cBhvr>
                                        <p:cTn id="31" dur="1" fill="hold">
                                          <p:stCondLst>
                                            <p:cond delay="0"/>
                                          </p:stCondLst>
                                        </p:cTn>
                                        <p:tgtEl>
                                          <p:spTgt spid="62466">
                                            <p:txEl>
                                              <p:pRg st="8" end="8"/>
                                            </p:txEl>
                                          </p:spTgt>
                                        </p:tgtEl>
                                        <p:attrNameLst>
                                          <p:attrName>style.visibility</p:attrName>
                                        </p:attrNameLst>
                                      </p:cBhvr>
                                      <p:to>
                                        <p:strVal val="visible"/>
                                      </p:to>
                                    </p:set>
                                    <p:anim calcmode="lin" valueType="num">
                                      <p:cBhvr>
                                        <p:cTn id="32" dur="2000" fill="hold"/>
                                        <p:tgtEl>
                                          <p:spTgt spid="62466">
                                            <p:txEl>
                                              <p:pRg st="8" end="8"/>
                                            </p:txEl>
                                          </p:spTgt>
                                        </p:tgtEl>
                                        <p:attrNameLst>
                                          <p:attrName>ppt_w</p:attrName>
                                        </p:attrNameLst>
                                      </p:cBhvr>
                                      <p:tavLst>
                                        <p:tav tm="0">
                                          <p:val>
                                            <p:fltVal val="0"/>
                                          </p:val>
                                        </p:tav>
                                        <p:tav tm="100000">
                                          <p:val>
                                            <p:strVal val="#ppt_w"/>
                                          </p:val>
                                        </p:tav>
                                      </p:tavLst>
                                    </p:anim>
                                    <p:anim calcmode="lin" valueType="num">
                                      <p:cBhvr>
                                        <p:cTn id="33" dur="2000" fill="hold"/>
                                        <p:tgtEl>
                                          <p:spTgt spid="62466">
                                            <p:txEl>
                                              <p:pRg st="8" end="8"/>
                                            </p:txEl>
                                          </p:spTgt>
                                        </p:tgtEl>
                                        <p:attrNameLst>
                                          <p:attrName>ppt_h</p:attrName>
                                        </p:attrNameLst>
                                      </p:cBhvr>
                                      <p:tavLst>
                                        <p:tav tm="0">
                                          <p:val>
                                            <p:fltVal val="0"/>
                                          </p:val>
                                        </p:tav>
                                        <p:tav tm="100000">
                                          <p:val>
                                            <p:strVal val="#ppt_h"/>
                                          </p:val>
                                        </p:tav>
                                      </p:tavLst>
                                    </p:anim>
                                    <p:animEffect transition="in" filter="fade">
                                      <p:cBhvr>
                                        <p:cTn id="34" dur="2000"/>
                                        <p:tgtEl>
                                          <p:spTgt spid="62466">
                                            <p:txEl>
                                              <p:pRg st="8" end="8"/>
                                            </p:txEl>
                                          </p:spTgt>
                                        </p:tgtEl>
                                      </p:cBhvr>
                                    </p:animEffect>
                                  </p:childTnLst>
                                </p:cTn>
                              </p:par>
                            </p:childTnLst>
                          </p:cTn>
                        </p:par>
                        <p:par>
                          <p:cTn id="35" fill="hold" nodeType="afterGroup">
                            <p:stCondLst>
                              <p:cond delay="18000"/>
                            </p:stCondLst>
                            <p:childTnLst>
                              <p:par>
                                <p:cTn id="36" presetID="2" presetClass="entr" presetSubtype="4" fill="hold" nodeType="afterEffect">
                                  <p:stCondLst>
                                    <p:cond delay="0"/>
                                  </p:stCondLst>
                                  <p:childTnLst>
                                    <p:set>
                                      <p:cBhvr>
                                        <p:cTn id="37" dur="1" fill="hold">
                                          <p:stCondLst>
                                            <p:cond delay="0"/>
                                          </p:stCondLst>
                                        </p:cTn>
                                        <p:tgtEl>
                                          <p:spTgt spid="62466">
                                            <p:txEl>
                                              <p:pRg st="10" end="10"/>
                                            </p:txEl>
                                          </p:spTgt>
                                        </p:tgtEl>
                                        <p:attrNameLst>
                                          <p:attrName>style.visibility</p:attrName>
                                        </p:attrNameLst>
                                      </p:cBhvr>
                                      <p:to>
                                        <p:strVal val="visible"/>
                                      </p:to>
                                    </p:set>
                                    <p:anim calcmode="lin" valueType="num">
                                      <p:cBhvr additive="base">
                                        <p:cTn id="38" dur="2000" fill="hold"/>
                                        <p:tgtEl>
                                          <p:spTgt spid="62466">
                                            <p:txEl>
                                              <p:pRg st="10" end="10"/>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62466">
                                            <p:txEl>
                                              <p:pRg st="10" end="10"/>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0000"/>
                            </p:stCondLst>
                            <p:childTnLst>
                              <p:par>
                                <p:cTn id="41" presetID="3" presetClass="exit" presetSubtype="10" fill="hold" nodeType="afterEffect">
                                  <p:stCondLst>
                                    <p:cond delay="8000"/>
                                  </p:stCondLst>
                                  <p:childTnLst>
                                    <p:animEffect transition="out" filter="blinds(horizontal)">
                                      <p:cBhvr>
                                        <p:cTn id="42" dur="2000"/>
                                        <p:tgtEl>
                                          <p:spTgt spid="62466">
                                            <p:txEl>
                                              <p:pRg st="8" end="8"/>
                                            </p:txEl>
                                          </p:spTgt>
                                        </p:tgtEl>
                                      </p:cBhvr>
                                    </p:animEffect>
                                    <p:set>
                                      <p:cBhvr>
                                        <p:cTn id="43" dur="1" fill="hold">
                                          <p:stCondLst>
                                            <p:cond delay="1999"/>
                                          </p:stCondLst>
                                        </p:cTn>
                                        <p:tgtEl>
                                          <p:spTgt spid="62466">
                                            <p:txEl>
                                              <p:pRg st="8" end="8"/>
                                            </p:txEl>
                                          </p:spTgt>
                                        </p:tgtEl>
                                        <p:attrNameLst>
                                          <p:attrName>style.visibility</p:attrName>
                                        </p:attrNameLst>
                                      </p:cBhvr>
                                      <p:to>
                                        <p:strVal val="hidden"/>
                                      </p:to>
                                    </p:set>
                                  </p:childTnLst>
                                </p:cTn>
                              </p:par>
                            </p:childTnLst>
                          </p:cTn>
                        </p:par>
                        <p:par>
                          <p:cTn id="44" fill="hold" nodeType="afterGroup">
                            <p:stCondLst>
                              <p:cond delay="30000"/>
                            </p:stCondLst>
                            <p:childTnLst>
                              <p:par>
                                <p:cTn id="45" presetID="3" presetClass="exit" presetSubtype="10" fill="hold" nodeType="afterEffect">
                                  <p:stCondLst>
                                    <p:cond delay="0"/>
                                  </p:stCondLst>
                                  <p:childTnLst>
                                    <p:animEffect transition="out" filter="blinds(horizontal)">
                                      <p:cBhvr>
                                        <p:cTn id="46" dur="2000"/>
                                        <p:tgtEl>
                                          <p:spTgt spid="62466">
                                            <p:txEl>
                                              <p:pRg st="10" end="10"/>
                                            </p:txEl>
                                          </p:spTgt>
                                        </p:tgtEl>
                                      </p:cBhvr>
                                    </p:animEffect>
                                    <p:set>
                                      <p:cBhvr>
                                        <p:cTn id="47" dur="1" fill="hold">
                                          <p:stCondLst>
                                            <p:cond delay="1999"/>
                                          </p:stCondLst>
                                        </p:cTn>
                                        <p:tgtEl>
                                          <p:spTgt spid="62466">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524000" y="0"/>
            <a:ext cx="9144000" cy="6858000"/>
          </a:xfrm>
        </p:spPr>
        <p:txBody>
          <a:bodyPr/>
          <a:lstStyle/>
          <a:p>
            <a:pPr eaLnBrk="1" hangingPunct="1">
              <a:buFontTx/>
              <a:buNone/>
            </a:pPr>
            <a:endParaRPr lang="en-US" altLang="en-US" sz="2400" i="1">
              <a:latin typeface="Times New Roman" panose="02020603050405020304" pitchFamily="18" charset="0"/>
            </a:endParaRPr>
          </a:p>
          <a:p>
            <a:pPr algn="just" eaLnBrk="1" hangingPunct="1">
              <a:buFontTx/>
              <a:buNone/>
            </a:pPr>
            <a:r>
              <a:rPr lang="el-GR" altLang="en-US" sz="2000" b="1">
                <a:latin typeface="Times New Roman" panose="02020603050405020304" pitchFamily="18" charset="0"/>
              </a:rPr>
              <a:t>     </a:t>
            </a:r>
            <a:r>
              <a:rPr lang="el-GR" altLang="en-US" sz="2000" b="1" i="1" u="sng">
                <a:latin typeface="Times New Roman" panose="02020603050405020304" pitchFamily="18" charset="0"/>
              </a:rPr>
              <a:t>Έξοδα πολυετούς απόσβεσης</a:t>
            </a:r>
            <a:r>
              <a:rPr lang="el-GR" altLang="en-US" sz="2000">
                <a:latin typeface="Times New Roman" panose="02020603050405020304" pitchFamily="18" charset="0"/>
              </a:rPr>
              <a:t> είναι εκείνα τα έξοδα που γίνονται για την ίδρυση και αρχική οργάνωση της οικονομικής μονάδας, την απόκτηση διαρκών μέσων εκμετάλλευσης καθώς και για την επέκταση και αναδιοργάνωσή της. Η ελληνική νομοθεσία αναφέρει ότι στην έννοια των εξόδων πολυετούς απόσβεσης περιλαμβάνονται: τα έξοδα ιδρύσεως και πρώτης εγκαταστάσεως των επιχειρήσεων, τα έξοδα ιδρύσεως υποκαταστημάτων, τα έξοδα εισαγωγής εταιρειών στο χρηματιστήριο, τα έξοδα ερευνών ορυχείων - μεταλλείων - λατομείων, τα έξοδα λοιπών ερευνών, έξοδα αυξήσεως κεφαλαίου και εκδόσεως ομολογιακών δανείων, τα έξοδα κτήσεως ακινήτων, οι συναλλαγματικές διαφορές από πιστώσεις και δάνεια για κτήσεις παγίων στοιχείων, οι διαφορές εκδόσεως και εξοφλήσεως ομολογιών, οι τόκοι δανείων κατασκευαστικής περιόδου, τα έξοδα αναδιοργανώσεως των επιχειρήσεων, η αξία κτήσεως των λογισμικών προγραμμάτων, η αναπόσβεστη αξία κατεδαφιζόμενης οικοδομής, οι δαπάνες μετεγκατάστασης της επιχείρησης. </a:t>
            </a:r>
          </a:p>
          <a:p>
            <a:pPr algn="just" eaLnBrk="1" hangingPunct="1">
              <a:buFontTx/>
              <a:buNone/>
            </a:pPr>
            <a:r>
              <a:rPr lang="el-GR" altLang="en-US" sz="2000">
                <a:latin typeface="Times New Roman" panose="02020603050405020304" pitchFamily="18" charset="0"/>
              </a:rPr>
              <a:t>	</a:t>
            </a:r>
            <a:endParaRPr lang="el-GR" altLang="en-US" sz="2000" b="1">
              <a:latin typeface="Times New Roman" panose="02020603050405020304" pitchFamily="18" charset="0"/>
            </a:endParaRPr>
          </a:p>
          <a:p>
            <a:pPr eaLnBrk="1" hangingPunct="1">
              <a:buFontTx/>
              <a:buNone/>
            </a:pPr>
            <a:r>
              <a:rPr lang="el-GR" altLang="en-US" sz="2000" b="1">
                <a:latin typeface="Times New Roman" panose="02020603050405020304" pitchFamily="18" charset="0"/>
              </a:rPr>
              <a:t>	</a:t>
            </a:r>
            <a:endParaRPr lang="en-US" altLang="en-US" sz="2000" b="1">
              <a:latin typeface="Times New Roman" panose="02020603050405020304" pitchFamily="18" charset="0"/>
            </a:endParaRPr>
          </a:p>
        </p:txBody>
      </p:sp>
    </p:spTree>
    <p:extLst>
      <p:ext uri="{BB962C8B-B14F-4D97-AF65-F5344CB8AC3E}">
        <p14:creationId xmlns:p14="http://schemas.microsoft.com/office/powerpoint/2010/main" val="3153864824"/>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42">
                                            <p:txEl>
                                              <p:pRg st="1" end="1"/>
                                            </p:txEl>
                                          </p:spTgt>
                                        </p:tgtEl>
                                        <p:attrNameLst>
                                          <p:attrName>style.visibility</p:attrName>
                                        </p:attrNameLst>
                                      </p:cBhvr>
                                      <p:to>
                                        <p:strVal val="visible"/>
                                      </p:to>
                                    </p:set>
                                    <p:anim calcmode="lin" valueType="num">
                                      <p:cBhvr additive="base">
                                        <p:cTn id="7" dur="20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3" presetClass="exit" presetSubtype="10" fill="hold" nodeType="afterEffect">
                                  <p:stCondLst>
                                    <p:cond delay="15000"/>
                                  </p:stCondLst>
                                  <p:childTnLst>
                                    <p:animEffect transition="out" filter="blinds(horizontal)">
                                      <p:cBhvr>
                                        <p:cTn id="11" dur="2000"/>
                                        <p:tgtEl>
                                          <p:spTgt spid="61442">
                                            <p:txEl>
                                              <p:pRg st="1" end="1"/>
                                            </p:txEl>
                                          </p:spTgt>
                                        </p:tgtEl>
                                      </p:cBhvr>
                                    </p:animEffect>
                                    <p:set>
                                      <p:cBhvr>
                                        <p:cTn id="12" dur="1" fill="hold">
                                          <p:stCondLst>
                                            <p:cond delay="1999"/>
                                          </p:stCondLst>
                                        </p:cTn>
                                        <p:tgtEl>
                                          <p:spTgt spid="6144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981201" y="404814"/>
            <a:ext cx="8435975" cy="6264275"/>
          </a:xfrm>
        </p:spPr>
        <p:txBody>
          <a:bodyPr>
            <a:normAutofit lnSpcReduction="10000"/>
          </a:bodyPr>
          <a:lstStyle/>
          <a:p>
            <a:pPr eaLnBrk="1" hangingPunct="1">
              <a:lnSpc>
                <a:spcPct val="90000"/>
              </a:lnSpc>
              <a:buFontTx/>
              <a:buNone/>
            </a:pPr>
            <a:endParaRPr lang="el-GR" altLang="en-US" sz="2000" b="1">
              <a:latin typeface="Times New Roman" panose="02020603050405020304" pitchFamily="18" charset="0"/>
            </a:endParaRPr>
          </a:p>
          <a:p>
            <a:pPr eaLnBrk="1" hangingPunct="1">
              <a:lnSpc>
                <a:spcPct val="90000"/>
              </a:lnSpc>
              <a:buFontTx/>
              <a:buNone/>
            </a:pPr>
            <a:r>
              <a:rPr lang="el-GR" altLang="en-US" sz="2000">
                <a:latin typeface="Times New Roman" panose="02020603050405020304" pitchFamily="18" charset="0"/>
              </a:rPr>
              <a:t>Σύμφωνα με τις διατάξεις του Ε.Γ.Λ.Σ. τα έξοδα πολυετούς απόσβεσης</a:t>
            </a:r>
          </a:p>
          <a:p>
            <a:pPr eaLnBrk="1" hangingPunct="1">
              <a:lnSpc>
                <a:spcPct val="90000"/>
              </a:lnSpc>
              <a:buFontTx/>
              <a:buNone/>
            </a:pPr>
            <a:r>
              <a:rPr lang="el-GR" altLang="en-US" sz="2000">
                <a:latin typeface="Times New Roman" panose="02020603050405020304" pitchFamily="18" charset="0"/>
              </a:rPr>
              <a:t>παρακολουθούνται στα λογιστικά βιβλία των επιχειρήσεων στους τριτοβάθμιους </a:t>
            </a:r>
          </a:p>
          <a:p>
            <a:pPr eaLnBrk="1" hangingPunct="1">
              <a:lnSpc>
                <a:spcPct val="90000"/>
              </a:lnSpc>
              <a:buFontTx/>
              <a:buNone/>
            </a:pPr>
            <a:r>
              <a:rPr lang="el-GR" altLang="en-US" sz="2000">
                <a:latin typeface="Times New Roman" panose="02020603050405020304" pitchFamily="18" charset="0"/>
              </a:rPr>
              <a:t>λογαριασμούς των εξής δευτεροβάθμιων λογαριασμών:</a:t>
            </a:r>
            <a:endParaRPr lang="el-GR" altLang="en-US" sz="2000" b="1">
              <a:latin typeface="Times New Roman" panose="02020603050405020304" pitchFamily="18" charset="0"/>
            </a:endParaRPr>
          </a:p>
          <a:p>
            <a:pPr eaLnBrk="1" hangingPunct="1">
              <a:lnSpc>
                <a:spcPct val="90000"/>
              </a:lnSpc>
              <a:buFontTx/>
              <a:buNone/>
            </a:pPr>
            <a:endParaRPr lang="el-GR" altLang="en-US" sz="2000" b="1">
              <a:latin typeface="Times New Roman" panose="02020603050405020304" pitchFamily="18" charset="0"/>
            </a:endParaRPr>
          </a:p>
          <a:p>
            <a:pPr eaLnBrk="1" hangingPunct="1">
              <a:lnSpc>
                <a:spcPct val="90000"/>
              </a:lnSpc>
              <a:buFontTx/>
              <a:buNone/>
            </a:pPr>
            <a:r>
              <a:rPr lang="el-GR" altLang="en-US" sz="2000" b="1">
                <a:solidFill>
                  <a:srgbClr val="993366"/>
                </a:solidFill>
                <a:latin typeface="Times New Roman" panose="02020603050405020304" pitchFamily="18" charset="0"/>
              </a:rPr>
              <a:t>Κωδικός 		Λογαριασμός</a:t>
            </a:r>
          </a:p>
          <a:p>
            <a:pPr eaLnBrk="1" hangingPunct="1">
              <a:lnSpc>
                <a:spcPct val="90000"/>
              </a:lnSpc>
              <a:buFontTx/>
              <a:buNone/>
            </a:pPr>
            <a:r>
              <a:rPr lang="el-GR" altLang="en-US" sz="2000">
                <a:latin typeface="Times New Roman" panose="02020603050405020304" pitchFamily="18" charset="0"/>
              </a:rPr>
              <a:t>  16.10</a:t>
            </a:r>
            <a:r>
              <a:rPr lang="el-GR" altLang="en-US" sz="2000" b="1">
                <a:latin typeface="Times New Roman" panose="02020603050405020304" pitchFamily="18" charset="0"/>
              </a:rPr>
              <a:t>              </a:t>
            </a:r>
            <a:r>
              <a:rPr lang="el-GR" altLang="en-US" sz="2000">
                <a:latin typeface="Times New Roman" panose="02020603050405020304" pitchFamily="18" charset="0"/>
              </a:rPr>
              <a:t>Έξοδα ιδρύσεως και πρώτης εγκαταστάσεως</a:t>
            </a:r>
          </a:p>
          <a:p>
            <a:pPr eaLnBrk="1" hangingPunct="1">
              <a:lnSpc>
                <a:spcPct val="90000"/>
              </a:lnSpc>
              <a:buFontTx/>
              <a:buNone/>
            </a:pPr>
            <a:r>
              <a:rPr lang="el-GR" altLang="en-US" sz="2000">
                <a:latin typeface="Times New Roman" panose="02020603050405020304" pitchFamily="18" charset="0"/>
              </a:rPr>
              <a:t>  16.11              Έξοδα ερευνών ορυχείων –μεταλλείων - λατομείων</a:t>
            </a:r>
          </a:p>
          <a:p>
            <a:pPr eaLnBrk="1" hangingPunct="1">
              <a:lnSpc>
                <a:spcPct val="90000"/>
              </a:lnSpc>
              <a:buFontTx/>
              <a:buNone/>
            </a:pPr>
            <a:r>
              <a:rPr lang="el-GR" altLang="en-US" sz="2000">
                <a:latin typeface="Times New Roman" panose="02020603050405020304" pitchFamily="18" charset="0"/>
              </a:rPr>
              <a:t>  16.12              Έξoδα λοιπών ερευνών</a:t>
            </a:r>
          </a:p>
          <a:p>
            <a:pPr eaLnBrk="1" hangingPunct="1">
              <a:lnSpc>
                <a:spcPct val="90000"/>
              </a:lnSpc>
              <a:buFontTx/>
              <a:buNone/>
            </a:pPr>
            <a:r>
              <a:rPr lang="el-GR" altLang="en-US" sz="2000">
                <a:latin typeface="Times New Roman" panose="02020603050405020304" pitchFamily="18" charset="0"/>
              </a:rPr>
              <a:t>  16.13              Έξοδα αυξήσεως κεφαλαίου και εκδόσεως ομολογιακών δανείων</a:t>
            </a:r>
          </a:p>
          <a:p>
            <a:pPr eaLnBrk="1" hangingPunct="1">
              <a:lnSpc>
                <a:spcPct val="90000"/>
              </a:lnSpc>
              <a:buFontTx/>
              <a:buNone/>
            </a:pPr>
            <a:r>
              <a:rPr lang="el-GR" altLang="en-US" sz="2000">
                <a:latin typeface="Times New Roman" panose="02020603050405020304" pitchFamily="18" charset="0"/>
              </a:rPr>
              <a:t>  16.14              Έξοδα κτήσεως ακινητοποιήσεων</a:t>
            </a:r>
            <a:endParaRPr lang="en-US" altLang="en-US" sz="2000">
              <a:latin typeface="Times New Roman" panose="02020603050405020304" pitchFamily="18" charset="0"/>
            </a:endParaRPr>
          </a:p>
          <a:p>
            <a:pPr eaLnBrk="1" hangingPunct="1">
              <a:lnSpc>
                <a:spcPct val="90000"/>
              </a:lnSpc>
              <a:buFontTx/>
              <a:buNone/>
            </a:pPr>
            <a:r>
              <a:rPr lang="el-GR" altLang="en-US" sz="2000">
                <a:latin typeface="Times New Roman" panose="02020603050405020304" pitchFamily="18" charset="0"/>
              </a:rPr>
              <a:t>  16.15              Συναλλαγματικές διαφορές από πιστώσεις και δάνεια για      		            κτήσεις πάγιων στοιχείων </a:t>
            </a:r>
          </a:p>
          <a:p>
            <a:pPr eaLnBrk="1" hangingPunct="1">
              <a:lnSpc>
                <a:spcPct val="90000"/>
              </a:lnSpc>
              <a:buFontTx/>
              <a:buNone/>
            </a:pPr>
            <a:r>
              <a:rPr lang="el-GR" altLang="en-US" sz="2000">
                <a:latin typeface="Times New Roman" panose="02020603050405020304" pitchFamily="18" charset="0"/>
              </a:rPr>
              <a:t>  16.16	           Διαφορές</a:t>
            </a:r>
            <a:r>
              <a:rPr lang="el-GR" altLang="en-US" sz="2400">
                <a:latin typeface="Times New Roman" panose="02020603050405020304" pitchFamily="18" charset="0"/>
              </a:rPr>
              <a:t> </a:t>
            </a:r>
            <a:r>
              <a:rPr lang="el-GR" altLang="en-US" sz="2000">
                <a:latin typeface="Times New Roman" panose="02020603050405020304" pitchFamily="18" charset="0"/>
              </a:rPr>
              <a:t>εκδόσεως και εξοφλήσεως οµολογιών</a:t>
            </a:r>
          </a:p>
          <a:p>
            <a:pPr eaLnBrk="1" hangingPunct="1">
              <a:lnSpc>
                <a:spcPct val="90000"/>
              </a:lnSpc>
              <a:buFontTx/>
              <a:buNone/>
            </a:pPr>
            <a:r>
              <a:rPr lang="el-GR" altLang="en-US" sz="2000">
                <a:latin typeface="Times New Roman" panose="02020603050405020304" pitchFamily="18" charset="0"/>
              </a:rPr>
              <a:t>  16.17 </a:t>
            </a:r>
            <a:r>
              <a:rPr lang="el-GR" altLang="en-US" sz="2400">
                <a:latin typeface="Times New Roman" panose="02020603050405020304" pitchFamily="18" charset="0"/>
              </a:rPr>
              <a:t>           </a:t>
            </a:r>
            <a:r>
              <a:rPr lang="el-GR" altLang="en-US" sz="2000">
                <a:latin typeface="Times New Roman" panose="02020603050405020304" pitchFamily="18" charset="0"/>
              </a:rPr>
              <a:t>Έξοδα αναδιοργανώσεως</a:t>
            </a:r>
          </a:p>
          <a:p>
            <a:pPr eaLnBrk="1" hangingPunct="1">
              <a:lnSpc>
                <a:spcPct val="90000"/>
              </a:lnSpc>
              <a:buFontTx/>
              <a:buNone/>
            </a:pPr>
            <a:r>
              <a:rPr lang="el-GR" altLang="en-US" sz="2000">
                <a:latin typeface="Times New Roman" panose="02020603050405020304" pitchFamily="18" charset="0"/>
              </a:rPr>
              <a:t>  16.18              Τόκοι δανείων κατασκευαστικής περιόδου</a:t>
            </a:r>
          </a:p>
          <a:p>
            <a:pPr eaLnBrk="1" hangingPunct="1">
              <a:lnSpc>
                <a:spcPct val="90000"/>
              </a:lnSpc>
              <a:buFontTx/>
              <a:buNone/>
            </a:pPr>
            <a:r>
              <a:rPr lang="el-GR" altLang="en-US" sz="2000">
                <a:latin typeface="Times New Roman" panose="02020603050405020304" pitchFamily="18" charset="0"/>
              </a:rPr>
              <a:t>  16.19              Λοιπά έξοδα πολυετούς απόσβεσης</a:t>
            </a:r>
          </a:p>
          <a:p>
            <a:pPr eaLnBrk="1" hangingPunct="1">
              <a:lnSpc>
                <a:spcPct val="90000"/>
              </a:lnSpc>
              <a:buFontTx/>
              <a:buNone/>
            </a:pPr>
            <a:endParaRPr lang="el-GR" altLang="en-US" sz="24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p:txBody>
      </p:sp>
      <p:sp>
        <p:nvSpPr>
          <p:cNvPr id="119812" name="Line 4"/>
          <p:cNvSpPr>
            <a:spLocks noChangeShapeType="1"/>
          </p:cNvSpPr>
          <p:nvPr/>
        </p:nvSpPr>
        <p:spPr bwMode="auto">
          <a:xfrm>
            <a:off x="1919289" y="2529426"/>
            <a:ext cx="8424862"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3" name="Line 5"/>
          <p:cNvSpPr>
            <a:spLocks noChangeShapeType="1"/>
          </p:cNvSpPr>
          <p:nvPr/>
        </p:nvSpPr>
        <p:spPr bwMode="auto">
          <a:xfrm>
            <a:off x="1990727" y="2889788"/>
            <a:ext cx="8497887"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4" name="Line 6"/>
          <p:cNvSpPr>
            <a:spLocks noChangeShapeType="1"/>
          </p:cNvSpPr>
          <p:nvPr/>
        </p:nvSpPr>
        <p:spPr bwMode="auto">
          <a:xfrm>
            <a:off x="1919289" y="3281147"/>
            <a:ext cx="85693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5" name="Line 7"/>
          <p:cNvSpPr>
            <a:spLocks noChangeShapeType="1"/>
          </p:cNvSpPr>
          <p:nvPr/>
        </p:nvSpPr>
        <p:spPr bwMode="auto">
          <a:xfrm>
            <a:off x="1847851" y="3723468"/>
            <a:ext cx="8497887"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6" name="Line 8"/>
          <p:cNvSpPr>
            <a:spLocks noChangeShapeType="1"/>
          </p:cNvSpPr>
          <p:nvPr/>
        </p:nvSpPr>
        <p:spPr bwMode="auto">
          <a:xfrm>
            <a:off x="1847851" y="4021838"/>
            <a:ext cx="85693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7" name="Line 9"/>
          <p:cNvSpPr>
            <a:spLocks noChangeShapeType="1"/>
          </p:cNvSpPr>
          <p:nvPr/>
        </p:nvSpPr>
        <p:spPr bwMode="auto">
          <a:xfrm>
            <a:off x="1774826" y="4464157"/>
            <a:ext cx="85693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8" name="Line 10"/>
          <p:cNvSpPr>
            <a:spLocks noChangeShapeType="1"/>
          </p:cNvSpPr>
          <p:nvPr/>
        </p:nvSpPr>
        <p:spPr bwMode="auto">
          <a:xfrm>
            <a:off x="1668464" y="5127356"/>
            <a:ext cx="85693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9" name="Line 11"/>
          <p:cNvSpPr>
            <a:spLocks noChangeShapeType="1"/>
          </p:cNvSpPr>
          <p:nvPr/>
        </p:nvSpPr>
        <p:spPr bwMode="auto">
          <a:xfrm>
            <a:off x="1703388" y="5560744"/>
            <a:ext cx="86407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2"/>
          <p:cNvSpPr>
            <a:spLocks noChangeShapeType="1"/>
          </p:cNvSpPr>
          <p:nvPr/>
        </p:nvSpPr>
        <p:spPr bwMode="auto">
          <a:xfrm>
            <a:off x="1668464" y="5950516"/>
            <a:ext cx="8640763"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Line 13"/>
          <p:cNvSpPr>
            <a:spLocks noChangeShapeType="1"/>
          </p:cNvSpPr>
          <p:nvPr/>
        </p:nvSpPr>
        <p:spPr bwMode="auto">
          <a:xfrm>
            <a:off x="1668464" y="6326375"/>
            <a:ext cx="882015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2" name="Line 14"/>
          <p:cNvSpPr>
            <a:spLocks noChangeShapeType="1"/>
          </p:cNvSpPr>
          <p:nvPr/>
        </p:nvSpPr>
        <p:spPr bwMode="auto">
          <a:xfrm>
            <a:off x="3359150" y="2133600"/>
            <a:ext cx="0" cy="4319588"/>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572073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 calcmode="lin" valueType="num">
                                      <p:cBhvr additive="base">
                                        <p:cTn id="7" dur="20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98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anim calcmode="lin" valueType="num">
                                      <p:cBhvr additive="base">
                                        <p:cTn id="11" dur="20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198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9811">
                                            <p:txEl>
                                              <p:pRg st="3" end="3"/>
                                            </p:txEl>
                                          </p:spTgt>
                                        </p:tgtEl>
                                        <p:attrNameLst>
                                          <p:attrName>style.visibility</p:attrName>
                                        </p:attrNameLst>
                                      </p:cBhvr>
                                      <p:to>
                                        <p:strVal val="visible"/>
                                      </p:to>
                                    </p:set>
                                    <p:anim calcmode="lin" valueType="num">
                                      <p:cBhvr additive="base">
                                        <p:cTn id="15" dur="20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9811">
                                            <p:txEl>
                                              <p:pRg st="5" end="5"/>
                                            </p:txEl>
                                          </p:spTgt>
                                        </p:tgtEl>
                                        <p:attrNameLst>
                                          <p:attrName>style.visibility</p:attrName>
                                        </p:attrNameLst>
                                      </p:cBhvr>
                                      <p:to>
                                        <p:strVal val="visible"/>
                                      </p:to>
                                    </p:set>
                                    <p:animEffect transition="in" filter="fade">
                                      <p:cBhvr>
                                        <p:cTn id="20" dur="2000"/>
                                        <p:tgtEl>
                                          <p:spTgt spid="119811">
                                            <p:txEl>
                                              <p:pRg st="5" end="5"/>
                                            </p:txEl>
                                          </p:spTgt>
                                        </p:tgtEl>
                                      </p:cBhvr>
                                    </p:animEffect>
                                  </p:childTnLst>
                                </p:cTn>
                              </p:par>
                            </p:childTnLst>
                          </p:cTn>
                        </p:par>
                        <p:par>
                          <p:cTn id="21" fill="hold" nodeType="afterGroup">
                            <p:stCondLst>
                              <p:cond delay="4000"/>
                            </p:stCondLst>
                            <p:childTnLst>
                              <p:par>
                                <p:cTn id="22" presetID="18" presetClass="entr" presetSubtype="12" fill="hold" nodeType="afterEffect">
                                  <p:stCondLst>
                                    <p:cond delay="0"/>
                                  </p:stCondLst>
                                  <p:childTnLst>
                                    <p:set>
                                      <p:cBhvr>
                                        <p:cTn id="23" dur="1" fill="hold">
                                          <p:stCondLst>
                                            <p:cond delay="0"/>
                                          </p:stCondLst>
                                        </p:cTn>
                                        <p:tgtEl>
                                          <p:spTgt spid="119812"/>
                                        </p:tgtEl>
                                        <p:attrNameLst>
                                          <p:attrName>style.visibility</p:attrName>
                                        </p:attrNameLst>
                                      </p:cBhvr>
                                      <p:to>
                                        <p:strVal val="visible"/>
                                      </p:to>
                                    </p:set>
                                    <p:animEffect transition="in" filter="strips(downLeft)">
                                      <p:cBhvr>
                                        <p:cTn id="24" dur="2000"/>
                                        <p:tgtEl>
                                          <p:spTgt spid="119812"/>
                                        </p:tgtEl>
                                      </p:cBhvr>
                                    </p:animEffect>
                                  </p:childTnLst>
                                </p:cTn>
                              </p:par>
                              <p:par>
                                <p:cTn id="25" presetID="18" presetClass="entr" presetSubtype="12" fill="hold" nodeType="withEffect">
                                  <p:stCondLst>
                                    <p:cond delay="0"/>
                                  </p:stCondLst>
                                  <p:childTnLst>
                                    <p:set>
                                      <p:cBhvr>
                                        <p:cTn id="26" dur="1" fill="hold">
                                          <p:stCondLst>
                                            <p:cond delay="0"/>
                                          </p:stCondLst>
                                        </p:cTn>
                                        <p:tgtEl>
                                          <p:spTgt spid="119813"/>
                                        </p:tgtEl>
                                        <p:attrNameLst>
                                          <p:attrName>style.visibility</p:attrName>
                                        </p:attrNameLst>
                                      </p:cBhvr>
                                      <p:to>
                                        <p:strVal val="visible"/>
                                      </p:to>
                                    </p:set>
                                    <p:animEffect transition="in" filter="strips(downLeft)">
                                      <p:cBhvr>
                                        <p:cTn id="27" dur="2000"/>
                                        <p:tgtEl>
                                          <p:spTgt spid="119813"/>
                                        </p:tgtEl>
                                      </p:cBhvr>
                                    </p:animEffect>
                                  </p:childTnLst>
                                </p:cTn>
                              </p:par>
                              <p:par>
                                <p:cTn id="28" presetID="18" presetClass="entr" presetSubtype="12" fill="hold" nodeType="withEffect">
                                  <p:stCondLst>
                                    <p:cond delay="0"/>
                                  </p:stCondLst>
                                  <p:childTnLst>
                                    <p:set>
                                      <p:cBhvr>
                                        <p:cTn id="29" dur="1" fill="hold">
                                          <p:stCondLst>
                                            <p:cond delay="0"/>
                                          </p:stCondLst>
                                        </p:cTn>
                                        <p:tgtEl>
                                          <p:spTgt spid="119814"/>
                                        </p:tgtEl>
                                        <p:attrNameLst>
                                          <p:attrName>style.visibility</p:attrName>
                                        </p:attrNameLst>
                                      </p:cBhvr>
                                      <p:to>
                                        <p:strVal val="visible"/>
                                      </p:to>
                                    </p:set>
                                    <p:animEffect transition="in" filter="strips(downLeft)">
                                      <p:cBhvr>
                                        <p:cTn id="30" dur="2000"/>
                                        <p:tgtEl>
                                          <p:spTgt spid="119814"/>
                                        </p:tgtEl>
                                      </p:cBhvr>
                                    </p:animEffect>
                                  </p:childTnLst>
                                </p:cTn>
                              </p:par>
                              <p:par>
                                <p:cTn id="31" presetID="18" presetClass="entr" presetSubtype="12" fill="hold" nodeType="withEffect">
                                  <p:stCondLst>
                                    <p:cond delay="0"/>
                                  </p:stCondLst>
                                  <p:childTnLst>
                                    <p:set>
                                      <p:cBhvr>
                                        <p:cTn id="32" dur="1" fill="hold">
                                          <p:stCondLst>
                                            <p:cond delay="0"/>
                                          </p:stCondLst>
                                        </p:cTn>
                                        <p:tgtEl>
                                          <p:spTgt spid="119815"/>
                                        </p:tgtEl>
                                        <p:attrNameLst>
                                          <p:attrName>style.visibility</p:attrName>
                                        </p:attrNameLst>
                                      </p:cBhvr>
                                      <p:to>
                                        <p:strVal val="visible"/>
                                      </p:to>
                                    </p:set>
                                    <p:animEffect transition="in" filter="strips(downLeft)">
                                      <p:cBhvr>
                                        <p:cTn id="33" dur="2000"/>
                                        <p:tgtEl>
                                          <p:spTgt spid="119815"/>
                                        </p:tgtEl>
                                      </p:cBhvr>
                                    </p:animEffect>
                                  </p:childTnLst>
                                </p:cTn>
                              </p:par>
                              <p:par>
                                <p:cTn id="34" presetID="18" presetClass="entr" presetSubtype="12" fill="hold" nodeType="withEffect">
                                  <p:stCondLst>
                                    <p:cond delay="0"/>
                                  </p:stCondLst>
                                  <p:childTnLst>
                                    <p:set>
                                      <p:cBhvr>
                                        <p:cTn id="35" dur="1" fill="hold">
                                          <p:stCondLst>
                                            <p:cond delay="0"/>
                                          </p:stCondLst>
                                        </p:cTn>
                                        <p:tgtEl>
                                          <p:spTgt spid="119816"/>
                                        </p:tgtEl>
                                        <p:attrNameLst>
                                          <p:attrName>style.visibility</p:attrName>
                                        </p:attrNameLst>
                                      </p:cBhvr>
                                      <p:to>
                                        <p:strVal val="visible"/>
                                      </p:to>
                                    </p:set>
                                    <p:animEffect transition="in" filter="strips(downLeft)">
                                      <p:cBhvr>
                                        <p:cTn id="36" dur="2000"/>
                                        <p:tgtEl>
                                          <p:spTgt spid="119816"/>
                                        </p:tgtEl>
                                      </p:cBhvr>
                                    </p:animEffect>
                                  </p:childTnLst>
                                </p:cTn>
                              </p:par>
                              <p:par>
                                <p:cTn id="37" presetID="18" presetClass="entr" presetSubtype="12" fill="hold" nodeType="withEffect">
                                  <p:stCondLst>
                                    <p:cond delay="0"/>
                                  </p:stCondLst>
                                  <p:childTnLst>
                                    <p:set>
                                      <p:cBhvr>
                                        <p:cTn id="38" dur="1" fill="hold">
                                          <p:stCondLst>
                                            <p:cond delay="0"/>
                                          </p:stCondLst>
                                        </p:cTn>
                                        <p:tgtEl>
                                          <p:spTgt spid="119817"/>
                                        </p:tgtEl>
                                        <p:attrNameLst>
                                          <p:attrName>style.visibility</p:attrName>
                                        </p:attrNameLst>
                                      </p:cBhvr>
                                      <p:to>
                                        <p:strVal val="visible"/>
                                      </p:to>
                                    </p:set>
                                    <p:animEffect transition="in" filter="strips(downLeft)">
                                      <p:cBhvr>
                                        <p:cTn id="39" dur="2000"/>
                                        <p:tgtEl>
                                          <p:spTgt spid="119817"/>
                                        </p:tgtEl>
                                      </p:cBhvr>
                                    </p:animEffect>
                                  </p:childTnLst>
                                </p:cTn>
                              </p:par>
                              <p:par>
                                <p:cTn id="40" presetID="18" presetClass="entr" presetSubtype="12" fill="hold" nodeType="withEffect">
                                  <p:stCondLst>
                                    <p:cond delay="0"/>
                                  </p:stCondLst>
                                  <p:childTnLst>
                                    <p:set>
                                      <p:cBhvr>
                                        <p:cTn id="41" dur="1" fill="hold">
                                          <p:stCondLst>
                                            <p:cond delay="0"/>
                                          </p:stCondLst>
                                        </p:cTn>
                                        <p:tgtEl>
                                          <p:spTgt spid="119818"/>
                                        </p:tgtEl>
                                        <p:attrNameLst>
                                          <p:attrName>style.visibility</p:attrName>
                                        </p:attrNameLst>
                                      </p:cBhvr>
                                      <p:to>
                                        <p:strVal val="visible"/>
                                      </p:to>
                                    </p:set>
                                    <p:animEffect transition="in" filter="strips(downLeft)">
                                      <p:cBhvr>
                                        <p:cTn id="42" dur="2000"/>
                                        <p:tgtEl>
                                          <p:spTgt spid="119818"/>
                                        </p:tgtEl>
                                      </p:cBhvr>
                                    </p:animEffect>
                                  </p:childTnLst>
                                </p:cTn>
                              </p:par>
                              <p:par>
                                <p:cTn id="43" presetID="18" presetClass="entr" presetSubtype="12" fill="hold" nodeType="withEffect">
                                  <p:stCondLst>
                                    <p:cond delay="0"/>
                                  </p:stCondLst>
                                  <p:childTnLst>
                                    <p:set>
                                      <p:cBhvr>
                                        <p:cTn id="44" dur="1" fill="hold">
                                          <p:stCondLst>
                                            <p:cond delay="0"/>
                                          </p:stCondLst>
                                        </p:cTn>
                                        <p:tgtEl>
                                          <p:spTgt spid="119819"/>
                                        </p:tgtEl>
                                        <p:attrNameLst>
                                          <p:attrName>style.visibility</p:attrName>
                                        </p:attrNameLst>
                                      </p:cBhvr>
                                      <p:to>
                                        <p:strVal val="visible"/>
                                      </p:to>
                                    </p:set>
                                    <p:animEffect transition="in" filter="strips(downLeft)">
                                      <p:cBhvr>
                                        <p:cTn id="45" dur="2000"/>
                                        <p:tgtEl>
                                          <p:spTgt spid="119819"/>
                                        </p:tgtEl>
                                      </p:cBhvr>
                                    </p:animEffect>
                                  </p:childTnLst>
                                </p:cTn>
                              </p:par>
                              <p:par>
                                <p:cTn id="46" presetID="18" presetClass="entr" presetSubtype="12" fill="hold" nodeType="withEffect">
                                  <p:stCondLst>
                                    <p:cond delay="0"/>
                                  </p:stCondLst>
                                  <p:childTnLst>
                                    <p:set>
                                      <p:cBhvr>
                                        <p:cTn id="47" dur="1" fill="hold">
                                          <p:stCondLst>
                                            <p:cond delay="0"/>
                                          </p:stCondLst>
                                        </p:cTn>
                                        <p:tgtEl>
                                          <p:spTgt spid="119820"/>
                                        </p:tgtEl>
                                        <p:attrNameLst>
                                          <p:attrName>style.visibility</p:attrName>
                                        </p:attrNameLst>
                                      </p:cBhvr>
                                      <p:to>
                                        <p:strVal val="visible"/>
                                      </p:to>
                                    </p:set>
                                    <p:animEffect transition="in" filter="strips(downLeft)">
                                      <p:cBhvr>
                                        <p:cTn id="48" dur="2000"/>
                                        <p:tgtEl>
                                          <p:spTgt spid="119820"/>
                                        </p:tgtEl>
                                      </p:cBhvr>
                                    </p:animEffect>
                                  </p:childTnLst>
                                </p:cTn>
                              </p:par>
                              <p:par>
                                <p:cTn id="49" presetID="18" presetClass="entr" presetSubtype="12" fill="hold" nodeType="withEffect">
                                  <p:stCondLst>
                                    <p:cond delay="0"/>
                                  </p:stCondLst>
                                  <p:childTnLst>
                                    <p:set>
                                      <p:cBhvr>
                                        <p:cTn id="50" dur="1" fill="hold">
                                          <p:stCondLst>
                                            <p:cond delay="0"/>
                                          </p:stCondLst>
                                        </p:cTn>
                                        <p:tgtEl>
                                          <p:spTgt spid="119821"/>
                                        </p:tgtEl>
                                        <p:attrNameLst>
                                          <p:attrName>style.visibility</p:attrName>
                                        </p:attrNameLst>
                                      </p:cBhvr>
                                      <p:to>
                                        <p:strVal val="visible"/>
                                      </p:to>
                                    </p:set>
                                    <p:animEffect transition="in" filter="strips(downLeft)">
                                      <p:cBhvr>
                                        <p:cTn id="51" dur="2000"/>
                                        <p:tgtEl>
                                          <p:spTgt spid="119821"/>
                                        </p:tgtEl>
                                      </p:cBhvr>
                                    </p:animEffect>
                                  </p:childTnLst>
                                </p:cTn>
                              </p:par>
                              <p:par>
                                <p:cTn id="52" presetID="18" presetClass="entr" presetSubtype="12" fill="hold" nodeType="withEffect">
                                  <p:stCondLst>
                                    <p:cond delay="0"/>
                                  </p:stCondLst>
                                  <p:childTnLst>
                                    <p:set>
                                      <p:cBhvr>
                                        <p:cTn id="53" dur="1" fill="hold">
                                          <p:stCondLst>
                                            <p:cond delay="0"/>
                                          </p:stCondLst>
                                        </p:cTn>
                                        <p:tgtEl>
                                          <p:spTgt spid="119822"/>
                                        </p:tgtEl>
                                        <p:attrNameLst>
                                          <p:attrName>style.visibility</p:attrName>
                                        </p:attrNameLst>
                                      </p:cBhvr>
                                      <p:to>
                                        <p:strVal val="visible"/>
                                      </p:to>
                                    </p:set>
                                    <p:animEffect transition="in" filter="strips(downLeft)">
                                      <p:cBhvr>
                                        <p:cTn id="54" dur="2000"/>
                                        <p:tgtEl>
                                          <p:spTgt spid="119822"/>
                                        </p:tgtEl>
                                      </p:cBhvr>
                                    </p:animEffect>
                                  </p:childTnLst>
                                </p:cTn>
                              </p:par>
                            </p:childTnLst>
                          </p:cTn>
                        </p:par>
                        <p:par>
                          <p:cTn id="55" fill="hold" nodeType="afterGroup">
                            <p:stCondLst>
                              <p:cond delay="6000"/>
                            </p:stCondLst>
                            <p:childTnLst>
                              <p:par>
                                <p:cTn id="56" presetID="10" presetClass="entr" presetSubtype="0" fill="hold" nodeType="afterEffect">
                                  <p:stCondLst>
                                    <p:cond delay="0"/>
                                  </p:stCondLst>
                                  <p:childTnLst>
                                    <p:set>
                                      <p:cBhvr>
                                        <p:cTn id="57" dur="1" fill="hold">
                                          <p:stCondLst>
                                            <p:cond delay="0"/>
                                          </p:stCondLst>
                                        </p:cTn>
                                        <p:tgtEl>
                                          <p:spTgt spid="119811">
                                            <p:txEl>
                                              <p:pRg st="6" end="6"/>
                                            </p:txEl>
                                          </p:spTgt>
                                        </p:tgtEl>
                                        <p:attrNameLst>
                                          <p:attrName>style.visibility</p:attrName>
                                        </p:attrNameLst>
                                      </p:cBhvr>
                                      <p:to>
                                        <p:strVal val="visible"/>
                                      </p:to>
                                    </p:set>
                                    <p:animEffect transition="in" filter="fade">
                                      <p:cBhvr>
                                        <p:cTn id="58" dur="2000"/>
                                        <p:tgtEl>
                                          <p:spTgt spid="119811">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9811">
                                            <p:txEl>
                                              <p:pRg st="7" end="7"/>
                                            </p:txEl>
                                          </p:spTgt>
                                        </p:tgtEl>
                                        <p:attrNameLst>
                                          <p:attrName>style.visibility</p:attrName>
                                        </p:attrNameLst>
                                      </p:cBhvr>
                                      <p:to>
                                        <p:strVal val="visible"/>
                                      </p:to>
                                    </p:set>
                                    <p:animEffect transition="in" filter="fade">
                                      <p:cBhvr>
                                        <p:cTn id="61" dur="2000"/>
                                        <p:tgtEl>
                                          <p:spTgt spid="119811">
                                            <p:txEl>
                                              <p:pRg st="7" end="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19811">
                                            <p:txEl>
                                              <p:pRg st="8" end="8"/>
                                            </p:txEl>
                                          </p:spTgt>
                                        </p:tgtEl>
                                        <p:attrNameLst>
                                          <p:attrName>style.visibility</p:attrName>
                                        </p:attrNameLst>
                                      </p:cBhvr>
                                      <p:to>
                                        <p:strVal val="visible"/>
                                      </p:to>
                                    </p:set>
                                    <p:animEffect transition="in" filter="fade">
                                      <p:cBhvr>
                                        <p:cTn id="64" dur="2000"/>
                                        <p:tgtEl>
                                          <p:spTgt spid="119811">
                                            <p:txEl>
                                              <p:pRg st="8" end="8"/>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19811">
                                            <p:txEl>
                                              <p:pRg st="9" end="9"/>
                                            </p:txEl>
                                          </p:spTgt>
                                        </p:tgtEl>
                                        <p:attrNameLst>
                                          <p:attrName>style.visibility</p:attrName>
                                        </p:attrNameLst>
                                      </p:cBhvr>
                                      <p:to>
                                        <p:strVal val="visible"/>
                                      </p:to>
                                    </p:set>
                                    <p:animEffect transition="in" filter="fade">
                                      <p:cBhvr>
                                        <p:cTn id="67" dur="2000"/>
                                        <p:tgtEl>
                                          <p:spTgt spid="119811">
                                            <p:txEl>
                                              <p:pRg st="9" end="9"/>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9811">
                                            <p:txEl>
                                              <p:pRg st="10" end="10"/>
                                            </p:txEl>
                                          </p:spTgt>
                                        </p:tgtEl>
                                        <p:attrNameLst>
                                          <p:attrName>style.visibility</p:attrName>
                                        </p:attrNameLst>
                                      </p:cBhvr>
                                      <p:to>
                                        <p:strVal val="visible"/>
                                      </p:to>
                                    </p:set>
                                    <p:animEffect transition="in" filter="fade">
                                      <p:cBhvr>
                                        <p:cTn id="70" dur="2000"/>
                                        <p:tgtEl>
                                          <p:spTgt spid="119811">
                                            <p:txEl>
                                              <p:pRg st="10" end="10"/>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19811">
                                            <p:txEl>
                                              <p:pRg st="11" end="11"/>
                                            </p:txEl>
                                          </p:spTgt>
                                        </p:tgtEl>
                                        <p:attrNameLst>
                                          <p:attrName>style.visibility</p:attrName>
                                        </p:attrNameLst>
                                      </p:cBhvr>
                                      <p:to>
                                        <p:strVal val="visible"/>
                                      </p:to>
                                    </p:set>
                                    <p:animEffect transition="in" filter="fade">
                                      <p:cBhvr>
                                        <p:cTn id="73" dur="2000"/>
                                        <p:tgtEl>
                                          <p:spTgt spid="119811">
                                            <p:txEl>
                                              <p:pRg st="11" end="11"/>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19811">
                                            <p:txEl>
                                              <p:pRg st="12" end="12"/>
                                            </p:txEl>
                                          </p:spTgt>
                                        </p:tgtEl>
                                        <p:attrNameLst>
                                          <p:attrName>style.visibility</p:attrName>
                                        </p:attrNameLst>
                                      </p:cBhvr>
                                      <p:to>
                                        <p:strVal val="visible"/>
                                      </p:to>
                                    </p:set>
                                    <p:animEffect transition="in" filter="fade">
                                      <p:cBhvr>
                                        <p:cTn id="76" dur="2000"/>
                                        <p:tgtEl>
                                          <p:spTgt spid="119811">
                                            <p:txEl>
                                              <p:pRg st="12" end="12"/>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119811">
                                            <p:txEl>
                                              <p:pRg st="13" end="13"/>
                                            </p:txEl>
                                          </p:spTgt>
                                        </p:tgtEl>
                                        <p:attrNameLst>
                                          <p:attrName>style.visibility</p:attrName>
                                        </p:attrNameLst>
                                      </p:cBhvr>
                                      <p:to>
                                        <p:strVal val="visible"/>
                                      </p:to>
                                    </p:set>
                                    <p:animEffect transition="in" filter="fade">
                                      <p:cBhvr>
                                        <p:cTn id="79" dur="2000"/>
                                        <p:tgtEl>
                                          <p:spTgt spid="119811">
                                            <p:txEl>
                                              <p:pRg st="13" end="13"/>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119811">
                                            <p:txEl>
                                              <p:pRg st="14" end="14"/>
                                            </p:txEl>
                                          </p:spTgt>
                                        </p:tgtEl>
                                        <p:attrNameLst>
                                          <p:attrName>style.visibility</p:attrName>
                                        </p:attrNameLst>
                                      </p:cBhvr>
                                      <p:to>
                                        <p:strVal val="visible"/>
                                      </p:to>
                                    </p:set>
                                    <p:animEffect transition="in" filter="fade">
                                      <p:cBhvr>
                                        <p:cTn id="82" dur="2000"/>
                                        <p:tgtEl>
                                          <p:spTgt spid="119811">
                                            <p:txEl>
                                              <p:pRg st="14" end="14"/>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19811">
                                            <p:txEl>
                                              <p:pRg st="15" end="15"/>
                                            </p:txEl>
                                          </p:spTgt>
                                        </p:tgtEl>
                                        <p:attrNameLst>
                                          <p:attrName>style.visibility</p:attrName>
                                        </p:attrNameLst>
                                      </p:cBhvr>
                                      <p:to>
                                        <p:strVal val="visible"/>
                                      </p:to>
                                    </p:set>
                                    <p:animEffect transition="in" filter="fade">
                                      <p:cBhvr>
                                        <p:cTn id="85" dur="2000"/>
                                        <p:tgtEl>
                                          <p:spTgt spid="119811">
                                            <p:txEl>
                                              <p:pRg st="15" end="15"/>
                                            </p:txEl>
                                          </p:spTgt>
                                        </p:tgtEl>
                                      </p:cBhvr>
                                    </p:animEffect>
                                  </p:childTnLst>
                                </p:cTn>
                              </p:par>
                            </p:childTnLst>
                          </p:cTn>
                        </p:par>
                        <p:par>
                          <p:cTn id="86" fill="hold" nodeType="afterGroup">
                            <p:stCondLst>
                              <p:cond delay="8000"/>
                            </p:stCondLst>
                            <p:childTnLst>
                              <p:par>
                                <p:cTn id="87" presetID="3" presetClass="exit" presetSubtype="10" fill="hold" nodeType="afterEffect">
                                  <p:stCondLst>
                                    <p:cond delay="15000"/>
                                  </p:stCondLst>
                                  <p:childTnLst>
                                    <p:animEffect transition="out" filter="blinds(horizontal)">
                                      <p:cBhvr>
                                        <p:cTn id="88" dur="2000"/>
                                        <p:tgtEl>
                                          <p:spTgt spid="119811">
                                            <p:txEl>
                                              <p:pRg st="1" end="1"/>
                                            </p:txEl>
                                          </p:spTgt>
                                        </p:tgtEl>
                                      </p:cBhvr>
                                    </p:animEffect>
                                    <p:set>
                                      <p:cBhvr>
                                        <p:cTn id="89" dur="1" fill="hold">
                                          <p:stCondLst>
                                            <p:cond delay="1999"/>
                                          </p:stCondLst>
                                        </p:cTn>
                                        <p:tgtEl>
                                          <p:spTgt spid="119811">
                                            <p:txEl>
                                              <p:pRg st="1" end="1"/>
                                            </p:txEl>
                                          </p:spTgt>
                                        </p:tgtEl>
                                        <p:attrNameLst>
                                          <p:attrName>style.visibility</p:attrName>
                                        </p:attrNameLst>
                                      </p:cBhvr>
                                      <p:to>
                                        <p:strVal val="hidden"/>
                                      </p:to>
                                    </p:set>
                                  </p:childTnLst>
                                </p:cTn>
                              </p:par>
                            </p:childTnLst>
                          </p:cTn>
                        </p:par>
                        <p:par>
                          <p:cTn id="90" fill="hold" nodeType="afterGroup">
                            <p:stCondLst>
                              <p:cond delay="25000"/>
                            </p:stCondLst>
                            <p:childTnLst>
                              <p:par>
                                <p:cTn id="91" presetID="3" presetClass="exit" presetSubtype="10" fill="hold" nodeType="afterEffect">
                                  <p:stCondLst>
                                    <p:cond delay="0"/>
                                  </p:stCondLst>
                                  <p:childTnLst>
                                    <p:animEffect transition="out" filter="blinds(horizontal)">
                                      <p:cBhvr>
                                        <p:cTn id="92" dur="2000"/>
                                        <p:tgtEl>
                                          <p:spTgt spid="119811">
                                            <p:txEl>
                                              <p:pRg st="2" end="2"/>
                                            </p:txEl>
                                          </p:spTgt>
                                        </p:tgtEl>
                                      </p:cBhvr>
                                    </p:animEffect>
                                    <p:set>
                                      <p:cBhvr>
                                        <p:cTn id="93" dur="1" fill="hold">
                                          <p:stCondLst>
                                            <p:cond delay="1999"/>
                                          </p:stCondLst>
                                        </p:cTn>
                                        <p:tgtEl>
                                          <p:spTgt spid="119811">
                                            <p:txEl>
                                              <p:pRg st="2" end="2"/>
                                            </p:txEl>
                                          </p:spTgt>
                                        </p:tgtEl>
                                        <p:attrNameLst>
                                          <p:attrName>style.visibility</p:attrName>
                                        </p:attrNameLst>
                                      </p:cBhvr>
                                      <p:to>
                                        <p:strVal val="hidden"/>
                                      </p:to>
                                    </p:set>
                                  </p:childTnLst>
                                </p:cTn>
                              </p:par>
                            </p:childTnLst>
                          </p:cTn>
                        </p:par>
                        <p:par>
                          <p:cTn id="94" fill="hold" nodeType="afterGroup">
                            <p:stCondLst>
                              <p:cond delay="27000"/>
                            </p:stCondLst>
                            <p:childTnLst>
                              <p:par>
                                <p:cTn id="95" presetID="3" presetClass="exit" presetSubtype="10" fill="hold" nodeType="afterEffect">
                                  <p:stCondLst>
                                    <p:cond delay="0"/>
                                  </p:stCondLst>
                                  <p:childTnLst>
                                    <p:animEffect transition="out" filter="blinds(horizontal)">
                                      <p:cBhvr>
                                        <p:cTn id="96" dur="2000"/>
                                        <p:tgtEl>
                                          <p:spTgt spid="119811">
                                            <p:txEl>
                                              <p:pRg st="3" end="3"/>
                                            </p:txEl>
                                          </p:spTgt>
                                        </p:tgtEl>
                                      </p:cBhvr>
                                    </p:animEffect>
                                    <p:set>
                                      <p:cBhvr>
                                        <p:cTn id="97" dur="1" fill="hold">
                                          <p:stCondLst>
                                            <p:cond delay="1999"/>
                                          </p:stCondLst>
                                        </p:cTn>
                                        <p:tgtEl>
                                          <p:spTgt spid="119811">
                                            <p:txEl>
                                              <p:pRg st="3" end="3"/>
                                            </p:txEl>
                                          </p:spTgt>
                                        </p:tgtEl>
                                        <p:attrNameLst>
                                          <p:attrName>style.visibility</p:attrName>
                                        </p:attrNameLst>
                                      </p:cBhvr>
                                      <p:to>
                                        <p:strVal val="hidden"/>
                                      </p:to>
                                    </p:set>
                                  </p:childTnLst>
                                </p:cTn>
                              </p:par>
                            </p:childTnLst>
                          </p:cTn>
                        </p:par>
                        <p:par>
                          <p:cTn id="98" fill="hold" nodeType="afterGroup">
                            <p:stCondLst>
                              <p:cond delay="29000"/>
                            </p:stCondLst>
                            <p:childTnLst>
                              <p:par>
                                <p:cTn id="99" presetID="3" presetClass="exit" presetSubtype="10" fill="hold" nodeType="afterEffect">
                                  <p:stCondLst>
                                    <p:cond delay="0"/>
                                  </p:stCondLst>
                                  <p:childTnLst>
                                    <p:animEffect transition="out" filter="blinds(horizontal)">
                                      <p:cBhvr>
                                        <p:cTn id="100" dur="2000"/>
                                        <p:tgtEl>
                                          <p:spTgt spid="119811">
                                            <p:txEl>
                                              <p:pRg st="5" end="5"/>
                                            </p:txEl>
                                          </p:spTgt>
                                        </p:tgtEl>
                                      </p:cBhvr>
                                    </p:animEffect>
                                    <p:set>
                                      <p:cBhvr>
                                        <p:cTn id="101" dur="1" fill="hold">
                                          <p:stCondLst>
                                            <p:cond delay="1999"/>
                                          </p:stCondLst>
                                        </p:cTn>
                                        <p:tgtEl>
                                          <p:spTgt spid="119811">
                                            <p:txEl>
                                              <p:pRg st="5" end="5"/>
                                            </p:txEl>
                                          </p:spTgt>
                                        </p:tgtEl>
                                        <p:attrNameLst>
                                          <p:attrName>style.visibility</p:attrName>
                                        </p:attrNameLst>
                                      </p:cBhvr>
                                      <p:to>
                                        <p:strVal val="hidden"/>
                                      </p:to>
                                    </p:set>
                                  </p:childTnLst>
                                </p:cTn>
                              </p:par>
                            </p:childTnLst>
                          </p:cTn>
                        </p:par>
                        <p:par>
                          <p:cTn id="102" fill="hold" nodeType="afterGroup">
                            <p:stCondLst>
                              <p:cond delay="31000"/>
                            </p:stCondLst>
                            <p:childTnLst>
                              <p:par>
                                <p:cTn id="103" presetID="4" presetClass="exit" presetSubtype="16" fill="hold" nodeType="afterEffect">
                                  <p:stCondLst>
                                    <p:cond delay="0"/>
                                  </p:stCondLst>
                                  <p:childTnLst>
                                    <p:animEffect transition="out" filter="box(in)">
                                      <p:cBhvr>
                                        <p:cTn id="104" dur="2000"/>
                                        <p:tgtEl>
                                          <p:spTgt spid="119812"/>
                                        </p:tgtEl>
                                      </p:cBhvr>
                                    </p:animEffect>
                                    <p:set>
                                      <p:cBhvr>
                                        <p:cTn id="105" dur="1" fill="hold">
                                          <p:stCondLst>
                                            <p:cond delay="1999"/>
                                          </p:stCondLst>
                                        </p:cTn>
                                        <p:tgtEl>
                                          <p:spTgt spid="119812"/>
                                        </p:tgtEl>
                                        <p:attrNameLst>
                                          <p:attrName>style.visibility</p:attrName>
                                        </p:attrNameLst>
                                      </p:cBhvr>
                                      <p:to>
                                        <p:strVal val="hidden"/>
                                      </p:to>
                                    </p:set>
                                  </p:childTnLst>
                                </p:cTn>
                              </p:par>
                              <p:par>
                                <p:cTn id="106" presetID="4" presetClass="exit" presetSubtype="16" fill="hold" nodeType="withEffect">
                                  <p:stCondLst>
                                    <p:cond delay="0"/>
                                  </p:stCondLst>
                                  <p:childTnLst>
                                    <p:animEffect transition="out" filter="box(in)">
                                      <p:cBhvr>
                                        <p:cTn id="107" dur="2000"/>
                                        <p:tgtEl>
                                          <p:spTgt spid="119813"/>
                                        </p:tgtEl>
                                      </p:cBhvr>
                                    </p:animEffect>
                                    <p:set>
                                      <p:cBhvr>
                                        <p:cTn id="108" dur="1" fill="hold">
                                          <p:stCondLst>
                                            <p:cond delay="1999"/>
                                          </p:stCondLst>
                                        </p:cTn>
                                        <p:tgtEl>
                                          <p:spTgt spid="119813"/>
                                        </p:tgtEl>
                                        <p:attrNameLst>
                                          <p:attrName>style.visibility</p:attrName>
                                        </p:attrNameLst>
                                      </p:cBhvr>
                                      <p:to>
                                        <p:strVal val="hidden"/>
                                      </p:to>
                                    </p:set>
                                  </p:childTnLst>
                                </p:cTn>
                              </p:par>
                              <p:par>
                                <p:cTn id="109" presetID="4" presetClass="exit" presetSubtype="16" fill="hold" nodeType="withEffect">
                                  <p:stCondLst>
                                    <p:cond delay="0"/>
                                  </p:stCondLst>
                                  <p:childTnLst>
                                    <p:animEffect transition="out" filter="box(in)">
                                      <p:cBhvr>
                                        <p:cTn id="110" dur="2000"/>
                                        <p:tgtEl>
                                          <p:spTgt spid="119814"/>
                                        </p:tgtEl>
                                      </p:cBhvr>
                                    </p:animEffect>
                                    <p:set>
                                      <p:cBhvr>
                                        <p:cTn id="111" dur="1" fill="hold">
                                          <p:stCondLst>
                                            <p:cond delay="1999"/>
                                          </p:stCondLst>
                                        </p:cTn>
                                        <p:tgtEl>
                                          <p:spTgt spid="119814"/>
                                        </p:tgtEl>
                                        <p:attrNameLst>
                                          <p:attrName>style.visibility</p:attrName>
                                        </p:attrNameLst>
                                      </p:cBhvr>
                                      <p:to>
                                        <p:strVal val="hidden"/>
                                      </p:to>
                                    </p:set>
                                  </p:childTnLst>
                                </p:cTn>
                              </p:par>
                              <p:par>
                                <p:cTn id="112" presetID="4" presetClass="exit" presetSubtype="16" fill="hold" nodeType="withEffect">
                                  <p:stCondLst>
                                    <p:cond delay="0"/>
                                  </p:stCondLst>
                                  <p:childTnLst>
                                    <p:animEffect transition="out" filter="box(in)">
                                      <p:cBhvr>
                                        <p:cTn id="113" dur="2000"/>
                                        <p:tgtEl>
                                          <p:spTgt spid="119815"/>
                                        </p:tgtEl>
                                      </p:cBhvr>
                                    </p:animEffect>
                                    <p:set>
                                      <p:cBhvr>
                                        <p:cTn id="114" dur="1" fill="hold">
                                          <p:stCondLst>
                                            <p:cond delay="1999"/>
                                          </p:stCondLst>
                                        </p:cTn>
                                        <p:tgtEl>
                                          <p:spTgt spid="119815"/>
                                        </p:tgtEl>
                                        <p:attrNameLst>
                                          <p:attrName>style.visibility</p:attrName>
                                        </p:attrNameLst>
                                      </p:cBhvr>
                                      <p:to>
                                        <p:strVal val="hidden"/>
                                      </p:to>
                                    </p:set>
                                  </p:childTnLst>
                                </p:cTn>
                              </p:par>
                              <p:par>
                                <p:cTn id="115" presetID="4" presetClass="exit" presetSubtype="16" fill="hold" nodeType="withEffect">
                                  <p:stCondLst>
                                    <p:cond delay="0"/>
                                  </p:stCondLst>
                                  <p:childTnLst>
                                    <p:animEffect transition="out" filter="box(in)">
                                      <p:cBhvr>
                                        <p:cTn id="116" dur="2000"/>
                                        <p:tgtEl>
                                          <p:spTgt spid="119816"/>
                                        </p:tgtEl>
                                      </p:cBhvr>
                                    </p:animEffect>
                                    <p:set>
                                      <p:cBhvr>
                                        <p:cTn id="117" dur="1" fill="hold">
                                          <p:stCondLst>
                                            <p:cond delay="1999"/>
                                          </p:stCondLst>
                                        </p:cTn>
                                        <p:tgtEl>
                                          <p:spTgt spid="119816"/>
                                        </p:tgtEl>
                                        <p:attrNameLst>
                                          <p:attrName>style.visibility</p:attrName>
                                        </p:attrNameLst>
                                      </p:cBhvr>
                                      <p:to>
                                        <p:strVal val="hidden"/>
                                      </p:to>
                                    </p:set>
                                  </p:childTnLst>
                                </p:cTn>
                              </p:par>
                              <p:par>
                                <p:cTn id="118" presetID="4" presetClass="exit" presetSubtype="16" fill="hold" nodeType="withEffect">
                                  <p:stCondLst>
                                    <p:cond delay="0"/>
                                  </p:stCondLst>
                                  <p:childTnLst>
                                    <p:animEffect transition="out" filter="box(in)">
                                      <p:cBhvr>
                                        <p:cTn id="119" dur="500"/>
                                        <p:tgtEl>
                                          <p:spTgt spid="119817"/>
                                        </p:tgtEl>
                                      </p:cBhvr>
                                    </p:animEffect>
                                    <p:set>
                                      <p:cBhvr>
                                        <p:cTn id="120" dur="1" fill="hold">
                                          <p:stCondLst>
                                            <p:cond delay="499"/>
                                          </p:stCondLst>
                                        </p:cTn>
                                        <p:tgtEl>
                                          <p:spTgt spid="119817"/>
                                        </p:tgtEl>
                                        <p:attrNameLst>
                                          <p:attrName>style.visibility</p:attrName>
                                        </p:attrNameLst>
                                      </p:cBhvr>
                                      <p:to>
                                        <p:strVal val="hidden"/>
                                      </p:to>
                                    </p:set>
                                  </p:childTnLst>
                                </p:cTn>
                              </p:par>
                              <p:par>
                                <p:cTn id="121" presetID="4" presetClass="exit" presetSubtype="16" fill="hold" nodeType="withEffect">
                                  <p:stCondLst>
                                    <p:cond delay="0"/>
                                  </p:stCondLst>
                                  <p:childTnLst>
                                    <p:animEffect transition="out" filter="box(in)">
                                      <p:cBhvr>
                                        <p:cTn id="122" dur="500"/>
                                        <p:tgtEl>
                                          <p:spTgt spid="119818"/>
                                        </p:tgtEl>
                                      </p:cBhvr>
                                    </p:animEffect>
                                    <p:set>
                                      <p:cBhvr>
                                        <p:cTn id="123" dur="1" fill="hold">
                                          <p:stCondLst>
                                            <p:cond delay="499"/>
                                          </p:stCondLst>
                                        </p:cTn>
                                        <p:tgtEl>
                                          <p:spTgt spid="119818"/>
                                        </p:tgtEl>
                                        <p:attrNameLst>
                                          <p:attrName>style.visibility</p:attrName>
                                        </p:attrNameLst>
                                      </p:cBhvr>
                                      <p:to>
                                        <p:strVal val="hidden"/>
                                      </p:to>
                                    </p:set>
                                  </p:childTnLst>
                                </p:cTn>
                              </p:par>
                              <p:par>
                                <p:cTn id="124" presetID="4" presetClass="exit" presetSubtype="16" fill="hold" nodeType="withEffect">
                                  <p:stCondLst>
                                    <p:cond delay="0"/>
                                  </p:stCondLst>
                                  <p:childTnLst>
                                    <p:animEffect transition="out" filter="box(in)">
                                      <p:cBhvr>
                                        <p:cTn id="125" dur="500"/>
                                        <p:tgtEl>
                                          <p:spTgt spid="119819"/>
                                        </p:tgtEl>
                                      </p:cBhvr>
                                    </p:animEffect>
                                    <p:set>
                                      <p:cBhvr>
                                        <p:cTn id="126" dur="1" fill="hold">
                                          <p:stCondLst>
                                            <p:cond delay="499"/>
                                          </p:stCondLst>
                                        </p:cTn>
                                        <p:tgtEl>
                                          <p:spTgt spid="119819"/>
                                        </p:tgtEl>
                                        <p:attrNameLst>
                                          <p:attrName>style.visibility</p:attrName>
                                        </p:attrNameLst>
                                      </p:cBhvr>
                                      <p:to>
                                        <p:strVal val="hidden"/>
                                      </p:to>
                                    </p:set>
                                  </p:childTnLst>
                                </p:cTn>
                              </p:par>
                              <p:par>
                                <p:cTn id="127" presetID="4" presetClass="exit" presetSubtype="16" fill="hold" nodeType="withEffect">
                                  <p:stCondLst>
                                    <p:cond delay="0"/>
                                  </p:stCondLst>
                                  <p:childTnLst>
                                    <p:animEffect transition="out" filter="box(in)">
                                      <p:cBhvr>
                                        <p:cTn id="128" dur="500"/>
                                        <p:tgtEl>
                                          <p:spTgt spid="119820"/>
                                        </p:tgtEl>
                                      </p:cBhvr>
                                    </p:animEffect>
                                    <p:set>
                                      <p:cBhvr>
                                        <p:cTn id="129" dur="1" fill="hold">
                                          <p:stCondLst>
                                            <p:cond delay="499"/>
                                          </p:stCondLst>
                                        </p:cTn>
                                        <p:tgtEl>
                                          <p:spTgt spid="119820"/>
                                        </p:tgtEl>
                                        <p:attrNameLst>
                                          <p:attrName>style.visibility</p:attrName>
                                        </p:attrNameLst>
                                      </p:cBhvr>
                                      <p:to>
                                        <p:strVal val="hidden"/>
                                      </p:to>
                                    </p:set>
                                  </p:childTnLst>
                                </p:cTn>
                              </p:par>
                              <p:par>
                                <p:cTn id="130" presetID="4" presetClass="exit" presetSubtype="16" fill="hold" nodeType="withEffect">
                                  <p:stCondLst>
                                    <p:cond delay="0"/>
                                  </p:stCondLst>
                                  <p:childTnLst>
                                    <p:animEffect transition="out" filter="box(in)">
                                      <p:cBhvr>
                                        <p:cTn id="131" dur="500"/>
                                        <p:tgtEl>
                                          <p:spTgt spid="119821"/>
                                        </p:tgtEl>
                                      </p:cBhvr>
                                    </p:animEffect>
                                    <p:set>
                                      <p:cBhvr>
                                        <p:cTn id="132" dur="1" fill="hold">
                                          <p:stCondLst>
                                            <p:cond delay="499"/>
                                          </p:stCondLst>
                                        </p:cTn>
                                        <p:tgtEl>
                                          <p:spTgt spid="119821"/>
                                        </p:tgtEl>
                                        <p:attrNameLst>
                                          <p:attrName>style.visibility</p:attrName>
                                        </p:attrNameLst>
                                      </p:cBhvr>
                                      <p:to>
                                        <p:strVal val="hidden"/>
                                      </p:to>
                                    </p:set>
                                  </p:childTnLst>
                                </p:cTn>
                              </p:par>
                              <p:par>
                                <p:cTn id="133" presetID="4" presetClass="exit" presetSubtype="16" fill="hold" nodeType="withEffect">
                                  <p:stCondLst>
                                    <p:cond delay="0"/>
                                  </p:stCondLst>
                                  <p:childTnLst>
                                    <p:animEffect transition="out" filter="box(in)">
                                      <p:cBhvr>
                                        <p:cTn id="134" dur="500"/>
                                        <p:tgtEl>
                                          <p:spTgt spid="119822"/>
                                        </p:tgtEl>
                                      </p:cBhvr>
                                    </p:animEffect>
                                    <p:set>
                                      <p:cBhvr>
                                        <p:cTn id="135" dur="1" fill="hold">
                                          <p:stCondLst>
                                            <p:cond delay="499"/>
                                          </p:stCondLst>
                                        </p:cTn>
                                        <p:tgtEl>
                                          <p:spTgt spid="119822"/>
                                        </p:tgtEl>
                                        <p:attrNameLst>
                                          <p:attrName>style.visibility</p:attrName>
                                        </p:attrNameLst>
                                      </p:cBhvr>
                                      <p:to>
                                        <p:strVal val="hidden"/>
                                      </p:to>
                                    </p:set>
                                  </p:childTnLst>
                                </p:cTn>
                              </p:par>
                            </p:childTnLst>
                          </p:cTn>
                        </p:par>
                        <p:par>
                          <p:cTn id="136" fill="hold" nodeType="afterGroup">
                            <p:stCondLst>
                              <p:cond delay="33000"/>
                            </p:stCondLst>
                            <p:childTnLst>
                              <p:par>
                                <p:cTn id="137" presetID="3" presetClass="exit" presetSubtype="10" fill="hold" nodeType="afterEffect">
                                  <p:stCondLst>
                                    <p:cond delay="0"/>
                                  </p:stCondLst>
                                  <p:childTnLst>
                                    <p:animEffect transition="out" filter="blinds(horizontal)">
                                      <p:cBhvr>
                                        <p:cTn id="138" dur="2000"/>
                                        <p:tgtEl>
                                          <p:spTgt spid="119811">
                                            <p:txEl>
                                              <p:pRg st="6" end="6"/>
                                            </p:txEl>
                                          </p:spTgt>
                                        </p:tgtEl>
                                      </p:cBhvr>
                                    </p:animEffect>
                                    <p:set>
                                      <p:cBhvr>
                                        <p:cTn id="139" dur="1" fill="hold">
                                          <p:stCondLst>
                                            <p:cond delay="1999"/>
                                          </p:stCondLst>
                                        </p:cTn>
                                        <p:tgtEl>
                                          <p:spTgt spid="119811">
                                            <p:txEl>
                                              <p:pRg st="6" end="6"/>
                                            </p:txEl>
                                          </p:spTgt>
                                        </p:tgtEl>
                                        <p:attrNameLst>
                                          <p:attrName>style.visibility</p:attrName>
                                        </p:attrNameLst>
                                      </p:cBhvr>
                                      <p:to>
                                        <p:strVal val="hidden"/>
                                      </p:to>
                                    </p:set>
                                  </p:childTnLst>
                                </p:cTn>
                              </p:par>
                              <p:par>
                                <p:cTn id="140" presetID="3" presetClass="exit" presetSubtype="10" fill="hold" nodeType="withEffect">
                                  <p:stCondLst>
                                    <p:cond delay="0"/>
                                  </p:stCondLst>
                                  <p:childTnLst>
                                    <p:animEffect transition="out" filter="blinds(horizontal)">
                                      <p:cBhvr>
                                        <p:cTn id="141" dur="2000"/>
                                        <p:tgtEl>
                                          <p:spTgt spid="119811">
                                            <p:txEl>
                                              <p:pRg st="7" end="7"/>
                                            </p:txEl>
                                          </p:spTgt>
                                        </p:tgtEl>
                                      </p:cBhvr>
                                    </p:animEffect>
                                    <p:set>
                                      <p:cBhvr>
                                        <p:cTn id="142" dur="1" fill="hold">
                                          <p:stCondLst>
                                            <p:cond delay="1999"/>
                                          </p:stCondLst>
                                        </p:cTn>
                                        <p:tgtEl>
                                          <p:spTgt spid="119811">
                                            <p:txEl>
                                              <p:pRg st="7" end="7"/>
                                            </p:txEl>
                                          </p:spTgt>
                                        </p:tgtEl>
                                        <p:attrNameLst>
                                          <p:attrName>style.visibility</p:attrName>
                                        </p:attrNameLst>
                                      </p:cBhvr>
                                      <p:to>
                                        <p:strVal val="hidden"/>
                                      </p:to>
                                    </p:set>
                                  </p:childTnLst>
                                </p:cTn>
                              </p:par>
                              <p:par>
                                <p:cTn id="143" presetID="3" presetClass="exit" presetSubtype="10" fill="hold" nodeType="withEffect">
                                  <p:stCondLst>
                                    <p:cond delay="0"/>
                                  </p:stCondLst>
                                  <p:childTnLst>
                                    <p:animEffect transition="out" filter="blinds(horizontal)">
                                      <p:cBhvr>
                                        <p:cTn id="144" dur="2000"/>
                                        <p:tgtEl>
                                          <p:spTgt spid="119811">
                                            <p:txEl>
                                              <p:pRg st="8" end="8"/>
                                            </p:txEl>
                                          </p:spTgt>
                                        </p:tgtEl>
                                      </p:cBhvr>
                                    </p:animEffect>
                                    <p:set>
                                      <p:cBhvr>
                                        <p:cTn id="145" dur="1" fill="hold">
                                          <p:stCondLst>
                                            <p:cond delay="1999"/>
                                          </p:stCondLst>
                                        </p:cTn>
                                        <p:tgtEl>
                                          <p:spTgt spid="119811">
                                            <p:txEl>
                                              <p:pRg st="8" end="8"/>
                                            </p:txEl>
                                          </p:spTgt>
                                        </p:tgtEl>
                                        <p:attrNameLst>
                                          <p:attrName>style.visibility</p:attrName>
                                        </p:attrNameLst>
                                      </p:cBhvr>
                                      <p:to>
                                        <p:strVal val="hidden"/>
                                      </p:to>
                                    </p:set>
                                  </p:childTnLst>
                                </p:cTn>
                              </p:par>
                              <p:par>
                                <p:cTn id="146" presetID="3" presetClass="exit" presetSubtype="10" fill="hold" nodeType="withEffect">
                                  <p:stCondLst>
                                    <p:cond delay="0"/>
                                  </p:stCondLst>
                                  <p:childTnLst>
                                    <p:animEffect transition="out" filter="blinds(horizontal)">
                                      <p:cBhvr>
                                        <p:cTn id="147" dur="2000"/>
                                        <p:tgtEl>
                                          <p:spTgt spid="119811">
                                            <p:txEl>
                                              <p:pRg st="9" end="9"/>
                                            </p:txEl>
                                          </p:spTgt>
                                        </p:tgtEl>
                                      </p:cBhvr>
                                    </p:animEffect>
                                    <p:set>
                                      <p:cBhvr>
                                        <p:cTn id="148" dur="1" fill="hold">
                                          <p:stCondLst>
                                            <p:cond delay="1999"/>
                                          </p:stCondLst>
                                        </p:cTn>
                                        <p:tgtEl>
                                          <p:spTgt spid="119811">
                                            <p:txEl>
                                              <p:pRg st="9" end="9"/>
                                            </p:txEl>
                                          </p:spTgt>
                                        </p:tgtEl>
                                        <p:attrNameLst>
                                          <p:attrName>style.visibility</p:attrName>
                                        </p:attrNameLst>
                                      </p:cBhvr>
                                      <p:to>
                                        <p:strVal val="hidden"/>
                                      </p:to>
                                    </p:set>
                                  </p:childTnLst>
                                </p:cTn>
                              </p:par>
                              <p:par>
                                <p:cTn id="149" presetID="3" presetClass="exit" presetSubtype="10" fill="hold" nodeType="withEffect">
                                  <p:stCondLst>
                                    <p:cond delay="0"/>
                                  </p:stCondLst>
                                  <p:childTnLst>
                                    <p:animEffect transition="out" filter="blinds(horizontal)">
                                      <p:cBhvr>
                                        <p:cTn id="150" dur="2000"/>
                                        <p:tgtEl>
                                          <p:spTgt spid="119811">
                                            <p:txEl>
                                              <p:pRg st="10" end="10"/>
                                            </p:txEl>
                                          </p:spTgt>
                                        </p:tgtEl>
                                      </p:cBhvr>
                                    </p:animEffect>
                                    <p:set>
                                      <p:cBhvr>
                                        <p:cTn id="151" dur="1" fill="hold">
                                          <p:stCondLst>
                                            <p:cond delay="1999"/>
                                          </p:stCondLst>
                                        </p:cTn>
                                        <p:tgtEl>
                                          <p:spTgt spid="119811">
                                            <p:txEl>
                                              <p:pRg st="10" end="10"/>
                                            </p:txEl>
                                          </p:spTgt>
                                        </p:tgtEl>
                                        <p:attrNameLst>
                                          <p:attrName>style.visibility</p:attrName>
                                        </p:attrNameLst>
                                      </p:cBhvr>
                                      <p:to>
                                        <p:strVal val="hidden"/>
                                      </p:to>
                                    </p:set>
                                  </p:childTnLst>
                                </p:cTn>
                              </p:par>
                              <p:par>
                                <p:cTn id="152" presetID="3" presetClass="exit" presetSubtype="10" fill="hold" nodeType="withEffect">
                                  <p:stCondLst>
                                    <p:cond delay="0"/>
                                  </p:stCondLst>
                                  <p:childTnLst>
                                    <p:animEffect transition="out" filter="blinds(horizontal)">
                                      <p:cBhvr>
                                        <p:cTn id="153" dur="2000"/>
                                        <p:tgtEl>
                                          <p:spTgt spid="119811">
                                            <p:txEl>
                                              <p:pRg st="11" end="11"/>
                                            </p:txEl>
                                          </p:spTgt>
                                        </p:tgtEl>
                                      </p:cBhvr>
                                    </p:animEffect>
                                    <p:set>
                                      <p:cBhvr>
                                        <p:cTn id="154" dur="1" fill="hold">
                                          <p:stCondLst>
                                            <p:cond delay="1999"/>
                                          </p:stCondLst>
                                        </p:cTn>
                                        <p:tgtEl>
                                          <p:spTgt spid="119811">
                                            <p:txEl>
                                              <p:pRg st="11" end="11"/>
                                            </p:txEl>
                                          </p:spTgt>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2000"/>
                                        <p:tgtEl>
                                          <p:spTgt spid="119811">
                                            <p:txEl>
                                              <p:pRg st="12" end="12"/>
                                            </p:txEl>
                                          </p:spTgt>
                                        </p:tgtEl>
                                      </p:cBhvr>
                                    </p:animEffect>
                                    <p:set>
                                      <p:cBhvr>
                                        <p:cTn id="157" dur="1" fill="hold">
                                          <p:stCondLst>
                                            <p:cond delay="1999"/>
                                          </p:stCondLst>
                                        </p:cTn>
                                        <p:tgtEl>
                                          <p:spTgt spid="119811">
                                            <p:txEl>
                                              <p:pRg st="12" end="12"/>
                                            </p:txEl>
                                          </p:spTgt>
                                        </p:tgtEl>
                                        <p:attrNameLst>
                                          <p:attrName>style.visibility</p:attrName>
                                        </p:attrNameLst>
                                      </p:cBhvr>
                                      <p:to>
                                        <p:strVal val="hidden"/>
                                      </p:to>
                                    </p:set>
                                  </p:childTnLst>
                                </p:cTn>
                              </p:par>
                              <p:par>
                                <p:cTn id="158" presetID="3" presetClass="exit" presetSubtype="10" fill="hold" nodeType="withEffect">
                                  <p:stCondLst>
                                    <p:cond delay="0"/>
                                  </p:stCondLst>
                                  <p:childTnLst>
                                    <p:animEffect transition="out" filter="blinds(horizontal)">
                                      <p:cBhvr>
                                        <p:cTn id="159" dur="2000"/>
                                        <p:tgtEl>
                                          <p:spTgt spid="119811">
                                            <p:txEl>
                                              <p:pRg st="13" end="13"/>
                                            </p:txEl>
                                          </p:spTgt>
                                        </p:tgtEl>
                                      </p:cBhvr>
                                    </p:animEffect>
                                    <p:set>
                                      <p:cBhvr>
                                        <p:cTn id="160" dur="1" fill="hold">
                                          <p:stCondLst>
                                            <p:cond delay="1999"/>
                                          </p:stCondLst>
                                        </p:cTn>
                                        <p:tgtEl>
                                          <p:spTgt spid="119811">
                                            <p:txEl>
                                              <p:pRg st="13" end="13"/>
                                            </p:txEl>
                                          </p:spTgt>
                                        </p:tgtEl>
                                        <p:attrNameLst>
                                          <p:attrName>style.visibility</p:attrName>
                                        </p:attrNameLst>
                                      </p:cBhvr>
                                      <p:to>
                                        <p:strVal val="hidden"/>
                                      </p:to>
                                    </p:set>
                                  </p:childTnLst>
                                </p:cTn>
                              </p:par>
                              <p:par>
                                <p:cTn id="161" presetID="3" presetClass="exit" presetSubtype="10" fill="hold" nodeType="withEffect">
                                  <p:stCondLst>
                                    <p:cond delay="0"/>
                                  </p:stCondLst>
                                  <p:childTnLst>
                                    <p:animEffect transition="out" filter="blinds(horizontal)">
                                      <p:cBhvr>
                                        <p:cTn id="162" dur="2000"/>
                                        <p:tgtEl>
                                          <p:spTgt spid="119811">
                                            <p:txEl>
                                              <p:pRg st="14" end="14"/>
                                            </p:txEl>
                                          </p:spTgt>
                                        </p:tgtEl>
                                      </p:cBhvr>
                                    </p:animEffect>
                                    <p:set>
                                      <p:cBhvr>
                                        <p:cTn id="163" dur="1" fill="hold">
                                          <p:stCondLst>
                                            <p:cond delay="1999"/>
                                          </p:stCondLst>
                                        </p:cTn>
                                        <p:tgtEl>
                                          <p:spTgt spid="119811">
                                            <p:txEl>
                                              <p:pRg st="14" end="14"/>
                                            </p:txEl>
                                          </p:spTgt>
                                        </p:tgtEl>
                                        <p:attrNameLst>
                                          <p:attrName>style.visibility</p:attrName>
                                        </p:attrNameLst>
                                      </p:cBhvr>
                                      <p:to>
                                        <p:strVal val="hidden"/>
                                      </p:to>
                                    </p:set>
                                  </p:childTnLst>
                                </p:cTn>
                              </p:par>
                              <p:par>
                                <p:cTn id="164" presetID="3" presetClass="exit" presetSubtype="10" fill="hold" nodeType="withEffect">
                                  <p:stCondLst>
                                    <p:cond delay="0"/>
                                  </p:stCondLst>
                                  <p:childTnLst>
                                    <p:animEffect transition="out" filter="blinds(horizontal)">
                                      <p:cBhvr>
                                        <p:cTn id="165" dur="2000"/>
                                        <p:tgtEl>
                                          <p:spTgt spid="119811">
                                            <p:txEl>
                                              <p:pRg st="15" end="15"/>
                                            </p:txEl>
                                          </p:spTgt>
                                        </p:tgtEl>
                                      </p:cBhvr>
                                    </p:animEffect>
                                    <p:set>
                                      <p:cBhvr>
                                        <p:cTn id="166" dur="1" fill="hold">
                                          <p:stCondLst>
                                            <p:cond delay="1999"/>
                                          </p:stCondLst>
                                        </p:cTn>
                                        <p:tgtEl>
                                          <p:spTgt spid="119811">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1524000" y="0"/>
            <a:ext cx="9144000" cy="6858000"/>
          </a:xfrm>
        </p:spPr>
        <p:txBody>
          <a:bodyPr>
            <a:normAutofit fontScale="92500"/>
          </a:bodyPr>
          <a:lstStyle/>
          <a:p>
            <a:pPr marL="990600" lvl="1" indent="-533400">
              <a:buNone/>
            </a:pPr>
            <a:endParaRPr lang="en-US" altLang="en-US" sz="2000" i="1">
              <a:latin typeface="Times New Roman" panose="02020603050405020304" pitchFamily="18" charset="0"/>
            </a:endParaRPr>
          </a:p>
          <a:p>
            <a:pPr marL="609600" indent="-609600" algn="just">
              <a:buNone/>
            </a:pPr>
            <a:r>
              <a:rPr lang="el-GR" altLang="en-US" sz="2000">
                <a:latin typeface="Times New Roman" panose="02020603050405020304" pitchFamily="18" charset="0"/>
              </a:rPr>
              <a:t>         Τα έξοδα πολυετούς αποσβέσεως αποσβένονται είτε εφάπαξ σε µια χρήση κατά την οποία πραγµατοποιήθηκαν είτε τµηµατικά και ισόποσα σε περισσότερες χρήσεις αλλά όχι πέραν της πενταετίας. Ειδικά τα έξοδα ιδρύσεως και πρώτης εγκαταστάσεως αρχίζουν να αποσβένονται από τη χρήση που αρχίζει η παραγωγική λειτουργία.</a:t>
            </a:r>
          </a:p>
          <a:p>
            <a:pPr marL="609600" indent="-609600" algn="just">
              <a:buNone/>
            </a:pPr>
            <a:endParaRPr lang="el-GR" altLang="en-US" sz="2000">
              <a:latin typeface="Times New Roman" panose="02020603050405020304" pitchFamily="18" charset="0"/>
            </a:endParaRPr>
          </a:p>
          <a:p>
            <a:pPr marL="609600" indent="-609600" algn="just">
              <a:buNone/>
            </a:pPr>
            <a:r>
              <a:rPr lang="el-GR" altLang="en-US" sz="2000">
                <a:latin typeface="Times New Roman" panose="02020603050405020304" pitchFamily="18" charset="0"/>
              </a:rPr>
              <a:t>	</a:t>
            </a:r>
            <a:r>
              <a:rPr lang="el-GR" altLang="en-US" sz="2400" b="1" u="sng">
                <a:latin typeface="Times New Roman" panose="02020603050405020304" pitchFamily="18" charset="0"/>
              </a:rPr>
              <a:t>Πληροφορίες στο προσάρτημα για τα έξοδα πολυετούς απόσβεσης</a:t>
            </a:r>
            <a:r>
              <a:rPr lang="el-GR" altLang="en-US" sz="2000" b="1" u="sng">
                <a:latin typeface="Times New Roman" panose="02020603050405020304" pitchFamily="18" charset="0"/>
              </a:rPr>
              <a:t> </a:t>
            </a:r>
          </a:p>
          <a:p>
            <a:pPr marL="609600" indent="-609600" algn="just">
              <a:buNone/>
            </a:pPr>
            <a:r>
              <a:rPr lang="el-GR" altLang="en-US" sz="2000">
                <a:latin typeface="Times New Roman" panose="02020603050405020304" pitchFamily="18" charset="0"/>
              </a:rPr>
              <a:t>	Οι πληροφορίες που παρέχονται με το προσάρτημα των οικονομικών καταστάσεων σχετικά με τα εμφανιζόμενα στον ισολογισμό έξοδα πολυετούς απόσβεσης είναι και οι εξής:</a:t>
            </a:r>
          </a:p>
          <a:p>
            <a:pPr marL="609600" indent="-609600" algn="just">
              <a:buNone/>
            </a:pPr>
            <a:r>
              <a:rPr lang="el-GR" altLang="en-US" sz="2000">
                <a:latin typeface="Times New Roman" panose="02020603050405020304" pitchFamily="18" charset="0"/>
              </a:rPr>
              <a:t>         </a:t>
            </a:r>
            <a:r>
              <a:rPr lang="el-GR" altLang="en-US" sz="2000" u="sng">
                <a:latin typeface="Times New Roman" panose="02020603050405020304" pitchFamily="18" charset="0"/>
              </a:rPr>
              <a:t>Ανάλυση και επεξήγηση:</a:t>
            </a:r>
            <a:r>
              <a:rPr lang="el-GR" altLang="en-US" sz="2000">
                <a:latin typeface="Times New Roman" panose="02020603050405020304" pitchFamily="18" charset="0"/>
              </a:rPr>
              <a:t> </a:t>
            </a:r>
          </a:p>
          <a:p>
            <a:pPr marL="609600" indent="-609600" algn="just">
              <a:buNone/>
            </a:pPr>
            <a:r>
              <a:rPr lang="el-GR" altLang="en-US" sz="2000">
                <a:latin typeface="Times New Roman" panose="02020603050405020304" pitchFamily="18" charset="0"/>
              </a:rPr>
              <a:t>	α)   Εξόδων πολυετούς απόσβεσης </a:t>
            </a:r>
          </a:p>
          <a:p>
            <a:pPr marL="609600" indent="-609600" algn="just">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Των εξόδων πολυετούς απόσβεσης που αφορούν τη χρήση </a:t>
            </a:r>
          </a:p>
          <a:p>
            <a:pPr marL="609600" indent="-609600" algn="just">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Των συναλλαγματικών διαφορών από πιστώσεις και δάνεια για κτήσεις </a:t>
            </a:r>
          </a:p>
          <a:p>
            <a:pPr marL="609600" indent="-609600" algn="just">
              <a:buNone/>
            </a:pPr>
            <a:r>
              <a:rPr lang="el-GR" altLang="en-US" sz="2000">
                <a:latin typeface="Times New Roman" panose="02020603050405020304" pitchFamily="18" charset="0"/>
              </a:rPr>
              <a:t>	   παγίων περιουσιακών στοιχείων</a:t>
            </a:r>
          </a:p>
          <a:p>
            <a:pPr marL="609600" indent="-609600" algn="just">
              <a:buNone/>
            </a:pPr>
            <a:r>
              <a:rPr lang="el-GR" altLang="en-US" sz="2000">
                <a:latin typeface="Times New Roman" panose="02020603050405020304" pitchFamily="18" charset="0"/>
              </a:rPr>
              <a:t>	β)    Ασώματων ακινητοποιήσεων: </a:t>
            </a:r>
          </a:p>
          <a:p>
            <a:pPr marL="609600" indent="-609600" algn="just">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Των εξόδων ερευνών και αναπτύξεως </a:t>
            </a:r>
          </a:p>
          <a:p>
            <a:pPr marL="609600" indent="-609600" algn="just">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Των παραχωρήσεων και των δικαιωμάτων βιομηχανικής ιδιοκτησίας </a:t>
            </a:r>
          </a:p>
          <a:p>
            <a:pPr marL="609600" indent="-609600" algn="just">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rPr>
              <a:t>Της υπεραξίας της επιχειρήσεως (Goodwill)</a:t>
            </a:r>
            <a:r>
              <a:rPr lang="el-GR" altLang="en-US" sz="2000"/>
              <a:t> </a:t>
            </a:r>
            <a:endParaRPr lang="en-US" altLang="en-US" sz="2000"/>
          </a:p>
          <a:p>
            <a:pPr marL="609600" indent="-609600" algn="just">
              <a:buNone/>
            </a:pP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727561033"/>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0418">
                                            <p:txEl>
                                              <p:pRg st="1" end="1"/>
                                            </p:txEl>
                                          </p:spTgt>
                                        </p:tgtEl>
                                        <p:attrNameLst>
                                          <p:attrName>style.visibility</p:attrName>
                                        </p:attrNameLst>
                                      </p:cBhvr>
                                      <p:to>
                                        <p:strVal val="visible"/>
                                      </p:to>
                                    </p:set>
                                    <p:anim calcmode="lin" valueType="num">
                                      <p:cBhvr additive="base">
                                        <p:cTn id="7" dur="20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0418">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3" presetClass="exit" presetSubtype="10" fill="hold" nodeType="afterEffect">
                                  <p:stCondLst>
                                    <p:cond delay="5000"/>
                                  </p:stCondLst>
                                  <p:childTnLst>
                                    <p:animEffect transition="out" filter="blinds(horizontal)">
                                      <p:cBhvr>
                                        <p:cTn id="11" dur="2000"/>
                                        <p:tgtEl>
                                          <p:spTgt spid="60418">
                                            <p:txEl>
                                              <p:pRg st="1" end="1"/>
                                            </p:txEl>
                                          </p:spTgt>
                                        </p:tgtEl>
                                      </p:cBhvr>
                                    </p:animEffect>
                                    <p:set>
                                      <p:cBhvr>
                                        <p:cTn id="12" dur="1" fill="hold">
                                          <p:stCondLst>
                                            <p:cond delay="1999"/>
                                          </p:stCondLst>
                                        </p:cTn>
                                        <p:tgtEl>
                                          <p:spTgt spid="60418">
                                            <p:txEl>
                                              <p:pRg st="1" end="1"/>
                                            </p:txEl>
                                          </p:spTgt>
                                        </p:tgtEl>
                                        <p:attrNameLst>
                                          <p:attrName>style.visibility</p:attrName>
                                        </p:attrNameLst>
                                      </p:cBhvr>
                                      <p:to>
                                        <p:strVal val="hidden"/>
                                      </p:to>
                                    </p:set>
                                  </p:childTnLst>
                                </p:cTn>
                              </p:par>
                            </p:childTnLst>
                          </p:cTn>
                        </p:par>
                        <p:par>
                          <p:cTn id="13" fill="hold" nodeType="afterGroup">
                            <p:stCondLst>
                              <p:cond delay="9000"/>
                            </p:stCondLst>
                            <p:childTnLst>
                              <p:par>
                                <p:cTn id="14" presetID="53" presetClass="entr" presetSubtype="0" fill="hold" nodeType="afterEffect">
                                  <p:stCondLst>
                                    <p:cond delay="0"/>
                                  </p:stCondLst>
                                  <p:childTnLst>
                                    <p:set>
                                      <p:cBhvr>
                                        <p:cTn id="15" dur="1" fill="hold">
                                          <p:stCondLst>
                                            <p:cond delay="0"/>
                                          </p:stCondLst>
                                        </p:cTn>
                                        <p:tgtEl>
                                          <p:spTgt spid="60418">
                                            <p:txEl>
                                              <p:pRg st="3" end="3"/>
                                            </p:txEl>
                                          </p:spTgt>
                                        </p:tgtEl>
                                        <p:attrNameLst>
                                          <p:attrName>style.visibility</p:attrName>
                                        </p:attrNameLst>
                                      </p:cBhvr>
                                      <p:to>
                                        <p:strVal val="visible"/>
                                      </p:to>
                                    </p:set>
                                    <p:anim calcmode="lin" valueType="num">
                                      <p:cBhvr>
                                        <p:cTn id="16" dur="2000" fill="hold"/>
                                        <p:tgtEl>
                                          <p:spTgt spid="60418">
                                            <p:txEl>
                                              <p:pRg st="3" end="3"/>
                                            </p:txEl>
                                          </p:spTgt>
                                        </p:tgtEl>
                                        <p:attrNameLst>
                                          <p:attrName>ppt_w</p:attrName>
                                        </p:attrNameLst>
                                      </p:cBhvr>
                                      <p:tavLst>
                                        <p:tav tm="0">
                                          <p:val>
                                            <p:fltVal val="0"/>
                                          </p:val>
                                        </p:tav>
                                        <p:tav tm="100000">
                                          <p:val>
                                            <p:strVal val="#ppt_w"/>
                                          </p:val>
                                        </p:tav>
                                      </p:tavLst>
                                    </p:anim>
                                    <p:anim calcmode="lin" valueType="num">
                                      <p:cBhvr>
                                        <p:cTn id="17" dur="2000" fill="hold"/>
                                        <p:tgtEl>
                                          <p:spTgt spid="60418">
                                            <p:txEl>
                                              <p:pRg st="3" end="3"/>
                                            </p:txEl>
                                          </p:spTgt>
                                        </p:tgtEl>
                                        <p:attrNameLst>
                                          <p:attrName>ppt_h</p:attrName>
                                        </p:attrNameLst>
                                      </p:cBhvr>
                                      <p:tavLst>
                                        <p:tav tm="0">
                                          <p:val>
                                            <p:fltVal val="0"/>
                                          </p:val>
                                        </p:tav>
                                        <p:tav tm="100000">
                                          <p:val>
                                            <p:strVal val="#ppt_h"/>
                                          </p:val>
                                        </p:tav>
                                      </p:tavLst>
                                    </p:anim>
                                    <p:animEffect transition="in" filter="fade">
                                      <p:cBhvr>
                                        <p:cTn id="18" dur="2000"/>
                                        <p:tgtEl>
                                          <p:spTgt spid="60418">
                                            <p:txEl>
                                              <p:pRg st="3" end="3"/>
                                            </p:txEl>
                                          </p:spTgt>
                                        </p:tgtEl>
                                      </p:cBhvr>
                                    </p:animEffect>
                                  </p:childTnLst>
                                </p:cTn>
                              </p:par>
                            </p:childTnLst>
                          </p:cTn>
                        </p:par>
                        <p:par>
                          <p:cTn id="19" fill="hold" nodeType="afterGroup">
                            <p:stCondLst>
                              <p:cond delay="11000"/>
                            </p:stCondLst>
                            <p:childTnLst>
                              <p:par>
                                <p:cTn id="20" presetID="2" presetClass="entr" presetSubtype="4" fill="hold" nodeType="afterEffect">
                                  <p:stCondLst>
                                    <p:cond delay="2000"/>
                                  </p:stCondLst>
                                  <p:childTnLst>
                                    <p:set>
                                      <p:cBhvr>
                                        <p:cTn id="21" dur="1" fill="hold">
                                          <p:stCondLst>
                                            <p:cond delay="0"/>
                                          </p:stCondLst>
                                        </p:cTn>
                                        <p:tgtEl>
                                          <p:spTgt spid="60418">
                                            <p:txEl>
                                              <p:pRg st="4" end="4"/>
                                            </p:txEl>
                                          </p:spTgt>
                                        </p:tgtEl>
                                        <p:attrNameLst>
                                          <p:attrName>style.visibility</p:attrName>
                                        </p:attrNameLst>
                                      </p:cBhvr>
                                      <p:to>
                                        <p:strVal val="visible"/>
                                      </p:to>
                                    </p:set>
                                    <p:anim calcmode="lin" valueType="num">
                                      <p:cBhvr additive="base">
                                        <p:cTn id="22" dur="20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0418">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0"/>
                            </p:stCondLst>
                            <p:childTnLst>
                              <p:par>
                                <p:cTn id="25" presetID="2" presetClass="entr" presetSubtype="4" fill="hold" nodeType="afterEffect">
                                  <p:stCondLst>
                                    <p:cond delay="0"/>
                                  </p:stCondLst>
                                  <p:childTnLst>
                                    <p:set>
                                      <p:cBhvr>
                                        <p:cTn id="26" dur="1" fill="hold">
                                          <p:stCondLst>
                                            <p:cond delay="0"/>
                                          </p:stCondLst>
                                        </p:cTn>
                                        <p:tgtEl>
                                          <p:spTgt spid="60418">
                                            <p:txEl>
                                              <p:pRg st="5" end="5"/>
                                            </p:txEl>
                                          </p:spTgt>
                                        </p:tgtEl>
                                        <p:attrNameLst>
                                          <p:attrName>style.visibility</p:attrName>
                                        </p:attrNameLst>
                                      </p:cBhvr>
                                      <p:to>
                                        <p:strVal val="visible"/>
                                      </p:to>
                                    </p:set>
                                    <p:anim calcmode="lin" valueType="num">
                                      <p:cBhvr additive="base">
                                        <p:cTn id="27" dur="20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041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0418">
                                            <p:txEl>
                                              <p:pRg st="6" end="6"/>
                                            </p:txEl>
                                          </p:spTgt>
                                        </p:tgtEl>
                                        <p:attrNameLst>
                                          <p:attrName>style.visibility</p:attrName>
                                        </p:attrNameLst>
                                      </p:cBhvr>
                                      <p:to>
                                        <p:strVal val="visible"/>
                                      </p:to>
                                    </p:set>
                                    <p:anim calcmode="lin" valueType="num">
                                      <p:cBhvr additive="base">
                                        <p:cTn id="31" dur="2000" fill="hold"/>
                                        <p:tgtEl>
                                          <p:spTgt spid="60418">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041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0418">
                                            <p:txEl>
                                              <p:pRg st="7" end="7"/>
                                            </p:txEl>
                                          </p:spTgt>
                                        </p:tgtEl>
                                        <p:attrNameLst>
                                          <p:attrName>style.visibility</p:attrName>
                                        </p:attrNameLst>
                                      </p:cBhvr>
                                      <p:to>
                                        <p:strVal val="visible"/>
                                      </p:to>
                                    </p:set>
                                    <p:anim calcmode="lin" valueType="num">
                                      <p:cBhvr additive="base">
                                        <p:cTn id="35" dur="2000" fill="hold"/>
                                        <p:tgtEl>
                                          <p:spTgt spid="60418">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041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0418">
                                            <p:txEl>
                                              <p:pRg st="8" end="8"/>
                                            </p:txEl>
                                          </p:spTgt>
                                        </p:tgtEl>
                                        <p:attrNameLst>
                                          <p:attrName>style.visibility</p:attrName>
                                        </p:attrNameLst>
                                      </p:cBhvr>
                                      <p:to>
                                        <p:strVal val="visible"/>
                                      </p:to>
                                    </p:set>
                                    <p:anim calcmode="lin" valueType="num">
                                      <p:cBhvr additive="base">
                                        <p:cTn id="39" dur="2000" fill="hold"/>
                                        <p:tgtEl>
                                          <p:spTgt spid="60418">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0418">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418">
                                            <p:txEl>
                                              <p:pRg st="9" end="9"/>
                                            </p:txEl>
                                          </p:spTgt>
                                        </p:tgtEl>
                                        <p:attrNameLst>
                                          <p:attrName>style.visibility</p:attrName>
                                        </p:attrNameLst>
                                      </p:cBhvr>
                                      <p:to>
                                        <p:strVal val="visible"/>
                                      </p:to>
                                    </p:set>
                                    <p:anim calcmode="lin" valueType="num">
                                      <p:cBhvr additive="base">
                                        <p:cTn id="43" dur="2000" fill="hold"/>
                                        <p:tgtEl>
                                          <p:spTgt spid="60418">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0418">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0418">
                                            <p:txEl>
                                              <p:pRg st="10" end="10"/>
                                            </p:txEl>
                                          </p:spTgt>
                                        </p:tgtEl>
                                        <p:attrNameLst>
                                          <p:attrName>style.visibility</p:attrName>
                                        </p:attrNameLst>
                                      </p:cBhvr>
                                      <p:to>
                                        <p:strVal val="visible"/>
                                      </p:to>
                                    </p:set>
                                    <p:anim calcmode="lin" valueType="num">
                                      <p:cBhvr additive="base">
                                        <p:cTn id="47" dur="2000" fill="hold"/>
                                        <p:tgtEl>
                                          <p:spTgt spid="60418">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60418">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0418">
                                            <p:txEl>
                                              <p:pRg st="11" end="11"/>
                                            </p:txEl>
                                          </p:spTgt>
                                        </p:tgtEl>
                                        <p:attrNameLst>
                                          <p:attrName>style.visibility</p:attrName>
                                        </p:attrNameLst>
                                      </p:cBhvr>
                                      <p:to>
                                        <p:strVal val="visible"/>
                                      </p:to>
                                    </p:set>
                                    <p:anim calcmode="lin" valueType="num">
                                      <p:cBhvr additive="base">
                                        <p:cTn id="51" dur="2000" fill="hold"/>
                                        <p:tgtEl>
                                          <p:spTgt spid="60418">
                                            <p:txEl>
                                              <p:pRg st="11" end="11"/>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60418">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0418">
                                            <p:txEl>
                                              <p:pRg st="12" end="12"/>
                                            </p:txEl>
                                          </p:spTgt>
                                        </p:tgtEl>
                                        <p:attrNameLst>
                                          <p:attrName>style.visibility</p:attrName>
                                        </p:attrNameLst>
                                      </p:cBhvr>
                                      <p:to>
                                        <p:strVal val="visible"/>
                                      </p:to>
                                    </p:set>
                                    <p:anim calcmode="lin" valueType="num">
                                      <p:cBhvr additive="base">
                                        <p:cTn id="55" dur="2000" fill="hold"/>
                                        <p:tgtEl>
                                          <p:spTgt spid="60418">
                                            <p:txEl>
                                              <p:pRg st="12" end="12"/>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60418">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0418">
                                            <p:txEl>
                                              <p:pRg st="13" end="13"/>
                                            </p:txEl>
                                          </p:spTgt>
                                        </p:tgtEl>
                                        <p:attrNameLst>
                                          <p:attrName>style.visibility</p:attrName>
                                        </p:attrNameLst>
                                      </p:cBhvr>
                                      <p:to>
                                        <p:strVal val="visible"/>
                                      </p:to>
                                    </p:set>
                                    <p:anim calcmode="lin" valueType="num">
                                      <p:cBhvr additive="base">
                                        <p:cTn id="59" dur="2000" fill="hold"/>
                                        <p:tgtEl>
                                          <p:spTgt spid="60418">
                                            <p:txEl>
                                              <p:pRg st="13" end="13"/>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60418">
                                            <p:txEl>
                                              <p:pRg st="13" end="13"/>
                                            </p:txEl>
                                          </p:spTgt>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7000"/>
                            </p:stCondLst>
                            <p:childTnLst>
                              <p:par>
                                <p:cTn id="62" presetID="3" presetClass="exit" presetSubtype="10" fill="hold" nodeType="afterEffect">
                                  <p:stCondLst>
                                    <p:cond delay="10000"/>
                                  </p:stCondLst>
                                  <p:childTnLst>
                                    <p:animEffect transition="out" filter="blinds(horizontal)">
                                      <p:cBhvr>
                                        <p:cTn id="63" dur="2000"/>
                                        <p:tgtEl>
                                          <p:spTgt spid="60418">
                                            <p:txEl>
                                              <p:pRg st="3" end="3"/>
                                            </p:txEl>
                                          </p:spTgt>
                                        </p:tgtEl>
                                      </p:cBhvr>
                                    </p:animEffect>
                                    <p:set>
                                      <p:cBhvr>
                                        <p:cTn id="64" dur="1" fill="hold">
                                          <p:stCondLst>
                                            <p:cond delay="1999"/>
                                          </p:stCondLst>
                                        </p:cTn>
                                        <p:tgtEl>
                                          <p:spTgt spid="60418">
                                            <p:txEl>
                                              <p:pRg st="3" end="3"/>
                                            </p:txEl>
                                          </p:spTgt>
                                        </p:tgtEl>
                                        <p:attrNameLst>
                                          <p:attrName>style.visibility</p:attrName>
                                        </p:attrNameLst>
                                      </p:cBhvr>
                                      <p:to>
                                        <p:strVal val="hidden"/>
                                      </p:to>
                                    </p:set>
                                  </p:childTnLst>
                                </p:cTn>
                              </p:par>
                            </p:childTnLst>
                          </p:cTn>
                        </p:par>
                        <p:par>
                          <p:cTn id="65" fill="hold" nodeType="afterGroup">
                            <p:stCondLst>
                              <p:cond delay="29000"/>
                            </p:stCondLst>
                            <p:childTnLst>
                              <p:par>
                                <p:cTn id="66" presetID="3" presetClass="exit" presetSubtype="10" fill="hold" nodeType="afterEffect">
                                  <p:stCondLst>
                                    <p:cond delay="0"/>
                                  </p:stCondLst>
                                  <p:childTnLst>
                                    <p:animEffect transition="out" filter="blinds(horizontal)">
                                      <p:cBhvr>
                                        <p:cTn id="67" dur="2000"/>
                                        <p:tgtEl>
                                          <p:spTgt spid="60418">
                                            <p:txEl>
                                              <p:pRg st="4" end="4"/>
                                            </p:txEl>
                                          </p:spTgt>
                                        </p:tgtEl>
                                      </p:cBhvr>
                                    </p:animEffect>
                                    <p:set>
                                      <p:cBhvr>
                                        <p:cTn id="68" dur="1" fill="hold">
                                          <p:stCondLst>
                                            <p:cond delay="1999"/>
                                          </p:stCondLst>
                                        </p:cTn>
                                        <p:tgtEl>
                                          <p:spTgt spid="60418">
                                            <p:txEl>
                                              <p:pRg st="4" end="4"/>
                                            </p:txEl>
                                          </p:spTgt>
                                        </p:tgtEl>
                                        <p:attrNameLst>
                                          <p:attrName>style.visibility</p:attrName>
                                        </p:attrNameLst>
                                      </p:cBhvr>
                                      <p:to>
                                        <p:strVal val="hidden"/>
                                      </p:to>
                                    </p:set>
                                  </p:childTnLst>
                                </p:cTn>
                              </p:par>
                            </p:childTnLst>
                          </p:cTn>
                        </p:par>
                        <p:par>
                          <p:cTn id="69" fill="hold" nodeType="afterGroup">
                            <p:stCondLst>
                              <p:cond delay="31000"/>
                            </p:stCondLst>
                            <p:childTnLst>
                              <p:par>
                                <p:cTn id="70" presetID="3" presetClass="exit" presetSubtype="10" fill="hold" nodeType="afterEffect">
                                  <p:stCondLst>
                                    <p:cond delay="0"/>
                                  </p:stCondLst>
                                  <p:childTnLst>
                                    <p:animEffect transition="out" filter="blinds(horizontal)">
                                      <p:cBhvr>
                                        <p:cTn id="71" dur="2000"/>
                                        <p:tgtEl>
                                          <p:spTgt spid="60418">
                                            <p:txEl>
                                              <p:pRg st="5" end="5"/>
                                            </p:txEl>
                                          </p:spTgt>
                                        </p:tgtEl>
                                      </p:cBhvr>
                                    </p:animEffect>
                                    <p:set>
                                      <p:cBhvr>
                                        <p:cTn id="72" dur="1" fill="hold">
                                          <p:stCondLst>
                                            <p:cond delay="1999"/>
                                          </p:stCondLst>
                                        </p:cTn>
                                        <p:tgtEl>
                                          <p:spTgt spid="60418">
                                            <p:txEl>
                                              <p:pRg st="5" end="5"/>
                                            </p:txEl>
                                          </p:spTgt>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2000"/>
                                        <p:tgtEl>
                                          <p:spTgt spid="60418">
                                            <p:txEl>
                                              <p:pRg st="6" end="6"/>
                                            </p:txEl>
                                          </p:spTgt>
                                        </p:tgtEl>
                                      </p:cBhvr>
                                    </p:animEffect>
                                    <p:set>
                                      <p:cBhvr>
                                        <p:cTn id="75" dur="1" fill="hold">
                                          <p:stCondLst>
                                            <p:cond delay="1999"/>
                                          </p:stCondLst>
                                        </p:cTn>
                                        <p:tgtEl>
                                          <p:spTgt spid="60418">
                                            <p:txEl>
                                              <p:pRg st="6" end="6"/>
                                            </p:txEl>
                                          </p:spTgt>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2000"/>
                                        <p:tgtEl>
                                          <p:spTgt spid="60418">
                                            <p:txEl>
                                              <p:pRg st="7" end="7"/>
                                            </p:txEl>
                                          </p:spTgt>
                                        </p:tgtEl>
                                      </p:cBhvr>
                                    </p:animEffect>
                                    <p:set>
                                      <p:cBhvr>
                                        <p:cTn id="78" dur="1" fill="hold">
                                          <p:stCondLst>
                                            <p:cond delay="1999"/>
                                          </p:stCondLst>
                                        </p:cTn>
                                        <p:tgtEl>
                                          <p:spTgt spid="60418">
                                            <p:txEl>
                                              <p:pRg st="7" end="7"/>
                                            </p:txEl>
                                          </p:spTgt>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2000"/>
                                        <p:tgtEl>
                                          <p:spTgt spid="60418">
                                            <p:txEl>
                                              <p:pRg st="8" end="8"/>
                                            </p:txEl>
                                          </p:spTgt>
                                        </p:tgtEl>
                                      </p:cBhvr>
                                    </p:animEffect>
                                    <p:set>
                                      <p:cBhvr>
                                        <p:cTn id="81" dur="1" fill="hold">
                                          <p:stCondLst>
                                            <p:cond delay="1999"/>
                                          </p:stCondLst>
                                        </p:cTn>
                                        <p:tgtEl>
                                          <p:spTgt spid="60418">
                                            <p:txEl>
                                              <p:pRg st="8" end="8"/>
                                            </p:txEl>
                                          </p:spTgt>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2000"/>
                                        <p:tgtEl>
                                          <p:spTgt spid="60418">
                                            <p:txEl>
                                              <p:pRg st="9" end="9"/>
                                            </p:txEl>
                                          </p:spTgt>
                                        </p:tgtEl>
                                      </p:cBhvr>
                                    </p:animEffect>
                                    <p:set>
                                      <p:cBhvr>
                                        <p:cTn id="84" dur="1" fill="hold">
                                          <p:stCondLst>
                                            <p:cond delay="1999"/>
                                          </p:stCondLst>
                                        </p:cTn>
                                        <p:tgtEl>
                                          <p:spTgt spid="60418">
                                            <p:txEl>
                                              <p:pRg st="9" end="9"/>
                                            </p:txEl>
                                          </p:spTgt>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2000"/>
                                        <p:tgtEl>
                                          <p:spTgt spid="60418">
                                            <p:txEl>
                                              <p:pRg st="10" end="10"/>
                                            </p:txEl>
                                          </p:spTgt>
                                        </p:tgtEl>
                                      </p:cBhvr>
                                    </p:animEffect>
                                    <p:set>
                                      <p:cBhvr>
                                        <p:cTn id="87" dur="1" fill="hold">
                                          <p:stCondLst>
                                            <p:cond delay="1999"/>
                                          </p:stCondLst>
                                        </p:cTn>
                                        <p:tgtEl>
                                          <p:spTgt spid="60418">
                                            <p:txEl>
                                              <p:pRg st="10" end="10"/>
                                            </p:txEl>
                                          </p:spTgt>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2000"/>
                                        <p:tgtEl>
                                          <p:spTgt spid="60418">
                                            <p:txEl>
                                              <p:pRg st="11" end="11"/>
                                            </p:txEl>
                                          </p:spTgt>
                                        </p:tgtEl>
                                      </p:cBhvr>
                                    </p:animEffect>
                                    <p:set>
                                      <p:cBhvr>
                                        <p:cTn id="90" dur="1" fill="hold">
                                          <p:stCondLst>
                                            <p:cond delay="1999"/>
                                          </p:stCondLst>
                                        </p:cTn>
                                        <p:tgtEl>
                                          <p:spTgt spid="60418">
                                            <p:txEl>
                                              <p:pRg st="11" end="11"/>
                                            </p:txEl>
                                          </p:spTgt>
                                        </p:tgtEl>
                                        <p:attrNameLst>
                                          <p:attrName>style.visibility</p:attrName>
                                        </p:attrNameLst>
                                      </p:cBhvr>
                                      <p:to>
                                        <p:strVal val="hidden"/>
                                      </p:to>
                                    </p:set>
                                  </p:childTnLst>
                                </p:cTn>
                              </p:par>
                              <p:par>
                                <p:cTn id="91" presetID="3" presetClass="exit" presetSubtype="10" fill="hold" nodeType="withEffect">
                                  <p:stCondLst>
                                    <p:cond delay="0"/>
                                  </p:stCondLst>
                                  <p:childTnLst>
                                    <p:animEffect transition="out" filter="blinds(horizontal)">
                                      <p:cBhvr>
                                        <p:cTn id="92" dur="2000"/>
                                        <p:tgtEl>
                                          <p:spTgt spid="60418">
                                            <p:txEl>
                                              <p:pRg st="12" end="12"/>
                                            </p:txEl>
                                          </p:spTgt>
                                        </p:tgtEl>
                                      </p:cBhvr>
                                    </p:animEffect>
                                    <p:set>
                                      <p:cBhvr>
                                        <p:cTn id="93" dur="1" fill="hold">
                                          <p:stCondLst>
                                            <p:cond delay="1999"/>
                                          </p:stCondLst>
                                        </p:cTn>
                                        <p:tgtEl>
                                          <p:spTgt spid="60418">
                                            <p:txEl>
                                              <p:pRg st="12" end="12"/>
                                            </p:txEl>
                                          </p:spTgt>
                                        </p:tgtEl>
                                        <p:attrNameLst>
                                          <p:attrName>style.visibility</p:attrName>
                                        </p:attrNameLst>
                                      </p:cBhvr>
                                      <p:to>
                                        <p:strVal val="hidden"/>
                                      </p:to>
                                    </p:set>
                                  </p:childTnLst>
                                </p:cTn>
                              </p:par>
                              <p:par>
                                <p:cTn id="94" presetID="3" presetClass="exit" presetSubtype="10" fill="hold" nodeType="withEffect">
                                  <p:stCondLst>
                                    <p:cond delay="0"/>
                                  </p:stCondLst>
                                  <p:childTnLst>
                                    <p:animEffect transition="out" filter="blinds(horizontal)">
                                      <p:cBhvr>
                                        <p:cTn id="95" dur="2000"/>
                                        <p:tgtEl>
                                          <p:spTgt spid="60418">
                                            <p:txEl>
                                              <p:pRg st="13" end="13"/>
                                            </p:txEl>
                                          </p:spTgt>
                                        </p:tgtEl>
                                      </p:cBhvr>
                                    </p:animEffect>
                                    <p:set>
                                      <p:cBhvr>
                                        <p:cTn id="96" dur="1" fill="hold">
                                          <p:stCondLst>
                                            <p:cond delay="1999"/>
                                          </p:stCondLst>
                                        </p:cTn>
                                        <p:tgtEl>
                                          <p:spTgt spid="60418">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055177" y="0"/>
            <a:ext cx="10515600" cy="828244"/>
          </a:xfrm>
        </p:spPr>
        <p:txBody>
          <a:bodyPr>
            <a:normAutofit/>
          </a:bodyPr>
          <a:lstStyle/>
          <a:p>
            <a:r>
              <a:rPr lang="el-GR" altLang="el-GR" sz="2800" dirty="0">
                <a:latin typeface="+mn-lt"/>
              </a:rPr>
              <a:t>Ηθική Χρηματοοικονομική Αναφορά</a:t>
            </a:r>
            <a:endParaRPr lang="en-US" altLang="el-GR" sz="2800" dirty="0">
              <a:latin typeface="+mn-lt"/>
            </a:endParaRPr>
          </a:p>
        </p:txBody>
      </p:sp>
      <p:sp>
        <p:nvSpPr>
          <p:cNvPr id="3" name="Content Placeholder 2"/>
          <p:cNvSpPr>
            <a:spLocks noGrp="1"/>
          </p:cNvSpPr>
          <p:nvPr>
            <p:ph idx="1"/>
          </p:nvPr>
        </p:nvSpPr>
        <p:spPr>
          <a:xfrm>
            <a:off x="1193369" y="1371600"/>
            <a:ext cx="10089397" cy="4343400"/>
          </a:xfrm>
        </p:spPr>
        <p:txBody>
          <a:bodyPr>
            <a:normAutofit fontScale="92500" lnSpcReduction="10000"/>
          </a:bodyPr>
          <a:lstStyle/>
          <a:p>
            <a:pPr>
              <a:buFont typeface="Wingdings" panose="05000000000000000000" pitchFamily="2" charset="2"/>
              <a:buChar char="§"/>
            </a:pPr>
            <a:r>
              <a:rPr lang="el-GR" altLang="el-GR" sz="3600" dirty="0" smtClean="0"/>
              <a:t>Ως απάντηση στα σκάνδαλα της</a:t>
            </a:r>
            <a:r>
              <a:rPr lang="en-US" altLang="el-GR" sz="3600" dirty="0" smtClean="0"/>
              <a:t> Enron Corporation </a:t>
            </a:r>
            <a:r>
              <a:rPr lang="el-GR" altLang="el-GR" sz="3600" dirty="0" smtClean="0"/>
              <a:t>και της</a:t>
            </a:r>
            <a:r>
              <a:rPr lang="en-US" altLang="el-GR" sz="3600" dirty="0" smtClean="0"/>
              <a:t> WorldCom, </a:t>
            </a:r>
            <a:r>
              <a:rPr lang="el-GR" altLang="el-GR" sz="3600" dirty="0" smtClean="0"/>
              <a:t>ψηφίστηκε το 2002 ο </a:t>
            </a:r>
            <a:r>
              <a:rPr lang="el-GR" altLang="el-GR" sz="3600" b="1" dirty="0" smtClean="0">
                <a:solidFill>
                  <a:srgbClr val="0070C0"/>
                </a:solidFill>
              </a:rPr>
              <a:t>Νόμος</a:t>
            </a:r>
            <a:r>
              <a:rPr lang="en-US" altLang="el-GR" sz="3600" b="1" dirty="0" smtClean="0">
                <a:solidFill>
                  <a:srgbClr val="0070C0"/>
                </a:solidFill>
              </a:rPr>
              <a:t> Sarbanes-Oxley</a:t>
            </a:r>
            <a:r>
              <a:rPr lang="en-US" altLang="el-GR" sz="3600" dirty="0" smtClean="0"/>
              <a:t>.</a:t>
            </a:r>
          </a:p>
          <a:p>
            <a:pPr lvl="1"/>
            <a:r>
              <a:rPr lang="el-GR" altLang="el-GR" sz="2800" dirty="0">
                <a:cs typeface="Times New Roman" panose="02020603050405020304" pitchFamily="18" charset="0"/>
              </a:rPr>
              <a:t>Ο Νόμος ρυθμίζει την κατάρτιση των χρηματοοικονομικών αναφορών των εισηγμένων επιχειρήσεων και την εργασία των ελεγκτών τους.</a:t>
            </a:r>
            <a:endParaRPr lang="en-US" altLang="el-GR" sz="2800" dirty="0">
              <a:cs typeface="Times New Roman" panose="02020603050405020304" pitchFamily="18" charset="0"/>
            </a:endParaRPr>
          </a:p>
          <a:p>
            <a:pPr lvl="1"/>
            <a:r>
              <a:rPr lang="el-GR" altLang="el-GR" sz="2800" dirty="0">
                <a:cs typeface="Times New Roman" panose="02020603050405020304" pitchFamily="18" charset="0"/>
              </a:rPr>
              <a:t>Ο Νόμος απαιτεί από τους γενικούς διευθυντές και τους οικονομικούς διευθυντές όλων των εισηγμένων εταιρών στις ΗΠ.Α να δηλώνουν ότι, βάσει όσων γνωρίζουν, οι τριμηνιαίες καταστάσεις και οι ετήσιες εκθέσεις τους στην Επιτροπή Κεφαλαιαγοράς είναι ακριβείς και πλήρεις.</a:t>
            </a:r>
            <a:r>
              <a:rPr lang="en-US" altLang="el-GR" sz="2800" dirty="0">
                <a:cs typeface="Times New Roman" panose="02020603050405020304" pitchFamily="18" charset="0"/>
              </a:rPr>
              <a:t> </a:t>
            </a:r>
            <a:endParaRPr lang="en-US" altLang="el-GR" sz="3200" dirty="0" smtClean="0">
              <a:cs typeface="Times New Roman" panose="02020603050405020304" pitchFamily="18" charset="0"/>
            </a:endParaRPr>
          </a:p>
          <a:p>
            <a:pPr>
              <a:buFont typeface="Wingdings" panose="05000000000000000000" pitchFamily="2" charset="2"/>
              <a:buChar char="§"/>
            </a:pPr>
            <a:endParaRPr lang="en-US" altLang="el-GR" dirty="0" smtClean="0">
              <a:latin typeface="Tw Cen MT" panose="020B0602020104020603" pitchFamily="34" charset="0"/>
            </a:endParaRPr>
          </a:p>
        </p:txBody>
      </p:sp>
    </p:spTree>
    <p:extLst>
      <p:ext uri="{BB962C8B-B14F-4D97-AF65-F5344CB8AC3E}">
        <p14:creationId xmlns:p14="http://schemas.microsoft.com/office/powerpoint/2010/main" val="127574428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subTitle" idx="1"/>
          </p:nvPr>
        </p:nvSpPr>
        <p:spPr>
          <a:xfrm>
            <a:off x="2135188" y="1557339"/>
            <a:ext cx="8064500" cy="2592387"/>
          </a:xfrm>
        </p:spPr>
        <p:txBody>
          <a:bodyPr/>
          <a:lstStyle/>
          <a:p>
            <a:pPr eaLnBrk="1" hangingPunct="1"/>
            <a:r>
              <a:rPr lang="el-GR" altLang="en-US" sz="6000">
                <a:latin typeface="Comic Sans MS" panose="030F0702030302020204" pitchFamily="66" charset="0"/>
              </a:rPr>
              <a:t>Η ΛΟΓΙΣΤΙΚΗ ΤΩΝ ΣΥΜΜΕΤΟΧΩΝ ΚΑΙ ΧΡΕΟΓΡΑΦΩΝ</a:t>
            </a:r>
          </a:p>
        </p:txBody>
      </p:sp>
    </p:spTree>
    <p:extLst>
      <p:ext uri="{BB962C8B-B14F-4D97-AF65-F5344CB8AC3E}">
        <p14:creationId xmlns:p14="http://schemas.microsoft.com/office/powerpoint/2010/main" val="113997138"/>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fade">
                                      <p:cBhvr>
                                        <p:cTn id="7" dur="2000"/>
                                        <p:tgtEl>
                                          <p:spTgt spid="121858">
                                            <p:txEl>
                                              <p:pRg st="0" end="0"/>
                                            </p:txEl>
                                          </p:spTgt>
                                        </p:tgtEl>
                                      </p:cBhvr>
                                    </p:animEffect>
                                    <p:anim calcmode="lin" valueType="num">
                                      <p:cBhvr>
                                        <p:cTn id="8" dur="2000" fill="hold"/>
                                        <p:tgtEl>
                                          <p:spTgt spid="12185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1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xit" presetSubtype="0" fill="hold" grpId="1" nodeType="clickEffect">
                                  <p:stCondLst>
                                    <p:cond delay="0"/>
                                  </p:stCondLst>
                                  <p:iterate type="lt">
                                    <p:tmPct val="10000"/>
                                  </p:iterate>
                                  <p:childTnLst>
                                    <p:animEffect transition="out" filter="fade">
                                      <p:cBhvr>
                                        <p:cTn id="13" dur="2000"/>
                                        <p:tgtEl>
                                          <p:spTgt spid="121858">
                                            <p:txEl>
                                              <p:pRg st="0" end="0"/>
                                            </p:txEl>
                                          </p:spTgt>
                                        </p:tgtEl>
                                      </p:cBhvr>
                                    </p:animEffect>
                                    <p:anim calcmode="lin" valueType="num">
                                      <p:cBhvr>
                                        <p:cTn id="14" dur="2000"/>
                                        <p:tgtEl>
                                          <p:spTgt spid="121858">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21858">
                                            <p:txEl>
                                              <p:pRg st="0" end="0"/>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12185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p:bldP spid="121858" grpId="1" build="p"/>
    </p:bld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l-GR" altLang="en-US" sz="3200" b="1"/>
              <a:t>ΓΕΝΙΚΕΣ ΠΑΡΑΤΗΡΗΣΕΙΣ ΚΑΙ ΟΡΙΣΜΟΙ</a:t>
            </a:r>
            <a:r>
              <a:rPr lang="el-GR" altLang="en-US" smtClean="0"/>
              <a:t> </a:t>
            </a:r>
          </a:p>
        </p:txBody>
      </p:sp>
      <p:sp>
        <p:nvSpPr>
          <p:cNvPr id="134147" name="Rectangle 3"/>
          <p:cNvSpPr>
            <a:spLocks noGrp="1" noChangeArrowheads="1"/>
          </p:cNvSpPr>
          <p:nvPr>
            <p:ph type="body" idx="1"/>
          </p:nvPr>
        </p:nvSpPr>
        <p:spPr/>
        <p:txBody>
          <a:bodyPr/>
          <a:lstStyle/>
          <a:p>
            <a:pPr eaLnBrk="1" hangingPunct="1">
              <a:buFontTx/>
              <a:buNone/>
            </a:pPr>
            <a:endParaRPr lang="el-GR" altLang="en-US" smtClean="0"/>
          </a:p>
          <a:p>
            <a:pPr eaLnBrk="1" hangingPunct="1">
              <a:buFontTx/>
              <a:buNone/>
            </a:pPr>
            <a:endParaRPr lang="el-GR" altLang="en-US" smtClean="0"/>
          </a:p>
          <a:p>
            <a:pPr eaLnBrk="1" hangingPunct="1">
              <a:buFontTx/>
              <a:buNone/>
            </a:pPr>
            <a:endParaRPr lang="el-GR" altLang="en-US" smtClean="0"/>
          </a:p>
          <a:p>
            <a:pPr eaLnBrk="1" hangingPunct="1">
              <a:buFontTx/>
              <a:buNone/>
            </a:pPr>
            <a:endParaRPr lang="el-GR" altLang="en-US" smtClean="0"/>
          </a:p>
        </p:txBody>
      </p:sp>
      <p:sp>
        <p:nvSpPr>
          <p:cNvPr id="134148" name="Text Box 4"/>
          <p:cNvSpPr txBox="1">
            <a:spLocks noChangeArrowheads="1"/>
          </p:cNvSpPr>
          <p:nvPr/>
        </p:nvSpPr>
        <p:spPr bwMode="auto">
          <a:xfrm>
            <a:off x="2135188" y="2003426"/>
            <a:ext cx="7632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n-US">
              <a:latin typeface="Verdana" panose="020B0604030504040204" pitchFamily="34" charset="0"/>
            </a:endParaRPr>
          </a:p>
          <a:p>
            <a:pPr eaLnBrk="1" hangingPunct="1"/>
            <a:endParaRPr lang="el-GR" altLang="en-US">
              <a:latin typeface="Verdana" panose="020B0604030504040204" pitchFamily="34" charset="0"/>
            </a:endParaRPr>
          </a:p>
          <a:p>
            <a:pPr eaLnBrk="1" hangingPunct="1"/>
            <a:endParaRPr lang="el-GR" altLang="en-US">
              <a:latin typeface="Verdana" panose="020B0604030504040204" pitchFamily="34" charset="0"/>
            </a:endParaRPr>
          </a:p>
          <a:p>
            <a:pPr eaLnBrk="1" hangingPunct="1"/>
            <a:endParaRPr lang="el-GR" altLang="en-US">
              <a:latin typeface="Verdana" panose="020B0604030504040204" pitchFamily="34" charset="0"/>
            </a:endParaRPr>
          </a:p>
        </p:txBody>
      </p:sp>
      <p:sp>
        <p:nvSpPr>
          <p:cNvPr id="134149" name="Text Box 5"/>
          <p:cNvSpPr txBox="1">
            <a:spLocks noChangeArrowheads="1"/>
          </p:cNvSpPr>
          <p:nvPr/>
        </p:nvSpPr>
        <p:spPr bwMode="auto">
          <a:xfrm>
            <a:off x="3124200" y="2363788"/>
            <a:ext cx="549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n-US">
              <a:latin typeface="Verdana" panose="020B0604030504040204" pitchFamily="34" charset="0"/>
            </a:endParaRPr>
          </a:p>
        </p:txBody>
      </p:sp>
      <p:sp>
        <p:nvSpPr>
          <p:cNvPr id="124934" name="Text Box 6"/>
          <p:cNvSpPr txBox="1">
            <a:spLocks noChangeArrowheads="1"/>
          </p:cNvSpPr>
          <p:nvPr/>
        </p:nvSpPr>
        <p:spPr bwMode="auto">
          <a:xfrm>
            <a:off x="2459038" y="1916114"/>
            <a:ext cx="8208962"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400" u="sng">
                <a:latin typeface="Verdana" panose="020B0604030504040204" pitchFamily="34" charset="0"/>
              </a:rPr>
              <a:t>ΣΥΜΜΕΤΟΧΕΣ</a:t>
            </a:r>
          </a:p>
          <a:p>
            <a:pPr eaLnBrk="1" hangingPunct="1"/>
            <a:endParaRPr lang="el-GR" altLang="en-US" sz="2400" u="sng">
              <a:latin typeface="Verdana" panose="020B0604030504040204" pitchFamily="34" charset="0"/>
            </a:endParaRPr>
          </a:p>
          <a:p>
            <a:pPr eaLnBrk="1" hangingPunct="1"/>
            <a:r>
              <a:rPr lang="el-GR" altLang="en-US" sz="2000">
                <a:latin typeface="Times New Roman" panose="02020603050405020304" pitchFamily="18" charset="0"/>
              </a:rPr>
              <a:t>Συμμετοχή στο κεφάλαιο μιας άλλης επιχείρησης είναι το δικαίωμα το οποίο παρέχει η ελληνική νομοθεσία σε οποιαδήποτε επιχείρηση ανεξαρτήτως νομικής μορφής, το δικαίωμα αυτό καταχωρείται στους υπολογαριασμούς του πρωτοβάθμιου λογαριασμού 18</a:t>
            </a:r>
            <a:r>
              <a:rPr lang="en-US" altLang="en-US" sz="2000">
                <a:latin typeface="Times New Roman" panose="02020603050405020304" pitchFamily="18" charset="0"/>
              </a:rPr>
              <a:t>.</a:t>
            </a:r>
            <a:r>
              <a:rPr lang="el-GR" altLang="en-US" sz="2000">
                <a:latin typeface="Times New Roman" panose="02020603050405020304" pitchFamily="18" charset="0"/>
              </a:rPr>
              <a:t> </a:t>
            </a:r>
          </a:p>
          <a:p>
            <a:pPr eaLnBrk="1" hangingPunct="1"/>
            <a:endParaRPr lang="el-GR" altLang="en-US" sz="2000">
              <a:latin typeface="Times New Roman" panose="02020603050405020304" pitchFamily="18" charset="0"/>
            </a:endParaRPr>
          </a:p>
          <a:p>
            <a:pPr eaLnBrk="1" hangingPunct="1"/>
            <a:r>
              <a:rPr lang="el-GR" altLang="en-US" sz="2000">
                <a:latin typeface="Times New Roman" panose="02020603050405020304" pitchFamily="18" charset="0"/>
              </a:rPr>
              <a:t>Δυο είναι οι προϋποθέσεις που πρέπει να συντρέχουν στις συμμετοχές και άλλες μακροπρόθεσμες χρηματοοικονομικές απαιτήσεις.</a:t>
            </a:r>
          </a:p>
          <a:p>
            <a:pPr eaLnBrk="1" hangingPunct="1"/>
            <a:r>
              <a:rPr lang="el-GR" altLang="en-US" sz="2000">
                <a:latin typeface="Times New Roman" panose="02020603050405020304" pitchFamily="18" charset="0"/>
              </a:rPr>
              <a:t>1) Τα δικαιώματα συμμετοχής αντιπροσωπεύουν ποσοστό τουλάχιστον 10% του κεφαλαίου των επιχειρήσεων στις οποίες συμμετέχουν.</a:t>
            </a:r>
          </a:p>
          <a:p>
            <a:pPr eaLnBrk="1" hangingPunct="1"/>
            <a:r>
              <a:rPr lang="el-GR" altLang="en-US" sz="2000">
                <a:latin typeface="Times New Roman" panose="02020603050405020304" pitchFamily="18" charset="0"/>
              </a:rPr>
              <a:t>2) Αποκτούνται με σκοπό τη διαρκή κατοχή τους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endParaRPr lang="el-GR" altLang="en-US" sz="2000">
              <a:latin typeface="Verdana" panose="020B0604030504040204" pitchFamily="34" charset="0"/>
            </a:endParaRPr>
          </a:p>
          <a:p>
            <a:pPr eaLnBrk="1" hangingPunct="1"/>
            <a:endParaRPr lang="el-GR" altLang="en-US" sz="2000">
              <a:latin typeface="Verdana" panose="020B0604030504040204" pitchFamily="34" charset="0"/>
            </a:endParaRPr>
          </a:p>
          <a:p>
            <a:pPr eaLnBrk="1" hangingPunct="1"/>
            <a:endParaRPr lang="el-GR" altLang="en-US" sz="2000">
              <a:latin typeface="Verdana" panose="020B0604030504040204" pitchFamily="34" charset="0"/>
            </a:endParaRPr>
          </a:p>
          <a:p>
            <a:pPr eaLnBrk="1" hangingPunct="1"/>
            <a:endParaRPr lang="el-GR" altLang="en-US" sz="2000">
              <a:latin typeface="Verdana" panose="020B0604030504040204" pitchFamily="34" charset="0"/>
            </a:endParaRPr>
          </a:p>
          <a:p>
            <a:pPr eaLnBrk="1" hangingPunct="1"/>
            <a:endParaRPr lang="el-GR" altLang="en-US" sz="2000">
              <a:latin typeface="Verdana" panose="020B0604030504040204" pitchFamily="34" charset="0"/>
            </a:endParaRPr>
          </a:p>
          <a:p>
            <a:pPr eaLnBrk="1" hangingPunct="1"/>
            <a:endParaRPr lang="el-GR" altLang="en-US" sz="2000">
              <a:latin typeface="Verdana" panose="020B0604030504040204" pitchFamily="34" charset="0"/>
            </a:endParaRPr>
          </a:p>
          <a:p>
            <a:pPr eaLnBrk="1" hangingPunct="1"/>
            <a:endParaRPr lang="el-GR" altLang="en-US" sz="2000">
              <a:latin typeface="Verdana" panose="020B0604030504040204" pitchFamily="34" charset="0"/>
            </a:endParaRPr>
          </a:p>
          <a:p>
            <a:pPr eaLnBrk="1" hangingPunct="1"/>
            <a:endParaRPr lang="el-GR" altLang="en-US">
              <a:latin typeface="Verdana" panose="020B0604030504040204" pitchFamily="34" charset="0"/>
            </a:endParaRPr>
          </a:p>
        </p:txBody>
      </p:sp>
      <p:sp>
        <p:nvSpPr>
          <p:cNvPr id="124935" name="AutoShape 7"/>
          <p:cNvSpPr>
            <a:spLocks noChangeArrowheads="1"/>
          </p:cNvSpPr>
          <p:nvPr/>
        </p:nvSpPr>
        <p:spPr bwMode="auto">
          <a:xfrm>
            <a:off x="1703389" y="1989139"/>
            <a:ext cx="719137" cy="287337"/>
          </a:xfrm>
          <a:prstGeom prst="rightArrow">
            <a:avLst>
              <a:gd name="adj1" fmla="val 50000"/>
              <a:gd name="adj2" fmla="val 62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613392404"/>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to="" calcmode="lin" valueType="num">
                                      <p:cBhvr>
                                        <p:cTn id="7" dur="1" fill="hold"/>
                                        <p:tgtEl>
                                          <p:spTgt spid="12493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4935"/>
                                        </p:tgtEl>
                                        <p:attrNameLst>
                                          <p:attrName>style.visibility</p:attrName>
                                        </p:attrNameLst>
                                      </p:cBhvr>
                                      <p:to>
                                        <p:strVal val="visible"/>
                                      </p:to>
                                    </p:set>
                                    <p:animEffect transition="in" filter="dissolve">
                                      <p:cBhvr>
                                        <p:cTn id="12" dur="2000"/>
                                        <p:tgtEl>
                                          <p:spTgt spid="124935"/>
                                        </p:tgtEl>
                                      </p:cBhvr>
                                    </p:animEffect>
                                  </p:childTnLst>
                                </p:cTn>
                              </p:par>
                            </p:childTnLst>
                          </p:cTn>
                        </p:par>
                        <p:par>
                          <p:cTn id="13" fill="hold" nodeType="afterGroup">
                            <p:stCondLst>
                              <p:cond delay="2000"/>
                            </p:stCondLst>
                            <p:childTnLst>
                              <p:par>
                                <p:cTn id="14" presetID="9" presetClass="entr" presetSubtype="0" fill="hold" nodeType="afterEffect">
                                  <p:stCondLst>
                                    <p:cond delay="0"/>
                                  </p:stCondLst>
                                  <p:childTnLst>
                                    <p:set>
                                      <p:cBhvr>
                                        <p:cTn id="15" dur="1" fill="hold">
                                          <p:stCondLst>
                                            <p:cond delay="0"/>
                                          </p:stCondLst>
                                        </p:cTn>
                                        <p:tgtEl>
                                          <p:spTgt spid="124934">
                                            <p:txEl>
                                              <p:pRg st="0" end="0"/>
                                            </p:txEl>
                                          </p:spTgt>
                                        </p:tgtEl>
                                        <p:attrNameLst>
                                          <p:attrName>style.visibility</p:attrName>
                                        </p:attrNameLst>
                                      </p:cBhvr>
                                      <p:to>
                                        <p:strVal val="visible"/>
                                      </p:to>
                                    </p:set>
                                    <p:animEffect transition="in" filter="dissolve">
                                      <p:cBhvr>
                                        <p:cTn id="16" dur="500"/>
                                        <p:tgtEl>
                                          <p:spTgt spid="124934">
                                            <p:txEl>
                                              <p:pRg st="0" end="0"/>
                                            </p:txEl>
                                          </p:spTgt>
                                        </p:tgtEl>
                                      </p:cBhvr>
                                    </p:animEffect>
                                  </p:childTnLst>
                                </p:cTn>
                              </p:par>
                            </p:childTnLst>
                          </p:cTn>
                        </p:par>
                        <p:par>
                          <p:cTn id="17" fill="hold" nodeType="afterGroup">
                            <p:stCondLst>
                              <p:cond delay="2500"/>
                            </p:stCondLst>
                            <p:childTnLst>
                              <p:par>
                                <p:cTn id="18" presetID="2" presetClass="entr" presetSubtype="4" fill="hold" nodeType="afterEffect">
                                  <p:stCondLst>
                                    <p:cond delay="3000"/>
                                  </p:stCondLst>
                                  <p:childTnLst>
                                    <p:set>
                                      <p:cBhvr>
                                        <p:cTn id="19" dur="1" fill="hold">
                                          <p:stCondLst>
                                            <p:cond delay="0"/>
                                          </p:stCondLst>
                                        </p:cTn>
                                        <p:tgtEl>
                                          <p:spTgt spid="124934">
                                            <p:txEl>
                                              <p:pRg st="2" end="2"/>
                                            </p:txEl>
                                          </p:spTgt>
                                        </p:tgtEl>
                                        <p:attrNameLst>
                                          <p:attrName>style.visibility</p:attrName>
                                        </p:attrNameLst>
                                      </p:cBhvr>
                                      <p:to>
                                        <p:strVal val="visible"/>
                                      </p:to>
                                    </p:set>
                                    <p:anim calcmode="lin" valueType="num">
                                      <p:cBhvr additive="base">
                                        <p:cTn id="20" dur="500" fill="hold"/>
                                        <p:tgtEl>
                                          <p:spTgt spid="12493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4934">
                                            <p:txEl>
                                              <p:pRg st="2" end="2"/>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6000"/>
                            </p:stCondLst>
                            <p:childTnLst>
                              <p:par>
                                <p:cTn id="23" presetID="2" presetClass="entr" presetSubtype="4" fill="hold" nodeType="afterEffect">
                                  <p:stCondLst>
                                    <p:cond delay="3000"/>
                                  </p:stCondLst>
                                  <p:childTnLst>
                                    <p:set>
                                      <p:cBhvr>
                                        <p:cTn id="24" dur="1" fill="hold">
                                          <p:stCondLst>
                                            <p:cond delay="0"/>
                                          </p:stCondLst>
                                        </p:cTn>
                                        <p:tgtEl>
                                          <p:spTgt spid="124934">
                                            <p:txEl>
                                              <p:pRg st="4" end="4"/>
                                            </p:txEl>
                                          </p:spTgt>
                                        </p:tgtEl>
                                        <p:attrNameLst>
                                          <p:attrName>style.visibility</p:attrName>
                                        </p:attrNameLst>
                                      </p:cBhvr>
                                      <p:to>
                                        <p:strVal val="visible"/>
                                      </p:to>
                                    </p:set>
                                    <p:anim calcmode="lin" valueType="num">
                                      <p:cBhvr additive="base">
                                        <p:cTn id="25" dur="500" fill="hold"/>
                                        <p:tgtEl>
                                          <p:spTgt spid="12493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34">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9500"/>
                            </p:stCondLst>
                            <p:childTnLst>
                              <p:par>
                                <p:cTn id="28" presetID="2" presetClass="entr" presetSubtype="4" fill="hold" nodeType="afterEffect">
                                  <p:stCondLst>
                                    <p:cond delay="3000"/>
                                  </p:stCondLst>
                                  <p:childTnLst>
                                    <p:set>
                                      <p:cBhvr>
                                        <p:cTn id="29" dur="1" fill="hold">
                                          <p:stCondLst>
                                            <p:cond delay="0"/>
                                          </p:stCondLst>
                                        </p:cTn>
                                        <p:tgtEl>
                                          <p:spTgt spid="124934">
                                            <p:txEl>
                                              <p:pRg st="5" end="5"/>
                                            </p:txEl>
                                          </p:spTgt>
                                        </p:tgtEl>
                                        <p:attrNameLst>
                                          <p:attrName>style.visibility</p:attrName>
                                        </p:attrNameLst>
                                      </p:cBhvr>
                                      <p:to>
                                        <p:strVal val="visible"/>
                                      </p:to>
                                    </p:set>
                                    <p:anim calcmode="lin" valueType="num">
                                      <p:cBhvr additive="base">
                                        <p:cTn id="30" dur="500" fill="hold"/>
                                        <p:tgtEl>
                                          <p:spTgt spid="12493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4934">
                                            <p:txEl>
                                              <p:pRg st="5" end="5"/>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3000"/>
                            </p:stCondLst>
                            <p:childTnLst>
                              <p:par>
                                <p:cTn id="33" presetID="2" presetClass="entr" presetSubtype="4" fill="hold" nodeType="afterEffect">
                                  <p:stCondLst>
                                    <p:cond delay="3000"/>
                                  </p:stCondLst>
                                  <p:childTnLst>
                                    <p:set>
                                      <p:cBhvr>
                                        <p:cTn id="34" dur="1" fill="hold">
                                          <p:stCondLst>
                                            <p:cond delay="0"/>
                                          </p:stCondLst>
                                        </p:cTn>
                                        <p:tgtEl>
                                          <p:spTgt spid="124934">
                                            <p:txEl>
                                              <p:pRg st="6" end="6"/>
                                            </p:txEl>
                                          </p:spTgt>
                                        </p:tgtEl>
                                        <p:attrNameLst>
                                          <p:attrName>style.visibility</p:attrName>
                                        </p:attrNameLst>
                                      </p:cBhvr>
                                      <p:to>
                                        <p:strVal val="visible"/>
                                      </p:to>
                                    </p:set>
                                    <p:anim calcmode="lin" valueType="num">
                                      <p:cBhvr additive="base">
                                        <p:cTn id="35" dur="500" fill="hold"/>
                                        <p:tgtEl>
                                          <p:spTgt spid="12493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49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2640014" y="260350"/>
            <a:ext cx="8218487" cy="5976938"/>
          </a:xfrm>
        </p:spPr>
        <p:txBody>
          <a:bodyPr>
            <a:normAutofit lnSpcReduction="10000"/>
          </a:bodyPr>
          <a:lstStyle/>
          <a:p>
            <a:pPr eaLnBrk="1" hangingPunct="1">
              <a:lnSpc>
                <a:spcPct val="90000"/>
              </a:lnSpc>
              <a:buFontTx/>
              <a:buNone/>
            </a:pPr>
            <a:r>
              <a:rPr lang="el-GR" altLang="en-US" sz="2400" u="sng"/>
              <a:t>ΧΡΕΟΓΡΑΦΑ</a:t>
            </a:r>
            <a:endParaRPr lang="el-GR" altLang="en-US" sz="2400"/>
          </a:p>
          <a:p>
            <a:pPr eaLnBrk="1" hangingPunct="1">
              <a:lnSpc>
                <a:spcPct val="90000"/>
              </a:lnSpc>
              <a:buFontTx/>
              <a:buNone/>
            </a:pPr>
            <a:endParaRPr lang="el-GR" altLang="en-US" smtClean="0"/>
          </a:p>
          <a:p>
            <a:pPr eaLnBrk="1" hangingPunct="1">
              <a:lnSpc>
                <a:spcPct val="90000"/>
              </a:lnSpc>
              <a:buFontTx/>
              <a:buNone/>
            </a:pPr>
            <a:r>
              <a:rPr lang="el-GR" altLang="en-US" sz="2000">
                <a:latin typeface="Times New Roman" panose="02020603050405020304" pitchFamily="18" charset="0"/>
              </a:rPr>
              <a:t>Τα χρεόγραφα αποκτούνται από την οικονομική μονάδα </a:t>
            </a:r>
          </a:p>
          <a:p>
            <a:pPr eaLnBrk="1" hangingPunct="1">
              <a:lnSpc>
                <a:spcPct val="90000"/>
              </a:lnSpc>
              <a:buFontTx/>
              <a:buNone/>
            </a:pPr>
            <a:r>
              <a:rPr lang="el-GR" altLang="en-US" sz="2000">
                <a:latin typeface="Times New Roman" panose="02020603050405020304" pitchFamily="18" charset="0"/>
              </a:rPr>
              <a:t>με σκοπό την τοποθέτηση κεφαλαίων της και την</a:t>
            </a:r>
          </a:p>
          <a:p>
            <a:pPr eaLnBrk="1" hangingPunct="1">
              <a:lnSpc>
                <a:spcPct val="90000"/>
              </a:lnSpc>
              <a:buFontTx/>
              <a:buNone/>
            </a:pPr>
            <a:r>
              <a:rPr lang="el-GR" altLang="en-US" sz="2000">
                <a:latin typeface="Times New Roman" panose="02020603050405020304" pitchFamily="18" charset="0"/>
              </a:rPr>
              <a:t>πραγματοποίηση από αυτήν αμέσως προσόδου</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r>
              <a:rPr lang="el-GR" altLang="en-US" sz="2000">
                <a:latin typeface="Times New Roman" panose="02020603050405020304" pitchFamily="18" charset="0"/>
              </a:rPr>
              <a:t>Τα χρεόγραφα παρακολουθούνται στο κυκλοφορούν</a:t>
            </a:r>
          </a:p>
          <a:p>
            <a:pPr eaLnBrk="1" hangingPunct="1">
              <a:lnSpc>
                <a:spcPct val="90000"/>
              </a:lnSpc>
              <a:buFontTx/>
              <a:buNone/>
            </a:pPr>
            <a:r>
              <a:rPr lang="el-GR" altLang="en-US" sz="2000">
                <a:latin typeface="Times New Roman" panose="02020603050405020304" pitchFamily="18" charset="0"/>
              </a:rPr>
              <a:t>ενεργητικό στο λογαριασμό 34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χρεόγραφα</a:t>
            </a:r>
            <a:r>
              <a:rPr lang="el-GR"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90000"/>
              </a:lnSpc>
              <a:buFontTx/>
              <a:buNone/>
            </a:pPr>
            <a:endParaRPr lang="el-GR" altLang="en-US" sz="2000">
              <a:latin typeface="Times New Roman" panose="02020603050405020304" pitchFamily="18" charset="0"/>
            </a:endParaRPr>
          </a:p>
          <a:p>
            <a:pPr eaLnBrk="1" hangingPunct="1">
              <a:lnSpc>
                <a:spcPct val="90000"/>
              </a:lnSpc>
              <a:buFontTx/>
              <a:buNone/>
            </a:pPr>
            <a:r>
              <a:rPr lang="el-GR" altLang="en-US" sz="2000">
                <a:latin typeface="Times New Roman" panose="02020603050405020304" pitchFamily="18" charset="0"/>
              </a:rPr>
              <a:t>Κατηγορίες χρεογράφων</a:t>
            </a:r>
          </a:p>
          <a:p>
            <a:pPr eaLnBrk="1" hangingPunct="1">
              <a:lnSpc>
                <a:spcPct val="90000"/>
              </a:lnSpc>
              <a:buClr>
                <a:schemeClr val="tx1"/>
              </a:buClr>
              <a:buSzPct val="95000"/>
              <a:buFont typeface="Wingdings" panose="05000000000000000000" pitchFamily="2" charset="2"/>
              <a:buChar char="§"/>
            </a:pPr>
            <a:r>
              <a:rPr lang="el-GR" altLang="en-US" sz="2000">
                <a:latin typeface="Times New Roman" panose="02020603050405020304" pitchFamily="18" charset="0"/>
              </a:rPr>
              <a:t>Μετοχές ανώνυμων εταιριών (ονομαστικές και ανώνυμες)</a:t>
            </a:r>
          </a:p>
          <a:p>
            <a:pPr eaLnBrk="1" hangingPunct="1">
              <a:lnSpc>
                <a:spcPct val="90000"/>
              </a:lnSpc>
              <a:buClr>
                <a:schemeClr val="tx1"/>
              </a:buClr>
              <a:buSzPct val="95000"/>
              <a:buFont typeface="Wingdings" panose="05000000000000000000" pitchFamily="2" charset="2"/>
              <a:buChar char="§"/>
            </a:pPr>
            <a:r>
              <a:rPr lang="el-GR" altLang="en-US" sz="2000">
                <a:latin typeface="Times New Roman" panose="02020603050405020304" pitchFamily="18" charset="0"/>
              </a:rPr>
              <a:t>Ομολογίες (ομολογιακών δανείων του κράτους Ν.Π.Δ.Δ, δημοσίων επιχειρήσεων και ανώνυμων εταιριών)</a:t>
            </a:r>
          </a:p>
          <a:p>
            <a:pPr eaLnBrk="1" hangingPunct="1">
              <a:lnSpc>
                <a:spcPct val="90000"/>
              </a:lnSpc>
              <a:buClr>
                <a:schemeClr val="tx1"/>
              </a:buClr>
              <a:buSzPct val="95000"/>
              <a:buFont typeface="Wingdings" panose="05000000000000000000" pitchFamily="2" charset="2"/>
              <a:buChar char="§"/>
            </a:pPr>
            <a:r>
              <a:rPr lang="el-GR" altLang="en-US" sz="2000">
                <a:latin typeface="Times New Roman" panose="02020603050405020304" pitchFamily="18" charset="0"/>
              </a:rPr>
              <a:t>Έντοκα γραμμάτια του Ελληνικού Δημοσίου</a:t>
            </a:r>
          </a:p>
          <a:p>
            <a:pPr eaLnBrk="1" hangingPunct="1">
              <a:lnSpc>
                <a:spcPct val="90000"/>
              </a:lnSpc>
              <a:buClr>
                <a:schemeClr val="tx1"/>
              </a:buClr>
              <a:buSzPct val="95000"/>
              <a:buFont typeface="Wingdings" panose="05000000000000000000" pitchFamily="2" charset="2"/>
              <a:buChar char="§"/>
            </a:pPr>
            <a:r>
              <a:rPr lang="el-GR" altLang="en-US" sz="2000">
                <a:latin typeface="Times New Roman" panose="02020603050405020304" pitchFamily="18" charset="0"/>
              </a:rPr>
              <a:t>Μερίδια αμοιβαίων κεφαλαίων</a:t>
            </a:r>
          </a:p>
          <a:p>
            <a:pPr eaLnBrk="1" hangingPunct="1">
              <a:lnSpc>
                <a:spcPct val="90000"/>
              </a:lnSpc>
              <a:buClr>
                <a:schemeClr val="tx1"/>
              </a:buClr>
              <a:buSzPct val="95000"/>
              <a:buFont typeface="Wingdings" panose="05000000000000000000" pitchFamily="2" charset="2"/>
              <a:buChar char="§"/>
            </a:pPr>
            <a:r>
              <a:rPr lang="el-GR" altLang="en-US" sz="2000">
                <a:latin typeface="Times New Roman" panose="02020603050405020304" pitchFamily="18" charset="0"/>
              </a:rPr>
              <a:t>Ομόλογα τραπεζών</a:t>
            </a:r>
          </a:p>
          <a:p>
            <a:pPr eaLnBrk="1" hangingPunct="1">
              <a:lnSpc>
                <a:spcPct val="90000"/>
              </a:lnSpc>
              <a:buFont typeface="Wingdings" panose="05000000000000000000" pitchFamily="2" charset="2"/>
              <a:buNone/>
            </a:pPr>
            <a:endParaRPr lang="el-GR" altLang="en-US" sz="2000">
              <a:latin typeface="Times New Roman" panose="02020603050405020304" pitchFamily="18" charset="0"/>
            </a:endParaRPr>
          </a:p>
          <a:p>
            <a:pPr eaLnBrk="1" hangingPunct="1">
              <a:lnSpc>
                <a:spcPct val="90000"/>
              </a:lnSpc>
              <a:buFont typeface="Wingdings" panose="05000000000000000000" pitchFamily="2" charset="2"/>
              <a:buNone/>
            </a:pPr>
            <a:endParaRPr lang="el-GR" altLang="en-US" sz="3600"/>
          </a:p>
          <a:p>
            <a:pPr eaLnBrk="1" hangingPunct="1">
              <a:lnSpc>
                <a:spcPct val="90000"/>
              </a:lnSpc>
              <a:buFont typeface="Wingdings" panose="05000000000000000000" pitchFamily="2" charset="2"/>
              <a:buNone/>
            </a:pPr>
            <a:endParaRPr lang="el-GR" altLang="en-US" sz="3600"/>
          </a:p>
          <a:p>
            <a:pPr eaLnBrk="1" hangingPunct="1">
              <a:lnSpc>
                <a:spcPct val="90000"/>
              </a:lnSpc>
              <a:buFontTx/>
              <a:buNone/>
            </a:pPr>
            <a:endParaRPr lang="el-GR" altLang="en-US" sz="1800"/>
          </a:p>
        </p:txBody>
      </p:sp>
      <p:sp>
        <p:nvSpPr>
          <p:cNvPr id="136195" name="Rectangle 3"/>
          <p:cNvSpPr>
            <a:spLocks noChangeArrowheads="1"/>
          </p:cNvSpPr>
          <p:nvPr/>
        </p:nvSpPr>
        <p:spPr bwMode="auto">
          <a:xfrm>
            <a:off x="2197100" y="493714"/>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l-GR" altLang="en-US" sz="4400">
              <a:solidFill>
                <a:schemeClr val="tx2"/>
              </a:solidFill>
            </a:endParaRPr>
          </a:p>
        </p:txBody>
      </p:sp>
      <p:sp>
        <p:nvSpPr>
          <p:cNvPr id="126980" name="AutoShape 4"/>
          <p:cNvSpPr>
            <a:spLocks noChangeArrowheads="1"/>
          </p:cNvSpPr>
          <p:nvPr/>
        </p:nvSpPr>
        <p:spPr bwMode="auto">
          <a:xfrm>
            <a:off x="1703388" y="333375"/>
            <a:ext cx="792162" cy="287338"/>
          </a:xfrm>
          <a:prstGeom prst="rightArrow">
            <a:avLst>
              <a:gd name="adj1" fmla="val 50000"/>
              <a:gd name="adj2" fmla="val 689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66444247"/>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dissolve">
                                      <p:cBhvr>
                                        <p:cTn id="7" dur="20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6978">
                                            <p:txEl>
                                              <p:pRg st="0" end="0"/>
                                            </p:txEl>
                                          </p:spTgt>
                                        </p:tgtEl>
                                        <p:attrNameLst>
                                          <p:attrName>style.visibility</p:attrName>
                                        </p:attrNameLst>
                                      </p:cBhvr>
                                      <p:to>
                                        <p:strVal val="visible"/>
                                      </p:to>
                                    </p:set>
                                    <p:animEffect transition="in" filter="dissolve">
                                      <p:cBhvr>
                                        <p:cTn id="12" dur="500"/>
                                        <p:tgtEl>
                                          <p:spTgt spid="12697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6978">
                                            <p:txEl>
                                              <p:pRg st="2" end="2"/>
                                            </p:txEl>
                                          </p:spTgt>
                                        </p:tgtEl>
                                        <p:attrNameLst>
                                          <p:attrName>style.visibility</p:attrName>
                                        </p:attrNameLst>
                                      </p:cBhvr>
                                      <p:to>
                                        <p:strVal val="visible"/>
                                      </p:to>
                                    </p:set>
                                    <p:anim calcmode="lin" valueType="num">
                                      <p:cBhvr additive="base">
                                        <p:cTn id="17" dur="20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697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6978">
                                            <p:txEl>
                                              <p:pRg st="3" end="3"/>
                                            </p:txEl>
                                          </p:spTgt>
                                        </p:tgtEl>
                                        <p:attrNameLst>
                                          <p:attrName>style.visibility</p:attrName>
                                        </p:attrNameLst>
                                      </p:cBhvr>
                                      <p:to>
                                        <p:strVal val="visible"/>
                                      </p:to>
                                    </p:set>
                                    <p:anim calcmode="lin" valueType="num">
                                      <p:cBhvr additive="base">
                                        <p:cTn id="21" dur="2000" fill="hold"/>
                                        <p:tgtEl>
                                          <p:spTgt spid="126978">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697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0"/>
                                  </p:stCondLst>
                                  <p:childTnLst>
                                    <p:set>
                                      <p:cBhvr>
                                        <p:cTn id="24" dur="1" fill="hold">
                                          <p:stCondLst>
                                            <p:cond delay="0"/>
                                          </p:stCondLst>
                                        </p:cTn>
                                        <p:tgtEl>
                                          <p:spTgt spid="126978">
                                            <p:txEl>
                                              <p:pRg st="4" end="4"/>
                                            </p:txEl>
                                          </p:spTgt>
                                        </p:tgtEl>
                                        <p:attrNameLst>
                                          <p:attrName>style.visibility</p:attrName>
                                        </p:attrNameLst>
                                      </p:cBhvr>
                                      <p:to>
                                        <p:strVal val="visible"/>
                                      </p:to>
                                    </p:set>
                                    <p:anim calcmode="lin" valueType="num">
                                      <p:cBhvr additive="base">
                                        <p:cTn id="25" dur="2000" fill="hold"/>
                                        <p:tgtEl>
                                          <p:spTgt spid="126978">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69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3000"/>
                                  </p:stCondLst>
                                  <p:childTnLst>
                                    <p:set>
                                      <p:cBhvr>
                                        <p:cTn id="30" dur="1" fill="hold">
                                          <p:stCondLst>
                                            <p:cond delay="0"/>
                                          </p:stCondLst>
                                        </p:cTn>
                                        <p:tgtEl>
                                          <p:spTgt spid="126978">
                                            <p:txEl>
                                              <p:pRg st="6" end="6"/>
                                            </p:txEl>
                                          </p:spTgt>
                                        </p:tgtEl>
                                        <p:attrNameLst>
                                          <p:attrName>style.visibility</p:attrName>
                                        </p:attrNameLst>
                                      </p:cBhvr>
                                      <p:to>
                                        <p:strVal val="visible"/>
                                      </p:to>
                                    </p:set>
                                    <p:anim calcmode="lin" valueType="num">
                                      <p:cBhvr additive="base">
                                        <p:cTn id="31" dur="2000" fill="hold"/>
                                        <p:tgtEl>
                                          <p:spTgt spid="126978">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2697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3000"/>
                                  </p:stCondLst>
                                  <p:childTnLst>
                                    <p:set>
                                      <p:cBhvr>
                                        <p:cTn id="34" dur="1" fill="hold">
                                          <p:stCondLst>
                                            <p:cond delay="0"/>
                                          </p:stCondLst>
                                        </p:cTn>
                                        <p:tgtEl>
                                          <p:spTgt spid="126978">
                                            <p:txEl>
                                              <p:pRg st="7" end="7"/>
                                            </p:txEl>
                                          </p:spTgt>
                                        </p:tgtEl>
                                        <p:attrNameLst>
                                          <p:attrName>style.visibility</p:attrName>
                                        </p:attrNameLst>
                                      </p:cBhvr>
                                      <p:to>
                                        <p:strVal val="visible"/>
                                      </p:to>
                                    </p:set>
                                    <p:anim calcmode="lin" valueType="num">
                                      <p:cBhvr additive="base">
                                        <p:cTn id="35" dur="2000" fill="hold"/>
                                        <p:tgtEl>
                                          <p:spTgt spid="126978">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269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3000"/>
                                  </p:stCondLst>
                                  <p:childTnLst>
                                    <p:set>
                                      <p:cBhvr>
                                        <p:cTn id="40" dur="1" fill="hold">
                                          <p:stCondLst>
                                            <p:cond delay="0"/>
                                          </p:stCondLst>
                                        </p:cTn>
                                        <p:tgtEl>
                                          <p:spTgt spid="126978">
                                            <p:txEl>
                                              <p:pRg st="9" end="9"/>
                                            </p:txEl>
                                          </p:spTgt>
                                        </p:tgtEl>
                                        <p:attrNameLst>
                                          <p:attrName>style.visibility</p:attrName>
                                        </p:attrNameLst>
                                      </p:cBhvr>
                                      <p:to>
                                        <p:strVal val="visible"/>
                                      </p:to>
                                    </p:set>
                                    <p:anim calcmode="lin" valueType="num">
                                      <p:cBhvr additive="base">
                                        <p:cTn id="41" dur="2000" fill="hold"/>
                                        <p:tgtEl>
                                          <p:spTgt spid="126978">
                                            <p:txEl>
                                              <p:pRg st="9" end="9"/>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26978">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0"/>
                                  </p:stCondLst>
                                  <p:childTnLst>
                                    <p:set>
                                      <p:cBhvr>
                                        <p:cTn id="44" dur="1" fill="hold">
                                          <p:stCondLst>
                                            <p:cond delay="0"/>
                                          </p:stCondLst>
                                        </p:cTn>
                                        <p:tgtEl>
                                          <p:spTgt spid="126978">
                                            <p:txEl>
                                              <p:pRg st="10" end="10"/>
                                            </p:txEl>
                                          </p:spTgt>
                                        </p:tgtEl>
                                        <p:attrNameLst>
                                          <p:attrName>style.visibility</p:attrName>
                                        </p:attrNameLst>
                                      </p:cBhvr>
                                      <p:to>
                                        <p:strVal val="visible"/>
                                      </p:to>
                                    </p:set>
                                    <p:anim calcmode="lin" valueType="num">
                                      <p:cBhvr additive="base">
                                        <p:cTn id="45" dur="2000" fill="hold"/>
                                        <p:tgtEl>
                                          <p:spTgt spid="126978">
                                            <p:txEl>
                                              <p:pRg st="10" end="10"/>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26978">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3000"/>
                                  </p:stCondLst>
                                  <p:childTnLst>
                                    <p:set>
                                      <p:cBhvr>
                                        <p:cTn id="48" dur="1" fill="hold">
                                          <p:stCondLst>
                                            <p:cond delay="0"/>
                                          </p:stCondLst>
                                        </p:cTn>
                                        <p:tgtEl>
                                          <p:spTgt spid="126978">
                                            <p:txEl>
                                              <p:pRg st="11" end="11"/>
                                            </p:txEl>
                                          </p:spTgt>
                                        </p:tgtEl>
                                        <p:attrNameLst>
                                          <p:attrName>style.visibility</p:attrName>
                                        </p:attrNameLst>
                                      </p:cBhvr>
                                      <p:to>
                                        <p:strVal val="visible"/>
                                      </p:to>
                                    </p:set>
                                    <p:anim calcmode="lin" valueType="num">
                                      <p:cBhvr additive="base">
                                        <p:cTn id="49" dur="2000" fill="hold"/>
                                        <p:tgtEl>
                                          <p:spTgt spid="126978">
                                            <p:txEl>
                                              <p:pRg st="11" end="11"/>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26978">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3000"/>
                                  </p:stCondLst>
                                  <p:childTnLst>
                                    <p:set>
                                      <p:cBhvr>
                                        <p:cTn id="52" dur="1" fill="hold">
                                          <p:stCondLst>
                                            <p:cond delay="0"/>
                                          </p:stCondLst>
                                        </p:cTn>
                                        <p:tgtEl>
                                          <p:spTgt spid="126978">
                                            <p:txEl>
                                              <p:pRg st="12" end="12"/>
                                            </p:txEl>
                                          </p:spTgt>
                                        </p:tgtEl>
                                        <p:attrNameLst>
                                          <p:attrName>style.visibility</p:attrName>
                                        </p:attrNameLst>
                                      </p:cBhvr>
                                      <p:to>
                                        <p:strVal val="visible"/>
                                      </p:to>
                                    </p:set>
                                    <p:anim calcmode="lin" valueType="num">
                                      <p:cBhvr additive="base">
                                        <p:cTn id="53" dur="2000" fill="hold"/>
                                        <p:tgtEl>
                                          <p:spTgt spid="126978">
                                            <p:txEl>
                                              <p:pRg st="12" end="12"/>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126978">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3000"/>
                                  </p:stCondLst>
                                  <p:childTnLst>
                                    <p:set>
                                      <p:cBhvr>
                                        <p:cTn id="56" dur="1" fill="hold">
                                          <p:stCondLst>
                                            <p:cond delay="0"/>
                                          </p:stCondLst>
                                        </p:cTn>
                                        <p:tgtEl>
                                          <p:spTgt spid="126978">
                                            <p:txEl>
                                              <p:pRg st="13" end="13"/>
                                            </p:txEl>
                                          </p:spTgt>
                                        </p:tgtEl>
                                        <p:attrNameLst>
                                          <p:attrName>style.visibility</p:attrName>
                                        </p:attrNameLst>
                                      </p:cBhvr>
                                      <p:to>
                                        <p:strVal val="visible"/>
                                      </p:to>
                                    </p:set>
                                    <p:anim calcmode="lin" valueType="num">
                                      <p:cBhvr additive="base">
                                        <p:cTn id="57" dur="2000" fill="hold"/>
                                        <p:tgtEl>
                                          <p:spTgt spid="126978">
                                            <p:txEl>
                                              <p:pRg st="13" end="13"/>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126978">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3000"/>
                                  </p:stCondLst>
                                  <p:childTnLst>
                                    <p:set>
                                      <p:cBhvr>
                                        <p:cTn id="60" dur="1" fill="hold">
                                          <p:stCondLst>
                                            <p:cond delay="0"/>
                                          </p:stCondLst>
                                        </p:cTn>
                                        <p:tgtEl>
                                          <p:spTgt spid="126978">
                                            <p:txEl>
                                              <p:pRg st="14" end="14"/>
                                            </p:txEl>
                                          </p:spTgt>
                                        </p:tgtEl>
                                        <p:attrNameLst>
                                          <p:attrName>style.visibility</p:attrName>
                                        </p:attrNameLst>
                                      </p:cBhvr>
                                      <p:to>
                                        <p:strVal val="visible"/>
                                      </p:to>
                                    </p:set>
                                    <p:anim calcmode="lin" valueType="num">
                                      <p:cBhvr additive="base">
                                        <p:cTn id="61" dur="2000" fill="hold"/>
                                        <p:tgtEl>
                                          <p:spTgt spid="126978">
                                            <p:txEl>
                                              <p:pRg st="14" end="14"/>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12697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2640014" y="260350"/>
            <a:ext cx="7570787" cy="6597650"/>
          </a:xfrm>
        </p:spPr>
        <p:txBody>
          <a:bodyPr/>
          <a:lstStyle/>
          <a:p>
            <a:pPr marL="609600" indent="-609600">
              <a:buNone/>
            </a:pPr>
            <a:r>
              <a:rPr lang="el-GR" altLang="en-US" sz="2400" u="sng"/>
              <a:t>ΜΗΤΡΙΚΗ ΚΑΙ ΘΥΓΑΤΡΙΚΗ ΕΠΙΧΕΙΡΗΣΗ</a:t>
            </a:r>
          </a:p>
          <a:p>
            <a:pPr marL="609600" indent="-609600">
              <a:buNone/>
            </a:pPr>
            <a:endParaRPr lang="el-GR" altLang="en-US" sz="2000">
              <a:latin typeface="Times New Roman" panose="02020603050405020304" pitchFamily="18" charset="0"/>
            </a:endParaRPr>
          </a:p>
          <a:p>
            <a:pPr marL="609600" indent="-609600">
              <a:buNone/>
            </a:pPr>
            <a:r>
              <a:rPr lang="el-GR" altLang="en-US" sz="2000" u="sng">
                <a:latin typeface="Times New Roman" panose="02020603050405020304" pitchFamily="18" charset="0"/>
              </a:rPr>
              <a:t>Μητρική</a:t>
            </a:r>
            <a:r>
              <a:rPr lang="el-GR" altLang="en-US" sz="2000">
                <a:latin typeface="Times New Roman" panose="02020603050405020304" pitchFamily="18" charset="0"/>
              </a:rPr>
              <a:t> είναι η επιχείρηση που ελέγχει μια ή περισσότερες</a:t>
            </a:r>
          </a:p>
          <a:p>
            <a:pPr marL="609600" indent="-609600">
              <a:buNone/>
            </a:pPr>
            <a:r>
              <a:rPr lang="el-GR" altLang="en-US" sz="2000">
                <a:latin typeface="Times New Roman" panose="02020603050405020304" pitchFamily="18" charset="0"/>
              </a:rPr>
              <a:t>θυγατρικές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marL="609600" indent="-609600">
              <a:buNone/>
            </a:pPr>
            <a:r>
              <a:rPr lang="el-GR" altLang="en-US" sz="2000" u="sng">
                <a:latin typeface="Times New Roman" panose="02020603050405020304" pitchFamily="18" charset="0"/>
              </a:rPr>
              <a:t>Θυγατρική</a:t>
            </a:r>
            <a:r>
              <a:rPr lang="el-GR" altLang="en-US" sz="2000">
                <a:latin typeface="Times New Roman" panose="02020603050405020304" pitchFamily="18" charset="0"/>
              </a:rPr>
              <a:t> είναι η επιχείρηση που ελέγχεται άμεσα από την μητρική.</a:t>
            </a:r>
          </a:p>
          <a:p>
            <a:pPr marL="609600" indent="-609600">
              <a:buNone/>
            </a:pPr>
            <a:endParaRPr lang="el-GR" altLang="en-US" sz="2000">
              <a:latin typeface="Times New Roman" panose="02020603050405020304" pitchFamily="18" charset="0"/>
            </a:endParaRPr>
          </a:p>
          <a:p>
            <a:pPr marL="609600" indent="-609600">
              <a:buNone/>
            </a:pPr>
            <a:r>
              <a:rPr lang="el-GR" altLang="en-US" sz="2000" u="sng">
                <a:latin typeface="Times New Roman" panose="02020603050405020304" pitchFamily="18" charset="0"/>
              </a:rPr>
              <a:t>Τρόποι ελέγχου μητρικής πάνω στη θυγατρική</a:t>
            </a:r>
          </a:p>
          <a:p>
            <a:pPr marL="609600" indent="-609600">
              <a:buClr>
                <a:schemeClr val="tx1"/>
              </a:buClr>
              <a:buSzPct val="95000"/>
              <a:buFont typeface="Wingdings" panose="05000000000000000000" pitchFamily="2" charset="2"/>
              <a:buAutoNum type="arabicParenR"/>
            </a:pPr>
            <a:r>
              <a:rPr lang="el-GR" altLang="en-US" sz="2000">
                <a:latin typeface="Times New Roman" panose="02020603050405020304" pitchFamily="18" charset="0"/>
              </a:rPr>
              <a:t>Η μητρική κατέχει την πλειοψηφία του κεφαλαίου της θυγατρικής ή το δικαίωμα ψήφου της θυγατρικής.</a:t>
            </a:r>
          </a:p>
          <a:p>
            <a:pPr marL="609600" indent="-609600">
              <a:buClr>
                <a:schemeClr val="tx1"/>
              </a:buClr>
              <a:buSzPct val="95000"/>
              <a:buFont typeface="Wingdings" panose="05000000000000000000" pitchFamily="2" charset="2"/>
              <a:buAutoNum type="arabicParenR"/>
            </a:pPr>
            <a:r>
              <a:rPr lang="el-GR" altLang="en-US" sz="2000">
                <a:latin typeface="Times New Roman" panose="02020603050405020304" pitchFamily="18" charset="0"/>
              </a:rPr>
              <a:t>Η μητρική μπορεί σε συμφωνία με άλλους εκτός ομίλου μετόχους ή εταίρους να εκλέξει διοίκηση.</a:t>
            </a:r>
          </a:p>
          <a:p>
            <a:pPr marL="609600" indent="-609600">
              <a:buClr>
                <a:schemeClr val="tx1"/>
              </a:buClr>
              <a:buSzPct val="95000"/>
              <a:buFont typeface="Wingdings" panose="05000000000000000000" pitchFamily="2" charset="2"/>
              <a:buAutoNum type="arabicParenR"/>
            </a:pPr>
            <a:r>
              <a:rPr lang="el-GR" altLang="en-US" sz="2000">
                <a:latin typeface="Times New Roman" panose="02020603050405020304" pitchFamily="18" charset="0"/>
              </a:rPr>
              <a:t>Η μητρική μπορεί να εκλέγει διοίκηση στη θυγατρική σε περίπτωση που κατέχει άμεσα ή έμμεσα ποσοστό στο κεφάλαιο της θυγατρικής μικρότερο του 50% + 1 μετοχή και, παρά το γεγονός ότι δεν κατέχει την πλειοψηφία.</a:t>
            </a:r>
          </a:p>
          <a:p>
            <a:pPr marL="609600" indent="-609600">
              <a:buClr>
                <a:schemeClr val="tx1"/>
              </a:buClr>
              <a:buSzPct val="95000"/>
              <a:buFont typeface="Wingdings" panose="05000000000000000000" pitchFamily="2" charset="2"/>
              <a:buAutoNum type="arabicParenR"/>
            </a:pPr>
            <a:r>
              <a:rPr lang="el-GR" altLang="en-US" sz="2000">
                <a:latin typeface="Times New Roman" panose="02020603050405020304" pitchFamily="18" charset="0"/>
              </a:rPr>
              <a:t>Η μητρική μπορεί με τρίτους που ενεργούν για λογαριασμό της, να εκλέγουν διοίκηση στη θυγατρική.</a:t>
            </a:r>
          </a:p>
          <a:p>
            <a:pPr marL="609600" indent="-609600">
              <a:buNone/>
            </a:pPr>
            <a:endParaRPr lang="el-GR" altLang="en-US" sz="2000">
              <a:latin typeface="Times New Roman" panose="02020603050405020304" pitchFamily="18" charset="0"/>
            </a:endParaRPr>
          </a:p>
        </p:txBody>
      </p:sp>
      <p:sp>
        <p:nvSpPr>
          <p:cNvPr id="129027" name="AutoShape 3"/>
          <p:cNvSpPr>
            <a:spLocks noChangeArrowheads="1"/>
          </p:cNvSpPr>
          <p:nvPr/>
        </p:nvSpPr>
        <p:spPr bwMode="auto">
          <a:xfrm>
            <a:off x="1703388" y="333375"/>
            <a:ext cx="792162" cy="287338"/>
          </a:xfrm>
          <a:prstGeom prst="rightArrow">
            <a:avLst>
              <a:gd name="adj1" fmla="val 50000"/>
              <a:gd name="adj2" fmla="val 689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088444030"/>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dissolve">
                                      <p:cBhvr>
                                        <p:cTn id="7" dur="5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9026">
                                            <p:txEl>
                                              <p:pRg st="0" end="0"/>
                                            </p:txEl>
                                          </p:spTgt>
                                        </p:tgtEl>
                                        <p:attrNameLst>
                                          <p:attrName>style.visibility</p:attrName>
                                        </p:attrNameLst>
                                      </p:cBhvr>
                                      <p:to>
                                        <p:strVal val="visible"/>
                                      </p:to>
                                    </p:set>
                                    <p:animEffect transition="in" filter="dissolve">
                                      <p:cBhvr>
                                        <p:cTn id="12" dur="500"/>
                                        <p:tgtEl>
                                          <p:spTgt spid="1290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9026">
                                            <p:txEl>
                                              <p:pRg st="2" end="2"/>
                                            </p:txEl>
                                          </p:spTgt>
                                        </p:tgtEl>
                                        <p:attrNameLst>
                                          <p:attrName>style.visibility</p:attrName>
                                        </p:attrNameLst>
                                      </p:cBhvr>
                                      <p:to>
                                        <p:strVal val="visible"/>
                                      </p:to>
                                    </p:set>
                                    <p:anim calcmode="lin" valueType="num">
                                      <p:cBhvr additive="base">
                                        <p:cTn id="17" dur="20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902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9026">
                                            <p:txEl>
                                              <p:pRg st="3" end="3"/>
                                            </p:txEl>
                                          </p:spTgt>
                                        </p:tgtEl>
                                        <p:attrNameLst>
                                          <p:attrName>style.visibility</p:attrName>
                                        </p:attrNameLst>
                                      </p:cBhvr>
                                      <p:to>
                                        <p:strVal val="visible"/>
                                      </p:to>
                                    </p:set>
                                    <p:anim calcmode="lin" valueType="num">
                                      <p:cBhvr additive="base">
                                        <p:cTn id="21" dur="20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90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9026">
                                            <p:txEl>
                                              <p:pRg st="4" end="4"/>
                                            </p:txEl>
                                          </p:spTgt>
                                        </p:tgtEl>
                                        <p:attrNameLst>
                                          <p:attrName>style.visibility</p:attrName>
                                        </p:attrNameLst>
                                      </p:cBhvr>
                                      <p:to>
                                        <p:strVal val="visible"/>
                                      </p:to>
                                    </p:set>
                                    <p:anim calcmode="lin" valueType="num">
                                      <p:cBhvr additive="base">
                                        <p:cTn id="27" dur="20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290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3000"/>
                                  </p:stCondLst>
                                  <p:childTnLst>
                                    <p:set>
                                      <p:cBhvr>
                                        <p:cTn id="32" dur="1" fill="hold">
                                          <p:stCondLst>
                                            <p:cond delay="0"/>
                                          </p:stCondLst>
                                        </p:cTn>
                                        <p:tgtEl>
                                          <p:spTgt spid="129026">
                                            <p:txEl>
                                              <p:pRg st="6" end="6"/>
                                            </p:txEl>
                                          </p:spTgt>
                                        </p:tgtEl>
                                        <p:attrNameLst>
                                          <p:attrName>style.visibility</p:attrName>
                                        </p:attrNameLst>
                                      </p:cBhvr>
                                      <p:to>
                                        <p:strVal val="visible"/>
                                      </p:to>
                                    </p:set>
                                    <p:anim calcmode="lin" valueType="num">
                                      <p:cBhvr additive="base">
                                        <p:cTn id="33" dur="2000" fill="hold"/>
                                        <p:tgtEl>
                                          <p:spTgt spid="129026">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2902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3000"/>
                                  </p:stCondLst>
                                  <p:childTnLst>
                                    <p:set>
                                      <p:cBhvr>
                                        <p:cTn id="36" dur="1" fill="hold">
                                          <p:stCondLst>
                                            <p:cond delay="0"/>
                                          </p:stCondLst>
                                        </p:cTn>
                                        <p:tgtEl>
                                          <p:spTgt spid="129026">
                                            <p:txEl>
                                              <p:pRg st="7" end="7"/>
                                            </p:txEl>
                                          </p:spTgt>
                                        </p:tgtEl>
                                        <p:attrNameLst>
                                          <p:attrName>style.visibility</p:attrName>
                                        </p:attrNameLst>
                                      </p:cBhvr>
                                      <p:to>
                                        <p:strVal val="visible"/>
                                      </p:to>
                                    </p:set>
                                    <p:anim calcmode="lin" valueType="num">
                                      <p:cBhvr additive="base">
                                        <p:cTn id="37" dur="20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2902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0"/>
                                  </p:stCondLst>
                                  <p:childTnLst>
                                    <p:set>
                                      <p:cBhvr>
                                        <p:cTn id="40" dur="1" fill="hold">
                                          <p:stCondLst>
                                            <p:cond delay="0"/>
                                          </p:stCondLst>
                                        </p:cTn>
                                        <p:tgtEl>
                                          <p:spTgt spid="129026">
                                            <p:txEl>
                                              <p:pRg st="8" end="8"/>
                                            </p:txEl>
                                          </p:spTgt>
                                        </p:tgtEl>
                                        <p:attrNameLst>
                                          <p:attrName>style.visibility</p:attrName>
                                        </p:attrNameLst>
                                      </p:cBhvr>
                                      <p:to>
                                        <p:strVal val="visible"/>
                                      </p:to>
                                    </p:set>
                                    <p:anim calcmode="lin" valueType="num">
                                      <p:cBhvr additive="base">
                                        <p:cTn id="41" dur="2000" fill="hold"/>
                                        <p:tgtEl>
                                          <p:spTgt spid="129026">
                                            <p:txEl>
                                              <p:pRg st="8" end="8"/>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2902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0"/>
                                  </p:stCondLst>
                                  <p:childTnLst>
                                    <p:set>
                                      <p:cBhvr>
                                        <p:cTn id="44" dur="1" fill="hold">
                                          <p:stCondLst>
                                            <p:cond delay="0"/>
                                          </p:stCondLst>
                                        </p:cTn>
                                        <p:tgtEl>
                                          <p:spTgt spid="129026">
                                            <p:txEl>
                                              <p:pRg st="9" end="9"/>
                                            </p:txEl>
                                          </p:spTgt>
                                        </p:tgtEl>
                                        <p:attrNameLst>
                                          <p:attrName>style.visibility</p:attrName>
                                        </p:attrNameLst>
                                      </p:cBhvr>
                                      <p:to>
                                        <p:strVal val="visible"/>
                                      </p:to>
                                    </p:set>
                                    <p:anim calcmode="lin" valueType="num">
                                      <p:cBhvr additive="base">
                                        <p:cTn id="45" dur="2000" fill="hold"/>
                                        <p:tgtEl>
                                          <p:spTgt spid="129026">
                                            <p:txEl>
                                              <p:pRg st="9" end="9"/>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29026">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3000"/>
                                  </p:stCondLst>
                                  <p:childTnLst>
                                    <p:set>
                                      <p:cBhvr>
                                        <p:cTn id="48" dur="1" fill="hold">
                                          <p:stCondLst>
                                            <p:cond delay="0"/>
                                          </p:stCondLst>
                                        </p:cTn>
                                        <p:tgtEl>
                                          <p:spTgt spid="129026">
                                            <p:txEl>
                                              <p:pRg st="10" end="10"/>
                                            </p:txEl>
                                          </p:spTgt>
                                        </p:tgtEl>
                                        <p:attrNameLst>
                                          <p:attrName>style.visibility</p:attrName>
                                        </p:attrNameLst>
                                      </p:cBhvr>
                                      <p:to>
                                        <p:strVal val="visible"/>
                                      </p:to>
                                    </p:set>
                                    <p:anim calcmode="lin" valueType="num">
                                      <p:cBhvr additive="base">
                                        <p:cTn id="49" dur="2000" fill="hold"/>
                                        <p:tgtEl>
                                          <p:spTgt spid="129026">
                                            <p:txEl>
                                              <p:pRg st="10" end="10"/>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2902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1981200" y="260351"/>
            <a:ext cx="8229600" cy="5870575"/>
          </a:xfrm>
        </p:spPr>
        <p:txBody>
          <a:bodyPr/>
          <a:lstStyle/>
          <a:p>
            <a:pPr marL="609600" indent="-609600">
              <a:buClr>
                <a:schemeClr val="tx1"/>
              </a:buClr>
              <a:buSzPct val="95000"/>
              <a:buFont typeface="Wingdings" panose="05000000000000000000" pitchFamily="2" charset="2"/>
              <a:buAutoNum type="arabicParenR" startAt="5"/>
            </a:pPr>
            <a:r>
              <a:rPr lang="el-GR" altLang="en-US" sz="2000">
                <a:latin typeface="Times New Roman" panose="02020603050405020304" pitchFamily="18" charset="0"/>
              </a:rPr>
              <a:t>Η μητρική μπορεί να εκλέξει διοίκηση στη θυγατρική και ταυτόχρονα να ασκεί δεσπόζουσα επιρροή στη διοίκηση όταν κατέχει τουλάχιστον το 20% των μετοχών της θυγατρικής.</a:t>
            </a:r>
          </a:p>
        </p:txBody>
      </p:sp>
    </p:spTree>
    <p:extLst>
      <p:ext uri="{BB962C8B-B14F-4D97-AF65-F5344CB8AC3E}">
        <p14:creationId xmlns:p14="http://schemas.microsoft.com/office/powerpoint/2010/main" val="800935192"/>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additive="base">
                                        <p:cTn id="7" dur="20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10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2495551" y="260350"/>
            <a:ext cx="7993063" cy="6597650"/>
          </a:xfrm>
        </p:spPr>
        <p:txBody>
          <a:bodyPr/>
          <a:lstStyle/>
          <a:p>
            <a:pPr eaLnBrk="1" hangingPunct="1">
              <a:buFontTx/>
              <a:buNone/>
            </a:pPr>
            <a:r>
              <a:rPr lang="el-GR" altLang="en-US" sz="2400" u="sng"/>
              <a:t>ΟΜΙΛΟΣ ΕΠΙΧΕΙΡΗΣΕΩΝ</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u="sng">
                <a:latin typeface="Times New Roman" panose="02020603050405020304" pitchFamily="18" charset="0"/>
              </a:rPr>
              <a:t>Όμιλος επιχειρήσεων</a:t>
            </a:r>
            <a:r>
              <a:rPr lang="el-GR" altLang="en-US" sz="2000">
                <a:latin typeface="Times New Roman" panose="02020603050405020304" pitchFamily="18" charset="0"/>
              </a:rPr>
              <a:t> είναι η επικεφαλής μητρική και όλες οι άμεσα και</a:t>
            </a:r>
          </a:p>
          <a:p>
            <a:pPr eaLnBrk="1" hangingPunct="1">
              <a:buFontTx/>
              <a:buNone/>
            </a:pPr>
            <a:r>
              <a:rPr lang="el-GR" altLang="en-US" sz="2000">
                <a:latin typeface="Times New Roman" panose="02020603050405020304" pitchFamily="18" charset="0"/>
              </a:rPr>
              <a:t>έμμεσα συνδεδεμένες επιχειρήσεις (θυγατρικές και υποθυγατρικες).</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u="sng">
                <a:latin typeface="Times New Roman" panose="02020603050405020304" pitchFamily="18" charset="0"/>
              </a:rPr>
              <a:t>Κατηγορίες ομίλων</a:t>
            </a:r>
          </a:p>
          <a:p>
            <a:pPr eaLnBrk="1" hangingPunct="1">
              <a:buFontTx/>
              <a:buNone/>
            </a:pPr>
            <a:endParaRPr lang="el-GR" altLang="en-US" sz="2000" u="sng">
              <a:latin typeface="Times New Roman" panose="02020603050405020304" pitchFamily="18" charset="0"/>
            </a:endParaRPr>
          </a:p>
          <a:p>
            <a:pPr eaLnBrk="1" hangingPunct="1">
              <a:buClr>
                <a:schemeClr val="tx1"/>
              </a:buClr>
              <a:buSzPct val="95000"/>
              <a:buFont typeface="Wingdings" panose="05000000000000000000" pitchFamily="2" charset="2"/>
              <a:buChar char="§"/>
            </a:pPr>
            <a:r>
              <a:rPr lang="el-GR" altLang="en-US" sz="2000" i="1">
                <a:latin typeface="Times New Roman" panose="02020603050405020304" pitchFamily="18" charset="0"/>
              </a:rPr>
              <a:t>Κάθετος όμιλος</a:t>
            </a:r>
            <a:r>
              <a:rPr lang="el-GR" altLang="en-US" sz="2000">
                <a:latin typeface="Times New Roman" panose="02020603050405020304" pitchFamily="18" charset="0"/>
              </a:rPr>
              <a:t> </a:t>
            </a:r>
          </a:p>
          <a:p>
            <a:pPr eaLnBrk="1" hangingPunct="1">
              <a:buClr>
                <a:schemeClr val="tx1"/>
              </a:buClr>
              <a:buSzPct val="95000"/>
              <a:buFont typeface="Symbol" panose="05050102010706020507" pitchFamily="18" charset="2"/>
              <a:buChar char="-"/>
            </a:pPr>
            <a:r>
              <a:rPr lang="el-GR" altLang="en-US" sz="2000">
                <a:latin typeface="Times New Roman" panose="02020603050405020304" pitchFamily="18" charset="0"/>
              </a:rPr>
              <a:t>Είναι η επικεφαλής μητρική και όλες οι άμεσες και έμμεσες θυγατρικές </a:t>
            </a:r>
          </a:p>
          <a:p>
            <a:pPr eaLnBrk="1" hangingPunct="1">
              <a:buClr>
                <a:schemeClr val="tx1"/>
              </a:buClr>
              <a:buSzPct val="95000"/>
              <a:buFont typeface="Wingdings" panose="05000000000000000000" pitchFamily="2" charset="2"/>
              <a:buNone/>
            </a:pPr>
            <a:r>
              <a:rPr lang="el-GR" altLang="en-US" sz="2000">
                <a:latin typeface="Times New Roman" panose="02020603050405020304" pitchFamily="18" charset="0"/>
              </a:rPr>
              <a:t>     της οποίες η μητρική, βάσει του ποσοστού συμμετοχής στο κεφάλαιο τους το οποίο κατέχει, είτε άμεσα είτε έμμεσα μέσω τρίτων, μπορεί και εκλέγει διοίκηση σε αυτές.</a:t>
            </a:r>
          </a:p>
          <a:p>
            <a:pPr eaLnBrk="1" hangingPunct="1">
              <a:buClr>
                <a:schemeClr val="tx1"/>
              </a:buClr>
              <a:buSzPct val="95000"/>
              <a:buFont typeface="Symbol" panose="05050102010706020507" pitchFamily="18" charset="2"/>
              <a:buChar char="-"/>
            </a:pPr>
            <a:r>
              <a:rPr lang="el-GR" altLang="en-US" sz="2000">
                <a:latin typeface="Times New Roman" panose="02020603050405020304" pitchFamily="18" charset="0"/>
              </a:rPr>
              <a:t>Ο ισολογισμός ενός κάθετου ομίλου συμπεριλαμβάνει τις ετήσιες οικονομικές καταστάσεις όλων των επιχειρήσεων του απαλλαγμένες από τις μεταξύ τους (ενδοεταιρικές) συναλλαγές, ενώ η συμμετοχή στη συγγενή επιχείρηση θα αποτιμηθεί με τη μέθοδο της καθαρής θέσης.</a:t>
            </a:r>
          </a:p>
          <a:p>
            <a:pPr eaLnBrk="1" hangingPunct="1">
              <a:buClr>
                <a:schemeClr val="tx1"/>
              </a:buClr>
              <a:buSzPct val="95000"/>
              <a:buFont typeface="Wingdings" panose="05000000000000000000" pitchFamily="2" charset="2"/>
              <a:buNone/>
            </a:pPr>
            <a:endParaRPr lang="el-GR" altLang="en-US" sz="2000">
              <a:latin typeface="Times New Roman" panose="02020603050405020304" pitchFamily="18" charset="0"/>
            </a:endParaRPr>
          </a:p>
          <a:p>
            <a:pPr eaLnBrk="1" hangingPunct="1">
              <a:buClr>
                <a:schemeClr val="tx1"/>
              </a:buClr>
              <a:buSzPct val="95000"/>
              <a:buFont typeface="Wingdings" panose="05000000000000000000" pitchFamily="2" charset="2"/>
              <a:buNone/>
            </a:pPr>
            <a:endParaRPr lang="el-GR" altLang="en-US" sz="2000">
              <a:latin typeface="Times New Roman" panose="02020603050405020304" pitchFamily="18" charset="0"/>
            </a:endParaRPr>
          </a:p>
          <a:p>
            <a:pPr eaLnBrk="1" hangingPunct="1">
              <a:buClr>
                <a:schemeClr val="tx1"/>
              </a:buClr>
              <a:buSzPct val="95000"/>
              <a:buFont typeface="Wingdings" panose="05000000000000000000" pitchFamily="2" charset="2"/>
              <a:buNone/>
            </a:pPr>
            <a:endParaRPr lang="el-GR" altLang="en-US" sz="2000">
              <a:latin typeface="Times New Roman" panose="02020603050405020304" pitchFamily="18" charset="0"/>
            </a:endParaRPr>
          </a:p>
          <a:p>
            <a:pPr eaLnBrk="1" hangingPunct="1">
              <a:buClr>
                <a:schemeClr val="tx1"/>
              </a:buClr>
              <a:buSzPct val="95000"/>
              <a:buFont typeface="Wingdings" panose="05000000000000000000" pitchFamily="2" charset="2"/>
              <a:buNone/>
            </a:pPr>
            <a:endParaRPr lang="el-GR" altLang="en-US" sz="2000">
              <a:latin typeface="Times New Roman" panose="02020603050405020304" pitchFamily="18" charset="0"/>
            </a:endParaRPr>
          </a:p>
          <a:p>
            <a:pPr eaLnBrk="1" hangingPunct="1">
              <a:buFont typeface="Wingdings" panose="05000000000000000000" pitchFamily="2" charset="2"/>
              <a:buNone/>
            </a:pPr>
            <a:endParaRPr lang="el-GR" altLang="en-US" sz="2000">
              <a:latin typeface="Times New Roman" panose="02020603050405020304" pitchFamily="18" charset="0"/>
            </a:endParaRPr>
          </a:p>
        </p:txBody>
      </p:sp>
      <p:sp>
        <p:nvSpPr>
          <p:cNvPr id="132099" name="AutoShape 3"/>
          <p:cNvSpPr>
            <a:spLocks noChangeArrowheads="1"/>
          </p:cNvSpPr>
          <p:nvPr/>
        </p:nvSpPr>
        <p:spPr bwMode="auto">
          <a:xfrm>
            <a:off x="1703388" y="333375"/>
            <a:ext cx="792162" cy="287338"/>
          </a:xfrm>
          <a:prstGeom prst="rightArrow">
            <a:avLst>
              <a:gd name="adj1" fmla="val 50000"/>
              <a:gd name="adj2" fmla="val 689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985261578"/>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dissolve">
                                      <p:cBhvr>
                                        <p:cTn id="7" dur="500"/>
                                        <p:tgtEl>
                                          <p:spTgt spid="1320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2098">
                                            <p:txEl>
                                              <p:pRg st="0" end="0"/>
                                            </p:txEl>
                                          </p:spTgt>
                                        </p:tgtEl>
                                        <p:attrNameLst>
                                          <p:attrName>style.visibility</p:attrName>
                                        </p:attrNameLst>
                                      </p:cBhvr>
                                      <p:to>
                                        <p:strVal val="visible"/>
                                      </p:to>
                                    </p:set>
                                    <p:animEffect transition="in" filter="dissolve">
                                      <p:cBhvr>
                                        <p:cTn id="11" dur="500"/>
                                        <p:tgtEl>
                                          <p:spTgt spid="132098">
                                            <p:txEl>
                                              <p:pRg st="0" end="0"/>
                                            </p:txEl>
                                          </p:spTgt>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132098">
                                            <p:txEl>
                                              <p:pRg st="2" end="2"/>
                                            </p:txEl>
                                          </p:spTgt>
                                        </p:tgtEl>
                                        <p:attrNameLst>
                                          <p:attrName>style.visibility</p:attrName>
                                        </p:attrNameLst>
                                      </p:cBhvr>
                                      <p:to>
                                        <p:strVal val="visible"/>
                                      </p:to>
                                    </p:set>
                                    <p:anim calcmode="lin" valueType="num">
                                      <p:cBhvr additive="base">
                                        <p:cTn id="15" dur="20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32098">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2" presetClass="entr" presetSubtype="4" fill="hold" nodeType="afterEffect">
                                  <p:stCondLst>
                                    <p:cond delay="0"/>
                                  </p:stCondLst>
                                  <p:childTnLst>
                                    <p:set>
                                      <p:cBhvr>
                                        <p:cTn id="19" dur="1" fill="hold">
                                          <p:stCondLst>
                                            <p:cond delay="0"/>
                                          </p:stCondLst>
                                        </p:cTn>
                                        <p:tgtEl>
                                          <p:spTgt spid="132098">
                                            <p:txEl>
                                              <p:pRg st="3" end="3"/>
                                            </p:txEl>
                                          </p:spTgt>
                                        </p:tgtEl>
                                        <p:attrNameLst>
                                          <p:attrName>style.visibility</p:attrName>
                                        </p:attrNameLst>
                                      </p:cBhvr>
                                      <p:to>
                                        <p:strVal val="visible"/>
                                      </p:to>
                                    </p:set>
                                    <p:anim calcmode="lin" valueType="num">
                                      <p:cBhvr additive="base">
                                        <p:cTn id="20" dur="2000" fill="hold"/>
                                        <p:tgtEl>
                                          <p:spTgt spid="132098">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32098">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0"/>
                            </p:stCondLst>
                            <p:childTnLst>
                              <p:par>
                                <p:cTn id="23" presetID="2" presetClass="entr" presetSubtype="4" fill="hold" nodeType="afterEffect">
                                  <p:stCondLst>
                                    <p:cond delay="0"/>
                                  </p:stCondLst>
                                  <p:childTnLst>
                                    <p:set>
                                      <p:cBhvr>
                                        <p:cTn id="24" dur="1" fill="hold">
                                          <p:stCondLst>
                                            <p:cond delay="0"/>
                                          </p:stCondLst>
                                        </p:cTn>
                                        <p:tgtEl>
                                          <p:spTgt spid="132098">
                                            <p:txEl>
                                              <p:pRg st="5" end="5"/>
                                            </p:txEl>
                                          </p:spTgt>
                                        </p:tgtEl>
                                        <p:attrNameLst>
                                          <p:attrName>style.visibility</p:attrName>
                                        </p:attrNameLst>
                                      </p:cBhvr>
                                      <p:to>
                                        <p:strVal val="visible"/>
                                      </p:to>
                                    </p:set>
                                    <p:anim calcmode="lin" valueType="num">
                                      <p:cBhvr additive="base">
                                        <p:cTn id="25" dur="500" fill="hold"/>
                                        <p:tgtEl>
                                          <p:spTgt spid="13209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098">
                                            <p:txEl>
                                              <p:pRg st="5" end="5"/>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500"/>
                            </p:stCondLst>
                            <p:childTnLst>
                              <p:par>
                                <p:cTn id="28" presetID="2" presetClass="entr" presetSubtype="3" fill="hold" nodeType="afterEffect">
                                  <p:stCondLst>
                                    <p:cond delay="0"/>
                                  </p:stCondLst>
                                  <p:childTnLst>
                                    <p:set>
                                      <p:cBhvr>
                                        <p:cTn id="29" dur="1" fill="hold">
                                          <p:stCondLst>
                                            <p:cond delay="0"/>
                                          </p:stCondLst>
                                        </p:cTn>
                                        <p:tgtEl>
                                          <p:spTgt spid="132098">
                                            <p:txEl>
                                              <p:pRg st="7" end="7"/>
                                            </p:txEl>
                                          </p:spTgt>
                                        </p:tgtEl>
                                        <p:attrNameLst>
                                          <p:attrName>style.visibility</p:attrName>
                                        </p:attrNameLst>
                                      </p:cBhvr>
                                      <p:to>
                                        <p:strVal val="visible"/>
                                      </p:to>
                                    </p:set>
                                    <p:anim calcmode="lin" valueType="num">
                                      <p:cBhvr additive="base">
                                        <p:cTn id="30" dur="500" fill="hold"/>
                                        <p:tgtEl>
                                          <p:spTgt spid="132098">
                                            <p:txEl>
                                              <p:pRg st="7" end="7"/>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32098">
                                            <p:txEl>
                                              <p:pRg st="7" end="7"/>
                                            </p:txEl>
                                          </p:spTgt>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6000"/>
                            </p:stCondLst>
                            <p:childTnLst>
                              <p:par>
                                <p:cTn id="33" presetID="2" presetClass="entr" presetSubtype="4" fill="hold" nodeType="afterEffect">
                                  <p:stCondLst>
                                    <p:cond delay="0"/>
                                  </p:stCondLst>
                                  <p:childTnLst>
                                    <p:set>
                                      <p:cBhvr>
                                        <p:cTn id="34" dur="1" fill="hold">
                                          <p:stCondLst>
                                            <p:cond delay="0"/>
                                          </p:stCondLst>
                                        </p:cTn>
                                        <p:tgtEl>
                                          <p:spTgt spid="132098">
                                            <p:txEl>
                                              <p:pRg st="8" end="8"/>
                                            </p:txEl>
                                          </p:spTgt>
                                        </p:tgtEl>
                                        <p:attrNameLst>
                                          <p:attrName>style.visibility</p:attrName>
                                        </p:attrNameLst>
                                      </p:cBhvr>
                                      <p:to>
                                        <p:strVal val="visible"/>
                                      </p:to>
                                    </p:set>
                                    <p:anim calcmode="lin" valueType="num">
                                      <p:cBhvr additive="base">
                                        <p:cTn id="35" dur="2000" fill="hold"/>
                                        <p:tgtEl>
                                          <p:spTgt spid="132098">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32098">
                                            <p:txEl>
                                              <p:pRg st="8" end="8"/>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8000"/>
                            </p:stCondLst>
                            <p:childTnLst>
                              <p:par>
                                <p:cTn id="38" presetID="2" presetClass="entr" presetSubtype="4" fill="hold" nodeType="afterEffect">
                                  <p:stCondLst>
                                    <p:cond delay="0"/>
                                  </p:stCondLst>
                                  <p:childTnLst>
                                    <p:set>
                                      <p:cBhvr>
                                        <p:cTn id="39" dur="1" fill="hold">
                                          <p:stCondLst>
                                            <p:cond delay="0"/>
                                          </p:stCondLst>
                                        </p:cTn>
                                        <p:tgtEl>
                                          <p:spTgt spid="132098">
                                            <p:txEl>
                                              <p:pRg st="9" end="9"/>
                                            </p:txEl>
                                          </p:spTgt>
                                        </p:tgtEl>
                                        <p:attrNameLst>
                                          <p:attrName>style.visibility</p:attrName>
                                        </p:attrNameLst>
                                      </p:cBhvr>
                                      <p:to>
                                        <p:strVal val="visible"/>
                                      </p:to>
                                    </p:set>
                                    <p:anim calcmode="lin" valueType="num">
                                      <p:cBhvr additive="base">
                                        <p:cTn id="40" dur="2000" fill="hold"/>
                                        <p:tgtEl>
                                          <p:spTgt spid="132098">
                                            <p:txEl>
                                              <p:pRg st="9" end="9"/>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132098">
                                            <p:txEl>
                                              <p:pRg st="9" end="9"/>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10000"/>
                            </p:stCondLst>
                            <p:childTnLst>
                              <p:par>
                                <p:cTn id="43" presetID="2" presetClass="entr" presetSubtype="4" fill="hold" nodeType="afterEffect">
                                  <p:stCondLst>
                                    <p:cond delay="0"/>
                                  </p:stCondLst>
                                  <p:childTnLst>
                                    <p:set>
                                      <p:cBhvr>
                                        <p:cTn id="44" dur="1" fill="hold">
                                          <p:stCondLst>
                                            <p:cond delay="0"/>
                                          </p:stCondLst>
                                        </p:cTn>
                                        <p:tgtEl>
                                          <p:spTgt spid="132098">
                                            <p:txEl>
                                              <p:pRg st="10" end="10"/>
                                            </p:txEl>
                                          </p:spTgt>
                                        </p:tgtEl>
                                        <p:attrNameLst>
                                          <p:attrName>style.visibility</p:attrName>
                                        </p:attrNameLst>
                                      </p:cBhvr>
                                      <p:to>
                                        <p:strVal val="visible"/>
                                      </p:to>
                                    </p:set>
                                    <p:anim calcmode="lin" valueType="num">
                                      <p:cBhvr additive="base">
                                        <p:cTn id="45" dur="2000" fill="hold"/>
                                        <p:tgtEl>
                                          <p:spTgt spid="132098">
                                            <p:txEl>
                                              <p:pRg st="10" end="10"/>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320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1981200" y="404813"/>
            <a:ext cx="8229600" cy="5726112"/>
          </a:xfrm>
        </p:spPr>
        <p:txBody>
          <a:bodyPr/>
          <a:lstStyle/>
          <a:p>
            <a:pPr eaLnBrk="1" hangingPunct="1">
              <a:buClr>
                <a:schemeClr val="tx1"/>
              </a:buClr>
              <a:buSzPct val="95000"/>
              <a:buFont typeface="Wingdings" panose="05000000000000000000" pitchFamily="2" charset="2"/>
              <a:buChar char="§"/>
            </a:pPr>
            <a:r>
              <a:rPr lang="el-GR" altLang="en-US" sz="2000" i="1">
                <a:latin typeface="Times New Roman" panose="02020603050405020304" pitchFamily="18" charset="0"/>
              </a:rPr>
              <a:t>Οριζόντιος όμιλος</a:t>
            </a:r>
          </a:p>
          <a:p>
            <a:pPr eaLnBrk="1" hangingPunct="1">
              <a:buClr>
                <a:schemeClr val="tx1"/>
              </a:buClr>
              <a:buSzPct val="95000"/>
              <a:buFont typeface="Symbol" panose="05050102010706020507" pitchFamily="18" charset="2"/>
              <a:buChar char="-"/>
            </a:pPr>
            <a:r>
              <a:rPr lang="el-GR" altLang="en-US" sz="2000">
                <a:latin typeface="Times New Roman" panose="02020603050405020304" pitchFamily="18" charset="0"/>
              </a:rPr>
              <a:t>Σε αυτόν οι επιχειρήσεις που μολονότι δεν συνδέονται μεταξύ τους με σχέση μητρικής – θυγατρικής, έχουν τεθεί κάτω από ενιαία διεύθυνση ή τα διοικητικά, διαχειριστικά ή εποπτικά όργανα τους αποτελούνται κατά πλειοψηφία από τα ίδια πρόσωπα.</a:t>
            </a:r>
          </a:p>
          <a:p>
            <a:pPr eaLnBrk="1" hangingPunct="1">
              <a:buClr>
                <a:schemeClr val="tx1"/>
              </a:buClr>
              <a:buSzPct val="95000"/>
              <a:buFont typeface="Symbol" panose="05050102010706020507" pitchFamily="18" charset="2"/>
              <a:buChar char="-"/>
            </a:pPr>
            <a:r>
              <a:rPr lang="el-GR" altLang="en-US" sz="2000">
                <a:latin typeface="Times New Roman" panose="02020603050405020304" pitchFamily="18" charset="0"/>
              </a:rPr>
              <a:t>Ο ισολογισμός ενός οριζόντιου ομίλου συμπεριλαμβάνει τις ετήσιες οικονομικές καταστάσεις των επιχειρήσεων του ομίλου απαλλαγμένες από τις μεταξύ τους συναλλαγές.</a:t>
            </a:r>
            <a:endParaRPr lang="en-US" altLang="en-US" sz="2000">
              <a:latin typeface="Times New Roman" panose="02020603050405020304" pitchFamily="18" charset="0"/>
            </a:endParaRPr>
          </a:p>
          <a:p>
            <a:pPr eaLnBrk="1" hangingPunct="1">
              <a:buClr>
                <a:schemeClr val="tx1"/>
              </a:buClr>
              <a:buSzPct val="95000"/>
              <a:buFont typeface="Symbol" panose="05050102010706020507" pitchFamily="18" charset="2"/>
              <a:buChar char="-"/>
            </a:pPr>
            <a:endParaRPr lang="en-US" altLang="en-US" sz="2000">
              <a:latin typeface="Times New Roman" panose="02020603050405020304" pitchFamily="18" charset="0"/>
            </a:endParaRPr>
          </a:p>
          <a:p>
            <a:pPr eaLnBrk="1" hangingPunct="1">
              <a:buClr>
                <a:schemeClr val="tx1"/>
              </a:buClr>
              <a:buSzPct val="95000"/>
              <a:buFont typeface="Symbol" panose="05050102010706020507" pitchFamily="18" charset="2"/>
              <a:buNone/>
            </a:pPr>
            <a:r>
              <a:rPr lang="en-US" altLang="en-US" sz="2000">
                <a:latin typeface="Times New Roman" panose="02020603050405020304" pitchFamily="18" charset="0"/>
              </a:rPr>
              <a:t>  </a:t>
            </a:r>
            <a:r>
              <a:rPr lang="el-GR" altLang="en-US" sz="2000" u="sng"/>
              <a:t>ΥΠΟΘΥΓΑΤΡΙΚΕΣ</a:t>
            </a:r>
            <a:endParaRPr lang="en-US" altLang="en-US" sz="2000" u="sng"/>
          </a:p>
          <a:p>
            <a:pPr eaLnBrk="1" hangingPunct="1">
              <a:buClr>
                <a:schemeClr val="tx1"/>
              </a:buClr>
              <a:buSzPct val="95000"/>
              <a:buFont typeface="Symbol" panose="05050102010706020507" pitchFamily="18" charset="2"/>
              <a:buNone/>
            </a:pPr>
            <a:r>
              <a:rPr lang="el-GR" altLang="en-US" sz="2400"/>
              <a:t>   </a:t>
            </a:r>
            <a:r>
              <a:rPr lang="el-GR" altLang="en-US" sz="2000">
                <a:latin typeface="Times New Roman" panose="02020603050405020304" pitchFamily="18" charset="0"/>
              </a:rPr>
              <a:t>Υποθυγατρικές επιχειρήσεις είναι οι θυγατρικές των θυγατρικών            επιχειρήσεων. Οι υποθυγατρικές θεωρούνται και θυγατρικές της μητρικής (έμμεσες θυγατρικές).</a:t>
            </a:r>
          </a:p>
          <a:p>
            <a:pPr eaLnBrk="1" hangingPunct="1">
              <a:buClr>
                <a:schemeClr val="tx1"/>
              </a:buClr>
              <a:buSzPct val="95000"/>
              <a:buFont typeface="Symbol" panose="05050102010706020507" pitchFamily="18" charset="2"/>
              <a:buNone/>
            </a:pPr>
            <a:endParaRPr lang="el-GR" altLang="en-US" sz="2000" u="sng"/>
          </a:p>
          <a:p>
            <a:pPr eaLnBrk="1" hangingPunct="1">
              <a:buClr>
                <a:schemeClr val="tx1"/>
              </a:buClr>
              <a:buSzPct val="95000"/>
              <a:buFont typeface="Symbol" panose="05050102010706020507" pitchFamily="18" charset="2"/>
              <a:buNone/>
            </a:pPr>
            <a:endParaRPr lang="el-GR" altLang="en-US" sz="2000" u="sng"/>
          </a:p>
        </p:txBody>
      </p:sp>
      <p:sp>
        <p:nvSpPr>
          <p:cNvPr id="134147" name="AutoShape 3"/>
          <p:cNvSpPr>
            <a:spLocks noChangeArrowheads="1"/>
          </p:cNvSpPr>
          <p:nvPr/>
        </p:nvSpPr>
        <p:spPr bwMode="auto">
          <a:xfrm>
            <a:off x="1703388" y="3500439"/>
            <a:ext cx="431800" cy="287337"/>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104236587"/>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2000" fill="hold"/>
                                        <p:tgtEl>
                                          <p:spTgt spid="134146">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34146">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3000"/>
                                  </p:stCondLst>
                                  <p:childTnLst>
                                    <p:set>
                                      <p:cBhvr>
                                        <p:cTn id="11" dur="1" fill="hold">
                                          <p:stCondLst>
                                            <p:cond delay="0"/>
                                          </p:stCondLst>
                                        </p:cTn>
                                        <p:tgtEl>
                                          <p:spTgt spid="134146">
                                            <p:txEl>
                                              <p:pRg st="1" end="1"/>
                                            </p:txEl>
                                          </p:spTgt>
                                        </p:tgtEl>
                                        <p:attrNameLst>
                                          <p:attrName>style.visibility</p:attrName>
                                        </p:attrNameLst>
                                      </p:cBhvr>
                                      <p:to>
                                        <p:strVal val="visible"/>
                                      </p:to>
                                    </p:set>
                                    <p:anim calcmode="lin" valueType="num">
                                      <p:cBhvr additive="base">
                                        <p:cTn id="12" dur="20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3414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2" presetClass="entr" presetSubtype="4" fill="hold" nodeType="afterEffect">
                                  <p:stCondLst>
                                    <p:cond delay="3000"/>
                                  </p:stCondLst>
                                  <p:childTnLst>
                                    <p:set>
                                      <p:cBhvr>
                                        <p:cTn id="16" dur="1" fill="hold">
                                          <p:stCondLst>
                                            <p:cond delay="0"/>
                                          </p:stCondLst>
                                        </p:cTn>
                                        <p:tgtEl>
                                          <p:spTgt spid="134146">
                                            <p:txEl>
                                              <p:pRg st="2" end="2"/>
                                            </p:txEl>
                                          </p:spTgt>
                                        </p:tgtEl>
                                        <p:attrNameLst>
                                          <p:attrName>style.visibility</p:attrName>
                                        </p:attrNameLst>
                                      </p:cBhvr>
                                      <p:to>
                                        <p:strVal val="visible"/>
                                      </p:to>
                                    </p:set>
                                    <p:anim calcmode="lin" valueType="num">
                                      <p:cBhvr additive="base">
                                        <p:cTn id="17" dur="20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34146">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000"/>
                            </p:stCondLst>
                            <p:childTnLst>
                              <p:par>
                                <p:cTn id="20" presetID="9" presetClass="entr" presetSubtype="0" fill="hold" nodeType="afterEffect">
                                  <p:stCondLst>
                                    <p:cond delay="3000"/>
                                  </p:stCondLst>
                                  <p:childTnLst>
                                    <p:set>
                                      <p:cBhvr>
                                        <p:cTn id="21" dur="1" fill="hold">
                                          <p:stCondLst>
                                            <p:cond delay="0"/>
                                          </p:stCondLst>
                                        </p:cTn>
                                        <p:tgtEl>
                                          <p:spTgt spid="134147"/>
                                        </p:tgtEl>
                                        <p:attrNameLst>
                                          <p:attrName>style.visibility</p:attrName>
                                        </p:attrNameLst>
                                      </p:cBhvr>
                                      <p:to>
                                        <p:strVal val="visible"/>
                                      </p:to>
                                    </p:set>
                                    <p:animEffect transition="in" filter="dissolve">
                                      <p:cBhvr>
                                        <p:cTn id="22" dur="2000"/>
                                        <p:tgtEl>
                                          <p:spTgt spid="134147"/>
                                        </p:tgtEl>
                                      </p:cBhvr>
                                    </p:animEffect>
                                  </p:childTnLst>
                                </p:cTn>
                              </p:par>
                            </p:childTnLst>
                          </p:cTn>
                        </p:par>
                        <p:par>
                          <p:cTn id="23" fill="hold" nodeType="afterGroup">
                            <p:stCondLst>
                              <p:cond delay="17000"/>
                            </p:stCondLst>
                            <p:childTnLst>
                              <p:par>
                                <p:cTn id="24" presetID="9" presetClass="entr" presetSubtype="0" fill="hold" nodeType="afterEffect">
                                  <p:stCondLst>
                                    <p:cond delay="3000"/>
                                  </p:stCondLst>
                                  <p:childTnLst>
                                    <p:set>
                                      <p:cBhvr>
                                        <p:cTn id="25" dur="1" fill="hold">
                                          <p:stCondLst>
                                            <p:cond delay="0"/>
                                          </p:stCondLst>
                                        </p:cTn>
                                        <p:tgtEl>
                                          <p:spTgt spid="134146">
                                            <p:txEl>
                                              <p:pRg st="4" end="4"/>
                                            </p:txEl>
                                          </p:spTgt>
                                        </p:tgtEl>
                                        <p:attrNameLst>
                                          <p:attrName>style.visibility</p:attrName>
                                        </p:attrNameLst>
                                      </p:cBhvr>
                                      <p:to>
                                        <p:strVal val="visible"/>
                                      </p:to>
                                    </p:set>
                                    <p:animEffect transition="in" filter="dissolve">
                                      <p:cBhvr>
                                        <p:cTn id="26" dur="2000"/>
                                        <p:tgtEl>
                                          <p:spTgt spid="134146">
                                            <p:txEl>
                                              <p:pRg st="4" end="4"/>
                                            </p:txEl>
                                          </p:spTgt>
                                        </p:tgtEl>
                                      </p:cBhvr>
                                    </p:animEffect>
                                  </p:childTnLst>
                                </p:cTn>
                              </p:par>
                            </p:childTnLst>
                          </p:cTn>
                        </p:par>
                        <p:par>
                          <p:cTn id="27" fill="hold" nodeType="afterGroup">
                            <p:stCondLst>
                              <p:cond delay="22000"/>
                            </p:stCondLst>
                            <p:childTnLst>
                              <p:par>
                                <p:cTn id="28" presetID="2" presetClass="entr" presetSubtype="4" fill="hold" nodeType="afterEffect">
                                  <p:stCondLst>
                                    <p:cond delay="3000"/>
                                  </p:stCondLst>
                                  <p:childTnLst>
                                    <p:set>
                                      <p:cBhvr>
                                        <p:cTn id="29" dur="1" fill="hold">
                                          <p:stCondLst>
                                            <p:cond delay="0"/>
                                          </p:stCondLst>
                                        </p:cTn>
                                        <p:tgtEl>
                                          <p:spTgt spid="134146">
                                            <p:txEl>
                                              <p:pRg st="5" end="5"/>
                                            </p:txEl>
                                          </p:spTgt>
                                        </p:tgtEl>
                                        <p:attrNameLst>
                                          <p:attrName>style.visibility</p:attrName>
                                        </p:attrNameLst>
                                      </p:cBhvr>
                                      <p:to>
                                        <p:strVal val="visible"/>
                                      </p:to>
                                    </p:set>
                                    <p:anim calcmode="lin" valueType="num">
                                      <p:cBhvr additive="base">
                                        <p:cTn id="30" dur="2000" fill="hold"/>
                                        <p:tgtEl>
                                          <p:spTgt spid="134146">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34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1981200" y="260351"/>
            <a:ext cx="8229600" cy="5870575"/>
          </a:xfrm>
        </p:spPr>
        <p:txBody>
          <a:bodyPr/>
          <a:lstStyle/>
          <a:p>
            <a:pPr eaLnBrk="1" hangingPunct="1">
              <a:buClr>
                <a:schemeClr val="tx1"/>
              </a:buClr>
              <a:buSzPct val="95000"/>
              <a:buFont typeface="Symbol" panose="05050102010706020507" pitchFamily="18" charset="2"/>
              <a:buNone/>
            </a:pPr>
            <a:r>
              <a:rPr lang="el-GR" altLang="en-US" sz="2000"/>
              <a:t>   </a:t>
            </a:r>
            <a:r>
              <a:rPr lang="el-GR" altLang="en-US" sz="2000" u="sng"/>
              <a:t>ΣΥΓΓΕΝΗΣ ΕΠΙΧΕΙΡΗΣΗ</a:t>
            </a:r>
            <a:endParaRPr lang="el-GR" altLang="en-US" sz="2000"/>
          </a:p>
          <a:p>
            <a:pPr eaLnBrk="1" hangingPunct="1">
              <a:buClr>
                <a:schemeClr val="tx1"/>
              </a:buClr>
              <a:buSzPct val="95000"/>
              <a:buFont typeface="Symbol" panose="05050102010706020507" pitchFamily="18" charset="2"/>
              <a:buNone/>
            </a:pPr>
            <a:r>
              <a:rPr lang="el-GR" altLang="en-US" sz="2000">
                <a:latin typeface="Times New Roman" panose="02020603050405020304" pitchFamily="18" charset="0"/>
              </a:rPr>
              <a:t>     Συγγενής επιχείρηση είναι εκείνη στην οποία η μητρική (ή θυγατρική)     ασκεί &lt;&lt;ουσιώδη επιρροή&gt;&gt; χωρίς να έχει την πλειοψηφία του κεφαλαίου ή των δικαιωμάτων ψήφου αυτής.</a:t>
            </a:r>
          </a:p>
          <a:p>
            <a:pPr eaLnBrk="1" hangingPunct="1">
              <a:buClr>
                <a:schemeClr val="tx1"/>
              </a:buClr>
              <a:buSzPct val="95000"/>
              <a:buFont typeface="Symbol" panose="05050102010706020507" pitchFamily="18" charset="2"/>
              <a:buNone/>
            </a:pPr>
            <a:r>
              <a:rPr lang="el-GR" altLang="en-US" sz="2000">
                <a:latin typeface="Times New Roman" panose="02020603050405020304" pitchFamily="18" charset="0"/>
              </a:rPr>
              <a:t>   </a:t>
            </a:r>
          </a:p>
          <a:p>
            <a:pPr eaLnBrk="1" hangingPunct="1">
              <a:buClr>
                <a:schemeClr val="tx1"/>
              </a:buClr>
              <a:buSzPct val="95000"/>
              <a:buFont typeface="Symbol" panose="05050102010706020507" pitchFamily="18" charset="2"/>
              <a:buNone/>
            </a:pPr>
            <a:r>
              <a:rPr lang="el-GR" altLang="en-US" sz="2000">
                <a:latin typeface="Times New Roman" panose="02020603050405020304" pitchFamily="18" charset="0"/>
              </a:rPr>
              <a:t>                                           </a:t>
            </a:r>
            <a:r>
              <a:rPr lang="el-GR" altLang="en-US" sz="1800" u="sng">
                <a:latin typeface="Times New Roman" panose="02020603050405020304" pitchFamily="18" charset="0"/>
              </a:rPr>
              <a:t>ουσιώδη επιρροή</a:t>
            </a:r>
            <a:r>
              <a:rPr lang="el-GR" altLang="en-US" sz="1800">
                <a:latin typeface="Times New Roman" panose="02020603050405020304" pitchFamily="18" charset="0"/>
              </a:rPr>
              <a:t> τεκμαίρεται ότι μια επιχείρηση                                                      </a:t>
            </a:r>
          </a:p>
          <a:p>
            <a:pPr eaLnBrk="1" hangingPunct="1">
              <a:buClr>
                <a:schemeClr val="tx1"/>
              </a:buClr>
              <a:buSzPct val="95000"/>
              <a:buFont typeface="Symbol" panose="05050102010706020507" pitchFamily="18" charset="2"/>
              <a:buNone/>
            </a:pPr>
            <a:r>
              <a:rPr lang="el-GR" altLang="en-US" sz="1800">
                <a:latin typeface="Times New Roman" panose="02020603050405020304" pitchFamily="18" charset="0"/>
              </a:rPr>
              <a:t>                                               ασκεί σε μια άλλη επιχείρηση όταν η παραπάνω  </a:t>
            </a:r>
          </a:p>
          <a:p>
            <a:pPr eaLnBrk="1" hangingPunct="1">
              <a:buClr>
                <a:schemeClr val="tx1"/>
              </a:buClr>
              <a:buSzPct val="95000"/>
              <a:buFont typeface="Symbol" panose="05050102010706020507" pitchFamily="18" charset="2"/>
              <a:buNone/>
            </a:pPr>
            <a:r>
              <a:rPr lang="el-GR" altLang="en-US" sz="1800">
                <a:latin typeface="Times New Roman" panose="02020603050405020304" pitchFamily="18" charset="0"/>
              </a:rPr>
              <a:t>                                               συμμετοχή είναι ίση ή μεγαλύτερη από το 20% του</a:t>
            </a:r>
          </a:p>
          <a:p>
            <a:pPr eaLnBrk="1" hangingPunct="1">
              <a:buClr>
                <a:schemeClr val="tx1"/>
              </a:buClr>
              <a:buSzPct val="95000"/>
              <a:buFont typeface="Symbol" panose="05050102010706020507" pitchFamily="18" charset="2"/>
              <a:buNone/>
            </a:pPr>
            <a:r>
              <a:rPr lang="el-GR" altLang="en-US" sz="1800">
                <a:latin typeface="Times New Roman" panose="02020603050405020304" pitchFamily="18" charset="0"/>
              </a:rPr>
              <a:t>                                               κεφαλαίου ή των δικαιωμάτων ψήφου των μετοχών</a:t>
            </a:r>
          </a:p>
          <a:p>
            <a:pPr eaLnBrk="1" hangingPunct="1">
              <a:buClr>
                <a:schemeClr val="tx1"/>
              </a:buClr>
              <a:buSzPct val="95000"/>
              <a:buFont typeface="Symbol" panose="05050102010706020507" pitchFamily="18" charset="2"/>
              <a:buNone/>
            </a:pPr>
            <a:r>
              <a:rPr lang="el-GR" altLang="en-US" sz="1800">
                <a:latin typeface="Times New Roman" panose="02020603050405020304" pitchFamily="18" charset="0"/>
              </a:rPr>
              <a:t>                                               ή των εταίρων της άλλης επιχείρησης.</a:t>
            </a:r>
          </a:p>
          <a:p>
            <a:pPr eaLnBrk="1" hangingPunct="1">
              <a:buClr>
                <a:schemeClr val="tx1"/>
              </a:buClr>
              <a:buSzPct val="95000"/>
              <a:buFont typeface="Symbol" panose="05050102010706020507" pitchFamily="18" charset="2"/>
              <a:buNone/>
            </a:pPr>
            <a:endParaRPr lang="el-GR" altLang="en-US" sz="2000">
              <a:latin typeface="Times New Roman" panose="02020603050405020304" pitchFamily="18" charset="0"/>
            </a:endParaRPr>
          </a:p>
        </p:txBody>
      </p:sp>
      <p:sp>
        <p:nvSpPr>
          <p:cNvPr id="136195" name="AutoShape 3"/>
          <p:cNvSpPr>
            <a:spLocks noChangeArrowheads="1"/>
          </p:cNvSpPr>
          <p:nvPr/>
        </p:nvSpPr>
        <p:spPr bwMode="auto">
          <a:xfrm>
            <a:off x="1703388" y="333375"/>
            <a:ext cx="431800" cy="287338"/>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196" name="Oval 4"/>
          <p:cNvSpPr>
            <a:spLocks noChangeArrowheads="1"/>
          </p:cNvSpPr>
          <p:nvPr/>
        </p:nvSpPr>
        <p:spPr bwMode="auto">
          <a:xfrm>
            <a:off x="3143250" y="981076"/>
            <a:ext cx="2089150" cy="360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197" name="Line 5"/>
          <p:cNvSpPr>
            <a:spLocks noChangeShapeType="1"/>
          </p:cNvSpPr>
          <p:nvPr/>
        </p:nvSpPr>
        <p:spPr bwMode="auto">
          <a:xfrm>
            <a:off x="4224338" y="1341439"/>
            <a:ext cx="576262" cy="71913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92614541"/>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dissolve">
                                      <p:cBhvr>
                                        <p:cTn id="7" dur="2000"/>
                                        <p:tgtEl>
                                          <p:spTgt spid="136195"/>
                                        </p:tgtEl>
                                      </p:cBhvr>
                                    </p:animEffect>
                                  </p:childTnLst>
                                </p:cTn>
                              </p:par>
                            </p:childTnLst>
                          </p:cTn>
                        </p:par>
                        <p:par>
                          <p:cTn id="8" fill="hold" nodeType="afterGroup">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36194">
                                            <p:txEl>
                                              <p:pRg st="0" end="0"/>
                                            </p:txEl>
                                          </p:spTgt>
                                        </p:tgtEl>
                                        <p:attrNameLst>
                                          <p:attrName>style.visibility</p:attrName>
                                        </p:attrNameLst>
                                      </p:cBhvr>
                                      <p:to>
                                        <p:strVal val="visible"/>
                                      </p:to>
                                    </p:set>
                                    <p:animEffect transition="in" filter="dissolve">
                                      <p:cBhvr>
                                        <p:cTn id="11" dur="2000"/>
                                        <p:tgtEl>
                                          <p:spTgt spid="13619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36194">
                                            <p:txEl>
                                              <p:pRg st="1" end="1"/>
                                            </p:txEl>
                                          </p:spTgt>
                                        </p:tgtEl>
                                        <p:attrNameLst>
                                          <p:attrName>style.visibility</p:attrName>
                                        </p:attrNameLst>
                                      </p:cBhvr>
                                      <p:to>
                                        <p:strVal val="visible"/>
                                      </p:to>
                                    </p:set>
                                    <p:anim calcmode="lin" valueType="num">
                                      <p:cBhvr additive="base">
                                        <p:cTn id="16"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6194">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
                            </p:stCondLst>
                            <p:childTnLst>
                              <p:par>
                                <p:cTn id="19" presetID="18" presetClass="entr" presetSubtype="12" fill="hold" nodeType="afterEffect">
                                  <p:stCondLst>
                                    <p:cond delay="0"/>
                                  </p:stCondLst>
                                  <p:childTnLst>
                                    <p:set>
                                      <p:cBhvr>
                                        <p:cTn id="20" dur="1" fill="hold">
                                          <p:stCondLst>
                                            <p:cond delay="0"/>
                                          </p:stCondLst>
                                        </p:cTn>
                                        <p:tgtEl>
                                          <p:spTgt spid="136196"/>
                                        </p:tgtEl>
                                        <p:attrNameLst>
                                          <p:attrName>style.visibility</p:attrName>
                                        </p:attrNameLst>
                                      </p:cBhvr>
                                      <p:to>
                                        <p:strVal val="visible"/>
                                      </p:to>
                                    </p:set>
                                    <p:animEffect transition="in" filter="strips(downLeft)">
                                      <p:cBhvr>
                                        <p:cTn id="21" dur="2000"/>
                                        <p:tgtEl>
                                          <p:spTgt spid="1361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136197"/>
                                        </p:tgtEl>
                                        <p:attrNameLst>
                                          <p:attrName>style.visibility</p:attrName>
                                        </p:attrNameLst>
                                      </p:cBhvr>
                                      <p:to>
                                        <p:strVal val="visible"/>
                                      </p:to>
                                    </p:set>
                                    <p:animEffect transition="in" filter="strips(downLeft)">
                                      <p:cBhvr>
                                        <p:cTn id="26" dur="500"/>
                                        <p:tgtEl>
                                          <p:spTgt spid="136197"/>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136194">
                                            <p:txEl>
                                              <p:pRg st="3" end="3"/>
                                            </p:txEl>
                                          </p:spTgt>
                                        </p:tgtEl>
                                        <p:attrNameLst>
                                          <p:attrName>style.visibility</p:attrName>
                                        </p:attrNameLst>
                                      </p:cBhvr>
                                      <p:to>
                                        <p:strVal val="visible"/>
                                      </p:to>
                                    </p:set>
                                    <p:animEffect transition="in" filter="fade">
                                      <p:cBhvr>
                                        <p:cTn id="30" dur="2000"/>
                                        <p:tgtEl>
                                          <p:spTgt spid="136194">
                                            <p:txEl>
                                              <p:pRg st="3" end="3"/>
                                            </p:txEl>
                                          </p:spTgt>
                                        </p:tgtEl>
                                      </p:cBhvr>
                                    </p:animEffect>
                                  </p:childTnLst>
                                </p:cTn>
                              </p:par>
                            </p:childTnLst>
                          </p:cTn>
                        </p:par>
                        <p:par>
                          <p:cTn id="31" fill="hold" nodeType="afterGroup">
                            <p:stCondLst>
                              <p:cond delay="2500"/>
                            </p:stCondLst>
                            <p:childTnLst>
                              <p:par>
                                <p:cTn id="32" presetID="10" presetClass="entr" presetSubtype="0" fill="hold" nodeType="afterEffect">
                                  <p:stCondLst>
                                    <p:cond delay="0"/>
                                  </p:stCondLst>
                                  <p:childTnLst>
                                    <p:set>
                                      <p:cBhvr>
                                        <p:cTn id="33" dur="1" fill="hold">
                                          <p:stCondLst>
                                            <p:cond delay="0"/>
                                          </p:stCondLst>
                                        </p:cTn>
                                        <p:tgtEl>
                                          <p:spTgt spid="136194">
                                            <p:txEl>
                                              <p:pRg st="4" end="4"/>
                                            </p:txEl>
                                          </p:spTgt>
                                        </p:tgtEl>
                                        <p:attrNameLst>
                                          <p:attrName>style.visibility</p:attrName>
                                        </p:attrNameLst>
                                      </p:cBhvr>
                                      <p:to>
                                        <p:strVal val="visible"/>
                                      </p:to>
                                    </p:set>
                                    <p:animEffect transition="in" filter="fade">
                                      <p:cBhvr>
                                        <p:cTn id="34" dur="2000"/>
                                        <p:tgtEl>
                                          <p:spTgt spid="136194">
                                            <p:txEl>
                                              <p:pRg st="4" end="4"/>
                                            </p:txEl>
                                          </p:spTgt>
                                        </p:tgtEl>
                                      </p:cBhvr>
                                    </p:animEffect>
                                  </p:childTnLst>
                                </p:cTn>
                              </p:par>
                            </p:childTnLst>
                          </p:cTn>
                        </p:par>
                        <p:par>
                          <p:cTn id="35" fill="hold" nodeType="afterGroup">
                            <p:stCondLst>
                              <p:cond delay="4500"/>
                            </p:stCondLst>
                            <p:childTnLst>
                              <p:par>
                                <p:cTn id="36" presetID="10" presetClass="entr" presetSubtype="0" fill="hold" nodeType="afterEffect">
                                  <p:stCondLst>
                                    <p:cond delay="0"/>
                                  </p:stCondLst>
                                  <p:childTnLst>
                                    <p:set>
                                      <p:cBhvr>
                                        <p:cTn id="37" dur="1" fill="hold">
                                          <p:stCondLst>
                                            <p:cond delay="0"/>
                                          </p:stCondLst>
                                        </p:cTn>
                                        <p:tgtEl>
                                          <p:spTgt spid="136194">
                                            <p:txEl>
                                              <p:pRg st="5" end="5"/>
                                            </p:txEl>
                                          </p:spTgt>
                                        </p:tgtEl>
                                        <p:attrNameLst>
                                          <p:attrName>style.visibility</p:attrName>
                                        </p:attrNameLst>
                                      </p:cBhvr>
                                      <p:to>
                                        <p:strVal val="visible"/>
                                      </p:to>
                                    </p:set>
                                    <p:animEffect transition="in" filter="fade">
                                      <p:cBhvr>
                                        <p:cTn id="38" dur="2000"/>
                                        <p:tgtEl>
                                          <p:spTgt spid="136194">
                                            <p:txEl>
                                              <p:pRg st="5" end="5"/>
                                            </p:txEl>
                                          </p:spTgt>
                                        </p:tgtEl>
                                      </p:cBhvr>
                                    </p:animEffect>
                                  </p:childTnLst>
                                </p:cTn>
                              </p:par>
                            </p:childTnLst>
                          </p:cTn>
                        </p:par>
                        <p:par>
                          <p:cTn id="39" fill="hold" nodeType="afterGroup">
                            <p:stCondLst>
                              <p:cond delay="6500"/>
                            </p:stCondLst>
                            <p:childTnLst>
                              <p:par>
                                <p:cTn id="40" presetID="10" presetClass="entr" presetSubtype="0" fill="hold" nodeType="afterEffect">
                                  <p:stCondLst>
                                    <p:cond delay="0"/>
                                  </p:stCondLst>
                                  <p:childTnLst>
                                    <p:set>
                                      <p:cBhvr>
                                        <p:cTn id="41" dur="1" fill="hold">
                                          <p:stCondLst>
                                            <p:cond delay="0"/>
                                          </p:stCondLst>
                                        </p:cTn>
                                        <p:tgtEl>
                                          <p:spTgt spid="136194">
                                            <p:txEl>
                                              <p:pRg st="6" end="6"/>
                                            </p:txEl>
                                          </p:spTgt>
                                        </p:tgtEl>
                                        <p:attrNameLst>
                                          <p:attrName>style.visibility</p:attrName>
                                        </p:attrNameLst>
                                      </p:cBhvr>
                                      <p:to>
                                        <p:strVal val="visible"/>
                                      </p:to>
                                    </p:set>
                                    <p:animEffect transition="in" filter="fade">
                                      <p:cBhvr>
                                        <p:cTn id="42" dur="2000"/>
                                        <p:tgtEl>
                                          <p:spTgt spid="136194">
                                            <p:txEl>
                                              <p:pRg st="6" end="6"/>
                                            </p:txEl>
                                          </p:spTgt>
                                        </p:tgtEl>
                                      </p:cBhvr>
                                    </p:animEffect>
                                  </p:childTnLst>
                                </p:cTn>
                              </p:par>
                            </p:childTnLst>
                          </p:cTn>
                        </p:par>
                        <p:par>
                          <p:cTn id="43" fill="hold" nodeType="afterGroup">
                            <p:stCondLst>
                              <p:cond delay="8500"/>
                            </p:stCondLst>
                            <p:childTnLst>
                              <p:par>
                                <p:cTn id="44" presetID="10" presetClass="entr" presetSubtype="0" fill="hold" nodeType="afterEffect">
                                  <p:stCondLst>
                                    <p:cond delay="0"/>
                                  </p:stCondLst>
                                  <p:childTnLst>
                                    <p:set>
                                      <p:cBhvr>
                                        <p:cTn id="45" dur="1" fill="hold">
                                          <p:stCondLst>
                                            <p:cond delay="0"/>
                                          </p:stCondLst>
                                        </p:cTn>
                                        <p:tgtEl>
                                          <p:spTgt spid="136194">
                                            <p:txEl>
                                              <p:pRg st="7" end="7"/>
                                            </p:txEl>
                                          </p:spTgt>
                                        </p:tgtEl>
                                        <p:attrNameLst>
                                          <p:attrName>style.visibility</p:attrName>
                                        </p:attrNameLst>
                                      </p:cBhvr>
                                      <p:to>
                                        <p:strVal val="visible"/>
                                      </p:to>
                                    </p:set>
                                    <p:animEffect transition="in" filter="fade">
                                      <p:cBhvr>
                                        <p:cTn id="46" dur="2000"/>
                                        <p:tgtEl>
                                          <p:spTgt spid="1361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l-GR" altLang="en-US" sz="3200"/>
              <a:t>ΜΕΤΑΒΟΛΕΣ ΣΥΜΜΕΤΟΧΩΝ ΚΑΙ ΧΡΕΟΓΡΑΦΩΝ</a:t>
            </a:r>
          </a:p>
        </p:txBody>
      </p:sp>
      <p:sp>
        <p:nvSpPr>
          <p:cNvPr id="138243" name="Rectangle 3"/>
          <p:cNvSpPr>
            <a:spLocks noGrp="1" noChangeArrowheads="1"/>
          </p:cNvSpPr>
          <p:nvPr>
            <p:ph type="body" idx="1"/>
          </p:nvPr>
        </p:nvSpPr>
        <p:spPr/>
        <p:txBody>
          <a:bodyPr>
            <a:normAutofit fontScale="92500" lnSpcReduction="20000"/>
          </a:bodyPr>
          <a:lstStyle/>
          <a:p>
            <a:pPr eaLnBrk="1" hangingPunct="1">
              <a:lnSpc>
                <a:spcPct val="90000"/>
              </a:lnSpc>
              <a:buFontTx/>
              <a:buNone/>
            </a:pPr>
            <a:r>
              <a:rPr lang="el-GR" altLang="en-US" sz="1800" u="sng" dirty="0"/>
              <a:t>ΑΥΞΗΣΕΙΣ ΟΡΙΣΤΙΚΕΣ</a:t>
            </a:r>
            <a:r>
              <a:rPr lang="el-GR" altLang="en-US" sz="1800" dirty="0"/>
              <a:t>                                </a:t>
            </a:r>
            <a:r>
              <a:rPr lang="el-GR" altLang="en-US" sz="1800" u="sng" dirty="0"/>
              <a:t>ΜΕΙΩΣΕΙΣ ΟΡΙΣΤΙΚΕΣ</a:t>
            </a:r>
            <a:r>
              <a:rPr lang="el-GR" altLang="en-US" sz="1800" dirty="0"/>
              <a:t>    </a:t>
            </a:r>
            <a:endParaRPr lang="el-GR" altLang="en-US" sz="1800" i="1" dirty="0">
              <a:latin typeface="Times New Roman" panose="02020603050405020304" pitchFamily="18" charset="0"/>
            </a:endParaRPr>
          </a:p>
          <a:p>
            <a:pPr eaLnBrk="1" hangingPunct="1">
              <a:lnSpc>
                <a:spcPct val="90000"/>
              </a:lnSpc>
              <a:buFontTx/>
              <a:buNone/>
            </a:pPr>
            <a:r>
              <a:rPr lang="el-GR" altLang="en-US" sz="1800" i="1" dirty="0">
                <a:latin typeface="Times New Roman" panose="02020603050405020304" pitchFamily="18" charset="0"/>
              </a:rPr>
              <a:t>               </a:t>
            </a:r>
          </a:p>
          <a:p>
            <a:pPr eaLnBrk="1" hangingPunct="1">
              <a:lnSpc>
                <a:spcPct val="90000"/>
              </a:lnSpc>
              <a:buFontTx/>
              <a:buNone/>
            </a:pPr>
            <a:r>
              <a:rPr lang="el-GR" altLang="en-US" sz="1800" i="1" dirty="0">
                <a:latin typeface="Times New Roman" panose="02020603050405020304" pitchFamily="18" charset="0"/>
              </a:rPr>
              <a:t> Αγορά                                                                           Πώληση</a:t>
            </a:r>
          </a:p>
          <a:p>
            <a:pPr eaLnBrk="1" hangingPunct="1">
              <a:lnSpc>
                <a:spcPct val="90000"/>
              </a:lnSpc>
              <a:buFontTx/>
              <a:buNone/>
            </a:pPr>
            <a:r>
              <a:rPr lang="el-GR" altLang="en-US" sz="1800" i="1" dirty="0">
                <a:latin typeface="Times New Roman" panose="02020603050405020304" pitchFamily="18" charset="0"/>
              </a:rPr>
              <a:t>Δωρεά από τρίτο </a:t>
            </a:r>
            <a:r>
              <a:rPr lang="el-GR" altLang="en-US" sz="1800" dirty="0">
                <a:latin typeface="Times New Roman" panose="02020603050405020304" pitchFamily="18" charset="0"/>
              </a:rPr>
              <a:t>(λόγω                                                </a:t>
            </a:r>
            <a:r>
              <a:rPr lang="el-GR" altLang="en-US" sz="1800" i="1" dirty="0">
                <a:latin typeface="Times New Roman" panose="02020603050405020304" pitchFamily="18" charset="0"/>
              </a:rPr>
              <a:t>Δωρεά σε τρίτο</a:t>
            </a:r>
            <a:endParaRPr lang="el-GR" altLang="en-US" sz="1800" dirty="0">
              <a:latin typeface="Times New Roman" panose="02020603050405020304" pitchFamily="18" charset="0"/>
            </a:endParaRPr>
          </a:p>
          <a:p>
            <a:pPr eaLnBrk="1" hangingPunct="1">
              <a:lnSpc>
                <a:spcPct val="90000"/>
              </a:lnSpc>
              <a:buFontTx/>
              <a:buNone/>
            </a:pPr>
            <a:r>
              <a:rPr lang="el-GR" altLang="en-US" sz="1800" dirty="0" err="1">
                <a:latin typeface="Times New Roman" panose="02020603050405020304" pitchFamily="18" charset="0"/>
              </a:rPr>
              <a:t>κεφαλοποιήσεως</a:t>
            </a:r>
            <a:r>
              <a:rPr lang="el-GR" altLang="en-US" sz="1800" dirty="0">
                <a:latin typeface="Times New Roman" panose="02020603050405020304" pitchFamily="18" charset="0"/>
              </a:rPr>
              <a:t> αποθεματικών,                         </a:t>
            </a:r>
          </a:p>
          <a:p>
            <a:pPr eaLnBrk="1" hangingPunct="1">
              <a:lnSpc>
                <a:spcPct val="90000"/>
              </a:lnSpc>
              <a:buFontTx/>
              <a:buNone/>
            </a:pPr>
            <a:r>
              <a:rPr lang="el-GR" altLang="en-US" sz="1800" dirty="0">
                <a:latin typeface="Times New Roman" panose="02020603050405020304" pitchFamily="18" charset="0"/>
              </a:rPr>
              <a:t>Αναπροσαρμογής αξίας ακινήτων </a:t>
            </a:r>
            <a:r>
              <a:rPr lang="el-GR" altLang="en-US" sz="1800" dirty="0" err="1">
                <a:latin typeface="Times New Roman" panose="02020603050405020304" pitchFamily="18" charset="0"/>
              </a:rPr>
              <a:t>κ.λ.π</a:t>
            </a:r>
            <a:r>
              <a:rPr lang="el-GR" altLang="en-US" sz="1800" dirty="0">
                <a:latin typeface="Times New Roman" panose="02020603050405020304" pitchFamily="18" charset="0"/>
              </a:rPr>
              <a:t>.)</a:t>
            </a:r>
            <a:r>
              <a:rPr lang="el-GR" altLang="en-US" sz="1800" i="1" u="sng" dirty="0">
                <a:latin typeface="Times New Roman" panose="02020603050405020304" pitchFamily="18" charset="0"/>
              </a:rPr>
              <a:t> </a:t>
            </a:r>
          </a:p>
          <a:p>
            <a:pPr eaLnBrk="1" hangingPunct="1">
              <a:lnSpc>
                <a:spcPct val="90000"/>
              </a:lnSpc>
              <a:buFontTx/>
              <a:buNone/>
            </a:pPr>
            <a:r>
              <a:rPr lang="el-GR" altLang="en-US" sz="1800" i="1" dirty="0">
                <a:latin typeface="Times New Roman" panose="02020603050405020304" pitchFamily="18" charset="0"/>
              </a:rPr>
              <a:t>Εισφορά από τρίτο                                                       Εισφορά σε τρίτο</a:t>
            </a:r>
          </a:p>
          <a:p>
            <a:pPr eaLnBrk="1" hangingPunct="1">
              <a:lnSpc>
                <a:spcPct val="90000"/>
              </a:lnSpc>
              <a:buFontTx/>
              <a:buNone/>
            </a:pPr>
            <a:endParaRPr lang="el-GR" altLang="en-US" sz="1800" i="1" dirty="0">
              <a:latin typeface="Times New Roman" panose="02020603050405020304" pitchFamily="18" charset="0"/>
            </a:endParaRPr>
          </a:p>
          <a:p>
            <a:pPr algn="ctr" eaLnBrk="1" hangingPunct="1">
              <a:lnSpc>
                <a:spcPct val="90000"/>
              </a:lnSpc>
              <a:buFontTx/>
              <a:buNone/>
            </a:pPr>
            <a:r>
              <a:rPr lang="el-GR" altLang="en-US" sz="1800" i="1" u="sng" dirty="0"/>
              <a:t>ΜΕΙΩΣΕΙΣ ΚΑΤΆ ΠΡΟΒΛΕΨΗ</a:t>
            </a:r>
            <a:endParaRPr lang="el-GR" altLang="en-US" sz="1800" i="1" dirty="0"/>
          </a:p>
          <a:p>
            <a:pPr algn="ctr" eaLnBrk="1" hangingPunct="1">
              <a:lnSpc>
                <a:spcPct val="90000"/>
              </a:lnSpc>
              <a:buFontTx/>
              <a:buNone/>
            </a:pPr>
            <a:endParaRPr lang="el-GR" altLang="en-US" sz="1800" i="1" dirty="0"/>
          </a:p>
          <a:p>
            <a:pPr eaLnBrk="1" hangingPunct="1">
              <a:lnSpc>
                <a:spcPct val="90000"/>
              </a:lnSpc>
              <a:buFontTx/>
              <a:buNone/>
            </a:pPr>
            <a:r>
              <a:rPr lang="el-GR" altLang="en-US" sz="1800" i="1" dirty="0">
                <a:latin typeface="Times New Roman" panose="02020603050405020304" pitchFamily="18" charset="0"/>
              </a:rPr>
              <a:t>Πρόβλεψη υποτίμηση συμμετοχών και χρεογράφων </a:t>
            </a:r>
            <a:r>
              <a:rPr lang="el-GR" altLang="en-US" sz="1800" dirty="0">
                <a:latin typeface="Times New Roman" panose="02020603050405020304" pitchFamily="18" charset="0"/>
              </a:rPr>
              <a:t>(Σημειώνεται ότι η πρόβλεψη </a:t>
            </a:r>
          </a:p>
          <a:p>
            <a:pPr eaLnBrk="1" hangingPunct="1">
              <a:lnSpc>
                <a:spcPct val="90000"/>
              </a:lnSpc>
              <a:buFontTx/>
              <a:buNone/>
            </a:pPr>
            <a:r>
              <a:rPr lang="el-GR" altLang="en-US" sz="1800" dirty="0">
                <a:latin typeface="Times New Roman" panose="02020603050405020304" pitchFamily="18" charset="0"/>
              </a:rPr>
              <a:t>υποτίμησης συμμετοχών και χρεογράφων, εμφανίζεται στο ενεργητικό του </a:t>
            </a:r>
          </a:p>
          <a:p>
            <a:pPr eaLnBrk="1" hangingPunct="1">
              <a:lnSpc>
                <a:spcPct val="90000"/>
              </a:lnSpc>
              <a:buFontTx/>
              <a:buNone/>
            </a:pPr>
            <a:r>
              <a:rPr lang="el-GR" altLang="en-US" sz="1800" dirty="0">
                <a:latin typeface="Times New Roman" panose="02020603050405020304" pitchFamily="18" charset="0"/>
              </a:rPr>
              <a:t>ισολογισμού αφαιρετικά από το ποσό του τέλους χρήσεως των συμμετοχών και </a:t>
            </a:r>
          </a:p>
          <a:p>
            <a:pPr eaLnBrk="1" hangingPunct="1">
              <a:lnSpc>
                <a:spcPct val="90000"/>
              </a:lnSpc>
              <a:buFontTx/>
              <a:buNone/>
            </a:pPr>
            <a:r>
              <a:rPr lang="el-GR" altLang="en-US" sz="1800" dirty="0">
                <a:latin typeface="Times New Roman" panose="02020603050405020304" pitchFamily="18" charset="0"/>
              </a:rPr>
              <a:t>χρεογράφων)</a:t>
            </a:r>
            <a:endParaRPr lang="el-GR" altLang="en-US" sz="1800" i="1" dirty="0">
              <a:latin typeface="Times New Roman" panose="02020603050405020304" pitchFamily="18" charset="0"/>
            </a:endParaRPr>
          </a:p>
        </p:txBody>
      </p:sp>
      <p:sp>
        <p:nvSpPr>
          <p:cNvPr id="138244" name="AutoShape 4"/>
          <p:cNvSpPr>
            <a:spLocks/>
          </p:cNvSpPr>
          <p:nvPr/>
        </p:nvSpPr>
        <p:spPr bwMode="auto">
          <a:xfrm rot="5400000">
            <a:off x="1499893" y="768405"/>
            <a:ext cx="360362" cy="3024187"/>
          </a:xfrm>
          <a:prstGeom prst="leftBrace">
            <a:avLst>
              <a:gd name="adj1" fmla="val 69934"/>
              <a:gd name="adj2" fmla="val 50000"/>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45" name="AutoShape 5"/>
          <p:cNvSpPr>
            <a:spLocks/>
          </p:cNvSpPr>
          <p:nvPr/>
        </p:nvSpPr>
        <p:spPr bwMode="auto">
          <a:xfrm rot="5400000">
            <a:off x="5591174" y="732686"/>
            <a:ext cx="360362" cy="3095625"/>
          </a:xfrm>
          <a:prstGeom prst="leftBrace">
            <a:avLst>
              <a:gd name="adj1" fmla="val 71586"/>
              <a:gd name="adj2" fmla="val 50000"/>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46" name="AutoShape 6"/>
          <p:cNvSpPr>
            <a:spLocks/>
          </p:cNvSpPr>
          <p:nvPr/>
        </p:nvSpPr>
        <p:spPr bwMode="auto">
          <a:xfrm rot="5400000">
            <a:off x="5591175" y="848722"/>
            <a:ext cx="360363" cy="7704137"/>
          </a:xfrm>
          <a:prstGeom prst="leftBrace">
            <a:avLst>
              <a:gd name="adj1" fmla="val 178157"/>
              <a:gd name="adj2" fmla="val 50000"/>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937450873"/>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 to="" calcmode="lin" valueType="num">
                                      <p:cBhvr>
                                        <p:cTn id="7" dur="1" fill="hold"/>
                                        <p:tgtEl>
                                          <p:spTgt spid="138242"/>
                                        </p:tgtEl>
                                        <p:attrNameLst>
                                          <p:attrName/>
                                        </p:attrNameLst>
                                      </p:cBhvr>
                                    </p:anim>
                                  </p:childTnLst>
                                </p:cTn>
                              </p:par>
                            </p:childTnLst>
                          </p:cTn>
                        </p:par>
                        <p:par>
                          <p:cTn id="8" fill="hold" nodeType="afterGroup">
                            <p:stCondLst>
                              <p:cond delay="0"/>
                            </p:stCondLst>
                            <p:childTnLst>
                              <p:par>
                                <p:cTn id="9" presetID="10" presetClass="entr" presetSubtype="0" fill="hold" nodeType="afterEffect">
                                  <p:stCondLst>
                                    <p:cond delay="1500"/>
                                  </p:stCondLst>
                                  <p:childTnLst>
                                    <p:set>
                                      <p:cBhvr>
                                        <p:cTn id="10" dur="1" fill="hold">
                                          <p:stCondLst>
                                            <p:cond delay="0"/>
                                          </p:stCondLst>
                                        </p:cTn>
                                        <p:tgtEl>
                                          <p:spTgt spid="138243">
                                            <p:txEl>
                                              <p:pRg st="0" end="0"/>
                                            </p:txEl>
                                          </p:spTgt>
                                        </p:tgtEl>
                                        <p:attrNameLst>
                                          <p:attrName>style.visibility</p:attrName>
                                        </p:attrNameLst>
                                      </p:cBhvr>
                                      <p:to>
                                        <p:strVal val="visible"/>
                                      </p:to>
                                    </p:set>
                                    <p:animEffect transition="in" filter="fade">
                                      <p:cBhvr>
                                        <p:cTn id="11" dur="2000"/>
                                        <p:tgtEl>
                                          <p:spTgt spid="13824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38243">
                                            <p:txEl>
                                              <p:pRg st="8" end="8"/>
                                            </p:txEl>
                                          </p:spTgt>
                                        </p:tgtEl>
                                        <p:attrNameLst>
                                          <p:attrName>style.visibility</p:attrName>
                                        </p:attrNameLst>
                                      </p:cBhvr>
                                      <p:to>
                                        <p:strVal val="visible"/>
                                      </p:to>
                                    </p:set>
                                    <p:animEffect transition="in" filter="fade">
                                      <p:cBhvr>
                                        <p:cTn id="14" dur="2000"/>
                                        <p:tgtEl>
                                          <p:spTgt spid="138243">
                                            <p:txEl>
                                              <p:pRg st="8" end="8"/>
                                            </p:txEl>
                                          </p:spTgt>
                                        </p:tgtEl>
                                      </p:cBhvr>
                                    </p:animEffect>
                                  </p:childTnLst>
                                </p:cTn>
                              </p:par>
                            </p:childTnLst>
                          </p:cTn>
                        </p:par>
                        <p:par>
                          <p:cTn id="15" fill="hold" nodeType="afterGroup">
                            <p:stCondLst>
                              <p:cond delay="3500"/>
                            </p:stCondLst>
                            <p:childTnLst>
                              <p:par>
                                <p:cTn id="16" presetID="18" presetClass="entr" presetSubtype="12" fill="hold" nodeType="afterEffect">
                                  <p:stCondLst>
                                    <p:cond delay="0"/>
                                  </p:stCondLst>
                                  <p:childTnLst>
                                    <p:set>
                                      <p:cBhvr>
                                        <p:cTn id="17" dur="1" fill="hold">
                                          <p:stCondLst>
                                            <p:cond delay="0"/>
                                          </p:stCondLst>
                                        </p:cTn>
                                        <p:tgtEl>
                                          <p:spTgt spid="138244"/>
                                        </p:tgtEl>
                                        <p:attrNameLst>
                                          <p:attrName>style.visibility</p:attrName>
                                        </p:attrNameLst>
                                      </p:cBhvr>
                                      <p:to>
                                        <p:strVal val="visible"/>
                                      </p:to>
                                    </p:set>
                                    <p:animEffect transition="in" filter="strips(downLeft)">
                                      <p:cBhvr>
                                        <p:cTn id="18" dur="2000"/>
                                        <p:tgtEl>
                                          <p:spTgt spid="138244"/>
                                        </p:tgtEl>
                                      </p:cBhvr>
                                    </p:animEffect>
                                  </p:childTnLst>
                                </p:cTn>
                              </p:par>
                              <p:par>
                                <p:cTn id="19" presetID="18" presetClass="entr" presetSubtype="12" fill="hold" nodeType="withEffect">
                                  <p:stCondLst>
                                    <p:cond delay="0"/>
                                  </p:stCondLst>
                                  <p:childTnLst>
                                    <p:set>
                                      <p:cBhvr>
                                        <p:cTn id="20" dur="1" fill="hold">
                                          <p:stCondLst>
                                            <p:cond delay="0"/>
                                          </p:stCondLst>
                                        </p:cTn>
                                        <p:tgtEl>
                                          <p:spTgt spid="138245"/>
                                        </p:tgtEl>
                                        <p:attrNameLst>
                                          <p:attrName>style.visibility</p:attrName>
                                        </p:attrNameLst>
                                      </p:cBhvr>
                                      <p:to>
                                        <p:strVal val="visible"/>
                                      </p:to>
                                    </p:set>
                                    <p:animEffect transition="in" filter="strips(downLeft)">
                                      <p:cBhvr>
                                        <p:cTn id="21" dur="500"/>
                                        <p:tgtEl>
                                          <p:spTgt spid="138245"/>
                                        </p:tgtEl>
                                      </p:cBhvr>
                                    </p:animEffect>
                                  </p:childTnLst>
                                </p:cTn>
                              </p:par>
                              <p:par>
                                <p:cTn id="22" presetID="18" presetClass="entr" presetSubtype="12" fill="hold" nodeType="withEffect">
                                  <p:stCondLst>
                                    <p:cond delay="0"/>
                                  </p:stCondLst>
                                  <p:childTnLst>
                                    <p:set>
                                      <p:cBhvr>
                                        <p:cTn id="23" dur="1" fill="hold">
                                          <p:stCondLst>
                                            <p:cond delay="0"/>
                                          </p:stCondLst>
                                        </p:cTn>
                                        <p:tgtEl>
                                          <p:spTgt spid="138246"/>
                                        </p:tgtEl>
                                        <p:attrNameLst>
                                          <p:attrName>style.visibility</p:attrName>
                                        </p:attrNameLst>
                                      </p:cBhvr>
                                      <p:to>
                                        <p:strVal val="visible"/>
                                      </p:to>
                                    </p:set>
                                    <p:animEffect transition="in" filter="strips(downLeft)">
                                      <p:cBhvr>
                                        <p:cTn id="24" dur="2000"/>
                                        <p:tgtEl>
                                          <p:spTgt spid="138246"/>
                                        </p:tgtEl>
                                      </p:cBhvr>
                                    </p:animEffect>
                                  </p:childTnLst>
                                </p:cTn>
                              </p:par>
                            </p:childTnLst>
                          </p:cTn>
                        </p:par>
                        <p:par>
                          <p:cTn id="25" fill="hold" nodeType="afterGroup">
                            <p:stCondLst>
                              <p:cond delay="5500"/>
                            </p:stCondLst>
                            <p:childTnLst>
                              <p:par>
                                <p:cTn id="26" presetID="10" presetClass="entr" presetSubtype="0" fill="hold" nodeType="afterEffect">
                                  <p:stCondLst>
                                    <p:cond delay="0"/>
                                  </p:stCondLst>
                                  <p:childTnLst>
                                    <p:set>
                                      <p:cBhvr>
                                        <p:cTn id="27" dur="1" fill="hold">
                                          <p:stCondLst>
                                            <p:cond delay="0"/>
                                          </p:stCondLst>
                                        </p:cTn>
                                        <p:tgtEl>
                                          <p:spTgt spid="138243">
                                            <p:txEl>
                                              <p:pRg st="2" end="2"/>
                                            </p:txEl>
                                          </p:spTgt>
                                        </p:tgtEl>
                                        <p:attrNameLst>
                                          <p:attrName>style.visibility</p:attrName>
                                        </p:attrNameLst>
                                      </p:cBhvr>
                                      <p:to>
                                        <p:strVal val="visible"/>
                                      </p:to>
                                    </p:set>
                                    <p:animEffect transition="in" filter="fade">
                                      <p:cBhvr>
                                        <p:cTn id="28" dur="2000"/>
                                        <p:tgtEl>
                                          <p:spTgt spid="138243">
                                            <p:txEl>
                                              <p:pRg st="2" end="2"/>
                                            </p:txEl>
                                          </p:spTgt>
                                        </p:tgtEl>
                                      </p:cBhvr>
                                    </p:animEffect>
                                  </p:childTnLst>
                                </p:cTn>
                              </p:par>
                            </p:childTnLst>
                          </p:cTn>
                        </p:par>
                        <p:par>
                          <p:cTn id="29" fill="hold" nodeType="afterGroup">
                            <p:stCondLst>
                              <p:cond delay="7500"/>
                            </p:stCondLst>
                            <p:childTnLst>
                              <p:par>
                                <p:cTn id="30" presetID="10" presetClass="entr" presetSubtype="0" fill="hold" nodeType="afterEffect">
                                  <p:stCondLst>
                                    <p:cond delay="0"/>
                                  </p:stCondLst>
                                  <p:childTnLst>
                                    <p:set>
                                      <p:cBhvr>
                                        <p:cTn id="31" dur="1" fill="hold">
                                          <p:stCondLst>
                                            <p:cond delay="0"/>
                                          </p:stCondLst>
                                        </p:cTn>
                                        <p:tgtEl>
                                          <p:spTgt spid="138243">
                                            <p:txEl>
                                              <p:pRg st="3" end="3"/>
                                            </p:txEl>
                                          </p:spTgt>
                                        </p:tgtEl>
                                        <p:attrNameLst>
                                          <p:attrName>style.visibility</p:attrName>
                                        </p:attrNameLst>
                                      </p:cBhvr>
                                      <p:to>
                                        <p:strVal val="visible"/>
                                      </p:to>
                                    </p:set>
                                    <p:animEffect transition="in" filter="fade">
                                      <p:cBhvr>
                                        <p:cTn id="32" dur="2000"/>
                                        <p:tgtEl>
                                          <p:spTgt spid="138243">
                                            <p:txEl>
                                              <p:pRg st="3" end="3"/>
                                            </p:txEl>
                                          </p:spTgt>
                                        </p:tgtEl>
                                      </p:cBhvr>
                                    </p:animEffect>
                                  </p:childTnLst>
                                </p:cTn>
                              </p:par>
                            </p:childTnLst>
                          </p:cTn>
                        </p:par>
                        <p:par>
                          <p:cTn id="33" fill="hold" nodeType="afterGroup">
                            <p:stCondLst>
                              <p:cond delay="9500"/>
                            </p:stCondLst>
                            <p:childTnLst>
                              <p:par>
                                <p:cTn id="34" presetID="10" presetClass="entr" presetSubtype="0" fill="hold" nodeType="afterEffect">
                                  <p:stCondLst>
                                    <p:cond delay="0"/>
                                  </p:stCondLst>
                                  <p:childTnLst>
                                    <p:set>
                                      <p:cBhvr>
                                        <p:cTn id="35" dur="1" fill="hold">
                                          <p:stCondLst>
                                            <p:cond delay="0"/>
                                          </p:stCondLst>
                                        </p:cTn>
                                        <p:tgtEl>
                                          <p:spTgt spid="138243">
                                            <p:txEl>
                                              <p:pRg st="4" end="4"/>
                                            </p:txEl>
                                          </p:spTgt>
                                        </p:tgtEl>
                                        <p:attrNameLst>
                                          <p:attrName>style.visibility</p:attrName>
                                        </p:attrNameLst>
                                      </p:cBhvr>
                                      <p:to>
                                        <p:strVal val="visible"/>
                                      </p:to>
                                    </p:set>
                                    <p:animEffect transition="in" filter="fade">
                                      <p:cBhvr>
                                        <p:cTn id="36" dur="2000"/>
                                        <p:tgtEl>
                                          <p:spTgt spid="138243">
                                            <p:txEl>
                                              <p:pRg st="4" end="4"/>
                                            </p:txEl>
                                          </p:spTgt>
                                        </p:tgtEl>
                                      </p:cBhvr>
                                    </p:animEffect>
                                  </p:childTnLst>
                                </p:cTn>
                              </p:par>
                            </p:childTnLst>
                          </p:cTn>
                        </p:par>
                        <p:par>
                          <p:cTn id="37" fill="hold" nodeType="afterGroup">
                            <p:stCondLst>
                              <p:cond delay="11500"/>
                            </p:stCondLst>
                            <p:childTnLst>
                              <p:par>
                                <p:cTn id="38" presetID="10" presetClass="entr" presetSubtype="0" fill="hold" nodeType="afterEffect">
                                  <p:stCondLst>
                                    <p:cond delay="0"/>
                                  </p:stCondLst>
                                  <p:childTnLst>
                                    <p:set>
                                      <p:cBhvr>
                                        <p:cTn id="39" dur="1" fill="hold">
                                          <p:stCondLst>
                                            <p:cond delay="0"/>
                                          </p:stCondLst>
                                        </p:cTn>
                                        <p:tgtEl>
                                          <p:spTgt spid="138243">
                                            <p:txEl>
                                              <p:pRg st="5" end="5"/>
                                            </p:txEl>
                                          </p:spTgt>
                                        </p:tgtEl>
                                        <p:attrNameLst>
                                          <p:attrName>style.visibility</p:attrName>
                                        </p:attrNameLst>
                                      </p:cBhvr>
                                      <p:to>
                                        <p:strVal val="visible"/>
                                      </p:to>
                                    </p:set>
                                    <p:animEffect transition="in" filter="fade">
                                      <p:cBhvr>
                                        <p:cTn id="40" dur="2000"/>
                                        <p:tgtEl>
                                          <p:spTgt spid="138243">
                                            <p:txEl>
                                              <p:pRg st="5" end="5"/>
                                            </p:txEl>
                                          </p:spTgt>
                                        </p:tgtEl>
                                      </p:cBhvr>
                                    </p:animEffect>
                                  </p:childTnLst>
                                </p:cTn>
                              </p:par>
                            </p:childTnLst>
                          </p:cTn>
                        </p:par>
                        <p:par>
                          <p:cTn id="41" fill="hold" nodeType="afterGroup">
                            <p:stCondLst>
                              <p:cond delay="13500"/>
                            </p:stCondLst>
                            <p:childTnLst>
                              <p:par>
                                <p:cTn id="42" presetID="10" presetClass="entr" presetSubtype="0" fill="hold" nodeType="afterEffect">
                                  <p:stCondLst>
                                    <p:cond delay="0"/>
                                  </p:stCondLst>
                                  <p:childTnLst>
                                    <p:set>
                                      <p:cBhvr>
                                        <p:cTn id="43" dur="1" fill="hold">
                                          <p:stCondLst>
                                            <p:cond delay="0"/>
                                          </p:stCondLst>
                                        </p:cTn>
                                        <p:tgtEl>
                                          <p:spTgt spid="138243">
                                            <p:txEl>
                                              <p:pRg st="6" end="6"/>
                                            </p:txEl>
                                          </p:spTgt>
                                        </p:tgtEl>
                                        <p:attrNameLst>
                                          <p:attrName>style.visibility</p:attrName>
                                        </p:attrNameLst>
                                      </p:cBhvr>
                                      <p:to>
                                        <p:strVal val="visible"/>
                                      </p:to>
                                    </p:set>
                                    <p:animEffect transition="in" filter="fade">
                                      <p:cBhvr>
                                        <p:cTn id="44" dur="2000"/>
                                        <p:tgtEl>
                                          <p:spTgt spid="138243">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38243">
                                            <p:txEl>
                                              <p:pRg st="10" end="10"/>
                                            </p:txEl>
                                          </p:spTgt>
                                        </p:tgtEl>
                                        <p:attrNameLst>
                                          <p:attrName>style.visibility</p:attrName>
                                        </p:attrNameLst>
                                      </p:cBhvr>
                                      <p:to>
                                        <p:strVal val="visible"/>
                                      </p:to>
                                    </p:set>
                                    <p:animEffect transition="in" filter="fade">
                                      <p:cBhvr>
                                        <p:cTn id="47" dur="2000"/>
                                        <p:tgtEl>
                                          <p:spTgt spid="13824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38243">
                                            <p:txEl>
                                              <p:pRg st="11" end="11"/>
                                            </p:txEl>
                                          </p:spTgt>
                                        </p:tgtEl>
                                        <p:attrNameLst>
                                          <p:attrName>style.visibility</p:attrName>
                                        </p:attrNameLst>
                                      </p:cBhvr>
                                      <p:to>
                                        <p:strVal val="visible"/>
                                      </p:to>
                                    </p:set>
                                    <p:animEffect transition="in" filter="fade">
                                      <p:cBhvr>
                                        <p:cTn id="50" dur="2000"/>
                                        <p:tgtEl>
                                          <p:spTgt spid="138243">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38243">
                                            <p:txEl>
                                              <p:pRg st="12" end="12"/>
                                            </p:txEl>
                                          </p:spTgt>
                                        </p:tgtEl>
                                        <p:attrNameLst>
                                          <p:attrName>style.visibility</p:attrName>
                                        </p:attrNameLst>
                                      </p:cBhvr>
                                      <p:to>
                                        <p:strVal val="visible"/>
                                      </p:to>
                                    </p:set>
                                    <p:animEffect transition="in" filter="fade">
                                      <p:cBhvr>
                                        <p:cTn id="53" dur="2000"/>
                                        <p:tgtEl>
                                          <p:spTgt spid="138243">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38243">
                                            <p:txEl>
                                              <p:pRg st="13" end="13"/>
                                            </p:txEl>
                                          </p:spTgt>
                                        </p:tgtEl>
                                        <p:attrNameLst>
                                          <p:attrName>style.visibility</p:attrName>
                                        </p:attrNameLst>
                                      </p:cBhvr>
                                      <p:to>
                                        <p:strVal val="visible"/>
                                      </p:to>
                                    </p:set>
                                    <p:animEffect transition="in" filter="fade">
                                      <p:cBhvr>
                                        <p:cTn id="56" dur="2000"/>
                                        <p:tgtEl>
                                          <p:spTgt spid="1382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1981200" y="333376"/>
            <a:ext cx="8686800" cy="6524625"/>
          </a:xfrm>
        </p:spPr>
        <p:txBody>
          <a:bodyPr>
            <a:normAutofit fontScale="92500" lnSpcReduction="10000"/>
          </a:bodyPr>
          <a:lstStyle/>
          <a:p>
            <a:pPr eaLnBrk="1" hangingPunct="1">
              <a:lnSpc>
                <a:spcPct val="80000"/>
              </a:lnSpc>
              <a:buClr>
                <a:srgbClr val="FF0000"/>
              </a:buClr>
              <a:buSzPct val="95000"/>
              <a:buFont typeface="Wingdings" panose="05000000000000000000" pitchFamily="2" charset="2"/>
              <a:buChar char="ü"/>
            </a:pPr>
            <a:r>
              <a:rPr lang="el-GR" altLang="en-US" sz="2000">
                <a:latin typeface="Times New Roman" panose="02020603050405020304" pitchFamily="18" charset="0"/>
              </a:rPr>
              <a:t>Τα αποτελέσματα από τις μεταβολές των συμμετοχών και των χρεογράφων θεωρούνται οργανικό αποτέλεσμα και ως εκ τούτου οι ζημιές καταχωρούνται στην 6η ομάδα των λογαριασμών του Ε.Γ.Λ.Σ. ( οργανικά έξοδα κατ’ είδος) ενώ τα κέρδη καταχωρούνται στην 7η ομάδα των λογαριασμών του Ε.Γ.Λ.Σ. (οργανικά έσοδα κατ’ είδος).</a:t>
            </a:r>
          </a:p>
          <a:p>
            <a:pPr eaLnBrk="1" hangingPunct="1">
              <a:lnSpc>
                <a:spcPct val="80000"/>
              </a:lnSpc>
              <a:buClr>
                <a:srgbClr val="FF0000"/>
              </a:buClr>
              <a:buSzPct val="95000"/>
              <a:buFont typeface="Wingdings" panose="05000000000000000000" pitchFamily="2" charset="2"/>
              <a:buNone/>
            </a:pPr>
            <a:endParaRPr lang="el-GR" altLang="en-US" sz="2000">
              <a:latin typeface="Times New Roman" panose="02020603050405020304" pitchFamily="18" charset="0"/>
            </a:endParaRPr>
          </a:p>
          <a:p>
            <a:pPr eaLnBrk="1" hangingPunct="1">
              <a:lnSpc>
                <a:spcPct val="80000"/>
              </a:lnSpc>
              <a:buClr>
                <a:srgbClr val="FF0000"/>
              </a:buClr>
              <a:buSzPct val="95000"/>
              <a:buFont typeface="Wingdings" panose="05000000000000000000" pitchFamily="2" charset="2"/>
              <a:buChar char="ü"/>
            </a:pPr>
            <a:r>
              <a:rPr lang="el-GR" altLang="en-US" sz="2000">
                <a:latin typeface="Times New Roman" panose="02020603050405020304" pitchFamily="18" charset="0"/>
              </a:rPr>
              <a:t>Οι συμμετοχές και τα χρεόγραφα καταχωρούνται με την αξία κτήσεως στους οικείους υπολογαριασμούς των πρωτοβάθμιων λογαριασμό 18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Συμμετοχές</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και 34</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Χρεόγραφα</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a:t>
            </a:r>
          </a:p>
          <a:p>
            <a:pPr eaLnBrk="1" hangingPunct="1">
              <a:lnSpc>
                <a:spcPct val="80000"/>
              </a:lnSpc>
              <a:buClr>
                <a:srgbClr val="FF0000"/>
              </a:buClr>
              <a:buSzPct val="95000"/>
              <a:buFont typeface="Wingdings" panose="05000000000000000000" pitchFamily="2" charset="2"/>
              <a:buNone/>
            </a:pPr>
            <a:endParaRPr lang="el-GR" altLang="en-US" sz="2000">
              <a:latin typeface="Times New Roman" panose="02020603050405020304" pitchFamily="18" charset="0"/>
            </a:endParaRPr>
          </a:p>
          <a:p>
            <a:pPr eaLnBrk="1" hangingPunct="1">
              <a:lnSpc>
                <a:spcPct val="80000"/>
              </a:lnSpc>
              <a:buClr>
                <a:srgbClr val="FF0000"/>
              </a:buClr>
              <a:buSzPct val="95000"/>
              <a:buFont typeface="Wingdings" panose="05000000000000000000" pitchFamily="2" charset="2"/>
              <a:buNone/>
            </a:pPr>
            <a:r>
              <a:rPr lang="el-GR" altLang="en-US" sz="1400">
                <a:latin typeface="Times New Roman" panose="02020603050405020304" pitchFamily="18" charset="0"/>
              </a:rPr>
              <a:t>                                                                                                                  </a:t>
            </a:r>
            <a:r>
              <a:rPr lang="el-GR" altLang="en-US" sz="1800" u="sng">
                <a:latin typeface="Times New Roman" panose="02020603050405020304" pitchFamily="18" charset="0"/>
              </a:rPr>
              <a:t>αξία κτήσεως</a:t>
            </a:r>
            <a:r>
              <a:rPr lang="el-GR" altLang="en-US" sz="1800">
                <a:latin typeface="Times New Roman" panose="02020603050405020304" pitchFamily="18" charset="0"/>
              </a:rPr>
              <a:t> είναι το ποσό που</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καταβάλλεται είτε απευθείας στην</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εταιρεία κατά τη συγκρότηση του</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κεφαλαίου της, είτε για αγορά της</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της συμμετοχής, καθώς και η</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ονομαστική αξία των τίτλων που</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δίνονται στην οικονομική μονάδα</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χωρίς αντάλλαγμα λόγω νόμιμης</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αναπροσαρμογής των περιουσιακών</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στοιχείων της εκδότριας εταιρείας ή</a:t>
            </a:r>
          </a:p>
          <a:p>
            <a:pPr eaLnBrk="1" hangingPunct="1">
              <a:lnSpc>
                <a:spcPct val="80000"/>
              </a:lnSpc>
              <a:buClr>
                <a:srgbClr val="FF0000"/>
              </a:buClr>
              <a:buSzPct val="95000"/>
              <a:buFont typeface="Wingdings" panose="05000000000000000000" pitchFamily="2" charset="2"/>
              <a:buNone/>
            </a:pPr>
            <a:r>
              <a:rPr lang="el-GR" altLang="en-US" sz="1800">
                <a:latin typeface="Times New Roman" panose="02020603050405020304" pitchFamily="18" charset="0"/>
              </a:rPr>
              <a:t>                                                                                         κεφαλαιοποιήσεως αποθεματικών.                                                  </a:t>
            </a:r>
          </a:p>
          <a:p>
            <a:pPr eaLnBrk="1" hangingPunct="1">
              <a:lnSpc>
                <a:spcPct val="80000"/>
              </a:lnSpc>
              <a:buClr>
                <a:srgbClr val="FF0000"/>
              </a:buClr>
              <a:buSzPct val="95000"/>
              <a:buFont typeface="Wingdings" panose="05000000000000000000" pitchFamily="2" charset="2"/>
              <a:buNone/>
            </a:pPr>
            <a:r>
              <a:rPr lang="el-GR" altLang="en-US" sz="1400">
                <a:latin typeface="Times New Roman" panose="02020603050405020304" pitchFamily="18" charset="0"/>
              </a:rPr>
              <a:t>                                                                                                                                                                                       </a:t>
            </a:r>
          </a:p>
          <a:p>
            <a:pPr eaLnBrk="1" hangingPunct="1">
              <a:lnSpc>
                <a:spcPct val="80000"/>
              </a:lnSpc>
              <a:buClr>
                <a:srgbClr val="FF0000"/>
              </a:buClr>
              <a:buSzPct val="95000"/>
              <a:buFont typeface="Wingdings" panose="05000000000000000000" pitchFamily="2" charset="2"/>
              <a:buNone/>
            </a:pPr>
            <a:r>
              <a:rPr lang="el-GR" altLang="en-US" sz="1400">
                <a:latin typeface="Times New Roman" panose="02020603050405020304" pitchFamily="18" charset="0"/>
              </a:rPr>
              <a:t>                  </a:t>
            </a:r>
          </a:p>
        </p:txBody>
      </p:sp>
      <p:sp>
        <p:nvSpPr>
          <p:cNvPr id="140291" name="Oval 3"/>
          <p:cNvSpPr>
            <a:spLocks noChangeArrowheads="1"/>
          </p:cNvSpPr>
          <p:nvPr/>
        </p:nvSpPr>
        <p:spPr bwMode="auto">
          <a:xfrm>
            <a:off x="9012237" y="1916113"/>
            <a:ext cx="1655763" cy="4706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2" name="Line 4"/>
          <p:cNvSpPr>
            <a:spLocks noChangeShapeType="1"/>
          </p:cNvSpPr>
          <p:nvPr/>
        </p:nvSpPr>
        <p:spPr bwMode="auto">
          <a:xfrm flipH="1">
            <a:off x="8472488" y="2276476"/>
            <a:ext cx="647700" cy="7207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97689165"/>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20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029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3000"/>
                                  </p:stCondLst>
                                  <p:childTnLst>
                                    <p:set>
                                      <p:cBhvr>
                                        <p:cTn id="11" dur="1" fill="hold">
                                          <p:stCondLst>
                                            <p:cond delay="0"/>
                                          </p:stCondLst>
                                        </p:cTn>
                                        <p:tgtEl>
                                          <p:spTgt spid="140290">
                                            <p:txEl>
                                              <p:pRg st="2" end="2"/>
                                            </p:txEl>
                                          </p:spTgt>
                                        </p:tgtEl>
                                        <p:attrNameLst>
                                          <p:attrName>style.visibility</p:attrName>
                                        </p:attrNameLst>
                                      </p:cBhvr>
                                      <p:to>
                                        <p:strVal val="visible"/>
                                      </p:to>
                                    </p:set>
                                    <p:anim calcmode="lin" valueType="num">
                                      <p:cBhvr additive="base">
                                        <p:cTn id="12" dur="2000" fill="hold"/>
                                        <p:tgtEl>
                                          <p:spTgt spid="140290">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40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40291"/>
                                        </p:tgtEl>
                                        <p:attrNameLst>
                                          <p:attrName>style.visibility</p:attrName>
                                        </p:attrNameLst>
                                      </p:cBhvr>
                                      <p:to>
                                        <p:strVal val="visible"/>
                                      </p:to>
                                    </p:set>
                                    <p:animEffect transition="in" filter="strips(downLeft)">
                                      <p:cBhvr>
                                        <p:cTn id="18" dur="500"/>
                                        <p:tgtEl>
                                          <p:spTgt spid="1402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40292"/>
                                        </p:tgtEl>
                                        <p:attrNameLst>
                                          <p:attrName>style.visibility</p:attrName>
                                        </p:attrNameLst>
                                      </p:cBhvr>
                                      <p:to>
                                        <p:strVal val="visible"/>
                                      </p:to>
                                    </p:set>
                                    <p:animEffect transition="in" filter="strips(downLeft)">
                                      <p:cBhvr>
                                        <p:cTn id="23" dur="500"/>
                                        <p:tgtEl>
                                          <p:spTgt spid="1402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40290">
                                            <p:txEl>
                                              <p:pRg st="4" end="4"/>
                                            </p:txEl>
                                          </p:spTgt>
                                        </p:tgtEl>
                                        <p:attrNameLst>
                                          <p:attrName>style.visibility</p:attrName>
                                        </p:attrNameLst>
                                      </p:cBhvr>
                                      <p:to>
                                        <p:strVal val="visible"/>
                                      </p:to>
                                    </p:set>
                                    <p:animEffect transition="in" filter="fade">
                                      <p:cBhvr>
                                        <p:cTn id="28" dur="2000"/>
                                        <p:tgtEl>
                                          <p:spTgt spid="140290">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0290">
                                            <p:txEl>
                                              <p:pRg st="5" end="5"/>
                                            </p:txEl>
                                          </p:spTgt>
                                        </p:tgtEl>
                                        <p:attrNameLst>
                                          <p:attrName>style.visibility</p:attrName>
                                        </p:attrNameLst>
                                      </p:cBhvr>
                                      <p:to>
                                        <p:strVal val="visible"/>
                                      </p:to>
                                    </p:set>
                                    <p:animEffect transition="in" filter="fade">
                                      <p:cBhvr>
                                        <p:cTn id="31" dur="2000"/>
                                        <p:tgtEl>
                                          <p:spTgt spid="140290">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0290">
                                            <p:txEl>
                                              <p:pRg st="6" end="6"/>
                                            </p:txEl>
                                          </p:spTgt>
                                        </p:tgtEl>
                                        <p:attrNameLst>
                                          <p:attrName>style.visibility</p:attrName>
                                        </p:attrNameLst>
                                      </p:cBhvr>
                                      <p:to>
                                        <p:strVal val="visible"/>
                                      </p:to>
                                    </p:set>
                                    <p:animEffect transition="in" filter="fade">
                                      <p:cBhvr>
                                        <p:cTn id="34" dur="2000"/>
                                        <p:tgtEl>
                                          <p:spTgt spid="140290">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0290">
                                            <p:txEl>
                                              <p:pRg st="7" end="7"/>
                                            </p:txEl>
                                          </p:spTgt>
                                        </p:tgtEl>
                                        <p:attrNameLst>
                                          <p:attrName>style.visibility</p:attrName>
                                        </p:attrNameLst>
                                      </p:cBhvr>
                                      <p:to>
                                        <p:strVal val="visible"/>
                                      </p:to>
                                    </p:set>
                                    <p:animEffect transition="in" filter="fade">
                                      <p:cBhvr>
                                        <p:cTn id="37" dur="2000"/>
                                        <p:tgtEl>
                                          <p:spTgt spid="140290">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0290">
                                            <p:txEl>
                                              <p:pRg st="8" end="8"/>
                                            </p:txEl>
                                          </p:spTgt>
                                        </p:tgtEl>
                                        <p:attrNameLst>
                                          <p:attrName>style.visibility</p:attrName>
                                        </p:attrNameLst>
                                      </p:cBhvr>
                                      <p:to>
                                        <p:strVal val="visible"/>
                                      </p:to>
                                    </p:set>
                                    <p:animEffect transition="in" filter="fade">
                                      <p:cBhvr>
                                        <p:cTn id="40" dur="2000"/>
                                        <p:tgtEl>
                                          <p:spTgt spid="140290">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0290">
                                            <p:txEl>
                                              <p:pRg st="9" end="9"/>
                                            </p:txEl>
                                          </p:spTgt>
                                        </p:tgtEl>
                                        <p:attrNameLst>
                                          <p:attrName>style.visibility</p:attrName>
                                        </p:attrNameLst>
                                      </p:cBhvr>
                                      <p:to>
                                        <p:strVal val="visible"/>
                                      </p:to>
                                    </p:set>
                                    <p:animEffect transition="in" filter="fade">
                                      <p:cBhvr>
                                        <p:cTn id="43" dur="2000"/>
                                        <p:tgtEl>
                                          <p:spTgt spid="140290">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0290">
                                            <p:txEl>
                                              <p:pRg st="10" end="10"/>
                                            </p:txEl>
                                          </p:spTgt>
                                        </p:tgtEl>
                                        <p:attrNameLst>
                                          <p:attrName>style.visibility</p:attrName>
                                        </p:attrNameLst>
                                      </p:cBhvr>
                                      <p:to>
                                        <p:strVal val="visible"/>
                                      </p:to>
                                    </p:set>
                                    <p:animEffect transition="in" filter="fade">
                                      <p:cBhvr>
                                        <p:cTn id="46" dur="2000"/>
                                        <p:tgtEl>
                                          <p:spTgt spid="140290">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0290">
                                            <p:txEl>
                                              <p:pRg st="11" end="11"/>
                                            </p:txEl>
                                          </p:spTgt>
                                        </p:tgtEl>
                                        <p:attrNameLst>
                                          <p:attrName>style.visibility</p:attrName>
                                        </p:attrNameLst>
                                      </p:cBhvr>
                                      <p:to>
                                        <p:strVal val="visible"/>
                                      </p:to>
                                    </p:set>
                                    <p:animEffect transition="in" filter="fade">
                                      <p:cBhvr>
                                        <p:cTn id="49" dur="2000"/>
                                        <p:tgtEl>
                                          <p:spTgt spid="140290">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40290">
                                            <p:txEl>
                                              <p:pRg st="12" end="12"/>
                                            </p:txEl>
                                          </p:spTgt>
                                        </p:tgtEl>
                                        <p:attrNameLst>
                                          <p:attrName>style.visibility</p:attrName>
                                        </p:attrNameLst>
                                      </p:cBhvr>
                                      <p:to>
                                        <p:strVal val="visible"/>
                                      </p:to>
                                    </p:set>
                                    <p:animEffect transition="in" filter="fade">
                                      <p:cBhvr>
                                        <p:cTn id="52" dur="2000"/>
                                        <p:tgtEl>
                                          <p:spTgt spid="140290">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0290">
                                            <p:txEl>
                                              <p:pRg st="13" end="13"/>
                                            </p:txEl>
                                          </p:spTgt>
                                        </p:tgtEl>
                                        <p:attrNameLst>
                                          <p:attrName>style.visibility</p:attrName>
                                        </p:attrNameLst>
                                      </p:cBhvr>
                                      <p:to>
                                        <p:strVal val="visible"/>
                                      </p:to>
                                    </p:set>
                                    <p:animEffect transition="in" filter="fade">
                                      <p:cBhvr>
                                        <p:cTn id="55" dur="2000"/>
                                        <p:tgtEl>
                                          <p:spTgt spid="140290">
                                            <p:txEl>
                                              <p:pRg st="13" end="1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40290">
                                            <p:txEl>
                                              <p:pRg st="14" end="14"/>
                                            </p:txEl>
                                          </p:spTgt>
                                        </p:tgtEl>
                                        <p:attrNameLst>
                                          <p:attrName>style.visibility</p:attrName>
                                        </p:attrNameLst>
                                      </p:cBhvr>
                                      <p:to>
                                        <p:strVal val="visible"/>
                                      </p:to>
                                    </p:set>
                                    <p:animEffect transition="in" filter="fade">
                                      <p:cBhvr>
                                        <p:cTn id="58" dur="2000"/>
                                        <p:tgtEl>
                                          <p:spTgt spid="14029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6" descr="1-p46"/>
          <p:cNvPicPr>
            <a:picLocks noChangeAspect="1" noChangeArrowheads="1"/>
          </p:cNvPicPr>
          <p:nvPr/>
        </p:nvPicPr>
        <p:blipFill rotWithShape="1">
          <a:blip r:embed="rId3">
            <a:extLst>
              <a:ext uri="{28A0092B-C50C-407E-A947-70E740481C1C}">
                <a14:useLocalDpi xmlns:a14="http://schemas.microsoft.com/office/drawing/2010/main" val="0"/>
              </a:ext>
            </a:extLst>
          </a:blip>
          <a:srcRect r="26854"/>
          <a:stretch/>
        </p:blipFill>
        <p:spPr bwMode="auto">
          <a:xfrm>
            <a:off x="859483" y="480447"/>
            <a:ext cx="10981376" cy="466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7763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1981200" y="333375"/>
            <a:ext cx="8229600" cy="5797550"/>
          </a:xfrm>
        </p:spPr>
        <p:txBody>
          <a:bodyPr/>
          <a:lstStyle/>
          <a:p>
            <a:pPr eaLnBrk="1" hangingPunct="1">
              <a:buClr>
                <a:srgbClr val="FF0000"/>
              </a:buClr>
              <a:buSzPct val="95000"/>
              <a:buFont typeface="Wingdings" panose="05000000000000000000" pitchFamily="2" charset="2"/>
              <a:buChar char="ü"/>
            </a:pPr>
            <a:r>
              <a:rPr lang="el-GR" altLang="en-US" sz="2000">
                <a:latin typeface="Times New Roman" panose="02020603050405020304" pitchFamily="18" charset="0"/>
              </a:rPr>
              <a:t>Τα ειδικά έξοδα αγοράς τίτλων συμμετοχής και χρεογράφων καταχωρούνται στο λογαριασμό 64.10.00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Προμήθειες και λοιπά έξοδα αγοράς συμμετοχών και χρεογράφων</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Σύμφωνα με το Δ.Λ.Π.39 τα ειδικά έξοδα αγοράς προσαυξάνουν την αξία κτήσεως</a:t>
            </a:r>
          </a:p>
        </p:txBody>
      </p:sp>
    </p:spTree>
    <p:extLst>
      <p:ext uri="{BB962C8B-B14F-4D97-AF65-F5344CB8AC3E}">
        <p14:creationId xmlns:p14="http://schemas.microsoft.com/office/powerpoint/2010/main" val="3102296967"/>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20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l-GR" altLang="en-US" sz="3200"/>
              <a:t>ΜΕΙΩΣΗ ΤΗΣ ΑΞΙΑΣ ΤΩΝ ΣΥΜΜΕΤΟΧΩΝ ΚΑΙ ΤΩΝ ΧΡΕΟΓΡΑΦΩΝ</a:t>
            </a:r>
          </a:p>
        </p:txBody>
      </p:sp>
      <p:sp>
        <p:nvSpPr>
          <p:cNvPr id="143363" name="Rectangle 3"/>
          <p:cNvSpPr>
            <a:spLocks noGrp="1" noChangeArrowheads="1"/>
          </p:cNvSpPr>
          <p:nvPr>
            <p:ph type="body" idx="1"/>
          </p:nvPr>
        </p:nvSpPr>
        <p:spPr>
          <a:xfrm>
            <a:off x="1981200" y="1600201"/>
            <a:ext cx="8686800" cy="4530725"/>
          </a:xfrm>
        </p:spPr>
        <p:txBody>
          <a:bodyPr/>
          <a:lstStyle/>
          <a:p>
            <a:pPr eaLnBrk="1" hangingPunct="1">
              <a:buFontTx/>
              <a:buNone/>
            </a:pPr>
            <a:endParaRPr lang="el-GR" altLang="en-US" dirty="0" smtClean="0"/>
          </a:p>
          <a:p>
            <a:pPr eaLnBrk="1" hangingPunct="1">
              <a:buFontTx/>
              <a:buNone/>
            </a:pPr>
            <a:r>
              <a:rPr lang="el-GR" altLang="en-US" sz="2000" dirty="0"/>
              <a:t>    </a:t>
            </a:r>
            <a:r>
              <a:rPr lang="el-GR" altLang="en-US" sz="2000" u="sng" dirty="0"/>
              <a:t>ΟΡΙΣΤΙΚΗ</a:t>
            </a:r>
            <a:r>
              <a:rPr lang="el-GR" altLang="en-US" sz="2000" dirty="0"/>
              <a:t>                                         </a:t>
            </a:r>
            <a:r>
              <a:rPr lang="el-GR" altLang="en-US" sz="2000" u="sng" dirty="0"/>
              <a:t>ΚΑΤΆ ΠΡΟΒΛΕΨΗ</a:t>
            </a:r>
          </a:p>
          <a:p>
            <a:pPr eaLnBrk="1" hangingPunct="1">
              <a:buFontTx/>
              <a:buNone/>
            </a:pPr>
            <a:r>
              <a:rPr lang="el-GR" altLang="en-US" sz="2000" dirty="0"/>
              <a:t>     </a:t>
            </a:r>
            <a:r>
              <a:rPr lang="el-GR" altLang="en-US" sz="2000" u="sng" dirty="0"/>
              <a:t>ΜΕΙΩΣΗ</a:t>
            </a:r>
            <a:r>
              <a:rPr lang="el-GR" altLang="en-US" sz="2000" dirty="0"/>
              <a:t>                                                   </a:t>
            </a:r>
            <a:r>
              <a:rPr lang="el-GR" altLang="en-US" sz="2000" u="sng" dirty="0" err="1"/>
              <a:t>ΜΕΙΩΣΗ</a:t>
            </a:r>
            <a:endParaRPr lang="el-GR" altLang="en-US" sz="2000" dirty="0"/>
          </a:p>
          <a:p>
            <a:pPr eaLnBrk="1" hangingPunct="1">
              <a:buFontTx/>
              <a:buNone/>
            </a:pPr>
            <a:endParaRPr lang="el-GR" altLang="en-US" sz="2000" dirty="0"/>
          </a:p>
          <a:p>
            <a:pPr eaLnBrk="1" hangingPunct="1">
              <a:buClr>
                <a:srgbClr val="FF0000"/>
              </a:buClr>
              <a:buSzPct val="95000"/>
              <a:buFont typeface="Wingdings" panose="05000000000000000000" pitchFamily="2" charset="2"/>
              <a:buChar char="§"/>
            </a:pPr>
            <a:r>
              <a:rPr lang="el-GR" altLang="en-US" sz="2000" dirty="0"/>
              <a:t>Πώληση                                             Προβλέψεις υποτίμησης</a:t>
            </a:r>
          </a:p>
          <a:p>
            <a:pPr eaLnBrk="1" hangingPunct="1">
              <a:buClr>
                <a:srgbClr val="FF0000"/>
              </a:buClr>
              <a:buSzPct val="95000"/>
              <a:buFont typeface="Wingdings" panose="05000000000000000000" pitchFamily="2" charset="2"/>
              <a:buChar char="§"/>
            </a:pPr>
            <a:r>
              <a:rPr lang="el-GR" altLang="en-US" sz="2000" dirty="0"/>
              <a:t>Δωρεά σε τρίτο                                   της αξίας τους, επειδή </a:t>
            </a:r>
          </a:p>
          <a:p>
            <a:pPr eaLnBrk="1" hangingPunct="1">
              <a:buClr>
                <a:srgbClr val="FF0000"/>
              </a:buClr>
              <a:buSzPct val="95000"/>
              <a:buFont typeface="Wingdings" panose="05000000000000000000" pitchFamily="2" charset="2"/>
              <a:buChar char="§"/>
            </a:pPr>
            <a:r>
              <a:rPr lang="el-GR" altLang="en-US" sz="2000" dirty="0"/>
              <a:t>Εισφορά σε τρίτο                                η τρέχουσα αξία αυτών,</a:t>
            </a:r>
          </a:p>
          <a:p>
            <a:pPr eaLnBrk="1" hangingPunct="1">
              <a:buClr>
                <a:srgbClr val="FF0000"/>
              </a:buClr>
              <a:buSzPct val="95000"/>
              <a:buFont typeface="Wingdings" panose="05000000000000000000" pitchFamily="2" charset="2"/>
              <a:buChar char="§"/>
            </a:pPr>
            <a:r>
              <a:rPr lang="el-GR" altLang="en-US" sz="2000" dirty="0"/>
              <a:t>Ακύρωση μετοχών που                        κατά το χρόνο σύνταξης    </a:t>
            </a:r>
          </a:p>
          <a:p>
            <a:pPr eaLnBrk="1" hangingPunct="1">
              <a:buClr>
                <a:srgbClr val="FF0000"/>
              </a:buClr>
              <a:buSzPct val="95000"/>
              <a:buFont typeface="Wingdings" panose="05000000000000000000" pitchFamily="2" charset="2"/>
              <a:buNone/>
            </a:pPr>
            <a:r>
              <a:rPr lang="el-GR" altLang="en-US" sz="2000" dirty="0"/>
              <a:t>    ήδη έχει αποκτήσει                             του ισολογισμού, είναι </a:t>
            </a:r>
          </a:p>
          <a:p>
            <a:pPr eaLnBrk="1" hangingPunct="1">
              <a:buClr>
                <a:srgbClr val="FF0000"/>
              </a:buClr>
              <a:buSzPct val="95000"/>
              <a:buFont typeface="Wingdings" panose="05000000000000000000" pitchFamily="2" charset="2"/>
              <a:buNone/>
            </a:pPr>
            <a:r>
              <a:rPr lang="el-GR" altLang="en-US" sz="2000" dirty="0"/>
              <a:t>                                                            μικρότερη της αξίας  </a:t>
            </a:r>
          </a:p>
          <a:p>
            <a:pPr eaLnBrk="1" hangingPunct="1">
              <a:buClr>
                <a:srgbClr val="FF0000"/>
              </a:buClr>
              <a:buSzPct val="95000"/>
              <a:buFont typeface="Wingdings" panose="05000000000000000000" pitchFamily="2" charset="2"/>
              <a:buNone/>
            </a:pPr>
            <a:r>
              <a:rPr lang="el-GR" altLang="en-US" sz="2000" dirty="0"/>
              <a:t>                                                            κτήσεως</a:t>
            </a:r>
          </a:p>
        </p:txBody>
      </p:sp>
      <p:sp>
        <p:nvSpPr>
          <p:cNvPr id="143364" name="Line 4"/>
          <p:cNvSpPr>
            <a:spLocks noChangeShapeType="1"/>
          </p:cNvSpPr>
          <p:nvPr/>
        </p:nvSpPr>
        <p:spPr bwMode="auto">
          <a:xfrm flipH="1">
            <a:off x="3792538" y="1341438"/>
            <a:ext cx="1943100" cy="863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5" name="Line 5"/>
          <p:cNvSpPr>
            <a:spLocks noChangeShapeType="1"/>
          </p:cNvSpPr>
          <p:nvPr/>
        </p:nvSpPr>
        <p:spPr bwMode="auto">
          <a:xfrm>
            <a:off x="5808664" y="1341438"/>
            <a:ext cx="2160587" cy="7921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Rectangle 6"/>
          <p:cNvSpPr>
            <a:spLocks noChangeArrowheads="1"/>
          </p:cNvSpPr>
          <p:nvPr/>
        </p:nvSpPr>
        <p:spPr bwMode="auto">
          <a:xfrm>
            <a:off x="7175501" y="3429000"/>
            <a:ext cx="73025" cy="714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67" name="Oval 7"/>
          <p:cNvSpPr>
            <a:spLocks noChangeArrowheads="1"/>
          </p:cNvSpPr>
          <p:nvPr/>
        </p:nvSpPr>
        <p:spPr bwMode="auto">
          <a:xfrm>
            <a:off x="2208215" y="3263107"/>
            <a:ext cx="1223962"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68" name="Freeform 8"/>
          <p:cNvSpPr>
            <a:spLocks/>
          </p:cNvSpPr>
          <p:nvPr/>
        </p:nvSpPr>
        <p:spPr bwMode="auto">
          <a:xfrm>
            <a:off x="3575051" y="2925764"/>
            <a:ext cx="6950075" cy="3983037"/>
          </a:xfrm>
          <a:custGeom>
            <a:avLst/>
            <a:gdLst>
              <a:gd name="T0" fmla="*/ 0 w 4378"/>
              <a:gd name="T1" fmla="*/ 503237 h 2509"/>
              <a:gd name="T2" fmla="*/ 2665413 w 4378"/>
              <a:gd name="T3" fmla="*/ 503237 h 2509"/>
              <a:gd name="T4" fmla="*/ 2808288 w 4378"/>
              <a:gd name="T5" fmla="*/ 3527425 h 2509"/>
              <a:gd name="T6" fmla="*/ 6337300 w 4378"/>
              <a:gd name="T7" fmla="*/ 3240087 h 2509"/>
              <a:gd name="T8" fmla="*/ 6481763 w 4378"/>
              <a:gd name="T9" fmla="*/ 3240087 h 2509"/>
              <a:gd name="T10" fmla="*/ 6265863 w 4378"/>
              <a:gd name="T11" fmla="*/ 3240087 h 2509"/>
              <a:gd name="T12" fmla="*/ 6408738 w 4378"/>
              <a:gd name="T13" fmla="*/ 3240087 h 25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78" h="2509">
                <a:moveTo>
                  <a:pt x="0" y="317"/>
                </a:moveTo>
                <a:cubicBezTo>
                  <a:pt x="692" y="158"/>
                  <a:pt x="1384" y="0"/>
                  <a:pt x="1679" y="317"/>
                </a:cubicBezTo>
                <a:cubicBezTo>
                  <a:pt x="1974" y="634"/>
                  <a:pt x="1384" y="1935"/>
                  <a:pt x="1769" y="2222"/>
                </a:cubicBezTo>
                <a:cubicBezTo>
                  <a:pt x="2154" y="2509"/>
                  <a:pt x="3606" y="2071"/>
                  <a:pt x="3992" y="2041"/>
                </a:cubicBezTo>
                <a:cubicBezTo>
                  <a:pt x="4378" y="2011"/>
                  <a:pt x="4090" y="2041"/>
                  <a:pt x="4083" y="2041"/>
                </a:cubicBezTo>
                <a:cubicBezTo>
                  <a:pt x="4076" y="2041"/>
                  <a:pt x="3955" y="2041"/>
                  <a:pt x="3947" y="2041"/>
                </a:cubicBezTo>
                <a:cubicBezTo>
                  <a:pt x="3939" y="2041"/>
                  <a:pt x="3988" y="2041"/>
                  <a:pt x="4037" y="2041"/>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9" name="Line 9"/>
          <p:cNvSpPr>
            <a:spLocks noChangeShapeType="1"/>
          </p:cNvSpPr>
          <p:nvPr/>
        </p:nvSpPr>
        <p:spPr bwMode="auto">
          <a:xfrm>
            <a:off x="10128251" y="6165850"/>
            <a:ext cx="2889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38012191"/>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to="" calcmode="lin" valueType="num">
                                      <p:cBhvr>
                                        <p:cTn id="7" dur="1" fill="hold"/>
                                        <p:tgtEl>
                                          <p:spTgt spid="14336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strips(downLeft)">
                                      <p:cBhvr>
                                        <p:cTn id="12" dur="500"/>
                                        <p:tgtEl>
                                          <p:spTgt spid="143364"/>
                                        </p:tgtEl>
                                      </p:cBhvr>
                                    </p:animEffect>
                                  </p:childTnLst>
                                </p:cTn>
                              </p:par>
                              <p:par>
                                <p:cTn id="13" presetID="18" presetClass="entr" presetSubtype="12" fill="hold" nodeType="withEffect">
                                  <p:stCondLst>
                                    <p:cond delay="0"/>
                                  </p:stCondLst>
                                  <p:childTnLst>
                                    <p:set>
                                      <p:cBhvr>
                                        <p:cTn id="14" dur="1" fill="hold">
                                          <p:stCondLst>
                                            <p:cond delay="0"/>
                                          </p:stCondLst>
                                        </p:cTn>
                                        <p:tgtEl>
                                          <p:spTgt spid="143365"/>
                                        </p:tgtEl>
                                        <p:attrNameLst>
                                          <p:attrName>style.visibility</p:attrName>
                                        </p:attrNameLst>
                                      </p:cBhvr>
                                      <p:to>
                                        <p:strVal val="visible"/>
                                      </p:to>
                                    </p:set>
                                    <p:animEffect transition="in" filter="strips(downLeft)">
                                      <p:cBhvr>
                                        <p:cTn id="15" dur="500"/>
                                        <p:tgtEl>
                                          <p:spTgt spid="143365"/>
                                        </p:tgtEl>
                                      </p:cBhvr>
                                    </p:animEffect>
                                  </p:childTnLst>
                                </p:cTn>
                              </p:par>
                              <p:par>
                                <p:cTn id="16" presetID="10" presetClass="entr" presetSubtype="0" fill="hold" nodeType="withEffect">
                                  <p:stCondLst>
                                    <p:cond delay="0"/>
                                  </p:stCondLst>
                                  <p:childTnLst>
                                    <p:set>
                                      <p:cBhvr>
                                        <p:cTn id="17" dur="1" fill="hold">
                                          <p:stCondLst>
                                            <p:cond delay="0"/>
                                          </p:stCondLst>
                                        </p:cTn>
                                        <p:tgtEl>
                                          <p:spTgt spid="143363">
                                            <p:txEl>
                                              <p:pRg st="1" end="1"/>
                                            </p:txEl>
                                          </p:spTgt>
                                        </p:tgtEl>
                                        <p:attrNameLst>
                                          <p:attrName>style.visibility</p:attrName>
                                        </p:attrNameLst>
                                      </p:cBhvr>
                                      <p:to>
                                        <p:strVal val="visible"/>
                                      </p:to>
                                    </p:set>
                                    <p:animEffect transition="in" filter="fade">
                                      <p:cBhvr>
                                        <p:cTn id="18" dur="2000"/>
                                        <p:tgtEl>
                                          <p:spTgt spid="14336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3363">
                                            <p:txEl>
                                              <p:pRg st="2" end="2"/>
                                            </p:txEl>
                                          </p:spTgt>
                                        </p:tgtEl>
                                        <p:attrNameLst>
                                          <p:attrName>style.visibility</p:attrName>
                                        </p:attrNameLst>
                                      </p:cBhvr>
                                      <p:to>
                                        <p:strVal val="visible"/>
                                      </p:to>
                                    </p:set>
                                    <p:animEffect transition="in" filter="fade">
                                      <p:cBhvr>
                                        <p:cTn id="21" dur="2000"/>
                                        <p:tgtEl>
                                          <p:spTgt spid="14336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43363">
                                            <p:txEl>
                                              <p:pRg st="4" end="4"/>
                                            </p:txEl>
                                          </p:spTgt>
                                        </p:tgtEl>
                                        <p:attrNameLst>
                                          <p:attrName>style.visibility</p:attrName>
                                        </p:attrNameLst>
                                      </p:cBhvr>
                                      <p:to>
                                        <p:strVal val="visible"/>
                                      </p:to>
                                    </p:set>
                                    <p:animEffect transition="in" filter="fade">
                                      <p:cBhvr>
                                        <p:cTn id="26" dur="2000"/>
                                        <p:tgtEl>
                                          <p:spTgt spid="14336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3363">
                                            <p:txEl>
                                              <p:pRg st="5" end="5"/>
                                            </p:txEl>
                                          </p:spTgt>
                                        </p:tgtEl>
                                        <p:attrNameLst>
                                          <p:attrName>style.visibility</p:attrName>
                                        </p:attrNameLst>
                                      </p:cBhvr>
                                      <p:to>
                                        <p:strVal val="visible"/>
                                      </p:to>
                                    </p:set>
                                    <p:animEffect transition="in" filter="fade">
                                      <p:cBhvr>
                                        <p:cTn id="29" dur="2000"/>
                                        <p:tgtEl>
                                          <p:spTgt spid="14336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3363">
                                            <p:txEl>
                                              <p:pRg st="6" end="6"/>
                                            </p:txEl>
                                          </p:spTgt>
                                        </p:tgtEl>
                                        <p:attrNameLst>
                                          <p:attrName>style.visibility</p:attrName>
                                        </p:attrNameLst>
                                      </p:cBhvr>
                                      <p:to>
                                        <p:strVal val="visible"/>
                                      </p:to>
                                    </p:set>
                                    <p:animEffect transition="in" filter="fade">
                                      <p:cBhvr>
                                        <p:cTn id="32" dur="2000"/>
                                        <p:tgtEl>
                                          <p:spTgt spid="14336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3363">
                                            <p:txEl>
                                              <p:pRg st="7" end="7"/>
                                            </p:txEl>
                                          </p:spTgt>
                                        </p:tgtEl>
                                        <p:attrNameLst>
                                          <p:attrName>style.visibility</p:attrName>
                                        </p:attrNameLst>
                                      </p:cBhvr>
                                      <p:to>
                                        <p:strVal val="visible"/>
                                      </p:to>
                                    </p:set>
                                    <p:animEffect transition="in" filter="fade">
                                      <p:cBhvr>
                                        <p:cTn id="35" dur="2000"/>
                                        <p:tgtEl>
                                          <p:spTgt spid="14336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3363">
                                            <p:txEl>
                                              <p:pRg st="8" end="8"/>
                                            </p:txEl>
                                          </p:spTgt>
                                        </p:tgtEl>
                                        <p:attrNameLst>
                                          <p:attrName>style.visibility</p:attrName>
                                        </p:attrNameLst>
                                      </p:cBhvr>
                                      <p:to>
                                        <p:strVal val="visible"/>
                                      </p:to>
                                    </p:set>
                                    <p:animEffect transition="in" filter="fade">
                                      <p:cBhvr>
                                        <p:cTn id="38" dur="2000"/>
                                        <p:tgtEl>
                                          <p:spTgt spid="14336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43366"/>
                                        </p:tgtEl>
                                        <p:attrNameLst>
                                          <p:attrName>style.visibility</p:attrName>
                                        </p:attrNameLst>
                                      </p:cBhvr>
                                      <p:to>
                                        <p:strVal val="visible"/>
                                      </p:to>
                                    </p:set>
                                    <p:animEffect transition="in" filter="fade">
                                      <p:cBhvr>
                                        <p:cTn id="41" dur="2000"/>
                                        <p:tgtEl>
                                          <p:spTgt spid="143366"/>
                                        </p:tgtEl>
                                      </p:cBhvr>
                                    </p:animEffect>
                                  </p:childTnLst>
                                </p:cTn>
                              </p:par>
                              <p:par>
                                <p:cTn id="42" presetID="10" presetClass="entr" presetSubtype="0" fill="hold" nodeType="withEffect">
                                  <p:stCondLst>
                                    <p:cond delay="0"/>
                                  </p:stCondLst>
                                  <p:childTnLst>
                                    <p:set>
                                      <p:cBhvr>
                                        <p:cTn id="43" dur="1" fill="hold">
                                          <p:stCondLst>
                                            <p:cond delay="0"/>
                                          </p:stCondLst>
                                        </p:cTn>
                                        <p:tgtEl>
                                          <p:spTgt spid="143363">
                                            <p:txEl>
                                              <p:pRg st="9" end="9"/>
                                            </p:txEl>
                                          </p:spTgt>
                                        </p:tgtEl>
                                        <p:attrNameLst>
                                          <p:attrName>style.visibility</p:attrName>
                                        </p:attrNameLst>
                                      </p:cBhvr>
                                      <p:to>
                                        <p:strVal val="visible"/>
                                      </p:to>
                                    </p:set>
                                    <p:animEffect transition="in" filter="fade">
                                      <p:cBhvr>
                                        <p:cTn id="44" dur="2000"/>
                                        <p:tgtEl>
                                          <p:spTgt spid="14336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3363">
                                            <p:txEl>
                                              <p:pRg st="10" end="10"/>
                                            </p:txEl>
                                          </p:spTgt>
                                        </p:tgtEl>
                                        <p:attrNameLst>
                                          <p:attrName>style.visibility</p:attrName>
                                        </p:attrNameLst>
                                      </p:cBhvr>
                                      <p:to>
                                        <p:strVal val="visible"/>
                                      </p:to>
                                    </p:set>
                                    <p:animEffect transition="in" filter="fade">
                                      <p:cBhvr>
                                        <p:cTn id="47" dur="2000"/>
                                        <p:tgtEl>
                                          <p:spTgt spid="143363">
                                            <p:txEl>
                                              <p:pRg st="10" end="10"/>
                                            </p:txEl>
                                          </p:spTgt>
                                        </p:tgtEl>
                                      </p:cBhvr>
                                    </p:animEffect>
                                  </p:childTnLst>
                                </p:cTn>
                              </p:par>
                            </p:childTnLst>
                          </p:cTn>
                        </p:par>
                        <p:par>
                          <p:cTn id="48" fill="hold" nodeType="afterGroup">
                            <p:stCondLst>
                              <p:cond delay="2000"/>
                            </p:stCondLst>
                            <p:childTnLst>
                              <p:par>
                                <p:cTn id="49" presetID="18" presetClass="entr" presetSubtype="12" fill="hold" nodeType="afterEffect">
                                  <p:stCondLst>
                                    <p:cond delay="0"/>
                                  </p:stCondLst>
                                  <p:childTnLst>
                                    <p:set>
                                      <p:cBhvr>
                                        <p:cTn id="50" dur="1" fill="hold">
                                          <p:stCondLst>
                                            <p:cond delay="0"/>
                                          </p:stCondLst>
                                        </p:cTn>
                                        <p:tgtEl>
                                          <p:spTgt spid="143367"/>
                                        </p:tgtEl>
                                        <p:attrNameLst>
                                          <p:attrName>style.visibility</p:attrName>
                                        </p:attrNameLst>
                                      </p:cBhvr>
                                      <p:to>
                                        <p:strVal val="visible"/>
                                      </p:to>
                                    </p:set>
                                    <p:animEffect transition="in" filter="strips(downLeft)">
                                      <p:cBhvr>
                                        <p:cTn id="51" dur="2000"/>
                                        <p:tgtEl>
                                          <p:spTgt spid="143367"/>
                                        </p:tgtEl>
                                      </p:cBhvr>
                                    </p:animEffect>
                                  </p:childTnLst>
                                </p:cTn>
                              </p:par>
                            </p:childTnLst>
                          </p:cTn>
                        </p:par>
                        <p:par>
                          <p:cTn id="52" fill="hold" nodeType="afterGroup">
                            <p:stCondLst>
                              <p:cond delay="4000"/>
                            </p:stCondLst>
                            <p:childTnLst>
                              <p:par>
                                <p:cTn id="53" presetID="18" presetClass="entr" presetSubtype="3" fill="hold" nodeType="afterEffect">
                                  <p:stCondLst>
                                    <p:cond delay="0"/>
                                  </p:stCondLst>
                                  <p:childTnLst>
                                    <p:set>
                                      <p:cBhvr>
                                        <p:cTn id="54" dur="1" fill="hold">
                                          <p:stCondLst>
                                            <p:cond delay="0"/>
                                          </p:stCondLst>
                                        </p:cTn>
                                        <p:tgtEl>
                                          <p:spTgt spid="143368"/>
                                        </p:tgtEl>
                                        <p:attrNameLst>
                                          <p:attrName>style.visibility</p:attrName>
                                        </p:attrNameLst>
                                      </p:cBhvr>
                                      <p:to>
                                        <p:strVal val="visible"/>
                                      </p:to>
                                    </p:set>
                                    <p:animEffect transition="in" filter="strips(upRight)">
                                      <p:cBhvr>
                                        <p:cTn id="55" dur="2000"/>
                                        <p:tgtEl>
                                          <p:spTgt spid="143368"/>
                                        </p:tgtEl>
                                      </p:cBhvr>
                                    </p:animEffect>
                                  </p:childTnLst>
                                </p:cTn>
                              </p:par>
                            </p:childTnLst>
                          </p:cTn>
                        </p:par>
                        <p:par>
                          <p:cTn id="56" fill="hold" nodeType="afterGroup">
                            <p:stCondLst>
                              <p:cond delay="6000"/>
                            </p:stCondLst>
                            <p:childTnLst>
                              <p:par>
                                <p:cTn id="57" presetID="18" presetClass="entr" presetSubtype="3" fill="hold" nodeType="afterEffect">
                                  <p:stCondLst>
                                    <p:cond delay="0"/>
                                  </p:stCondLst>
                                  <p:childTnLst>
                                    <p:set>
                                      <p:cBhvr>
                                        <p:cTn id="58" dur="1" fill="hold">
                                          <p:stCondLst>
                                            <p:cond delay="0"/>
                                          </p:stCondLst>
                                        </p:cTn>
                                        <p:tgtEl>
                                          <p:spTgt spid="143369"/>
                                        </p:tgtEl>
                                        <p:attrNameLst>
                                          <p:attrName>style.visibility</p:attrName>
                                        </p:attrNameLst>
                                      </p:cBhvr>
                                      <p:to>
                                        <p:strVal val="visible"/>
                                      </p:to>
                                    </p:set>
                                    <p:animEffect transition="in" filter="strips(upRight)">
                                      <p:cBhvr>
                                        <p:cTn id="59" dur="500"/>
                                        <p:tgtEl>
                                          <p:spTgt spid="14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1981200" y="404813"/>
            <a:ext cx="8229600" cy="5726112"/>
          </a:xfrm>
        </p:spPr>
        <p:txBody>
          <a:bodyPr>
            <a:normAutofit fontScale="92500" lnSpcReduction="20000"/>
          </a:bodyPr>
          <a:lstStyle/>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r>
              <a:rPr lang="el-GR" altLang="en-US" sz="2000" u="sng">
                <a:latin typeface="Times New Roman" panose="02020603050405020304" pitchFamily="18" charset="0"/>
              </a:rPr>
              <a:t>το τίμημα πωλήσεως</a:t>
            </a:r>
            <a:r>
              <a:rPr lang="el-GR" altLang="en-US" sz="2000">
                <a:latin typeface="Times New Roman" panose="02020603050405020304" pitchFamily="18" charset="0"/>
              </a:rPr>
              <a:t> καταχωρείται στην </a:t>
            </a:r>
          </a:p>
          <a:p>
            <a:pPr eaLnBrk="1" hangingPunct="1">
              <a:buFontTx/>
              <a:buNone/>
            </a:pPr>
            <a:r>
              <a:rPr lang="el-GR" altLang="en-US" sz="2000">
                <a:latin typeface="Times New Roman" panose="02020603050405020304" pitchFamily="18" charset="0"/>
              </a:rPr>
              <a:t>                                                   πίστωση του οικείου  υπολογαριασμου του</a:t>
            </a:r>
          </a:p>
          <a:p>
            <a:pPr eaLnBrk="1" hangingPunct="1">
              <a:buFontTx/>
              <a:buNone/>
            </a:pPr>
            <a:r>
              <a:rPr lang="el-GR" altLang="en-US" sz="2000">
                <a:latin typeface="Times New Roman" panose="02020603050405020304" pitchFamily="18" charset="0"/>
              </a:rPr>
              <a:t>                                                   18.00 ή 18.01 ή 34 στην οποία μεταφέρεται</a:t>
            </a:r>
          </a:p>
          <a:p>
            <a:pPr eaLnBrk="1" hangingPunct="1">
              <a:buFontTx/>
              <a:buNone/>
            </a:pPr>
            <a:r>
              <a:rPr lang="el-GR" altLang="en-US" sz="2000">
                <a:latin typeface="Times New Roman" panose="02020603050405020304" pitchFamily="18" charset="0"/>
              </a:rPr>
              <a:t>                                                    και η τυχόν σχηματισμένη πρόβλεψη </a:t>
            </a:r>
          </a:p>
          <a:p>
            <a:pPr eaLnBrk="1" hangingPunct="1">
              <a:buFontTx/>
              <a:buNone/>
            </a:pPr>
            <a:r>
              <a:rPr lang="el-GR" altLang="en-US" sz="2000">
                <a:latin typeface="Times New Roman" panose="02020603050405020304" pitchFamily="18" charset="0"/>
              </a:rPr>
              <a:t>                                                   υποτιμήσεως (από το λογαριασμό 18.00.19 ή</a:t>
            </a:r>
          </a:p>
          <a:p>
            <a:pPr eaLnBrk="1" hangingPunct="1">
              <a:buFontTx/>
              <a:buNone/>
            </a:pPr>
            <a:r>
              <a:rPr lang="el-GR" altLang="en-US" sz="2000">
                <a:latin typeface="Times New Roman" panose="02020603050405020304" pitchFamily="18" charset="0"/>
              </a:rPr>
              <a:t>                                                   18.01.19 ή 34.99). Το αποτέλεσμα που </a:t>
            </a:r>
          </a:p>
          <a:p>
            <a:pPr eaLnBrk="1" hangingPunct="1">
              <a:buFontTx/>
              <a:buNone/>
            </a:pPr>
            <a:r>
              <a:rPr lang="el-GR" altLang="en-US" sz="2000">
                <a:latin typeface="Times New Roman" panose="02020603050405020304" pitchFamily="18" charset="0"/>
              </a:rPr>
              <a:t>                                                   προκύπτει καταχωρείται:</a:t>
            </a:r>
          </a:p>
          <a:p>
            <a:pPr eaLnBrk="1" hangingPunct="1">
              <a:buFontTx/>
              <a:buNone/>
            </a:pPr>
            <a:r>
              <a:rPr lang="el-GR" altLang="en-US" sz="2000">
                <a:latin typeface="Times New Roman" panose="02020603050405020304" pitchFamily="18" charset="0"/>
              </a:rPr>
              <a:t>                                                   α) σε περίπτωση ζημιάς στο λογαριασμό 64.12</a:t>
            </a:r>
          </a:p>
          <a:p>
            <a:pPr eaLnBrk="1" hangingPunct="1">
              <a:buFontTx/>
              <a:buNone/>
            </a:pPr>
            <a:r>
              <a:rPr lang="el-GR" altLang="en-US" sz="2000">
                <a:latin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Ζημιά από πώληση συμμετοχών -</a:t>
            </a:r>
          </a:p>
          <a:p>
            <a:pPr eaLnBrk="1" hangingPunct="1">
              <a:buFontTx/>
              <a:buNone/>
            </a:pPr>
            <a:r>
              <a:rPr lang="el-GR" altLang="en-US" sz="2000">
                <a:latin typeface="Times New Roman" panose="02020603050405020304" pitchFamily="18" charset="0"/>
              </a:rPr>
              <a:t>                                                             χρεογράφων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a:t>
            </a:r>
          </a:p>
          <a:p>
            <a:pPr eaLnBrk="1" hangingPunct="1">
              <a:buFontTx/>
              <a:buNone/>
            </a:pPr>
            <a:r>
              <a:rPr lang="el-GR" altLang="en-US" sz="2000">
                <a:latin typeface="Times New Roman" panose="02020603050405020304" pitchFamily="18" charset="0"/>
              </a:rPr>
              <a:t>                                                   β) σε περίπτωση κέρδους στο λογαριασμό </a:t>
            </a:r>
          </a:p>
          <a:p>
            <a:pPr eaLnBrk="1" hangingPunct="1">
              <a:buFontTx/>
              <a:buNone/>
            </a:pPr>
            <a:r>
              <a:rPr lang="el-GR" altLang="en-US" sz="2000">
                <a:latin typeface="Times New Roman" panose="02020603050405020304" pitchFamily="18" charset="0"/>
              </a:rPr>
              <a:t>                                                       74.04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Κέρδος από πώληση συμμετοχών-</a:t>
            </a:r>
          </a:p>
          <a:p>
            <a:pPr eaLnBrk="1" hangingPunct="1">
              <a:buFontTx/>
              <a:buNone/>
            </a:pPr>
            <a:r>
              <a:rPr lang="el-GR" altLang="en-US" sz="2000">
                <a:latin typeface="Times New Roman" panose="02020603050405020304" pitchFamily="18" charset="0"/>
              </a:rPr>
              <a:t>                                                       χρεογράφων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a:t>
            </a:r>
          </a:p>
        </p:txBody>
      </p:sp>
      <p:sp>
        <p:nvSpPr>
          <p:cNvPr id="145411" name="Freeform 3"/>
          <p:cNvSpPr>
            <a:spLocks/>
          </p:cNvSpPr>
          <p:nvPr/>
        </p:nvSpPr>
        <p:spPr bwMode="auto">
          <a:xfrm>
            <a:off x="2351089" y="1497014"/>
            <a:ext cx="2808287" cy="1150937"/>
          </a:xfrm>
          <a:custGeom>
            <a:avLst/>
            <a:gdLst>
              <a:gd name="T0" fmla="*/ 0 w 1769"/>
              <a:gd name="T1" fmla="*/ 203200 h 725"/>
              <a:gd name="T2" fmla="*/ 649287 w 1769"/>
              <a:gd name="T3" fmla="*/ 1139825 h 725"/>
              <a:gd name="T4" fmla="*/ 1873250 w 1769"/>
              <a:gd name="T5" fmla="*/ 131762 h 725"/>
              <a:gd name="T6" fmla="*/ 2449512 w 1769"/>
              <a:gd name="T7" fmla="*/ 347662 h 725"/>
              <a:gd name="T8" fmla="*/ 2808287 w 1769"/>
              <a:gd name="T9" fmla="*/ 347662 h 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9" h="725">
                <a:moveTo>
                  <a:pt x="0" y="128"/>
                </a:moveTo>
                <a:cubicBezTo>
                  <a:pt x="106" y="426"/>
                  <a:pt x="212" y="725"/>
                  <a:pt x="409" y="718"/>
                </a:cubicBezTo>
                <a:cubicBezTo>
                  <a:pt x="606" y="711"/>
                  <a:pt x="991" y="166"/>
                  <a:pt x="1180" y="83"/>
                </a:cubicBezTo>
                <a:cubicBezTo>
                  <a:pt x="1369" y="0"/>
                  <a:pt x="1445" y="196"/>
                  <a:pt x="1543" y="219"/>
                </a:cubicBezTo>
                <a:cubicBezTo>
                  <a:pt x="1641" y="242"/>
                  <a:pt x="1705" y="230"/>
                  <a:pt x="1769" y="219"/>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2" name="Line 4"/>
          <p:cNvSpPr>
            <a:spLocks noChangeShapeType="1"/>
          </p:cNvSpPr>
          <p:nvPr/>
        </p:nvSpPr>
        <p:spPr bwMode="auto">
          <a:xfrm>
            <a:off x="5087938" y="1844675"/>
            <a:ext cx="2159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3" name="Line 5"/>
          <p:cNvSpPr>
            <a:spLocks noChangeShapeType="1"/>
          </p:cNvSpPr>
          <p:nvPr/>
        </p:nvSpPr>
        <p:spPr bwMode="auto">
          <a:xfrm flipH="1">
            <a:off x="1703388" y="1700213"/>
            <a:ext cx="6477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29361401"/>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strips(upRight)">
                                      <p:cBhvr>
                                        <p:cTn id="7" dur="2000"/>
                                        <p:tgtEl>
                                          <p:spTgt spid="145413"/>
                                        </p:tgtEl>
                                      </p:cBhvr>
                                    </p:animEffect>
                                  </p:childTnLst>
                                </p:cTn>
                              </p:par>
                              <p:par>
                                <p:cTn id="8" presetID="18" presetClass="entr" presetSubtype="3" fill="hold" nodeType="withEffect">
                                  <p:stCondLst>
                                    <p:cond delay="0"/>
                                  </p:stCondLst>
                                  <p:childTnLst>
                                    <p:set>
                                      <p:cBhvr>
                                        <p:cTn id="9" dur="1" fill="hold">
                                          <p:stCondLst>
                                            <p:cond delay="0"/>
                                          </p:stCondLst>
                                        </p:cTn>
                                        <p:tgtEl>
                                          <p:spTgt spid="145411"/>
                                        </p:tgtEl>
                                        <p:attrNameLst>
                                          <p:attrName>style.visibility</p:attrName>
                                        </p:attrNameLst>
                                      </p:cBhvr>
                                      <p:to>
                                        <p:strVal val="visible"/>
                                      </p:to>
                                    </p:set>
                                    <p:animEffect transition="in" filter="strips(upRight)">
                                      <p:cBhvr>
                                        <p:cTn id="10" dur="2000"/>
                                        <p:tgtEl>
                                          <p:spTgt spid="145411"/>
                                        </p:tgtEl>
                                      </p:cBhvr>
                                    </p:animEffect>
                                  </p:childTnLst>
                                </p:cTn>
                              </p:par>
                              <p:par>
                                <p:cTn id="11" presetID="18" presetClass="entr" presetSubtype="3" fill="hold" nodeType="withEffect">
                                  <p:stCondLst>
                                    <p:cond delay="0"/>
                                  </p:stCondLst>
                                  <p:childTnLst>
                                    <p:set>
                                      <p:cBhvr>
                                        <p:cTn id="12" dur="1" fill="hold">
                                          <p:stCondLst>
                                            <p:cond delay="0"/>
                                          </p:stCondLst>
                                        </p:cTn>
                                        <p:tgtEl>
                                          <p:spTgt spid="145412"/>
                                        </p:tgtEl>
                                        <p:attrNameLst>
                                          <p:attrName>style.visibility</p:attrName>
                                        </p:attrNameLst>
                                      </p:cBhvr>
                                      <p:to>
                                        <p:strVal val="visible"/>
                                      </p:to>
                                    </p:set>
                                    <p:animEffect transition="in" filter="strips(upRight)">
                                      <p:cBhvr>
                                        <p:cTn id="13" dur="2000"/>
                                        <p:tgtEl>
                                          <p:spTgt spid="1454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1000"/>
                                  </p:stCondLst>
                                  <p:childTnLst>
                                    <p:set>
                                      <p:cBhvr>
                                        <p:cTn id="17" dur="1" fill="hold">
                                          <p:stCondLst>
                                            <p:cond delay="0"/>
                                          </p:stCondLst>
                                        </p:cTn>
                                        <p:tgtEl>
                                          <p:spTgt spid="145410">
                                            <p:txEl>
                                              <p:pRg st="1" end="1"/>
                                            </p:txEl>
                                          </p:spTgt>
                                        </p:tgtEl>
                                        <p:attrNameLst>
                                          <p:attrName>style.visibility</p:attrName>
                                        </p:attrNameLst>
                                      </p:cBhvr>
                                      <p:to>
                                        <p:strVal val="visible"/>
                                      </p:to>
                                    </p:set>
                                    <p:anim calcmode="lin" valueType="num">
                                      <p:cBhvr additive="base">
                                        <p:cTn id="18" dur="20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45410">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145410">
                                            <p:txEl>
                                              <p:pRg st="2" end="2"/>
                                            </p:txEl>
                                          </p:spTgt>
                                        </p:tgtEl>
                                        <p:attrNameLst>
                                          <p:attrName>style.visibility</p:attrName>
                                        </p:attrNameLst>
                                      </p:cBhvr>
                                      <p:to>
                                        <p:strVal val="visible"/>
                                      </p:to>
                                    </p:set>
                                    <p:anim calcmode="lin" valueType="num">
                                      <p:cBhvr additive="base">
                                        <p:cTn id="22" dur="2000" fill="hold"/>
                                        <p:tgtEl>
                                          <p:spTgt spid="145410">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45410">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000"/>
                                  </p:stCondLst>
                                  <p:childTnLst>
                                    <p:set>
                                      <p:cBhvr>
                                        <p:cTn id="25" dur="1" fill="hold">
                                          <p:stCondLst>
                                            <p:cond delay="0"/>
                                          </p:stCondLst>
                                        </p:cTn>
                                        <p:tgtEl>
                                          <p:spTgt spid="145410">
                                            <p:txEl>
                                              <p:pRg st="3" end="3"/>
                                            </p:txEl>
                                          </p:spTgt>
                                        </p:tgtEl>
                                        <p:attrNameLst>
                                          <p:attrName>style.visibility</p:attrName>
                                        </p:attrNameLst>
                                      </p:cBhvr>
                                      <p:to>
                                        <p:strVal val="visible"/>
                                      </p:to>
                                    </p:set>
                                    <p:anim calcmode="lin" valueType="num">
                                      <p:cBhvr additive="base">
                                        <p:cTn id="26" dur="2000" fill="hold"/>
                                        <p:tgtEl>
                                          <p:spTgt spid="145410">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45410">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000"/>
                                  </p:stCondLst>
                                  <p:childTnLst>
                                    <p:set>
                                      <p:cBhvr>
                                        <p:cTn id="29" dur="1" fill="hold">
                                          <p:stCondLst>
                                            <p:cond delay="0"/>
                                          </p:stCondLst>
                                        </p:cTn>
                                        <p:tgtEl>
                                          <p:spTgt spid="145410">
                                            <p:txEl>
                                              <p:pRg st="4" end="4"/>
                                            </p:txEl>
                                          </p:spTgt>
                                        </p:tgtEl>
                                        <p:attrNameLst>
                                          <p:attrName>style.visibility</p:attrName>
                                        </p:attrNameLst>
                                      </p:cBhvr>
                                      <p:to>
                                        <p:strVal val="visible"/>
                                      </p:to>
                                    </p:set>
                                    <p:anim calcmode="lin" valueType="num">
                                      <p:cBhvr additive="base">
                                        <p:cTn id="30" dur="2000" fill="hold"/>
                                        <p:tgtEl>
                                          <p:spTgt spid="145410">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45410">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000"/>
                                  </p:stCondLst>
                                  <p:childTnLst>
                                    <p:set>
                                      <p:cBhvr>
                                        <p:cTn id="33" dur="1" fill="hold">
                                          <p:stCondLst>
                                            <p:cond delay="0"/>
                                          </p:stCondLst>
                                        </p:cTn>
                                        <p:tgtEl>
                                          <p:spTgt spid="145410">
                                            <p:txEl>
                                              <p:pRg st="5" end="5"/>
                                            </p:txEl>
                                          </p:spTgt>
                                        </p:tgtEl>
                                        <p:attrNameLst>
                                          <p:attrName>style.visibility</p:attrName>
                                        </p:attrNameLst>
                                      </p:cBhvr>
                                      <p:to>
                                        <p:strVal val="visible"/>
                                      </p:to>
                                    </p:set>
                                    <p:anim calcmode="lin" valueType="num">
                                      <p:cBhvr additive="base">
                                        <p:cTn id="34" dur="2000" fill="hold"/>
                                        <p:tgtEl>
                                          <p:spTgt spid="145410">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145410">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000"/>
                                  </p:stCondLst>
                                  <p:childTnLst>
                                    <p:set>
                                      <p:cBhvr>
                                        <p:cTn id="37" dur="1" fill="hold">
                                          <p:stCondLst>
                                            <p:cond delay="0"/>
                                          </p:stCondLst>
                                        </p:cTn>
                                        <p:tgtEl>
                                          <p:spTgt spid="145410">
                                            <p:txEl>
                                              <p:pRg st="6" end="6"/>
                                            </p:txEl>
                                          </p:spTgt>
                                        </p:tgtEl>
                                        <p:attrNameLst>
                                          <p:attrName>style.visibility</p:attrName>
                                        </p:attrNameLst>
                                      </p:cBhvr>
                                      <p:to>
                                        <p:strVal val="visible"/>
                                      </p:to>
                                    </p:set>
                                    <p:anim calcmode="lin" valueType="num">
                                      <p:cBhvr additive="base">
                                        <p:cTn id="38" dur="2000" fill="hold"/>
                                        <p:tgtEl>
                                          <p:spTgt spid="145410">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145410">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000"/>
                                  </p:stCondLst>
                                  <p:childTnLst>
                                    <p:set>
                                      <p:cBhvr>
                                        <p:cTn id="41" dur="1" fill="hold">
                                          <p:stCondLst>
                                            <p:cond delay="0"/>
                                          </p:stCondLst>
                                        </p:cTn>
                                        <p:tgtEl>
                                          <p:spTgt spid="145410">
                                            <p:txEl>
                                              <p:pRg st="7" end="7"/>
                                            </p:txEl>
                                          </p:spTgt>
                                        </p:tgtEl>
                                        <p:attrNameLst>
                                          <p:attrName>style.visibility</p:attrName>
                                        </p:attrNameLst>
                                      </p:cBhvr>
                                      <p:to>
                                        <p:strVal val="visible"/>
                                      </p:to>
                                    </p:set>
                                    <p:anim calcmode="lin" valueType="num">
                                      <p:cBhvr additive="base">
                                        <p:cTn id="42" dur="2000" fill="hold"/>
                                        <p:tgtEl>
                                          <p:spTgt spid="145410">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45410">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1000"/>
                                  </p:stCondLst>
                                  <p:childTnLst>
                                    <p:set>
                                      <p:cBhvr>
                                        <p:cTn id="45" dur="1" fill="hold">
                                          <p:stCondLst>
                                            <p:cond delay="0"/>
                                          </p:stCondLst>
                                        </p:cTn>
                                        <p:tgtEl>
                                          <p:spTgt spid="145410">
                                            <p:txEl>
                                              <p:pRg st="8" end="8"/>
                                            </p:txEl>
                                          </p:spTgt>
                                        </p:tgtEl>
                                        <p:attrNameLst>
                                          <p:attrName>style.visibility</p:attrName>
                                        </p:attrNameLst>
                                      </p:cBhvr>
                                      <p:to>
                                        <p:strVal val="visible"/>
                                      </p:to>
                                    </p:set>
                                    <p:anim calcmode="lin" valueType="num">
                                      <p:cBhvr additive="base">
                                        <p:cTn id="46" dur="2000" fill="hold"/>
                                        <p:tgtEl>
                                          <p:spTgt spid="145410">
                                            <p:txEl>
                                              <p:pRg st="8" end="8"/>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145410">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1000"/>
                                  </p:stCondLst>
                                  <p:childTnLst>
                                    <p:set>
                                      <p:cBhvr>
                                        <p:cTn id="49" dur="1" fill="hold">
                                          <p:stCondLst>
                                            <p:cond delay="0"/>
                                          </p:stCondLst>
                                        </p:cTn>
                                        <p:tgtEl>
                                          <p:spTgt spid="145410">
                                            <p:txEl>
                                              <p:pRg st="9" end="9"/>
                                            </p:txEl>
                                          </p:spTgt>
                                        </p:tgtEl>
                                        <p:attrNameLst>
                                          <p:attrName>style.visibility</p:attrName>
                                        </p:attrNameLst>
                                      </p:cBhvr>
                                      <p:to>
                                        <p:strVal val="visible"/>
                                      </p:to>
                                    </p:set>
                                    <p:anim calcmode="lin" valueType="num">
                                      <p:cBhvr additive="base">
                                        <p:cTn id="50" dur="2000" fill="hold"/>
                                        <p:tgtEl>
                                          <p:spTgt spid="145410">
                                            <p:txEl>
                                              <p:pRg st="9" end="9"/>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145410">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1000"/>
                                  </p:stCondLst>
                                  <p:childTnLst>
                                    <p:set>
                                      <p:cBhvr>
                                        <p:cTn id="53" dur="1" fill="hold">
                                          <p:stCondLst>
                                            <p:cond delay="0"/>
                                          </p:stCondLst>
                                        </p:cTn>
                                        <p:tgtEl>
                                          <p:spTgt spid="145410">
                                            <p:txEl>
                                              <p:pRg st="10" end="10"/>
                                            </p:txEl>
                                          </p:spTgt>
                                        </p:tgtEl>
                                        <p:attrNameLst>
                                          <p:attrName>style.visibility</p:attrName>
                                        </p:attrNameLst>
                                      </p:cBhvr>
                                      <p:to>
                                        <p:strVal val="visible"/>
                                      </p:to>
                                    </p:set>
                                    <p:anim calcmode="lin" valueType="num">
                                      <p:cBhvr additive="base">
                                        <p:cTn id="54" dur="2000" fill="hold"/>
                                        <p:tgtEl>
                                          <p:spTgt spid="145410">
                                            <p:txEl>
                                              <p:pRg st="10" end="10"/>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145410">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1000"/>
                                  </p:stCondLst>
                                  <p:childTnLst>
                                    <p:set>
                                      <p:cBhvr>
                                        <p:cTn id="57" dur="1" fill="hold">
                                          <p:stCondLst>
                                            <p:cond delay="0"/>
                                          </p:stCondLst>
                                        </p:cTn>
                                        <p:tgtEl>
                                          <p:spTgt spid="145410">
                                            <p:txEl>
                                              <p:pRg st="11" end="11"/>
                                            </p:txEl>
                                          </p:spTgt>
                                        </p:tgtEl>
                                        <p:attrNameLst>
                                          <p:attrName>style.visibility</p:attrName>
                                        </p:attrNameLst>
                                      </p:cBhvr>
                                      <p:to>
                                        <p:strVal val="visible"/>
                                      </p:to>
                                    </p:set>
                                    <p:anim calcmode="lin" valueType="num">
                                      <p:cBhvr additive="base">
                                        <p:cTn id="58" dur="2000" fill="hold"/>
                                        <p:tgtEl>
                                          <p:spTgt spid="145410">
                                            <p:txEl>
                                              <p:pRg st="11" end="11"/>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145410">
                                            <p:txEl>
                                              <p:pRg st="11" end="11"/>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1000"/>
                                  </p:stCondLst>
                                  <p:childTnLst>
                                    <p:set>
                                      <p:cBhvr>
                                        <p:cTn id="61" dur="1" fill="hold">
                                          <p:stCondLst>
                                            <p:cond delay="0"/>
                                          </p:stCondLst>
                                        </p:cTn>
                                        <p:tgtEl>
                                          <p:spTgt spid="145410">
                                            <p:txEl>
                                              <p:pRg st="12" end="12"/>
                                            </p:txEl>
                                          </p:spTgt>
                                        </p:tgtEl>
                                        <p:attrNameLst>
                                          <p:attrName>style.visibility</p:attrName>
                                        </p:attrNameLst>
                                      </p:cBhvr>
                                      <p:to>
                                        <p:strVal val="visible"/>
                                      </p:to>
                                    </p:set>
                                    <p:anim calcmode="lin" valueType="num">
                                      <p:cBhvr additive="base">
                                        <p:cTn id="62" dur="2000" fill="hold"/>
                                        <p:tgtEl>
                                          <p:spTgt spid="145410">
                                            <p:txEl>
                                              <p:pRg st="12" end="12"/>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145410">
                                            <p:txEl>
                                              <p:pRg st="12" end="12"/>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1000"/>
                                  </p:stCondLst>
                                  <p:childTnLst>
                                    <p:set>
                                      <p:cBhvr>
                                        <p:cTn id="65" dur="1" fill="hold">
                                          <p:stCondLst>
                                            <p:cond delay="0"/>
                                          </p:stCondLst>
                                        </p:cTn>
                                        <p:tgtEl>
                                          <p:spTgt spid="145410">
                                            <p:txEl>
                                              <p:pRg st="13" end="13"/>
                                            </p:txEl>
                                          </p:spTgt>
                                        </p:tgtEl>
                                        <p:attrNameLst>
                                          <p:attrName>style.visibility</p:attrName>
                                        </p:attrNameLst>
                                      </p:cBhvr>
                                      <p:to>
                                        <p:strVal val="visible"/>
                                      </p:to>
                                    </p:set>
                                    <p:anim calcmode="lin" valueType="num">
                                      <p:cBhvr additive="base">
                                        <p:cTn id="66" dur="2000" fill="hold"/>
                                        <p:tgtEl>
                                          <p:spTgt spid="145410">
                                            <p:txEl>
                                              <p:pRg st="13" end="13"/>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1454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1981200" y="333375"/>
            <a:ext cx="8229600" cy="5797550"/>
          </a:xfrm>
        </p:spPr>
        <p:txBody>
          <a:bodyPr/>
          <a:lstStyle/>
          <a:p>
            <a:pPr algn="ctr" eaLnBrk="1" hangingPunct="1">
              <a:lnSpc>
                <a:spcPct val="90000"/>
              </a:lnSpc>
              <a:buFontTx/>
              <a:buNone/>
            </a:pPr>
            <a:r>
              <a:rPr lang="el-GR" altLang="en-US" dirty="0" smtClean="0"/>
              <a:t>Η ΕΛΛΗΝΙΚΗ ΝΟΜΟΘΕΣΙΑ ΓΙΑ ΤΗΝ ΑΠΟΤΙΜΗΣΗ ΣΥΜΜΕΤΟΧΩΝ ΚΑΙ ΧΡΕΟΓΡΑΦΩΝ</a:t>
            </a:r>
          </a:p>
          <a:p>
            <a:pPr algn="ctr" eaLnBrk="1" hangingPunct="1">
              <a:lnSpc>
                <a:spcPct val="90000"/>
              </a:lnSpc>
              <a:buFontTx/>
              <a:buNone/>
            </a:pPr>
            <a:endParaRPr lang="el-GR" altLang="en-US" dirty="0" smtClean="0"/>
          </a:p>
          <a:p>
            <a:pPr eaLnBrk="1" hangingPunct="1">
              <a:lnSpc>
                <a:spcPct val="90000"/>
              </a:lnSpc>
              <a:buSzPct val="95000"/>
              <a:buFont typeface="Wingdings" panose="05000000000000000000" pitchFamily="2" charset="2"/>
              <a:buChar char="§"/>
            </a:pPr>
            <a:r>
              <a:rPr lang="el-GR" altLang="en-US" sz="2000" dirty="0">
                <a:latin typeface="Times New Roman" panose="02020603050405020304" pitchFamily="18" charset="0"/>
              </a:rPr>
              <a:t>Οι μετοχές ανώνυμων εταιριών, οι ομολογίες και τα λοιπά χρεόγραφα καθώς τα μερίδια αμοιβαίων κεφαλαίων και οι συμμετοχές σε επιχειρήσεις που δεν έχουν την μορφή ανώνυμης εταιρείας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στην  </a:t>
            </a:r>
            <a:r>
              <a:rPr lang="el-GR" altLang="en-US" sz="2000" dirty="0" err="1">
                <a:latin typeface="Times New Roman" panose="02020603050405020304" pitchFamily="18" charset="0"/>
              </a:rPr>
              <a:t>κατ</a:t>
            </a:r>
            <a:r>
              <a:rPr lang="el-GR" altLang="en-US" sz="2000" dirty="0">
                <a:latin typeface="Times New Roman" panose="02020603050405020304" pitchFamily="18" charset="0"/>
              </a:rPr>
              <a:t>΄ είδος χαμηλότερη τιμή μεταξύ της τιμής κτήσεως τους και της τρέχουσας τιμή τους.</a:t>
            </a:r>
          </a:p>
          <a:p>
            <a:pPr eaLnBrk="1" hangingPunct="1">
              <a:lnSpc>
                <a:spcPct val="90000"/>
              </a:lnSpc>
              <a:buSzPct val="95000"/>
              <a:buFont typeface="Wingdings" panose="05000000000000000000" pitchFamily="2" charset="2"/>
              <a:buNone/>
            </a:pPr>
            <a:endParaRPr lang="el-GR" altLang="en-US" sz="2000" dirty="0">
              <a:latin typeface="Times New Roman" panose="02020603050405020304" pitchFamily="18" charset="0"/>
            </a:endParaRPr>
          </a:p>
          <a:p>
            <a:pPr eaLnBrk="1" hangingPunct="1">
              <a:lnSpc>
                <a:spcPct val="90000"/>
              </a:lnSpc>
              <a:buSzPct val="95000"/>
              <a:buFont typeface="Wingdings" panose="05000000000000000000" pitchFamily="2" charset="2"/>
              <a:buChar char="§"/>
            </a:pPr>
            <a:r>
              <a:rPr lang="el-GR" altLang="en-US" sz="2000" dirty="0">
                <a:latin typeface="Times New Roman" panose="02020603050405020304" pitchFamily="18" charset="0"/>
              </a:rPr>
              <a:t>Τα χρεόγραφα τα οποία οι εισηγμένες στο Χρηματιστήριο Αξιών Αθηνών απέκτησαν με σκοπό τη μη διαρκεί κατοχή τους, βάσει του Ν.2992/2002 μπορούν να τα αποτιμούν στην τρέχουσα αξία τους με την προϋπόθεση ότι η μέθοδος αποτίμησης στην τρέχουσα τιμή θα ακολουθείται πάγια. Στην περίπτωση αυτή ( κέρδος ή ζημιά ) μεταφέρεται στα ίδια κεφάλαια σε ειδικούς λογαριασμούς αποθεματικών.</a:t>
            </a:r>
          </a:p>
        </p:txBody>
      </p:sp>
    </p:spTree>
    <p:extLst>
      <p:ext uri="{BB962C8B-B14F-4D97-AF65-F5344CB8AC3E}">
        <p14:creationId xmlns:p14="http://schemas.microsoft.com/office/powerpoint/2010/main" val="3580309398"/>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46434">
                                            <p:txEl>
                                              <p:pRg st="0" end="0"/>
                                            </p:txEl>
                                          </p:spTgt>
                                        </p:tgtEl>
                                        <p:attrNameLst>
                                          <p:attrName>style.visibility</p:attrName>
                                        </p:attrNameLst>
                                      </p:cBhvr>
                                      <p:to>
                                        <p:strVal val="visible"/>
                                      </p:to>
                                    </p:set>
                                    <p:anim to="" calcmode="lin" valueType="num">
                                      <p:cBhvr>
                                        <p:cTn id="7" dur="1" fill="hold"/>
                                        <p:tgtEl>
                                          <p:spTgt spid="146434">
                                            <p:txEl>
                                              <p:pRg st="0" end="0"/>
                                            </p:txEl>
                                          </p:spTgt>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146434">
                                            <p:txEl>
                                              <p:pRg st="2" end="2"/>
                                            </p:txEl>
                                          </p:spTgt>
                                        </p:tgtEl>
                                        <p:attrNameLst>
                                          <p:attrName>style.visibility</p:attrName>
                                        </p:attrNameLst>
                                      </p:cBhvr>
                                      <p:to>
                                        <p:strVal val="visible"/>
                                      </p:to>
                                    </p:set>
                                    <p:anim calcmode="lin" valueType="num">
                                      <p:cBhvr additive="base">
                                        <p:cTn id="11" dur="2000" fill="hold"/>
                                        <p:tgtEl>
                                          <p:spTgt spid="146434">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46434">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nodeType="afterEffect">
                                  <p:stCondLst>
                                    <p:cond delay="3000"/>
                                  </p:stCondLst>
                                  <p:childTnLst>
                                    <p:set>
                                      <p:cBhvr>
                                        <p:cTn id="15" dur="1" fill="hold">
                                          <p:stCondLst>
                                            <p:cond delay="0"/>
                                          </p:stCondLst>
                                        </p:cTn>
                                        <p:tgtEl>
                                          <p:spTgt spid="146434">
                                            <p:txEl>
                                              <p:pRg st="4" end="4"/>
                                            </p:txEl>
                                          </p:spTgt>
                                        </p:tgtEl>
                                        <p:attrNameLst>
                                          <p:attrName>style.visibility</p:attrName>
                                        </p:attrNameLst>
                                      </p:cBhvr>
                                      <p:to>
                                        <p:strVal val="visible"/>
                                      </p:to>
                                    </p:set>
                                    <p:anim calcmode="lin" valueType="num">
                                      <p:cBhvr additive="base">
                                        <p:cTn id="16" dur="2000" fill="hold"/>
                                        <p:tgtEl>
                                          <p:spTgt spid="146434">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46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1981200" y="620713"/>
            <a:ext cx="8229600" cy="5510212"/>
          </a:xfrm>
        </p:spPr>
        <p:txBody>
          <a:bodyPr>
            <a:normAutofit fontScale="92500" lnSpcReduction="20000"/>
          </a:bodyPr>
          <a:lstStyle/>
          <a:p>
            <a:pPr marL="609600" indent="-609600">
              <a:buSzPct val="95000"/>
              <a:buFont typeface="Wingdings" panose="05000000000000000000" pitchFamily="2" charset="2"/>
              <a:buChar char="§"/>
            </a:pPr>
            <a:r>
              <a:rPr lang="el-GR" altLang="en-US" sz="2400">
                <a:latin typeface="Times New Roman" panose="02020603050405020304" pitchFamily="18" charset="0"/>
              </a:rPr>
              <a:t>ΜΕΘΟΔΟΙ ΠΡΟΣΔΙΟΡΙΣΜΟΥ ΤΙΜΗΣ ΚΤΗΣΕΩΣ ΤΩΝ ΣΥΜΜΕΤΟΧΩΝ ΚΑΙ ΧΡΕΟΓΡΑΦΩΝ </a:t>
            </a:r>
          </a:p>
          <a:p>
            <a:pPr marL="609600" indent="-609600" algn="ctr">
              <a:buNone/>
            </a:pPr>
            <a:endParaRPr lang="el-GR" altLang="en-US" sz="2400">
              <a:latin typeface="Times New Roman" panose="02020603050405020304" pitchFamily="18" charset="0"/>
            </a:endParaRPr>
          </a:p>
          <a:p>
            <a:pPr marL="609600" indent="-609600">
              <a:buNone/>
            </a:pPr>
            <a:r>
              <a:rPr lang="el-GR" altLang="en-US" sz="2000">
                <a:latin typeface="Times New Roman" panose="02020603050405020304" pitchFamily="18" charset="0"/>
              </a:rPr>
              <a:t>                   1)   Μέθοδος του μέσου σταθμικού κόστους</a:t>
            </a:r>
          </a:p>
          <a:p>
            <a:pPr marL="609600" indent="-609600">
              <a:buNone/>
            </a:pPr>
            <a:r>
              <a:rPr lang="el-GR" altLang="en-US" sz="2000">
                <a:latin typeface="Times New Roman" panose="02020603050405020304" pitchFamily="18" charset="0"/>
              </a:rPr>
              <a:t>                   2)   Μέθοδος του κυκλοφοριακού μέσου όρου ή των      </a:t>
            </a:r>
          </a:p>
          <a:p>
            <a:pPr marL="609600" indent="-609600">
              <a:buNone/>
            </a:pPr>
            <a:r>
              <a:rPr lang="el-GR" altLang="en-US" sz="2000">
                <a:latin typeface="Times New Roman" panose="02020603050405020304" pitchFamily="18" charset="0"/>
              </a:rPr>
              <a:t>                         διαδοχικών υπολοίπων</a:t>
            </a:r>
          </a:p>
          <a:p>
            <a:pPr marL="609600" indent="-609600">
              <a:buNone/>
            </a:pPr>
            <a:r>
              <a:rPr lang="el-GR" altLang="en-US" sz="2000">
                <a:latin typeface="Times New Roman" panose="02020603050405020304" pitchFamily="18" charset="0"/>
              </a:rPr>
              <a:t>                   3)   Μέθοδος πρώτη εισαγωγή – πρώτη εξαγωγή ( </a:t>
            </a:r>
            <a:r>
              <a:rPr lang="en-US" altLang="en-US" sz="2000">
                <a:latin typeface="Times New Roman" panose="02020603050405020304" pitchFamily="18" charset="0"/>
              </a:rPr>
              <a:t>FIFO)</a:t>
            </a:r>
          </a:p>
          <a:p>
            <a:pPr marL="609600" indent="-609600">
              <a:buNone/>
            </a:pPr>
            <a:r>
              <a:rPr lang="en-US" altLang="en-US" sz="2000">
                <a:latin typeface="Times New Roman" panose="02020603050405020304" pitchFamily="18" charset="0"/>
              </a:rPr>
              <a:t>                   4)   </a:t>
            </a:r>
            <a:r>
              <a:rPr lang="el-GR" altLang="en-US" sz="2000">
                <a:latin typeface="Times New Roman" panose="02020603050405020304" pitchFamily="18" charset="0"/>
              </a:rPr>
              <a:t>Μέθοδος τελευταία εισαγωγή – πρώτη εξαγωγή (</a:t>
            </a:r>
            <a:r>
              <a:rPr lang="en-US" altLang="en-US" sz="2000">
                <a:latin typeface="Times New Roman" panose="02020603050405020304" pitchFamily="18" charset="0"/>
              </a:rPr>
              <a:t>LIFO)</a:t>
            </a:r>
            <a:endParaRPr lang="el-GR" altLang="en-US" sz="2000">
              <a:latin typeface="Times New Roman" panose="02020603050405020304" pitchFamily="18" charset="0"/>
            </a:endParaRPr>
          </a:p>
          <a:p>
            <a:pPr marL="609600" indent="-609600">
              <a:buNone/>
            </a:pPr>
            <a:r>
              <a:rPr lang="el-GR" altLang="en-US" sz="2000">
                <a:latin typeface="Times New Roman" panose="02020603050405020304" pitchFamily="18" charset="0"/>
              </a:rPr>
              <a:t>                   5)   Μέθοδος εξατομικευμένου κόστους</a:t>
            </a:r>
          </a:p>
          <a:p>
            <a:pPr marL="609600" indent="-609600">
              <a:buNone/>
            </a:pPr>
            <a:r>
              <a:rPr lang="el-GR" altLang="en-US" sz="2000">
                <a:latin typeface="Times New Roman" panose="02020603050405020304" pitchFamily="18" charset="0"/>
              </a:rPr>
              <a:t>                   6)   Μέθοδος βασικού αποθέματος</a:t>
            </a:r>
          </a:p>
          <a:p>
            <a:pPr marL="609600" indent="-609600">
              <a:buNone/>
            </a:pPr>
            <a:r>
              <a:rPr lang="el-GR" altLang="en-US" sz="2000">
                <a:latin typeface="Times New Roman" panose="02020603050405020304" pitchFamily="18" charset="0"/>
              </a:rPr>
              <a:t>                   7)   Μέθοδος του προτύπου κόστους</a:t>
            </a:r>
          </a:p>
          <a:p>
            <a:pPr marL="609600" indent="-609600">
              <a:buNone/>
            </a:pPr>
            <a:endParaRPr lang="el-GR" altLang="en-US" sz="2000">
              <a:latin typeface="Times New Roman" panose="02020603050405020304" pitchFamily="18" charset="0"/>
            </a:endParaRPr>
          </a:p>
          <a:p>
            <a:pPr marL="609600" indent="-609600">
              <a:buNone/>
            </a:pPr>
            <a:endParaRPr lang="el-GR" altLang="en-US" sz="2000">
              <a:latin typeface="Times New Roman" panose="02020603050405020304" pitchFamily="18" charset="0"/>
            </a:endParaRPr>
          </a:p>
          <a:p>
            <a:pPr marL="609600" indent="-609600">
              <a:buNone/>
            </a:pPr>
            <a:r>
              <a:rPr lang="el-GR" altLang="en-US" sz="2000">
                <a:latin typeface="Times New Roman" panose="02020603050405020304" pitchFamily="18" charset="0"/>
              </a:rPr>
              <a:t>         Όταν μια επιχείρηση επιλέγει μέθοδο πρέπει να την εφαρμόζει πάγια από χρήση σε χρήση.</a:t>
            </a:r>
          </a:p>
          <a:p>
            <a:pPr marL="609600" indent="-609600">
              <a:buNone/>
            </a:pPr>
            <a:r>
              <a:rPr lang="el-GR" altLang="en-US" sz="2000">
                <a:latin typeface="Times New Roman" panose="02020603050405020304" pitchFamily="18" charset="0"/>
              </a:rPr>
              <a:t>                  </a:t>
            </a:r>
          </a:p>
        </p:txBody>
      </p:sp>
      <p:sp>
        <p:nvSpPr>
          <p:cNvPr id="147459" name="Line 3"/>
          <p:cNvSpPr>
            <a:spLocks noChangeShapeType="1"/>
          </p:cNvSpPr>
          <p:nvPr/>
        </p:nvSpPr>
        <p:spPr bwMode="auto">
          <a:xfrm>
            <a:off x="1992313" y="53006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18800286"/>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Effect transition="in" filter="fade">
                                      <p:cBhvr>
                                        <p:cTn id="7" dur="2000"/>
                                        <p:tgtEl>
                                          <p:spTgt spid="147458">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47458">
                                            <p:txEl>
                                              <p:pRg st="2" end="2"/>
                                            </p:txEl>
                                          </p:spTgt>
                                        </p:tgtEl>
                                        <p:attrNameLst>
                                          <p:attrName>style.visibility</p:attrName>
                                        </p:attrNameLst>
                                      </p:cBhvr>
                                      <p:to>
                                        <p:strVal val="visible"/>
                                      </p:to>
                                    </p:set>
                                    <p:anim calcmode="lin" valueType="num">
                                      <p:cBhvr additive="base">
                                        <p:cTn id="11" dur="2000" fill="hold"/>
                                        <p:tgtEl>
                                          <p:spTgt spid="147458">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47458">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0"/>
                                  </p:stCondLst>
                                  <p:childTnLst>
                                    <p:set>
                                      <p:cBhvr>
                                        <p:cTn id="15" dur="1" fill="hold">
                                          <p:stCondLst>
                                            <p:cond delay="0"/>
                                          </p:stCondLst>
                                        </p:cTn>
                                        <p:tgtEl>
                                          <p:spTgt spid="147458">
                                            <p:txEl>
                                              <p:pRg st="3" end="3"/>
                                            </p:txEl>
                                          </p:spTgt>
                                        </p:tgtEl>
                                        <p:attrNameLst>
                                          <p:attrName>style.visibility</p:attrName>
                                        </p:attrNameLst>
                                      </p:cBhvr>
                                      <p:to>
                                        <p:strVal val="visible"/>
                                      </p:to>
                                    </p:set>
                                    <p:anim calcmode="lin" valueType="num">
                                      <p:cBhvr additive="base">
                                        <p:cTn id="16" dur="20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47458">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2" presetClass="entr" presetSubtype="4" fill="hold" nodeType="afterEffect">
                                  <p:stCondLst>
                                    <p:cond delay="0"/>
                                  </p:stCondLst>
                                  <p:childTnLst>
                                    <p:set>
                                      <p:cBhvr>
                                        <p:cTn id="20" dur="1" fill="hold">
                                          <p:stCondLst>
                                            <p:cond delay="0"/>
                                          </p:stCondLst>
                                        </p:cTn>
                                        <p:tgtEl>
                                          <p:spTgt spid="147458">
                                            <p:txEl>
                                              <p:pRg st="4" end="4"/>
                                            </p:txEl>
                                          </p:spTgt>
                                        </p:tgtEl>
                                        <p:attrNameLst>
                                          <p:attrName>style.visibility</p:attrName>
                                        </p:attrNameLst>
                                      </p:cBhvr>
                                      <p:to>
                                        <p:strVal val="visible"/>
                                      </p:to>
                                    </p:set>
                                    <p:anim calcmode="lin" valueType="num">
                                      <p:cBhvr additive="base">
                                        <p:cTn id="21" dur="20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47458">
                                            <p:txEl>
                                              <p:pRg st="4" end="4"/>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8000"/>
                            </p:stCondLst>
                            <p:childTnLst>
                              <p:par>
                                <p:cTn id="24" presetID="2" presetClass="entr" presetSubtype="4" fill="hold" nodeType="afterEffect">
                                  <p:stCondLst>
                                    <p:cond delay="0"/>
                                  </p:stCondLst>
                                  <p:childTnLst>
                                    <p:set>
                                      <p:cBhvr>
                                        <p:cTn id="25" dur="1" fill="hold">
                                          <p:stCondLst>
                                            <p:cond delay="0"/>
                                          </p:stCondLst>
                                        </p:cTn>
                                        <p:tgtEl>
                                          <p:spTgt spid="147458">
                                            <p:txEl>
                                              <p:pRg st="5" end="5"/>
                                            </p:txEl>
                                          </p:spTgt>
                                        </p:tgtEl>
                                        <p:attrNameLst>
                                          <p:attrName>style.visibility</p:attrName>
                                        </p:attrNameLst>
                                      </p:cBhvr>
                                      <p:to>
                                        <p:strVal val="visible"/>
                                      </p:to>
                                    </p:set>
                                    <p:anim calcmode="lin" valueType="num">
                                      <p:cBhvr additive="base">
                                        <p:cTn id="26" dur="20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47458">
                                            <p:txEl>
                                              <p:pRg st="5" end="5"/>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0"/>
                            </p:stCondLst>
                            <p:childTnLst>
                              <p:par>
                                <p:cTn id="29" presetID="2" presetClass="entr" presetSubtype="4" fill="hold" nodeType="afterEffect">
                                  <p:stCondLst>
                                    <p:cond delay="0"/>
                                  </p:stCondLst>
                                  <p:childTnLst>
                                    <p:set>
                                      <p:cBhvr>
                                        <p:cTn id="30" dur="1" fill="hold">
                                          <p:stCondLst>
                                            <p:cond delay="0"/>
                                          </p:stCondLst>
                                        </p:cTn>
                                        <p:tgtEl>
                                          <p:spTgt spid="147458">
                                            <p:txEl>
                                              <p:pRg st="6" end="6"/>
                                            </p:txEl>
                                          </p:spTgt>
                                        </p:tgtEl>
                                        <p:attrNameLst>
                                          <p:attrName>style.visibility</p:attrName>
                                        </p:attrNameLst>
                                      </p:cBhvr>
                                      <p:to>
                                        <p:strVal val="visible"/>
                                      </p:to>
                                    </p:set>
                                    <p:anim calcmode="lin" valueType="num">
                                      <p:cBhvr additive="base">
                                        <p:cTn id="31" dur="20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7458">
                                            <p:txEl>
                                              <p:pRg st="6" end="6"/>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2000"/>
                            </p:stCondLst>
                            <p:childTnLst>
                              <p:par>
                                <p:cTn id="34" presetID="2" presetClass="entr" presetSubtype="4" fill="hold" nodeType="afterEffect">
                                  <p:stCondLst>
                                    <p:cond delay="0"/>
                                  </p:stCondLst>
                                  <p:childTnLst>
                                    <p:set>
                                      <p:cBhvr>
                                        <p:cTn id="35" dur="1" fill="hold">
                                          <p:stCondLst>
                                            <p:cond delay="0"/>
                                          </p:stCondLst>
                                        </p:cTn>
                                        <p:tgtEl>
                                          <p:spTgt spid="147458">
                                            <p:txEl>
                                              <p:pRg st="7" end="7"/>
                                            </p:txEl>
                                          </p:spTgt>
                                        </p:tgtEl>
                                        <p:attrNameLst>
                                          <p:attrName>style.visibility</p:attrName>
                                        </p:attrNameLst>
                                      </p:cBhvr>
                                      <p:to>
                                        <p:strVal val="visible"/>
                                      </p:to>
                                    </p:set>
                                    <p:anim calcmode="lin" valueType="num">
                                      <p:cBhvr additive="base">
                                        <p:cTn id="36" dur="20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47458">
                                            <p:txEl>
                                              <p:pRg st="7" end="7"/>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4000"/>
                            </p:stCondLst>
                            <p:childTnLst>
                              <p:par>
                                <p:cTn id="39" presetID="2" presetClass="entr" presetSubtype="4" fill="hold" nodeType="afterEffect">
                                  <p:stCondLst>
                                    <p:cond delay="0"/>
                                  </p:stCondLst>
                                  <p:childTnLst>
                                    <p:set>
                                      <p:cBhvr>
                                        <p:cTn id="40" dur="1" fill="hold">
                                          <p:stCondLst>
                                            <p:cond delay="0"/>
                                          </p:stCondLst>
                                        </p:cTn>
                                        <p:tgtEl>
                                          <p:spTgt spid="147458">
                                            <p:txEl>
                                              <p:pRg st="8" end="8"/>
                                            </p:txEl>
                                          </p:spTgt>
                                        </p:tgtEl>
                                        <p:attrNameLst>
                                          <p:attrName>style.visibility</p:attrName>
                                        </p:attrNameLst>
                                      </p:cBhvr>
                                      <p:to>
                                        <p:strVal val="visible"/>
                                      </p:to>
                                    </p:set>
                                    <p:anim calcmode="lin" valueType="num">
                                      <p:cBhvr additive="base">
                                        <p:cTn id="41" dur="2000" fill="hold"/>
                                        <p:tgtEl>
                                          <p:spTgt spid="147458">
                                            <p:txEl>
                                              <p:pRg st="8" end="8"/>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47458">
                                            <p:txEl>
                                              <p:pRg st="8" end="8"/>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6000"/>
                            </p:stCondLst>
                            <p:childTnLst>
                              <p:par>
                                <p:cTn id="44" presetID="2" presetClass="entr" presetSubtype="4" fill="hold" nodeType="afterEffect">
                                  <p:stCondLst>
                                    <p:cond delay="0"/>
                                  </p:stCondLst>
                                  <p:childTnLst>
                                    <p:set>
                                      <p:cBhvr>
                                        <p:cTn id="45" dur="1" fill="hold">
                                          <p:stCondLst>
                                            <p:cond delay="0"/>
                                          </p:stCondLst>
                                        </p:cTn>
                                        <p:tgtEl>
                                          <p:spTgt spid="147458">
                                            <p:txEl>
                                              <p:pRg st="9" end="9"/>
                                            </p:txEl>
                                          </p:spTgt>
                                        </p:tgtEl>
                                        <p:attrNameLst>
                                          <p:attrName>style.visibility</p:attrName>
                                        </p:attrNameLst>
                                      </p:cBhvr>
                                      <p:to>
                                        <p:strVal val="visible"/>
                                      </p:to>
                                    </p:set>
                                    <p:anim calcmode="lin" valueType="num">
                                      <p:cBhvr additive="base">
                                        <p:cTn id="46" dur="2000" fill="hold"/>
                                        <p:tgtEl>
                                          <p:spTgt spid="147458">
                                            <p:txEl>
                                              <p:pRg st="9" end="9"/>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147458">
                                            <p:txEl>
                                              <p:pRg st="9" end="9"/>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8000"/>
                            </p:stCondLst>
                            <p:childTnLst>
                              <p:par>
                                <p:cTn id="49" presetID="18" presetClass="entr" presetSubtype="12" fill="hold" nodeType="afterEffect">
                                  <p:stCondLst>
                                    <p:cond delay="0"/>
                                  </p:stCondLst>
                                  <p:childTnLst>
                                    <p:set>
                                      <p:cBhvr>
                                        <p:cTn id="50" dur="1" fill="hold">
                                          <p:stCondLst>
                                            <p:cond delay="0"/>
                                          </p:stCondLst>
                                        </p:cTn>
                                        <p:tgtEl>
                                          <p:spTgt spid="147459"/>
                                        </p:tgtEl>
                                        <p:attrNameLst>
                                          <p:attrName>style.visibility</p:attrName>
                                        </p:attrNameLst>
                                      </p:cBhvr>
                                      <p:to>
                                        <p:strVal val="visible"/>
                                      </p:to>
                                    </p:set>
                                    <p:animEffect transition="in" filter="strips(downLeft)">
                                      <p:cBhvr>
                                        <p:cTn id="51" dur="2000"/>
                                        <p:tgtEl>
                                          <p:spTgt spid="147459"/>
                                        </p:tgtEl>
                                      </p:cBhvr>
                                    </p:animEffect>
                                  </p:childTnLst>
                                </p:cTn>
                              </p:par>
                            </p:childTnLst>
                          </p:cTn>
                        </p:par>
                        <p:par>
                          <p:cTn id="52" fill="hold" nodeType="afterGroup">
                            <p:stCondLst>
                              <p:cond delay="20000"/>
                            </p:stCondLst>
                            <p:childTnLst>
                              <p:par>
                                <p:cTn id="53" presetID="2" presetClass="entr" presetSubtype="4" fill="hold" nodeType="afterEffect">
                                  <p:stCondLst>
                                    <p:cond delay="0"/>
                                  </p:stCondLst>
                                  <p:childTnLst>
                                    <p:set>
                                      <p:cBhvr>
                                        <p:cTn id="54" dur="1" fill="hold">
                                          <p:stCondLst>
                                            <p:cond delay="0"/>
                                          </p:stCondLst>
                                        </p:cTn>
                                        <p:tgtEl>
                                          <p:spTgt spid="147458">
                                            <p:txEl>
                                              <p:pRg st="12" end="12"/>
                                            </p:txEl>
                                          </p:spTgt>
                                        </p:tgtEl>
                                        <p:attrNameLst>
                                          <p:attrName>style.visibility</p:attrName>
                                        </p:attrNameLst>
                                      </p:cBhvr>
                                      <p:to>
                                        <p:strVal val="visible"/>
                                      </p:to>
                                    </p:set>
                                    <p:anim calcmode="lin" valueType="num">
                                      <p:cBhvr additive="base">
                                        <p:cTn id="55" dur="2000" fill="hold"/>
                                        <p:tgtEl>
                                          <p:spTgt spid="147458">
                                            <p:txEl>
                                              <p:pRg st="12" end="12"/>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4745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1981200" y="476250"/>
            <a:ext cx="8229600" cy="6121400"/>
          </a:xfrm>
        </p:spPr>
        <p:txBody>
          <a:bodyPr/>
          <a:lstStyle/>
          <a:p>
            <a:pPr eaLnBrk="1" hangingPunct="1"/>
            <a:r>
              <a:rPr lang="el-GR" altLang="en-US" sz="2000" dirty="0">
                <a:latin typeface="Times New Roman" panose="02020603050405020304" pitchFamily="18" charset="0"/>
              </a:rPr>
              <a:t>ΤΡΕΧΟΥΣΑ ΤΙΜΗ:</a:t>
            </a:r>
          </a:p>
          <a:p>
            <a:pPr eaLnBrk="1" hangingPunct="1">
              <a:buFontTx/>
              <a:buNone/>
            </a:pPr>
            <a:r>
              <a:rPr lang="el-GR" altLang="en-US" sz="2000" dirty="0">
                <a:latin typeface="Times New Roman" panose="02020603050405020304" pitchFamily="18" charset="0"/>
              </a:rPr>
              <a:t>      1)  Για τους εισηγμένους στο Χρηματιστήριο τίτλους, είναι ο μέσος όρος              της χρηματιστηριακής τιμής τους κατά τον τελευταίο μήνα της χρήσεως </a:t>
            </a:r>
          </a:p>
          <a:p>
            <a:pPr eaLnBrk="1" hangingPunct="1">
              <a:buFontTx/>
              <a:buNone/>
            </a:pPr>
            <a:r>
              <a:rPr lang="el-GR" altLang="en-US" sz="2000" dirty="0">
                <a:latin typeface="Times New Roman" panose="02020603050405020304" pitchFamily="18" charset="0"/>
              </a:rPr>
              <a:t>      2)  Για τα μερίδια των αμοιβαίων κεφαλαίων, είναι ο μέσος όρος της             καθαρής τιμής τους κατά τον τελευταίο μήνα της χρήσεως .</a:t>
            </a:r>
          </a:p>
          <a:p>
            <a:pPr eaLnBrk="1" hangingPunct="1">
              <a:buFontTx/>
              <a:buNone/>
            </a:pPr>
            <a:r>
              <a:rPr lang="el-GR" altLang="en-US" sz="2000" dirty="0">
                <a:latin typeface="Times New Roman" panose="02020603050405020304" pitchFamily="18" charset="0"/>
              </a:rPr>
              <a:t>      3)  Για τις μετοχές ανώνυμων εταιριών που δεν είναι εισηγμένες στο Χρηματιστήριο, τις συμμετοχές σε άλλες ( πλην ανώνυμων εταιρειών) επιχειρήσεις και τους τίτλους με χαρακτήρα ακινητοποιήσεων των άλλων αυτών επιχειρήσεων, είναι η εσωτερική λογιστική αξία των μετοχών ή των συμμετοχών ή των τίτλων των επιχειρήσεων αυτών, όπως προκύπτει από το νόμιμα συνταγμένο τελευταίο ισολογισμό τους.</a:t>
            </a:r>
          </a:p>
          <a:p>
            <a:pPr eaLnBrk="1" hangingPunct="1">
              <a:buFontTx/>
              <a:buNone/>
            </a:pPr>
            <a:r>
              <a:rPr lang="el-GR" altLang="en-US" sz="2000" dirty="0">
                <a:latin typeface="Times New Roman" panose="02020603050405020304" pitchFamily="18" charset="0"/>
              </a:rPr>
              <a:t>      4)  Τα κάθε φύσεως χρεόγραφα και τίτλοι, που έχουν προθεσμιακή κατάθεση αλλά δεν είναι εισηγμένα στο Χ.Α.Α,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στην </a:t>
            </a:r>
            <a:r>
              <a:rPr lang="el-GR" altLang="en-US" sz="2000" dirty="0" err="1">
                <a:latin typeface="Times New Roman" panose="02020603050405020304" pitchFamily="18" charset="0"/>
              </a:rPr>
              <a:t>κατ</a:t>
            </a:r>
            <a:r>
              <a:rPr lang="el-GR" altLang="en-US" sz="2000" dirty="0">
                <a:latin typeface="Times New Roman" panose="02020603050405020304" pitchFamily="18" charset="0"/>
              </a:rPr>
              <a:t> ΄είδος παρούσα αξία τους κατά την ημέρα κλεισίματος του ισολογισμού, η οποία προσδιορίζεται με βάση το ετήσιο επιτόκιο του κάθε χρεογράφου ή τίτλου. </a:t>
            </a:r>
          </a:p>
          <a:p>
            <a:pPr eaLnBrk="1" hangingPunct="1">
              <a:buFontTx/>
              <a:buNone/>
            </a:pPr>
            <a:r>
              <a:rPr lang="el-GR" altLang="en-US" sz="2000" dirty="0">
                <a:latin typeface="Times New Roman" panose="02020603050405020304" pitchFamily="18" charset="0"/>
              </a:rPr>
              <a:t>   </a:t>
            </a:r>
            <a:r>
              <a:rPr lang="el-GR" altLang="en-US" sz="1800" dirty="0">
                <a:latin typeface="Times New Roman" panose="02020603050405020304" pitchFamily="18" charset="0"/>
              </a:rPr>
              <a:t>εσωτερική λογιστική αξία  =   </a:t>
            </a:r>
            <a:r>
              <a:rPr lang="el-GR" altLang="en-US" sz="2400" baseline="30000" dirty="0">
                <a:latin typeface="Times New Roman" panose="02020603050405020304" pitchFamily="18" charset="0"/>
              </a:rPr>
              <a:t> </a:t>
            </a:r>
            <a:endParaRPr lang="el-GR" altLang="en-US" sz="2400" dirty="0">
              <a:latin typeface="Times New Roman" panose="02020603050405020304" pitchFamily="18" charset="0"/>
            </a:endParaRPr>
          </a:p>
          <a:p>
            <a:pPr eaLnBrk="1" hangingPunct="1">
              <a:buFontTx/>
              <a:buNone/>
            </a:pPr>
            <a:r>
              <a:rPr lang="el-GR" altLang="en-US" sz="2000" dirty="0">
                <a:latin typeface="Times New Roman" panose="02020603050405020304" pitchFamily="18" charset="0"/>
              </a:rPr>
              <a:t> </a:t>
            </a:r>
          </a:p>
        </p:txBody>
      </p:sp>
      <p:sp>
        <p:nvSpPr>
          <p:cNvPr id="148483" name="Oval 3"/>
          <p:cNvSpPr>
            <a:spLocks noChangeArrowheads="1"/>
          </p:cNvSpPr>
          <p:nvPr/>
        </p:nvSpPr>
        <p:spPr bwMode="auto">
          <a:xfrm>
            <a:off x="5145437" y="3037667"/>
            <a:ext cx="3254643" cy="46435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8484" name="Line 4"/>
          <p:cNvSpPr>
            <a:spLocks noChangeShapeType="1"/>
          </p:cNvSpPr>
          <p:nvPr/>
        </p:nvSpPr>
        <p:spPr bwMode="auto">
          <a:xfrm flipH="1">
            <a:off x="3792539" y="3500438"/>
            <a:ext cx="2447925" cy="22336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5" name="Line 5"/>
          <p:cNvSpPr>
            <a:spLocks noChangeShapeType="1"/>
          </p:cNvSpPr>
          <p:nvPr/>
        </p:nvSpPr>
        <p:spPr bwMode="auto">
          <a:xfrm>
            <a:off x="5016501" y="5949950"/>
            <a:ext cx="5472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6" name="Text Box 6"/>
          <p:cNvSpPr txBox="1">
            <a:spLocks noChangeArrowheads="1"/>
          </p:cNvSpPr>
          <p:nvPr/>
        </p:nvSpPr>
        <p:spPr bwMode="auto">
          <a:xfrm>
            <a:off x="5016500" y="5661026"/>
            <a:ext cx="56515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600">
                <a:latin typeface="Verdana" panose="020B0604030504040204" pitchFamily="34" charset="0"/>
              </a:rPr>
              <a:t>Σύνολο ιδίων κεφαλαίων ( ή Λογιστική καθαρή θέση)</a:t>
            </a:r>
          </a:p>
          <a:p>
            <a:pPr eaLnBrk="1" hangingPunct="1">
              <a:spcBef>
                <a:spcPct val="50000"/>
              </a:spcBef>
            </a:pPr>
            <a:r>
              <a:rPr lang="el-GR" altLang="en-US" sz="1600">
                <a:latin typeface="Verdana" panose="020B0604030504040204" pitchFamily="34" charset="0"/>
              </a:rPr>
              <a:t>         Αριθμός συνόλου μετοχών ή μεριδίων</a:t>
            </a:r>
          </a:p>
          <a:p>
            <a:pPr eaLnBrk="1" hangingPunct="1">
              <a:spcBef>
                <a:spcPct val="50000"/>
              </a:spcBef>
            </a:pPr>
            <a:r>
              <a:rPr lang="el-GR" altLang="en-US" sz="1600">
                <a:latin typeface="Verdana" panose="020B0604030504040204" pitchFamily="34" charset="0"/>
              </a:rPr>
              <a:t>           </a:t>
            </a:r>
          </a:p>
        </p:txBody>
      </p:sp>
    </p:spTree>
    <p:extLst>
      <p:ext uri="{BB962C8B-B14F-4D97-AF65-F5344CB8AC3E}">
        <p14:creationId xmlns:p14="http://schemas.microsoft.com/office/powerpoint/2010/main" val="1120961830"/>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animEffect transition="in" filter="fade">
                                      <p:cBhvr>
                                        <p:cTn id="7" dur="2000"/>
                                        <p:tgtEl>
                                          <p:spTgt spid="148482">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48482">
                                            <p:txEl>
                                              <p:pRg st="1" end="1"/>
                                            </p:txEl>
                                          </p:spTgt>
                                        </p:tgtEl>
                                        <p:attrNameLst>
                                          <p:attrName>style.visibility</p:attrName>
                                        </p:attrNameLst>
                                      </p:cBhvr>
                                      <p:to>
                                        <p:strVal val="visible"/>
                                      </p:to>
                                    </p:set>
                                    <p:anim calcmode="lin" valueType="num">
                                      <p:cBhvr additive="base">
                                        <p:cTn id="11" dur="2000" fill="hold"/>
                                        <p:tgtEl>
                                          <p:spTgt spid="14848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48482">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1500"/>
                                  </p:stCondLst>
                                  <p:childTnLst>
                                    <p:set>
                                      <p:cBhvr>
                                        <p:cTn id="15" dur="1" fill="hold">
                                          <p:stCondLst>
                                            <p:cond delay="0"/>
                                          </p:stCondLst>
                                        </p:cTn>
                                        <p:tgtEl>
                                          <p:spTgt spid="148482">
                                            <p:txEl>
                                              <p:pRg st="2" end="2"/>
                                            </p:txEl>
                                          </p:spTgt>
                                        </p:tgtEl>
                                        <p:attrNameLst>
                                          <p:attrName>style.visibility</p:attrName>
                                        </p:attrNameLst>
                                      </p:cBhvr>
                                      <p:to>
                                        <p:strVal val="visible"/>
                                      </p:to>
                                    </p:set>
                                    <p:anim calcmode="lin" valueType="num">
                                      <p:cBhvr additive="base">
                                        <p:cTn id="16" dur="2000" fill="hold"/>
                                        <p:tgtEl>
                                          <p:spTgt spid="14848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48482">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7500"/>
                            </p:stCondLst>
                            <p:childTnLst>
                              <p:par>
                                <p:cTn id="19" presetID="2" presetClass="entr" presetSubtype="4" fill="hold" nodeType="afterEffect">
                                  <p:stCondLst>
                                    <p:cond delay="2000"/>
                                  </p:stCondLst>
                                  <p:childTnLst>
                                    <p:set>
                                      <p:cBhvr>
                                        <p:cTn id="20" dur="1" fill="hold">
                                          <p:stCondLst>
                                            <p:cond delay="0"/>
                                          </p:stCondLst>
                                        </p:cTn>
                                        <p:tgtEl>
                                          <p:spTgt spid="148482">
                                            <p:txEl>
                                              <p:pRg st="3" end="3"/>
                                            </p:txEl>
                                          </p:spTgt>
                                        </p:tgtEl>
                                        <p:attrNameLst>
                                          <p:attrName>style.visibility</p:attrName>
                                        </p:attrNameLst>
                                      </p:cBhvr>
                                      <p:to>
                                        <p:strVal val="visible"/>
                                      </p:to>
                                    </p:set>
                                    <p:anim calcmode="lin" valueType="num">
                                      <p:cBhvr additive="base">
                                        <p:cTn id="21" dur="2000" fill="hold"/>
                                        <p:tgtEl>
                                          <p:spTgt spid="148482">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48482">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1500"/>
                            </p:stCondLst>
                            <p:childTnLst>
                              <p:par>
                                <p:cTn id="24" presetID="18" presetClass="entr" presetSubtype="12" fill="hold" nodeType="afterEffect">
                                  <p:stCondLst>
                                    <p:cond delay="0"/>
                                  </p:stCondLst>
                                  <p:childTnLst>
                                    <p:set>
                                      <p:cBhvr>
                                        <p:cTn id="25" dur="1" fill="hold">
                                          <p:stCondLst>
                                            <p:cond delay="0"/>
                                          </p:stCondLst>
                                        </p:cTn>
                                        <p:tgtEl>
                                          <p:spTgt spid="148483"/>
                                        </p:tgtEl>
                                        <p:attrNameLst>
                                          <p:attrName>style.visibility</p:attrName>
                                        </p:attrNameLst>
                                      </p:cBhvr>
                                      <p:to>
                                        <p:strVal val="visible"/>
                                      </p:to>
                                    </p:set>
                                    <p:animEffect transition="in" filter="strips(downLeft)">
                                      <p:cBhvr>
                                        <p:cTn id="26" dur="2000"/>
                                        <p:tgtEl>
                                          <p:spTgt spid="148483"/>
                                        </p:tgtEl>
                                      </p:cBhvr>
                                    </p:animEffect>
                                  </p:childTnLst>
                                </p:cTn>
                              </p:par>
                              <p:par>
                                <p:cTn id="27" presetID="18" presetClass="entr" presetSubtype="12" fill="hold" nodeType="withEffect">
                                  <p:stCondLst>
                                    <p:cond delay="0"/>
                                  </p:stCondLst>
                                  <p:childTnLst>
                                    <p:set>
                                      <p:cBhvr>
                                        <p:cTn id="28" dur="1" fill="hold">
                                          <p:stCondLst>
                                            <p:cond delay="0"/>
                                          </p:stCondLst>
                                        </p:cTn>
                                        <p:tgtEl>
                                          <p:spTgt spid="148484"/>
                                        </p:tgtEl>
                                        <p:attrNameLst>
                                          <p:attrName>style.visibility</p:attrName>
                                        </p:attrNameLst>
                                      </p:cBhvr>
                                      <p:to>
                                        <p:strVal val="visible"/>
                                      </p:to>
                                    </p:set>
                                    <p:animEffect transition="in" filter="strips(downLeft)">
                                      <p:cBhvr>
                                        <p:cTn id="29" dur="2000"/>
                                        <p:tgtEl>
                                          <p:spTgt spid="148484"/>
                                        </p:tgtEl>
                                      </p:cBhvr>
                                    </p:animEffect>
                                  </p:childTnLst>
                                </p:cTn>
                              </p:par>
                            </p:childTnLst>
                          </p:cTn>
                        </p:par>
                        <p:par>
                          <p:cTn id="30" fill="hold" nodeType="afterGroup">
                            <p:stCondLst>
                              <p:cond delay="13500"/>
                            </p:stCondLst>
                            <p:childTnLst>
                              <p:par>
                                <p:cTn id="31" presetID="10" presetClass="entr" presetSubtype="0" fill="hold" nodeType="afterEffect">
                                  <p:stCondLst>
                                    <p:cond delay="0"/>
                                  </p:stCondLst>
                                  <p:childTnLst>
                                    <p:set>
                                      <p:cBhvr>
                                        <p:cTn id="32" dur="1" fill="hold">
                                          <p:stCondLst>
                                            <p:cond delay="0"/>
                                          </p:stCondLst>
                                        </p:cTn>
                                        <p:tgtEl>
                                          <p:spTgt spid="148482">
                                            <p:txEl>
                                              <p:pRg st="5" end="5"/>
                                            </p:txEl>
                                          </p:spTgt>
                                        </p:tgtEl>
                                        <p:attrNameLst>
                                          <p:attrName>style.visibility</p:attrName>
                                        </p:attrNameLst>
                                      </p:cBhvr>
                                      <p:to>
                                        <p:strVal val="visible"/>
                                      </p:to>
                                    </p:set>
                                    <p:animEffect transition="in" filter="fade">
                                      <p:cBhvr>
                                        <p:cTn id="33" dur="2000"/>
                                        <p:tgtEl>
                                          <p:spTgt spid="14848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8482">
                                            <p:txEl>
                                              <p:pRg st="6" end="6"/>
                                            </p:txEl>
                                          </p:spTgt>
                                        </p:tgtEl>
                                        <p:attrNameLst>
                                          <p:attrName>style.visibility</p:attrName>
                                        </p:attrNameLst>
                                      </p:cBhvr>
                                      <p:to>
                                        <p:strVal val="visible"/>
                                      </p:to>
                                    </p:set>
                                    <p:animEffect transition="in" filter="fade">
                                      <p:cBhvr>
                                        <p:cTn id="36" dur="2000"/>
                                        <p:tgtEl>
                                          <p:spTgt spid="14848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8486">
                                            <p:txEl>
                                              <p:pRg st="0" end="0"/>
                                            </p:txEl>
                                          </p:spTgt>
                                        </p:tgtEl>
                                        <p:attrNameLst>
                                          <p:attrName>style.visibility</p:attrName>
                                        </p:attrNameLst>
                                      </p:cBhvr>
                                      <p:to>
                                        <p:strVal val="visible"/>
                                      </p:to>
                                    </p:set>
                                    <p:animEffect transition="in" filter="fade">
                                      <p:cBhvr>
                                        <p:cTn id="39" dur="2000"/>
                                        <p:tgtEl>
                                          <p:spTgt spid="14848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8486">
                                            <p:txEl>
                                              <p:pRg st="1" end="1"/>
                                            </p:txEl>
                                          </p:spTgt>
                                        </p:tgtEl>
                                        <p:attrNameLst>
                                          <p:attrName>style.visibility</p:attrName>
                                        </p:attrNameLst>
                                      </p:cBhvr>
                                      <p:to>
                                        <p:strVal val="visible"/>
                                      </p:to>
                                    </p:set>
                                    <p:animEffect transition="in" filter="fade">
                                      <p:cBhvr>
                                        <p:cTn id="42" dur="2000"/>
                                        <p:tgtEl>
                                          <p:spTgt spid="148486">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8485"/>
                                        </p:tgtEl>
                                        <p:attrNameLst>
                                          <p:attrName>style.visibility</p:attrName>
                                        </p:attrNameLst>
                                      </p:cBhvr>
                                      <p:to>
                                        <p:strVal val="visible"/>
                                      </p:to>
                                    </p:set>
                                    <p:animEffect transition="in" filter="fade">
                                      <p:cBhvr>
                                        <p:cTn id="45" dur="2000"/>
                                        <p:tgtEl>
                                          <p:spTgt spid="148485"/>
                                        </p:tgtEl>
                                      </p:cBhvr>
                                    </p:animEffect>
                                  </p:childTnLst>
                                </p:cTn>
                              </p:par>
                            </p:childTnLst>
                          </p:cTn>
                        </p:par>
                        <p:par>
                          <p:cTn id="46" fill="hold" nodeType="afterGroup">
                            <p:stCondLst>
                              <p:cond delay="15500"/>
                            </p:stCondLst>
                            <p:childTnLst>
                              <p:par>
                                <p:cTn id="47" presetID="2" presetClass="entr" presetSubtype="4" fill="hold" nodeType="afterEffect">
                                  <p:stCondLst>
                                    <p:cond delay="5000"/>
                                  </p:stCondLst>
                                  <p:childTnLst>
                                    <p:set>
                                      <p:cBhvr>
                                        <p:cTn id="48" dur="1" fill="hold">
                                          <p:stCondLst>
                                            <p:cond delay="0"/>
                                          </p:stCondLst>
                                        </p:cTn>
                                        <p:tgtEl>
                                          <p:spTgt spid="148482">
                                            <p:txEl>
                                              <p:pRg st="4" end="4"/>
                                            </p:txEl>
                                          </p:spTgt>
                                        </p:tgtEl>
                                        <p:attrNameLst>
                                          <p:attrName>style.visibility</p:attrName>
                                        </p:attrNameLst>
                                      </p:cBhvr>
                                      <p:to>
                                        <p:strVal val="visible"/>
                                      </p:to>
                                    </p:set>
                                    <p:anim calcmode="lin" valueType="num">
                                      <p:cBhvr additive="base">
                                        <p:cTn id="49" dur="2000" fill="hold"/>
                                        <p:tgtEl>
                                          <p:spTgt spid="148482">
                                            <p:txEl>
                                              <p:pRg st="4" end="4"/>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484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1981200" y="404813"/>
            <a:ext cx="8229600" cy="5726112"/>
          </a:xfrm>
        </p:spPr>
        <p:txBody>
          <a:bodyPr>
            <a:normAutofit lnSpcReduction="10000"/>
          </a:bodyPr>
          <a:lstStyle/>
          <a:p>
            <a:pPr eaLnBrk="1" hangingPunct="1">
              <a:lnSpc>
                <a:spcPct val="90000"/>
              </a:lnSpc>
              <a:buSzPct val="95000"/>
              <a:buFont typeface="Wingdings" panose="05000000000000000000" pitchFamily="2" charset="2"/>
              <a:buNone/>
            </a:pPr>
            <a:r>
              <a:rPr lang="el-GR" altLang="en-US" sz="2000">
                <a:latin typeface="Times New Roman" panose="02020603050405020304" pitchFamily="18" charset="0"/>
              </a:rPr>
              <a:t>5)  	Όταν η τρέχουσα τιμή είναι χαμηλότερη της τιμής κτήσεως, η διαφορά χρεώνεται στο λογαριασμό 68.01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Προβλέψεις για υποτιμήσεις συμμετοχών και χρεογράφων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με πίστωση αντίστοιχων αντίθετων λογαριασμών προβλέψεων κατά κατηγορία τίτλων που δημιουργούνται στους λογαριασμούς 18.00.99, 18.01.99 και 34.99 του Ε.Γ.Λ.Σ.</a:t>
            </a:r>
          </a:p>
          <a:p>
            <a:pPr eaLnBrk="1" hangingPunct="1">
              <a:lnSpc>
                <a:spcPct val="90000"/>
              </a:lnSpc>
              <a:buSzPct val="95000"/>
              <a:buFont typeface="Wingdings" panose="05000000000000000000" pitchFamily="2" charset="2"/>
              <a:buNone/>
            </a:pPr>
            <a:endParaRPr lang="el-GR" altLang="en-US" sz="2000">
              <a:latin typeface="Times New Roman" panose="02020603050405020304" pitchFamily="18" charset="0"/>
            </a:endParaRPr>
          </a:p>
          <a:p>
            <a:pPr eaLnBrk="1" hangingPunct="1">
              <a:lnSpc>
                <a:spcPct val="90000"/>
              </a:lnSpc>
              <a:buSzPct val="95000"/>
              <a:buFont typeface="Wingdings" panose="05000000000000000000" pitchFamily="2" charset="2"/>
              <a:buNone/>
            </a:pPr>
            <a:endParaRPr lang="el-GR" altLang="en-US" sz="2000">
              <a:latin typeface="Times New Roman" panose="02020603050405020304" pitchFamily="18" charset="0"/>
            </a:endParaRPr>
          </a:p>
          <a:p>
            <a:pPr eaLnBrk="1" hangingPunct="1">
              <a:lnSpc>
                <a:spcPct val="90000"/>
              </a:lnSpc>
              <a:buSzPct val="95000"/>
              <a:buFont typeface="Wingdings" panose="05000000000000000000" pitchFamily="2" charset="2"/>
              <a:buChar char="§"/>
            </a:pPr>
            <a:r>
              <a:rPr lang="el-GR" altLang="en-US" sz="2000">
                <a:latin typeface="Times New Roman" panose="02020603050405020304" pitchFamily="18" charset="0"/>
              </a:rPr>
              <a:t>Όταν οι οικονομικές καταστάσεις έχουν ελεγχθεί από Ορκωτό Ελεγκτή Λογιστή και στο πιστοποιητικό του αναγράφονται παρατηρήσεις οι οποίες μειώνουν (ή αυξάνουν) την καθαρή θέση της επιχείρησης, το σύνολο των ιδίων κεφαλαίων της επιχείρησης αναμορφώνεται με τα ποσά των παρατηρήσεων του Ορκωτού Ελεγκτή Λογιστή. </a:t>
            </a:r>
          </a:p>
          <a:p>
            <a:pPr eaLnBrk="1" hangingPunct="1">
              <a:lnSpc>
                <a:spcPct val="90000"/>
              </a:lnSpc>
              <a:buSzPct val="95000"/>
              <a:buFont typeface="Wingdings" panose="05000000000000000000" pitchFamily="2" charset="2"/>
              <a:buChar char="§"/>
            </a:pPr>
            <a:endParaRPr lang="el-GR" altLang="en-US" sz="2000">
              <a:latin typeface="Times New Roman" panose="02020603050405020304" pitchFamily="18" charset="0"/>
            </a:endParaRPr>
          </a:p>
          <a:p>
            <a:pPr eaLnBrk="1" hangingPunct="1">
              <a:lnSpc>
                <a:spcPct val="90000"/>
              </a:lnSpc>
              <a:buSzPct val="95000"/>
              <a:buFont typeface="Wingdings" panose="05000000000000000000" pitchFamily="2" charset="2"/>
              <a:buChar char="§"/>
            </a:pPr>
            <a:r>
              <a:rPr lang="el-GR" altLang="en-US" sz="2000">
                <a:latin typeface="Times New Roman" panose="02020603050405020304" pitchFamily="18" charset="0"/>
              </a:rPr>
              <a:t>Κατά τον επανυπολογισμό των προβλέψεων, που γίνονται στο τέλος κάθε επόμενης χρήσεως, αναπροσαρμόζονται τα ποσά των προβλέψεων με βάση τα δεδομένα της νέας χρήσεως, είτε με χρέωση των υπολογαριασμών του λογαριασμού 68 ( σχηματισμός συμπληρωματικής πρόβλεψης) είτε με πίστωση των υπολογαριασμών του λογαριασμού 84.00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Έσοδα από αχρησιμοποίητες προβλέψεις προηγούμενων χρήσεων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a:t>
            </a:r>
          </a:p>
          <a:p>
            <a:pPr eaLnBrk="1" hangingPunct="1">
              <a:lnSpc>
                <a:spcPct val="90000"/>
              </a:lnSpc>
              <a:buSzPct val="95000"/>
              <a:buFont typeface="Wingdings" panose="05000000000000000000" pitchFamily="2" charset="2"/>
              <a:buChar char="§"/>
            </a:pPr>
            <a:endParaRPr lang="el-GR" altLang="en-US" sz="2000">
              <a:latin typeface="Times New Roman" panose="02020603050405020304" pitchFamily="18" charset="0"/>
            </a:endParaRPr>
          </a:p>
          <a:p>
            <a:pPr eaLnBrk="1" hangingPunct="1">
              <a:lnSpc>
                <a:spcPct val="90000"/>
              </a:lnSpc>
              <a:buSzPct val="95000"/>
              <a:buFont typeface="Wingdings" panose="05000000000000000000" pitchFamily="2" charset="2"/>
              <a:buNone/>
            </a:pPr>
            <a:endParaRPr lang="el-GR" altLang="en-US" sz="2000">
              <a:latin typeface="Times New Roman" panose="02020603050405020304" pitchFamily="18" charset="0"/>
            </a:endParaRPr>
          </a:p>
          <a:p>
            <a:pPr eaLnBrk="1" hangingPunct="1">
              <a:lnSpc>
                <a:spcPct val="90000"/>
              </a:lnSpc>
              <a:buSzPct val="95000"/>
              <a:buFont typeface="Wingdings" panose="05000000000000000000" pitchFamily="2" charset="2"/>
              <a:buChar char="§"/>
            </a:pPr>
            <a:endParaRPr lang="el-GR" altLang="en-US" sz="2000">
              <a:latin typeface="Times New Roman" panose="02020603050405020304" pitchFamily="18" charset="0"/>
            </a:endParaRPr>
          </a:p>
        </p:txBody>
      </p:sp>
    </p:spTree>
    <p:extLst>
      <p:ext uri="{BB962C8B-B14F-4D97-AF65-F5344CB8AC3E}">
        <p14:creationId xmlns:p14="http://schemas.microsoft.com/office/powerpoint/2010/main" val="1479362044"/>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 calcmode="lin" valueType="num">
                                      <p:cBhvr additive="base">
                                        <p:cTn id="7" dur="2000" fill="hold"/>
                                        <p:tgtEl>
                                          <p:spTgt spid="14950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950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3000"/>
                                  </p:stCondLst>
                                  <p:childTnLst>
                                    <p:set>
                                      <p:cBhvr>
                                        <p:cTn id="11" dur="1" fill="hold">
                                          <p:stCondLst>
                                            <p:cond delay="0"/>
                                          </p:stCondLst>
                                        </p:cTn>
                                        <p:tgtEl>
                                          <p:spTgt spid="149506">
                                            <p:txEl>
                                              <p:pRg st="3" end="3"/>
                                            </p:txEl>
                                          </p:spTgt>
                                        </p:tgtEl>
                                        <p:attrNameLst>
                                          <p:attrName>style.visibility</p:attrName>
                                        </p:attrNameLst>
                                      </p:cBhvr>
                                      <p:to>
                                        <p:strVal val="visible"/>
                                      </p:to>
                                    </p:set>
                                    <p:anim calcmode="lin" valueType="num">
                                      <p:cBhvr additive="base">
                                        <p:cTn id="12" dur="2000" fill="hold"/>
                                        <p:tgtEl>
                                          <p:spTgt spid="149506">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49506">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2" presetClass="entr" presetSubtype="4" fill="hold" nodeType="afterEffect">
                                  <p:stCondLst>
                                    <p:cond delay="3000"/>
                                  </p:stCondLst>
                                  <p:childTnLst>
                                    <p:set>
                                      <p:cBhvr>
                                        <p:cTn id="16" dur="1" fill="hold">
                                          <p:stCondLst>
                                            <p:cond delay="0"/>
                                          </p:stCondLst>
                                        </p:cTn>
                                        <p:tgtEl>
                                          <p:spTgt spid="149506">
                                            <p:txEl>
                                              <p:pRg st="5" end="5"/>
                                            </p:txEl>
                                          </p:spTgt>
                                        </p:tgtEl>
                                        <p:attrNameLst>
                                          <p:attrName>style.visibility</p:attrName>
                                        </p:attrNameLst>
                                      </p:cBhvr>
                                      <p:to>
                                        <p:strVal val="visible"/>
                                      </p:to>
                                    </p:set>
                                    <p:anim calcmode="lin" valueType="num">
                                      <p:cBhvr additive="base">
                                        <p:cTn id="17" dur="2000" fill="hold"/>
                                        <p:tgtEl>
                                          <p:spTgt spid="149506">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495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l-GR" altLang="en-US" sz="3200"/>
              <a:t>ΑΠΟΤΙΜΗΣΗ ΣΥΜΜΕΤΟΧΩΝ ΚΑΙ ΧΡΕΟΓΡΑΦΩΝ ΒΑΣΕΙ ΤΩΝ Δ.Λ.Π.</a:t>
            </a:r>
          </a:p>
        </p:txBody>
      </p:sp>
      <p:sp>
        <p:nvSpPr>
          <p:cNvPr id="150531" name="Rectangle 3"/>
          <p:cNvSpPr>
            <a:spLocks noGrp="1" noChangeArrowheads="1"/>
          </p:cNvSpPr>
          <p:nvPr>
            <p:ph type="body" idx="1"/>
          </p:nvPr>
        </p:nvSpPr>
        <p:spPr/>
        <p:txBody>
          <a:bodyPr/>
          <a:lstStyle/>
          <a:p>
            <a:pPr marL="609600" indent="-609600">
              <a:buSzPct val="95000"/>
              <a:buFont typeface="Wingdings" panose="05000000000000000000" pitchFamily="2" charset="2"/>
              <a:buChar char="§"/>
            </a:pPr>
            <a:r>
              <a:rPr lang="el-GR" altLang="en-US" sz="2000" u="sng" dirty="0">
                <a:latin typeface="Times New Roman" panose="02020603050405020304" pitchFamily="18" charset="0"/>
              </a:rPr>
              <a:t>Κατηγορίες συμμετοχών και χρεογράφων βάσει των Δ.Λ.Π.  39</a:t>
            </a:r>
          </a:p>
          <a:p>
            <a:pPr marL="609600" indent="-609600">
              <a:buSzPct val="95000"/>
              <a:buNone/>
            </a:pPr>
            <a:r>
              <a:rPr lang="el-GR" altLang="en-US" sz="2000" dirty="0">
                <a:latin typeface="Times New Roman" panose="02020603050405020304" pitchFamily="18" charset="0"/>
              </a:rPr>
              <a:t>  </a:t>
            </a:r>
          </a:p>
          <a:p>
            <a:pPr marL="609600" indent="-609600">
              <a:buSzPct val="95000"/>
              <a:buFont typeface="Wingdings" panose="05000000000000000000" pitchFamily="2" charset="2"/>
              <a:buAutoNum type="arabicParenR"/>
            </a:pPr>
            <a:r>
              <a:rPr lang="el-GR" altLang="en-US" sz="2000" i="1" dirty="0">
                <a:latin typeface="Times New Roman" panose="02020603050405020304" pitchFamily="18" charset="0"/>
              </a:rPr>
              <a:t>Χαρτοφυλάκιο τίτλων  που θα κρατηθούν μέχρι τη λήξη τους</a:t>
            </a:r>
            <a:r>
              <a:rPr lang="el-GR" altLang="en-US" sz="2000" b="1" dirty="0">
                <a:latin typeface="Times New Roman" panose="02020603050405020304" pitchFamily="18" charset="0"/>
              </a:rPr>
              <a:t>                                </a:t>
            </a:r>
            <a:r>
              <a:rPr lang="el-GR" altLang="en-US" sz="2000" dirty="0">
                <a:latin typeface="Times New Roman" panose="02020603050405020304" pitchFamily="18" charset="0"/>
              </a:rPr>
              <a:t>Στην κατηγορία αυτή ανήκουν</a:t>
            </a:r>
            <a:r>
              <a:rPr lang="el-GR" altLang="en-US" sz="2000" b="1" dirty="0">
                <a:latin typeface="Times New Roman" panose="02020603050405020304" pitchFamily="18" charset="0"/>
              </a:rPr>
              <a:t> </a:t>
            </a:r>
            <a:r>
              <a:rPr lang="el-GR" altLang="en-US" sz="2000" dirty="0">
                <a:latin typeface="Times New Roman" panose="02020603050405020304" pitchFamily="18" charset="0"/>
              </a:rPr>
              <a:t>τα χρεόγραφα</a:t>
            </a:r>
            <a:r>
              <a:rPr lang="el-GR" altLang="en-US" sz="2000" b="1" dirty="0">
                <a:latin typeface="Times New Roman" panose="02020603050405020304" pitchFamily="18" charset="0"/>
              </a:rPr>
              <a:t> </a:t>
            </a:r>
            <a:r>
              <a:rPr lang="el-GR" altLang="en-US" sz="2000" dirty="0">
                <a:latin typeface="Times New Roman" panose="02020603050405020304" pitchFamily="18" charset="0"/>
              </a:rPr>
              <a:t>Ελληνικού Δημοσίου</a:t>
            </a:r>
            <a:r>
              <a:rPr lang="el-GR" altLang="en-US" sz="2000" b="1" dirty="0">
                <a:latin typeface="Times New Roman" panose="02020603050405020304" pitchFamily="18" charset="0"/>
              </a:rPr>
              <a:t> (</a:t>
            </a:r>
            <a:r>
              <a:rPr lang="el-GR" altLang="en-US" sz="2000" dirty="0">
                <a:latin typeface="Times New Roman" panose="02020603050405020304" pitchFamily="18" charset="0"/>
              </a:rPr>
              <a:t>ομολογίες, έντοκα γραμμάτια, ομόλογα) καθώς και οι μη</a:t>
            </a:r>
            <a:r>
              <a:rPr lang="el-GR" altLang="en-US" sz="2000" b="1" dirty="0">
                <a:latin typeface="Times New Roman" panose="02020603050405020304" pitchFamily="18" charset="0"/>
              </a:rPr>
              <a:t> </a:t>
            </a:r>
            <a:r>
              <a:rPr lang="el-GR" altLang="en-US" sz="2000" dirty="0">
                <a:latin typeface="Times New Roman" panose="02020603050405020304" pitchFamily="18" charset="0"/>
              </a:rPr>
              <a:t>μετατρέψιμες σε μετοχές ομολογίες. Αυτά τα χρεόγραφα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στο κόστος κτήσεως. Σε περίπτωση που το κόστος κτήσεως τους έχει προσαυξηθεί με τα έξοδα αγοράς αυτών τότε τα χρεόγραφα αυτά </a:t>
            </a:r>
            <a:r>
              <a:rPr lang="el-GR" altLang="en-US" sz="2000" dirty="0" err="1">
                <a:latin typeface="Times New Roman" panose="02020603050405020304" pitchFamily="18" charset="0"/>
              </a:rPr>
              <a:t>αποτιμόνται</a:t>
            </a:r>
            <a:r>
              <a:rPr lang="el-GR" altLang="en-US" sz="2000" dirty="0">
                <a:latin typeface="Times New Roman" panose="02020603050405020304" pitchFamily="18" charset="0"/>
              </a:rPr>
              <a:t> στο </a:t>
            </a:r>
            <a:r>
              <a:rPr lang="el-GR" altLang="en-US" sz="2000" dirty="0" err="1">
                <a:latin typeface="Times New Roman" panose="02020603050405020304" pitchFamily="18" charset="0"/>
              </a:rPr>
              <a:t>αναπόσβεστο</a:t>
            </a:r>
            <a:r>
              <a:rPr lang="el-GR" altLang="en-US" sz="2000" dirty="0">
                <a:latin typeface="Times New Roman" panose="02020603050405020304" pitchFamily="18" charset="0"/>
              </a:rPr>
              <a:t> κόστος με τη χρησιμοποίηση του πραγματικού επιτοκίου.</a:t>
            </a:r>
          </a:p>
          <a:p>
            <a:pPr marL="609600" indent="-609600">
              <a:buSzPct val="95000"/>
              <a:buFont typeface="Wingdings" panose="05000000000000000000" pitchFamily="2" charset="2"/>
              <a:buAutoNum type="arabicParenR"/>
            </a:pPr>
            <a:r>
              <a:rPr lang="el-GR" altLang="en-US" sz="2000" i="1" dirty="0">
                <a:latin typeface="Times New Roman" panose="02020603050405020304" pitchFamily="18" charset="0"/>
              </a:rPr>
              <a:t>Εμπορικό χαρτοφυλάκιο                                                                                              </a:t>
            </a:r>
            <a:r>
              <a:rPr lang="el-GR" altLang="en-US" sz="2000" dirty="0">
                <a:latin typeface="Times New Roman" panose="02020603050405020304" pitchFamily="18" charset="0"/>
              </a:rPr>
              <a:t>Στην κατηγορία αυτή ανήκουν οι συμμετοχές και τα χρεόγραφα, τα αποκτώμενα από την επιχείρηση, με σκοπό τη δημιουργία κέρδους από βραχυχρόνιες διακυμάνσεις της τιμής τους. Για παράδειγμα τα παράγωγα και οι μετοχές που διαπραγματεύονται σε Χρηματιστήρια, εφόσον αποκτώνται για βραχυχρόνια αποκόμιση κέρδους. Αυτά τα χρεόγραφα στην πραγματική τους αξία όπως αυτή προσδιορίζεται</a:t>
            </a:r>
            <a:endParaRPr lang="el-GR" altLang="en-US" sz="2000" i="1" dirty="0">
              <a:latin typeface="Times New Roman" panose="02020603050405020304" pitchFamily="18" charset="0"/>
            </a:endParaRPr>
          </a:p>
        </p:txBody>
      </p:sp>
    </p:spTree>
    <p:extLst>
      <p:ext uri="{BB962C8B-B14F-4D97-AF65-F5344CB8AC3E}">
        <p14:creationId xmlns:p14="http://schemas.microsoft.com/office/powerpoint/2010/main" val="1371883549"/>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50530"/>
                                        </p:tgtEl>
                                        <p:attrNameLst>
                                          <p:attrName>style.visibility</p:attrName>
                                        </p:attrNameLst>
                                      </p:cBhvr>
                                      <p:to>
                                        <p:strVal val="visible"/>
                                      </p:to>
                                    </p:set>
                                    <p:anim to="" calcmode="lin" valueType="num">
                                      <p:cBhvr>
                                        <p:cTn id="7" dur="1" fill="hold"/>
                                        <p:tgtEl>
                                          <p:spTgt spid="150530"/>
                                        </p:tgtEl>
                                        <p:attrNameLst>
                                          <p:attrName/>
                                        </p:attrNameLst>
                                      </p:cBhvr>
                                    </p:anim>
                                  </p:childTnLst>
                                </p:cTn>
                              </p:par>
                            </p:childTnLst>
                          </p:cTn>
                        </p:par>
                        <p:par>
                          <p:cTn id="8" fill="hold" nodeType="afterGroup">
                            <p:stCondLst>
                              <p:cond delay="0"/>
                            </p:stCondLst>
                            <p:childTnLst>
                              <p:par>
                                <p:cTn id="9" presetID="10" presetClass="entr" presetSubtype="0" fill="hold" nodeType="afterEffect">
                                  <p:stCondLst>
                                    <p:cond delay="0"/>
                                  </p:stCondLst>
                                  <p:childTnLst>
                                    <p:set>
                                      <p:cBhvr>
                                        <p:cTn id="10" dur="1" fill="hold">
                                          <p:stCondLst>
                                            <p:cond delay="0"/>
                                          </p:stCondLst>
                                        </p:cTn>
                                        <p:tgtEl>
                                          <p:spTgt spid="150531">
                                            <p:txEl>
                                              <p:pRg st="0" end="0"/>
                                            </p:txEl>
                                          </p:spTgt>
                                        </p:tgtEl>
                                        <p:attrNameLst>
                                          <p:attrName>style.visibility</p:attrName>
                                        </p:attrNameLst>
                                      </p:cBhvr>
                                      <p:to>
                                        <p:strVal val="visible"/>
                                      </p:to>
                                    </p:set>
                                    <p:animEffect transition="in" filter="fade">
                                      <p:cBhvr>
                                        <p:cTn id="11" dur="2000"/>
                                        <p:tgtEl>
                                          <p:spTgt spid="150531">
                                            <p:txEl>
                                              <p:pRg st="0" end="0"/>
                                            </p:txEl>
                                          </p:spTgt>
                                        </p:tgtEl>
                                      </p:cBhvr>
                                    </p:animEffect>
                                  </p:childTnLst>
                                </p:cTn>
                              </p:par>
                            </p:childTnLst>
                          </p:cTn>
                        </p:par>
                        <p:par>
                          <p:cTn id="12" fill="hold" nodeType="afterGroup">
                            <p:stCondLst>
                              <p:cond delay="2000"/>
                            </p:stCondLst>
                            <p:childTnLst>
                              <p:par>
                                <p:cTn id="13" presetID="2" presetClass="entr" presetSubtype="4" fill="hold" nodeType="afterEffect">
                                  <p:stCondLst>
                                    <p:cond delay="1500"/>
                                  </p:stCondLst>
                                  <p:childTnLst>
                                    <p:set>
                                      <p:cBhvr>
                                        <p:cTn id="14" dur="1" fill="hold">
                                          <p:stCondLst>
                                            <p:cond delay="0"/>
                                          </p:stCondLst>
                                        </p:cTn>
                                        <p:tgtEl>
                                          <p:spTgt spid="150531">
                                            <p:txEl>
                                              <p:pRg st="2" end="2"/>
                                            </p:txEl>
                                          </p:spTgt>
                                        </p:tgtEl>
                                        <p:attrNameLst>
                                          <p:attrName>style.visibility</p:attrName>
                                        </p:attrNameLst>
                                      </p:cBhvr>
                                      <p:to>
                                        <p:strVal val="visible"/>
                                      </p:to>
                                    </p:set>
                                    <p:anim calcmode="lin" valueType="num">
                                      <p:cBhvr additive="base">
                                        <p:cTn id="15" dur="20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500"/>
                            </p:stCondLst>
                            <p:childTnLst>
                              <p:par>
                                <p:cTn id="18" presetID="2" presetClass="entr" presetSubtype="4" fill="hold" nodeType="afterEffect">
                                  <p:stCondLst>
                                    <p:cond delay="5000"/>
                                  </p:stCondLst>
                                  <p:childTnLst>
                                    <p:set>
                                      <p:cBhvr>
                                        <p:cTn id="19" dur="1" fill="hold">
                                          <p:stCondLst>
                                            <p:cond delay="0"/>
                                          </p:stCondLst>
                                        </p:cTn>
                                        <p:tgtEl>
                                          <p:spTgt spid="150531">
                                            <p:txEl>
                                              <p:pRg st="3" end="3"/>
                                            </p:txEl>
                                          </p:spTgt>
                                        </p:tgtEl>
                                        <p:attrNameLst>
                                          <p:attrName>style.visibility</p:attrName>
                                        </p:attrNameLst>
                                      </p:cBhvr>
                                      <p:to>
                                        <p:strVal val="visible"/>
                                      </p:to>
                                    </p:set>
                                    <p:anim calcmode="lin" valueType="num">
                                      <p:cBhvr additive="base">
                                        <p:cTn id="20" dur="2000" fill="hold"/>
                                        <p:tgtEl>
                                          <p:spTgt spid="150531">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50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1981200" y="404814"/>
            <a:ext cx="8229600" cy="6453187"/>
          </a:xfrm>
        </p:spPr>
        <p:txBody>
          <a:bodyPr/>
          <a:lstStyle/>
          <a:p>
            <a:pPr marL="609600" indent="-609600">
              <a:buNone/>
            </a:pPr>
            <a:r>
              <a:rPr lang="el-GR" altLang="en-US" sz="2000">
                <a:latin typeface="Times New Roman" panose="02020603050405020304" pitchFamily="18" charset="0"/>
              </a:rPr>
              <a:t>          στην Χρηματιστηριακή αγορά χωρίς καμία έκπτωση για έξοδα  συναλλαγής που μπορεί να πραγματοποιούνται κατά την πώληση ή άλλη διάθεση.</a:t>
            </a:r>
          </a:p>
          <a:p>
            <a:pPr marL="609600" indent="-609600">
              <a:buSzPct val="95000"/>
              <a:buFont typeface="Wingdings" panose="05000000000000000000" pitchFamily="2" charset="2"/>
              <a:buAutoNum type="arabicParenR" startAt="3"/>
            </a:pPr>
            <a:r>
              <a:rPr lang="el-GR" altLang="en-US" sz="2000" i="1">
                <a:latin typeface="Times New Roman" panose="02020603050405020304" pitchFamily="18" charset="0"/>
              </a:rPr>
              <a:t>Διαθέσιμο προς πώληση χαρτοφυλάκιο                                                        </a:t>
            </a:r>
          </a:p>
          <a:p>
            <a:pPr marL="609600" indent="-609600">
              <a:buNone/>
            </a:pPr>
            <a:r>
              <a:rPr lang="el-GR" altLang="en-US" sz="2000">
                <a:latin typeface="Times New Roman" panose="02020603050405020304" pitchFamily="18" charset="0"/>
              </a:rPr>
              <a:t>          Στην κατηγορία αυτή ανήκουν οι συμμετοχές και τα χρεόγραφα που δεν μπορούν να ενταχθούν σε καμία από τις παραπάνω κατηγορίες ανεξαρτήτως από την μορφή εταιρείας που τις εξέδωσε. </a:t>
            </a:r>
          </a:p>
          <a:p>
            <a:pPr marL="609600" indent="-609600">
              <a:buNone/>
            </a:pPr>
            <a:r>
              <a:rPr lang="el-GR" altLang="en-US" sz="2000">
                <a:latin typeface="Times New Roman" panose="02020603050405020304" pitchFamily="18" charset="0"/>
              </a:rPr>
              <a:t>          Για παράδειγμα:</a:t>
            </a:r>
          </a:p>
          <a:p>
            <a:pPr marL="609600" indent="-609600">
              <a:buNone/>
            </a:pPr>
            <a:r>
              <a:rPr lang="el-GR" altLang="en-US" sz="2000">
                <a:latin typeface="Times New Roman" panose="02020603050405020304" pitchFamily="18" charset="0"/>
              </a:rPr>
              <a:t>           </a:t>
            </a:r>
            <a:r>
              <a:rPr lang="el-GR" altLang="en-US" sz="2000">
                <a:latin typeface="Times New Roman" panose="02020603050405020304" pitchFamily="18" charset="0"/>
                <a:sym typeface="Symbol" panose="05050102010706020507" pitchFamily="18" charset="2"/>
              </a:rPr>
              <a:t></a:t>
            </a:r>
            <a:r>
              <a:rPr lang="el-GR" altLang="en-US" sz="2000">
                <a:latin typeface="Times New Roman" panose="02020603050405020304" pitchFamily="18" charset="0"/>
              </a:rPr>
              <a:t> Οι τίτλοι οι οποίοι διαπραγματεύονται στο Χ.Α.Α. αποτιμόνται στην πραγματική τους αξία όπως αυτή προσδιορίζεται στη Χρηματιστηριακή αγορά .</a:t>
            </a:r>
          </a:p>
          <a:p>
            <a:pPr marL="609600" indent="-609600">
              <a:buNone/>
            </a:pPr>
            <a:r>
              <a:rPr lang="el-GR" altLang="en-US" sz="2000">
                <a:latin typeface="Times New Roman" panose="02020603050405020304" pitchFamily="18" charset="0"/>
              </a:rPr>
              <a:t>           </a:t>
            </a:r>
            <a:r>
              <a:rPr lang="el-GR" altLang="en-US" sz="2000">
                <a:latin typeface="Times New Roman" panose="02020603050405020304" pitchFamily="18" charset="0"/>
                <a:sym typeface="Symbol" panose="05050102010706020507" pitchFamily="18" charset="2"/>
              </a:rPr>
              <a:t>  Οι τίτλοι οι οποίοι δεν διαπραγματεύονται στο Χρηματιστήριο αποτιμόνται στο κόστος κτήσεως.</a:t>
            </a:r>
          </a:p>
          <a:p>
            <a:pPr marL="609600" indent="-609600">
              <a:buNone/>
            </a:pPr>
            <a:r>
              <a:rPr lang="en-US" altLang="en-US" sz="2000">
                <a:latin typeface="Times New Roman" panose="02020603050405020304" pitchFamily="18" charset="0"/>
                <a:sym typeface="Symbol" panose="05050102010706020507" pitchFamily="18" charset="2"/>
              </a:rPr>
              <a:t> </a:t>
            </a:r>
            <a:r>
              <a:rPr lang="el-GR" altLang="en-US" sz="2000">
                <a:latin typeface="Times New Roman" panose="02020603050405020304" pitchFamily="18" charset="0"/>
                <a:sym typeface="Symbol" panose="05050102010706020507" pitchFamily="18" charset="2"/>
              </a:rPr>
              <a:t>           </a:t>
            </a:r>
          </a:p>
        </p:txBody>
      </p:sp>
    </p:spTree>
    <p:extLst>
      <p:ext uri="{BB962C8B-B14F-4D97-AF65-F5344CB8AC3E}">
        <p14:creationId xmlns:p14="http://schemas.microsoft.com/office/powerpoint/2010/main" val="1077773617"/>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 calcmode="lin" valueType="num">
                                      <p:cBhvr additive="base">
                                        <p:cTn id="7" dur="2000" fill="hold"/>
                                        <p:tgtEl>
                                          <p:spTgt spid="15155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5155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3000"/>
                                  </p:stCondLst>
                                  <p:childTnLst>
                                    <p:set>
                                      <p:cBhvr>
                                        <p:cTn id="11" dur="1" fill="hold">
                                          <p:stCondLst>
                                            <p:cond delay="0"/>
                                          </p:stCondLst>
                                        </p:cTn>
                                        <p:tgtEl>
                                          <p:spTgt spid="151554">
                                            <p:txEl>
                                              <p:pRg st="1" end="1"/>
                                            </p:txEl>
                                          </p:spTgt>
                                        </p:tgtEl>
                                        <p:attrNameLst>
                                          <p:attrName>style.visibility</p:attrName>
                                        </p:attrNameLst>
                                      </p:cBhvr>
                                      <p:to>
                                        <p:strVal val="visible"/>
                                      </p:to>
                                    </p:set>
                                    <p:anim calcmode="lin" valueType="num">
                                      <p:cBhvr additive="base">
                                        <p:cTn id="12" dur="20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51554">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2" presetClass="entr" presetSubtype="4" fill="hold" nodeType="afterEffect">
                                  <p:stCondLst>
                                    <p:cond delay="3000"/>
                                  </p:stCondLst>
                                  <p:childTnLst>
                                    <p:set>
                                      <p:cBhvr>
                                        <p:cTn id="16" dur="1" fill="hold">
                                          <p:stCondLst>
                                            <p:cond delay="0"/>
                                          </p:stCondLst>
                                        </p:cTn>
                                        <p:tgtEl>
                                          <p:spTgt spid="151554">
                                            <p:txEl>
                                              <p:pRg st="2" end="2"/>
                                            </p:txEl>
                                          </p:spTgt>
                                        </p:tgtEl>
                                        <p:attrNameLst>
                                          <p:attrName>style.visibility</p:attrName>
                                        </p:attrNameLst>
                                      </p:cBhvr>
                                      <p:to>
                                        <p:strVal val="visible"/>
                                      </p:to>
                                    </p:set>
                                    <p:anim calcmode="lin" valueType="num">
                                      <p:cBhvr additive="base">
                                        <p:cTn id="17" dur="2000" fill="hold"/>
                                        <p:tgtEl>
                                          <p:spTgt spid="15155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51554">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000"/>
                            </p:stCondLst>
                            <p:childTnLst>
                              <p:par>
                                <p:cTn id="20" presetID="10" presetClass="entr" presetSubtype="0" fill="hold" nodeType="afterEffect">
                                  <p:stCondLst>
                                    <p:cond delay="3500"/>
                                  </p:stCondLst>
                                  <p:childTnLst>
                                    <p:set>
                                      <p:cBhvr>
                                        <p:cTn id="21" dur="1" fill="hold">
                                          <p:stCondLst>
                                            <p:cond delay="0"/>
                                          </p:stCondLst>
                                        </p:cTn>
                                        <p:tgtEl>
                                          <p:spTgt spid="151554">
                                            <p:txEl>
                                              <p:pRg st="3" end="3"/>
                                            </p:txEl>
                                          </p:spTgt>
                                        </p:tgtEl>
                                        <p:attrNameLst>
                                          <p:attrName>style.visibility</p:attrName>
                                        </p:attrNameLst>
                                      </p:cBhvr>
                                      <p:to>
                                        <p:strVal val="visible"/>
                                      </p:to>
                                    </p:set>
                                    <p:animEffect transition="in" filter="fade">
                                      <p:cBhvr>
                                        <p:cTn id="22" dur="2000"/>
                                        <p:tgtEl>
                                          <p:spTgt spid="151554">
                                            <p:txEl>
                                              <p:pRg st="3" end="3"/>
                                            </p:txEl>
                                          </p:spTgt>
                                        </p:tgtEl>
                                      </p:cBhvr>
                                    </p:animEffect>
                                  </p:childTnLst>
                                </p:cTn>
                              </p:par>
                            </p:childTnLst>
                          </p:cTn>
                        </p:par>
                        <p:par>
                          <p:cTn id="23" fill="hold" nodeType="afterGroup">
                            <p:stCondLst>
                              <p:cond delay="17500"/>
                            </p:stCondLst>
                            <p:childTnLst>
                              <p:par>
                                <p:cTn id="24" presetID="10" presetClass="entr" presetSubtype="0" fill="hold" nodeType="afterEffect">
                                  <p:stCondLst>
                                    <p:cond delay="3500"/>
                                  </p:stCondLst>
                                  <p:childTnLst>
                                    <p:set>
                                      <p:cBhvr>
                                        <p:cTn id="25" dur="1" fill="hold">
                                          <p:stCondLst>
                                            <p:cond delay="0"/>
                                          </p:stCondLst>
                                        </p:cTn>
                                        <p:tgtEl>
                                          <p:spTgt spid="151554">
                                            <p:txEl>
                                              <p:pRg st="4" end="4"/>
                                            </p:txEl>
                                          </p:spTgt>
                                        </p:tgtEl>
                                        <p:attrNameLst>
                                          <p:attrName>style.visibility</p:attrName>
                                        </p:attrNameLst>
                                      </p:cBhvr>
                                      <p:to>
                                        <p:strVal val="visible"/>
                                      </p:to>
                                    </p:set>
                                    <p:animEffect transition="in" filter="fade">
                                      <p:cBhvr>
                                        <p:cTn id="26" dur="2000"/>
                                        <p:tgtEl>
                                          <p:spTgt spid="151554">
                                            <p:txEl>
                                              <p:pRg st="4" end="4"/>
                                            </p:txEl>
                                          </p:spTgt>
                                        </p:tgtEl>
                                      </p:cBhvr>
                                    </p:animEffect>
                                  </p:childTnLst>
                                </p:cTn>
                              </p:par>
                            </p:childTnLst>
                          </p:cTn>
                        </p:par>
                        <p:par>
                          <p:cTn id="27" fill="hold" nodeType="afterGroup">
                            <p:stCondLst>
                              <p:cond delay="23000"/>
                            </p:stCondLst>
                            <p:childTnLst>
                              <p:par>
                                <p:cTn id="28" presetID="10" presetClass="entr" presetSubtype="0" fill="hold" nodeType="afterEffect">
                                  <p:stCondLst>
                                    <p:cond delay="3500"/>
                                  </p:stCondLst>
                                  <p:childTnLst>
                                    <p:set>
                                      <p:cBhvr>
                                        <p:cTn id="29" dur="1" fill="hold">
                                          <p:stCondLst>
                                            <p:cond delay="0"/>
                                          </p:stCondLst>
                                        </p:cTn>
                                        <p:tgtEl>
                                          <p:spTgt spid="151554">
                                            <p:txEl>
                                              <p:pRg st="5" end="5"/>
                                            </p:txEl>
                                          </p:spTgt>
                                        </p:tgtEl>
                                        <p:attrNameLst>
                                          <p:attrName>style.visibility</p:attrName>
                                        </p:attrNameLst>
                                      </p:cBhvr>
                                      <p:to>
                                        <p:strVal val="visible"/>
                                      </p:to>
                                    </p:set>
                                    <p:animEffect transition="in" filter="fade">
                                      <p:cBhvr>
                                        <p:cTn id="30" dur="2000"/>
                                        <p:tgtEl>
                                          <p:spTgt spid="151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1981200" y="404813"/>
            <a:ext cx="8229600" cy="5726112"/>
          </a:xfrm>
        </p:spPr>
        <p:txBody>
          <a:bodyPr/>
          <a:lstStyle/>
          <a:p>
            <a:pPr eaLnBrk="1" hangingPunct="1">
              <a:buFontTx/>
              <a:buNone/>
            </a:pPr>
            <a:r>
              <a:rPr lang="el-GR" altLang="en-US" sz="2000">
                <a:latin typeface="Times New Roman" panose="02020603050405020304" pitchFamily="18" charset="0"/>
              </a:rPr>
              <a:t>     Από την αποτίμηση των τίτλων των ανώνυμων εταιρειών που είναι     εισηγμένες στο Χρηματιστήριο προκύπτει ένα κέρδος ή μια ζημιά τα οποία λογιστικοποιουνται με τις παρακάτω μεθόδους:</a:t>
            </a:r>
          </a:p>
          <a:p>
            <a:pPr eaLnBrk="1" hangingPunct="1">
              <a:buFontTx/>
              <a:buNone/>
            </a:pP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1)  Τα κέρδη και οι ζημιές καταχωρούνται στα αποτελέσματα της χρήσεως που προέκυψαν.</a:t>
            </a:r>
          </a:p>
          <a:p>
            <a:pPr eaLnBrk="1" hangingPunct="1">
              <a:buFontTx/>
              <a:buNone/>
            </a:pPr>
            <a:r>
              <a:rPr lang="el-GR" altLang="en-US" sz="2000">
                <a:latin typeface="Times New Roman" panose="02020603050405020304" pitchFamily="18" charset="0"/>
              </a:rPr>
              <a:t>      2)  Τα κέρδη και οι ζημιές καταχωρούνται κατ’ ευθείαν στην καθαρή θέση μέσω της καταστάσεως μεταβολών των ιδίων κεφαλαίων, μέχρις ότου η συμμετοχή και το χρεόγραφο πωληθεί, εισπραχθεί ή καθοιονδήποτε τρόπο διατεθεί ή προσδιορισθεί ότι έχει υποστεί μείωση της αξίας του, οπότε το σωρευμένο στην καθαρή θέση κέρδος ή ζημιά πρέπει να μεταφερθεί στα αποτελέσματα χρήσεως.</a:t>
            </a:r>
          </a:p>
        </p:txBody>
      </p:sp>
      <p:sp>
        <p:nvSpPr>
          <p:cNvPr id="152579" name="Line 3"/>
          <p:cNvSpPr>
            <a:spLocks noChangeShapeType="1"/>
          </p:cNvSpPr>
          <p:nvPr/>
        </p:nvSpPr>
        <p:spPr bwMode="auto">
          <a:xfrm>
            <a:off x="1703389" y="62071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64110544"/>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dissolve">
                                      <p:cBhvr>
                                        <p:cTn id="7" dur="2000"/>
                                        <p:tgtEl>
                                          <p:spTgt spid="15257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52578">
                                            <p:txEl>
                                              <p:pRg st="0" end="0"/>
                                            </p:txEl>
                                          </p:spTgt>
                                        </p:tgtEl>
                                        <p:attrNameLst>
                                          <p:attrName>style.visibility</p:attrName>
                                        </p:attrNameLst>
                                      </p:cBhvr>
                                      <p:to>
                                        <p:strVal val="visible"/>
                                      </p:to>
                                    </p:set>
                                    <p:animEffect transition="in" filter="fade">
                                      <p:cBhvr>
                                        <p:cTn id="11" dur="2000"/>
                                        <p:tgtEl>
                                          <p:spTgt spid="152578">
                                            <p:txEl>
                                              <p:pRg st="0" end="0"/>
                                            </p:txEl>
                                          </p:spTgt>
                                        </p:tgtEl>
                                      </p:cBhvr>
                                    </p:animEffect>
                                  </p:childTnLst>
                                </p:cTn>
                              </p:par>
                            </p:childTnLst>
                          </p:cTn>
                        </p:par>
                        <p:par>
                          <p:cTn id="12" fill="hold" nodeType="afterGroup">
                            <p:stCondLst>
                              <p:cond delay="4000"/>
                            </p:stCondLst>
                            <p:childTnLst>
                              <p:par>
                                <p:cTn id="13" presetID="2" presetClass="entr" presetSubtype="4" fill="hold" nodeType="afterEffect">
                                  <p:stCondLst>
                                    <p:cond delay="3000"/>
                                  </p:stCondLst>
                                  <p:childTnLst>
                                    <p:set>
                                      <p:cBhvr>
                                        <p:cTn id="14" dur="1" fill="hold">
                                          <p:stCondLst>
                                            <p:cond delay="0"/>
                                          </p:stCondLst>
                                        </p:cTn>
                                        <p:tgtEl>
                                          <p:spTgt spid="152578">
                                            <p:txEl>
                                              <p:pRg st="2" end="2"/>
                                            </p:txEl>
                                          </p:spTgt>
                                        </p:tgtEl>
                                        <p:attrNameLst>
                                          <p:attrName>style.visibility</p:attrName>
                                        </p:attrNameLst>
                                      </p:cBhvr>
                                      <p:to>
                                        <p:strVal val="visible"/>
                                      </p:to>
                                    </p:set>
                                    <p:anim calcmode="lin" valueType="num">
                                      <p:cBhvr additive="base">
                                        <p:cTn id="15" dur="2000" fill="hold"/>
                                        <p:tgtEl>
                                          <p:spTgt spid="152578">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52578">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9000"/>
                            </p:stCondLst>
                            <p:childTnLst>
                              <p:par>
                                <p:cTn id="18" presetID="2" presetClass="entr" presetSubtype="4" fill="hold" nodeType="afterEffect">
                                  <p:stCondLst>
                                    <p:cond delay="3000"/>
                                  </p:stCondLst>
                                  <p:childTnLst>
                                    <p:set>
                                      <p:cBhvr>
                                        <p:cTn id="19" dur="1" fill="hold">
                                          <p:stCondLst>
                                            <p:cond delay="0"/>
                                          </p:stCondLst>
                                        </p:cTn>
                                        <p:tgtEl>
                                          <p:spTgt spid="152578">
                                            <p:txEl>
                                              <p:pRg st="3" end="3"/>
                                            </p:txEl>
                                          </p:spTgt>
                                        </p:tgtEl>
                                        <p:attrNameLst>
                                          <p:attrName>style.visibility</p:attrName>
                                        </p:attrNameLst>
                                      </p:cBhvr>
                                      <p:to>
                                        <p:strVal val="visible"/>
                                      </p:to>
                                    </p:set>
                                    <p:anim calcmode="lin" valueType="num">
                                      <p:cBhvr additive="base">
                                        <p:cTn id="20" dur="2000" fill="hold"/>
                                        <p:tgtEl>
                                          <p:spTgt spid="152578">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52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p46"/>
          <p:cNvPicPr>
            <a:picLocks noChangeAspect="1" noChangeArrowheads="1"/>
          </p:cNvPicPr>
          <p:nvPr/>
        </p:nvPicPr>
        <p:blipFill rotWithShape="1">
          <a:blip r:embed="rId2">
            <a:extLst>
              <a:ext uri="{28A0092B-C50C-407E-A947-70E740481C1C}">
                <a14:useLocalDpi xmlns:a14="http://schemas.microsoft.com/office/drawing/2010/main" val="0"/>
              </a:ext>
            </a:extLst>
          </a:blip>
          <a:srcRect l="74726" b="67373"/>
          <a:stretch/>
        </p:blipFill>
        <p:spPr bwMode="auto">
          <a:xfrm>
            <a:off x="2355742" y="1534332"/>
            <a:ext cx="7881769" cy="316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76291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l-GR" altLang="en-US" sz="3200"/>
              <a:t>ΑΝΑΛΥΤΙΚΗ ΚΑΤΑΧΩΡΗΣΗ ΣΤΗΝ ΑΠΟΓΡΑΦΗ</a:t>
            </a:r>
          </a:p>
        </p:txBody>
      </p:sp>
      <p:sp>
        <p:nvSpPr>
          <p:cNvPr id="153603" name="Rectangle 3"/>
          <p:cNvSpPr>
            <a:spLocks noGrp="1" noChangeArrowheads="1"/>
          </p:cNvSpPr>
          <p:nvPr>
            <p:ph type="body" idx="1"/>
          </p:nvPr>
        </p:nvSpPr>
        <p:spPr/>
        <p:txBody>
          <a:bodyPr/>
          <a:lstStyle/>
          <a:p>
            <a:pPr eaLnBrk="1" hangingPunct="1">
              <a:buFontTx/>
              <a:buNone/>
            </a:pPr>
            <a:r>
              <a:rPr lang="el-GR" altLang="en-US" sz="2000">
                <a:latin typeface="Times New Roman" panose="02020603050405020304" pitchFamily="18" charset="0"/>
              </a:rPr>
              <a:t>Οι μετοχές, οι ομολογίες και τα λοιπά χρεόγραφα καταχωρούνται στο </a:t>
            </a:r>
          </a:p>
          <a:p>
            <a:pPr eaLnBrk="1" hangingPunct="1">
              <a:buFontTx/>
              <a:buNone/>
            </a:pPr>
            <a:r>
              <a:rPr lang="el-GR" altLang="en-US" sz="2000">
                <a:latin typeface="Times New Roman" panose="02020603050405020304" pitchFamily="18" charset="0"/>
              </a:rPr>
              <a:t>θεωρημένο βιβλίο απογραφής ως εξής:</a:t>
            </a:r>
          </a:p>
          <a:p>
            <a:pPr eaLnBrk="1" hangingPunct="1">
              <a:buFontTx/>
              <a:buNone/>
            </a:pPr>
            <a:endParaRPr lang="el-GR" altLang="en-US" sz="2000">
              <a:latin typeface="Times New Roman" panose="02020603050405020304" pitchFamily="18" charset="0"/>
            </a:endParaRPr>
          </a:p>
          <a:p>
            <a:pPr eaLnBrk="1" hangingPunct="1">
              <a:buFontTx/>
              <a:buNone/>
            </a:pPr>
            <a:endParaRPr lang="el-GR" altLang="en-US" sz="2000">
              <a:latin typeface="Times New Roman" panose="02020603050405020304" pitchFamily="18" charset="0"/>
            </a:endParaRPr>
          </a:p>
          <a:p>
            <a:pPr eaLnBrk="1" hangingPunct="1">
              <a:buFontTx/>
              <a:buNone/>
            </a:pPr>
            <a:endParaRPr lang="el-GR" altLang="en-US" sz="2000">
              <a:latin typeface="Times New Roman" panose="02020603050405020304" pitchFamily="18" charset="0"/>
            </a:endParaRPr>
          </a:p>
        </p:txBody>
      </p:sp>
      <p:graphicFrame>
        <p:nvGraphicFramePr>
          <p:cNvPr id="153604" name="Group 4"/>
          <p:cNvGraphicFramePr>
            <a:graphicFrameLocks noGrp="1"/>
          </p:cNvGraphicFramePr>
          <p:nvPr/>
        </p:nvGraphicFramePr>
        <p:xfrm>
          <a:off x="1631951" y="2924175"/>
          <a:ext cx="8785225" cy="2307006"/>
        </p:xfrm>
        <a:graphic>
          <a:graphicData uri="http://schemas.openxmlformats.org/drawingml/2006/table">
            <a:tbl>
              <a:tblPr/>
              <a:tblGrid>
                <a:gridCol w="3889375">
                  <a:extLst>
                    <a:ext uri="{9D8B030D-6E8A-4147-A177-3AD203B41FA5}">
                      <a16:colId xmlns:a16="http://schemas.microsoft.com/office/drawing/2014/main" xmlns="" val="1183527726"/>
                    </a:ext>
                  </a:extLst>
                </a:gridCol>
                <a:gridCol w="1800225">
                  <a:extLst>
                    <a:ext uri="{9D8B030D-6E8A-4147-A177-3AD203B41FA5}">
                      <a16:colId xmlns:a16="http://schemas.microsoft.com/office/drawing/2014/main" xmlns="" val="2979965304"/>
                    </a:ext>
                  </a:extLst>
                </a:gridCol>
                <a:gridCol w="1584325">
                  <a:extLst>
                    <a:ext uri="{9D8B030D-6E8A-4147-A177-3AD203B41FA5}">
                      <a16:colId xmlns:a16="http://schemas.microsoft.com/office/drawing/2014/main" xmlns="" val="1647042972"/>
                    </a:ext>
                  </a:extLst>
                </a:gridCol>
                <a:gridCol w="1511300">
                  <a:extLst>
                    <a:ext uri="{9D8B030D-6E8A-4147-A177-3AD203B41FA5}">
                      <a16:colId xmlns:a16="http://schemas.microsoft.com/office/drawing/2014/main" xmlns="" val="1278014224"/>
                    </a:ext>
                  </a:extLst>
                </a:gridCol>
              </a:tblGrid>
              <a:tr h="143216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1" i="1"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ΕΙΔΟΣ ΣΥΜΜΕΤΟΧΗΣ Ή ΧΡΕΟΓΡΑΦΟΥ</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1" i="1"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ΠΟΣΟΤΗΤΑ</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2000" b="1" i="1"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ΑΞΙΑ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ΚΤΗΣΕΩΣ</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2000" b="1" i="1"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ΤΡΕΧΟΥΣΑ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ΑΞΙΑ</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07374116"/>
                  </a:ext>
                </a:extLst>
              </a:tr>
              <a:tr h="87447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Συμμετοχή στην &lt;&lt;Α&gt;&gt;Α.Ε.</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Συμμετοχή στην &lt;&lt;Β&gt;&gt;Α.Ε.</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ΧΧΧ</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ΧΧΧ</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ΧΧΧ</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ΧΧΧ</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ΧΧΧ</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ΧΧΧ</a:t>
                      </a:r>
                    </a:p>
                  </a:txBody>
                  <a:tcPr marT="45707" marB="45707"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70436040"/>
                  </a:ext>
                </a:extLst>
              </a:tr>
            </a:tbl>
          </a:graphicData>
        </a:graphic>
      </p:graphicFrame>
    </p:spTree>
    <p:extLst>
      <p:ext uri="{BB962C8B-B14F-4D97-AF65-F5344CB8AC3E}">
        <p14:creationId xmlns:p14="http://schemas.microsoft.com/office/powerpoint/2010/main" val="4260372665"/>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 to="" calcmode="lin" valueType="num">
                                      <p:cBhvr>
                                        <p:cTn id="7" dur="1" fill="hold"/>
                                        <p:tgtEl>
                                          <p:spTgt spid="153602"/>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1500"/>
                                  </p:stCondLst>
                                  <p:childTnLst>
                                    <p:set>
                                      <p:cBhvr>
                                        <p:cTn id="10" dur="1" fill="hold">
                                          <p:stCondLst>
                                            <p:cond delay="0"/>
                                          </p:stCondLst>
                                        </p:cTn>
                                        <p:tgtEl>
                                          <p:spTgt spid="153603">
                                            <p:txEl>
                                              <p:pRg st="0" end="0"/>
                                            </p:txEl>
                                          </p:spTgt>
                                        </p:tgtEl>
                                        <p:attrNameLst>
                                          <p:attrName>style.visibility</p:attrName>
                                        </p:attrNameLst>
                                      </p:cBhvr>
                                      <p:to>
                                        <p:strVal val="visible"/>
                                      </p:to>
                                    </p:set>
                                    <p:anim calcmode="lin" valueType="num">
                                      <p:cBhvr additive="base">
                                        <p:cTn id="11" dur="2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500"/>
                            </p:stCondLst>
                            <p:childTnLst>
                              <p:par>
                                <p:cTn id="14" presetID="2" presetClass="entr" presetSubtype="4" fill="hold" nodeType="afterEffect">
                                  <p:stCondLst>
                                    <p:cond delay="1500"/>
                                  </p:stCondLst>
                                  <p:childTnLst>
                                    <p:set>
                                      <p:cBhvr>
                                        <p:cTn id="15" dur="1" fill="hold">
                                          <p:stCondLst>
                                            <p:cond delay="0"/>
                                          </p:stCondLst>
                                        </p:cTn>
                                        <p:tgtEl>
                                          <p:spTgt spid="153603">
                                            <p:txEl>
                                              <p:pRg st="1" end="1"/>
                                            </p:txEl>
                                          </p:spTgt>
                                        </p:tgtEl>
                                        <p:attrNameLst>
                                          <p:attrName>style.visibility</p:attrName>
                                        </p:attrNameLst>
                                      </p:cBhvr>
                                      <p:to>
                                        <p:strVal val="visible"/>
                                      </p:to>
                                    </p:set>
                                    <p:anim calcmode="lin" valueType="num">
                                      <p:cBhvr additive="base">
                                        <p:cTn id="16" dur="20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7000"/>
                            </p:stCondLst>
                            <p:childTnLst>
                              <p:par>
                                <p:cTn id="19" presetID="53" presetClass="entr" presetSubtype="0" fill="hold" nodeType="afterEffect">
                                  <p:stCondLst>
                                    <p:cond delay="0"/>
                                  </p:stCondLst>
                                  <p:childTnLst>
                                    <p:set>
                                      <p:cBhvr>
                                        <p:cTn id="20" dur="1" fill="hold">
                                          <p:stCondLst>
                                            <p:cond delay="0"/>
                                          </p:stCondLst>
                                        </p:cTn>
                                        <p:tgtEl>
                                          <p:spTgt spid="153604"/>
                                        </p:tgtEl>
                                        <p:attrNameLst>
                                          <p:attrName>style.visibility</p:attrName>
                                        </p:attrNameLst>
                                      </p:cBhvr>
                                      <p:to>
                                        <p:strVal val="visible"/>
                                      </p:to>
                                    </p:set>
                                    <p:anim calcmode="lin" valueType="num">
                                      <p:cBhvr>
                                        <p:cTn id="21" dur="2000" fill="hold"/>
                                        <p:tgtEl>
                                          <p:spTgt spid="153604"/>
                                        </p:tgtEl>
                                        <p:attrNameLst>
                                          <p:attrName>ppt_w</p:attrName>
                                        </p:attrNameLst>
                                      </p:cBhvr>
                                      <p:tavLst>
                                        <p:tav tm="0">
                                          <p:val>
                                            <p:fltVal val="0"/>
                                          </p:val>
                                        </p:tav>
                                        <p:tav tm="100000">
                                          <p:val>
                                            <p:strVal val="#ppt_w"/>
                                          </p:val>
                                        </p:tav>
                                      </p:tavLst>
                                    </p:anim>
                                    <p:anim calcmode="lin" valueType="num">
                                      <p:cBhvr>
                                        <p:cTn id="22" dur="2000" fill="hold"/>
                                        <p:tgtEl>
                                          <p:spTgt spid="153604"/>
                                        </p:tgtEl>
                                        <p:attrNameLst>
                                          <p:attrName>ppt_h</p:attrName>
                                        </p:attrNameLst>
                                      </p:cBhvr>
                                      <p:tavLst>
                                        <p:tav tm="0">
                                          <p:val>
                                            <p:fltVal val="0"/>
                                          </p:val>
                                        </p:tav>
                                        <p:tav tm="100000">
                                          <p:val>
                                            <p:strVal val="#ppt_h"/>
                                          </p:val>
                                        </p:tav>
                                      </p:tavLst>
                                    </p:anim>
                                    <p:animEffect transition="in" filter="fade">
                                      <p:cBhvr>
                                        <p:cTn id="23" dur="20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l-GR" altLang="en-US" sz="3200"/>
              <a:t>ΠΛΗΡΟΦΟΡΙΕΣ ΣΤΟ ΠΡΟΣΑΡΤΗΜΑ ΓΙΑ ΤΙΣ ΣΥΜΜΕΤΟΧΕΣ</a:t>
            </a:r>
          </a:p>
        </p:txBody>
      </p:sp>
      <p:sp>
        <p:nvSpPr>
          <p:cNvPr id="154627" name="Rectangle 3"/>
          <p:cNvSpPr>
            <a:spLocks noGrp="1" noChangeArrowheads="1"/>
          </p:cNvSpPr>
          <p:nvPr>
            <p:ph type="body" idx="1"/>
          </p:nvPr>
        </p:nvSpPr>
        <p:spPr/>
        <p:txBody>
          <a:bodyPr/>
          <a:lstStyle/>
          <a:p>
            <a:pPr marL="609600" indent="-609600">
              <a:buNone/>
            </a:pPr>
            <a:r>
              <a:rPr lang="el-GR" altLang="en-US" sz="2000" u="sng">
                <a:latin typeface="Times New Roman" panose="02020603050405020304" pitchFamily="18" charset="0"/>
              </a:rPr>
              <a:t>Οι πληροφορίες που μας παρέχονται από το προσάρτημα για</a:t>
            </a:r>
          </a:p>
          <a:p>
            <a:pPr marL="609600" indent="-609600">
              <a:buNone/>
            </a:pPr>
            <a:r>
              <a:rPr lang="el-GR" altLang="en-US" sz="2000" u="sng">
                <a:latin typeface="Times New Roman" panose="02020603050405020304" pitchFamily="18" charset="0"/>
              </a:rPr>
              <a:t> τις συμμετοχές είναι</a:t>
            </a:r>
            <a:r>
              <a:rPr lang="el-GR" altLang="en-US" sz="2000">
                <a:latin typeface="Times New Roman" panose="02020603050405020304" pitchFamily="18" charset="0"/>
              </a:rPr>
              <a:t>:</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Για τις συμμετοχές με ποσοστό μεγαλύτερο από το 10% παρατίθεται πίνακας με τα εξής στοιχεία: Επωνυμία, Έδρα, Ποσοστό συμμετοχής στο κεφάλαιο, Σύνολο κεφαλαίων τελευταίας χρήσεως, Συνολικό αποτέλεσμα τελευταίας χρήσεως.</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Μέθοδοι αποτιμήσεως. Ο τρόπος με τον οποίον μας παρέχονται οι πληροφορίες αυτές, είναι ο πίνακας της επόμενης διαφάνειας. </a:t>
            </a:r>
          </a:p>
          <a:p>
            <a:pPr marL="609600" indent="-609600">
              <a:buSzPct val="95000"/>
              <a:buNone/>
            </a:pPr>
            <a:endParaRPr lang="el-GR" altLang="en-US" sz="2000">
              <a:latin typeface="Times New Roman" panose="02020603050405020304" pitchFamily="18" charset="0"/>
            </a:endParaRPr>
          </a:p>
          <a:p>
            <a:pPr marL="609600" indent="-609600">
              <a:buSzPct val="95000"/>
              <a:buNone/>
            </a:pPr>
            <a:endParaRPr lang="el-GR" altLang="en-US" sz="2000">
              <a:latin typeface="Times New Roman" panose="02020603050405020304" pitchFamily="18" charset="0"/>
            </a:endParaRPr>
          </a:p>
        </p:txBody>
      </p:sp>
    </p:spTree>
    <p:extLst>
      <p:ext uri="{BB962C8B-B14F-4D97-AF65-F5344CB8AC3E}">
        <p14:creationId xmlns:p14="http://schemas.microsoft.com/office/powerpoint/2010/main" val="4267958958"/>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to="" calcmode="lin" valueType="num">
                                      <p:cBhvr>
                                        <p:cTn id="7" dur="1" fill="hold"/>
                                        <p:tgtEl>
                                          <p:spTgt spid="154626"/>
                                        </p:tgtEl>
                                        <p:attrNameLst>
                                          <p:attrName/>
                                        </p:attrNameLst>
                                      </p:cBhvr>
                                    </p:anim>
                                  </p:childTnLst>
                                </p:cTn>
                              </p:par>
                            </p:childTnLst>
                          </p:cTn>
                        </p:par>
                        <p:par>
                          <p:cTn id="8" fill="hold" nodeType="afterGroup">
                            <p:stCondLst>
                              <p:cond delay="0"/>
                            </p:stCondLst>
                            <p:childTnLst>
                              <p:par>
                                <p:cTn id="9" presetID="10" presetClass="entr" presetSubtype="0" fill="hold" nodeType="afterEffect">
                                  <p:stCondLst>
                                    <p:cond delay="0"/>
                                  </p:stCondLst>
                                  <p:childTnLst>
                                    <p:set>
                                      <p:cBhvr>
                                        <p:cTn id="10" dur="1" fill="hold">
                                          <p:stCondLst>
                                            <p:cond delay="0"/>
                                          </p:stCondLst>
                                        </p:cTn>
                                        <p:tgtEl>
                                          <p:spTgt spid="154627">
                                            <p:txEl>
                                              <p:pRg st="0" end="0"/>
                                            </p:txEl>
                                          </p:spTgt>
                                        </p:tgtEl>
                                        <p:attrNameLst>
                                          <p:attrName>style.visibility</p:attrName>
                                        </p:attrNameLst>
                                      </p:cBhvr>
                                      <p:to>
                                        <p:strVal val="visible"/>
                                      </p:to>
                                    </p:set>
                                    <p:animEffect transition="in" filter="fade">
                                      <p:cBhvr>
                                        <p:cTn id="11" dur="2000"/>
                                        <p:tgtEl>
                                          <p:spTgt spid="154627">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animEffect transition="in" filter="fade">
                                      <p:cBhvr>
                                        <p:cTn id="15" dur="2000"/>
                                        <p:tgtEl>
                                          <p:spTgt spid="154627">
                                            <p:txEl>
                                              <p:pRg st="1" end="1"/>
                                            </p:txEl>
                                          </p:spTgt>
                                        </p:tgtEl>
                                      </p:cBhvr>
                                    </p:animEffect>
                                  </p:childTnLst>
                                </p:cTn>
                              </p:par>
                            </p:childTnLst>
                          </p:cTn>
                        </p:par>
                        <p:par>
                          <p:cTn id="16" fill="hold" nodeType="afterGroup">
                            <p:stCondLst>
                              <p:cond delay="4000"/>
                            </p:stCondLst>
                            <p:childTnLst>
                              <p:par>
                                <p:cTn id="17" presetID="2" presetClass="entr" presetSubtype="4" fill="hold" nodeType="after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2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6000"/>
                            </p:stCondLst>
                            <p:childTnLst>
                              <p:par>
                                <p:cTn id="22" presetID="2" presetClass="entr" presetSubtype="4" fill="hold" nodeType="afterEffect">
                                  <p:stCondLst>
                                    <p:cond delay="3000"/>
                                  </p:stCondLst>
                                  <p:childTnLst>
                                    <p:set>
                                      <p:cBhvr>
                                        <p:cTn id="23" dur="1" fill="hold">
                                          <p:stCondLst>
                                            <p:cond delay="0"/>
                                          </p:stCondLst>
                                        </p:cTn>
                                        <p:tgtEl>
                                          <p:spTgt spid="154627">
                                            <p:txEl>
                                              <p:pRg st="3" end="3"/>
                                            </p:txEl>
                                          </p:spTgt>
                                        </p:tgtEl>
                                        <p:attrNameLst>
                                          <p:attrName>style.visibility</p:attrName>
                                        </p:attrNameLst>
                                      </p:cBhvr>
                                      <p:to>
                                        <p:strVal val="visible"/>
                                      </p:to>
                                    </p:set>
                                    <p:anim calcmode="lin" valueType="num">
                                      <p:cBhvr additive="base">
                                        <p:cTn id="24" dur="20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54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50" name="Group 2"/>
          <p:cNvGraphicFramePr>
            <a:graphicFrameLocks noGrp="1"/>
          </p:cNvGraphicFramePr>
          <p:nvPr>
            <p:ph sz="half" idx="1"/>
          </p:nvPr>
        </p:nvGraphicFramePr>
        <p:xfrm>
          <a:off x="1847850" y="188913"/>
          <a:ext cx="8496300" cy="5233988"/>
        </p:xfrm>
        <a:graphic>
          <a:graphicData uri="http://schemas.openxmlformats.org/drawingml/2006/table">
            <a:tbl>
              <a:tblPr/>
              <a:tblGrid>
                <a:gridCol w="1655763">
                  <a:extLst>
                    <a:ext uri="{9D8B030D-6E8A-4147-A177-3AD203B41FA5}">
                      <a16:colId xmlns:a16="http://schemas.microsoft.com/office/drawing/2014/main" xmlns="" val="3573664588"/>
                    </a:ext>
                  </a:extLst>
                </a:gridCol>
                <a:gridCol w="1368425">
                  <a:extLst>
                    <a:ext uri="{9D8B030D-6E8A-4147-A177-3AD203B41FA5}">
                      <a16:colId xmlns:a16="http://schemas.microsoft.com/office/drawing/2014/main" xmlns="" val="3905412286"/>
                    </a:ext>
                  </a:extLst>
                </a:gridCol>
                <a:gridCol w="863600">
                  <a:extLst>
                    <a:ext uri="{9D8B030D-6E8A-4147-A177-3AD203B41FA5}">
                      <a16:colId xmlns:a16="http://schemas.microsoft.com/office/drawing/2014/main" xmlns="" val="3873838909"/>
                    </a:ext>
                  </a:extLst>
                </a:gridCol>
                <a:gridCol w="936625">
                  <a:extLst>
                    <a:ext uri="{9D8B030D-6E8A-4147-A177-3AD203B41FA5}">
                      <a16:colId xmlns:a16="http://schemas.microsoft.com/office/drawing/2014/main" xmlns="" val="799934336"/>
                    </a:ext>
                  </a:extLst>
                </a:gridCol>
                <a:gridCol w="863600">
                  <a:extLst>
                    <a:ext uri="{9D8B030D-6E8A-4147-A177-3AD203B41FA5}">
                      <a16:colId xmlns:a16="http://schemas.microsoft.com/office/drawing/2014/main" xmlns="" val="1997106395"/>
                    </a:ext>
                  </a:extLst>
                </a:gridCol>
                <a:gridCol w="936625">
                  <a:extLst>
                    <a:ext uri="{9D8B030D-6E8A-4147-A177-3AD203B41FA5}">
                      <a16:colId xmlns:a16="http://schemas.microsoft.com/office/drawing/2014/main" xmlns="" val="1847241831"/>
                    </a:ext>
                  </a:extLst>
                </a:gridCol>
                <a:gridCol w="863600">
                  <a:extLst>
                    <a:ext uri="{9D8B030D-6E8A-4147-A177-3AD203B41FA5}">
                      <a16:colId xmlns:a16="http://schemas.microsoft.com/office/drawing/2014/main" xmlns="" val="3943875412"/>
                    </a:ext>
                  </a:extLst>
                </a:gridCol>
                <a:gridCol w="1008062">
                  <a:extLst>
                    <a:ext uri="{9D8B030D-6E8A-4147-A177-3AD203B41FA5}">
                      <a16:colId xmlns:a16="http://schemas.microsoft.com/office/drawing/2014/main" xmlns="" val="1848219408"/>
                    </a:ext>
                  </a:extLst>
                </a:gridCol>
              </a:tblGrid>
              <a:tr h="1152525">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Συμμετοχές και χρεόγραφα</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800" b="1" i="1"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Αριθμός μετοχών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και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μεριδίων</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800" b="1" i="1"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Αξία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κτήσεως</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800" b="1" i="1"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Αξία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τρέχουσα</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1800" b="1" i="1"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Αξία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αποτίμησης</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790242288"/>
                  </a:ext>
                </a:extLst>
              </a:tr>
              <a:tr h="576263">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600" b="0" i="0" u="none" strike="noStrike" cap="none" normalizeH="0" baseline="0" smtClean="0">
                          <a:ln>
                            <a:noFill/>
                          </a:ln>
                          <a:solidFill>
                            <a:schemeClr val="tx1"/>
                          </a:solidFill>
                          <a:effectLst/>
                          <a:latin typeface="Arial" panose="020B0604020202020204" pitchFamily="34" charset="0"/>
                        </a:rPr>
                        <a:t>τίτλου</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600" b="0" i="0" u="none" strike="noStrike" cap="none" normalizeH="0" baseline="0" smtClean="0">
                          <a:ln>
                            <a:noFill/>
                          </a:ln>
                          <a:solidFill>
                            <a:schemeClr val="tx1"/>
                          </a:solidFill>
                          <a:effectLst/>
                          <a:latin typeface="Arial" panose="020B0604020202020204" pitchFamily="34" charset="0"/>
                        </a:rPr>
                        <a:t>σύνολο</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600" b="0" i="0" u="none" strike="noStrike" cap="none" normalizeH="0" baseline="0" smtClean="0">
                          <a:ln>
                            <a:noFill/>
                          </a:ln>
                          <a:solidFill>
                            <a:schemeClr val="tx1"/>
                          </a:solidFill>
                          <a:effectLst/>
                          <a:latin typeface="Arial" panose="020B0604020202020204" pitchFamily="34" charset="0"/>
                        </a:rPr>
                        <a:t>τίτλου</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600" b="0" i="0" u="none" strike="noStrike" cap="none" normalizeH="0" baseline="0" smtClean="0">
                          <a:ln>
                            <a:noFill/>
                          </a:ln>
                          <a:solidFill>
                            <a:schemeClr val="tx1"/>
                          </a:solidFill>
                          <a:effectLst/>
                          <a:latin typeface="Arial" panose="020B0604020202020204" pitchFamily="34" charset="0"/>
                        </a:rPr>
                        <a:t>σύνολο</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600" b="0" i="0" u="none" strike="noStrike" cap="none" normalizeH="0" baseline="0" smtClean="0">
                          <a:ln>
                            <a:noFill/>
                          </a:ln>
                          <a:solidFill>
                            <a:schemeClr val="tx1"/>
                          </a:solidFill>
                          <a:effectLst/>
                          <a:latin typeface="Arial" panose="020B0604020202020204" pitchFamily="34" charset="0"/>
                        </a:rPr>
                        <a:t>τίτλου</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600" b="0" i="0" u="none" strike="noStrike" cap="none" normalizeH="0" baseline="0" smtClean="0">
                          <a:ln>
                            <a:noFill/>
                          </a:ln>
                          <a:solidFill>
                            <a:schemeClr val="tx1"/>
                          </a:solidFill>
                          <a:effectLst/>
                          <a:latin typeface="Arial" panose="020B0604020202020204" pitchFamily="34" charset="0"/>
                        </a:rPr>
                        <a:t>σύνολο</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96676817"/>
                  </a:ext>
                </a:extLst>
              </a:tr>
              <a:tr h="350519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 Εισηγμένα στο Χρηματιστήριο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2) Λοιπά</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2.1)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93309808"/>
                  </a:ext>
                </a:extLst>
              </a:tr>
            </a:tbl>
          </a:graphicData>
        </a:graphic>
      </p:graphicFrame>
      <p:graphicFrame>
        <p:nvGraphicFramePr>
          <p:cNvPr id="155683" name="Group 35"/>
          <p:cNvGraphicFramePr>
            <a:graphicFrameLocks noGrp="1"/>
          </p:cNvGraphicFramePr>
          <p:nvPr>
            <p:ph sz="half" idx="2"/>
          </p:nvPr>
        </p:nvGraphicFramePr>
        <p:xfrm>
          <a:off x="1847850" y="5445125"/>
          <a:ext cx="8496300" cy="518048"/>
        </p:xfrm>
        <a:graphic>
          <a:graphicData uri="http://schemas.openxmlformats.org/drawingml/2006/table">
            <a:tbl>
              <a:tblPr/>
              <a:tblGrid>
                <a:gridCol w="1655763">
                  <a:extLst>
                    <a:ext uri="{9D8B030D-6E8A-4147-A177-3AD203B41FA5}">
                      <a16:colId xmlns:a16="http://schemas.microsoft.com/office/drawing/2014/main" xmlns="" val="50042520"/>
                    </a:ext>
                  </a:extLst>
                </a:gridCol>
                <a:gridCol w="1368425">
                  <a:extLst>
                    <a:ext uri="{9D8B030D-6E8A-4147-A177-3AD203B41FA5}">
                      <a16:colId xmlns:a16="http://schemas.microsoft.com/office/drawing/2014/main" xmlns="" val="3267526344"/>
                    </a:ext>
                  </a:extLst>
                </a:gridCol>
                <a:gridCol w="863600">
                  <a:extLst>
                    <a:ext uri="{9D8B030D-6E8A-4147-A177-3AD203B41FA5}">
                      <a16:colId xmlns:a16="http://schemas.microsoft.com/office/drawing/2014/main" xmlns="" val="3470902132"/>
                    </a:ext>
                  </a:extLst>
                </a:gridCol>
                <a:gridCol w="936625">
                  <a:extLst>
                    <a:ext uri="{9D8B030D-6E8A-4147-A177-3AD203B41FA5}">
                      <a16:colId xmlns:a16="http://schemas.microsoft.com/office/drawing/2014/main" xmlns="" val="788215345"/>
                    </a:ext>
                  </a:extLst>
                </a:gridCol>
                <a:gridCol w="863600">
                  <a:extLst>
                    <a:ext uri="{9D8B030D-6E8A-4147-A177-3AD203B41FA5}">
                      <a16:colId xmlns:a16="http://schemas.microsoft.com/office/drawing/2014/main" xmlns="" val="2027443015"/>
                    </a:ext>
                  </a:extLst>
                </a:gridCol>
                <a:gridCol w="936625">
                  <a:extLst>
                    <a:ext uri="{9D8B030D-6E8A-4147-A177-3AD203B41FA5}">
                      <a16:colId xmlns:a16="http://schemas.microsoft.com/office/drawing/2014/main" xmlns="" val="3440443566"/>
                    </a:ext>
                  </a:extLst>
                </a:gridCol>
                <a:gridCol w="863600">
                  <a:extLst>
                    <a:ext uri="{9D8B030D-6E8A-4147-A177-3AD203B41FA5}">
                      <a16:colId xmlns:a16="http://schemas.microsoft.com/office/drawing/2014/main" xmlns="" val="2957680041"/>
                    </a:ext>
                  </a:extLst>
                </a:gridCol>
                <a:gridCol w="1008062">
                  <a:extLst>
                    <a:ext uri="{9D8B030D-6E8A-4147-A177-3AD203B41FA5}">
                      <a16:colId xmlns:a16="http://schemas.microsoft.com/office/drawing/2014/main" xmlns="" val="2552498163"/>
                    </a:ext>
                  </a:extLst>
                </a:gridCol>
              </a:tblGrid>
              <a:tr h="5175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1" i="1" u="none" strike="noStrike" cap="none" normalizeH="0" baseline="0" smtClean="0">
                          <a:ln>
                            <a:noFill/>
                          </a:ln>
                          <a:solidFill>
                            <a:schemeClr val="tx1"/>
                          </a:solidFill>
                          <a:effectLst/>
                          <a:latin typeface="Arial" panose="020B0604020202020204" pitchFamily="34" charset="0"/>
                        </a:rPr>
                        <a:t>Σύνολα</a:t>
                      </a: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664" marB="45664"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85900068"/>
                  </a:ext>
                </a:extLst>
              </a:tr>
            </a:tbl>
          </a:graphicData>
        </a:graphic>
      </p:graphicFrame>
    </p:spTree>
    <p:extLst>
      <p:ext uri="{BB962C8B-B14F-4D97-AF65-F5344CB8AC3E}">
        <p14:creationId xmlns:p14="http://schemas.microsoft.com/office/powerpoint/2010/main" val="2220444470"/>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2000" fill="hold"/>
                                        <p:tgtEl>
                                          <p:spTgt spid="155650"/>
                                        </p:tgtEl>
                                        <p:attrNameLst>
                                          <p:attrName>ppt_w</p:attrName>
                                        </p:attrNameLst>
                                      </p:cBhvr>
                                      <p:tavLst>
                                        <p:tav tm="0">
                                          <p:val>
                                            <p:fltVal val="0"/>
                                          </p:val>
                                        </p:tav>
                                        <p:tav tm="100000">
                                          <p:val>
                                            <p:strVal val="#ppt_w"/>
                                          </p:val>
                                        </p:tav>
                                      </p:tavLst>
                                    </p:anim>
                                    <p:anim calcmode="lin" valueType="num">
                                      <p:cBhvr>
                                        <p:cTn id="8" dur="2000" fill="hold"/>
                                        <p:tgtEl>
                                          <p:spTgt spid="155650"/>
                                        </p:tgtEl>
                                        <p:attrNameLst>
                                          <p:attrName>ppt_h</p:attrName>
                                        </p:attrNameLst>
                                      </p:cBhvr>
                                      <p:tavLst>
                                        <p:tav tm="0">
                                          <p:val>
                                            <p:fltVal val="0"/>
                                          </p:val>
                                        </p:tav>
                                        <p:tav tm="100000">
                                          <p:val>
                                            <p:strVal val="#ppt_h"/>
                                          </p:val>
                                        </p:tav>
                                      </p:tavLst>
                                    </p:anim>
                                    <p:animEffect transition="in" filter="fade">
                                      <p:cBhvr>
                                        <p:cTn id="9" dur="2000"/>
                                        <p:tgtEl>
                                          <p:spTgt spid="155650"/>
                                        </p:tgtEl>
                                      </p:cBhvr>
                                    </p:animEffect>
                                  </p:childTnLst>
                                </p:cTn>
                              </p:par>
                              <p:par>
                                <p:cTn id="10" presetID="53" presetClass="entr" presetSubtype="0" fill="hold" nodeType="withEffect">
                                  <p:stCondLst>
                                    <p:cond delay="0"/>
                                  </p:stCondLst>
                                  <p:childTnLst>
                                    <p:set>
                                      <p:cBhvr>
                                        <p:cTn id="11" dur="1" fill="hold">
                                          <p:stCondLst>
                                            <p:cond delay="0"/>
                                          </p:stCondLst>
                                        </p:cTn>
                                        <p:tgtEl>
                                          <p:spTgt spid="155683"/>
                                        </p:tgtEl>
                                        <p:attrNameLst>
                                          <p:attrName>style.visibility</p:attrName>
                                        </p:attrNameLst>
                                      </p:cBhvr>
                                      <p:to>
                                        <p:strVal val="visible"/>
                                      </p:to>
                                    </p:set>
                                    <p:anim calcmode="lin" valueType="num">
                                      <p:cBhvr>
                                        <p:cTn id="12" dur="2000" fill="hold"/>
                                        <p:tgtEl>
                                          <p:spTgt spid="155683"/>
                                        </p:tgtEl>
                                        <p:attrNameLst>
                                          <p:attrName>ppt_w</p:attrName>
                                        </p:attrNameLst>
                                      </p:cBhvr>
                                      <p:tavLst>
                                        <p:tav tm="0">
                                          <p:val>
                                            <p:fltVal val="0"/>
                                          </p:val>
                                        </p:tav>
                                        <p:tav tm="100000">
                                          <p:val>
                                            <p:strVal val="#ppt_w"/>
                                          </p:val>
                                        </p:tav>
                                      </p:tavLst>
                                    </p:anim>
                                    <p:anim calcmode="lin" valueType="num">
                                      <p:cBhvr>
                                        <p:cTn id="13" dur="2000" fill="hold"/>
                                        <p:tgtEl>
                                          <p:spTgt spid="155683"/>
                                        </p:tgtEl>
                                        <p:attrNameLst>
                                          <p:attrName>ppt_h</p:attrName>
                                        </p:attrNameLst>
                                      </p:cBhvr>
                                      <p:tavLst>
                                        <p:tav tm="0">
                                          <p:val>
                                            <p:fltVal val="0"/>
                                          </p:val>
                                        </p:tav>
                                        <p:tav tm="100000">
                                          <p:val>
                                            <p:strVal val="#ppt_h"/>
                                          </p:val>
                                        </p:tav>
                                      </p:tavLst>
                                    </p:anim>
                                    <p:animEffect transition="in" filter="fade">
                                      <p:cBhvr>
                                        <p:cTn id="14" dur="2000"/>
                                        <p:tgtEl>
                                          <p:spTgt spid="155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1981200" y="333375"/>
            <a:ext cx="8229600" cy="5797550"/>
          </a:xfrm>
        </p:spPr>
        <p:txBody>
          <a:bodyPr/>
          <a:lstStyle/>
          <a:p>
            <a:pPr marL="609600" indent="-609600">
              <a:lnSpc>
                <a:spcPct val="80000"/>
              </a:lnSpc>
              <a:buSzPct val="95000"/>
              <a:buFont typeface="Wingdings" panose="05000000000000000000" pitchFamily="2" charset="2"/>
              <a:buAutoNum type="arabicParenR" startAt="3"/>
            </a:pPr>
            <a:r>
              <a:rPr lang="el-GR" altLang="en-US" sz="2000">
                <a:latin typeface="Times New Roman" panose="02020603050405020304" pitchFamily="18" charset="0"/>
              </a:rPr>
              <a:t>Η μέση τιμή κτήσεως των χρεογράφων προσδιορίσθηκε με τη μέθοδο η οποία ακολουθείτε πάγια. </a:t>
            </a:r>
          </a:p>
          <a:p>
            <a:pPr marL="609600" indent="-609600">
              <a:lnSpc>
                <a:spcPct val="80000"/>
              </a:lnSpc>
              <a:buSzPct val="95000"/>
              <a:buFont typeface="Wingdings" panose="05000000000000000000" pitchFamily="2" charset="2"/>
              <a:buAutoNum type="arabicParenR" startAt="3"/>
            </a:pPr>
            <a:r>
              <a:rPr lang="el-GR" altLang="en-US" sz="2000">
                <a:latin typeface="Times New Roman" panose="02020603050405020304" pitchFamily="18" charset="0"/>
              </a:rPr>
              <a:t>Παρέκκλιση από τις μεθόδους και τις βασικές αρχές αποτιμήσεως. Εφαρμογή ειδικών μεθόδων αποτιμήσεως</a:t>
            </a:r>
          </a:p>
          <a:p>
            <a:pPr marL="609600" indent="-609600">
              <a:lnSpc>
                <a:spcPct val="80000"/>
              </a:lnSpc>
              <a:buSzPct val="95000"/>
              <a:buFont typeface="Wingdings" panose="05000000000000000000" pitchFamily="2" charset="2"/>
              <a:buAutoNum type="arabicParenR" startAt="3"/>
            </a:pPr>
            <a:r>
              <a:rPr lang="el-GR" altLang="en-US" sz="2000">
                <a:latin typeface="Times New Roman" panose="02020603050405020304" pitchFamily="18" charset="0"/>
              </a:rPr>
              <a:t>Αλλαγή μεθόδου της τιμής κτήσεως των κινητών αξιών</a:t>
            </a:r>
          </a:p>
          <a:p>
            <a:pPr marL="609600" indent="-609600">
              <a:lnSpc>
                <a:spcPct val="80000"/>
              </a:lnSpc>
              <a:buSzPct val="95000"/>
              <a:buFont typeface="Wingdings" panose="05000000000000000000" pitchFamily="2" charset="2"/>
              <a:buAutoNum type="arabicParenR" startAt="3"/>
            </a:pPr>
            <a:r>
              <a:rPr lang="el-GR" altLang="en-US" sz="2000">
                <a:latin typeface="Times New Roman" panose="02020603050405020304" pitchFamily="18" charset="0"/>
              </a:rPr>
              <a:t>Παράθεση της διαφοράς, μεταξύ της αξίας αποτιμήσεως των κινητών αξιών και της τρέχουσας τιμής αγοράς τους, όταν είναι αξιόλογη.</a:t>
            </a:r>
          </a:p>
          <a:p>
            <a:pPr marL="609600" indent="-609600">
              <a:lnSpc>
                <a:spcPct val="80000"/>
              </a:lnSpc>
              <a:buSzPct val="95000"/>
              <a:buFont typeface="Wingdings" panose="05000000000000000000" pitchFamily="2" charset="2"/>
              <a:buAutoNum type="arabicParenR" startAt="7"/>
            </a:pPr>
            <a:r>
              <a:rPr lang="el-GR" altLang="en-US" sz="2000">
                <a:latin typeface="Times New Roman" panose="02020603050405020304" pitchFamily="18" charset="0"/>
              </a:rPr>
              <a:t>Όταν η επιχείρηση συμμετέχει ως ομόρρυθμος εταίρος στο κεφάλαιο ομόρρυθμων ή ετερόρρυθμων εταιρειών τότε στο προσάρτημα αναφέρει τις εξής πληροφορίες για τις ομόρρυθμες ή ετερόρρυθμες εταιρείες: Επωνυμία, Έδρα, Νομικός τύπος.</a:t>
            </a:r>
          </a:p>
          <a:p>
            <a:pPr marL="609600" indent="-609600">
              <a:lnSpc>
                <a:spcPct val="80000"/>
              </a:lnSpc>
              <a:buSzPct val="95000"/>
              <a:buFont typeface="Wingdings" panose="05000000000000000000" pitchFamily="2" charset="2"/>
              <a:buAutoNum type="arabicParenR" startAt="7"/>
            </a:pPr>
            <a:r>
              <a:rPr lang="el-GR" altLang="en-US" sz="2000">
                <a:latin typeface="Times New Roman" panose="02020603050405020304" pitchFamily="18" charset="0"/>
              </a:rPr>
              <a:t>Αναφέρει πληροφορίες σχετικές με το εάν η επιχείρηση είναι μέλος ομίλου επιχειρήσεων και οι οικονομικές καταστάσεις της λαμβάνονται υπόψη στη σύνταξη ενοποιημένων οικονομικών καταστάσεων του ομίλου. </a:t>
            </a:r>
          </a:p>
        </p:txBody>
      </p:sp>
    </p:spTree>
    <p:extLst>
      <p:ext uri="{BB962C8B-B14F-4D97-AF65-F5344CB8AC3E}">
        <p14:creationId xmlns:p14="http://schemas.microsoft.com/office/powerpoint/2010/main" val="2950156107"/>
      </p:ext>
    </p:extLst>
  </p:cSld>
  <p:clrMapOvr>
    <a:masterClrMapping/>
  </p:clrMapOvr>
  <p:transition spd="med"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6674">
                                            <p:txEl>
                                              <p:pRg st="4" end="4"/>
                                            </p:txEl>
                                          </p:spTgt>
                                        </p:tgtEl>
                                        <p:attrNameLst>
                                          <p:attrName>style.visibility</p:attrName>
                                        </p:attrNameLst>
                                      </p:cBhvr>
                                      <p:to>
                                        <p:strVal val="visible"/>
                                      </p:to>
                                    </p:set>
                                    <p:anim calcmode="lin" valueType="num">
                                      <p:cBhvr additive="base">
                                        <p:cTn id="7" dur="2000" fill="hold"/>
                                        <p:tgtEl>
                                          <p:spTgt spid="156674">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56674">
                                            <p:txEl>
                                              <p:pRg st="4" end="4"/>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56674">
                                            <p:txEl>
                                              <p:pRg st="0" end="0"/>
                                            </p:txEl>
                                          </p:spTgt>
                                        </p:tgtEl>
                                        <p:attrNameLst>
                                          <p:attrName>style.visibility</p:attrName>
                                        </p:attrNameLst>
                                      </p:cBhvr>
                                      <p:to>
                                        <p:strVal val="visible"/>
                                      </p:to>
                                    </p:set>
                                    <p:anim calcmode="lin" valueType="num">
                                      <p:cBhvr additive="base">
                                        <p:cTn id="12" dur="20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56674">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156674">
                                            <p:txEl>
                                              <p:pRg st="1" end="1"/>
                                            </p:txEl>
                                          </p:spTgt>
                                        </p:tgtEl>
                                        <p:attrNameLst>
                                          <p:attrName>style.visibility</p:attrName>
                                        </p:attrNameLst>
                                      </p:cBhvr>
                                      <p:to>
                                        <p:strVal val="visible"/>
                                      </p:to>
                                    </p:set>
                                    <p:anim calcmode="lin" valueType="num">
                                      <p:cBhvr additive="base">
                                        <p:cTn id="17" dur="20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56674">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156674">
                                            <p:txEl>
                                              <p:pRg st="2" end="2"/>
                                            </p:txEl>
                                          </p:spTgt>
                                        </p:tgtEl>
                                        <p:attrNameLst>
                                          <p:attrName>style.visibility</p:attrName>
                                        </p:attrNameLst>
                                      </p:cBhvr>
                                      <p:to>
                                        <p:strVal val="visible"/>
                                      </p:to>
                                    </p:set>
                                    <p:anim calcmode="lin" valueType="num">
                                      <p:cBhvr additive="base">
                                        <p:cTn id="22" dur="2000" fill="hold"/>
                                        <p:tgtEl>
                                          <p:spTgt spid="156674">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56674">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156674">
                                            <p:txEl>
                                              <p:pRg st="3" end="3"/>
                                            </p:txEl>
                                          </p:spTgt>
                                        </p:tgtEl>
                                        <p:attrNameLst>
                                          <p:attrName>style.visibility</p:attrName>
                                        </p:attrNameLst>
                                      </p:cBhvr>
                                      <p:to>
                                        <p:strVal val="visible"/>
                                      </p:to>
                                    </p:set>
                                    <p:anim calcmode="lin" valueType="num">
                                      <p:cBhvr additive="base">
                                        <p:cTn id="27" dur="2000" fill="hold"/>
                                        <p:tgtEl>
                                          <p:spTgt spid="156674">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56674">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3000"/>
                                  </p:stCondLst>
                                  <p:childTnLst>
                                    <p:set>
                                      <p:cBhvr>
                                        <p:cTn id="31" dur="1" fill="hold">
                                          <p:stCondLst>
                                            <p:cond delay="0"/>
                                          </p:stCondLst>
                                        </p:cTn>
                                        <p:tgtEl>
                                          <p:spTgt spid="156674">
                                            <p:txEl>
                                              <p:pRg st="5" end="5"/>
                                            </p:txEl>
                                          </p:spTgt>
                                        </p:tgtEl>
                                        <p:attrNameLst>
                                          <p:attrName>style.visibility</p:attrName>
                                        </p:attrNameLst>
                                      </p:cBhvr>
                                      <p:to>
                                        <p:strVal val="visible"/>
                                      </p:to>
                                    </p:set>
                                    <p:anim calcmode="lin" valueType="num">
                                      <p:cBhvr additive="base">
                                        <p:cTn id="32" dur="2000" fill="hold"/>
                                        <p:tgtEl>
                                          <p:spTgt spid="156674">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566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981200" y="277814"/>
            <a:ext cx="8229600" cy="1855787"/>
          </a:xfrm>
        </p:spPr>
        <p:txBody>
          <a:bodyPr/>
          <a:lstStyle/>
          <a:p>
            <a:pPr eaLnBrk="1" hangingPunct="1"/>
            <a:r>
              <a:rPr lang="el-GR" altLang="en-US" sz="3200"/>
              <a:t>ΠΛΗΡΟΦΟΡΙΕΣ ΣΤΗΝ ΕΚΘΕΣΗ ΤΟΥ ΔΙΟΙΚΗΤΙΚΟΥ ΣΥΜΒΟΥΛΙΟΥ ΤΗΣ Α.Ε. Ή ΤΟΥ ΔΙΑΧΕΙΡΙΣΤΗ Ε.Π.Ε. ΓΙΑ ΤΑ ΧΡΕΟΓΡΑΦΑ</a:t>
            </a:r>
            <a:r>
              <a:rPr lang="el-GR" altLang="en-US" sz="2800"/>
              <a:t> </a:t>
            </a:r>
          </a:p>
        </p:txBody>
      </p:sp>
      <p:sp>
        <p:nvSpPr>
          <p:cNvPr id="157699" name="Rectangle 3"/>
          <p:cNvSpPr>
            <a:spLocks noGrp="1" noChangeArrowheads="1"/>
          </p:cNvSpPr>
          <p:nvPr>
            <p:ph type="body" idx="1"/>
          </p:nvPr>
        </p:nvSpPr>
        <p:spPr>
          <a:xfrm>
            <a:off x="1981200" y="2563813"/>
            <a:ext cx="8229600" cy="3562350"/>
          </a:xfrm>
        </p:spPr>
        <p:txBody>
          <a:bodyPr/>
          <a:lstStyle/>
          <a:p>
            <a:pPr marL="609600" indent="-609600">
              <a:buNone/>
            </a:pPr>
            <a:r>
              <a:rPr lang="el-GR" altLang="en-US" sz="2000">
                <a:latin typeface="Times New Roman" panose="02020603050405020304" pitchFamily="18" charset="0"/>
              </a:rPr>
              <a:t>Στην άνω έκθεση περιλαμβάνεται ανάλυση κατ’ είδος χρεογράφου ως εξής:</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Τιμή μονάδος</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Συνολικά ποσά</a:t>
            </a:r>
          </a:p>
        </p:txBody>
      </p:sp>
    </p:spTree>
    <p:extLst>
      <p:ext uri="{BB962C8B-B14F-4D97-AF65-F5344CB8AC3E}">
        <p14:creationId xmlns:p14="http://schemas.microsoft.com/office/powerpoint/2010/main" val="2527467424"/>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57698"/>
                                        </p:tgtEl>
                                        <p:attrNameLst>
                                          <p:attrName>style.visibility</p:attrName>
                                        </p:attrNameLst>
                                      </p:cBhvr>
                                      <p:to>
                                        <p:strVal val="visible"/>
                                      </p:to>
                                    </p:set>
                                    <p:anim to="" calcmode="lin" valueType="num">
                                      <p:cBhvr>
                                        <p:cTn id="7" dur="1" fill="hold"/>
                                        <p:tgtEl>
                                          <p:spTgt spid="157698"/>
                                        </p:tgtEl>
                                        <p:attrNameLst>
                                          <p:attrName/>
                                        </p:attrNameLst>
                                      </p:cBhvr>
                                    </p:anim>
                                  </p:childTnLst>
                                </p:cTn>
                              </p:par>
                            </p:childTnLst>
                          </p:cTn>
                        </p:par>
                        <p:par>
                          <p:cTn id="8" fill="hold" nodeType="afterGroup">
                            <p:stCondLst>
                              <p:cond delay="0"/>
                            </p:stCondLst>
                            <p:childTnLst>
                              <p:par>
                                <p:cTn id="9" presetID="2" presetClass="entr" presetSubtype="4" fill="hold" grpId="0" nodeType="afterEffect">
                                  <p:stCondLst>
                                    <p:cond delay="2500"/>
                                  </p:stCondLst>
                                  <p:childTnLst>
                                    <p:set>
                                      <p:cBhvr>
                                        <p:cTn id="10" dur="1" fill="hold">
                                          <p:stCondLst>
                                            <p:cond delay="0"/>
                                          </p:stCondLst>
                                        </p:cTn>
                                        <p:tgtEl>
                                          <p:spTgt spid="157699">
                                            <p:txEl>
                                              <p:pRg st="0" end="0"/>
                                            </p:txEl>
                                          </p:spTgt>
                                        </p:tgtEl>
                                        <p:attrNameLst>
                                          <p:attrName>style.visibility</p:attrName>
                                        </p:attrNameLst>
                                      </p:cBhvr>
                                      <p:to>
                                        <p:strVal val="visible"/>
                                      </p:to>
                                    </p:set>
                                    <p:anim calcmode="lin" valueType="num">
                                      <p:cBhvr additive="base">
                                        <p:cTn id="11" dur="2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500"/>
                            </p:stCondLst>
                            <p:childTnLst>
                              <p:par>
                                <p:cTn id="14" presetID="2" presetClass="entr" presetSubtype="4" fill="hold" grpId="0" nodeType="afterEffect">
                                  <p:stCondLst>
                                    <p:cond delay="2500"/>
                                  </p:stCondLst>
                                  <p:childTnLst>
                                    <p:set>
                                      <p:cBhvr>
                                        <p:cTn id="15" dur="1" fill="hold">
                                          <p:stCondLst>
                                            <p:cond delay="0"/>
                                          </p:stCondLst>
                                        </p:cTn>
                                        <p:tgtEl>
                                          <p:spTgt spid="157699">
                                            <p:txEl>
                                              <p:pRg st="1" end="1"/>
                                            </p:txEl>
                                          </p:spTgt>
                                        </p:tgtEl>
                                        <p:attrNameLst>
                                          <p:attrName>style.visibility</p:attrName>
                                        </p:attrNameLst>
                                      </p:cBhvr>
                                      <p:to>
                                        <p:strVal val="visible"/>
                                      </p:to>
                                    </p:set>
                                    <p:anim calcmode="lin" valueType="num">
                                      <p:cBhvr additive="base">
                                        <p:cTn id="16" dur="20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57699">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9000"/>
                            </p:stCondLst>
                            <p:childTnLst>
                              <p:par>
                                <p:cTn id="19" presetID="2" presetClass="entr" presetSubtype="4" fill="hold" grpId="0" nodeType="afterEffect">
                                  <p:stCondLst>
                                    <p:cond delay="2500"/>
                                  </p:stCondLst>
                                  <p:childTnLst>
                                    <p:set>
                                      <p:cBhvr>
                                        <p:cTn id="20" dur="1" fill="hold">
                                          <p:stCondLst>
                                            <p:cond delay="0"/>
                                          </p:stCondLst>
                                        </p:cTn>
                                        <p:tgtEl>
                                          <p:spTgt spid="157699">
                                            <p:txEl>
                                              <p:pRg st="2" end="2"/>
                                            </p:txEl>
                                          </p:spTgt>
                                        </p:tgtEl>
                                        <p:attrNameLst>
                                          <p:attrName>style.visibility</p:attrName>
                                        </p:attrNameLst>
                                      </p:cBhvr>
                                      <p:to>
                                        <p:strVal val="visible"/>
                                      </p:to>
                                    </p:set>
                                    <p:anim calcmode="lin" valueType="num">
                                      <p:cBhvr additive="base">
                                        <p:cTn id="21" dur="20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subTitle" idx="1"/>
          </p:nvPr>
        </p:nvSpPr>
        <p:spPr>
          <a:xfrm>
            <a:off x="2895600" y="1844676"/>
            <a:ext cx="6400800" cy="3794125"/>
          </a:xfrm>
        </p:spPr>
        <p:txBody>
          <a:bodyPr/>
          <a:lstStyle/>
          <a:p>
            <a:pPr eaLnBrk="1" hangingPunct="1"/>
            <a:r>
              <a:rPr lang="el-GR" altLang="en-US" sz="6000">
                <a:solidFill>
                  <a:srgbClr val="FF0000"/>
                </a:solidFill>
                <a:latin typeface="Comic Sans MS" panose="030F0702030302020204" pitchFamily="66" charset="0"/>
              </a:rPr>
              <a:t>Η ΛΟΓΙΣΤΙΚΗ ΤΩΝ ΑΠΟΘΕΜΑΤΩΝ</a:t>
            </a:r>
          </a:p>
        </p:txBody>
      </p:sp>
    </p:spTree>
    <p:extLst>
      <p:ext uri="{BB962C8B-B14F-4D97-AF65-F5344CB8AC3E}">
        <p14:creationId xmlns:p14="http://schemas.microsoft.com/office/powerpoint/2010/main" val="1937570348"/>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58722">
                                            <p:txEl>
                                              <p:pRg st="0" end="0"/>
                                            </p:txEl>
                                          </p:spTgt>
                                        </p:tgtEl>
                                        <p:attrNameLst>
                                          <p:attrName>style.visibility</p:attrName>
                                        </p:attrNameLst>
                                      </p:cBhvr>
                                      <p:to>
                                        <p:strVal val="visible"/>
                                      </p:to>
                                    </p:set>
                                    <p:animEffect transition="in" filter="fade">
                                      <p:cBhvr>
                                        <p:cTn id="7" dur="2000"/>
                                        <p:tgtEl>
                                          <p:spTgt spid="158722">
                                            <p:txEl>
                                              <p:pRg st="0" end="0"/>
                                            </p:txEl>
                                          </p:spTgt>
                                        </p:tgtEl>
                                      </p:cBhvr>
                                    </p:animEffect>
                                    <p:anim calcmode="lin" valueType="num">
                                      <p:cBhvr>
                                        <p:cTn id="8" dur="2000" fill="hold"/>
                                        <p:tgtEl>
                                          <p:spTgt spid="15872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587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xit" presetSubtype="0" fill="hold" grpId="1" nodeType="clickEffect">
                                  <p:stCondLst>
                                    <p:cond delay="0"/>
                                  </p:stCondLst>
                                  <p:iterate type="lt">
                                    <p:tmPct val="10000"/>
                                  </p:iterate>
                                  <p:childTnLst>
                                    <p:animEffect transition="out" filter="fade">
                                      <p:cBhvr>
                                        <p:cTn id="13" dur="2000"/>
                                        <p:tgtEl>
                                          <p:spTgt spid="158722">
                                            <p:txEl>
                                              <p:pRg st="0" end="0"/>
                                            </p:txEl>
                                          </p:spTgt>
                                        </p:tgtEl>
                                      </p:cBhvr>
                                    </p:animEffect>
                                    <p:anim calcmode="lin" valueType="num">
                                      <p:cBhvr>
                                        <p:cTn id="14" dur="2000"/>
                                        <p:tgtEl>
                                          <p:spTgt spid="158722">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58722">
                                            <p:txEl>
                                              <p:pRg st="0" end="0"/>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1587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build="p"/>
      <p:bldP spid="158722" grpId="1"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l-GR" altLang="en-US" sz="3200"/>
              <a:t>ΓΕΝΙΚΕΣ ΠΑΡΑΤΗΡΗΣΕΙΣ ΚΑΙ ΟΡΙΣΜΟΙ</a:t>
            </a:r>
          </a:p>
        </p:txBody>
      </p:sp>
      <p:sp>
        <p:nvSpPr>
          <p:cNvPr id="159747" name="Rectangle 3"/>
          <p:cNvSpPr>
            <a:spLocks noGrp="1" noChangeArrowheads="1"/>
          </p:cNvSpPr>
          <p:nvPr>
            <p:ph type="body" idx="1"/>
          </p:nvPr>
        </p:nvSpPr>
        <p:spPr/>
        <p:txBody>
          <a:bodyPr/>
          <a:lstStyle/>
          <a:p>
            <a:pPr eaLnBrk="1" hangingPunct="1">
              <a:buFontTx/>
              <a:buNone/>
            </a:pPr>
            <a:r>
              <a:rPr lang="el-GR" altLang="en-US" sz="2000" u="sng">
                <a:latin typeface="Times New Roman" panose="02020603050405020304" pitchFamily="18" charset="0"/>
              </a:rPr>
              <a:t>ΤΑ ΑΠΟΘΕΜΑΤΑ</a:t>
            </a:r>
            <a:r>
              <a:rPr lang="el-GR" altLang="en-US" sz="2000">
                <a:latin typeface="Times New Roman" panose="02020603050405020304" pitchFamily="18" charset="0"/>
              </a:rPr>
              <a:t>:</a:t>
            </a:r>
          </a:p>
          <a:p>
            <a:pPr eaLnBrk="1" hangingPunct="1">
              <a:buFontTx/>
              <a:buNone/>
            </a:pPr>
            <a:r>
              <a:rPr lang="el-GR" altLang="en-US" sz="2000">
                <a:latin typeface="Times New Roman" panose="02020603050405020304" pitchFamily="18" charset="0"/>
              </a:rPr>
              <a:t>Είναι τα υλικά ή ενσώματα περιουσιακά στοιχεία:</a:t>
            </a:r>
          </a:p>
          <a:p>
            <a:pPr eaLnBrk="1" hangingPunct="1">
              <a:buFontTx/>
              <a:buNone/>
            </a:pPr>
            <a:r>
              <a:rPr lang="el-GR" altLang="en-US" sz="2000">
                <a:latin typeface="Times New Roman" panose="02020603050405020304" pitchFamily="18" charset="0"/>
              </a:rPr>
              <a:t>(α)  προς μεταπώληση από την επιχείρηση (εμπορεύματα ). </a:t>
            </a:r>
            <a:endParaRPr lang="el-GR" altLang="en-US" sz="2000" i="1">
              <a:latin typeface="Times New Roman" panose="02020603050405020304" pitchFamily="18" charset="0"/>
            </a:endParaRPr>
          </a:p>
          <a:p>
            <a:pPr eaLnBrk="1" hangingPunct="1">
              <a:buFontTx/>
              <a:buNone/>
            </a:pPr>
            <a:r>
              <a:rPr lang="el-GR" altLang="en-US" sz="2000">
                <a:latin typeface="Times New Roman" panose="02020603050405020304" pitchFamily="18" charset="0"/>
              </a:rPr>
              <a:t>(β)  προς πώληση μετά από την παραγωγική διαδικασία ( έτοιμα προϊόντα ή ημιέτοιμα προϊόντα)</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(γ)  προς ανάλωση από την επιχείρηση για την σωστή λειτουργία της επιχείρησης ( αναλώσιμα υλικά )</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(δ)  προς ανάλωση για την εξαγωγή της παραγωγικής λειτουργίας ( πρώτες και βοηθητικές ύλες )</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(ε)   προς χρησιμοποίηση για την συσκευασία ( υλικά συσκευασίας, είδη συσκευασίας)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FontTx/>
              <a:buNone/>
            </a:pPr>
            <a:r>
              <a:rPr lang="el-GR" altLang="en-US" sz="2000">
                <a:latin typeface="Times New Roman" panose="02020603050405020304" pitchFamily="18" charset="0"/>
              </a:rPr>
              <a:t> </a:t>
            </a:r>
          </a:p>
        </p:txBody>
      </p:sp>
    </p:spTree>
    <p:extLst>
      <p:ext uri="{BB962C8B-B14F-4D97-AF65-F5344CB8AC3E}">
        <p14:creationId xmlns:p14="http://schemas.microsoft.com/office/powerpoint/2010/main" val="1742955186"/>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to="" calcmode="lin" valueType="num">
                                      <p:cBhvr>
                                        <p:cTn id="7" dur="1" fill="hold"/>
                                        <p:tgtEl>
                                          <p:spTgt spid="159746"/>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159747">
                                            <p:txEl>
                                              <p:pRg st="0" end="0"/>
                                            </p:txEl>
                                          </p:spTgt>
                                        </p:tgtEl>
                                        <p:attrNameLst>
                                          <p:attrName>style.visibility</p:attrName>
                                        </p:attrNameLst>
                                      </p:cBhvr>
                                      <p:to>
                                        <p:strVal val="visible"/>
                                      </p:to>
                                    </p:set>
                                    <p:anim calcmode="lin" valueType="num">
                                      <p:cBhvr additive="base">
                                        <p:cTn id="11" dur="2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nodeType="afterEffect">
                                  <p:stCondLst>
                                    <p:cond delay="0"/>
                                  </p:stCondLst>
                                  <p:childTnLst>
                                    <p:set>
                                      <p:cBhvr>
                                        <p:cTn id="15" dur="1" fill="hold">
                                          <p:stCondLst>
                                            <p:cond delay="0"/>
                                          </p:stCondLst>
                                        </p:cTn>
                                        <p:tgtEl>
                                          <p:spTgt spid="159747">
                                            <p:txEl>
                                              <p:pRg st="1" end="1"/>
                                            </p:txEl>
                                          </p:spTgt>
                                        </p:tgtEl>
                                        <p:attrNameLst>
                                          <p:attrName>style.visibility</p:attrName>
                                        </p:attrNameLst>
                                      </p:cBhvr>
                                      <p:to>
                                        <p:strVal val="visible"/>
                                      </p:to>
                                    </p:set>
                                    <p:anim calcmode="lin" valueType="num">
                                      <p:cBhvr additive="base">
                                        <p:cTn id="16" dur="2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000"/>
                            </p:stCondLst>
                            <p:childTnLst>
                              <p:par>
                                <p:cTn id="19" presetID="2" presetClass="entr" presetSubtype="4" fill="hold" nodeType="afterEffect">
                                  <p:stCondLst>
                                    <p:cond delay="0"/>
                                  </p:stCondLst>
                                  <p:childTnLst>
                                    <p:set>
                                      <p:cBhvr>
                                        <p:cTn id="20" dur="1" fill="hold">
                                          <p:stCondLst>
                                            <p:cond delay="0"/>
                                          </p:stCondLst>
                                        </p:cTn>
                                        <p:tgtEl>
                                          <p:spTgt spid="159747">
                                            <p:txEl>
                                              <p:pRg st="2" end="2"/>
                                            </p:txEl>
                                          </p:spTgt>
                                        </p:tgtEl>
                                        <p:attrNameLst>
                                          <p:attrName>style.visibility</p:attrName>
                                        </p:attrNameLst>
                                      </p:cBhvr>
                                      <p:to>
                                        <p:strVal val="visible"/>
                                      </p:to>
                                    </p:set>
                                    <p:anim calcmode="lin" valueType="num">
                                      <p:cBhvr additive="base">
                                        <p:cTn id="21" dur="20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6000"/>
                            </p:stCondLst>
                            <p:childTnLst>
                              <p:par>
                                <p:cTn id="24" presetID="2" presetClass="entr" presetSubtype="4" fill="hold" nodeType="afterEffect">
                                  <p:stCondLst>
                                    <p:cond delay="0"/>
                                  </p:stCondLst>
                                  <p:childTnLst>
                                    <p:set>
                                      <p:cBhvr>
                                        <p:cTn id="25" dur="1" fill="hold">
                                          <p:stCondLst>
                                            <p:cond delay="0"/>
                                          </p:stCondLst>
                                        </p:cTn>
                                        <p:tgtEl>
                                          <p:spTgt spid="159747">
                                            <p:txEl>
                                              <p:pRg st="3" end="3"/>
                                            </p:txEl>
                                          </p:spTgt>
                                        </p:tgtEl>
                                        <p:attrNameLst>
                                          <p:attrName>style.visibility</p:attrName>
                                        </p:attrNameLst>
                                      </p:cBhvr>
                                      <p:to>
                                        <p:strVal val="visible"/>
                                      </p:to>
                                    </p:set>
                                    <p:anim calcmode="lin" valueType="num">
                                      <p:cBhvr additive="base">
                                        <p:cTn id="26" dur="20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8000"/>
                            </p:stCondLst>
                            <p:childTnLst>
                              <p:par>
                                <p:cTn id="29" presetID="2" presetClass="entr" presetSubtype="4" fill="hold" nodeType="after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anim calcmode="lin" valueType="num">
                                      <p:cBhvr additive="base">
                                        <p:cTn id="31" dur="20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59747">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0000"/>
                            </p:stCondLst>
                            <p:childTnLst>
                              <p:par>
                                <p:cTn id="34" presetID="2" presetClass="entr" presetSubtype="4" fill="hold" nodeType="afterEffect">
                                  <p:stCondLst>
                                    <p:cond delay="0"/>
                                  </p:stCondLst>
                                  <p:childTnLst>
                                    <p:set>
                                      <p:cBhvr>
                                        <p:cTn id="35" dur="1" fill="hold">
                                          <p:stCondLst>
                                            <p:cond delay="0"/>
                                          </p:stCondLst>
                                        </p:cTn>
                                        <p:tgtEl>
                                          <p:spTgt spid="159747">
                                            <p:txEl>
                                              <p:pRg st="5" end="5"/>
                                            </p:txEl>
                                          </p:spTgt>
                                        </p:tgtEl>
                                        <p:attrNameLst>
                                          <p:attrName>style.visibility</p:attrName>
                                        </p:attrNameLst>
                                      </p:cBhvr>
                                      <p:to>
                                        <p:strVal val="visible"/>
                                      </p:to>
                                    </p:set>
                                    <p:anim calcmode="lin" valueType="num">
                                      <p:cBhvr additive="base">
                                        <p:cTn id="36" dur="2000" fill="hold"/>
                                        <p:tgtEl>
                                          <p:spTgt spid="159747">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59747">
                                            <p:txEl>
                                              <p:pRg st="5" end="5"/>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2000"/>
                            </p:stCondLst>
                            <p:childTnLst>
                              <p:par>
                                <p:cTn id="39" presetID="2" presetClass="entr" presetSubtype="4" fill="hold" nodeType="afterEffect">
                                  <p:stCondLst>
                                    <p:cond delay="0"/>
                                  </p:stCondLst>
                                  <p:childTnLst>
                                    <p:set>
                                      <p:cBhvr>
                                        <p:cTn id="40" dur="1" fill="hold">
                                          <p:stCondLst>
                                            <p:cond delay="0"/>
                                          </p:stCondLst>
                                        </p:cTn>
                                        <p:tgtEl>
                                          <p:spTgt spid="159747">
                                            <p:txEl>
                                              <p:pRg st="6" end="6"/>
                                            </p:txEl>
                                          </p:spTgt>
                                        </p:tgtEl>
                                        <p:attrNameLst>
                                          <p:attrName>style.visibility</p:attrName>
                                        </p:attrNameLst>
                                      </p:cBhvr>
                                      <p:to>
                                        <p:strVal val="visible"/>
                                      </p:to>
                                    </p:set>
                                    <p:anim calcmode="lin" valueType="num">
                                      <p:cBhvr additive="base">
                                        <p:cTn id="41" dur="2000" fill="hold"/>
                                        <p:tgtEl>
                                          <p:spTgt spid="159747">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59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l-GR" altLang="en-US" sz="3200"/>
              <a:t>Η ΛΕΙΤΟΥΡΓΙΑ ΤΩΝ ΛΟΓΑΡΙΑΣΜΩΝ ΑΠΟΘΕΜΑΤΩΝ</a:t>
            </a:r>
          </a:p>
        </p:txBody>
      </p:sp>
      <p:graphicFrame>
        <p:nvGraphicFramePr>
          <p:cNvPr id="160771" name="Group 3"/>
          <p:cNvGraphicFramePr>
            <a:graphicFrameLocks noGrp="1"/>
          </p:cNvGraphicFramePr>
          <p:nvPr>
            <p:ph idx="1"/>
          </p:nvPr>
        </p:nvGraphicFramePr>
        <p:xfrm>
          <a:off x="2063750" y="1916114"/>
          <a:ext cx="8229600" cy="3903665"/>
        </p:xfrm>
        <a:graphic>
          <a:graphicData uri="http://schemas.openxmlformats.org/drawingml/2006/table">
            <a:tbl>
              <a:tblPr/>
              <a:tblGrid>
                <a:gridCol w="1450975">
                  <a:extLst>
                    <a:ext uri="{9D8B030D-6E8A-4147-A177-3AD203B41FA5}">
                      <a16:colId xmlns:a16="http://schemas.microsoft.com/office/drawing/2014/main" xmlns="" val="1955663674"/>
                    </a:ext>
                  </a:extLst>
                </a:gridCol>
                <a:gridCol w="6778625">
                  <a:extLst>
                    <a:ext uri="{9D8B030D-6E8A-4147-A177-3AD203B41FA5}">
                      <a16:colId xmlns:a16="http://schemas.microsoft.com/office/drawing/2014/main" xmlns="" val="1853525886"/>
                    </a:ext>
                  </a:extLst>
                </a:gridCol>
              </a:tblGrid>
              <a:tr h="388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ΚΩΔΙΚΟΣ</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ΛΟΓΑΡΙΑΣΜΟΣ</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30949990"/>
                  </a:ext>
                </a:extLst>
              </a:tr>
              <a:tr h="354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Εμπορεύματα</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78458298"/>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21</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Προϊόντα έτοιμα και ημιτελή</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52135912"/>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22</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Υποπροϊόντα και υπολείμματα</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4773467"/>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23</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Παραγωγή σε εξέλιξη</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4027860"/>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24</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Πρώτες και βοηθητικές ύλες – Υλικά συσκευασίας</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5733260"/>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25</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Αναλώσιμα υλικά</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53893136"/>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26</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Ανταλλακτικά παγίων στοιχείων</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18629429"/>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27</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Είδα συσκευασίας</a:t>
                      </a:r>
                    </a:p>
                  </a:txBody>
                  <a:tcPr marL="0" marR="0" marT="0" marB="0"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59245015"/>
                  </a:ext>
                </a:extLst>
              </a:tr>
            </a:tbl>
          </a:graphicData>
        </a:graphic>
      </p:graphicFrame>
    </p:spTree>
    <p:extLst>
      <p:ext uri="{BB962C8B-B14F-4D97-AF65-F5344CB8AC3E}">
        <p14:creationId xmlns:p14="http://schemas.microsoft.com/office/powerpoint/2010/main" val="2516364781"/>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60770"/>
                                        </p:tgtEl>
                                        <p:attrNameLst>
                                          <p:attrName>style.visibility</p:attrName>
                                        </p:attrNameLst>
                                      </p:cBhvr>
                                      <p:to>
                                        <p:strVal val="visible"/>
                                      </p:to>
                                    </p:set>
                                    <p:anim to="" calcmode="lin" valueType="num">
                                      <p:cBhvr>
                                        <p:cTn id="7" dur="1" fill="hold"/>
                                        <p:tgtEl>
                                          <p:spTgt spid="160770"/>
                                        </p:tgtEl>
                                        <p:attrNameLst>
                                          <p:attrName/>
                                        </p:attrNameLst>
                                      </p:cBhvr>
                                    </p:anim>
                                  </p:childTnLst>
                                </p:cTn>
                              </p:par>
                            </p:childTnLst>
                          </p:cTn>
                        </p:par>
                        <p:par>
                          <p:cTn id="8" fill="hold" nodeType="afterGroup">
                            <p:stCondLst>
                              <p:cond delay="0"/>
                            </p:stCondLst>
                            <p:childTnLst>
                              <p:par>
                                <p:cTn id="9" presetID="53" presetClass="entr" presetSubtype="0" fill="hold" nodeType="afterEffect">
                                  <p:stCondLst>
                                    <p:cond delay="0"/>
                                  </p:stCondLst>
                                  <p:childTnLst>
                                    <p:set>
                                      <p:cBhvr>
                                        <p:cTn id="10" dur="1" fill="hold">
                                          <p:stCondLst>
                                            <p:cond delay="0"/>
                                          </p:stCondLst>
                                        </p:cTn>
                                        <p:tgtEl>
                                          <p:spTgt spid="160771"/>
                                        </p:tgtEl>
                                        <p:attrNameLst>
                                          <p:attrName>style.visibility</p:attrName>
                                        </p:attrNameLst>
                                      </p:cBhvr>
                                      <p:to>
                                        <p:strVal val="visible"/>
                                      </p:to>
                                    </p:set>
                                    <p:anim calcmode="lin" valueType="num">
                                      <p:cBhvr>
                                        <p:cTn id="11" dur="2000" fill="hold"/>
                                        <p:tgtEl>
                                          <p:spTgt spid="160771"/>
                                        </p:tgtEl>
                                        <p:attrNameLst>
                                          <p:attrName>ppt_w</p:attrName>
                                        </p:attrNameLst>
                                      </p:cBhvr>
                                      <p:tavLst>
                                        <p:tav tm="0">
                                          <p:val>
                                            <p:fltVal val="0"/>
                                          </p:val>
                                        </p:tav>
                                        <p:tav tm="100000">
                                          <p:val>
                                            <p:strVal val="#ppt_w"/>
                                          </p:val>
                                        </p:tav>
                                      </p:tavLst>
                                    </p:anim>
                                    <p:anim calcmode="lin" valueType="num">
                                      <p:cBhvr>
                                        <p:cTn id="12" dur="2000" fill="hold"/>
                                        <p:tgtEl>
                                          <p:spTgt spid="160771"/>
                                        </p:tgtEl>
                                        <p:attrNameLst>
                                          <p:attrName>ppt_h</p:attrName>
                                        </p:attrNameLst>
                                      </p:cBhvr>
                                      <p:tavLst>
                                        <p:tav tm="0">
                                          <p:val>
                                            <p:fltVal val="0"/>
                                          </p:val>
                                        </p:tav>
                                        <p:tav tm="100000">
                                          <p:val>
                                            <p:strVal val="#ppt_h"/>
                                          </p:val>
                                        </p:tav>
                                      </p:tavLst>
                                    </p:anim>
                                    <p:animEffect transition="in" filter="fade">
                                      <p:cBhvr>
                                        <p:cTn id="13" dur="2000"/>
                                        <p:tgtEl>
                                          <p:spTgt spid="16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1992313" y="549276"/>
            <a:ext cx="8229600" cy="6308725"/>
          </a:xfrm>
        </p:spPr>
        <p:txBody>
          <a:bodyPr/>
          <a:lstStyle/>
          <a:p>
            <a:pPr marL="609600" indent="-609600">
              <a:buNone/>
            </a:pPr>
            <a:r>
              <a:rPr lang="el-GR" altLang="en-US" sz="2000">
                <a:latin typeface="Times New Roman" panose="02020603050405020304" pitchFamily="18" charset="0"/>
              </a:rPr>
              <a:t>Οι λογαριασμοί 20 – 28 λειτουργούν ως εξής:</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Κατά την έναρξη της χρήσεως χρεώνονται ( οι ειδικού υπολογαριασμοί αποθεμάτων ) με την αξία των αποθεμάτων της προηγούμενης απογραφής τέλους χρήσεως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Κατά τη διάρκεια της χρήσεως χρεώνονται ( οι ειδικού υπολογαριασμοί αγορών ) με την αξία κτήσεως των αγοραζόμενων αγαθών</a:t>
            </a:r>
            <a:r>
              <a:rPr lang="en-US" altLang="en-US" sz="2000">
                <a:latin typeface="Times New Roman" panose="02020603050405020304" pitchFamily="18" charset="0"/>
              </a:rPr>
              <a:t>.</a:t>
            </a:r>
            <a:endParaRPr lang="el-GR" altLang="en-US" sz="2000">
              <a:latin typeface="Times New Roman" panose="02020603050405020304" pitchFamily="18" charset="0"/>
            </a:endParaRPr>
          </a:p>
        </p:txBody>
      </p:sp>
      <p:graphicFrame>
        <p:nvGraphicFramePr>
          <p:cNvPr id="161795" name="Group 3"/>
          <p:cNvGraphicFramePr>
            <a:graphicFrameLocks noGrp="1"/>
          </p:cNvGraphicFramePr>
          <p:nvPr/>
        </p:nvGraphicFramePr>
        <p:xfrm>
          <a:off x="2711450" y="1844675"/>
          <a:ext cx="6432550" cy="1643180"/>
        </p:xfrm>
        <a:graphic>
          <a:graphicData uri="http://schemas.openxmlformats.org/drawingml/2006/table">
            <a:tbl>
              <a:tblPr/>
              <a:tblGrid>
                <a:gridCol w="1584325">
                  <a:extLst>
                    <a:ext uri="{9D8B030D-6E8A-4147-A177-3AD203B41FA5}">
                      <a16:colId xmlns:a16="http://schemas.microsoft.com/office/drawing/2014/main" xmlns="" val="4182298461"/>
                    </a:ext>
                  </a:extLst>
                </a:gridCol>
                <a:gridCol w="4848225">
                  <a:extLst>
                    <a:ext uri="{9D8B030D-6E8A-4147-A177-3AD203B41FA5}">
                      <a16:colId xmlns:a16="http://schemas.microsoft.com/office/drawing/2014/main" xmlns="" val="1733452690"/>
                    </a:ext>
                  </a:extLst>
                </a:gridCol>
              </a:tblGrid>
              <a:tr h="39616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ΚΩΔΙΚΟΣ</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ΛΟΓΑΡΙΑΣΜΟΣ</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57378306"/>
                  </a:ext>
                </a:extLst>
              </a:tr>
              <a:tr h="43171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Εμπορεύματα</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34591007"/>
                  </a:ext>
                </a:extLst>
              </a:tr>
              <a:tr h="41901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20.00</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Είδος Α</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6440365"/>
                  </a:ext>
                </a:extLst>
              </a:tr>
              <a:tr h="39616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20.00.00</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Απογραφή ενάρξεως</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9199711"/>
                  </a:ext>
                </a:extLst>
              </a:tr>
            </a:tbl>
          </a:graphicData>
        </a:graphic>
      </p:graphicFrame>
      <p:graphicFrame>
        <p:nvGraphicFramePr>
          <p:cNvPr id="161812" name="Group 20"/>
          <p:cNvGraphicFramePr>
            <a:graphicFrameLocks noGrp="1"/>
          </p:cNvGraphicFramePr>
          <p:nvPr/>
        </p:nvGraphicFramePr>
        <p:xfrm>
          <a:off x="2711450" y="4797425"/>
          <a:ext cx="6432550" cy="1981200"/>
        </p:xfrm>
        <a:graphic>
          <a:graphicData uri="http://schemas.openxmlformats.org/drawingml/2006/table">
            <a:tbl>
              <a:tblPr/>
              <a:tblGrid>
                <a:gridCol w="1584325">
                  <a:extLst>
                    <a:ext uri="{9D8B030D-6E8A-4147-A177-3AD203B41FA5}">
                      <a16:colId xmlns:a16="http://schemas.microsoft.com/office/drawing/2014/main" xmlns="" val="423282467"/>
                    </a:ext>
                  </a:extLst>
                </a:gridCol>
                <a:gridCol w="4848225">
                  <a:extLst>
                    <a:ext uri="{9D8B030D-6E8A-4147-A177-3AD203B41FA5}">
                      <a16:colId xmlns:a16="http://schemas.microsoft.com/office/drawing/2014/main" xmlns="" val="495679966"/>
                    </a:ext>
                  </a:extLst>
                </a:gridCol>
              </a:tblGrid>
              <a:tr h="133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ΚΩΔΙΚΟΣ</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ΛΟΓΑΡΙΑΣΜΟΣ</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73866287"/>
                  </a:ext>
                </a:extLst>
              </a:tr>
              <a:tr h="131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Εμπορεύματα</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60171003"/>
                  </a:ext>
                </a:extLst>
              </a:tr>
              <a:tr h="133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20.00</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Είδος Α</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93071311"/>
                  </a:ext>
                </a:extLst>
              </a:tr>
              <a:tr h="131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20.00.01</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Αγορές χρήσεως</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55655379"/>
                  </a:ext>
                </a:extLst>
              </a:tr>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20.00.02</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Εκπτώσεις αγορών ( Είδους Α )</a:t>
                      </a: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06801538"/>
                  </a:ext>
                </a:extLst>
              </a:tr>
            </a:tbl>
          </a:graphicData>
        </a:graphic>
      </p:graphicFrame>
    </p:spTree>
    <p:extLst>
      <p:ext uri="{BB962C8B-B14F-4D97-AF65-F5344CB8AC3E}">
        <p14:creationId xmlns:p14="http://schemas.microsoft.com/office/powerpoint/2010/main" val="3880118205"/>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Effect transition="in" filter="fade">
                                      <p:cBhvr>
                                        <p:cTn id="7" dur="2000"/>
                                        <p:tgtEl>
                                          <p:spTgt spid="161794">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61794">
                                            <p:txEl>
                                              <p:pRg st="1" end="1"/>
                                            </p:txEl>
                                          </p:spTgt>
                                        </p:tgtEl>
                                        <p:attrNameLst>
                                          <p:attrName>style.visibility</p:attrName>
                                        </p:attrNameLst>
                                      </p:cBhvr>
                                      <p:to>
                                        <p:strVal val="visible"/>
                                      </p:to>
                                    </p:set>
                                    <p:anim calcmode="lin" valueType="num">
                                      <p:cBhvr additive="base">
                                        <p:cTn id="11" dur="20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1794">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53" presetClass="entr" presetSubtype="0" fill="hold" nodeType="afterEffect">
                                  <p:stCondLst>
                                    <p:cond delay="2500"/>
                                  </p:stCondLst>
                                  <p:childTnLst>
                                    <p:set>
                                      <p:cBhvr>
                                        <p:cTn id="15" dur="1" fill="hold">
                                          <p:stCondLst>
                                            <p:cond delay="0"/>
                                          </p:stCondLst>
                                        </p:cTn>
                                        <p:tgtEl>
                                          <p:spTgt spid="161795"/>
                                        </p:tgtEl>
                                        <p:attrNameLst>
                                          <p:attrName>style.visibility</p:attrName>
                                        </p:attrNameLst>
                                      </p:cBhvr>
                                      <p:to>
                                        <p:strVal val="visible"/>
                                      </p:to>
                                    </p:set>
                                    <p:anim calcmode="lin" valueType="num">
                                      <p:cBhvr>
                                        <p:cTn id="16" dur="2000" fill="hold"/>
                                        <p:tgtEl>
                                          <p:spTgt spid="161795"/>
                                        </p:tgtEl>
                                        <p:attrNameLst>
                                          <p:attrName>ppt_w</p:attrName>
                                        </p:attrNameLst>
                                      </p:cBhvr>
                                      <p:tavLst>
                                        <p:tav tm="0">
                                          <p:val>
                                            <p:fltVal val="0"/>
                                          </p:val>
                                        </p:tav>
                                        <p:tav tm="100000">
                                          <p:val>
                                            <p:strVal val="#ppt_w"/>
                                          </p:val>
                                        </p:tav>
                                      </p:tavLst>
                                    </p:anim>
                                    <p:anim calcmode="lin" valueType="num">
                                      <p:cBhvr>
                                        <p:cTn id="17" dur="2000" fill="hold"/>
                                        <p:tgtEl>
                                          <p:spTgt spid="161795"/>
                                        </p:tgtEl>
                                        <p:attrNameLst>
                                          <p:attrName>ppt_h</p:attrName>
                                        </p:attrNameLst>
                                      </p:cBhvr>
                                      <p:tavLst>
                                        <p:tav tm="0">
                                          <p:val>
                                            <p:fltVal val="0"/>
                                          </p:val>
                                        </p:tav>
                                        <p:tav tm="100000">
                                          <p:val>
                                            <p:strVal val="#ppt_h"/>
                                          </p:val>
                                        </p:tav>
                                      </p:tavLst>
                                    </p:anim>
                                    <p:animEffect transition="in" filter="fade">
                                      <p:cBhvr>
                                        <p:cTn id="18" dur="2000"/>
                                        <p:tgtEl>
                                          <p:spTgt spid="161795"/>
                                        </p:tgtEl>
                                      </p:cBhvr>
                                    </p:animEffect>
                                  </p:childTnLst>
                                </p:cTn>
                              </p:par>
                            </p:childTnLst>
                          </p:cTn>
                        </p:par>
                        <p:par>
                          <p:cTn id="19" fill="hold" nodeType="afterGroup">
                            <p:stCondLst>
                              <p:cond delay="8500"/>
                            </p:stCondLst>
                            <p:childTnLst>
                              <p:par>
                                <p:cTn id="20" presetID="2" presetClass="entr" presetSubtype="4" fill="hold" nodeType="afterEffect">
                                  <p:stCondLst>
                                    <p:cond delay="3000"/>
                                  </p:stCondLst>
                                  <p:childTnLst>
                                    <p:set>
                                      <p:cBhvr>
                                        <p:cTn id="21" dur="1" fill="hold">
                                          <p:stCondLst>
                                            <p:cond delay="0"/>
                                          </p:stCondLst>
                                        </p:cTn>
                                        <p:tgtEl>
                                          <p:spTgt spid="161794">
                                            <p:txEl>
                                              <p:pRg st="8" end="8"/>
                                            </p:txEl>
                                          </p:spTgt>
                                        </p:tgtEl>
                                        <p:attrNameLst>
                                          <p:attrName>style.visibility</p:attrName>
                                        </p:attrNameLst>
                                      </p:cBhvr>
                                      <p:to>
                                        <p:strVal val="visible"/>
                                      </p:to>
                                    </p:set>
                                    <p:anim calcmode="lin" valueType="num">
                                      <p:cBhvr additive="base">
                                        <p:cTn id="22" dur="2000" fill="hold"/>
                                        <p:tgtEl>
                                          <p:spTgt spid="161794">
                                            <p:txEl>
                                              <p:pRg st="8" end="8"/>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61794">
                                            <p:txEl>
                                              <p:pRg st="8" end="8"/>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3500"/>
                            </p:stCondLst>
                            <p:childTnLst>
                              <p:par>
                                <p:cTn id="25" presetID="53" presetClass="entr" presetSubtype="0" fill="hold" nodeType="afterEffect">
                                  <p:stCondLst>
                                    <p:cond delay="2500"/>
                                  </p:stCondLst>
                                  <p:childTnLst>
                                    <p:set>
                                      <p:cBhvr>
                                        <p:cTn id="26" dur="1" fill="hold">
                                          <p:stCondLst>
                                            <p:cond delay="0"/>
                                          </p:stCondLst>
                                        </p:cTn>
                                        <p:tgtEl>
                                          <p:spTgt spid="161812"/>
                                        </p:tgtEl>
                                        <p:attrNameLst>
                                          <p:attrName>style.visibility</p:attrName>
                                        </p:attrNameLst>
                                      </p:cBhvr>
                                      <p:to>
                                        <p:strVal val="visible"/>
                                      </p:to>
                                    </p:set>
                                    <p:anim calcmode="lin" valueType="num">
                                      <p:cBhvr>
                                        <p:cTn id="27" dur="2000" fill="hold"/>
                                        <p:tgtEl>
                                          <p:spTgt spid="161812"/>
                                        </p:tgtEl>
                                        <p:attrNameLst>
                                          <p:attrName>ppt_w</p:attrName>
                                        </p:attrNameLst>
                                      </p:cBhvr>
                                      <p:tavLst>
                                        <p:tav tm="0">
                                          <p:val>
                                            <p:fltVal val="0"/>
                                          </p:val>
                                        </p:tav>
                                        <p:tav tm="100000">
                                          <p:val>
                                            <p:strVal val="#ppt_w"/>
                                          </p:val>
                                        </p:tav>
                                      </p:tavLst>
                                    </p:anim>
                                    <p:anim calcmode="lin" valueType="num">
                                      <p:cBhvr>
                                        <p:cTn id="28" dur="2000" fill="hold"/>
                                        <p:tgtEl>
                                          <p:spTgt spid="161812"/>
                                        </p:tgtEl>
                                        <p:attrNameLst>
                                          <p:attrName>ppt_h</p:attrName>
                                        </p:attrNameLst>
                                      </p:cBhvr>
                                      <p:tavLst>
                                        <p:tav tm="0">
                                          <p:val>
                                            <p:fltVal val="0"/>
                                          </p:val>
                                        </p:tav>
                                        <p:tav tm="100000">
                                          <p:val>
                                            <p:strVal val="#ppt_h"/>
                                          </p:val>
                                        </p:tav>
                                      </p:tavLst>
                                    </p:anim>
                                    <p:animEffect transition="in" filter="fade">
                                      <p:cBhvr>
                                        <p:cTn id="29" dur="2000"/>
                                        <p:tgtEl>
                                          <p:spTgt spid="161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992313" y="476251"/>
            <a:ext cx="78486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hlink"/>
              </a:buClr>
              <a:buSzPct val="95000"/>
              <a:buFont typeface="Wingdings" panose="05000000000000000000" pitchFamily="2" charset="2"/>
              <a:buNone/>
              <a:defRPr/>
            </a:pP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Κατά την διάρκεια της χρήσεως οι λογαριασμοί των αποθεμάτων </a:t>
            </a:r>
          </a:p>
          <a:p>
            <a:pPr eaLnBrk="1" hangingPunct="1">
              <a:lnSpc>
                <a:spcPct val="90000"/>
              </a:lnSpc>
              <a:spcBef>
                <a:spcPct val="20000"/>
              </a:spcBef>
              <a:buClr>
                <a:schemeClr val="hlink"/>
              </a:buClr>
              <a:buSzPct val="95000"/>
              <a:buFont typeface="Wingdings" panose="05000000000000000000" pitchFamily="2" charset="2"/>
              <a:buNone/>
              <a:defRPr/>
            </a:pP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χρεώνονται με τις αγορές αποθεμάτων και πιστώνονται μόνο με</a:t>
            </a:r>
          </a:p>
          <a:p>
            <a:pPr eaLnBrk="1" hangingPunct="1">
              <a:lnSpc>
                <a:spcPct val="90000"/>
              </a:lnSpc>
              <a:spcBef>
                <a:spcPct val="20000"/>
              </a:spcBef>
              <a:buClr>
                <a:schemeClr val="hlink"/>
              </a:buClr>
              <a:buSzPct val="95000"/>
              <a:buFont typeface="Wingdings" panose="05000000000000000000" pitchFamily="2" charset="2"/>
              <a:buNone/>
              <a:defRPr/>
            </a:pP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τυχόν επιστροφές αγορών και τις εκτός τιμολογίου εκπτώσεις επί αγορών. Με την αξία των μειώσεων των αποθεμάτων κατά τη διάρκεια της χρήσεως, πιστώνονται οι λογαριασμοί της 7ης ομάδας (70 </a:t>
            </a:r>
            <a:r>
              <a:rPr lang="en-US"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Πωλήσεις εμπορευμάτων</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71 </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Πωλήσεις ετοίμων προϊόντων</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72 </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Πωλήσεις  λοιπών αποθεμάτων</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και 78 </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Ιδιοπαραγωγη παγίων – Τεκμαρτά έσοδα</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a:t>
            </a:r>
            <a:r>
              <a:rPr lang="el-GR" altLang="en-US" sz="2000">
                <a:effectLst>
                  <a:outerShdw blurRad="38100" dist="38100" dir="2700000" algn="tl">
                    <a:srgbClr val="C0C0C0"/>
                  </a:outerShdw>
                </a:effectLst>
                <a:latin typeface="Times New Roman" panose="02020603050405020304" pitchFamily="18" charset="0"/>
                <a:sym typeface="Wingdings 2" panose="05020102010507070707" pitchFamily="18" charset="2"/>
              </a:rPr>
              <a:t>. </a:t>
            </a:r>
          </a:p>
          <a:p>
            <a:pPr eaLnBrk="1" hangingPunct="1">
              <a:lnSpc>
                <a:spcPct val="90000"/>
              </a:lnSpc>
              <a:spcBef>
                <a:spcPct val="20000"/>
              </a:spcBef>
              <a:buClr>
                <a:schemeClr val="hlink"/>
              </a:buClr>
              <a:buSzPct val="95000"/>
              <a:buFont typeface="Wingdings" panose="05000000000000000000" pitchFamily="2" charset="2"/>
              <a:buNone/>
              <a:defRPr/>
            </a:pPr>
            <a:endParaRPr lang="el-GR" altLang="en-US" sz="2000">
              <a:effectLst>
                <a:outerShdw blurRad="38100" dist="38100" dir="2700000" algn="tl">
                  <a:srgbClr val="C0C0C0"/>
                </a:outerShdw>
              </a:effectLst>
              <a:latin typeface="Times New Roman" panose="02020603050405020304" pitchFamily="18" charset="0"/>
            </a:endParaRPr>
          </a:p>
          <a:p>
            <a:pPr eaLnBrk="1" hangingPunct="1">
              <a:lnSpc>
                <a:spcPct val="90000"/>
              </a:lnSpc>
              <a:spcBef>
                <a:spcPct val="20000"/>
              </a:spcBef>
              <a:buClr>
                <a:schemeClr val="hlink"/>
              </a:buClr>
              <a:buSzPct val="95000"/>
              <a:buFont typeface="Wingdings" panose="05000000000000000000" pitchFamily="2" charset="2"/>
              <a:buAutoNum type="arabicParenR" startAt="3"/>
              <a:defRPr/>
            </a:pPr>
            <a:r>
              <a:rPr lang="el-GR" altLang="en-US" sz="2000">
                <a:effectLst>
                  <a:outerShdw blurRad="38100" dist="38100" dir="2700000" algn="tl">
                    <a:srgbClr val="C0C0C0"/>
                  </a:outerShdw>
                </a:effectLst>
                <a:latin typeface="Times New Roman" panose="02020603050405020304" pitchFamily="18" charset="0"/>
              </a:rPr>
              <a:t>Κατά το τέλος της χρήσεως πιστώνονται, με χρέωση του λογαριασμού 80.00 </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l-GR" altLang="en-US" sz="2000">
                <a:effectLst>
                  <a:outerShdw blurRad="38100" dist="38100" dir="2700000" algn="tl">
                    <a:srgbClr val="C0C0C0"/>
                  </a:outerShdw>
                </a:effectLst>
                <a:latin typeface="Times New Roman" panose="02020603050405020304" pitchFamily="18" charset="0"/>
              </a:rPr>
              <a:t> λογαριασμός γενικής εκμεταλλεύσεως </a:t>
            </a:r>
            <a:r>
              <a:rPr lang="el-GR" altLang="en-US" sz="200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l-GR" altLang="en-US" sz="2000">
                <a:effectLst>
                  <a:outerShdw blurRad="38100" dist="38100" dir="2700000" algn="tl">
                    <a:srgbClr val="C0C0C0"/>
                  </a:outerShdw>
                </a:effectLst>
                <a:latin typeface="Times New Roman" panose="02020603050405020304" pitchFamily="18" charset="0"/>
              </a:rPr>
              <a:t>, με την αξία των αρχικών αποθεμάτων και την αξία των καθαρών, μετά την αφαίρεση των επιστροφών και των εκτός τιμολογίου εκπτώσεων, αγορών της χρήσεως, και χρεώνονται, με πίστωση του αυτού λογαριασμού 80.00, με την αξία των τελικών αποθεμάτων, όπως η αξία αυτή προκύπτει κατά την αποτίμηση τους που διενεργείται σύμφωνα με τους κανόνες</a:t>
            </a:r>
            <a:r>
              <a:rPr lang="en-US" altLang="en-US" sz="2000">
                <a:effectLst>
                  <a:outerShdw blurRad="38100" dist="38100" dir="2700000" algn="tl">
                    <a:srgbClr val="C0C0C0"/>
                  </a:outerShdw>
                </a:effectLst>
                <a:latin typeface="Times New Roman" panose="02020603050405020304" pitchFamily="18" charset="0"/>
              </a:rPr>
              <a:t>.</a:t>
            </a:r>
            <a:endParaRPr lang="el-GR" altLang="en-US" sz="200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761026792"/>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2818">
                                            <p:txEl>
                                              <p:pRg st="0" end="0"/>
                                            </p:txEl>
                                          </p:spTgt>
                                        </p:tgtEl>
                                        <p:attrNameLst>
                                          <p:attrName>style.visibility</p:attrName>
                                        </p:attrNameLst>
                                      </p:cBhvr>
                                      <p:to>
                                        <p:strVal val="visible"/>
                                      </p:to>
                                    </p:set>
                                    <p:animEffect transition="in" filter="fade">
                                      <p:cBhvr>
                                        <p:cTn id="7" dur="2000"/>
                                        <p:tgtEl>
                                          <p:spTgt spid="162818">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2818">
                                            <p:txEl>
                                              <p:pRg st="1" end="1"/>
                                            </p:txEl>
                                          </p:spTgt>
                                        </p:tgtEl>
                                        <p:attrNameLst>
                                          <p:attrName>style.visibility</p:attrName>
                                        </p:attrNameLst>
                                      </p:cBhvr>
                                      <p:to>
                                        <p:strVal val="visible"/>
                                      </p:to>
                                    </p:set>
                                    <p:animEffect transition="in" filter="fade">
                                      <p:cBhvr>
                                        <p:cTn id="11" dur="2000"/>
                                        <p:tgtEl>
                                          <p:spTgt spid="162818">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2818">
                                            <p:txEl>
                                              <p:pRg st="2" end="2"/>
                                            </p:txEl>
                                          </p:spTgt>
                                        </p:tgtEl>
                                        <p:attrNameLst>
                                          <p:attrName>style.visibility</p:attrName>
                                        </p:attrNameLst>
                                      </p:cBhvr>
                                      <p:to>
                                        <p:strVal val="visible"/>
                                      </p:to>
                                    </p:set>
                                    <p:animEffect transition="in" filter="fade">
                                      <p:cBhvr>
                                        <p:cTn id="15" dur="2000"/>
                                        <p:tgtEl>
                                          <p:spTgt spid="162818">
                                            <p:txEl>
                                              <p:pRg st="2" end="2"/>
                                            </p:txEl>
                                          </p:spTgt>
                                        </p:tgtEl>
                                      </p:cBhvr>
                                    </p:animEffect>
                                  </p:childTnLst>
                                </p:cTn>
                              </p:par>
                            </p:childTnLst>
                          </p:cTn>
                        </p:par>
                        <p:par>
                          <p:cTn id="16" fill="hold" nodeType="afterGroup">
                            <p:stCondLst>
                              <p:cond delay="6000"/>
                            </p:stCondLst>
                            <p:childTnLst>
                              <p:par>
                                <p:cTn id="17" presetID="2" presetClass="entr" presetSubtype="4" fill="hold" nodeType="afterEffect">
                                  <p:stCondLst>
                                    <p:cond delay="5000"/>
                                  </p:stCondLst>
                                  <p:childTnLst>
                                    <p:set>
                                      <p:cBhvr>
                                        <p:cTn id="18" dur="1" fill="hold">
                                          <p:stCondLst>
                                            <p:cond delay="0"/>
                                          </p:stCondLst>
                                        </p:cTn>
                                        <p:tgtEl>
                                          <p:spTgt spid="162818">
                                            <p:txEl>
                                              <p:pRg st="4" end="4"/>
                                            </p:txEl>
                                          </p:spTgt>
                                        </p:tgtEl>
                                        <p:attrNameLst>
                                          <p:attrName>style.visibility</p:attrName>
                                        </p:attrNameLst>
                                      </p:cBhvr>
                                      <p:to>
                                        <p:strVal val="visible"/>
                                      </p:to>
                                    </p:set>
                                    <p:anim calcmode="lin" valueType="num">
                                      <p:cBhvr additive="base">
                                        <p:cTn id="19" dur="2000" fill="hold"/>
                                        <p:tgtEl>
                                          <p:spTgt spid="162818">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628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Title 1"/>
          <p:cNvPicPr>
            <a:picLocks noGrp="1" noChangeArrowheads="1"/>
          </p:cNvPicPr>
          <p:nvPr>
            <p:ph type="title"/>
          </p:nvPr>
        </p:nvPicPr>
        <p:blipFill rotWithShape="1">
          <a:blip r:embed="rId3">
            <a:extLst>
              <a:ext uri="{28A0092B-C50C-407E-A947-70E740481C1C}">
                <a14:useLocalDpi xmlns:a14="http://schemas.microsoft.com/office/drawing/2010/main" val="0"/>
              </a:ext>
            </a:extLst>
          </a:blip>
          <a:srcRect l="10229"/>
          <a:stretch/>
        </p:blipFill>
        <p:spPr bwMode="auto">
          <a:xfrm>
            <a:off x="2351314" y="127000"/>
            <a:ext cx="8542111" cy="781050"/>
          </a:xfrm>
        </p:spPr>
      </p:pic>
      <p:pic>
        <p:nvPicPr>
          <p:cNvPr id="50179" name="Diagram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26" y="908049"/>
            <a:ext cx="10578905" cy="55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00454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1981200" y="549275"/>
            <a:ext cx="8229600" cy="5581650"/>
          </a:xfrm>
          <a:noFill/>
        </p:spPr>
        <p:txBody>
          <a:bodyPr/>
          <a:lstStyle/>
          <a:p>
            <a:pPr eaLnBrk="1" hangingPunct="1">
              <a:buFontTx/>
              <a:buNone/>
            </a:pPr>
            <a:r>
              <a:rPr lang="el-GR" altLang="en-US" sz="2400"/>
              <a:t>  </a:t>
            </a:r>
            <a:r>
              <a:rPr lang="el-GR" altLang="en-US" sz="2400" u="sng"/>
              <a:t>ΒΙΒΛΙΟ ΑΠΟΘΗΚΗΣ</a:t>
            </a:r>
          </a:p>
          <a:p>
            <a:pPr eaLnBrk="1" hangingPunct="1">
              <a:buFontTx/>
              <a:buNone/>
            </a:pPr>
            <a:r>
              <a:rPr lang="el-GR" altLang="en-US" sz="2000">
                <a:latin typeface="Times New Roman" panose="02020603050405020304" pitchFamily="18" charset="0"/>
              </a:rPr>
              <a:t>          </a:t>
            </a:r>
          </a:p>
          <a:p>
            <a:pPr eaLnBrk="1" hangingPunct="1">
              <a:buFontTx/>
              <a:buNone/>
            </a:pPr>
            <a:r>
              <a:rPr lang="el-GR" altLang="en-US" sz="2000">
                <a:latin typeface="Times New Roman" panose="02020603050405020304" pitchFamily="18" charset="0"/>
              </a:rPr>
              <a:t>     Οι μερίδες αποθήκης τηρούνται κατ’ αποθηκευτικό χώρο και χρησιμοποιούνται:</a:t>
            </a:r>
          </a:p>
          <a:p>
            <a:pPr eaLnBrk="1" hangingPunct="1">
              <a:buSzPct val="95000"/>
            </a:pPr>
            <a:r>
              <a:rPr lang="el-GR" altLang="en-US" sz="2000">
                <a:latin typeface="Times New Roman" panose="02020603050405020304" pitchFamily="18" charset="0"/>
              </a:rPr>
              <a:t>Για τη διαχειριστική παρακολούθηση κάθε είδους αποθέματος. Τα ποσοτικά δεδομένα κάποιας δεδομένης στιγμής ή στο τέλος της χρήσεως καταμετρηθούν τα αποθέματα, τα ποσοτικά δεδομένα της καταμετρήσεως, κατ’ είδος συγκρίνονται με τα αντίστοιχα στοιχεία των μερίδων αποθήκης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SzPct val="95000"/>
            </a:pPr>
            <a:r>
              <a:rPr lang="el-GR" altLang="en-US" sz="2000">
                <a:latin typeface="Times New Roman" panose="02020603050405020304" pitchFamily="18" charset="0"/>
              </a:rPr>
              <a:t>Για τον προσδιορισμό της αξίας των μενόντων αποθεμάτων στο τέλος της χρήσεως, του κόστους πωληθέντων και του μικτού κέρδους κατ’ είδος αποθέματος</a:t>
            </a:r>
            <a:r>
              <a:rPr lang="en-US" altLang="en-US" sz="2000">
                <a:latin typeface="Times New Roman" panose="02020603050405020304" pitchFamily="18" charset="0"/>
              </a:rPr>
              <a:t>.</a:t>
            </a:r>
            <a:endParaRPr lang="el-GR" altLang="en-US" sz="2000">
              <a:latin typeface="Times New Roman" panose="02020603050405020304" pitchFamily="18" charset="0"/>
            </a:endParaRPr>
          </a:p>
        </p:txBody>
      </p:sp>
      <p:sp>
        <p:nvSpPr>
          <p:cNvPr id="163843" name="AutoShape 3"/>
          <p:cNvSpPr>
            <a:spLocks noChangeArrowheads="1"/>
          </p:cNvSpPr>
          <p:nvPr/>
        </p:nvSpPr>
        <p:spPr bwMode="auto">
          <a:xfrm>
            <a:off x="1703389" y="692151"/>
            <a:ext cx="541337" cy="144463"/>
          </a:xfrm>
          <a:prstGeom prst="rightArrow">
            <a:avLst>
              <a:gd name="adj1" fmla="val 50000"/>
              <a:gd name="adj2" fmla="val 9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844" name="Oval 4"/>
          <p:cNvSpPr>
            <a:spLocks noChangeArrowheads="1"/>
          </p:cNvSpPr>
          <p:nvPr/>
        </p:nvSpPr>
        <p:spPr bwMode="auto">
          <a:xfrm>
            <a:off x="6816726" y="2060576"/>
            <a:ext cx="792163" cy="360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845" name="Line 5"/>
          <p:cNvSpPr>
            <a:spLocks noChangeShapeType="1"/>
          </p:cNvSpPr>
          <p:nvPr/>
        </p:nvSpPr>
        <p:spPr bwMode="auto">
          <a:xfrm flipH="1">
            <a:off x="4872039" y="2349500"/>
            <a:ext cx="2016125" cy="25923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6" name="Text Box 6"/>
          <p:cNvSpPr txBox="1">
            <a:spLocks noChangeArrowheads="1"/>
          </p:cNvSpPr>
          <p:nvPr/>
        </p:nvSpPr>
        <p:spPr bwMode="auto">
          <a:xfrm>
            <a:off x="3792539" y="4941888"/>
            <a:ext cx="58324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u="sng">
                <a:latin typeface="Times New Roman" panose="02020603050405020304" pitchFamily="18" charset="0"/>
              </a:rPr>
              <a:t>Είδος</a:t>
            </a:r>
            <a:r>
              <a:rPr lang="el-GR" altLang="en-US">
                <a:latin typeface="Times New Roman" panose="02020603050405020304" pitchFamily="18" charset="0"/>
              </a:rPr>
              <a:t> αποτελεί η κατά τα κρατούντα στις εμπορικές συναλλαγές διάκριση των αγαθών. Ο Κ.Β.Σ. αντιμετωπίζει ως ίδιο είδος ομοειδή είδη των οποίων η αξία κτήσης ή η αξία πώλησης ή η απόδοση αυτών διαφέρει μέχρι ποσοστού 5% που καθορίζεται επί της μικρότερης αξίας αγοράς ή πώλησης ή επί της μικρότερης απόδοσης</a:t>
            </a:r>
            <a:r>
              <a:rPr lang="en-US" altLang="en-US">
                <a:latin typeface="Times New Roman" panose="02020603050405020304" pitchFamily="18" charset="0"/>
              </a:rPr>
              <a:t>.</a:t>
            </a:r>
            <a:endParaRPr lang="el-GR" altLang="en-US" u="sng">
              <a:latin typeface="Times New Roman" panose="02020603050405020304" pitchFamily="18" charset="0"/>
            </a:endParaRPr>
          </a:p>
        </p:txBody>
      </p:sp>
    </p:spTree>
    <p:extLst>
      <p:ext uri="{BB962C8B-B14F-4D97-AF65-F5344CB8AC3E}">
        <p14:creationId xmlns:p14="http://schemas.microsoft.com/office/powerpoint/2010/main" val="2795597770"/>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Effect transition="in" filter="dissolve">
                                      <p:cBhvr>
                                        <p:cTn id="7" dur="2000"/>
                                        <p:tgtEl>
                                          <p:spTgt spid="163842">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63842">
                                            <p:txEl>
                                              <p:pRg st="2" end="2"/>
                                            </p:txEl>
                                          </p:spTgt>
                                        </p:tgtEl>
                                        <p:attrNameLst>
                                          <p:attrName>style.visibility</p:attrName>
                                        </p:attrNameLst>
                                      </p:cBhvr>
                                      <p:to>
                                        <p:strVal val="visible"/>
                                      </p:to>
                                    </p:set>
                                    <p:anim calcmode="lin" valueType="num">
                                      <p:cBhvr additive="base">
                                        <p:cTn id="11" dur="2000" fill="hold"/>
                                        <p:tgtEl>
                                          <p:spTgt spid="163842">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3842">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2500"/>
                                  </p:stCondLst>
                                  <p:childTnLst>
                                    <p:set>
                                      <p:cBhvr>
                                        <p:cTn id="15" dur="1" fill="hold">
                                          <p:stCondLst>
                                            <p:cond delay="0"/>
                                          </p:stCondLst>
                                        </p:cTn>
                                        <p:tgtEl>
                                          <p:spTgt spid="163842">
                                            <p:txEl>
                                              <p:pRg st="3" end="3"/>
                                            </p:txEl>
                                          </p:spTgt>
                                        </p:tgtEl>
                                        <p:attrNameLst>
                                          <p:attrName>style.visibility</p:attrName>
                                        </p:attrNameLst>
                                      </p:cBhvr>
                                      <p:to>
                                        <p:strVal val="visible"/>
                                      </p:to>
                                    </p:set>
                                    <p:anim calcmode="lin" valueType="num">
                                      <p:cBhvr additive="base">
                                        <p:cTn id="16" dur="2000" fill="hold"/>
                                        <p:tgtEl>
                                          <p:spTgt spid="163842">
                                            <p:txEl>
                                              <p:pRg st="3" end="3"/>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63842">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8500"/>
                            </p:stCondLst>
                            <p:childTnLst>
                              <p:par>
                                <p:cTn id="19" presetID="2" presetClass="entr" presetSubtype="4" fill="hold" nodeType="afterEffect">
                                  <p:stCondLst>
                                    <p:cond delay="5000"/>
                                  </p:stCondLst>
                                  <p:childTnLst>
                                    <p:set>
                                      <p:cBhvr>
                                        <p:cTn id="20" dur="1" fill="hold">
                                          <p:stCondLst>
                                            <p:cond delay="0"/>
                                          </p:stCondLst>
                                        </p:cTn>
                                        <p:tgtEl>
                                          <p:spTgt spid="163842">
                                            <p:txEl>
                                              <p:pRg st="4" end="4"/>
                                            </p:txEl>
                                          </p:spTgt>
                                        </p:tgtEl>
                                        <p:attrNameLst>
                                          <p:attrName>style.visibility</p:attrName>
                                        </p:attrNameLst>
                                      </p:cBhvr>
                                      <p:to>
                                        <p:strVal val="visible"/>
                                      </p:to>
                                    </p:set>
                                    <p:anim calcmode="lin" valueType="num">
                                      <p:cBhvr additive="base">
                                        <p:cTn id="21" dur="2000" fill="hold"/>
                                        <p:tgtEl>
                                          <p:spTgt spid="163842">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63842">
                                            <p:txEl>
                                              <p:pRg st="4" end="4"/>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500"/>
                            </p:stCondLst>
                            <p:childTnLst>
                              <p:par>
                                <p:cTn id="24" presetID="9" presetClass="entr" presetSubtype="0" fill="hold" nodeType="afterEffect">
                                  <p:stCondLst>
                                    <p:cond delay="0"/>
                                  </p:stCondLst>
                                  <p:childTnLst>
                                    <p:set>
                                      <p:cBhvr>
                                        <p:cTn id="25" dur="1" fill="hold">
                                          <p:stCondLst>
                                            <p:cond delay="0"/>
                                          </p:stCondLst>
                                        </p:cTn>
                                        <p:tgtEl>
                                          <p:spTgt spid="163843"/>
                                        </p:tgtEl>
                                        <p:attrNameLst>
                                          <p:attrName>style.visibility</p:attrName>
                                        </p:attrNameLst>
                                      </p:cBhvr>
                                      <p:to>
                                        <p:strVal val="visible"/>
                                      </p:to>
                                    </p:set>
                                    <p:animEffect transition="in" filter="dissolve">
                                      <p:cBhvr>
                                        <p:cTn id="26" dur="2000"/>
                                        <p:tgtEl>
                                          <p:spTgt spid="163843"/>
                                        </p:tgtEl>
                                      </p:cBhvr>
                                    </p:animEffect>
                                  </p:childTnLst>
                                </p:cTn>
                              </p:par>
                            </p:childTnLst>
                          </p:cTn>
                        </p:par>
                        <p:par>
                          <p:cTn id="27" fill="hold" nodeType="afterGroup">
                            <p:stCondLst>
                              <p:cond delay="17500"/>
                            </p:stCondLst>
                            <p:childTnLst>
                              <p:par>
                                <p:cTn id="28" presetID="18" presetClass="entr" presetSubtype="12" fill="hold" nodeType="afterEffect">
                                  <p:stCondLst>
                                    <p:cond delay="0"/>
                                  </p:stCondLst>
                                  <p:childTnLst>
                                    <p:set>
                                      <p:cBhvr>
                                        <p:cTn id="29" dur="1" fill="hold">
                                          <p:stCondLst>
                                            <p:cond delay="0"/>
                                          </p:stCondLst>
                                        </p:cTn>
                                        <p:tgtEl>
                                          <p:spTgt spid="163844"/>
                                        </p:tgtEl>
                                        <p:attrNameLst>
                                          <p:attrName>style.visibility</p:attrName>
                                        </p:attrNameLst>
                                      </p:cBhvr>
                                      <p:to>
                                        <p:strVal val="visible"/>
                                      </p:to>
                                    </p:set>
                                    <p:animEffect transition="in" filter="strips(downLeft)">
                                      <p:cBhvr>
                                        <p:cTn id="30" dur="2000"/>
                                        <p:tgtEl>
                                          <p:spTgt spid="163844"/>
                                        </p:tgtEl>
                                      </p:cBhvr>
                                    </p:animEffect>
                                  </p:childTnLst>
                                </p:cTn>
                              </p:par>
                            </p:childTnLst>
                          </p:cTn>
                        </p:par>
                        <p:par>
                          <p:cTn id="31" fill="hold" nodeType="afterGroup">
                            <p:stCondLst>
                              <p:cond delay="19500"/>
                            </p:stCondLst>
                            <p:childTnLst>
                              <p:par>
                                <p:cTn id="32" presetID="18" presetClass="entr" presetSubtype="12" fill="hold" nodeType="afterEffect">
                                  <p:stCondLst>
                                    <p:cond delay="0"/>
                                  </p:stCondLst>
                                  <p:childTnLst>
                                    <p:set>
                                      <p:cBhvr>
                                        <p:cTn id="33" dur="1" fill="hold">
                                          <p:stCondLst>
                                            <p:cond delay="0"/>
                                          </p:stCondLst>
                                        </p:cTn>
                                        <p:tgtEl>
                                          <p:spTgt spid="163845"/>
                                        </p:tgtEl>
                                        <p:attrNameLst>
                                          <p:attrName>style.visibility</p:attrName>
                                        </p:attrNameLst>
                                      </p:cBhvr>
                                      <p:to>
                                        <p:strVal val="visible"/>
                                      </p:to>
                                    </p:set>
                                    <p:animEffect transition="in" filter="strips(downLeft)">
                                      <p:cBhvr>
                                        <p:cTn id="34" dur="2000"/>
                                        <p:tgtEl>
                                          <p:spTgt spid="163845"/>
                                        </p:tgtEl>
                                      </p:cBhvr>
                                    </p:animEffect>
                                  </p:childTnLst>
                                </p:cTn>
                              </p:par>
                            </p:childTnLst>
                          </p:cTn>
                        </p:par>
                        <p:par>
                          <p:cTn id="35" fill="hold" nodeType="afterGroup">
                            <p:stCondLst>
                              <p:cond delay="21500"/>
                            </p:stCondLst>
                            <p:childTnLst>
                              <p:par>
                                <p:cTn id="36" presetID="10" presetClass="entr" presetSubtype="0" fill="hold" nodeType="afterEffect">
                                  <p:stCondLst>
                                    <p:cond delay="0"/>
                                  </p:stCondLst>
                                  <p:childTnLst>
                                    <p:set>
                                      <p:cBhvr>
                                        <p:cTn id="37" dur="1" fill="hold">
                                          <p:stCondLst>
                                            <p:cond delay="0"/>
                                          </p:stCondLst>
                                        </p:cTn>
                                        <p:tgtEl>
                                          <p:spTgt spid="163846">
                                            <p:txEl>
                                              <p:pRg st="0" end="0"/>
                                            </p:txEl>
                                          </p:spTgt>
                                        </p:tgtEl>
                                        <p:attrNameLst>
                                          <p:attrName>style.visibility</p:attrName>
                                        </p:attrNameLst>
                                      </p:cBhvr>
                                      <p:to>
                                        <p:strVal val="visible"/>
                                      </p:to>
                                    </p:set>
                                    <p:animEffect transition="in" filter="fade">
                                      <p:cBhvr>
                                        <p:cTn id="38" dur="2000"/>
                                        <p:tgtEl>
                                          <p:spTgt spid="163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524000" y="1268414"/>
            <a:ext cx="9144000" cy="5589587"/>
          </a:xfrm>
          <a:noFill/>
        </p:spPr>
        <p:txBody>
          <a:bodyPr/>
          <a:lstStyle/>
          <a:p>
            <a:pPr eaLnBrk="1" hangingPunct="1">
              <a:lnSpc>
                <a:spcPct val="80000"/>
              </a:lnSpc>
              <a:buFontTx/>
              <a:buNone/>
            </a:pPr>
            <a:r>
              <a:rPr lang="el-GR" altLang="en-US" sz="2000">
                <a:latin typeface="Times New Roman" panose="02020603050405020304" pitchFamily="18" charset="0"/>
              </a:rPr>
              <a:t>            </a:t>
            </a:r>
            <a:r>
              <a:rPr lang="el-GR" altLang="en-US" sz="2000" u="sng">
                <a:latin typeface="Times New Roman" panose="02020603050405020304" pitchFamily="18" charset="0"/>
              </a:rPr>
              <a:t>ΑΥΞΗΣΕΙΣ ΟΡΙΣΤΙΚΕΣ</a:t>
            </a:r>
            <a:r>
              <a:rPr lang="el-GR" altLang="en-US" sz="2000">
                <a:latin typeface="Times New Roman" panose="02020603050405020304" pitchFamily="18" charset="0"/>
              </a:rPr>
              <a:t>                                    </a:t>
            </a:r>
            <a:r>
              <a:rPr lang="el-GR" altLang="en-US" sz="2000" u="sng">
                <a:latin typeface="Times New Roman" panose="02020603050405020304" pitchFamily="18" charset="0"/>
              </a:rPr>
              <a:t>ΜΕΙΩΣΕΙΣ ΟΡΙΣΤΙΚΕΣ</a:t>
            </a:r>
          </a:p>
          <a:p>
            <a:pP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i="1">
                <a:latin typeface="Times New Roman" panose="02020603050405020304" pitchFamily="18" charset="0"/>
              </a:rPr>
              <a:t> Αγορά αποθεμάτων (μείον: εκπτώσεις)            Πώληση αποθεμάτων (μείον:εκπτώσεις)</a:t>
            </a:r>
          </a:p>
          <a:p>
            <a:pPr eaLnBrk="1" hangingPunct="1">
              <a:lnSpc>
                <a:spcPct val="80000"/>
              </a:lnSpc>
              <a:buFontTx/>
              <a:buNone/>
            </a:pPr>
            <a:r>
              <a:rPr lang="el-GR" altLang="en-US" sz="2000" i="1">
                <a:latin typeface="Times New Roman" panose="02020603050405020304" pitchFamily="18" charset="0"/>
              </a:rPr>
              <a:t> Παραγωγή ετοίμων και ημιετοίμων                 Ανάλωση πρώτων και βοηθητικών υλών, </a:t>
            </a:r>
          </a:p>
          <a:p>
            <a:pPr eaLnBrk="1" hangingPunct="1">
              <a:lnSpc>
                <a:spcPct val="80000"/>
              </a:lnSpc>
              <a:buFontTx/>
              <a:buNone/>
            </a:pPr>
            <a:r>
              <a:rPr lang="el-GR" altLang="en-US" sz="2000" i="1">
                <a:latin typeface="Times New Roman" panose="02020603050405020304" pitchFamily="18" charset="0"/>
              </a:rPr>
              <a:t>                                                                         για παραγωγή προϊόντων</a:t>
            </a:r>
          </a:p>
          <a:p>
            <a:pPr eaLnBrk="1" hangingPunct="1">
              <a:lnSpc>
                <a:spcPct val="80000"/>
              </a:lnSpc>
              <a:buFontTx/>
              <a:buNone/>
            </a:pPr>
            <a:r>
              <a:rPr lang="el-GR" altLang="en-US" sz="2000" i="1">
                <a:latin typeface="Times New Roman" panose="02020603050405020304" pitchFamily="18" charset="0"/>
              </a:rPr>
              <a:t> Διαφορές απογραφής (πλεονάσματα)               Διαφορές απογραφής (ελλείμματα)</a:t>
            </a:r>
          </a:p>
          <a:p>
            <a:pPr eaLnBrk="1" hangingPunct="1">
              <a:lnSpc>
                <a:spcPct val="80000"/>
              </a:lnSpc>
              <a:buFontTx/>
              <a:buNone/>
            </a:pPr>
            <a:r>
              <a:rPr lang="el-GR" altLang="en-US" sz="2000" i="1">
                <a:latin typeface="Times New Roman" panose="02020603050405020304" pitchFamily="18" charset="0"/>
              </a:rPr>
              <a:t> Επιστροφές πωλήσεων                                    Επιστροφές αγορών</a:t>
            </a:r>
          </a:p>
          <a:p>
            <a:pPr eaLnBrk="1" hangingPunct="1">
              <a:lnSpc>
                <a:spcPct val="80000"/>
              </a:lnSpc>
              <a:buFontTx/>
              <a:buNone/>
            </a:pPr>
            <a:r>
              <a:rPr lang="el-GR" altLang="en-US" sz="2000" i="1">
                <a:latin typeface="Times New Roman" panose="02020603050405020304" pitchFamily="18" charset="0"/>
              </a:rPr>
              <a:t>                                                                 	 Καταστροφές ασφαλισμένων αποθεμάτων</a:t>
            </a:r>
          </a:p>
          <a:p>
            <a:pPr algn="ctr" eaLnBrk="1" hangingPunct="1">
              <a:lnSpc>
                <a:spcPct val="80000"/>
              </a:lnSpc>
              <a:buFontTx/>
              <a:buNone/>
            </a:pPr>
            <a:r>
              <a:rPr lang="el-GR" altLang="en-US" sz="2000" u="sng">
                <a:latin typeface="Times New Roman" panose="02020603050405020304" pitchFamily="18" charset="0"/>
              </a:rPr>
              <a:t>ΜΕΙΩΣΕΙΣ ΟΡΙΣΤΙΈΣ ΟΙ ΟΠΟΙΕΣ ΚΑΤΑΧΩΡΟΥΝΤΑΙ ΣΤΗΝ ΠΙΣΤΩΣΗ ΤΟΥ</a:t>
            </a:r>
          </a:p>
          <a:p>
            <a:pPr algn="ctr" eaLnBrk="1" hangingPunct="1">
              <a:lnSpc>
                <a:spcPct val="80000"/>
              </a:lnSpc>
              <a:buFontTx/>
              <a:buNone/>
            </a:pPr>
            <a:r>
              <a:rPr lang="el-GR" altLang="en-US" sz="2000" u="sng">
                <a:latin typeface="Times New Roman" panose="02020603050405020304" pitchFamily="18" charset="0"/>
              </a:rPr>
              <a:t>Λ/ΣΜΟΥ 78 &lt;&lt;ΙΔΙΟΠΑΡΑΓΩΓΗ ΠΑΓΙΩΝ – ΤΕΚΜΑΡΤΑ ΕΣΟΔΑ&gt;&gt;</a:t>
            </a:r>
            <a:endParaRPr lang="el-GR" altLang="en-US" sz="2000">
              <a:latin typeface="Times New Roman" panose="02020603050405020304" pitchFamily="18" charset="0"/>
            </a:endParaRPr>
          </a:p>
          <a:p>
            <a:pPr algn="ctr" eaLnBrk="1" hangingPunct="1">
              <a:lnSpc>
                <a:spcPct val="80000"/>
              </a:lnSpc>
              <a:buFontTx/>
              <a:buNone/>
            </a:pPr>
            <a:endParaRPr lang="el-GR" altLang="en-US" sz="2000">
              <a:latin typeface="Times New Roman" panose="02020603050405020304" pitchFamily="18" charset="0"/>
            </a:endParaRPr>
          </a:p>
          <a:p>
            <a:pPr eaLnBrk="1" hangingPunct="1">
              <a:lnSpc>
                <a:spcPct val="80000"/>
              </a:lnSpc>
              <a:buFontTx/>
              <a:buNone/>
            </a:pPr>
            <a:r>
              <a:rPr lang="el-GR" altLang="en-US" sz="2000">
                <a:latin typeface="Times New Roman" panose="02020603050405020304" pitchFamily="18" charset="0"/>
                <a:sym typeface="Wingdings 2" panose="05020102010507070707" pitchFamily="18" charset="2"/>
              </a:rPr>
              <a:t></a:t>
            </a:r>
            <a:r>
              <a:rPr lang="el-GR" altLang="en-US" sz="2000" i="1">
                <a:latin typeface="Times New Roman" panose="02020603050405020304" pitchFamily="18" charset="0"/>
              </a:rPr>
              <a:t>   Εισφορά αποθεμάτων από μετόχους           </a:t>
            </a:r>
            <a:r>
              <a:rPr lang="el-GR" altLang="en-US" sz="2000">
                <a:latin typeface="Times New Roman" panose="02020603050405020304" pitchFamily="18" charset="0"/>
                <a:sym typeface="Wingdings 2" panose="05020102010507070707" pitchFamily="18" charset="2"/>
              </a:rPr>
              <a:t>  </a:t>
            </a:r>
            <a:r>
              <a:rPr lang="el-GR" altLang="en-US" sz="2000" i="1">
                <a:latin typeface="Times New Roman" panose="02020603050405020304" pitchFamily="18" charset="0"/>
                <a:sym typeface="Wingdings 2" panose="05020102010507070707" pitchFamily="18" charset="2"/>
              </a:rPr>
              <a:t>  </a:t>
            </a:r>
            <a:r>
              <a:rPr lang="el-GR" altLang="en-US" sz="2000" i="1">
                <a:latin typeface="Times New Roman" panose="02020603050405020304" pitchFamily="18" charset="0"/>
              </a:rPr>
              <a:t>Δωρεά αποθεμάτων από τρίτους</a:t>
            </a:r>
          </a:p>
          <a:p>
            <a:pPr eaLnBrk="1" hangingPunct="1">
              <a:lnSpc>
                <a:spcPct val="80000"/>
              </a:lnSpc>
              <a:buFontTx/>
              <a:buNone/>
            </a:pPr>
            <a:r>
              <a:rPr lang="el-GR" altLang="en-US" sz="2000">
                <a:latin typeface="Times New Roman" panose="02020603050405020304" pitchFamily="18" charset="0"/>
                <a:sym typeface="Wingdings 2" panose="05020102010507070707" pitchFamily="18" charset="2"/>
              </a:rPr>
              <a:t>   </a:t>
            </a:r>
            <a:r>
              <a:rPr lang="el-GR" altLang="en-US" sz="2000" i="1">
                <a:latin typeface="Times New Roman" panose="02020603050405020304" pitchFamily="18" charset="0"/>
                <a:sym typeface="Wingdings 2" panose="05020102010507070707" pitchFamily="18" charset="2"/>
              </a:rPr>
              <a:t>Εισφορά αποθεμάτων σε άλλες επιχειρήσεις       </a:t>
            </a:r>
            <a:r>
              <a:rPr lang="el-GR" altLang="en-US" sz="2000">
                <a:latin typeface="Times New Roman" panose="02020603050405020304" pitchFamily="18" charset="0"/>
                <a:sym typeface="Wingdings 2" panose="05020102010507070707" pitchFamily="18" charset="2"/>
              </a:rPr>
              <a:t>   </a:t>
            </a:r>
            <a:r>
              <a:rPr lang="el-GR" altLang="en-US" sz="2000" i="1">
                <a:latin typeface="Times New Roman" panose="02020603050405020304" pitchFamily="18" charset="0"/>
                <a:sym typeface="Wingdings 2" panose="05020102010507070707" pitchFamily="18" charset="2"/>
              </a:rPr>
              <a:t>Καταστροφές ανασφάλιστων αποθ.</a:t>
            </a:r>
            <a:endParaRPr lang="el-GR" altLang="en-US" sz="2000">
              <a:latin typeface="Times New Roman" panose="02020603050405020304" pitchFamily="18" charset="0"/>
              <a:sym typeface="Wingdings 2" panose="05020102010507070707" pitchFamily="18" charset="2"/>
            </a:endParaRPr>
          </a:p>
          <a:p>
            <a:pPr eaLnBrk="1" hangingPunct="1">
              <a:lnSpc>
                <a:spcPct val="80000"/>
              </a:lnSpc>
              <a:buFontTx/>
              <a:buNone/>
            </a:pPr>
            <a:r>
              <a:rPr lang="el-GR" altLang="en-US" sz="2000">
                <a:latin typeface="Times New Roman" panose="02020603050405020304" pitchFamily="18" charset="0"/>
                <a:sym typeface="Wingdings 2" panose="05020102010507070707" pitchFamily="18" charset="2"/>
              </a:rPr>
              <a:t>  </a:t>
            </a:r>
            <a:r>
              <a:rPr lang="el-GR" altLang="en-US" sz="2000" i="1">
                <a:latin typeface="Times New Roman" panose="02020603050405020304" pitchFamily="18" charset="0"/>
                <a:sym typeface="Wingdings 2" panose="05020102010507070707" pitchFamily="18" charset="2"/>
              </a:rPr>
              <a:t> Δωρεά αποθεμάτων: σε τρίτους στο προσωπικό σε πελάτες</a:t>
            </a:r>
            <a:endParaRPr lang="el-GR" altLang="en-US" sz="2000">
              <a:latin typeface="Times New Roman" panose="02020603050405020304" pitchFamily="18" charset="0"/>
              <a:sym typeface="Wingdings 2" panose="05020102010507070707" pitchFamily="18" charset="2"/>
            </a:endParaRPr>
          </a:p>
          <a:p>
            <a:pPr eaLnBrk="1" hangingPunct="1">
              <a:lnSpc>
                <a:spcPct val="80000"/>
              </a:lnSpc>
              <a:buFontTx/>
              <a:buNone/>
            </a:pPr>
            <a:r>
              <a:rPr lang="el-GR" altLang="en-US" sz="2000">
                <a:latin typeface="Times New Roman" panose="02020603050405020304" pitchFamily="18" charset="0"/>
                <a:sym typeface="Wingdings 2" panose="05020102010507070707" pitchFamily="18" charset="2"/>
              </a:rPr>
              <a:t>  </a:t>
            </a:r>
            <a:r>
              <a:rPr lang="el-GR" altLang="en-US" sz="2000" i="1">
                <a:latin typeface="Times New Roman" panose="02020603050405020304" pitchFamily="18" charset="0"/>
                <a:sym typeface="Wingdings 2" panose="05020102010507070707" pitchFamily="18" charset="2"/>
              </a:rPr>
              <a:t> Ανάλωση αποθεμάτων για ιδιοπαραγωγή παγίων</a:t>
            </a:r>
          </a:p>
        </p:txBody>
      </p:sp>
      <p:sp>
        <p:nvSpPr>
          <p:cNvPr id="164867" name="AutoShape 3"/>
          <p:cNvSpPr>
            <a:spLocks/>
          </p:cNvSpPr>
          <p:nvPr/>
        </p:nvSpPr>
        <p:spPr bwMode="auto">
          <a:xfrm rot="5400000">
            <a:off x="5755482" y="637382"/>
            <a:ext cx="501650" cy="8964613"/>
          </a:xfrm>
          <a:prstGeom prst="leftBrace">
            <a:avLst>
              <a:gd name="adj1" fmla="val 148919"/>
              <a:gd name="adj2" fmla="val 48944"/>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868" name="AutoShape 4"/>
          <p:cNvSpPr>
            <a:spLocks/>
          </p:cNvSpPr>
          <p:nvPr/>
        </p:nvSpPr>
        <p:spPr bwMode="auto">
          <a:xfrm rot="5400000">
            <a:off x="3467895" y="-64293"/>
            <a:ext cx="358775" cy="3887787"/>
          </a:xfrm>
          <a:prstGeom prst="leftBrace">
            <a:avLst>
              <a:gd name="adj1" fmla="val 90302"/>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869" name="AutoShape 5"/>
          <p:cNvSpPr>
            <a:spLocks/>
          </p:cNvSpPr>
          <p:nvPr/>
        </p:nvSpPr>
        <p:spPr bwMode="auto">
          <a:xfrm rot="5400000">
            <a:off x="8238331" y="-297656"/>
            <a:ext cx="503238" cy="4356100"/>
          </a:xfrm>
          <a:prstGeom prst="leftBrace">
            <a:avLst>
              <a:gd name="adj1" fmla="val 7213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870" name="Rectangle 6"/>
          <p:cNvSpPr>
            <a:spLocks noGrp="1" noChangeArrowheads="1"/>
          </p:cNvSpPr>
          <p:nvPr>
            <p:ph type="title"/>
          </p:nvPr>
        </p:nvSpPr>
        <p:spPr>
          <a:noFill/>
        </p:spPr>
        <p:txBody>
          <a:bodyPr anchorCtr="1"/>
          <a:lstStyle/>
          <a:p>
            <a:pPr eaLnBrk="1" hangingPunct="1"/>
            <a:r>
              <a:rPr lang="el-GR" altLang="en-US" sz="3200"/>
              <a:t>ΜΕΤΑΒΟΛΕΣ ΤΩΝ ΑΠΟΘΕΜΑΤΩΝ</a:t>
            </a:r>
          </a:p>
        </p:txBody>
      </p:sp>
    </p:spTree>
    <p:extLst>
      <p:ext uri="{BB962C8B-B14F-4D97-AF65-F5344CB8AC3E}">
        <p14:creationId xmlns:p14="http://schemas.microsoft.com/office/powerpoint/2010/main" val="1641089118"/>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Effect transition="in" filter="fade">
                                      <p:cBhvr>
                                        <p:cTn id="7" dur="2000"/>
                                        <p:tgtEl>
                                          <p:spTgt spid="1648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4866">
                                            <p:txEl>
                                              <p:pRg st="8" end="8"/>
                                            </p:txEl>
                                          </p:spTgt>
                                        </p:tgtEl>
                                        <p:attrNameLst>
                                          <p:attrName>style.visibility</p:attrName>
                                        </p:attrNameLst>
                                      </p:cBhvr>
                                      <p:to>
                                        <p:strVal val="visible"/>
                                      </p:to>
                                    </p:set>
                                    <p:animEffect transition="in" filter="fade">
                                      <p:cBhvr>
                                        <p:cTn id="10" dur="2000"/>
                                        <p:tgtEl>
                                          <p:spTgt spid="16486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4866">
                                            <p:txEl>
                                              <p:pRg st="9" end="9"/>
                                            </p:txEl>
                                          </p:spTgt>
                                        </p:tgtEl>
                                        <p:attrNameLst>
                                          <p:attrName>style.visibility</p:attrName>
                                        </p:attrNameLst>
                                      </p:cBhvr>
                                      <p:to>
                                        <p:strVal val="visible"/>
                                      </p:to>
                                    </p:set>
                                    <p:animEffect transition="in" filter="fade">
                                      <p:cBhvr>
                                        <p:cTn id="13" dur="2000"/>
                                        <p:tgtEl>
                                          <p:spTgt spid="164866">
                                            <p:txEl>
                                              <p:pRg st="9" end="9"/>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4866">
                                            <p:txEl>
                                              <p:pRg st="2" end="2"/>
                                            </p:txEl>
                                          </p:spTgt>
                                        </p:tgtEl>
                                        <p:attrNameLst>
                                          <p:attrName>style.visibility</p:attrName>
                                        </p:attrNameLst>
                                      </p:cBhvr>
                                      <p:to>
                                        <p:strVal val="visible"/>
                                      </p:to>
                                    </p:set>
                                    <p:animEffect transition="in" filter="fade">
                                      <p:cBhvr>
                                        <p:cTn id="18" dur="2000"/>
                                        <p:tgtEl>
                                          <p:spTgt spid="164866">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4866">
                                            <p:txEl>
                                              <p:pRg st="3" end="3"/>
                                            </p:txEl>
                                          </p:spTgt>
                                        </p:tgtEl>
                                        <p:attrNameLst>
                                          <p:attrName>style.visibility</p:attrName>
                                        </p:attrNameLst>
                                      </p:cBhvr>
                                      <p:to>
                                        <p:strVal val="visible"/>
                                      </p:to>
                                    </p:set>
                                    <p:animEffect transition="in" filter="fade">
                                      <p:cBhvr>
                                        <p:cTn id="23" dur="2000"/>
                                        <p:tgtEl>
                                          <p:spTgt spid="16486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4866">
                                            <p:txEl>
                                              <p:pRg st="4" end="4"/>
                                            </p:txEl>
                                          </p:spTgt>
                                        </p:tgtEl>
                                        <p:attrNameLst>
                                          <p:attrName>style.visibility</p:attrName>
                                        </p:attrNameLst>
                                      </p:cBhvr>
                                      <p:to>
                                        <p:strVal val="visible"/>
                                      </p:to>
                                    </p:set>
                                    <p:animEffect transition="in" filter="fade">
                                      <p:cBhvr>
                                        <p:cTn id="26" dur="2000"/>
                                        <p:tgtEl>
                                          <p:spTgt spid="164866">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4866">
                                            <p:txEl>
                                              <p:pRg st="5" end="5"/>
                                            </p:txEl>
                                          </p:spTgt>
                                        </p:tgtEl>
                                        <p:attrNameLst>
                                          <p:attrName>style.visibility</p:attrName>
                                        </p:attrNameLst>
                                      </p:cBhvr>
                                      <p:to>
                                        <p:strVal val="visible"/>
                                      </p:to>
                                    </p:set>
                                    <p:animEffect transition="in" filter="fade">
                                      <p:cBhvr>
                                        <p:cTn id="31" dur="2000"/>
                                        <p:tgtEl>
                                          <p:spTgt spid="164866">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4866">
                                            <p:txEl>
                                              <p:pRg st="6" end="6"/>
                                            </p:txEl>
                                          </p:spTgt>
                                        </p:tgtEl>
                                        <p:attrNameLst>
                                          <p:attrName>style.visibility</p:attrName>
                                        </p:attrNameLst>
                                      </p:cBhvr>
                                      <p:to>
                                        <p:strVal val="visible"/>
                                      </p:to>
                                    </p:set>
                                    <p:animEffect transition="in" filter="fade">
                                      <p:cBhvr>
                                        <p:cTn id="36" dur="2000"/>
                                        <p:tgtEl>
                                          <p:spTgt spid="164866">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4866">
                                            <p:txEl>
                                              <p:pRg st="7" end="7"/>
                                            </p:txEl>
                                          </p:spTgt>
                                        </p:tgtEl>
                                        <p:attrNameLst>
                                          <p:attrName>style.visibility</p:attrName>
                                        </p:attrNameLst>
                                      </p:cBhvr>
                                      <p:to>
                                        <p:strVal val="visible"/>
                                      </p:to>
                                    </p:set>
                                    <p:animEffect transition="in" filter="fade">
                                      <p:cBhvr>
                                        <p:cTn id="41" dur="2000"/>
                                        <p:tgtEl>
                                          <p:spTgt spid="164866">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64866">
                                            <p:txEl>
                                              <p:pRg st="11" end="11"/>
                                            </p:txEl>
                                          </p:spTgt>
                                        </p:tgtEl>
                                        <p:attrNameLst>
                                          <p:attrName>style.visibility</p:attrName>
                                        </p:attrNameLst>
                                      </p:cBhvr>
                                      <p:to>
                                        <p:strVal val="visible"/>
                                      </p:to>
                                    </p:set>
                                    <p:animEffect transition="in" filter="fade">
                                      <p:cBhvr>
                                        <p:cTn id="46" dur="2000"/>
                                        <p:tgtEl>
                                          <p:spTgt spid="164866">
                                            <p:txEl>
                                              <p:pRg st="11" end="1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64866">
                                            <p:txEl>
                                              <p:pRg st="12" end="12"/>
                                            </p:txEl>
                                          </p:spTgt>
                                        </p:tgtEl>
                                        <p:attrNameLst>
                                          <p:attrName>style.visibility</p:attrName>
                                        </p:attrNameLst>
                                      </p:cBhvr>
                                      <p:to>
                                        <p:strVal val="visible"/>
                                      </p:to>
                                    </p:set>
                                    <p:animEffect transition="in" filter="fade">
                                      <p:cBhvr>
                                        <p:cTn id="51" dur="2000"/>
                                        <p:tgtEl>
                                          <p:spTgt spid="164866">
                                            <p:txEl>
                                              <p:pRg st="12" end="1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64866">
                                            <p:txEl>
                                              <p:pRg st="13" end="13"/>
                                            </p:txEl>
                                          </p:spTgt>
                                        </p:tgtEl>
                                        <p:attrNameLst>
                                          <p:attrName>style.visibility</p:attrName>
                                        </p:attrNameLst>
                                      </p:cBhvr>
                                      <p:to>
                                        <p:strVal val="visible"/>
                                      </p:to>
                                    </p:set>
                                    <p:animEffect transition="in" filter="fade">
                                      <p:cBhvr>
                                        <p:cTn id="56" dur="2000"/>
                                        <p:tgtEl>
                                          <p:spTgt spid="164866">
                                            <p:txEl>
                                              <p:pRg st="13" end="1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64866">
                                            <p:txEl>
                                              <p:pRg st="14" end="14"/>
                                            </p:txEl>
                                          </p:spTgt>
                                        </p:tgtEl>
                                        <p:attrNameLst>
                                          <p:attrName>style.visibility</p:attrName>
                                        </p:attrNameLst>
                                      </p:cBhvr>
                                      <p:to>
                                        <p:strVal val="visible"/>
                                      </p:to>
                                    </p:set>
                                    <p:animEffect transition="in" filter="fade">
                                      <p:cBhvr>
                                        <p:cTn id="61" dur="2000"/>
                                        <p:tgtEl>
                                          <p:spTgt spid="164866">
                                            <p:txEl>
                                              <p:pRg st="14" end="1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64866">
                                            <p:txEl>
                                              <p:pRg st="11" end="11"/>
                                            </p:txEl>
                                          </p:spTgt>
                                        </p:tgtEl>
                                        <p:attrNameLst>
                                          <p:attrName>style.visibility</p:attrName>
                                        </p:attrNameLst>
                                      </p:cBhvr>
                                      <p:to>
                                        <p:strVal val="visible"/>
                                      </p:to>
                                    </p:set>
                                    <p:animEffect transition="in" filter="fade">
                                      <p:cBhvr>
                                        <p:cTn id="66" dur="2000"/>
                                        <p:tgtEl>
                                          <p:spTgt spid="164866">
                                            <p:txEl>
                                              <p:pRg st="11" end="1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64866">
                                            <p:txEl>
                                              <p:pRg st="12" end="12"/>
                                            </p:txEl>
                                          </p:spTgt>
                                        </p:tgtEl>
                                        <p:attrNameLst>
                                          <p:attrName>style.visibility</p:attrName>
                                        </p:attrNameLst>
                                      </p:cBhvr>
                                      <p:to>
                                        <p:strVal val="visible"/>
                                      </p:to>
                                    </p:set>
                                    <p:animEffect transition="in" filter="fade">
                                      <p:cBhvr>
                                        <p:cTn id="71" dur="2000"/>
                                        <p:tgtEl>
                                          <p:spTgt spid="164866">
                                            <p:txEl>
                                              <p:pRg st="12" end="12"/>
                                            </p:txEl>
                                          </p:spTgt>
                                        </p:tgtEl>
                                      </p:cBhvr>
                                    </p:animEffect>
                                  </p:childTnLst>
                                </p:cTn>
                              </p:par>
                              <p:par>
                                <p:cTn id="72" presetID="18" presetClass="entr" presetSubtype="12" fill="hold" nodeType="withEffect">
                                  <p:stCondLst>
                                    <p:cond delay="0"/>
                                  </p:stCondLst>
                                  <p:childTnLst>
                                    <p:set>
                                      <p:cBhvr>
                                        <p:cTn id="73" dur="1" fill="hold">
                                          <p:stCondLst>
                                            <p:cond delay="0"/>
                                          </p:stCondLst>
                                        </p:cTn>
                                        <p:tgtEl>
                                          <p:spTgt spid="164867"/>
                                        </p:tgtEl>
                                        <p:attrNameLst>
                                          <p:attrName>style.visibility</p:attrName>
                                        </p:attrNameLst>
                                      </p:cBhvr>
                                      <p:to>
                                        <p:strVal val="visible"/>
                                      </p:to>
                                    </p:set>
                                    <p:animEffect transition="in" filter="strips(downLeft)">
                                      <p:cBhvr>
                                        <p:cTn id="74" dur="2000"/>
                                        <p:tgtEl>
                                          <p:spTgt spid="164867"/>
                                        </p:tgtEl>
                                      </p:cBhvr>
                                    </p:animEffect>
                                  </p:childTnLst>
                                </p:cTn>
                              </p:par>
                            </p:childTnLst>
                          </p:cTn>
                        </p:par>
                        <p:par>
                          <p:cTn id="75" fill="hold" nodeType="afterGroup">
                            <p:stCondLst>
                              <p:cond delay="2000"/>
                            </p:stCondLst>
                            <p:childTnLst>
                              <p:par>
                                <p:cTn id="76" presetID="18" presetClass="entr" presetSubtype="12" fill="hold" nodeType="afterEffect">
                                  <p:stCondLst>
                                    <p:cond delay="0"/>
                                  </p:stCondLst>
                                  <p:childTnLst>
                                    <p:set>
                                      <p:cBhvr>
                                        <p:cTn id="77" dur="1" fill="hold">
                                          <p:stCondLst>
                                            <p:cond delay="0"/>
                                          </p:stCondLst>
                                        </p:cTn>
                                        <p:tgtEl>
                                          <p:spTgt spid="164868"/>
                                        </p:tgtEl>
                                        <p:attrNameLst>
                                          <p:attrName>style.visibility</p:attrName>
                                        </p:attrNameLst>
                                      </p:cBhvr>
                                      <p:to>
                                        <p:strVal val="visible"/>
                                      </p:to>
                                    </p:set>
                                    <p:animEffect transition="in" filter="strips(downLeft)">
                                      <p:cBhvr>
                                        <p:cTn id="78" dur="2000"/>
                                        <p:tgtEl>
                                          <p:spTgt spid="164868"/>
                                        </p:tgtEl>
                                      </p:cBhvr>
                                    </p:animEffect>
                                  </p:childTnLst>
                                </p:cTn>
                              </p:par>
                              <p:par>
                                <p:cTn id="79" presetID="18" presetClass="entr" presetSubtype="12" fill="hold" nodeType="withEffect">
                                  <p:stCondLst>
                                    <p:cond delay="0"/>
                                  </p:stCondLst>
                                  <p:childTnLst>
                                    <p:set>
                                      <p:cBhvr>
                                        <p:cTn id="80" dur="1" fill="hold">
                                          <p:stCondLst>
                                            <p:cond delay="0"/>
                                          </p:stCondLst>
                                        </p:cTn>
                                        <p:tgtEl>
                                          <p:spTgt spid="164869"/>
                                        </p:tgtEl>
                                        <p:attrNameLst>
                                          <p:attrName>style.visibility</p:attrName>
                                        </p:attrNameLst>
                                      </p:cBhvr>
                                      <p:to>
                                        <p:strVal val="visible"/>
                                      </p:to>
                                    </p:set>
                                    <p:animEffect transition="in" filter="strips(downLeft)">
                                      <p:cBhvr>
                                        <p:cTn id="81" dur="2000"/>
                                        <p:tgtEl>
                                          <p:spTgt spid="16486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164870"/>
                                        </p:tgtEl>
                                        <p:attrNameLst>
                                          <p:attrName>style.visibility</p:attrName>
                                        </p:attrNameLst>
                                      </p:cBhvr>
                                      <p:to>
                                        <p:strVal val="visible"/>
                                      </p:to>
                                    </p:set>
                                    <p:anim to="" calcmode="lin" valueType="num">
                                      <p:cBhvr>
                                        <p:cTn id="86" dur="1" fill="hold"/>
                                        <p:tgtEl>
                                          <p:spTgt spid="1648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1981200" y="476251"/>
            <a:ext cx="8229600" cy="5654675"/>
          </a:xfrm>
          <a:noFill/>
        </p:spPr>
        <p:txBody>
          <a:bodyPr/>
          <a:lstStyle/>
          <a:p>
            <a:pPr algn="r" eaLnBrk="1" hangingPunct="1">
              <a:buFontTx/>
              <a:buNone/>
            </a:pPr>
            <a:r>
              <a:rPr lang="el-GR" altLang="en-US" sz="2000" u="sng">
                <a:latin typeface="Times New Roman" panose="02020603050405020304" pitchFamily="18" charset="0"/>
              </a:rPr>
              <a:t>ΜΕΙΩΣΕΙΣ ΚΑΤΆ ΠΡΟΒΛΕΨΗ   </a:t>
            </a:r>
            <a:r>
              <a:rPr lang="el-GR" altLang="en-US" sz="2000">
                <a:latin typeface="Times New Roman" panose="02020603050405020304" pitchFamily="18" charset="0"/>
              </a:rPr>
              <a:t>               </a:t>
            </a:r>
          </a:p>
          <a:p>
            <a:pPr algn="r" eaLnBrk="1" hangingPunct="1">
              <a:buFontTx/>
              <a:buNone/>
            </a:pPr>
            <a:endParaRPr lang="el-GR" altLang="en-US" sz="2000">
              <a:latin typeface="Times New Roman" panose="02020603050405020304" pitchFamily="18" charset="0"/>
            </a:endParaRPr>
          </a:p>
          <a:p>
            <a:pPr algn="r" eaLnBrk="1" hangingPunct="1">
              <a:buFont typeface="Wingdings 2" panose="05020102010507070707" pitchFamily="18" charset="2"/>
              <a:buChar char=" "/>
            </a:pPr>
            <a:r>
              <a:rPr lang="el-GR" altLang="en-US" sz="2000" i="1">
                <a:latin typeface="Times New Roman" panose="02020603050405020304" pitchFamily="18" charset="0"/>
                <a:sym typeface="Wingdings 2" panose="05020102010507070707" pitchFamily="18" charset="2"/>
              </a:rPr>
              <a:t>     Πρόβλεψη υποτίμησης αποθεμάτων </a:t>
            </a:r>
          </a:p>
          <a:p>
            <a:pPr algn="r" eaLnBrk="1" hangingPunct="1">
              <a:buFont typeface="Wingdings 2" panose="05020102010507070707" pitchFamily="18" charset="2"/>
              <a:buChar char=" "/>
            </a:pPr>
            <a:r>
              <a:rPr lang="el-GR" altLang="en-US" sz="2000" i="1">
                <a:latin typeface="Times New Roman" panose="02020603050405020304" pitchFamily="18" charset="0"/>
                <a:sym typeface="Wingdings 2" panose="05020102010507070707" pitchFamily="18" charset="2"/>
              </a:rPr>
              <a:t>(Σημειώνεται ότι η πρόβλεψη υποτίμησης</a:t>
            </a:r>
          </a:p>
          <a:p>
            <a:pPr algn="r" eaLnBrk="1" hangingPunct="1">
              <a:buFont typeface="Wingdings 2" panose="05020102010507070707" pitchFamily="18" charset="2"/>
              <a:buChar char=" "/>
            </a:pPr>
            <a:r>
              <a:rPr lang="el-GR" altLang="en-US" sz="2000" i="1">
                <a:latin typeface="Times New Roman" panose="02020603050405020304" pitchFamily="18" charset="0"/>
                <a:sym typeface="Wingdings 2" panose="05020102010507070707" pitchFamily="18" charset="2"/>
              </a:rPr>
              <a:t>αποθεμάτων εμφανίζεται στο ενεργητικό</a:t>
            </a:r>
          </a:p>
          <a:p>
            <a:pPr algn="r" eaLnBrk="1" hangingPunct="1">
              <a:buFont typeface="Wingdings 2" panose="05020102010507070707" pitchFamily="18" charset="2"/>
              <a:buChar char=" "/>
            </a:pPr>
            <a:r>
              <a:rPr lang="el-GR" altLang="en-US" sz="2000" i="1">
                <a:latin typeface="Times New Roman" panose="02020603050405020304" pitchFamily="18" charset="0"/>
                <a:sym typeface="Wingdings 2" panose="05020102010507070707" pitchFamily="18" charset="2"/>
              </a:rPr>
              <a:t>του ισολογισμού αφαιρετικά του ποσού τέλους</a:t>
            </a:r>
          </a:p>
          <a:p>
            <a:pPr algn="r" eaLnBrk="1" hangingPunct="1">
              <a:buFont typeface="Wingdings 2" panose="05020102010507070707" pitchFamily="18" charset="2"/>
              <a:buChar char=" "/>
            </a:pPr>
            <a:r>
              <a:rPr lang="el-GR" altLang="en-US" sz="2000" i="1">
                <a:latin typeface="Times New Roman" panose="02020603050405020304" pitchFamily="18" charset="0"/>
                <a:sym typeface="Wingdings 2" panose="05020102010507070707" pitchFamily="18" charset="2"/>
              </a:rPr>
              <a:t>χρήσεως των αποθεμάτων)</a:t>
            </a:r>
          </a:p>
        </p:txBody>
      </p:sp>
      <p:sp>
        <p:nvSpPr>
          <p:cNvPr id="165891" name="AutoShape 3"/>
          <p:cNvSpPr>
            <a:spLocks/>
          </p:cNvSpPr>
          <p:nvPr/>
        </p:nvSpPr>
        <p:spPr bwMode="auto">
          <a:xfrm rot="16200000">
            <a:off x="7752557" y="-1467644"/>
            <a:ext cx="431800" cy="5040313"/>
          </a:xfrm>
          <a:prstGeom prst="rightBrace">
            <a:avLst>
              <a:gd name="adj1" fmla="val 97273"/>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812694269"/>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Effect transition="in" filter="fade">
                                      <p:cBhvr>
                                        <p:cTn id="7" dur="2000"/>
                                        <p:tgtEl>
                                          <p:spTgt spid="165890">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5890">
                                            <p:txEl>
                                              <p:pRg st="2" end="2"/>
                                            </p:txEl>
                                          </p:spTgt>
                                        </p:tgtEl>
                                        <p:attrNameLst>
                                          <p:attrName>style.visibility</p:attrName>
                                        </p:attrNameLst>
                                      </p:cBhvr>
                                      <p:to>
                                        <p:strVal val="visible"/>
                                      </p:to>
                                    </p:set>
                                    <p:animEffect transition="in" filter="fade">
                                      <p:cBhvr>
                                        <p:cTn id="11" dur="2000"/>
                                        <p:tgtEl>
                                          <p:spTgt spid="165890">
                                            <p:txEl>
                                              <p:pRg st="2" end="2"/>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5890">
                                            <p:txEl>
                                              <p:pRg st="3" end="3"/>
                                            </p:txEl>
                                          </p:spTgt>
                                        </p:tgtEl>
                                        <p:attrNameLst>
                                          <p:attrName>style.visibility</p:attrName>
                                        </p:attrNameLst>
                                      </p:cBhvr>
                                      <p:to>
                                        <p:strVal val="visible"/>
                                      </p:to>
                                    </p:set>
                                    <p:animEffect transition="in" filter="fade">
                                      <p:cBhvr>
                                        <p:cTn id="15" dur="2000"/>
                                        <p:tgtEl>
                                          <p:spTgt spid="165890">
                                            <p:txEl>
                                              <p:pRg st="3" end="3"/>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65890">
                                            <p:txEl>
                                              <p:pRg st="4" end="4"/>
                                            </p:txEl>
                                          </p:spTgt>
                                        </p:tgtEl>
                                        <p:attrNameLst>
                                          <p:attrName>style.visibility</p:attrName>
                                        </p:attrNameLst>
                                      </p:cBhvr>
                                      <p:to>
                                        <p:strVal val="visible"/>
                                      </p:to>
                                    </p:set>
                                    <p:animEffect transition="in" filter="fade">
                                      <p:cBhvr>
                                        <p:cTn id="19" dur="2000"/>
                                        <p:tgtEl>
                                          <p:spTgt spid="165890">
                                            <p:txEl>
                                              <p:pRg st="4" end="4"/>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65890">
                                            <p:txEl>
                                              <p:pRg st="5" end="5"/>
                                            </p:txEl>
                                          </p:spTgt>
                                        </p:tgtEl>
                                        <p:attrNameLst>
                                          <p:attrName>style.visibility</p:attrName>
                                        </p:attrNameLst>
                                      </p:cBhvr>
                                      <p:to>
                                        <p:strVal val="visible"/>
                                      </p:to>
                                    </p:set>
                                    <p:animEffect transition="in" filter="fade">
                                      <p:cBhvr>
                                        <p:cTn id="23" dur="2000"/>
                                        <p:tgtEl>
                                          <p:spTgt spid="165890">
                                            <p:txEl>
                                              <p:pRg st="5" end="5"/>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5890">
                                            <p:txEl>
                                              <p:pRg st="6" end="6"/>
                                            </p:txEl>
                                          </p:spTgt>
                                        </p:tgtEl>
                                        <p:attrNameLst>
                                          <p:attrName>style.visibility</p:attrName>
                                        </p:attrNameLst>
                                      </p:cBhvr>
                                      <p:to>
                                        <p:strVal val="visible"/>
                                      </p:to>
                                    </p:set>
                                    <p:animEffect transition="in" filter="fade">
                                      <p:cBhvr>
                                        <p:cTn id="27" dur="2000"/>
                                        <p:tgtEl>
                                          <p:spTgt spid="165890">
                                            <p:txEl>
                                              <p:pRg st="6" end="6"/>
                                            </p:txEl>
                                          </p:spTgt>
                                        </p:tgtEl>
                                      </p:cBhvr>
                                    </p:animEffect>
                                  </p:childTnLst>
                                </p:cTn>
                              </p:par>
                            </p:childTnLst>
                          </p:cTn>
                        </p:par>
                        <p:par>
                          <p:cTn id="28" fill="hold" nodeType="afterGroup">
                            <p:stCondLst>
                              <p:cond delay="12000"/>
                            </p:stCondLst>
                            <p:childTnLst>
                              <p:par>
                                <p:cTn id="29" presetID="18" presetClass="entr" presetSubtype="12" fill="hold" nodeType="afterEffect">
                                  <p:stCondLst>
                                    <p:cond delay="0"/>
                                  </p:stCondLst>
                                  <p:childTnLst>
                                    <p:set>
                                      <p:cBhvr>
                                        <p:cTn id="30" dur="1" fill="hold">
                                          <p:stCondLst>
                                            <p:cond delay="0"/>
                                          </p:stCondLst>
                                        </p:cTn>
                                        <p:tgtEl>
                                          <p:spTgt spid="165891"/>
                                        </p:tgtEl>
                                        <p:attrNameLst>
                                          <p:attrName>style.visibility</p:attrName>
                                        </p:attrNameLst>
                                      </p:cBhvr>
                                      <p:to>
                                        <p:strVal val="visible"/>
                                      </p:to>
                                    </p:set>
                                    <p:animEffect transition="in" filter="strips(downLeft)">
                                      <p:cBhvr>
                                        <p:cTn id="31" dur="2000"/>
                                        <p:tgtEl>
                                          <p:spTgt spid="16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1981200" y="1600200"/>
            <a:ext cx="8229600" cy="5257800"/>
          </a:xfrm>
          <a:noFill/>
        </p:spPr>
        <p:txBody>
          <a:bodyPr/>
          <a:lstStyle/>
          <a:p>
            <a:pPr eaLnBrk="1" hangingPunct="1">
              <a:lnSpc>
                <a:spcPct val="90000"/>
              </a:lnSpc>
              <a:buFontTx/>
              <a:buNone/>
            </a:pPr>
            <a:r>
              <a:rPr lang="el-GR" altLang="en-US"/>
              <a:t>   </a:t>
            </a:r>
            <a:r>
              <a:rPr lang="el-GR" altLang="en-US" sz="2000" u="sng"/>
              <a:t>ΑΥΞΗΣΗ ΑΠΟΘΕΜΑΤΩΝ</a:t>
            </a:r>
          </a:p>
          <a:p>
            <a:pPr eaLnBrk="1" hangingPunct="1">
              <a:lnSpc>
                <a:spcPct val="90000"/>
              </a:lnSpc>
              <a:buFontTx/>
              <a:buNone/>
            </a:pPr>
            <a:endParaRPr lang="el-GR" altLang="en-US" sz="2000"/>
          </a:p>
          <a:p>
            <a:pPr eaLnBrk="1" hangingPunct="1">
              <a:lnSpc>
                <a:spcPct val="90000"/>
              </a:lnSpc>
              <a:buSzPct val="95000"/>
              <a:buFont typeface="Wingdings" panose="05000000000000000000" pitchFamily="2" charset="2"/>
              <a:buChar char="q"/>
            </a:pPr>
            <a:r>
              <a:rPr lang="el-GR" altLang="en-US" sz="2000">
                <a:latin typeface="Times New Roman" panose="02020603050405020304" pitchFamily="18" charset="0"/>
              </a:rPr>
              <a:t>Οι αγορές αποθεμάτων καταχωρούνται στην χρέωση των λογαριασμών της 2ης ομάδας του Ε.Γ.Λ.Σ. Επίσης στη χρέωση τους καταχωρούνται οι εισφορές αποθεμάτων από τους ιδιοκτήτες της επιχείρησης τα οποία έχουν προηγουμένως εκτιμηθεί από εμπειρογνώμονες (π.χ. επιτροπή άρθρου 9, κωδ. Ν. 2190/1920) με πίστωση του λογαριασμού 40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Κεφάλαιο</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Τέλος στην χρέωση τους καταχωρείται οι δωρεές αποθεμάτων με πίστωση του λογαριασμού 41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Αποθεματικά</a:t>
            </a:r>
            <a:r>
              <a:rPr lang="el-GR"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rPr>
              <a:t>.</a:t>
            </a:r>
            <a:r>
              <a:rPr lang="el-GR" altLang="en-US" sz="2000"/>
              <a:t> </a:t>
            </a:r>
          </a:p>
          <a:p>
            <a:pPr eaLnBrk="1" hangingPunct="1">
              <a:lnSpc>
                <a:spcPct val="90000"/>
              </a:lnSpc>
              <a:buSzPct val="95000"/>
              <a:buFont typeface="Wingdings" panose="05000000000000000000" pitchFamily="2" charset="2"/>
              <a:buChar char="q"/>
            </a:pPr>
            <a:r>
              <a:rPr lang="el-GR" altLang="en-US" sz="2000">
                <a:latin typeface="Times New Roman" panose="02020603050405020304" pitchFamily="18" charset="0"/>
              </a:rPr>
              <a:t> Η παραγωγή έτοιμων και ημιετοίμων προϊόντων καταχωρείται στους λογαριασμούς της  9ης ομάδας του Ε.Γ.Λ.Σ. Μόνο στην αρχή και στο τέλος της χρήσεως οι λογαριασμοί της 2ης ομάδας ενημερώνονται με τα αποθέματα αρχής και τέλους χρήσεως των έτοιμων και ημιετοίμων προϊόντων</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90000"/>
              </a:lnSpc>
              <a:buSzPct val="95000"/>
              <a:buFont typeface="Wingdings" panose="05000000000000000000" pitchFamily="2" charset="2"/>
              <a:buChar char="q"/>
            </a:pPr>
            <a:r>
              <a:rPr lang="el-GR" altLang="en-US" sz="2000">
                <a:latin typeface="Times New Roman" panose="02020603050405020304" pitchFamily="18" charset="0"/>
              </a:rPr>
              <a:t>Οι  διαφορές απογραφής κατά την διάρκεια της χρήσεως  καταγράφονται ποσοτικά και κατ’ αξία στην 9η ομάδα του Ε.Γ.Λ.Σ.</a:t>
            </a:r>
          </a:p>
        </p:txBody>
      </p:sp>
      <p:sp>
        <p:nvSpPr>
          <p:cNvPr id="166915" name="AutoShape 3"/>
          <p:cNvSpPr>
            <a:spLocks noChangeArrowheads="1"/>
          </p:cNvSpPr>
          <p:nvPr/>
        </p:nvSpPr>
        <p:spPr bwMode="auto">
          <a:xfrm>
            <a:off x="1486412" y="1881726"/>
            <a:ext cx="647700" cy="144462"/>
          </a:xfrm>
          <a:prstGeom prst="right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6916" name="Rectangle 4"/>
          <p:cNvSpPr>
            <a:spLocks noGrp="1" noChangeArrowheads="1"/>
          </p:cNvSpPr>
          <p:nvPr>
            <p:ph type="title"/>
          </p:nvPr>
        </p:nvSpPr>
        <p:spPr>
          <a:noFill/>
        </p:spPr>
        <p:txBody>
          <a:bodyPr anchorCtr="1"/>
          <a:lstStyle/>
          <a:p>
            <a:pPr eaLnBrk="1" hangingPunct="1"/>
            <a:r>
              <a:rPr lang="el-GR" altLang="en-US" sz="3200"/>
              <a:t>ΛΟΓΙΣΤΙΚΟΠΟΙΗΣΗ ΑΥΞΗΣΕΩΝ ΚΑΙ ΜΕΙΩΣΕΩΝ ΤΩΝ ΑΠΟΘΕΜΑΤΩΝ</a:t>
            </a:r>
          </a:p>
        </p:txBody>
      </p:sp>
    </p:spTree>
    <p:extLst>
      <p:ext uri="{BB962C8B-B14F-4D97-AF65-F5344CB8AC3E}">
        <p14:creationId xmlns:p14="http://schemas.microsoft.com/office/powerpoint/2010/main" val="2507741226"/>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dissolve">
                                      <p:cBhvr>
                                        <p:cTn id="7" dur="2000"/>
                                        <p:tgtEl>
                                          <p:spTgt spid="166914">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66914">
                                            <p:txEl>
                                              <p:pRg st="2" end="2"/>
                                            </p:txEl>
                                          </p:spTgt>
                                        </p:tgtEl>
                                        <p:attrNameLst>
                                          <p:attrName>style.visibility</p:attrName>
                                        </p:attrNameLst>
                                      </p:cBhvr>
                                      <p:to>
                                        <p:strVal val="visible"/>
                                      </p:to>
                                    </p:set>
                                    <p:anim calcmode="lin" valueType="num">
                                      <p:cBhvr additive="base">
                                        <p:cTn id="11" dur="2000" fill="hold"/>
                                        <p:tgtEl>
                                          <p:spTgt spid="166914">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69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5000"/>
                                  </p:stCondLst>
                                  <p:childTnLst>
                                    <p:set>
                                      <p:cBhvr>
                                        <p:cTn id="16" dur="1" fill="hold">
                                          <p:stCondLst>
                                            <p:cond delay="0"/>
                                          </p:stCondLst>
                                        </p:cTn>
                                        <p:tgtEl>
                                          <p:spTgt spid="166914">
                                            <p:txEl>
                                              <p:pRg st="3" end="3"/>
                                            </p:txEl>
                                          </p:spTgt>
                                        </p:tgtEl>
                                        <p:attrNameLst>
                                          <p:attrName>style.visibility</p:attrName>
                                        </p:attrNameLst>
                                      </p:cBhvr>
                                      <p:to>
                                        <p:strVal val="visible"/>
                                      </p:to>
                                    </p:set>
                                    <p:anim calcmode="lin" valueType="num">
                                      <p:cBhvr additive="base">
                                        <p:cTn id="17" dur="2000" fill="hold"/>
                                        <p:tgtEl>
                                          <p:spTgt spid="166914">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66914">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000"/>
                            </p:stCondLst>
                            <p:childTnLst>
                              <p:par>
                                <p:cTn id="20" presetID="2" presetClass="entr" presetSubtype="4" fill="hold" nodeType="afterEffect">
                                  <p:stCondLst>
                                    <p:cond delay="5000"/>
                                  </p:stCondLst>
                                  <p:childTnLst>
                                    <p:set>
                                      <p:cBhvr>
                                        <p:cTn id="21" dur="1" fill="hold">
                                          <p:stCondLst>
                                            <p:cond delay="0"/>
                                          </p:stCondLst>
                                        </p:cTn>
                                        <p:tgtEl>
                                          <p:spTgt spid="166914">
                                            <p:txEl>
                                              <p:pRg st="4" end="4"/>
                                            </p:txEl>
                                          </p:spTgt>
                                        </p:tgtEl>
                                        <p:attrNameLst>
                                          <p:attrName>style.visibility</p:attrName>
                                        </p:attrNameLst>
                                      </p:cBhvr>
                                      <p:to>
                                        <p:strVal val="visible"/>
                                      </p:to>
                                    </p:set>
                                    <p:anim calcmode="lin" valueType="num">
                                      <p:cBhvr additive="base">
                                        <p:cTn id="22" dur="2000" fill="hold"/>
                                        <p:tgtEl>
                                          <p:spTgt spid="166914">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66914">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4000"/>
                            </p:stCondLst>
                            <p:childTnLst>
                              <p:par>
                                <p:cTn id="25" presetID="9" presetClass="entr" presetSubtype="0" fill="hold" nodeType="afterEffect">
                                  <p:stCondLst>
                                    <p:cond delay="0"/>
                                  </p:stCondLst>
                                  <p:childTnLst>
                                    <p:set>
                                      <p:cBhvr>
                                        <p:cTn id="26" dur="1" fill="hold">
                                          <p:stCondLst>
                                            <p:cond delay="0"/>
                                          </p:stCondLst>
                                        </p:cTn>
                                        <p:tgtEl>
                                          <p:spTgt spid="166915"/>
                                        </p:tgtEl>
                                        <p:attrNameLst>
                                          <p:attrName>style.visibility</p:attrName>
                                        </p:attrNameLst>
                                      </p:cBhvr>
                                      <p:to>
                                        <p:strVal val="visible"/>
                                      </p:to>
                                    </p:set>
                                    <p:animEffect transition="in" filter="dissolve">
                                      <p:cBhvr>
                                        <p:cTn id="27" dur="2000"/>
                                        <p:tgtEl>
                                          <p:spTgt spid="166915"/>
                                        </p:tgtEl>
                                      </p:cBhvr>
                                    </p:animEffect>
                                  </p:childTnLst>
                                </p:cTn>
                              </p:par>
                            </p:childTnLst>
                          </p:cTn>
                        </p:par>
                        <p:par>
                          <p:cTn id="28" fill="hold" nodeType="afterGroup">
                            <p:stCondLst>
                              <p:cond delay="16000"/>
                            </p:stCondLst>
                            <p:childTnLst>
                              <p:par>
                                <p:cTn id="29" presetID="24" presetClass="entr" presetSubtype="0" fill="hold" grpId="0" nodeType="afterEffect">
                                  <p:stCondLst>
                                    <p:cond delay="0"/>
                                  </p:stCondLst>
                                  <p:childTnLst>
                                    <p:set>
                                      <p:cBhvr>
                                        <p:cTn id="30" dur="1" fill="hold">
                                          <p:stCondLst>
                                            <p:cond delay="0"/>
                                          </p:stCondLst>
                                        </p:cTn>
                                        <p:tgtEl>
                                          <p:spTgt spid="166916"/>
                                        </p:tgtEl>
                                        <p:attrNameLst>
                                          <p:attrName>style.visibility</p:attrName>
                                        </p:attrNameLst>
                                      </p:cBhvr>
                                      <p:to>
                                        <p:strVal val="visible"/>
                                      </p:to>
                                    </p:set>
                                    <p:anim to="" calcmode="lin" valueType="num">
                                      <p:cBhvr>
                                        <p:cTn id="31" dur="1" fill="hold"/>
                                        <p:tgtEl>
                                          <p:spTgt spid="1669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1981200" y="549275"/>
            <a:ext cx="8229600" cy="5581650"/>
          </a:xfrm>
          <a:noFill/>
        </p:spPr>
        <p:txBody>
          <a:bodyPr/>
          <a:lstStyle/>
          <a:p>
            <a:pPr marL="609600" indent="-609600">
              <a:buNone/>
            </a:pPr>
            <a:r>
              <a:rPr lang="en-US" altLang="en-US" smtClean="0"/>
              <a:t>  </a:t>
            </a:r>
            <a:r>
              <a:rPr lang="el-GR" altLang="en-US" sz="2000" u="sng"/>
              <a:t>ΜΕΙΩΣΗ ΑΠΟΘΕΜΑΤΩΝ</a:t>
            </a:r>
          </a:p>
          <a:p>
            <a:pPr marL="609600" indent="-609600">
              <a:buSzPct val="95000"/>
              <a:buFont typeface="Wingdings" panose="05000000000000000000" pitchFamily="2" charset="2"/>
              <a:buChar char="q"/>
            </a:pPr>
            <a:r>
              <a:rPr lang="el-GR" altLang="en-US" sz="2000">
                <a:latin typeface="Times New Roman" panose="02020603050405020304" pitchFamily="18" charset="0"/>
              </a:rPr>
              <a:t>Στην πίστωση των λογαριασμών της 2ης ομάδας καταχωρούνται μόνο οι εκπτώσεις αγορών και οι επιστροφές αγορών</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marL="609600" indent="-609600">
              <a:buSzPct val="95000"/>
              <a:buFont typeface="Wingdings" panose="05000000000000000000" pitchFamily="2" charset="2"/>
              <a:buChar char="q"/>
            </a:pPr>
            <a:endParaRPr lang="el-GR" altLang="en-US" sz="2000">
              <a:latin typeface="Times New Roman" panose="02020603050405020304" pitchFamily="18" charset="0"/>
            </a:endParaRPr>
          </a:p>
          <a:p>
            <a:pPr marL="609600" indent="-609600">
              <a:buSzPct val="95000"/>
              <a:buFont typeface="Wingdings" panose="05000000000000000000" pitchFamily="2" charset="2"/>
              <a:buChar char="q"/>
            </a:pPr>
            <a:r>
              <a:rPr lang="el-GR" altLang="en-US" sz="2000">
                <a:latin typeface="Times New Roman" panose="02020603050405020304" pitchFamily="18" charset="0"/>
              </a:rPr>
              <a:t>Άλλες μειώσεις αποθεμάτων:</a:t>
            </a:r>
          </a:p>
          <a:p>
            <a:pPr marL="609600" indent="-609600">
              <a:buSzPct val="95000"/>
              <a:buNone/>
            </a:pP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r>
              <a:rPr lang="el-GR" altLang="en-US" sz="2000" i="1">
                <a:latin typeface="Times New Roman" panose="02020603050405020304" pitchFamily="18" charset="0"/>
              </a:rPr>
              <a:t>Πώληση αποθεμάτων</a:t>
            </a:r>
          </a:p>
          <a:p>
            <a:pPr marL="609600" indent="-609600">
              <a:buSzPct val="95000"/>
              <a:buNone/>
            </a:pPr>
            <a:r>
              <a:rPr lang="el-GR" altLang="en-US" sz="2000" i="1">
                <a:latin typeface="Times New Roman" panose="02020603050405020304" pitchFamily="18" charset="0"/>
              </a:rPr>
              <a:t>         </a:t>
            </a:r>
            <a:r>
              <a:rPr lang="el-GR" altLang="en-US" sz="2000">
                <a:latin typeface="Times New Roman" panose="02020603050405020304" pitchFamily="18" charset="0"/>
              </a:rPr>
              <a:t>Σε αυτή την περίπτωση </a:t>
            </a:r>
            <a:r>
              <a:rPr lang="el-GR" altLang="en-US" sz="2000" b="1">
                <a:latin typeface="Times New Roman" panose="02020603050405020304" pitchFamily="18" charset="0"/>
              </a:rPr>
              <a:t>πιστώνονται</a:t>
            </a:r>
            <a:r>
              <a:rPr lang="el-GR" altLang="en-US" sz="2000">
                <a:latin typeface="Times New Roman" panose="02020603050405020304" pitchFamily="18" charset="0"/>
              </a:rPr>
              <a:t> οι εξής λογαριασμοί:</a:t>
            </a:r>
          </a:p>
          <a:p>
            <a:pPr marL="609600" indent="-609600">
              <a:buSzPct val="95000"/>
              <a:buNone/>
            </a:pPr>
            <a:r>
              <a:rPr lang="el-GR" altLang="en-US" sz="2000">
                <a:latin typeface="Times New Roman" panose="02020603050405020304" pitchFamily="18" charset="0"/>
              </a:rPr>
              <a:t>         70   Πωλήσεις εμπορευμάτων</a:t>
            </a:r>
          </a:p>
          <a:p>
            <a:pPr marL="609600" indent="-609600">
              <a:buSzPct val="95000"/>
              <a:buNone/>
            </a:pPr>
            <a:r>
              <a:rPr lang="el-GR" altLang="en-US" sz="2000">
                <a:latin typeface="Times New Roman" panose="02020603050405020304" pitchFamily="18" charset="0"/>
              </a:rPr>
              <a:t>         71   Πωλήσεις προϊόντων ετοίμων και ημιτελών</a:t>
            </a:r>
          </a:p>
          <a:p>
            <a:pPr marL="609600" indent="-609600">
              <a:buSzPct val="95000"/>
              <a:buNone/>
            </a:pPr>
            <a:r>
              <a:rPr lang="el-GR" altLang="en-US" sz="2000">
                <a:latin typeface="Times New Roman" panose="02020603050405020304" pitchFamily="18" charset="0"/>
              </a:rPr>
              <a:t>         72   Πωλήσεις λοιπών αποθεμάτων και άχρηστου υλικού</a:t>
            </a:r>
          </a:p>
          <a:p>
            <a:pPr marL="609600" indent="-609600">
              <a:buSzPct val="95000"/>
              <a:buNone/>
            </a:pPr>
            <a:r>
              <a:rPr lang="el-GR" altLang="en-US" sz="2000">
                <a:latin typeface="Times New Roman" panose="02020603050405020304" pitchFamily="18" charset="0"/>
              </a:rPr>
              <a:t>         Στον τέλος της χρήσεως τα υπόλοιπα αυτών των λογαριασμών μεταφέρονται στον λογαριασμό 80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Γενική Εκμετάλλευση</a:t>
            </a:r>
            <a:r>
              <a:rPr lang="el-GR"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rPr>
              <a:t>.</a:t>
            </a:r>
            <a:r>
              <a:rPr lang="el-GR" altLang="en-US" sz="2000">
                <a:latin typeface="Times New Roman" panose="02020603050405020304" pitchFamily="18" charset="0"/>
              </a:rPr>
              <a:t> </a:t>
            </a:r>
          </a:p>
          <a:p>
            <a:pPr marL="609600" indent="-609600">
              <a:buSzPct val="95000"/>
              <a:buNone/>
            </a:pPr>
            <a:endParaRPr lang="el-GR" altLang="en-US" sz="2000" i="1">
              <a:latin typeface="Times New Roman" panose="02020603050405020304" pitchFamily="18" charset="0"/>
            </a:endParaRPr>
          </a:p>
        </p:txBody>
      </p:sp>
      <p:sp>
        <p:nvSpPr>
          <p:cNvPr id="167939" name="AutoShape 3"/>
          <p:cNvSpPr>
            <a:spLocks noChangeArrowheads="1"/>
          </p:cNvSpPr>
          <p:nvPr/>
        </p:nvSpPr>
        <p:spPr bwMode="auto">
          <a:xfrm>
            <a:off x="1333500" y="697129"/>
            <a:ext cx="647700" cy="144462"/>
          </a:xfrm>
          <a:prstGeom prst="right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520903830"/>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Effect transition="in" filter="dissolve">
                                      <p:cBhvr>
                                        <p:cTn id="7" dur="2000"/>
                                        <p:tgtEl>
                                          <p:spTgt spid="167938">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67938">
                                            <p:txEl>
                                              <p:pRg st="1" end="1"/>
                                            </p:txEl>
                                          </p:spTgt>
                                        </p:tgtEl>
                                        <p:attrNameLst>
                                          <p:attrName>style.visibility</p:attrName>
                                        </p:attrNameLst>
                                      </p:cBhvr>
                                      <p:to>
                                        <p:strVal val="visible"/>
                                      </p:to>
                                    </p:set>
                                    <p:anim calcmode="lin" valueType="num">
                                      <p:cBhvr additive="base">
                                        <p:cTn id="11" dur="20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79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7938">
                                            <p:txEl>
                                              <p:pRg st="3" end="3"/>
                                            </p:txEl>
                                          </p:spTgt>
                                        </p:tgtEl>
                                        <p:attrNameLst>
                                          <p:attrName>style.visibility</p:attrName>
                                        </p:attrNameLst>
                                      </p:cBhvr>
                                      <p:to>
                                        <p:strVal val="visible"/>
                                      </p:to>
                                    </p:set>
                                    <p:anim calcmode="lin" valueType="num">
                                      <p:cBhvr additive="base">
                                        <p:cTn id="17" dur="20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67938">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3" fill="hold" nodeType="afterEffect">
                                  <p:stCondLst>
                                    <p:cond delay="0"/>
                                  </p:stCondLst>
                                  <p:childTnLst>
                                    <p:set>
                                      <p:cBhvr>
                                        <p:cTn id="21" dur="1" fill="hold">
                                          <p:stCondLst>
                                            <p:cond delay="0"/>
                                          </p:stCondLst>
                                        </p:cTn>
                                        <p:tgtEl>
                                          <p:spTgt spid="167938">
                                            <p:txEl>
                                              <p:pRg st="5" end="5"/>
                                            </p:txEl>
                                          </p:spTgt>
                                        </p:tgtEl>
                                        <p:attrNameLst>
                                          <p:attrName>style.visibility</p:attrName>
                                        </p:attrNameLst>
                                      </p:cBhvr>
                                      <p:to>
                                        <p:strVal val="visible"/>
                                      </p:to>
                                    </p:set>
                                    <p:anim calcmode="lin" valueType="num">
                                      <p:cBhvr additive="base">
                                        <p:cTn id="22" dur="2000" fill="hold"/>
                                        <p:tgtEl>
                                          <p:spTgt spid="167938">
                                            <p:txEl>
                                              <p:pRg st="5" end="5"/>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67938">
                                            <p:txEl>
                                              <p:pRg st="5" end="5"/>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0"/>
                                  </p:stCondLst>
                                  <p:childTnLst>
                                    <p:set>
                                      <p:cBhvr>
                                        <p:cTn id="26" dur="1" fill="hold">
                                          <p:stCondLst>
                                            <p:cond delay="0"/>
                                          </p:stCondLst>
                                        </p:cTn>
                                        <p:tgtEl>
                                          <p:spTgt spid="167938">
                                            <p:txEl>
                                              <p:pRg st="6" end="6"/>
                                            </p:txEl>
                                          </p:spTgt>
                                        </p:tgtEl>
                                        <p:attrNameLst>
                                          <p:attrName>style.visibility</p:attrName>
                                        </p:attrNameLst>
                                      </p:cBhvr>
                                      <p:to>
                                        <p:strVal val="visible"/>
                                      </p:to>
                                    </p:set>
                                    <p:anim calcmode="lin" valueType="num">
                                      <p:cBhvr additive="base">
                                        <p:cTn id="27" dur="2000" fill="hold"/>
                                        <p:tgtEl>
                                          <p:spTgt spid="167938">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67938">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6000"/>
                            </p:stCondLst>
                            <p:childTnLst>
                              <p:par>
                                <p:cTn id="30" presetID="2" presetClass="entr" presetSubtype="4" fill="hold" nodeType="afterEffect">
                                  <p:stCondLst>
                                    <p:cond delay="0"/>
                                  </p:stCondLst>
                                  <p:childTnLst>
                                    <p:set>
                                      <p:cBhvr>
                                        <p:cTn id="31" dur="1" fill="hold">
                                          <p:stCondLst>
                                            <p:cond delay="0"/>
                                          </p:stCondLst>
                                        </p:cTn>
                                        <p:tgtEl>
                                          <p:spTgt spid="167938">
                                            <p:txEl>
                                              <p:pRg st="7" end="7"/>
                                            </p:txEl>
                                          </p:spTgt>
                                        </p:tgtEl>
                                        <p:attrNameLst>
                                          <p:attrName>style.visibility</p:attrName>
                                        </p:attrNameLst>
                                      </p:cBhvr>
                                      <p:to>
                                        <p:strVal val="visible"/>
                                      </p:to>
                                    </p:set>
                                    <p:anim calcmode="lin" valueType="num">
                                      <p:cBhvr additive="base">
                                        <p:cTn id="32" dur="2000" fill="hold"/>
                                        <p:tgtEl>
                                          <p:spTgt spid="167938">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67938">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8000"/>
                            </p:stCondLst>
                            <p:childTnLst>
                              <p:par>
                                <p:cTn id="35" presetID="2" presetClass="entr" presetSubtype="4" fill="hold" nodeType="afterEffect">
                                  <p:stCondLst>
                                    <p:cond delay="0"/>
                                  </p:stCondLst>
                                  <p:childTnLst>
                                    <p:set>
                                      <p:cBhvr>
                                        <p:cTn id="36" dur="1" fill="hold">
                                          <p:stCondLst>
                                            <p:cond delay="0"/>
                                          </p:stCondLst>
                                        </p:cTn>
                                        <p:tgtEl>
                                          <p:spTgt spid="167938">
                                            <p:txEl>
                                              <p:pRg st="8" end="8"/>
                                            </p:txEl>
                                          </p:spTgt>
                                        </p:tgtEl>
                                        <p:attrNameLst>
                                          <p:attrName>style.visibility</p:attrName>
                                        </p:attrNameLst>
                                      </p:cBhvr>
                                      <p:to>
                                        <p:strVal val="visible"/>
                                      </p:to>
                                    </p:set>
                                    <p:anim calcmode="lin" valueType="num">
                                      <p:cBhvr additive="base">
                                        <p:cTn id="37" dur="2000" fill="hold"/>
                                        <p:tgtEl>
                                          <p:spTgt spid="167938">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67938">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0000"/>
                            </p:stCondLst>
                            <p:childTnLst>
                              <p:par>
                                <p:cTn id="40" presetID="2" presetClass="entr" presetSubtype="4" fill="hold" nodeType="afterEffect">
                                  <p:stCondLst>
                                    <p:cond delay="0"/>
                                  </p:stCondLst>
                                  <p:childTnLst>
                                    <p:set>
                                      <p:cBhvr>
                                        <p:cTn id="41" dur="1" fill="hold">
                                          <p:stCondLst>
                                            <p:cond delay="0"/>
                                          </p:stCondLst>
                                        </p:cTn>
                                        <p:tgtEl>
                                          <p:spTgt spid="167938">
                                            <p:txEl>
                                              <p:pRg st="9" end="9"/>
                                            </p:txEl>
                                          </p:spTgt>
                                        </p:tgtEl>
                                        <p:attrNameLst>
                                          <p:attrName>style.visibility</p:attrName>
                                        </p:attrNameLst>
                                      </p:cBhvr>
                                      <p:to>
                                        <p:strVal val="visible"/>
                                      </p:to>
                                    </p:set>
                                    <p:anim calcmode="lin" valueType="num">
                                      <p:cBhvr additive="base">
                                        <p:cTn id="42" dur="2000" fill="hold"/>
                                        <p:tgtEl>
                                          <p:spTgt spid="167938">
                                            <p:txEl>
                                              <p:pRg st="9" end="9"/>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67938">
                                            <p:txEl>
                                              <p:pRg st="9" end="9"/>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2000"/>
                            </p:stCondLst>
                            <p:childTnLst>
                              <p:par>
                                <p:cTn id="45" presetID="2" presetClass="entr" presetSubtype="4" fill="hold" nodeType="afterEffect">
                                  <p:stCondLst>
                                    <p:cond delay="0"/>
                                  </p:stCondLst>
                                  <p:childTnLst>
                                    <p:set>
                                      <p:cBhvr>
                                        <p:cTn id="46" dur="1" fill="hold">
                                          <p:stCondLst>
                                            <p:cond delay="0"/>
                                          </p:stCondLst>
                                        </p:cTn>
                                        <p:tgtEl>
                                          <p:spTgt spid="167938">
                                            <p:txEl>
                                              <p:pRg st="10" end="10"/>
                                            </p:txEl>
                                          </p:spTgt>
                                        </p:tgtEl>
                                        <p:attrNameLst>
                                          <p:attrName>style.visibility</p:attrName>
                                        </p:attrNameLst>
                                      </p:cBhvr>
                                      <p:to>
                                        <p:strVal val="visible"/>
                                      </p:to>
                                    </p:set>
                                    <p:anim calcmode="lin" valueType="num">
                                      <p:cBhvr additive="base">
                                        <p:cTn id="47" dur="2000" fill="hold"/>
                                        <p:tgtEl>
                                          <p:spTgt spid="167938">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67938">
                                            <p:txEl>
                                              <p:pRg st="10" end="10"/>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4000"/>
                            </p:stCondLst>
                            <p:childTnLst>
                              <p:par>
                                <p:cTn id="50" presetID="9" presetClass="entr" presetSubtype="0" fill="hold" nodeType="afterEffect">
                                  <p:stCondLst>
                                    <p:cond delay="0"/>
                                  </p:stCondLst>
                                  <p:childTnLst>
                                    <p:set>
                                      <p:cBhvr>
                                        <p:cTn id="51" dur="1" fill="hold">
                                          <p:stCondLst>
                                            <p:cond delay="0"/>
                                          </p:stCondLst>
                                        </p:cTn>
                                        <p:tgtEl>
                                          <p:spTgt spid="167939"/>
                                        </p:tgtEl>
                                        <p:attrNameLst>
                                          <p:attrName>style.visibility</p:attrName>
                                        </p:attrNameLst>
                                      </p:cBhvr>
                                      <p:to>
                                        <p:strVal val="visible"/>
                                      </p:to>
                                    </p:set>
                                    <p:animEffect transition="in" filter="dissolve">
                                      <p:cBhvr>
                                        <p:cTn id="52" dur="2000"/>
                                        <p:tgtEl>
                                          <p:spTgt spid="16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981200" y="476250"/>
            <a:ext cx="82296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SzPct val="95000"/>
              <a:buFont typeface="Wingdings" panose="05000000000000000000" pitchFamily="2" charset="2"/>
              <a:buAutoNum type="arabicPeriod" startAt="2"/>
            </a:pPr>
            <a:r>
              <a:rPr lang="el-GR" altLang="en-US" sz="2000" i="1">
                <a:latin typeface="Times New Roman" panose="02020603050405020304" pitchFamily="18" charset="0"/>
              </a:rPr>
              <a:t>Ανάλωση αποθεμάτων για την παραγωγή προϊόντων</a:t>
            </a:r>
          </a:p>
          <a:p>
            <a:pPr eaLnBrk="1" hangingPunct="1">
              <a:buSzPct val="95000"/>
              <a:buFont typeface="Wingdings" panose="05000000000000000000" pitchFamily="2" charset="2"/>
              <a:buNone/>
            </a:pPr>
            <a:r>
              <a:rPr lang="el-GR" altLang="en-US" sz="2000" i="1">
                <a:latin typeface="Times New Roman" panose="02020603050405020304" pitchFamily="18" charset="0"/>
              </a:rPr>
              <a:t>         </a:t>
            </a:r>
            <a:r>
              <a:rPr lang="el-GR" altLang="en-US" sz="2000">
                <a:latin typeface="Times New Roman" panose="02020603050405020304" pitchFamily="18" charset="0"/>
              </a:rPr>
              <a:t>Αυτή η περίπτωση καταχωρείται στους λογαριασμούς της 9ης ομάδας του Ε.Γ.Λ.Σ. ( αναλυτική λογιστική)</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SzPct val="95000"/>
              <a:buFont typeface="Wingdings" panose="05000000000000000000" pitchFamily="2" charset="2"/>
              <a:buAutoNum type="arabicPeriod" startAt="3"/>
            </a:pPr>
            <a:r>
              <a:rPr lang="el-GR" altLang="en-US" sz="2000" i="1">
                <a:latin typeface="Times New Roman" panose="02020603050405020304" pitchFamily="18" charset="0"/>
              </a:rPr>
              <a:t>Ελλείμματα</a:t>
            </a:r>
          </a:p>
          <a:p>
            <a:pPr eaLnBrk="1" hangingPunct="1">
              <a:buSzPct val="95000"/>
              <a:buFont typeface="Wingdings" panose="05000000000000000000" pitchFamily="2" charset="2"/>
              <a:buNone/>
            </a:pPr>
            <a:r>
              <a:rPr lang="el-GR" altLang="en-US" sz="2000" i="1">
                <a:latin typeface="Times New Roman" panose="02020603050405020304" pitchFamily="18" charset="0"/>
              </a:rPr>
              <a:t>          </a:t>
            </a:r>
            <a:r>
              <a:rPr lang="el-GR" altLang="en-US" sz="2000">
                <a:latin typeface="Times New Roman" panose="02020603050405020304" pitchFamily="18" charset="0"/>
              </a:rPr>
              <a:t>Οι διαφορές απογραφής καταχωρούνται ποσοτικά και κατ’ αξία στους λογαριασμούς της 9ης ομάδας  του Ε.Γ.Λ.Σ. ( αναλυτική λογιστική )</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SzPct val="95000"/>
              <a:buFont typeface="Wingdings" panose="05000000000000000000" pitchFamily="2" charset="2"/>
              <a:buAutoNum type="arabicPeriod" startAt="4"/>
            </a:pPr>
            <a:r>
              <a:rPr lang="el-GR" altLang="en-US" sz="2000" i="1">
                <a:latin typeface="Times New Roman" panose="02020603050405020304" pitchFamily="18" charset="0"/>
              </a:rPr>
              <a:t> Μειώσεις οριστικές οι οποίες καταχωρούνται στην πίστωση του λ/σμού 78 </a:t>
            </a:r>
            <a:r>
              <a:rPr lang="el-GR" altLang="en-US" sz="2000" i="1">
                <a:latin typeface="Times New Roman" panose="02020603050405020304" pitchFamily="18" charset="0"/>
                <a:cs typeface="Times New Roman" panose="02020603050405020304" pitchFamily="18" charset="0"/>
              </a:rPr>
              <a:t>‹‹</a:t>
            </a:r>
            <a:r>
              <a:rPr lang="el-GR" altLang="en-US" sz="2000" i="1">
                <a:latin typeface="Times New Roman" panose="02020603050405020304" pitchFamily="18" charset="0"/>
              </a:rPr>
              <a:t> Ιδιοπαραγωγη παγίων – Τεκμαρτά έσοδα </a:t>
            </a:r>
            <a:r>
              <a:rPr lang="el-GR" altLang="en-US" sz="2000" i="1">
                <a:latin typeface="Times New Roman" panose="02020603050405020304" pitchFamily="18" charset="0"/>
                <a:cs typeface="Times New Roman" panose="02020603050405020304" pitchFamily="18" charset="0"/>
              </a:rPr>
              <a:t>››</a:t>
            </a:r>
          </a:p>
          <a:p>
            <a:pPr eaLnBrk="1" hangingPunct="1">
              <a:buSzPct val="95000"/>
              <a:buFontTx/>
              <a:buNone/>
            </a:pPr>
            <a:r>
              <a:rPr lang="el-GR" altLang="en-US" sz="2000" i="1">
                <a:latin typeface="Times New Roman" panose="02020603050405020304" pitchFamily="18" charset="0"/>
              </a:rPr>
              <a:t>         </a:t>
            </a:r>
            <a:r>
              <a:rPr lang="el-GR" altLang="en-US" sz="2000">
                <a:latin typeface="Times New Roman" panose="02020603050405020304" pitchFamily="18" charset="0"/>
              </a:rPr>
              <a:t>Σε αυτή την περίπτωση έχουμε τις εξής λογιστικές καταχωρήσεις:</a:t>
            </a:r>
          </a:p>
          <a:p>
            <a:pPr eaLnBrk="1" hangingPunct="1">
              <a:buSzPct val="95000"/>
              <a:buFontTx/>
              <a:buNone/>
            </a:pPr>
            <a:r>
              <a:rPr lang="el-GR" altLang="en-US" sz="2000" i="1">
                <a:latin typeface="Times New Roman" panose="02020603050405020304" pitchFamily="18" charset="0"/>
              </a:rPr>
              <a:t> </a:t>
            </a:r>
            <a:r>
              <a:rPr lang="el-GR" altLang="en-US" sz="2000">
                <a:latin typeface="Times New Roman" panose="02020603050405020304" pitchFamily="18" charset="0"/>
              </a:rPr>
              <a:t> </a:t>
            </a:r>
          </a:p>
        </p:txBody>
      </p:sp>
      <p:sp>
        <p:nvSpPr>
          <p:cNvPr id="168963" name="Line 3"/>
          <p:cNvSpPr>
            <a:spLocks noChangeShapeType="1"/>
          </p:cNvSpPr>
          <p:nvPr/>
        </p:nvSpPr>
        <p:spPr bwMode="auto">
          <a:xfrm>
            <a:off x="7032625" y="4221163"/>
            <a:ext cx="25923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48428602"/>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 calcmode="lin" valueType="num">
                                      <p:cBhvr additive="base">
                                        <p:cTn id="7" dur="2000" fill="hold"/>
                                        <p:tgtEl>
                                          <p:spTgt spid="16896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6896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168962">
                                            <p:txEl>
                                              <p:pRg st="1" end="1"/>
                                            </p:txEl>
                                          </p:spTgt>
                                        </p:tgtEl>
                                        <p:attrNameLst>
                                          <p:attrName>style.visibility</p:attrName>
                                        </p:attrNameLst>
                                      </p:cBhvr>
                                      <p:to>
                                        <p:strVal val="visible"/>
                                      </p:to>
                                    </p:set>
                                    <p:anim calcmode="lin" valueType="num">
                                      <p:cBhvr additive="base">
                                        <p:cTn id="12" dur="2000" fill="hold"/>
                                        <p:tgtEl>
                                          <p:spTgt spid="16896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6896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3" fill="hold" nodeType="afterEffect">
                                  <p:stCondLst>
                                    <p:cond delay="3000"/>
                                  </p:stCondLst>
                                  <p:childTnLst>
                                    <p:set>
                                      <p:cBhvr>
                                        <p:cTn id="16" dur="1" fill="hold">
                                          <p:stCondLst>
                                            <p:cond delay="0"/>
                                          </p:stCondLst>
                                        </p:cTn>
                                        <p:tgtEl>
                                          <p:spTgt spid="168962">
                                            <p:txEl>
                                              <p:pRg st="2" end="2"/>
                                            </p:txEl>
                                          </p:spTgt>
                                        </p:tgtEl>
                                        <p:attrNameLst>
                                          <p:attrName>style.visibility</p:attrName>
                                        </p:attrNameLst>
                                      </p:cBhvr>
                                      <p:to>
                                        <p:strVal val="visible"/>
                                      </p:to>
                                    </p:set>
                                    <p:anim calcmode="lin" valueType="num">
                                      <p:cBhvr additive="base">
                                        <p:cTn id="17" dur="2000" fill="hold"/>
                                        <p:tgtEl>
                                          <p:spTgt spid="168962">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68962">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0000"/>
                            </p:stCondLst>
                            <p:childTnLst>
                              <p:par>
                                <p:cTn id="20" presetID="2" presetClass="entr" presetSubtype="4" fill="hold" nodeType="afterEffect">
                                  <p:stCondLst>
                                    <p:cond delay="0"/>
                                  </p:stCondLst>
                                  <p:childTnLst>
                                    <p:set>
                                      <p:cBhvr>
                                        <p:cTn id="21" dur="1" fill="hold">
                                          <p:stCondLst>
                                            <p:cond delay="0"/>
                                          </p:stCondLst>
                                        </p:cTn>
                                        <p:tgtEl>
                                          <p:spTgt spid="168962">
                                            <p:txEl>
                                              <p:pRg st="3" end="3"/>
                                            </p:txEl>
                                          </p:spTgt>
                                        </p:tgtEl>
                                        <p:attrNameLst>
                                          <p:attrName>style.visibility</p:attrName>
                                        </p:attrNameLst>
                                      </p:cBhvr>
                                      <p:to>
                                        <p:strVal val="visible"/>
                                      </p:to>
                                    </p:set>
                                    <p:anim calcmode="lin" valueType="num">
                                      <p:cBhvr additive="base">
                                        <p:cTn id="22" dur="2000" fill="hold"/>
                                        <p:tgtEl>
                                          <p:spTgt spid="16896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68962">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0"/>
                            </p:stCondLst>
                            <p:childTnLst>
                              <p:par>
                                <p:cTn id="25" presetID="2" presetClass="entr" presetSubtype="3" fill="hold" nodeType="afterEffect">
                                  <p:stCondLst>
                                    <p:cond delay="1500"/>
                                  </p:stCondLst>
                                  <p:childTnLst>
                                    <p:set>
                                      <p:cBhvr>
                                        <p:cTn id="26" dur="1" fill="hold">
                                          <p:stCondLst>
                                            <p:cond delay="0"/>
                                          </p:stCondLst>
                                        </p:cTn>
                                        <p:tgtEl>
                                          <p:spTgt spid="168962">
                                            <p:txEl>
                                              <p:pRg st="4" end="4"/>
                                            </p:txEl>
                                          </p:spTgt>
                                        </p:tgtEl>
                                        <p:attrNameLst>
                                          <p:attrName>style.visibility</p:attrName>
                                        </p:attrNameLst>
                                      </p:cBhvr>
                                      <p:to>
                                        <p:strVal val="visible"/>
                                      </p:to>
                                    </p:set>
                                    <p:anim calcmode="lin" valueType="num">
                                      <p:cBhvr additive="base">
                                        <p:cTn id="27" dur="2000" fill="hold"/>
                                        <p:tgtEl>
                                          <p:spTgt spid="168962">
                                            <p:txEl>
                                              <p:pRg st="4" end="4"/>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68962">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5500"/>
                            </p:stCondLst>
                            <p:childTnLst>
                              <p:par>
                                <p:cTn id="30" presetID="2" presetClass="entr" presetSubtype="4" fill="hold" nodeType="afterEffect">
                                  <p:stCondLst>
                                    <p:cond delay="0"/>
                                  </p:stCondLst>
                                  <p:childTnLst>
                                    <p:set>
                                      <p:cBhvr>
                                        <p:cTn id="31" dur="1" fill="hold">
                                          <p:stCondLst>
                                            <p:cond delay="0"/>
                                          </p:stCondLst>
                                        </p:cTn>
                                        <p:tgtEl>
                                          <p:spTgt spid="168962">
                                            <p:txEl>
                                              <p:pRg st="5" end="5"/>
                                            </p:txEl>
                                          </p:spTgt>
                                        </p:tgtEl>
                                        <p:attrNameLst>
                                          <p:attrName>style.visibility</p:attrName>
                                        </p:attrNameLst>
                                      </p:cBhvr>
                                      <p:to>
                                        <p:strVal val="visible"/>
                                      </p:to>
                                    </p:set>
                                    <p:anim calcmode="lin" valueType="num">
                                      <p:cBhvr additive="base">
                                        <p:cTn id="32" dur="2000" fill="hold"/>
                                        <p:tgtEl>
                                          <p:spTgt spid="168962">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68962">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7500"/>
                            </p:stCondLst>
                            <p:childTnLst>
                              <p:par>
                                <p:cTn id="35" presetID="18" presetClass="entr" presetSubtype="6" fill="hold" nodeType="afterEffect">
                                  <p:stCondLst>
                                    <p:cond delay="0"/>
                                  </p:stCondLst>
                                  <p:childTnLst>
                                    <p:set>
                                      <p:cBhvr>
                                        <p:cTn id="36" dur="1" fill="hold">
                                          <p:stCondLst>
                                            <p:cond delay="0"/>
                                          </p:stCondLst>
                                        </p:cTn>
                                        <p:tgtEl>
                                          <p:spTgt spid="168963"/>
                                        </p:tgtEl>
                                        <p:attrNameLst>
                                          <p:attrName>style.visibility</p:attrName>
                                        </p:attrNameLst>
                                      </p:cBhvr>
                                      <p:to>
                                        <p:strVal val="visible"/>
                                      </p:to>
                                    </p:set>
                                    <p:animEffect transition="in" filter="strips(downRight)">
                                      <p:cBhvr>
                                        <p:cTn id="37" dur="20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Group 2"/>
          <p:cNvGraphicFramePr>
            <a:graphicFrameLocks noGrp="1"/>
          </p:cNvGraphicFramePr>
          <p:nvPr>
            <p:ph/>
          </p:nvPr>
        </p:nvGraphicFramePr>
        <p:xfrm>
          <a:off x="1981200" y="277814"/>
          <a:ext cx="8229600" cy="5891473"/>
        </p:xfrm>
        <a:graphic>
          <a:graphicData uri="http://schemas.openxmlformats.org/drawingml/2006/table">
            <a:tbl>
              <a:tblPr/>
              <a:tblGrid>
                <a:gridCol w="2520950">
                  <a:extLst>
                    <a:ext uri="{9D8B030D-6E8A-4147-A177-3AD203B41FA5}">
                      <a16:colId xmlns:a16="http://schemas.microsoft.com/office/drawing/2014/main" xmlns="" val="834994864"/>
                    </a:ext>
                  </a:extLst>
                </a:gridCol>
                <a:gridCol w="2663825">
                  <a:extLst>
                    <a:ext uri="{9D8B030D-6E8A-4147-A177-3AD203B41FA5}">
                      <a16:colId xmlns:a16="http://schemas.microsoft.com/office/drawing/2014/main" xmlns="" val="2584978204"/>
                    </a:ext>
                  </a:extLst>
                </a:gridCol>
                <a:gridCol w="3044825">
                  <a:extLst>
                    <a:ext uri="{9D8B030D-6E8A-4147-A177-3AD203B41FA5}">
                      <a16:colId xmlns:a16="http://schemas.microsoft.com/office/drawing/2014/main" xmlns="" val="3434992267"/>
                    </a:ext>
                  </a:extLst>
                </a:gridCol>
              </a:tblGrid>
              <a:tr h="679413">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Λογιστικό γεγονός</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Λογαριασμός Χρεουμενος</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Λογαριασμός Πιστουμενος</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92855922"/>
                  </a:ext>
                </a:extLst>
              </a:tr>
              <a:tr h="396219">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Κωδικός       Λογαριασμός </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71616530"/>
                  </a:ext>
                </a:extLst>
              </a:tr>
              <a:tr h="7619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Εισφορά αποθεμάτων</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18  Συμμετοχές</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34  Χρεόγραφα</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78   Ιδιοπαραγωγή παγίων – Τεκμαρτά έσοδα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0" i="0" u="none" strike="noStrike" cap="none" normalizeH="0" baseline="0" smtClean="0">
                          <a:ln>
                            <a:noFill/>
                          </a:ln>
                          <a:solidFill>
                            <a:schemeClr val="tx1"/>
                          </a:solidFill>
                          <a:effectLst/>
                          <a:latin typeface="Times New Roman" panose="02020603050405020304" pitchFamily="18" charset="0"/>
                        </a:rPr>
                        <a:t>Αυτός ο λογαριασμός μεταφέρεται στο τέλος της χρήσεως, στο</a:t>
                      </a:r>
                      <a:r>
                        <a:rPr kumimoji="0" lang="el-GR" altLang="en-US" sz="2000" b="0" i="0" u="none" strike="noStrike" cap="none" normalizeH="0" baseline="0" smtClean="0">
                          <a:ln>
                            <a:noFill/>
                          </a:ln>
                          <a:solidFill>
                            <a:schemeClr val="tx1"/>
                          </a:solidFill>
                          <a:effectLst/>
                          <a:latin typeface="Times New Roman" panose="02020603050405020304" pitchFamily="18" charset="0"/>
                        </a:rPr>
                        <a:t> </a:t>
                      </a:r>
                      <a:r>
                        <a:rPr kumimoji="0" lang="el-GR" altLang="en-US" sz="1800" b="0" i="0" u="none" strike="noStrike" cap="none" normalizeH="0" baseline="0" smtClean="0">
                          <a:ln>
                            <a:noFill/>
                          </a:ln>
                          <a:solidFill>
                            <a:schemeClr val="tx1"/>
                          </a:solidFill>
                          <a:effectLst/>
                          <a:latin typeface="Times New Roman" panose="02020603050405020304" pitchFamily="18" charset="0"/>
                        </a:rPr>
                        <a:t>λογ. 80 </a:t>
                      </a:r>
                      <a:r>
                        <a:rPr kumimoji="0" lang="el-G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l-GR" altLang="en-US" sz="1800" b="0" i="0" u="none" strike="noStrike" cap="none" normalizeH="0" baseline="0" smtClean="0">
                          <a:ln>
                            <a:noFill/>
                          </a:ln>
                          <a:solidFill>
                            <a:schemeClr val="tx1"/>
                          </a:solidFill>
                          <a:effectLst/>
                          <a:latin typeface="Times New Roman" panose="02020603050405020304" pitchFamily="18" charset="0"/>
                        </a:rPr>
                        <a:t>Γενική Εκμετάλλευση</a:t>
                      </a:r>
                      <a:r>
                        <a:rPr kumimoji="0" lang="el-G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l-GR" altLang="en-US" sz="1800" b="0" i="0" u="none" strike="noStrike" cap="none" normalizeH="0" baseline="0" smtClean="0">
                          <a:ln>
                            <a:noFill/>
                          </a:ln>
                          <a:solidFill>
                            <a:schemeClr val="tx1"/>
                          </a:solidFill>
                          <a:effectLst/>
                          <a:latin typeface="Times New Roman" panose="02020603050405020304" pitchFamily="18" charset="0"/>
                        </a:rPr>
                        <a:t> και εμφανίζεται εκεί αρνητικά στη χρέωση.</a:t>
                      </a: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35458548"/>
                  </a:ext>
                </a:extLst>
              </a:tr>
              <a:tr h="17982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Δωρεά αποθεμάτων: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Α) στο προσωπικό</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Β) στους πελάτες και             τρίτους</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60  Αμοιβές και έξοδα προσωπικού</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64  Διάφορα έξοδα</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560160175"/>
                  </a:ext>
                </a:extLst>
              </a:tr>
              <a:tr h="149343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Ιδιοπαραγωγή παγίων</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11  Κτίρια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12  Μηχανήματα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13  Μετ. Μέσα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14  Έπιπλα</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3655991270"/>
                  </a:ext>
                </a:extLst>
              </a:tr>
              <a:tr h="7619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Καταστροφές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αποθεμάτων</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81  Έκτακτα και   ανόργανα έξοδα</a:t>
                      </a:r>
                    </a:p>
                  </a:txBody>
                  <a:tcPr marT="45718" marB="45718" horzOverflow="overflow">
                    <a:lnL w="28575" cap="flat" cmpd="sng" algn="ctr">
                      <a:solidFill>
                        <a:srgbClr val="00FF00"/>
                      </a:solidFill>
                      <a:prstDash val="solid"/>
                      <a:round/>
                      <a:headEnd type="none" w="med" len="med"/>
                      <a:tailEnd type="none" w="med" len="med"/>
                    </a:lnL>
                    <a:lnR w="28575" cap="flat" cmpd="sng" algn="ctr">
                      <a:solidFill>
                        <a:srgbClr val="00FF00"/>
                      </a:solidFill>
                      <a:prstDash val="solid"/>
                      <a:round/>
                      <a:headEnd type="none" w="med" len="med"/>
                      <a:tailEnd type="none" w="med" len="med"/>
                    </a:lnR>
                    <a:lnT w="28575" cap="flat" cmpd="sng" algn="ctr">
                      <a:solidFill>
                        <a:srgbClr val="00FF00"/>
                      </a:solidFill>
                      <a:prstDash val="solid"/>
                      <a:round/>
                      <a:headEnd type="none" w="med" len="med"/>
                      <a:tailEnd type="none" w="med" len="med"/>
                    </a:lnT>
                    <a:lnB w="28575" cap="flat" cmpd="sng" algn="ctr">
                      <a:solidFill>
                        <a:srgbClr val="00FF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823691895"/>
                  </a:ext>
                </a:extLst>
              </a:tr>
            </a:tbl>
          </a:graphicData>
        </a:graphic>
      </p:graphicFrame>
      <p:sp>
        <p:nvSpPr>
          <p:cNvPr id="170011" name="Line 27"/>
          <p:cNvSpPr>
            <a:spLocks noChangeShapeType="1"/>
          </p:cNvSpPr>
          <p:nvPr/>
        </p:nvSpPr>
        <p:spPr bwMode="auto">
          <a:xfrm>
            <a:off x="8401050" y="3429000"/>
            <a:ext cx="0"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2" name="Line 28"/>
          <p:cNvSpPr>
            <a:spLocks noChangeShapeType="1"/>
          </p:cNvSpPr>
          <p:nvPr/>
        </p:nvSpPr>
        <p:spPr bwMode="auto">
          <a:xfrm>
            <a:off x="8328025" y="9810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34616103"/>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2000" fill="hold"/>
                                        <p:tgtEl>
                                          <p:spTgt spid="169986"/>
                                        </p:tgtEl>
                                        <p:attrNameLst>
                                          <p:attrName>ppt_w</p:attrName>
                                        </p:attrNameLst>
                                      </p:cBhvr>
                                      <p:tavLst>
                                        <p:tav tm="0">
                                          <p:val>
                                            <p:fltVal val="0"/>
                                          </p:val>
                                        </p:tav>
                                        <p:tav tm="100000">
                                          <p:val>
                                            <p:strVal val="#ppt_w"/>
                                          </p:val>
                                        </p:tav>
                                      </p:tavLst>
                                    </p:anim>
                                    <p:anim calcmode="lin" valueType="num">
                                      <p:cBhvr>
                                        <p:cTn id="8" dur="2000" fill="hold"/>
                                        <p:tgtEl>
                                          <p:spTgt spid="169986"/>
                                        </p:tgtEl>
                                        <p:attrNameLst>
                                          <p:attrName>ppt_h</p:attrName>
                                        </p:attrNameLst>
                                      </p:cBhvr>
                                      <p:tavLst>
                                        <p:tav tm="0">
                                          <p:val>
                                            <p:fltVal val="0"/>
                                          </p:val>
                                        </p:tav>
                                        <p:tav tm="100000">
                                          <p:val>
                                            <p:strVal val="#ppt_h"/>
                                          </p:val>
                                        </p:tav>
                                      </p:tavLst>
                                    </p:anim>
                                    <p:animEffect transition="in" filter="fade">
                                      <p:cBhvr>
                                        <p:cTn id="9" dur="2000"/>
                                        <p:tgtEl>
                                          <p:spTgt spid="169986"/>
                                        </p:tgtEl>
                                      </p:cBhvr>
                                    </p:animEffect>
                                  </p:childTnLst>
                                </p:cTn>
                              </p:par>
                              <p:par>
                                <p:cTn id="10" presetID="53" presetClass="entr" presetSubtype="0" fill="hold" nodeType="withEffect">
                                  <p:stCondLst>
                                    <p:cond delay="0"/>
                                  </p:stCondLst>
                                  <p:childTnLst>
                                    <p:set>
                                      <p:cBhvr>
                                        <p:cTn id="11" dur="1" fill="hold">
                                          <p:stCondLst>
                                            <p:cond delay="0"/>
                                          </p:stCondLst>
                                        </p:cTn>
                                        <p:tgtEl>
                                          <p:spTgt spid="170011"/>
                                        </p:tgtEl>
                                        <p:attrNameLst>
                                          <p:attrName>style.visibility</p:attrName>
                                        </p:attrNameLst>
                                      </p:cBhvr>
                                      <p:to>
                                        <p:strVal val="visible"/>
                                      </p:to>
                                    </p:set>
                                    <p:anim calcmode="lin" valueType="num">
                                      <p:cBhvr>
                                        <p:cTn id="12" dur="2000" fill="hold"/>
                                        <p:tgtEl>
                                          <p:spTgt spid="170011"/>
                                        </p:tgtEl>
                                        <p:attrNameLst>
                                          <p:attrName>ppt_w</p:attrName>
                                        </p:attrNameLst>
                                      </p:cBhvr>
                                      <p:tavLst>
                                        <p:tav tm="0">
                                          <p:val>
                                            <p:fltVal val="0"/>
                                          </p:val>
                                        </p:tav>
                                        <p:tav tm="100000">
                                          <p:val>
                                            <p:strVal val="#ppt_w"/>
                                          </p:val>
                                        </p:tav>
                                      </p:tavLst>
                                    </p:anim>
                                    <p:anim calcmode="lin" valueType="num">
                                      <p:cBhvr>
                                        <p:cTn id="13" dur="2000" fill="hold"/>
                                        <p:tgtEl>
                                          <p:spTgt spid="170011"/>
                                        </p:tgtEl>
                                        <p:attrNameLst>
                                          <p:attrName>ppt_h</p:attrName>
                                        </p:attrNameLst>
                                      </p:cBhvr>
                                      <p:tavLst>
                                        <p:tav tm="0">
                                          <p:val>
                                            <p:fltVal val="0"/>
                                          </p:val>
                                        </p:tav>
                                        <p:tav tm="100000">
                                          <p:val>
                                            <p:strVal val="#ppt_h"/>
                                          </p:val>
                                        </p:tav>
                                      </p:tavLst>
                                    </p:anim>
                                    <p:animEffect transition="in" filter="fade">
                                      <p:cBhvr>
                                        <p:cTn id="14" dur="2000"/>
                                        <p:tgtEl>
                                          <p:spTgt spid="170011"/>
                                        </p:tgtEl>
                                      </p:cBhvr>
                                    </p:animEffect>
                                  </p:childTnLst>
                                </p:cTn>
                              </p:par>
                              <p:par>
                                <p:cTn id="15" presetID="53" presetClass="entr" presetSubtype="0" fill="hold" nodeType="withEffect">
                                  <p:stCondLst>
                                    <p:cond delay="0"/>
                                  </p:stCondLst>
                                  <p:childTnLst>
                                    <p:set>
                                      <p:cBhvr>
                                        <p:cTn id="16" dur="1" fill="hold">
                                          <p:stCondLst>
                                            <p:cond delay="0"/>
                                          </p:stCondLst>
                                        </p:cTn>
                                        <p:tgtEl>
                                          <p:spTgt spid="170012"/>
                                        </p:tgtEl>
                                        <p:attrNameLst>
                                          <p:attrName>style.visibility</p:attrName>
                                        </p:attrNameLst>
                                      </p:cBhvr>
                                      <p:to>
                                        <p:strVal val="visible"/>
                                      </p:to>
                                    </p:set>
                                    <p:anim calcmode="lin" valueType="num">
                                      <p:cBhvr>
                                        <p:cTn id="17" dur="2000" fill="hold"/>
                                        <p:tgtEl>
                                          <p:spTgt spid="170012"/>
                                        </p:tgtEl>
                                        <p:attrNameLst>
                                          <p:attrName>ppt_w</p:attrName>
                                        </p:attrNameLst>
                                      </p:cBhvr>
                                      <p:tavLst>
                                        <p:tav tm="0">
                                          <p:val>
                                            <p:fltVal val="0"/>
                                          </p:val>
                                        </p:tav>
                                        <p:tav tm="100000">
                                          <p:val>
                                            <p:strVal val="#ppt_w"/>
                                          </p:val>
                                        </p:tav>
                                      </p:tavLst>
                                    </p:anim>
                                    <p:anim calcmode="lin" valueType="num">
                                      <p:cBhvr>
                                        <p:cTn id="18" dur="2000" fill="hold"/>
                                        <p:tgtEl>
                                          <p:spTgt spid="170012"/>
                                        </p:tgtEl>
                                        <p:attrNameLst>
                                          <p:attrName>ppt_h</p:attrName>
                                        </p:attrNameLst>
                                      </p:cBhvr>
                                      <p:tavLst>
                                        <p:tav tm="0">
                                          <p:val>
                                            <p:fltVal val="0"/>
                                          </p:val>
                                        </p:tav>
                                        <p:tav tm="100000">
                                          <p:val>
                                            <p:strVal val="#ppt_h"/>
                                          </p:val>
                                        </p:tav>
                                      </p:tavLst>
                                    </p:anim>
                                    <p:animEffect transition="in" filter="fade">
                                      <p:cBhvr>
                                        <p:cTn id="19" dur="2000"/>
                                        <p:tgtEl>
                                          <p:spTgt spid="170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981200" y="404814"/>
            <a:ext cx="8229600" cy="6192837"/>
          </a:xfrm>
          <a:noFill/>
        </p:spPr>
        <p:txBody>
          <a:bodyPr>
            <a:normAutofit lnSpcReduction="10000"/>
          </a:bodyPr>
          <a:lstStyle/>
          <a:p>
            <a:pPr algn="ctr" eaLnBrk="1" hangingPunct="1">
              <a:lnSpc>
                <a:spcPct val="80000"/>
              </a:lnSpc>
              <a:buFontTx/>
              <a:buNone/>
            </a:pPr>
            <a:r>
              <a:rPr lang="el-GR" altLang="en-US" smtClean="0"/>
              <a:t>ΚΟΣΤΟΣ ΑΠΟΘΕΜΑΤΩΝ</a:t>
            </a:r>
          </a:p>
          <a:p>
            <a:pPr algn="ctr" eaLnBrk="1" hangingPunct="1">
              <a:lnSpc>
                <a:spcPct val="80000"/>
              </a:lnSpc>
              <a:buFontTx/>
              <a:buNone/>
            </a:pPr>
            <a:r>
              <a:rPr lang="el-GR" altLang="en-US" sz="2000">
                <a:latin typeface="Times New Roman" panose="02020603050405020304" pitchFamily="18" charset="0"/>
              </a:rPr>
              <a:t>Κόστος αγοράς  +   Κόστος μετατροπής  +  Λοιπές δαπάνες</a:t>
            </a:r>
          </a:p>
          <a:p>
            <a:pPr eaLnBrk="1" hangingPunct="1">
              <a:lnSpc>
                <a:spcPct val="80000"/>
              </a:lnSpc>
              <a:buFontTx/>
              <a:buNone/>
            </a:pPr>
            <a:endParaRPr lang="el-GR" altLang="en-US" sz="2000" u="sng">
              <a:latin typeface="Times New Roman" panose="02020603050405020304" pitchFamily="18" charset="0"/>
            </a:endParaRPr>
          </a:p>
          <a:p>
            <a:pPr eaLnBrk="1" hangingPunct="1">
              <a:lnSpc>
                <a:spcPct val="80000"/>
              </a:lnSpc>
              <a:buFontTx/>
              <a:buNone/>
            </a:pPr>
            <a:r>
              <a:rPr lang="el-GR" altLang="en-US" sz="2000" u="sng">
                <a:latin typeface="Times New Roman" panose="02020603050405020304" pitchFamily="18" charset="0"/>
              </a:rPr>
              <a:t>ΚΟΣΤΟΣ ΑΓΟΡΑΣ</a:t>
            </a:r>
            <a:endParaRPr lang="el-GR" altLang="en-US" sz="2000">
              <a:latin typeface="Times New Roman" panose="02020603050405020304" pitchFamily="18" charset="0"/>
            </a:endParaRPr>
          </a:p>
          <a:p>
            <a:pPr eaLnBrk="1" hangingPunct="1">
              <a:lnSpc>
                <a:spcPct val="80000"/>
              </a:lnSpc>
              <a:buSzPct val="95000"/>
            </a:pPr>
            <a:r>
              <a:rPr lang="el-GR" altLang="en-US" sz="2000">
                <a:latin typeface="Times New Roman" panose="02020603050405020304" pitchFamily="18" charset="0"/>
              </a:rPr>
              <a:t>Οι αγορές αποθεμάτων καταχωρούνται στη χρέωση των λογαριασμών της ομάδας 2 με την τιμή κτήσεως τους, δηλαδή με την τιμολογιακή αξία προσαυξημένη με τα ειδικά έξοδα αγοράς</a:t>
            </a:r>
            <a:r>
              <a:rPr lang="en-US" altLang="en-US" sz="2000">
                <a:latin typeface="Times New Roman" panose="02020603050405020304" pitchFamily="18" charset="0"/>
              </a:rPr>
              <a:t>.</a:t>
            </a:r>
            <a:r>
              <a:rPr lang="el-GR" altLang="en-US" sz="2000">
                <a:latin typeface="Times New Roman" panose="02020603050405020304" pitchFamily="18" charset="0"/>
              </a:rPr>
              <a:t>   </a:t>
            </a:r>
          </a:p>
          <a:p>
            <a:pPr eaLnBrk="1" hangingPunct="1">
              <a:lnSpc>
                <a:spcPct val="80000"/>
              </a:lnSpc>
              <a:buSzPct val="95000"/>
              <a:buFontTx/>
              <a:buNone/>
            </a:pPr>
            <a:r>
              <a:rPr lang="en-US" altLang="en-US" sz="2000">
                <a:solidFill>
                  <a:srgbClr val="00FF00"/>
                </a:solidFill>
                <a:latin typeface="Times New Roman" panose="02020603050405020304" pitchFamily="18" charset="0"/>
              </a:rPr>
              <a:t>     </a:t>
            </a:r>
            <a:r>
              <a:rPr lang="el-GR" altLang="en-US" sz="2000">
                <a:solidFill>
                  <a:srgbClr val="00FF00"/>
                </a:solidFill>
                <a:latin typeface="Times New Roman" panose="02020603050405020304" pitchFamily="18" charset="0"/>
              </a:rPr>
              <a:t>Τιμολογιακή αξία</a:t>
            </a:r>
            <a:r>
              <a:rPr lang="el-GR" altLang="en-US" sz="2000">
                <a:latin typeface="Times New Roman" panose="02020603050405020304" pitchFamily="18" charset="0"/>
              </a:rPr>
              <a:t> είναι η αξία που αναγράφεται στα τιμολόγια αγοράς, μειωμένοι κατά τις ενδεχόμενες εκπτώσεις που χορηγούνται από τους προμηθευτές και απαλλαγμένη από τα ποσά των φόρων και τελών τα οποία δεν βαρύνουν, τελικά, την οικονομική μονάδα.</a:t>
            </a:r>
          </a:p>
          <a:p>
            <a:pPr eaLnBrk="1" hangingPunct="1">
              <a:lnSpc>
                <a:spcPct val="80000"/>
              </a:lnSpc>
              <a:buSzPct val="95000"/>
              <a:buFontTx/>
              <a:buNone/>
            </a:pPr>
            <a:r>
              <a:rPr lang="el-GR" altLang="en-US" sz="2000">
                <a:latin typeface="Times New Roman" panose="02020603050405020304" pitchFamily="18" charset="0"/>
              </a:rPr>
              <a:t>     </a:t>
            </a:r>
            <a:r>
              <a:rPr lang="el-GR" altLang="en-US" sz="2000">
                <a:solidFill>
                  <a:srgbClr val="00FF00"/>
                </a:solidFill>
                <a:latin typeface="Times New Roman" panose="02020603050405020304" pitchFamily="18" charset="0"/>
              </a:rPr>
              <a:t>Ειδικά έξοδα αγορών</a:t>
            </a:r>
            <a:r>
              <a:rPr lang="el-GR" altLang="en-US" sz="2000">
                <a:latin typeface="Times New Roman" panose="02020603050405020304" pitchFamily="18" charset="0"/>
              </a:rPr>
              <a:t> είναι εκείνα που πραγματοποιούνται κατά τρόπο άμεσο για κάθε συγκεκριμένη αγορά μέχρι την παραλαβή και αποθήκευση αγαθών, π.χ. δασμοί εισαγωγής. Τα έξοδα αυτά, εάν καταχωρηθούν σε λογαριασμούς της 6ης ομάδας, μεταφέρονται με αντιλογισμό στους συγκεκριμένους λογαριασμούς της ομάδας 2, τους οποίους αφορούν. Στην ομάδα αυτή μεταφέρονται και τα ειδικά έξοδα αγορών, τα οποία προηγούμενα έχουν συγκεντρωθεί σε υπολογαριασμούς του 32.01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Παραγγελίες κυκλοφορούντων στοιχείων</a:t>
            </a:r>
            <a:r>
              <a:rPr lang="el-GR"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rPr>
              <a:t>.</a:t>
            </a:r>
            <a:r>
              <a:rPr lang="el-GR" altLang="en-US" sz="1600">
                <a:latin typeface="Times New Roman" panose="02020603050405020304" pitchFamily="18" charset="0"/>
              </a:rPr>
              <a:t>    </a:t>
            </a:r>
          </a:p>
          <a:p>
            <a:pPr eaLnBrk="1" hangingPunct="1">
              <a:lnSpc>
                <a:spcPct val="80000"/>
              </a:lnSpc>
              <a:buSzPct val="95000"/>
            </a:pPr>
            <a:r>
              <a:rPr lang="el-GR" altLang="en-US" sz="2000">
                <a:latin typeface="Times New Roman" panose="02020603050405020304" pitchFamily="18" charset="0"/>
              </a:rPr>
              <a:t>Τα ποσά φόρου προστιθέμενης αξίας ( Φ.Π.Α.) που καταβάλλονται </a:t>
            </a:r>
          </a:p>
          <a:p>
            <a:pPr eaLnBrk="1" hangingPunct="1">
              <a:lnSpc>
                <a:spcPct val="80000"/>
              </a:lnSpc>
              <a:buSzPct val="95000"/>
              <a:buFontTx/>
              <a:buNone/>
            </a:pPr>
            <a:r>
              <a:rPr lang="el-GR" altLang="en-US" sz="1600">
                <a:latin typeface="Times New Roman" panose="02020603050405020304" pitchFamily="18" charset="0"/>
              </a:rPr>
              <a:t>       </a:t>
            </a:r>
            <a:endParaRPr lang="el-GR" altLang="en-US" sz="1600" u="sng">
              <a:latin typeface="Times New Roman" panose="02020603050405020304" pitchFamily="18" charset="0"/>
            </a:endParaRPr>
          </a:p>
          <a:p>
            <a:pPr eaLnBrk="1" hangingPunct="1">
              <a:lnSpc>
                <a:spcPct val="80000"/>
              </a:lnSpc>
              <a:buFontTx/>
              <a:buNone/>
            </a:pPr>
            <a:r>
              <a:rPr lang="el-GR" altLang="en-US" sz="1600"/>
              <a:t>       </a:t>
            </a:r>
          </a:p>
          <a:p>
            <a:pPr algn="ctr" eaLnBrk="1" hangingPunct="1">
              <a:lnSpc>
                <a:spcPct val="80000"/>
              </a:lnSpc>
              <a:buFontTx/>
              <a:buNone/>
            </a:pPr>
            <a:endParaRPr lang="el-GR" altLang="en-US" sz="1600"/>
          </a:p>
          <a:p>
            <a:pPr eaLnBrk="1" hangingPunct="1">
              <a:lnSpc>
                <a:spcPct val="80000"/>
              </a:lnSpc>
              <a:buFontTx/>
              <a:buNone/>
            </a:pPr>
            <a:endParaRPr lang="el-GR" altLang="en-US" sz="1600"/>
          </a:p>
        </p:txBody>
      </p:sp>
      <p:sp>
        <p:nvSpPr>
          <p:cNvPr id="171011" name="AutoShape 3"/>
          <p:cNvSpPr>
            <a:spLocks noChangeArrowheads="1"/>
          </p:cNvSpPr>
          <p:nvPr/>
        </p:nvSpPr>
        <p:spPr bwMode="auto">
          <a:xfrm>
            <a:off x="1524001" y="1557338"/>
            <a:ext cx="360363" cy="144462"/>
          </a:xfrm>
          <a:prstGeom prst="right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932020176"/>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 to="" calcmode="lin" valueType="num">
                                      <p:cBhvr>
                                        <p:cTn id="7" dur="1" fill="hold"/>
                                        <p:tgtEl>
                                          <p:spTgt spid="17101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1010">
                                            <p:txEl>
                                              <p:pRg st="1" end="1"/>
                                            </p:txEl>
                                          </p:spTgt>
                                        </p:tgtEl>
                                        <p:attrNameLst>
                                          <p:attrName>style.visibility</p:attrName>
                                        </p:attrNameLst>
                                      </p:cBhvr>
                                      <p:to>
                                        <p:strVal val="visible"/>
                                      </p:to>
                                    </p:set>
                                    <p:anim to="" calcmode="lin" valueType="num">
                                      <p:cBhvr>
                                        <p:cTn id="10" dur="1" fill="hold"/>
                                        <p:tgtEl>
                                          <p:spTgt spid="171010">
                                            <p:txEl>
                                              <p:pRg st="1" end="1"/>
                                            </p:txEl>
                                          </p:spTgt>
                                        </p:tgtEl>
                                        <p:attrNameLst>
                                          <p:attrName/>
                                        </p:attrNameLst>
                                      </p:cBhvr>
                                    </p:anim>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171010">
                                            <p:txEl>
                                              <p:pRg st="3" end="3"/>
                                            </p:txEl>
                                          </p:spTgt>
                                        </p:tgtEl>
                                        <p:attrNameLst>
                                          <p:attrName>style.visibility</p:attrName>
                                        </p:attrNameLst>
                                      </p:cBhvr>
                                      <p:to>
                                        <p:strVal val="visible"/>
                                      </p:to>
                                    </p:set>
                                    <p:animEffect transition="in" filter="dissolve">
                                      <p:cBhvr>
                                        <p:cTn id="14" dur="2000"/>
                                        <p:tgtEl>
                                          <p:spTgt spid="171010">
                                            <p:txEl>
                                              <p:pRg st="3" end="3"/>
                                            </p:txEl>
                                          </p:spTgt>
                                        </p:tgtEl>
                                      </p:cBhvr>
                                    </p:animEffect>
                                  </p:childTnLst>
                                </p:cTn>
                              </p:par>
                            </p:childTnLst>
                          </p:cTn>
                        </p:par>
                        <p:par>
                          <p:cTn id="15" fill="hold" nodeType="afterGroup">
                            <p:stCondLst>
                              <p:cond delay="2000"/>
                            </p:stCondLst>
                            <p:childTnLst>
                              <p:par>
                                <p:cTn id="16" presetID="2" presetClass="entr" presetSubtype="4" fill="hold" nodeType="afterEffect">
                                  <p:stCondLst>
                                    <p:cond delay="0"/>
                                  </p:stCondLst>
                                  <p:childTnLst>
                                    <p:set>
                                      <p:cBhvr>
                                        <p:cTn id="17" dur="1" fill="hold">
                                          <p:stCondLst>
                                            <p:cond delay="0"/>
                                          </p:stCondLst>
                                        </p:cTn>
                                        <p:tgtEl>
                                          <p:spTgt spid="171010">
                                            <p:txEl>
                                              <p:pRg st="4" end="4"/>
                                            </p:txEl>
                                          </p:spTgt>
                                        </p:tgtEl>
                                        <p:attrNameLst>
                                          <p:attrName>style.visibility</p:attrName>
                                        </p:attrNameLst>
                                      </p:cBhvr>
                                      <p:to>
                                        <p:strVal val="visible"/>
                                      </p:to>
                                    </p:set>
                                    <p:anim calcmode="lin" valueType="num">
                                      <p:cBhvr additive="base">
                                        <p:cTn id="18" dur="2000" fill="hold"/>
                                        <p:tgtEl>
                                          <p:spTgt spid="171010">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71010">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4000"/>
                            </p:stCondLst>
                            <p:childTnLst>
                              <p:par>
                                <p:cTn id="21" presetID="2" presetClass="entr" presetSubtype="4" fill="hold" nodeType="afterEffect">
                                  <p:stCondLst>
                                    <p:cond delay="3000"/>
                                  </p:stCondLst>
                                  <p:childTnLst>
                                    <p:set>
                                      <p:cBhvr>
                                        <p:cTn id="22" dur="1" fill="hold">
                                          <p:stCondLst>
                                            <p:cond delay="0"/>
                                          </p:stCondLst>
                                        </p:cTn>
                                        <p:tgtEl>
                                          <p:spTgt spid="171010">
                                            <p:txEl>
                                              <p:pRg st="5" end="5"/>
                                            </p:txEl>
                                          </p:spTgt>
                                        </p:tgtEl>
                                        <p:attrNameLst>
                                          <p:attrName>style.visibility</p:attrName>
                                        </p:attrNameLst>
                                      </p:cBhvr>
                                      <p:to>
                                        <p:strVal val="visible"/>
                                      </p:to>
                                    </p:set>
                                    <p:anim calcmode="lin" valueType="num">
                                      <p:cBhvr additive="base">
                                        <p:cTn id="23" dur="2000" fill="hold"/>
                                        <p:tgtEl>
                                          <p:spTgt spid="171010">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71010">
                                            <p:txEl>
                                              <p:pRg st="5" end="5"/>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9000"/>
                            </p:stCondLst>
                            <p:childTnLst>
                              <p:par>
                                <p:cTn id="26" presetID="2" presetClass="entr" presetSubtype="4" fill="hold" nodeType="afterEffect">
                                  <p:stCondLst>
                                    <p:cond delay="3000"/>
                                  </p:stCondLst>
                                  <p:childTnLst>
                                    <p:set>
                                      <p:cBhvr>
                                        <p:cTn id="27" dur="1" fill="hold">
                                          <p:stCondLst>
                                            <p:cond delay="0"/>
                                          </p:stCondLst>
                                        </p:cTn>
                                        <p:tgtEl>
                                          <p:spTgt spid="171010">
                                            <p:txEl>
                                              <p:pRg st="6" end="6"/>
                                            </p:txEl>
                                          </p:spTgt>
                                        </p:tgtEl>
                                        <p:attrNameLst>
                                          <p:attrName>style.visibility</p:attrName>
                                        </p:attrNameLst>
                                      </p:cBhvr>
                                      <p:to>
                                        <p:strVal val="visible"/>
                                      </p:to>
                                    </p:set>
                                    <p:anim calcmode="lin" valueType="num">
                                      <p:cBhvr additive="base">
                                        <p:cTn id="28" dur="2000" fill="hold"/>
                                        <p:tgtEl>
                                          <p:spTgt spid="171010">
                                            <p:txEl>
                                              <p:pRg st="6" end="6"/>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171010">
                                            <p:txEl>
                                              <p:pRg st="6" end="6"/>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4000"/>
                            </p:stCondLst>
                            <p:childTnLst>
                              <p:par>
                                <p:cTn id="31" presetID="2" presetClass="entr" presetSubtype="4" fill="hold" nodeType="afterEffect">
                                  <p:stCondLst>
                                    <p:cond delay="1500"/>
                                  </p:stCondLst>
                                  <p:childTnLst>
                                    <p:set>
                                      <p:cBhvr>
                                        <p:cTn id="32" dur="1" fill="hold">
                                          <p:stCondLst>
                                            <p:cond delay="0"/>
                                          </p:stCondLst>
                                        </p:cTn>
                                        <p:tgtEl>
                                          <p:spTgt spid="171010">
                                            <p:txEl>
                                              <p:pRg st="7" end="7"/>
                                            </p:txEl>
                                          </p:spTgt>
                                        </p:tgtEl>
                                        <p:attrNameLst>
                                          <p:attrName>style.visibility</p:attrName>
                                        </p:attrNameLst>
                                      </p:cBhvr>
                                      <p:to>
                                        <p:strVal val="visible"/>
                                      </p:to>
                                    </p:set>
                                    <p:anim calcmode="lin" valueType="num">
                                      <p:cBhvr additive="base">
                                        <p:cTn id="33" dur="2000" fill="hold"/>
                                        <p:tgtEl>
                                          <p:spTgt spid="171010">
                                            <p:txEl>
                                              <p:pRg st="7" end="7"/>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71010">
                                            <p:txEl>
                                              <p:pRg st="7" end="7"/>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7500"/>
                            </p:stCondLst>
                            <p:childTnLst>
                              <p:par>
                                <p:cTn id="36" presetID="9" presetClass="entr" presetSubtype="0" fill="hold" nodeType="afterEffect">
                                  <p:stCondLst>
                                    <p:cond delay="0"/>
                                  </p:stCondLst>
                                  <p:childTnLst>
                                    <p:set>
                                      <p:cBhvr>
                                        <p:cTn id="37" dur="1" fill="hold">
                                          <p:stCondLst>
                                            <p:cond delay="0"/>
                                          </p:stCondLst>
                                        </p:cTn>
                                        <p:tgtEl>
                                          <p:spTgt spid="171011"/>
                                        </p:tgtEl>
                                        <p:attrNameLst>
                                          <p:attrName>style.visibility</p:attrName>
                                        </p:attrNameLst>
                                      </p:cBhvr>
                                      <p:to>
                                        <p:strVal val="visible"/>
                                      </p:to>
                                    </p:set>
                                    <p:animEffect transition="in" filter="dissolve">
                                      <p:cBhvr>
                                        <p:cTn id="38" dur="20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1992313" y="333376"/>
            <a:ext cx="8229600" cy="6524625"/>
          </a:xfrm>
          <a:noFill/>
        </p:spPr>
        <p:txBody>
          <a:bodyPr/>
          <a:lstStyle/>
          <a:p>
            <a:pPr eaLnBrk="1" hangingPunct="1">
              <a:lnSpc>
                <a:spcPct val="80000"/>
              </a:lnSpc>
              <a:buFontTx/>
              <a:buNone/>
            </a:pPr>
            <a:r>
              <a:rPr lang="el-GR" altLang="en-US" sz="2000">
                <a:latin typeface="Times New Roman" panose="02020603050405020304" pitchFamily="18" charset="0"/>
              </a:rPr>
              <a:t>     κατά τις αγορές των αποθεμάτων, τα οποία, σύμφωνα με τη φορολογική νομοθεσία συμψηφίζονται με οφειλές της οικονομικής μονάς από Φ.Π.Α. που αντιστοιχεί στις πωλήσεις της, καταχωρούνται στη χρέωση του λογαριασμού 54.00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Φ.Π.Α.</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a:t>
            </a:r>
            <a:r>
              <a:rPr lang="en-US" altLang="en-US" sz="2000">
                <a:latin typeface="Times New Roman" panose="02020603050405020304" pitchFamily="18" charset="0"/>
              </a:rPr>
              <a:t>.</a:t>
            </a:r>
            <a:r>
              <a:rPr lang="el-GR" altLang="en-US" sz="2000">
                <a:latin typeface="Times New Roman" panose="02020603050405020304" pitchFamily="18" charset="0"/>
              </a:rPr>
              <a:t> </a:t>
            </a:r>
          </a:p>
          <a:p>
            <a:pPr eaLnBrk="1" hangingPunct="1">
              <a:lnSpc>
                <a:spcPct val="80000"/>
              </a:lnSpc>
              <a:buSzPct val="95000"/>
            </a:pPr>
            <a:r>
              <a:rPr lang="el-GR" altLang="en-US" sz="2000">
                <a:latin typeface="Times New Roman" panose="02020603050405020304" pitchFamily="18" charset="0"/>
              </a:rPr>
              <a:t>Η χρέωση των λογαριασμών αποθεμάτων, γίνεται με την παραλαβή τους με βάση τα τιμολόγια και τα λοιπά δικαιολογητικά αγοράς. Όταν δεν υπάρχουν αυτά τότε η αγορά καταχωρείται στην χρέωση των λογαριασμών αποθεμάτων με την συμφωνημένη αξία και πιστώνεται ο λογαριασμός 56.02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Αγορές υπό τακτοποίηση </a:t>
            </a:r>
            <a:r>
              <a:rPr lang="el-GR" altLang="en-US" sz="2000">
                <a:latin typeface="Times New Roman" panose="02020603050405020304" pitchFamily="18" charset="0"/>
                <a:cs typeface="Times New Roman" panose="02020603050405020304" pitchFamily="18" charset="0"/>
              </a:rPr>
              <a:t>››</a:t>
            </a:r>
            <a:r>
              <a:rPr lang="el-GR" altLang="en-US" sz="2000">
                <a:latin typeface="Times New Roman" panose="02020603050405020304" pitchFamily="18" charset="0"/>
              </a:rPr>
              <a:t>. Μετά την προσκόμιση τιμολογίου ή δικαιολογητικών αγοράς χρεώνεται ο λογαριασμός 56.02 και πιστώνεται ο λογαριασμός του προμηθευτή ή των λογαριασμών των χρηματικών διαθεσίμων ή των οικείων υπολογαριασμών του 32</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80000"/>
              </a:lnSpc>
              <a:buSzPct val="95000"/>
            </a:pPr>
            <a:endParaRPr lang="el-GR" altLang="en-US" sz="2000">
              <a:latin typeface="Times New Roman" panose="02020603050405020304" pitchFamily="18" charset="0"/>
            </a:endParaRPr>
          </a:p>
          <a:p>
            <a:pPr eaLnBrk="1" hangingPunct="1">
              <a:lnSpc>
                <a:spcPct val="80000"/>
              </a:lnSpc>
              <a:buSzPct val="95000"/>
              <a:buFontTx/>
              <a:buNone/>
            </a:pPr>
            <a:r>
              <a:rPr lang="el-GR" altLang="en-US" sz="2000">
                <a:latin typeface="Times New Roman" panose="02020603050405020304" pitchFamily="18" charset="0"/>
              </a:rPr>
              <a:t> </a:t>
            </a:r>
            <a:r>
              <a:rPr lang="el-GR" altLang="en-US" sz="2000" u="sng">
                <a:latin typeface="Times New Roman" panose="02020603050405020304" pitchFamily="18" charset="0"/>
              </a:rPr>
              <a:t>ΚΟΣΤΟΣ ΜΕΤΑΤΡΟΠΗΣ</a:t>
            </a:r>
            <a:endParaRPr lang="el-GR" altLang="en-US" sz="2000">
              <a:latin typeface="Times New Roman" panose="02020603050405020304" pitchFamily="18" charset="0"/>
            </a:endParaRPr>
          </a:p>
          <a:p>
            <a:pPr eaLnBrk="1" hangingPunct="1">
              <a:lnSpc>
                <a:spcPct val="80000"/>
              </a:lnSpc>
              <a:buSzPct val="95000"/>
            </a:pPr>
            <a:r>
              <a:rPr lang="el-GR" altLang="en-US" sz="2000">
                <a:latin typeface="Times New Roman" panose="02020603050405020304" pitchFamily="18" charset="0"/>
              </a:rPr>
              <a:t>Το κόστος μετατροπής περιλαμβάνει όλες τις τις άμεσα σχετιζόμενες δαπάνες με την παραγωγή καθώς και μια συστηματική κατανομή των σταθερών και μεταβλητών εξόδων παραγωγής που απαιτούνται για την μετατροπή των πρώτων και βοηθητικών υλών σε έτοιμα προϊόν</a:t>
            </a:r>
          </a:p>
          <a:p>
            <a:pPr eaLnBrk="1" hangingPunct="1">
              <a:lnSpc>
                <a:spcPct val="80000"/>
              </a:lnSpc>
              <a:buSzPct val="95000"/>
            </a:pPr>
            <a:r>
              <a:rPr lang="el-GR" altLang="en-US" sz="2000">
                <a:latin typeface="Times New Roman" panose="02020603050405020304" pitchFamily="18" charset="0"/>
              </a:rPr>
              <a:t>Τα σταθερά έξοδα παραγωγής είναι αυτά που δεν ,μεταβάλλονται με τον όγκο της παραγωγή</a:t>
            </a:r>
            <a:r>
              <a:rPr lang="en-US" altLang="en-US" sz="2000">
                <a:latin typeface="Times New Roman" panose="02020603050405020304" pitchFamily="18" charset="0"/>
              </a:rPr>
              <a:t>.</a:t>
            </a:r>
            <a:r>
              <a:rPr lang="el-GR" altLang="en-US" sz="2000">
                <a:latin typeface="Times New Roman" panose="02020603050405020304" pitchFamily="18" charset="0"/>
              </a:rPr>
              <a:t>ς </a:t>
            </a:r>
          </a:p>
        </p:txBody>
      </p:sp>
      <p:sp>
        <p:nvSpPr>
          <p:cNvPr id="172035" name="AutoShape 3"/>
          <p:cNvSpPr>
            <a:spLocks noChangeArrowheads="1"/>
          </p:cNvSpPr>
          <p:nvPr/>
        </p:nvSpPr>
        <p:spPr bwMode="auto">
          <a:xfrm>
            <a:off x="1322524" y="3899601"/>
            <a:ext cx="468313" cy="142875"/>
          </a:xfrm>
          <a:prstGeom prst="rightArrow">
            <a:avLst>
              <a:gd name="adj1" fmla="val 50000"/>
              <a:gd name="adj2" fmla="val 819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688296514"/>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20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203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3000"/>
                                  </p:stCondLst>
                                  <p:childTnLst>
                                    <p:set>
                                      <p:cBhvr>
                                        <p:cTn id="11" dur="1" fill="hold">
                                          <p:stCondLst>
                                            <p:cond delay="0"/>
                                          </p:stCondLst>
                                        </p:cTn>
                                        <p:tgtEl>
                                          <p:spTgt spid="172034">
                                            <p:txEl>
                                              <p:pRg st="1" end="1"/>
                                            </p:txEl>
                                          </p:spTgt>
                                        </p:tgtEl>
                                        <p:attrNameLst>
                                          <p:attrName>style.visibility</p:attrName>
                                        </p:attrNameLst>
                                      </p:cBhvr>
                                      <p:to>
                                        <p:strVal val="visible"/>
                                      </p:to>
                                    </p:set>
                                    <p:anim calcmode="lin" valueType="num">
                                      <p:cBhvr additive="base">
                                        <p:cTn id="12" dur="2000" fill="hold"/>
                                        <p:tgtEl>
                                          <p:spTgt spid="17203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72034">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9" presetClass="entr" presetSubtype="0" fill="hold" nodeType="afterEffect">
                                  <p:stCondLst>
                                    <p:cond delay="0"/>
                                  </p:stCondLst>
                                  <p:childTnLst>
                                    <p:set>
                                      <p:cBhvr>
                                        <p:cTn id="16" dur="1" fill="hold">
                                          <p:stCondLst>
                                            <p:cond delay="0"/>
                                          </p:stCondLst>
                                        </p:cTn>
                                        <p:tgtEl>
                                          <p:spTgt spid="172034">
                                            <p:txEl>
                                              <p:pRg st="3" end="3"/>
                                            </p:txEl>
                                          </p:spTgt>
                                        </p:tgtEl>
                                        <p:attrNameLst>
                                          <p:attrName>style.visibility</p:attrName>
                                        </p:attrNameLst>
                                      </p:cBhvr>
                                      <p:to>
                                        <p:strVal val="visible"/>
                                      </p:to>
                                    </p:set>
                                    <p:animEffect transition="in" filter="dissolve">
                                      <p:cBhvr>
                                        <p:cTn id="17" dur="2000"/>
                                        <p:tgtEl>
                                          <p:spTgt spid="172034">
                                            <p:txEl>
                                              <p:pRg st="3" end="3"/>
                                            </p:txEl>
                                          </p:spTgt>
                                        </p:tgtEl>
                                      </p:cBhvr>
                                    </p:animEffect>
                                  </p:childTnLst>
                                </p:cTn>
                              </p:par>
                            </p:childTnLst>
                          </p:cTn>
                        </p:par>
                        <p:par>
                          <p:cTn id="18" fill="hold" nodeType="afterGroup">
                            <p:stCondLst>
                              <p:cond delay="9000"/>
                            </p:stCondLst>
                            <p:childTnLst>
                              <p:par>
                                <p:cTn id="19" presetID="2" presetClass="entr" presetSubtype="4" fill="hold" nodeType="afterEffect">
                                  <p:stCondLst>
                                    <p:cond delay="500"/>
                                  </p:stCondLst>
                                  <p:childTnLst>
                                    <p:set>
                                      <p:cBhvr>
                                        <p:cTn id="20" dur="1" fill="hold">
                                          <p:stCondLst>
                                            <p:cond delay="0"/>
                                          </p:stCondLst>
                                        </p:cTn>
                                        <p:tgtEl>
                                          <p:spTgt spid="172034">
                                            <p:txEl>
                                              <p:pRg st="4" end="4"/>
                                            </p:txEl>
                                          </p:spTgt>
                                        </p:tgtEl>
                                        <p:attrNameLst>
                                          <p:attrName>style.visibility</p:attrName>
                                        </p:attrNameLst>
                                      </p:cBhvr>
                                      <p:to>
                                        <p:strVal val="visible"/>
                                      </p:to>
                                    </p:set>
                                    <p:anim calcmode="lin" valueType="num">
                                      <p:cBhvr additive="base">
                                        <p:cTn id="21" dur="2000" fill="hold"/>
                                        <p:tgtEl>
                                          <p:spTgt spid="172034">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72034">
                                            <p:txEl>
                                              <p:pRg st="4" end="4"/>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1500"/>
                            </p:stCondLst>
                            <p:childTnLst>
                              <p:par>
                                <p:cTn id="24" presetID="2" presetClass="entr" presetSubtype="4" fill="hold" nodeType="afterEffect">
                                  <p:stCondLst>
                                    <p:cond delay="3000"/>
                                  </p:stCondLst>
                                  <p:childTnLst>
                                    <p:set>
                                      <p:cBhvr>
                                        <p:cTn id="25" dur="1" fill="hold">
                                          <p:stCondLst>
                                            <p:cond delay="0"/>
                                          </p:stCondLst>
                                        </p:cTn>
                                        <p:tgtEl>
                                          <p:spTgt spid="172034">
                                            <p:txEl>
                                              <p:pRg st="5" end="5"/>
                                            </p:txEl>
                                          </p:spTgt>
                                        </p:tgtEl>
                                        <p:attrNameLst>
                                          <p:attrName>style.visibility</p:attrName>
                                        </p:attrNameLst>
                                      </p:cBhvr>
                                      <p:to>
                                        <p:strVal val="visible"/>
                                      </p:to>
                                    </p:set>
                                    <p:anim calcmode="lin" valueType="num">
                                      <p:cBhvr additive="base">
                                        <p:cTn id="26" dur="2000" fill="hold"/>
                                        <p:tgtEl>
                                          <p:spTgt spid="172034">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72034">
                                            <p:txEl>
                                              <p:pRg st="5" end="5"/>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6500"/>
                            </p:stCondLst>
                            <p:childTnLst>
                              <p:par>
                                <p:cTn id="29" presetID="9" presetClass="entr" presetSubtype="0" fill="hold" nodeType="afterEffect">
                                  <p:stCondLst>
                                    <p:cond delay="0"/>
                                  </p:stCondLst>
                                  <p:childTnLst>
                                    <p:set>
                                      <p:cBhvr>
                                        <p:cTn id="30" dur="1" fill="hold">
                                          <p:stCondLst>
                                            <p:cond delay="0"/>
                                          </p:stCondLst>
                                        </p:cTn>
                                        <p:tgtEl>
                                          <p:spTgt spid="172035"/>
                                        </p:tgtEl>
                                        <p:attrNameLst>
                                          <p:attrName>style.visibility</p:attrName>
                                        </p:attrNameLst>
                                      </p:cBhvr>
                                      <p:to>
                                        <p:strVal val="visible"/>
                                      </p:to>
                                    </p:set>
                                    <p:animEffect transition="in" filter="dissolve">
                                      <p:cBhvr>
                                        <p:cTn id="31" dur="20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1992313" y="333376"/>
            <a:ext cx="8229600" cy="4530725"/>
          </a:xfrm>
          <a:noFill/>
        </p:spPr>
        <p:txBody>
          <a:bodyPr/>
          <a:lstStyle/>
          <a:p>
            <a:pPr eaLnBrk="1" hangingPunct="1">
              <a:buFontTx/>
              <a:buNone/>
            </a:pPr>
            <a:r>
              <a:rPr lang="el-GR" altLang="en-US" sz="2000" u="sng">
                <a:latin typeface="Times New Roman" panose="02020603050405020304" pitchFamily="18" charset="0"/>
              </a:rPr>
              <a:t>ΛΟΙΠΕΣ ΔΑΠΑΝΕΣ</a:t>
            </a:r>
            <a:endParaRPr lang="el-GR" altLang="en-US" sz="2000">
              <a:latin typeface="Times New Roman" panose="02020603050405020304" pitchFamily="18" charset="0"/>
            </a:endParaRPr>
          </a:p>
          <a:p>
            <a:pPr eaLnBrk="1" hangingPunct="1">
              <a:buSzPct val="95000"/>
            </a:pPr>
            <a:r>
              <a:rPr lang="el-GR" altLang="en-US" sz="2000">
                <a:latin typeface="Times New Roman" panose="02020603050405020304" pitchFamily="18" charset="0"/>
              </a:rPr>
              <a:t> Οι λοιπές δαπάνες είναι αυτές που συμπεριλαμβάνονται στο κόστος αποθεμάτων μόνο όταν απαιτούνται αυτές για να φέρουν τα αποθέματα στην παρούσα κατάσταση τους π.χ. οι δαπάνες σχεδιασμού προϊόντων για ειδικούς πελάτες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buSzPct val="95000"/>
            </a:pPr>
            <a:r>
              <a:rPr lang="el-GR" altLang="en-US" sz="2000">
                <a:latin typeface="Times New Roman" panose="02020603050405020304" pitchFamily="18" charset="0"/>
              </a:rPr>
              <a:t>Μια άλλη δαπάνη είναι το κόστος αποθήκευσης αποθεμάτων το οποίο είναι απαραίτητο στην παραγωγική διαδικασία. Σε αυτή την περίπτωση η επιχείρηση έχει δικαίωμα από το Δ.Λ.Π. 23 να προσαυξήσει το κόστος του αποθέματος, αυτά τα έξοδα καταχωρούνται στα αποτελέσματα χρήσεως</a:t>
            </a:r>
            <a:r>
              <a:rPr lang="en-US" altLang="en-US" sz="2000">
                <a:latin typeface="Times New Roman" panose="02020603050405020304" pitchFamily="18" charset="0"/>
              </a:rPr>
              <a:t>.</a:t>
            </a:r>
            <a:endParaRPr lang="el-GR" altLang="en-US" sz="2000">
              <a:latin typeface="Times New Roman" panose="02020603050405020304" pitchFamily="18" charset="0"/>
            </a:endParaRPr>
          </a:p>
        </p:txBody>
      </p:sp>
      <p:sp>
        <p:nvSpPr>
          <p:cNvPr id="173059" name="AutoShape 3"/>
          <p:cNvSpPr>
            <a:spLocks noChangeArrowheads="1"/>
          </p:cNvSpPr>
          <p:nvPr/>
        </p:nvSpPr>
        <p:spPr bwMode="auto">
          <a:xfrm>
            <a:off x="1524001" y="476251"/>
            <a:ext cx="468313" cy="142875"/>
          </a:xfrm>
          <a:prstGeom prst="rightArrow">
            <a:avLst>
              <a:gd name="adj1" fmla="val 50000"/>
              <a:gd name="adj2" fmla="val 819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7326561"/>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Effect transition="in" filter="dissolve">
                                      <p:cBhvr>
                                        <p:cTn id="7" dur="2000"/>
                                        <p:tgtEl>
                                          <p:spTgt spid="173058">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73058">
                                            <p:txEl>
                                              <p:pRg st="1" end="1"/>
                                            </p:txEl>
                                          </p:spTgt>
                                        </p:tgtEl>
                                        <p:attrNameLst>
                                          <p:attrName>style.visibility</p:attrName>
                                        </p:attrNameLst>
                                      </p:cBhvr>
                                      <p:to>
                                        <p:strVal val="visible"/>
                                      </p:to>
                                    </p:set>
                                    <p:anim calcmode="lin" valueType="num">
                                      <p:cBhvr additive="base">
                                        <p:cTn id="11" dur="2000" fill="hold"/>
                                        <p:tgtEl>
                                          <p:spTgt spid="173058">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3058">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3000"/>
                                  </p:stCondLst>
                                  <p:childTnLst>
                                    <p:set>
                                      <p:cBhvr>
                                        <p:cTn id="15" dur="1" fill="hold">
                                          <p:stCondLst>
                                            <p:cond delay="0"/>
                                          </p:stCondLst>
                                        </p:cTn>
                                        <p:tgtEl>
                                          <p:spTgt spid="173058">
                                            <p:txEl>
                                              <p:pRg st="2" end="2"/>
                                            </p:txEl>
                                          </p:spTgt>
                                        </p:tgtEl>
                                        <p:attrNameLst>
                                          <p:attrName>style.visibility</p:attrName>
                                        </p:attrNameLst>
                                      </p:cBhvr>
                                      <p:to>
                                        <p:strVal val="visible"/>
                                      </p:to>
                                    </p:set>
                                    <p:anim calcmode="lin" valueType="num">
                                      <p:cBhvr additive="base">
                                        <p:cTn id="16" dur="2000" fill="hold"/>
                                        <p:tgtEl>
                                          <p:spTgt spid="173058">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73058">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9000"/>
                            </p:stCondLst>
                            <p:childTnLst>
                              <p:par>
                                <p:cTn id="19" presetID="9" presetClass="entr" presetSubtype="0" fill="hold" nodeType="afterEffect">
                                  <p:stCondLst>
                                    <p:cond delay="0"/>
                                  </p:stCondLst>
                                  <p:childTnLst>
                                    <p:set>
                                      <p:cBhvr>
                                        <p:cTn id="20" dur="1" fill="hold">
                                          <p:stCondLst>
                                            <p:cond delay="0"/>
                                          </p:stCondLst>
                                        </p:cTn>
                                        <p:tgtEl>
                                          <p:spTgt spid="173059"/>
                                        </p:tgtEl>
                                        <p:attrNameLst>
                                          <p:attrName>style.visibility</p:attrName>
                                        </p:attrNameLst>
                                      </p:cBhvr>
                                      <p:to>
                                        <p:strVal val="visible"/>
                                      </p:to>
                                    </p:set>
                                    <p:animEffect transition="in" filter="dissolve">
                                      <p:cBhvr>
                                        <p:cTn id="21" dur="2000"/>
                                        <p:tgtEl>
                                          <p:spTgt spid="17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50801"/>
          </a:xfrm>
        </p:spPr>
        <p:txBody>
          <a:bodyPr>
            <a:normAutofit fontScale="90000"/>
          </a:bodyPr>
          <a:lstStyle/>
          <a:p>
            <a:endParaRPr lang="en-US" dirty="0"/>
          </a:p>
        </p:txBody>
      </p:sp>
      <p:sp>
        <p:nvSpPr>
          <p:cNvPr id="3" name="Θέση περιεχομένου 2"/>
          <p:cNvSpPr>
            <a:spLocks noGrp="1"/>
          </p:cNvSpPr>
          <p:nvPr>
            <p:ph idx="1"/>
          </p:nvPr>
        </p:nvSpPr>
        <p:spPr>
          <a:xfrm>
            <a:off x="278969" y="815926"/>
            <a:ext cx="11530739" cy="5894840"/>
          </a:xfrm>
        </p:spPr>
        <p:txBody>
          <a:bodyPr>
            <a:normAutofit fontScale="92500" lnSpcReduction="20000"/>
          </a:bodyPr>
          <a:lstStyle/>
          <a:p>
            <a:r>
              <a:rPr lang="el-GR" dirty="0" smtClean="0"/>
              <a:t>Σύμφωνα με το Γενικό Λογιστικό Σχέδιο, οι λογαριασμοί του Ενεργητικού κατατάσσονται με βάση </a:t>
            </a:r>
            <a:r>
              <a:rPr lang="el-GR" b="1" dirty="0" smtClean="0"/>
              <a:t>το κριτήριο ρευστότητας</a:t>
            </a:r>
            <a:r>
              <a:rPr lang="el-GR" dirty="0" smtClean="0"/>
              <a:t>. Δηλαδή παραθέτονται πρώτοι οι λογαριασμοί του μη </a:t>
            </a:r>
            <a:r>
              <a:rPr lang="el-GR" dirty="0" err="1" smtClean="0"/>
              <a:t>Κυκλοφορούντος</a:t>
            </a:r>
            <a:r>
              <a:rPr lang="el-GR" dirty="0" smtClean="0"/>
              <a:t> Ενεργητικού (π.χ. οικόπεδα, κτίρια, μηχανήματα) και μετά αυτοί του </a:t>
            </a:r>
            <a:r>
              <a:rPr lang="el-GR" dirty="0" err="1" smtClean="0"/>
              <a:t>Κυκλοφορούντος</a:t>
            </a:r>
            <a:r>
              <a:rPr lang="el-GR" dirty="0" smtClean="0"/>
              <a:t> (π.χ. εμπορεύματα, απαιτήσεις, χρεόγραφα, διαθέσιμα).</a:t>
            </a:r>
          </a:p>
          <a:p>
            <a:r>
              <a:rPr lang="el-GR" dirty="0" smtClean="0"/>
              <a:t>Επίσης οι λογαριασμοί του Παθητικού κατατάσσονται με βάση </a:t>
            </a:r>
            <a:r>
              <a:rPr lang="el-GR" b="1" dirty="0" smtClean="0"/>
              <a:t>το χρόνο λήξης των ίδιων και των ξένων κεφαλαίων</a:t>
            </a:r>
            <a:r>
              <a:rPr lang="el-GR" dirty="0" smtClean="0"/>
              <a:t>, με τον χρόνο των πρώτων είναι μεγαλύτερος.</a:t>
            </a:r>
          </a:p>
          <a:p>
            <a:r>
              <a:rPr lang="el-GR" dirty="0" smtClean="0"/>
              <a:t>Έτσι παραθέτονται πρώτα οι λογαριασμοί της Καθαρής Θέσης (π.χ. μετοχικό κεφάλαιο, αποθεματικά), κατόπιν αυτοί των μακροπρόθεσμων υποχρεώσεων (π.χ. ομολογιακά δάνεια) και τέλος οι λογαριασμοί βραχυπρόθεσμων υποχρεώσεων (π.χ. γραμμάτια πληρωτέα).</a:t>
            </a:r>
          </a:p>
          <a:p>
            <a:r>
              <a:rPr lang="el-GR" dirty="0" smtClean="0"/>
              <a:t>Οι Ισολογισμοί ανάλογα με την περιοδικότητα τους διακρίνονται σε:</a:t>
            </a:r>
          </a:p>
          <a:p>
            <a:r>
              <a:rPr lang="el-GR" b="1" dirty="0" smtClean="0"/>
              <a:t>Τακτικούς</a:t>
            </a:r>
            <a:r>
              <a:rPr lang="el-GR" dirty="0" smtClean="0"/>
              <a:t>, όπου καταρτίζονται σε τακτά χρονικά διαστήματα και συνήθως στο τέλος κάθε λογιστικής χρήσης</a:t>
            </a:r>
          </a:p>
          <a:p>
            <a:r>
              <a:rPr lang="el-GR" b="1" dirty="0" smtClean="0"/>
              <a:t>Έκτακτους</a:t>
            </a:r>
            <a:r>
              <a:rPr lang="el-GR" dirty="0" smtClean="0"/>
              <a:t>, οι οποίοι καταρτίζονται όταν συγχωνεύονται εταιρίες ή όταν γίνεται εκκαθάριση τους λόγω πτώχευσης.</a:t>
            </a:r>
          </a:p>
          <a:p>
            <a:endParaRPr lang="en-US" dirty="0"/>
          </a:p>
        </p:txBody>
      </p:sp>
    </p:spTree>
    <p:extLst>
      <p:ext uri="{BB962C8B-B14F-4D97-AF65-F5344CB8AC3E}">
        <p14:creationId xmlns:p14="http://schemas.microsoft.com/office/powerpoint/2010/main" val="334234442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1981200" y="404813"/>
            <a:ext cx="8229600" cy="5726112"/>
          </a:xfrm>
          <a:noFill/>
        </p:spPr>
        <p:txBody>
          <a:bodyPr/>
          <a:lstStyle/>
          <a:p>
            <a:pPr algn="ctr" eaLnBrk="1" hangingPunct="1">
              <a:lnSpc>
                <a:spcPct val="80000"/>
              </a:lnSpc>
              <a:buFontTx/>
              <a:buNone/>
            </a:pPr>
            <a:r>
              <a:rPr lang="el-GR" altLang="en-US" smtClean="0"/>
              <a:t>ΑΠΟΓΡΑΦΗ</a:t>
            </a:r>
          </a:p>
          <a:p>
            <a:pPr eaLnBrk="1" hangingPunct="1">
              <a:lnSpc>
                <a:spcPct val="80000"/>
              </a:lnSpc>
              <a:buFontTx/>
              <a:buNone/>
            </a:pPr>
            <a:endParaRPr lang="el-GR" altLang="en-US" smtClean="0"/>
          </a:p>
          <a:p>
            <a:pPr eaLnBrk="1" hangingPunct="1">
              <a:lnSpc>
                <a:spcPct val="80000"/>
              </a:lnSpc>
              <a:buSzPct val="95000"/>
              <a:buFont typeface="Wingdings" panose="05000000000000000000" pitchFamily="2" charset="2"/>
              <a:buChar char="q"/>
            </a:pPr>
            <a:r>
              <a:rPr lang="el-GR" altLang="en-US" sz="2000">
                <a:latin typeface="Times New Roman" panose="02020603050405020304" pitchFamily="18" charset="0"/>
              </a:rPr>
              <a:t>Απογραφή είναι η διαδικασία κατά την οποία καταμετρούνται και καταγράφονται όλα τα αποθέματα κατ’ είδος, ποιότητα και ποσότητα και γίνεται κατάταξη αυτών σε κατηγορίες που να αντιστοιχούν στους επιμέρους λογαριασμών των αποθεμάτων, επίσης καταχωρούνται τα είδη που βρίσκονται σε τρίτους για πώληση, για ενέχυρο ή για άλλους λόγους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80000"/>
              </a:lnSpc>
              <a:buSzPct val="95000"/>
              <a:buFont typeface="Wingdings" panose="05000000000000000000" pitchFamily="2" charset="2"/>
              <a:buChar char="q"/>
            </a:pPr>
            <a:r>
              <a:rPr lang="el-GR" altLang="en-US" sz="2000">
                <a:latin typeface="Times New Roman" panose="02020603050405020304" pitchFamily="18" charset="0"/>
              </a:rPr>
              <a:t>Στο &lt;&lt;</a:t>
            </a:r>
            <a:r>
              <a:rPr lang="el-GR" altLang="en-US" sz="2000" i="1">
                <a:latin typeface="Times New Roman" panose="02020603050405020304" pitchFamily="18" charset="0"/>
              </a:rPr>
              <a:t>Βιβλίο απογραφής</a:t>
            </a:r>
            <a:r>
              <a:rPr lang="el-GR" altLang="en-US" sz="2000">
                <a:latin typeface="Times New Roman" panose="02020603050405020304" pitchFamily="18" charset="0"/>
              </a:rPr>
              <a:t>&gt;&gt; καταχωρούνται όλά τα αποθέματα στο τέλος χρήσεως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80000"/>
              </a:lnSpc>
              <a:buSzPct val="95000"/>
              <a:buFont typeface="Wingdings" panose="05000000000000000000" pitchFamily="2" charset="2"/>
              <a:buChar char="q"/>
            </a:pPr>
            <a:r>
              <a:rPr lang="el-GR" altLang="en-US" sz="2000" i="1" u="sng">
                <a:latin typeface="Times New Roman" panose="02020603050405020304" pitchFamily="18" charset="0"/>
              </a:rPr>
              <a:t>Τρόποι απογραφής</a:t>
            </a:r>
          </a:p>
          <a:p>
            <a:pPr eaLnBrk="1" hangingPunct="1">
              <a:lnSpc>
                <a:spcPct val="80000"/>
              </a:lnSpc>
              <a:buSzPct val="95000"/>
              <a:buFont typeface="Wingdings" panose="05000000000000000000" pitchFamily="2" charset="2"/>
              <a:buNone/>
            </a:pPr>
            <a:r>
              <a:rPr lang="el-GR" altLang="en-US" sz="2000" i="1">
                <a:latin typeface="Times New Roman" panose="02020603050405020304" pitchFamily="18" charset="0"/>
              </a:rPr>
              <a:t>     </a:t>
            </a:r>
            <a:r>
              <a:rPr lang="el-GR" altLang="en-US" sz="2000">
                <a:latin typeface="Times New Roman" panose="02020603050405020304" pitchFamily="18" charset="0"/>
              </a:rPr>
              <a:t>1) Διαρκή απογραφή : Είναι η απογραφή που γίνεται στο τέλος της χρήσεως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eaLnBrk="1" hangingPunct="1">
              <a:lnSpc>
                <a:spcPct val="80000"/>
              </a:lnSpc>
              <a:buSzPct val="95000"/>
              <a:buFont typeface="Wingdings" panose="05000000000000000000" pitchFamily="2" charset="2"/>
              <a:buNone/>
            </a:pPr>
            <a:r>
              <a:rPr lang="el-GR" altLang="en-US" sz="2000">
                <a:latin typeface="Times New Roman" panose="02020603050405020304" pitchFamily="18" charset="0"/>
              </a:rPr>
              <a:t>     2) Περιοδική απογραφή: Είναι η απογραφή που γίνεται κατά την διάρκεια της χρήσεως, σε καθορισμένους χρόνους οι οποίοι καθορίζονται από την επιχείρηση. Η αποτίμηση των ειδών που απογράφονται με αυτήν την μέθοδο, γίνεται στο τέλος της χρήσεως, με βάση τις ποσότητες που προκύπτουν  από τα λογιστικά δεδομένα της τελευταίας εργάσιμης ημέρας</a:t>
            </a:r>
            <a:r>
              <a:rPr lang="en-US" altLang="en-US" sz="2000">
                <a:latin typeface="Times New Roman" panose="02020603050405020304" pitchFamily="18" charset="0"/>
              </a:rPr>
              <a:t>.</a:t>
            </a:r>
            <a:endParaRPr lang="el-GR" altLang="en-US" sz="2000">
              <a:latin typeface="Times New Roman" panose="02020603050405020304" pitchFamily="18" charset="0"/>
            </a:endParaRPr>
          </a:p>
        </p:txBody>
      </p:sp>
    </p:spTree>
    <p:extLst>
      <p:ext uri="{BB962C8B-B14F-4D97-AF65-F5344CB8AC3E}">
        <p14:creationId xmlns:p14="http://schemas.microsoft.com/office/powerpoint/2010/main" val="627652055"/>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 to="" calcmode="lin" valueType="num">
                                      <p:cBhvr>
                                        <p:cTn id="7" dur="1" fill="hold"/>
                                        <p:tgtEl>
                                          <p:spTgt spid="174082">
                                            <p:txEl>
                                              <p:pRg st="0" end="0"/>
                                            </p:txEl>
                                          </p:spTgt>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174082">
                                            <p:txEl>
                                              <p:pRg st="2" end="2"/>
                                            </p:txEl>
                                          </p:spTgt>
                                        </p:tgtEl>
                                        <p:attrNameLst>
                                          <p:attrName>style.visibility</p:attrName>
                                        </p:attrNameLst>
                                      </p:cBhvr>
                                      <p:to>
                                        <p:strVal val="visible"/>
                                      </p:to>
                                    </p:set>
                                    <p:anim calcmode="lin" valueType="num">
                                      <p:cBhvr additive="base">
                                        <p:cTn id="11" dur="2000" fill="hold"/>
                                        <p:tgtEl>
                                          <p:spTgt spid="174082">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4082">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nodeType="afterEffect">
                                  <p:stCondLst>
                                    <p:cond delay="3000"/>
                                  </p:stCondLst>
                                  <p:childTnLst>
                                    <p:set>
                                      <p:cBhvr>
                                        <p:cTn id="15" dur="1" fill="hold">
                                          <p:stCondLst>
                                            <p:cond delay="0"/>
                                          </p:stCondLst>
                                        </p:cTn>
                                        <p:tgtEl>
                                          <p:spTgt spid="174082">
                                            <p:txEl>
                                              <p:pRg st="3" end="3"/>
                                            </p:txEl>
                                          </p:spTgt>
                                        </p:tgtEl>
                                        <p:attrNameLst>
                                          <p:attrName>style.visibility</p:attrName>
                                        </p:attrNameLst>
                                      </p:cBhvr>
                                      <p:to>
                                        <p:strVal val="visible"/>
                                      </p:to>
                                    </p:set>
                                    <p:anim calcmode="lin" valueType="num">
                                      <p:cBhvr additive="base">
                                        <p:cTn id="16" dur="2000" fill="hold"/>
                                        <p:tgtEl>
                                          <p:spTgt spid="174082">
                                            <p:txEl>
                                              <p:pRg st="3" end="3"/>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74082">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7000"/>
                            </p:stCondLst>
                            <p:childTnLst>
                              <p:par>
                                <p:cTn id="19" presetID="2" presetClass="entr" presetSubtype="3" fill="hold" nodeType="afterEffect">
                                  <p:stCondLst>
                                    <p:cond delay="3000"/>
                                  </p:stCondLst>
                                  <p:childTnLst>
                                    <p:set>
                                      <p:cBhvr>
                                        <p:cTn id="20" dur="1" fill="hold">
                                          <p:stCondLst>
                                            <p:cond delay="0"/>
                                          </p:stCondLst>
                                        </p:cTn>
                                        <p:tgtEl>
                                          <p:spTgt spid="174082">
                                            <p:txEl>
                                              <p:pRg st="4" end="4"/>
                                            </p:txEl>
                                          </p:spTgt>
                                        </p:tgtEl>
                                        <p:attrNameLst>
                                          <p:attrName>style.visibility</p:attrName>
                                        </p:attrNameLst>
                                      </p:cBhvr>
                                      <p:to>
                                        <p:strVal val="visible"/>
                                      </p:to>
                                    </p:set>
                                    <p:anim calcmode="lin" valueType="num">
                                      <p:cBhvr additive="base">
                                        <p:cTn id="21" dur="2000" fill="hold"/>
                                        <p:tgtEl>
                                          <p:spTgt spid="174082">
                                            <p:txEl>
                                              <p:pRg st="4" end="4"/>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174082">
                                            <p:txEl>
                                              <p:pRg st="4" end="4"/>
                                            </p:txEl>
                                          </p:spTgt>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12000"/>
                            </p:stCondLst>
                            <p:childTnLst>
                              <p:par>
                                <p:cTn id="24" presetID="2" presetClass="entr" presetSubtype="4" fill="hold" nodeType="afterEffect">
                                  <p:stCondLst>
                                    <p:cond delay="0"/>
                                  </p:stCondLst>
                                  <p:childTnLst>
                                    <p:set>
                                      <p:cBhvr>
                                        <p:cTn id="25" dur="1" fill="hold">
                                          <p:stCondLst>
                                            <p:cond delay="0"/>
                                          </p:stCondLst>
                                        </p:cTn>
                                        <p:tgtEl>
                                          <p:spTgt spid="174082">
                                            <p:txEl>
                                              <p:pRg st="5" end="5"/>
                                            </p:txEl>
                                          </p:spTgt>
                                        </p:tgtEl>
                                        <p:attrNameLst>
                                          <p:attrName>style.visibility</p:attrName>
                                        </p:attrNameLst>
                                      </p:cBhvr>
                                      <p:to>
                                        <p:strVal val="visible"/>
                                      </p:to>
                                    </p:set>
                                    <p:anim calcmode="lin" valueType="num">
                                      <p:cBhvr additive="base">
                                        <p:cTn id="26" dur="2000" fill="hold"/>
                                        <p:tgtEl>
                                          <p:spTgt spid="174082">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74082">
                                            <p:txEl>
                                              <p:pRg st="5" end="5"/>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4000"/>
                            </p:stCondLst>
                            <p:childTnLst>
                              <p:par>
                                <p:cTn id="29" presetID="2" presetClass="entr" presetSubtype="4" fill="hold" nodeType="afterEffect">
                                  <p:stCondLst>
                                    <p:cond delay="3000"/>
                                  </p:stCondLst>
                                  <p:childTnLst>
                                    <p:set>
                                      <p:cBhvr>
                                        <p:cTn id="30" dur="1" fill="hold">
                                          <p:stCondLst>
                                            <p:cond delay="0"/>
                                          </p:stCondLst>
                                        </p:cTn>
                                        <p:tgtEl>
                                          <p:spTgt spid="174082">
                                            <p:txEl>
                                              <p:pRg st="6" end="6"/>
                                            </p:txEl>
                                          </p:spTgt>
                                        </p:tgtEl>
                                        <p:attrNameLst>
                                          <p:attrName>style.visibility</p:attrName>
                                        </p:attrNameLst>
                                      </p:cBhvr>
                                      <p:to>
                                        <p:strVal val="visible"/>
                                      </p:to>
                                    </p:set>
                                    <p:anim calcmode="lin" valueType="num">
                                      <p:cBhvr additive="base">
                                        <p:cTn id="31" dur="2000" fill="hold"/>
                                        <p:tgtEl>
                                          <p:spTgt spid="174082">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40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981200" y="274639"/>
            <a:ext cx="8229600" cy="712787"/>
          </a:xfrm>
          <a:noFill/>
        </p:spPr>
        <p:txBody>
          <a:bodyPr anchorCtr="1">
            <a:normAutofit fontScale="90000"/>
          </a:bodyPr>
          <a:lstStyle/>
          <a:p>
            <a:pPr eaLnBrk="1" hangingPunct="1"/>
            <a:r>
              <a:rPr lang="el-GR" altLang="en-US" sz="3200"/>
              <a:t>ΑΠΟΤΙΜΗΣΗ ΑΠΟΘΕΜΑΤΩΝ</a:t>
            </a:r>
            <a:r>
              <a:rPr lang="el-GR" altLang="en-US" sz="3600"/>
              <a:t> </a:t>
            </a:r>
            <a:r>
              <a:rPr lang="el-GR" altLang="en-US" sz="3200"/>
              <a:t/>
            </a:r>
            <a:br>
              <a:rPr lang="el-GR" altLang="en-US" sz="3200"/>
            </a:br>
            <a:endParaRPr lang="el-GR" altLang="en-US" sz="3200"/>
          </a:p>
        </p:txBody>
      </p:sp>
      <p:sp>
        <p:nvSpPr>
          <p:cNvPr id="175107" name="Rectangle 3"/>
          <p:cNvSpPr>
            <a:spLocks noGrp="1" noChangeArrowheads="1"/>
          </p:cNvSpPr>
          <p:nvPr>
            <p:ph type="body" idx="1"/>
          </p:nvPr>
        </p:nvSpPr>
        <p:spPr>
          <a:xfrm>
            <a:off x="2402237" y="1472339"/>
            <a:ext cx="7732363" cy="4623661"/>
          </a:xfrm>
          <a:noFill/>
        </p:spPr>
        <p:txBody>
          <a:bodyPr/>
          <a:lstStyle/>
          <a:p>
            <a:pPr eaLnBrk="1" hangingPunct="1">
              <a:lnSpc>
                <a:spcPct val="90000"/>
              </a:lnSpc>
              <a:buFontTx/>
              <a:buNone/>
            </a:pPr>
            <a:r>
              <a:rPr lang="el-GR" altLang="en-US" sz="2400" dirty="0">
                <a:latin typeface="Times New Roman" panose="02020603050405020304" pitchFamily="18" charset="0"/>
              </a:rPr>
              <a:t> </a:t>
            </a:r>
            <a:r>
              <a:rPr lang="el-GR" altLang="en-US" sz="2400" u="sng" dirty="0"/>
              <a:t>ΑΠΟΘΕΜΑΤΑ ΠΟΥ ΠΡΟΕΡΧΟΝΤΑ ΑΠΟ ΑΓΟΡΕΣ</a:t>
            </a:r>
            <a:endParaRPr lang="el-GR" altLang="en-US" sz="2400" dirty="0"/>
          </a:p>
          <a:p>
            <a:pPr eaLnBrk="1" hangingPunct="1">
              <a:lnSpc>
                <a:spcPct val="90000"/>
              </a:lnSpc>
              <a:buSzPct val="95000"/>
            </a:pPr>
            <a:r>
              <a:rPr lang="el-GR" altLang="en-US" sz="2400" dirty="0">
                <a:latin typeface="Times New Roman" panose="02020603050405020304" pitchFamily="18" charset="0"/>
              </a:rPr>
              <a:t>Αποτιμούνται στην κατ’ είδος χαμηλότερη τιμή μεταξύ τιμής κτήσεως και τρέχουσας τιμής αγοράς</a:t>
            </a:r>
            <a:r>
              <a:rPr lang="en-US" altLang="en-US" sz="2400" dirty="0">
                <a:latin typeface="Times New Roman" panose="02020603050405020304" pitchFamily="18" charset="0"/>
              </a:rPr>
              <a:t>.</a:t>
            </a:r>
          </a:p>
          <a:p>
            <a:pPr eaLnBrk="1" hangingPunct="1">
              <a:lnSpc>
                <a:spcPct val="90000"/>
              </a:lnSpc>
              <a:buSzPct val="95000"/>
            </a:pPr>
            <a:endParaRPr lang="en-US" altLang="en-US" sz="2400" dirty="0">
              <a:latin typeface="Times New Roman" panose="02020603050405020304" pitchFamily="18" charset="0"/>
            </a:endParaRPr>
          </a:p>
          <a:p>
            <a:pPr eaLnBrk="1" hangingPunct="1">
              <a:lnSpc>
                <a:spcPct val="90000"/>
              </a:lnSpc>
              <a:buSzPct val="95000"/>
            </a:pPr>
            <a:endParaRPr lang="el-GR" altLang="en-US" sz="2400" dirty="0">
              <a:latin typeface="Times New Roman" panose="02020603050405020304" pitchFamily="18" charset="0"/>
            </a:endParaRPr>
          </a:p>
          <a:p>
            <a:pPr eaLnBrk="1" hangingPunct="1">
              <a:lnSpc>
                <a:spcPct val="90000"/>
              </a:lnSpc>
              <a:buSzPct val="95000"/>
            </a:pPr>
            <a:endParaRPr lang="el-GR" altLang="en-US" sz="2400" dirty="0">
              <a:latin typeface="Times New Roman" panose="02020603050405020304" pitchFamily="18" charset="0"/>
            </a:endParaRPr>
          </a:p>
          <a:p>
            <a:pPr eaLnBrk="1" hangingPunct="1">
              <a:lnSpc>
                <a:spcPct val="90000"/>
              </a:lnSpc>
              <a:buSzPct val="95000"/>
            </a:pPr>
            <a:endParaRPr lang="el-GR" altLang="en-US" sz="2400" dirty="0">
              <a:latin typeface="Times New Roman" panose="02020603050405020304" pitchFamily="18" charset="0"/>
            </a:endParaRPr>
          </a:p>
          <a:p>
            <a:pPr eaLnBrk="1" hangingPunct="1">
              <a:lnSpc>
                <a:spcPct val="90000"/>
              </a:lnSpc>
              <a:buSzPct val="95000"/>
            </a:pPr>
            <a:r>
              <a:rPr lang="el-GR" altLang="en-US" sz="2000" dirty="0">
                <a:latin typeface="Times New Roman" panose="02020603050405020304" pitchFamily="18" charset="0"/>
              </a:rPr>
              <a:t>Εάν η τρέχουσα τιμή αγοράς είναι χαμηλότερη από την τιμή κτήσεως αλλά μεγαλύτερη από τη καθαρή ρευστοποιήσιμη αξία, τότε η αποτίμηση γίνεται στη καθαρή ρευστοποιήσιμη αξία</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p:txBody>
      </p:sp>
      <p:sp>
        <p:nvSpPr>
          <p:cNvPr id="175109" name="Text Box 5"/>
          <p:cNvSpPr txBox="1">
            <a:spLocks noChangeArrowheads="1"/>
          </p:cNvSpPr>
          <p:nvPr/>
        </p:nvSpPr>
        <p:spPr bwMode="auto">
          <a:xfrm>
            <a:off x="2474671" y="2774224"/>
            <a:ext cx="29876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dirty="0">
                <a:latin typeface="Times New Roman" panose="02020603050405020304" pitchFamily="18" charset="0"/>
              </a:rPr>
              <a:t>Είναι η τιμή στην οποία η </a:t>
            </a:r>
            <a:r>
              <a:rPr lang="el-GR" altLang="en-US" dirty="0" err="1">
                <a:latin typeface="Times New Roman" panose="02020603050405020304" pitchFamily="18" charset="0"/>
              </a:rPr>
              <a:t>επιχ</a:t>
            </a:r>
            <a:r>
              <a:rPr lang="el-GR" altLang="en-US" dirty="0">
                <a:latin typeface="Times New Roman" panose="02020603050405020304" pitchFamily="18" charset="0"/>
              </a:rPr>
              <a:t>/</a:t>
            </a:r>
            <a:r>
              <a:rPr lang="el-GR" altLang="en-US" dirty="0" err="1">
                <a:latin typeface="Times New Roman" panose="02020603050405020304" pitchFamily="18" charset="0"/>
              </a:rPr>
              <a:t>ση</a:t>
            </a:r>
            <a:r>
              <a:rPr lang="el-GR" altLang="en-US" dirty="0">
                <a:latin typeface="Times New Roman" panose="02020603050405020304" pitchFamily="18" charset="0"/>
              </a:rPr>
              <a:t> έχει τη δυνατότητα να προμηθευτεί το αγαθό κατά την ημέρα συντάξεως της απογραφής.</a:t>
            </a:r>
          </a:p>
        </p:txBody>
      </p:sp>
      <p:sp>
        <p:nvSpPr>
          <p:cNvPr id="175113" name="Text Box 9"/>
          <p:cNvSpPr txBox="1">
            <a:spLocks noChangeArrowheads="1"/>
          </p:cNvSpPr>
          <p:nvPr/>
        </p:nvSpPr>
        <p:spPr bwMode="auto">
          <a:xfrm>
            <a:off x="7099303" y="2774224"/>
            <a:ext cx="31734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dirty="0">
                <a:latin typeface="Times New Roman" panose="02020603050405020304" pitchFamily="18" charset="0"/>
              </a:rPr>
              <a:t>Τιμολογιακή αξία + ειδικά έξοδα αγοράς</a:t>
            </a:r>
          </a:p>
        </p:txBody>
      </p:sp>
      <p:sp>
        <p:nvSpPr>
          <p:cNvPr id="175114" name="AutoShape 10"/>
          <p:cNvSpPr>
            <a:spLocks noChangeArrowheads="1"/>
          </p:cNvSpPr>
          <p:nvPr/>
        </p:nvSpPr>
        <p:spPr bwMode="auto">
          <a:xfrm>
            <a:off x="1703388" y="1700213"/>
            <a:ext cx="360362" cy="215900"/>
          </a:xfrm>
          <a:prstGeom prst="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5117" name="Text Box 13"/>
          <p:cNvSpPr txBox="1">
            <a:spLocks noChangeArrowheads="1"/>
          </p:cNvSpPr>
          <p:nvPr/>
        </p:nvSpPr>
        <p:spPr bwMode="auto">
          <a:xfrm>
            <a:off x="4572000" y="5541372"/>
            <a:ext cx="7271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dirty="0">
                <a:latin typeface="Times New Roman" panose="02020603050405020304" pitchFamily="18" charset="0"/>
              </a:rPr>
              <a:t>Είναι η τιμή πωλήσεως του αποθέματος, στην οποία υπολογίζεται ότι αυτό θα πωληθεί κάτω από συνθήκες ομαλής πορείας των εργασιών της </a:t>
            </a:r>
            <a:r>
              <a:rPr lang="el-GR" altLang="en-US" dirty="0" err="1">
                <a:latin typeface="Times New Roman" panose="02020603050405020304" pitchFamily="18" charset="0"/>
              </a:rPr>
              <a:t>επιχ</a:t>
            </a:r>
            <a:r>
              <a:rPr lang="el-GR" altLang="en-US" dirty="0">
                <a:latin typeface="Times New Roman" panose="02020603050405020304" pitchFamily="18" charset="0"/>
              </a:rPr>
              <a:t>/</a:t>
            </a:r>
            <a:r>
              <a:rPr lang="el-GR" altLang="en-US" dirty="0" err="1">
                <a:latin typeface="Times New Roman" panose="02020603050405020304" pitchFamily="18" charset="0"/>
              </a:rPr>
              <a:t>σης</a:t>
            </a:r>
            <a:r>
              <a:rPr lang="el-GR" altLang="en-US" dirty="0">
                <a:latin typeface="Times New Roman" panose="02020603050405020304" pitchFamily="18" charset="0"/>
              </a:rPr>
              <a:t> μειωμένη με τα έξοδα πώλησης και με το κόστος ολοκλήρωσης της επεξεργασίας</a:t>
            </a:r>
            <a:r>
              <a:rPr lang="en-US" altLang="en-US" dirty="0">
                <a:latin typeface="Times New Roman" panose="02020603050405020304" pitchFamily="18" charset="0"/>
              </a:rPr>
              <a:t>.</a:t>
            </a:r>
            <a:endParaRPr lang="el-GR" altLang="en-US" dirty="0">
              <a:latin typeface="Times New Roman" panose="02020603050405020304" pitchFamily="18" charset="0"/>
            </a:endParaRPr>
          </a:p>
        </p:txBody>
      </p:sp>
    </p:spTree>
    <p:extLst>
      <p:ext uri="{BB962C8B-B14F-4D97-AF65-F5344CB8AC3E}">
        <p14:creationId xmlns:p14="http://schemas.microsoft.com/office/powerpoint/2010/main" val="3363182305"/>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 to="" calcmode="lin" valueType="num">
                                      <p:cBhvr>
                                        <p:cTn id="7" dur="1" fill="hold"/>
                                        <p:tgtEl>
                                          <p:spTgt spid="175106"/>
                                        </p:tgtEl>
                                        <p:attrNameLst>
                                          <p:attrName/>
                                        </p:attrNameLst>
                                      </p:cBhvr>
                                    </p:anim>
                                  </p:childTnLst>
                                </p:cTn>
                              </p:par>
                            </p:childTnLst>
                          </p:cTn>
                        </p:par>
                        <p:par>
                          <p:cTn id="8" fill="hold" nodeType="afterGroup">
                            <p:stCondLst>
                              <p:cond delay="0"/>
                            </p:stCondLst>
                            <p:childTnLst>
                              <p:par>
                                <p:cTn id="9" presetID="9" presetClass="entr" presetSubtype="0" fill="hold" nodeType="afterEffect">
                                  <p:stCondLst>
                                    <p:cond delay="0"/>
                                  </p:stCondLst>
                                  <p:childTnLst>
                                    <p:set>
                                      <p:cBhvr>
                                        <p:cTn id="10" dur="1" fill="hold">
                                          <p:stCondLst>
                                            <p:cond delay="0"/>
                                          </p:stCondLst>
                                        </p:cTn>
                                        <p:tgtEl>
                                          <p:spTgt spid="175107">
                                            <p:txEl>
                                              <p:pRg st="0" end="0"/>
                                            </p:txEl>
                                          </p:spTgt>
                                        </p:tgtEl>
                                        <p:attrNameLst>
                                          <p:attrName>style.visibility</p:attrName>
                                        </p:attrNameLst>
                                      </p:cBhvr>
                                      <p:to>
                                        <p:strVal val="visible"/>
                                      </p:to>
                                    </p:set>
                                    <p:animEffect transition="in" filter="dissolve">
                                      <p:cBhvr>
                                        <p:cTn id="11" dur="2000"/>
                                        <p:tgtEl>
                                          <p:spTgt spid="175107">
                                            <p:txEl>
                                              <p:pRg st="0" end="0"/>
                                            </p:txEl>
                                          </p:spTgt>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175107">
                                            <p:txEl>
                                              <p:pRg st="1" end="1"/>
                                            </p:txEl>
                                          </p:spTgt>
                                        </p:tgtEl>
                                        <p:attrNameLst>
                                          <p:attrName>style.visibility</p:attrName>
                                        </p:attrNameLst>
                                      </p:cBhvr>
                                      <p:to>
                                        <p:strVal val="visible"/>
                                      </p:to>
                                    </p:set>
                                    <p:anim calcmode="lin" valueType="num">
                                      <p:cBhvr additive="base">
                                        <p:cTn id="15" dur="2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75107">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4000"/>
                            </p:stCondLst>
                            <p:childTnLst>
                              <p:par>
                                <p:cTn id="18" presetID="2" presetClass="entr" presetSubtype="4" fill="hold" nodeType="afterEffect">
                                  <p:stCondLst>
                                    <p:cond delay="3000"/>
                                  </p:stCondLst>
                                  <p:childTnLst>
                                    <p:set>
                                      <p:cBhvr>
                                        <p:cTn id="19" dur="1" fill="hold">
                                          <p:stCondLst>
                                            <p:cond delay="0"/>
                                          </p:stCondLst>
                                        </p:cTn>
                                        <p:tgtEl>
                                          <p:spTgt spid="175107">
                                            <p:txEl>
                                              <p:pRg st="6" end="6"/>
                                            </p:txEl>
                                          </p:spTgt>
                                        </p:tgtEl>
                                        <p:attrNameLst>
                                          <p:attrName>style.visibility</p:attrName>
                                        </p:attrNameLst>
                                      </p:cBhvr>
                                      <p:to>
                                        <p:strVal val="visible"/>
                                      </p:to>
                                    </p:set>
                                    <p:anim calcmode="lin" valueType="num">
                                      <p:cBhvr additive="base">
                                        <p:cTn id="20" dur="2000" fill="hold"/>
                                        <p:tgtEl>
                                          <p:spTgt spid="175107">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75107">
                                            <p:txEl>
                                              <p:pRg st="6" end="6"/>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9000"/>
                            </p:stCondLst>
                            <p:childTnLst>
                              <p:par>
                                <p:cTn id="23" presetID="10" presetClass="entr" presetSubtype="0" fill="hold" grpId="0" nodeType="afterEffect">
                                  <p:stCondLst>
                                    <p:cond delay="0"/>
                                  </p:stCondLst>
                                  <p:childTnLst>
                                    <p:set>
                                      <p:cBhvr>
                                        <p:cTn id="24" dur="1" fill="hold">
                                          <p:stCondLst>
                                            <p:cond delay="0"/>
                                          </p:stCondLst>
                                        </p:cTn>
                                        <p:tgtEl>
                                          <p:spTgt spid="175109"/>
                                        </p:tgtEl>
                                        <p:attrNameLst>
                                          <p:attrName>style.visibility</p:attrName>
                                        </p:attrNameLst>
                                      </p:cBhvr>
                                      <p:to>
                                        <p:strVal val="visible"/>
                                      </p:to>
                                    </p:set>
                                    <p:animEffect transition="in" filter="fade">
                                      <p:cBhvr>
                                        <p:cTn id="25" dur="2000"/>
                                        <p:tgtEl>
                                          <p:spTgt spid="175109"/>
                                        </p:tgtEl>
                                      </p:cBhvr>
                                    </p:animEffect>
                                  </p:childTnLst>
                                </p:cTn>
                              </p:par>
                            </p:childTnLst>
                          </p:cTn>
                        </p:par>
                        <p:par>
                          <p:cTn id="26" fill="hold" nodeType="afterGroup">
                            <p:stCondLst>
                              <p:cond delay="11000"/>
                            </p:stCondLst>
                            <p:childTnLst>
                              <p:par>
                                <p:cTn id="27" presetID="10" presetClass="entr" presetSubtype="0" fill="hold" nodeType="afterEffect">
                                  <p:stCondLst>
                                    <p:cond delay="0"/>
                                  </p:stCondLst>
                                  <p:childTnLst>
                                    <p:set>
                                      <p:cBhvr>
                                        <p:cTn id="28" dur="1" fill="hold">
                                          <p:stCondLst>
                                            <p:cond delay="0"/>
                                          </p:stCondLst>
                                        </p:cTn>
                                        <p:tgtEl>
                                          <p:spTgt spid="175113">
                                            <p:txEl>
                                              <p:pRg st="0" end="0"/>
                                            </p:txEl>
                                          </p:spTgt>
                                        </p:tgtEl>
                                        <p:attrNameLst>
                                          <p:attrName>style.visibility</p:attrName>
                                        </p:attrNameLst>
                                      </p:cBhvr>
                                      <p:to>
                                        <p:strVal val="visible"/>
                                      </p:to>
                                    </p:set>
                                    <p:animEffect transition="in" filter="fade">
                                      <p:cBhvr>
                                        <p:cTn id="29" dur="2000"/>
                                        <p:tgtEl>
                                          <p:spTgt spid="175113">
                                            <p:txEl>
                                              <p:pRg st="0" end="0"/>
                                            </p:txEl>
                                          </p:spTgt>
                                        </p:tgtEl>
                                      </p:cBhvr>
                                    </p:animEffect>
                                  </p:childTnLst>
                                </p:cTn>
                              </p:par>
                            </p:childTnLst>
                          </p:cTn>
                        </p:par>
                        <p:par>
                          <p:cTn id="30" fill="hold" nodeType="afterGroup">
                            <p:stCondLst>
                              <p:cond delay="13000"/>
                            </p:stCondLst>
                            <p:childTnLst>
                              <p:par>
                                <p:cTn id="31" presetID="9" presetClass="entr" presetSubtype="0" fill="hold" nodeType="afterEffect">
                                  <p:stCondLst>
                                    <p:cond delay="0"/>
                                  </p:stCondLst>
                                  <p:childTnLst>
                                    <p:set>
                                      <p:cBhvr>
                                        <p:cTn id="32" dur="1" fill="hold">
                                          <p:stCondLst>
                                            <p:cond delay="0"/>
                                          </p:stCondLst>
                                        </p:cTn>
                                        <p:tgtEl>
                                          <p:spTgt spid="175114"/>
                                        </p:tgtEl>
                                        <p:attrNameLst>
                                          <p:attrName>style.visibility</p:attrName>
                                        </p:attrNameLst>
                                      </p:cBhvr>
                                      <p:to>
                                        <p:strVal val="visible"/>
                                      </p:to>
                                    </p:set>
                                    <p:animEffect transition="in" filter="dissolve">
                                      <p:cBhvr>
                                        <p:cTn id="33" dur="2000"/>
                                        <p:tgtEl>
                                          <p:spTgt spid="175114"/>
                                        </p:tgtEl>
                                      </p:cBhvr>
                                    </p:animEffect>
                                  </p:childTnLst>
                                </p:cTn>
                              </p:par>
                            </p:childTnLst>
                          </p:cTn>
                        </p:par>
                        <p:par>
                          <p:cTn id="34" fill="hold" nodeType="afterGroup">
                            <p:stCondLst>
                              <p:cond delay="15000"/>
                            </p:stCondLst>
                            <p:childTnLst>
                              <p:par>
                                <p:cTn id="35" presetID="10" presetClass="entr" presetSubtype="0" fill="hold" grpId="0" nodeType="afterEffect">
                                  <p:stCondLst>
                                    <p:cond delay="0"/>
                                  </p:stCondLst>
                                  <p:childTnLst>
                                    <p:set>
                                      <p:cBhvr>
                                        <p:cTn id="36" dur="1" fill="hold">
                                          <p:stCondLst>
                                            <p:cond delay="0"/>
                                          </p:stCondLst>
                                        </p:cTn>
                                        <p:tgtEl>
                                          <p:spTgt spid="175117"/>
                                        </p:tgtEl>
                                        <p:attrNameLst>
                                          <p:attrName>style.visibility</p:attrName>
                                        </p:attrNameLst>
                                      </p:cBhvr>
                                      <p:to>
                                        <p:strVal val="visible"/>
                                      </p:to>
                                    </p:set>
                                    <p:animEffect transition="in" filter="fade">
                                      <p:cBhvr>
                                        <p:cTn id="37" dur="2000"/>
                                        <p:tgtEl>
                                          <p:spTgt spid="17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9" grpId="0"/>
      <p:bldP spid="175117"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1981200" y="333375"/>
            <a:ext cx="8229600" cy="5797550"/>
          </a:xfrm>
          <a:noFill/>
        </p:spPr>
        <p:txBody>
          <a:bodyPr>
            <a:normAutofit lnSpcReduction="10000"/>
          </a:bodyPr>
          <a:lstStyle/>
          <a:p>
            <a:pPr eaLnBrk="1" hangingPunct="1">
              <a:lnSpc>
                <a:spcPct val="80000"/>
              </a:lnSpc>
              <a:buFontTx/>
              <a:buNone/>
            </a:pPr>
            <a:r>
              <a:rPr lang="el-GR" altLang="en-US" sz="2000" dirty="0">
                <a:latin typeface="Times New Roman" panose="02020603050405020304" pitchFamily="18" charset="0"/>
              </a:rPr>
              <a:t> </a:t>
            </a:r>
            <a:r>
              <a:rPr lang="el-GR" altLang="en-US" sz="2000" u="sng" dirty="0"/>
              <a:t>ΑΠΟΘΕΜΑΤΑ ΠΟΥ ΠΡΟΕΡΧΟΝΤΑΙ ΑΠΌ ΤΗΝ ΠΑΡΑΓΩΓΗ</a:t>
            </a:r>
          </a:p>
          <a:p>
            <a:pPr eaLnBrk="1" hangingPunct="1">
              <a:lnSpc>
                <a:spcPct val="80000"/>
              </a:lnSpc>
              <a:buSzPct val="95000"/>
            </a:pPr>
            <a:r>
              <a:rPr lang="el-GR" altLang="en-US" sz="2000" dirty="0">
                <a:latin typeface="Times New Roman" panose="02020603050405020304" pitchFamily="18" charset="0"/>
              </a:rPr>
              <a:t>Αποτιμούνται στην κατ’ είδος χαμηλότερη τιμή μεταξύ τιμών ιστορικού κόστους παραγωγής και την τρέχουσας τιμής αναπαραγωγής</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pPr>
            <a:endParaRPr lang="el-GR" altLang="en-US" sz="2000" dirty="0">
              <a:latin typeface="Times New Roman" panose="02020603050405020304" pitchFamily="18" charset="0"/>
            </a:endParaRPr>
          </a:p>
          <a:p>
            <a:pPr eaLnBrk="1" hangingPunct="1">
              <a:lnSpc>
                <a:spcPct val="80000"/>
              </a:lnSpc>
              <a:buSzPct val="95000"/>
              <a:buFontTx/>
              <a:buNone/>
            </a:pPr>
            <a:endParaRPr lang="el-GR" altLang="en-US" sz="2000" dirty="0">
              <a:latin typeface="Times New Roman" panose="02020603050405020304" pitchFamily="18" charset="0"/>
            </a:endParaRPr>
          </a:p>
          <a:p>
            <a:pPr eaLnBrk="1" hangingPunct="1">
              <a:lnSpc>
                <a:spcPct val="80000"/>
              </a:lnSpc>
              <a:buSzPct val="95000"/>
              <a:buFontTx/>
              <a:buNone/>
            </a:pPr>
            <a:endParaRPr lang="el-GR" altLang="en-US" sz="2000" dirty="0">
              <a:latin typeface="Times New Roman" panose="02020603050405020304" pitchFamily="18" charset="0"/>
            </a:endParaRPr>
          </a:p>
          <a:p>
            <a:pPr eaLnBrk="1" hangingPunct="1">
              <a:lnSpc>
                <a:spcPct val="80000"/>
              </a:lnSpc>
              <a:buSzPct val="95000"/>
              <a:buFontTx/>
              <a:buNone/>
            </a:pPr>
            <a:r>
              <a:rPr lang="el-GR" altLang="en-US" sz="2000" dirty="0">
                <a:latin typeface="Times New Roman" panose="02020603050405020304" pitchFamily="18" charset="0"/>
              </a:rPr>
              <a:t>   </a:t>
            </a:r>
            <a:r>
              <a:rPr lang="el-GR" altLang="en-US" sz="2000" i="1" dirty="0">
                <a:latin typeface="Times New Roman" panose="02020603050405020304" pitchFamily="18" charset="0"/>
              </a:rPr>
              <a:t>Τα υπολείμματα</a:t>
            </a:r>
            <a:r>
              <a:rPr lang="el-GR" altLang="en-US" sz="2000" dirty="0">
                <a:latin typeface="Times New Roman" panose="02020603050405020304" pitchFamily="18" charset="0"/>
              </a:rPr>
              <a:t>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στην πιθανή τιμή πωλήσεως τους, μειωμένη με τα άμεσα έξοδα που υπολογίζεται ότι θα πραγματοποιηθούν για την πώληση τους</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a:p>
            <a:pPr eaLnBrk="1" hangingPunct="1">
              <a:lnSpc>
                <a:spcPct val="80000"/>
              </a:lnSpc>
              <a:buSzPct val="95000"/>
              <a:buFontTx/>
              <a:buNone/>
            </a:pPr>
            <a:r>
              <a:rPr lang="el-GR" altLang="en-US" sz="2000" dirty="0">
                <a:latin typeface="Times New Roman" panose="02020603050405020304" pitchFamily="18" charset="0"/>
              </a:rPr>
              <a:t>   </a:t>
            </a:r>
            <a:r>
              <a:rPr lang="el-GR" altLang="en-US" sz="2000" i="1" dirty="0">
                <a:latin typeface="Times New Roman" panose="02020603050405020304" pitchFamily="18" charset="0"/>
              </a:rPr>
              <a:t>Τα υποπροϊόντα</a:t>
            </a:r>
            <a:r>
              <a:rPr lang="el-GR" altLang="en-US" sz="2000" dirty="0">
                <a:latin typeface="Times New Roman" panose="02020603050405020304" pitchFamily="18" charset="0"/>
              </a:rPr>
              <a:t>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στην πιθανή τιμή πώλησης τους. Όταν προορίζονται για χρήση από την ίδια την επιχείρηση τότε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στην τιμή που θα εξαγοράζονταν</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p:txBody>
      </p:sp>
      <p:sp>
        <p:nvSpPr>
          <p:cNvPr id="176131" name="AutoShape 3"/>
          <p:cNvSpPr>
            <a:spLocks noChangeArrowheads="1"/>
          </p:cNvSpPr>
          <p:nvPr/>
        </p:nvSpPr>
        <p:spPr bwMode="auto">
          <a:xfrm>
            <a:off x="1524001" y="404813"/>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6132" name="Text Box 4"/>
          <p:cNvSpPr txBox="1">
            <a:spLocks noChangeArrowheads="1"/>
          </p:cNvSpPr>
          <p:nvPr/>
        </p:nvSpPr>
        <p:spPr bwMode="auto">
          <a:xfrm>
            <a:off x="8112126" y="1844675"/>
            <a:ext cx="208756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a:latin typeface="Times New Roman" panose="02020603050405020304" pitchFamily="18" charset="0"/>
              </a:rPr>
              <a:t>Είναι το κόστος στο παραγωγής του αποθέματος του τελευταίου μήνα της χρήσεως ή του πρώτου μήνα της επόμενης χρήσεως</a:t>
            </a:r>
            <a:r>
              <a:rPr lang="en-US" altLang="en-US">
                <a:latin typeface="Times New Roman" panose="02020603050405020304" pitchFamily="18" charset="0"/>
              </a:rPr>
              <a:t>.</a:t>
            </a:r>
            <a:r>
              <a:rPr lang="el-GR" altLang="en-US">
                <a:latin typeface="Times New Roman" panose="02020603050405020304" pitchFamily="18" charset="0"/>
              </a:rPr>
              <a:t>  </a:t>
            </a:r>
          </a:p>
        </p:txBody>
      </p:sp>
      <p:sp>
        <p:nvSpPr>
          <p:cNvPr id="176133" name="Oval 5"/>
          <p:cNvSpPr>
            <a:spLocks noChangeArrowheads="1"/>
          </p:cNvSpPr>
          <p:nvPr/>
        </p:nvSpPr>
        <p:spPr bwMode="auto">
          <a:xfrm>
            <a:off x="5067947" y="805912"/>
            <a:ext cx="3691880" cy="53552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6134" name="Line 6"/>
          <p:cNvSpPr>
            <a:spLocks noChangeShapeType="1"/>
          </p:cNvSpPr>
          <p:nvPr/>
        </p:nvSpPr>
        <p:spPr bwMode="auto">
          <a:xfrm>
            <a:off x="7175500" y="1341439"/>
            <a:ext cx="865188" cy="5746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5" name="Line 7"/>
          <p:cNvSpPr>
            <a:spLocks noChangeShapeType="1"/>
          </p:cNvSpPr>
          <p:nvPr/>
        </p:nvSpPr>
        <p:spPr bwMode="auto">
          <a:xfrm>
            <a:off x="1524001" y="4508500"/>
            <a:ext cx="57626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6" name="Line 8"/>
          <p:cNvSpPr>
            <a:spLocks noChangeShapeType="1"/>
          </p:cNvSpPr>
          <p:nvPr/>
        </p:nvSpPr>
        <p:spPr bwMode="auto">
          <a:xfrm>
            <a:off x="1524001" y="5373688"/>
            <a:ext cx="57626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14432253"/>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animEffect transition="in" filter="dissolve">
                                      <p:cBhvr>
                                        <p:cTn id="7" dur="2000"/>
                                        <p:tgtEl>
                                          <p:spTgt spid="176130">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76130">
                                            <p:txEl>
                                              <p:pRg st="1" end="1"/>
                                            </p:txEl>
                                          </p:spTgt>
                                        </p:tgtEl>
                                        <p:attrNameLst>
                                          <p:attrName>style.visibility</p:attrName>
                                        </p:attrNameLst>
                                      </p:cBhvr>
                                      <p:to>
                                        <p:strVal val="visible"/>
                                      </p:to>
                                    </p:set>
                                    <p:anim calcmode="lin" valueType="num">
                                      <p:cBhvr additive="base">
                                        <p:cTn id="11" dur="2000" fill="hold"/>
                                        <p:tgtEl>
                                          <p:spTgt spid="176130">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6130">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0"/>
                                  </p:stCondLst>
                                  <p:childTnLst>
                                    <p:set>
                                      <p:cBhvr>
                                        <p:cTn id="15" dur="1" fill="hold">
                                          <p:stCondLst>
                                            <p:cond delay="0"/>
                                          </p:stCondLst>
                                        </p:cTn>
                                        <p:tgtEl>
                                          <p:spTgt spid="176130">
                                            <p:txEl>
                                              <p:pRg st="11" end="11"/>
                                            </p:txEl>
                                          </p:spTgt>
                                        </p:tgtEl>
                                        <p:attrNameLst>
                                          <p:attrName>style.visibility</p:attrName>
                                        </p:attrNameLst>
                                      </p:cBhvr>
                                      <p:to>
                                        <p:strVal val="visible"/>
                                      </p:to>
                                    </p:set>
                                    <p:anim calcmode="lin" valueType="num">
                                      <p:cBhvr additive="base">
                                        <p:cTn id="16" dur="2000" fill="hold"/>
                                        <p:tgtEl>
                                          <p:spTgt spid="176130">
                                            <p:txEl>
                                              <p:pRg st="11" end="1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76130">
                                            <p:txEl>
                                              <p:pRg st="11" end="1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2" presetClass="entr" presetSubtype="4" fill="hold" nodeType="afterEffect">
                                  <p:stCondLst>
                                    <p:cond delay="0"/>
                                  </p:stCondLst>
                                  <p:childTnLst>
                                    <p:set>
                                      <p:cBhvr>
                                        <p:cTn id="20" dur="1" fill="hold">
                                          <p:stCondLst>
                                            <p:cond delay="0"/>
                                          </p:stCondLst>
                                        </p:cTn>
                                        <p:tgtEl>
                                          <p:spTgt spid="176130">
                                            <p:txEl>
                                              <p:pRg st="12" end="12"/>
                                            </p:txEl>
                                          </p:spTgt>
                                        </p:tgtEl>
                                        <p:attrNameLst>
                                          <p:attrName>style.visibility</p:attrName>
                                        </p:attrNameLst>
                                      </p:cBhvr>
                                      <p:to>
                                        <p:strVal val="visible"/>
                                      </p:to>
                                    </p:set>
                                    <p:anim calcmode="lin" valueType="num">
                                      <p:cBhvr additive="base">
                                        <p:cTn id="21" dur="2000" fill="hold"/>
                                        <p:tgtEl>
                                          <p:spTgt spid="176130">
                                            <p:txEl>
                                              <p:pRg st="12" end="1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76130">
                                            <p:txEl>
                                              <p:pRg st="12" end="1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8000"/>
                            </p:stCondLst>
                            <p:childTnLst>
                              <p:par>
                                <p:cTn id="24" presetID="9" presetClass="entr" presetSubtype="0" fill="hold" nodeType="afterEffect">
                                  <p:stCondLst>
                                    <p:cond delay="0"/>
                                  </p:stCondLst>
                                  <p:childTnLst>
                                    <p:set>
                                      <p:cBhvr>
                                        <p:cTn id="25" dur="1" fill="hold">
                                          <p:stCondLst>
                                            <p:cond delay="0"/>
                                          </p:stCondLst>
                                        </p:cTn>
                                        <p:tgtEl>
                                          <p:spTgt spid="176131"/>
                                        </p:tgtEl>
                                        <p:attrNameLst>
                                          <p:attrName>style.visibility</p:attrName>
                                        </p:attrNameLst>
                                      </p:cBhvr>
                                      <p:to>
                                        <p:strVal val="visible"/>
                                      </p:to>
                                    </p:set>
                                    <p:animEffect transition="in" filter="dissolve">
                                      <p:cBhvr>
                                        <p:cTn id="26" dur="2000"/>
                                        <p:tgtEl>
                                          <p:spTgt spid="176131"/>
                                        </p:tgtEl>
                                      </p:cBhvr>
                                    </p:animEffect>
                                  </p:childTnLst>
                                </p:cTn>
                              </p:par>
                            </p:childTnLst>
                          </p:cTn>
                        </p:par>
                        <p:par>
                          <p:cTn id="27" fill="hold" nodeType="afterGroup">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176132"/>
                                        </p:tgtEl>
                                        <p:attrNameLst>
                                          <p:attrName>style.visibility</p:attrName>
                                        </p:attrNameLst>
                                      </p:cBhvr>
                                      <p:to>
                                        <p:strVal val="visible"/>
                                      </p:to>
                                    </p:set>
                                    <p:animEffect transition="in" filter="fade">
                                      <p:cBhvr>
                                        <p:cTn id="30" dur="2000"/>
                                        <p:tgtEl>
                                          <p:spTgt spid="176132"/>
                                        </p:tgtEl>
                                      </p:cBhvr>
                                    </p:animEffect>
                                  </p:childTnLst>
                                </p:cTn>
                              </p:par>
                            </p:childTnLst>
                          </p:cTn>
                        </p:par>
                        <p:par>
                          <p:cTn id="31" fill="hold" nodeType="afterGroup">
                            <p:stCondLst>
                              <p:cond delay="12000"/>
                            </p:stCondLst>
                            <p:childTnLst>
                              <p:par>
                                <p:cTn id="32" presetID="18" presetClass="entr" presetSubtype="12" fill="hold" nodeType="afterEffect">
                                  <p:stCondLst>
                                    <p:cond delay="0"/>
                                  </p:stCondLst>
                                  <p:childTnLst>
                                    <p:set>
                                      <p:cBhvr>
                                        <p:cTn id="33" dur="1" fill="hold">
                                          <p:stCondLst>
                                            <p:cond delay="0"/>
                                          </p:stCondLst>
                                        </p:cTn>
                                        <p:tgtEl>
                                          <p:spTgt spid="176133"/>
                                        </p:tgtEl>
                                        <p:attrNameLst>
                                          <p:attrName>style.visibility</p:attrName>
                                        </p:attrNameLst>
                                      </p:cBhvr>
                                      <p:to>
                                        <p:strVal val="visible"/>
                                      </p:to>
                                    </p:set>
                                    <p:animEffect transition="in" filter="strips(downLeft)">
                                      <p:cBhvr>
                                        <p:cTn id="34" dur="2000"/>
                                        <p:tgtEl>
                                          <p:spTgt spid="176133"/>
                                        </p:tgtEl>
                                      </p:cBhvr>
                                    </p:animEffect>
                                  </p:childTnLst>
                                </p:cTn>
                              </p:par>
                            </p:childTnLst>
                          </p:cTn>
                        </p:par>
                        <p:par>
                          <p:cTn id="35" fill="hold" nodeType="afterGroup">
                            <p:stCondLst>
                              <p:cond delay="14000"/>
                            </p:stCondLst>
                            <p:childTnLst>
                              <p:par>
                                <p:cTn id="36" presetID="18" presetClass="entr" presetSubtype="12" fill="hold" nodeType="afterEffect">
                                  <p:stCondLst>
                                    <p:cond delay="0"/>
                                  </p:stCondLst>
                                  <p:childTnLst>
                                    <p:set>
                                      <p:cBhvr>
                                        <p:cTn id="37" dur="1" fill="hold">
                                          <p:stCondLst>
                                            <p:cond delay="0"/>
                                          </p:stCondLst>
                                        </p:cTn>
                                        <p:tgtEl>
                                          <p:spTgt spid="176134"/>
                                        </p:tgtEl>
                                        <p:attrNameLst>
                                          <p:attrName>style.visibility</p:attrName>
                                        </p:attrNameLst>
                                      </p:cBhvr>
                                      <p:to>
                                        <p:strVal val="visible"/>
                                      </p:to>
                                    </p:set>
                                    <p:animEffect transition="in" filter="strips(downLeft)">
                                      <p:cBhvr>
                                        <p:cTn id="38" dur="2000"/>
                                        <p:tgtEl>
                                          <p:spTgt spid="176134"/>
                                        </p:tgtEl>
                                      </p:cBhvr>
                                    </p:animEffect>
                                  </p:childTnLst>
                                </p:cTn>
                              </p:par>
                            </p:childTnLst>
                          </p:cTn>
                        </p:par>
                        <p:par>
                          <p:cTn id="39" fill="hold" nodeType="afterGroup">
                            <p:stCondLst>
                              <p:cond delay="16000"/>
                            </p:stCondLst>
                            <p:childTnLst>
                              <p:par>
                                <p:cTn id="40" presetID="9" presetClass="entr" presetSubtype="0" fill="hold" nodeType="afterEffect">
                                  <p:stCondLst>
                                    <p:cond delay="5000"/>
                                  </p:stCondLst>
                                  <p:childTnLst>
                                    <p:set>
                                      <p:cBhvr>
                                        <p:cTn id="41" dur="1" fill="hold">
                                          <p:stCondLst>
                                            <p:cond delay="0"/>
                                          </p:stCondLst>
                                        </p:cTn>
                                        <p:tgtEl>
                                          <p:spTgt spid="176135"/>
                                        </p:tgtEl>
                                        <p:attrNameLst>
                                          <p:attrName>style.visibility</p:attrName>
                                        </p:attrNameLst>
                                      </p:cBhvr>
                                      <p:to>
                                        <p:strVal val="visible"/>
                                      </p:to>
                                    </p:set>
                                    <p:animEffect transition="in" filter="dissolve">
                                      <p:cBhvr>
                                        <p:cTn id="42" dur="2000"/>
                                        <p:tgtEl>
                                          <p:spTgt spid="176135"/>
                                        </p:tgtEl>
                                      </p:cBhvr>
                                    </p:animEffect>
                                  </p:childTnLst>
                                </p:cTn>
                              </p:par>
                            </p:childTnLst>
                          </p:cTn>
                        </p:par>
                        <p:par>
                          <p:cTn id="43" fill="hold" nodeType="afterGroup">
                            <p:stCondLst>
                              <p:cond delay="23000"/>
                            </p:stCondLst>
                            <p:childTnLst>
                              <p:par>
                                <p:cTn id="44" presetID="9" presetClass="entr" presetSubtype="0" fill="hold" nodeType="afterEffect">
                                  <p:stCondLst>
                                    <p:cond delay="5000"/>
                                  </p:stCondLst>
                                  <p:childTnLst>
                                    <p:set>
                                      <p:cBhvr>
                                        <p:cTn id="45" dur="1" fill="hold">
                                          <p:stCondLst>
                                            <p:cond delay="0"/>
                                          </p:stCondLst>
                                        </p:cTn>
                                        <p:tgtEl>
                                          <p:spTgt spid="176136"/>
                                        </p:tgtEl>
                                        <p:attrNameLst>
                                          <p:attrName>style.visibility</p:attrName>
                                        </p:attrNameLst>
                                      </p:cBhvr>
                                      <p:to>
                                        <p:strVal val="visible"/>
                                      </p:to>
                                    </p:set>
                                    <p:animEffect transition="in" filter="dissolve">
                                      <p:cBhvr>
                                        <p:cTn id="46" dur="2000"/>
                                        <p:tgtEl>
                                          <p:spTgt spid="17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sz="half" idx="1"/>
          </p:nvPr>
        </p:nvSpPr>
        <p:spPr>
          <a:xfrm>
            <a:off x="1981200" y="476251"/>
            <a:ext cx="7786688" cy="5654675"/>
          </a:xfrm>
          <a:noFill/>
        </p:spPr>
        <p:txBody>
          <a:bodyPr>
            <a:normAutofit fontScale="92500" lnSpcReduction="10000"/>
          </a:bodyPr>
          <a:lstStyle/>
          <a:p>
            <a:pPr marL="609600" indent="-609600">
              <a:buNone/>
            </a:pPr>
            <a:r>
              <a:rPr lang="el-GR" altLang="en-US" sz="2000"/>
              <a:t> </a:t>
            </a:r>
            <a:r>
              <a:rPr lang="el-GR" altLang="en-US" sz="2000" u="sng"/>
              <a:t>ΑΡΧΕΣ ΑΠΟΤΙΜΗΣΗΣ ΑΠΟΘΕΜΑΤΩΝ</a:t>
            </a:r>
            <a:endParaRPr lang="el-GR" altLang="en-US" sz="2000"/>
          </a:p>
          <a:p>
            <a:pPr marL="609600" indent="-609600">
              <a:buSzPct val="95000"/>
            </a:pPr>
            <a:r>
              <a:rPr lang="el-GR" altLang="en-US" sz="2000">
                <a:latin typeface="Times New Roman" panose="02020603050405020304" pitchFamily="18" charset="0"/>
              </a:rPr>
              <a:t>Πάγια εφαρμογή της μεθόδου αποτίμησης</a:t>
            </a:r>
          </a:p>
          <a:p>
            <a:pPr marL="609600" indent="-609600">
              <a:buSzPct val="95000"/>
            </a:pPr>
            <a:r>
              <a:rPr lang="el-GR" altLang="en-US" sz="2000">
                <a:latin typeface="Times New Roman" panose="02020603050405020304" pitchFamily="18" charset="0"/>
              </a:rPr>
              <a:t>Ενιαία αποτίμηση</a:t>
            </a:r>
            <a:r>
              <a:rPr lang="el-GR" altLang="en-US" sz="2000" i="1">
                <a:latin typeface="Times New Roman" panose="02020603050405020304" pitchFamily="18" charset="0"/>
              </a:rPr>
              <a:t> </a:t>
            </a:r>
            <a:r>
              <a:rPr lang="el-GR" altLang="en-US" sz="2000">
                <a:latin typeface="Times New Roman" panose="02020603050405020304" pitchFamily="18" charset="0"/>
              </a:rPr>
              <a:t>του αυτού είδους σε όλες τις εγκαταστάσεις</a:t>
            </a:r>
          </a:p>
          <a:p>
            <a:pPr marL="609600" indent="-609600">
              <a:buSzPct val="95000"/>
              <a:buNone/>
            </a:pPr>
            <a:endParaRPr lang="el-GR" altLang="en-US" sz="2000">
              <a:latin typeface="Times New Roman" panose="02020603050405020304" pitchFamily="18" charset="0"/>
            </a:endParaRPr>
          </a:p>
          <a:p>
            <a:pPr marL="609600" indent="-609600" algn="ctr">
              <a:buSzPct val="95000"/>
              <a:buNone/>
            </a:pPr>
            <a:endParaRPr lang="el-GR" altLang="en-US" sz="2000">
              <a:latin typeface="Times New Roman" panose="02020603050405020304" pitchFamily="18" charset="0"/>
            </a:endParaRPr>
          </a:p>
          <a:p>
            <a:pPr marL="609600" indent="-609600" algn="ctr">
              <a:buSzPct val="95000"/>
              <a:buNone/>
            </a:pPr>
            <a:r>
              <a:rPr lang="el-GR" altLang="en-US" sz="2000">
                <a:latin typeface="Times New Roman" panose="02020603050405020304" pitchFamily="18" charset="0"/>
              </a:rPr>
              <a:t>	</a:t>
            </a:r>
            <a:r>
              <a:rPr lang="el-GR" altLang="en-US" smtClean="0"/>
              <a:t>ΜΕΘΟΔΟΙ ΥΠΟΛΟΓΙΣΜΟΥ ΤΗΣ ΤΙΜΗΣ ΚΤΗΣΕΩΣ ΚΑΤΑ ΤΟ Ε.Γ.Λ.Σ.</a:t>
            </a:r>
          </a:p>
          <a:p>
            <a:pPr marL="609600" indent="-609600" algn="ctr">
              <a:buSzPct val="95000"/>
              <a:buNone/>
            </a:pPr>
            <a:endParaRPr lang="el-GR" altLang="en-US" smtClean="0"/>
          </a:p>
          <a:p>
            <a:pPr marL="609600" indent="-609600">
              <a:buSzPct val="95000"/>
              <a:buFont typeface="Wingdings" panose="05000000000000000000" pitchFamily="2" charset="2"/>
              <a:buAutoNum type="arabicParenR"/>
            </a:pPr>
            <a:r>
              <a:rPr lang="el-GR" altLang="en-US" sz="2000" i="1">
                <a:latin typeface="Times New Roman" panose="02020603050405020304" pitchFamily="18" charset="0"/>
              </a:rPr>
              <a:t>Η μέθοδος του μέσου σταθμικού κόστους</a:t>
            </a:r>
            <a:endParaRPr lang="el-GR" altLang="en-US" sz="2000">
              <a:latin typeface="Times New Roman" panose="02020603050405020304" pitchFamily="18" charset="0"/>
            </a:endParaRPr>
          </a:p>
          <a:p>
            <a:pPr marL="609600" indent="-609600">
              <a:buSzPct val="95000"/>
              <a:buNone/>
            </a:pPr>
            <a:endParaRPr lang="el-GR" altLang="en-US" sz="2000" i="1">
              <a:latin typeface="Times New Roman" panose="02020603050405020304" pitchFamily="18" charset="0"/>
            </a:endParaRPr>
          </a:p>
          <a:p>
            <a:pPr marL="609600" indent="-609600">
              <a:buSzPct val="95000"/>
              <a:buNone/>
            </a:pPr>
            <a:endParaRPr lang="el-GR" altLang="en-US" sz="2000">
              <a:latin typeface="Times New Roman" panose="02020603050405020304" pitchFamily="18" charset="0"/>
            </a:endParaRPr>
          </a:p>
          <a:p>
            <a:pPr marL="609600" indent="-609600">
              <a:buSzPct val="95000"/>
              <a:buNone/>
            </a:pPr>
            <a:endParaRPr lang="el-GR" altLang="en-US" sz="2000">
              <a:latin typeface="Times New Roman" panose="02020603050405020304" pitchFamily="18" charset="0"/>
            </a:endParaRPr>
          </a:p>
          <a:p>
            <a:pPr marL="609600" indent="-609600">
              <a:buSzPct val="95000"/>
              <a:buNone/>
            </a:pPr>
            <a:r>
              <a:rPr lang="el-GR" altLang="en-US" sz="2000">
                <a:solidFill>
                  <a:srgbClr val="00FF00"/>
                </a:solidFill>
                <a:latin typeface="Times New Roman" panose="02020603050405020304" pitchFamily="18" charset="0"/>
              </a:rPr>
              <a:t>ΤΙΜΗ ΚΤΗΣΕΩΣ</a:t>
            </a:r>
            <a:r>
              <a:rPr lang="el-GR" altLang="en-US" sz="2000">
                <a:latin typeface="Times New Roman" panose="02020603050405020304" pitchFamily="18" charset="0"/>
              </a:rPr>
              <a:t> = </a:t>
            </a:r>
          </a:p>
          <a:p>
            <a:pPr marL="609600" indent="-609600">
              <a:buSzPct val="95000"/>
              <a:buNone/>
            </a:pPr>
            <a:endParaRPr lang="el-GR" altLang="en-US" sz="2000">
              <a:latin typeface="Times New Roman" panose="02020603050405020304" pitchFamily="18" charset="0"/>
            </a:endParaRPr>
          </a:p>
          <a:p>
            <a:pPr marL="609600" indent="-609600">
              <a:buSzPct val="95000"/>
              <a:buNone/>
            </a:pPr>
            <a:r>
              <a:rPr lang="el-GR" altLang="en-US" sz="2000" i="1">
                <a:latin typeface="Times New Roman" panose="02020603050405020304" pitchFamily="18" charset="0"/>
              </a:rPr>
              <a:t>      </a:t>
            </a:r>
          </a:p>
        </p:txBody>
      </p:sp>
      <p:sp>
        <p:nvSpPr>
          <p:cNvPr id="177155" name="AutoShape 3"/>
          <p:cNvSpPr>
            <a:spLocks noChangeArrowheads="1"/>
          </p:cNvSpPr>
          <p:nvPr/>
        </p:nvSpPr>
        <p:spPr bwMode="auto">
          <a:xfrm>
            <a:off x="1524001" y="549275"/>
            <a:ext cx="576263" cy="215900"/>
          </a:xfrm>
          <a:prstGeom prst="rightArrow">
            <a:avLst>
              <a:gd name="adj1" fmla="val 50000"/>
              <a:gd name="adj2" fmla="val 66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177156" name="Group 4"/>
          <p:cNvGraphicFramePr>
            <a:graphicFrameLocks noGrp="1"/>
          </p:cNvGraphicFramePr>
          <p:nvPr>
            <p:ph sz="half" idx="2"/>
          </p:nvPr>
        </p:nvGraphicFramePr>
        <p:xfrm>
          <a:off x="4295775" y="4365625"/>
          <a:ext cx="5976938" cy="1549400"/>
        </p:xfrm>
        <a:graphic>
          <a:graphicData uri="http://schemas.openxmlformats.org/drawingml/2006/table">
            <a:tbl>
              <a:tblPr/>
              <a:tblGrid>
                <a:gridCol w="5976938">
                  <a:extLst>
                    <a:ext uri="{9D8B030D-6E8A-4147-A177-3AD203B41FA5}">
                      <a16:colId xmlns:a16="http://schemas.microsoft.com/office/drawing/2014/main" xmlns="" val="3330098813"/>
                    </a:ext>
                  </a:extLst>
                </a:gridCol>
              </a:tblGrid>
              <a:tr h="774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Αξία αποθέματος              Αξία αγορών της περιόδου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ενάρξεως της περιόδου        +       στην τιμή κτήσεως</a:t>
                      </a:r>
                    </a:p>
                  </a:txBody>
                  <a:tcPr horzOverflow="overflow">
                    <a:lnL cap="flat">
                      <a:noFill/>
                    </a:lnL>
                    <a:lnR cap="flat">
                      <a:noFill/>
                    </a:lnR>
                    <a:lnT cap="flat">
                      <a:noFill/>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54622390"/>
                  </a:ext>
                </a:extLst>
              </a:tr>
              <a:tr h="774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Ποσότητα αποθέματος           Ποσότητα που αγοράζεται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ενάρξεως της περιόδου                    στην περίοδο</a:t>
                      </a:r>
                    </a:p>
                  </a:txBody>
                  <a:tcPr horzOverflow="overflow">
                    <a:lnL cap="flat">
                      <a:noFill/>
                    </a:lnL>
                    <a:lnR cap="flat">
                      <a:noFill/>
                    </a:lnR>
                    <a:lnT w="12700" cap="flat" cmpd="sng" algn="ctr">
                      <a:solidFill>
                        <a:srgbClr val="00FF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511808344"/>
                  </a:ext>
                </a:extLst>
              </a:tr>
            </a:tbl>
          </a:graphicData>
        </a:graphic>
      </p:graphicFrame>
    </p:spTree>
    <p:extLst>
      <p:ext uri="{BB962C8B-B14F-4D97-AF65-F5344CB8AC3E}">
        <p14:creationId xmlns:p14="http://schemas.microsoft.com/office/powerpoint/2010/main" val="3960573119"/>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dissolve">
                                      <p:cBhvr>
                                        <p:cTn id="7" dur="2000"/>
                                        <p:tgtEl>
                                          <p:spTgt spid="177154">
                                            <p:txEl>
                                              <p:pRg st="0" end="0"/>
                                            </p:txEl>
                                          </p:spTgt>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77154">
                                            <p:txEl>
                                              <p:pRg st="1" end="1"/>
                                            </p:txEl>
                                          </p:spTgt>
                                        </p:tgtEl>
                                        <p:attrNameLst>
                                          <p:attrName>style.visibility</p:attrName>
                                        </p:attrNameLst>
                                      </p:cBhvr>
                                      <p:to>
                                        <p:strVal val="visible"/>
                                      </p:to>
                                    </p:set>
                                    <p:anim calcmode="lin" valueType="num">
                                      <p:cBhvr additive="base">
                                        <p:cTn id="11" dur="2000" fill="hold"/>
                                        <p:tgtEl>
                                          <p:spTgt spid="177154">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7154">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 presetClass="entr" presetSubtype="4" fill="hold" nodeType="afterEffect">
                                  <p:stCondLst>
                                    <p:cond delay="0"/>
                                  </p:stCondLst>
                                  <p:childTnLst>
                                    <p:set>
                                      <p:cBhvr>
                                        <p:cTn id="15" dur="1" fill="hold">
                                          <p:stCondLst>
                                            <p:cond delay="0"/>
                                          </p:stCondLst>
                                        </p:cTn>
                                        <p:tgtEl>
                                          <p:spTgt spid="177154">
                                            <p:txEl>
                                              <p:pRg st="2" end="2"/>
                                            </p:txEl>
                                          </p:spTgt>
                                        </p:tgtEl>
                                        <p:attrNameLst>
                                          <p:attrName>style.visibility</p:attrName>
                                        </p:attrNameLst>
                                      </p:cBhvr>
                                      <p:to>
                                        <p:strVal val="visible"/>
                                      </p:to>
                                    </p:set>
                                    <p:anim calcmode="lin" valueType="num">
                                      <p:cBhvr additive="base">
                                        <p:cTn id="16" dur="2000" fill="hold"/>
                                        <p:tgtEl>
                                          <p:spTgt spid="177154">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77154">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24" presetClass="entr" presetSubtype="0" fill="hold" nodeType="afterEffect">
                                  <p:stCondLst>
                                    <p:cond delay="0"/>
                                  </p:stCondLst>
                                  <p:childTnLst>
                                    <p:set>
                                      <p:cBhvr>
                                        <p:cTn id="20" dur="1" fill="hold">
                                          <p:stCondLst>
                                            <p:cond delay="0"/>
                                          </p:stCondLst>
                                        </p:cTn>
                                        <p:tgtEl>
                                          <p:spTgt spid="177154">
                                            <p:txEl>
                                              <p:pRg st="5" end="5"/>
                                            </p:txEl>
                                          </p:spTgt>
                                        </p:tgtEl>
                                        <p:attrNameLst>
                                          <p:attrName>style.visibility</p:attrName>
                                        </p:attrNameLst>
                                      </p:cBhvr>
                                      <p:to>
                                        <p:strVal val="visible"/>
                                      </p:to>
                                    </p:set>
                                    <p:anim to="" calcmode="lin" valueType="num">
                                      <p:cBhvr>
                                        <p:cTn id="21" dur="1" fill="hold"/>
                                        <p:tgtEl>
                                          <p:spTgt spid="177154">
                                            <p:txEl>
                                              <p:pRg st="5" end="5"/>
                                            </p:txEl>
                                          </p:spTgt>
                                        </p:tgtEl>
                                        <p:attrNameLst>
                                          <p:attrName/>
                                        </p:attrNameLst>
                                      </p:cBhvr>
                                    </p:anim>
                                  </p:childTnLst>
                                </p:cTn>
                              </p:par>
                            </p:childTnLst>
                          </p:cTn>
                        </p:par>
                        <p:par>
                          <p:cTn id="22" fill="hold" nodeType="afterGroup">
                            <p:stCondLst>
                              <p:cond delay="6000"/>
                            </p:stCondLst>
                            <p:childTnLst>
                              <p:par>
                                <p:cTn id="23" presetID="2" presetClass="entr" presetSubtype="3" fill="hold" nodeType="afterEffect">
                                  <p:stCondLst>
                                    <p:cond delay="0"/>
                                  </p:stCondLst>
                                  <p:childTnLst>
                                    <p:set>
                                      <p:cBhvr>
                                        <p:cTn id="24" dur="1" fill="hold">
                                          <p:stCondLst>
                                            <p:cond delay="0"/>
                                          </p:stCondLst>
                                        </p:cTn>
                                        <p:tgtEl>
                                          <p:spTgt spid="177154">
                                            <p:txEl>
                                              <p:pRg st="7" end="7"/>
                                            </p:txEl>
                                          </p:spTgt>
                                        </p:tgtEl>
                                        <p:attrNameLst>
                                          <p:attrName>style.visibility</p:attrName>
                                        </p:attrNameLst>
                                      </p:cBhvr>
                                      <p:to>
                                        <p:strVal val="visible"/>
                                      </p:to>
                                    </p:set>
                                    <p:anim calcmode="lin" valueType="num">
                                      <p:cBhvr additive="base">
                                        <p:cTn id="25" dur="2000" fill="hold"/>
                                        <p:tgtEl>
                                          <p:spTgt spid="177154">
                                            <p:txEl>
                                              <p:pRg st="7" end="7"/>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77154">
                                            <p:txEl>
                                              <p:pRg st="7" end="7"/>
                                            </p:txEl>
                                          </p:spTgt>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8000"/>
                            </p:stCondLst>
                            <p:childTnLst>
                              <p:par>
                                <p:cTn id="28" presetID="53" presetClass="entr" presetSubtype="0" fill="hold" nodeType="afterEffect">
                                  <p:stCondLst>
                                    <p:cond delay="0"/>
                                  </p:stCondLst>
                                  <p:childTnLst>
                                    <p:set>
                                      <p:cBhvr>
                                        <p:cTn id="29" dur="1" fill="hold">
                                          <p:stCondLst>
                                            <p:cond delay="0"/>
                                          </p:stCondLst>
                                        </p:cTn>
                                        <p:tgtEl>
                                          <p:spTgt spid="177154">
                                            <p:txEl>
                                              <p:pRg st="11" end="11"/>
                                            </p:txEl>
                                          </p:spTgt>
                                        </p:tgtEl>
                                        <p:attrNameLst>
                                          <p:attrName>style.visibility</p:attrName>
                                        </p:attrNameLst>
                                      </p:cBhvr>
                                      <p:to>
                                        <p:strVal val="visible"/>
                                      </p:to>
                                    </p:set>
                                    <p:anim calcmode="lin" valueType="num">
                                      <p:cBhvr>
                                        <p:cTn id="30" dur="2000" fill="hold"/>
                                        <p:tgtEl>
                                          <p:spTgt spid="177154">
                                            <p:txEl>
                                              <p:pRg st="11" end="11"/>
                                            </p:txEl>
                                          </p:spTgt>
                                        </p:tgtEl>
                                        <p:attrNameLst>
                                          <p:attrName>ppt_w</p:attrName>
                                        </p:attrNameLst>
                                      </p:cBhvr>
                                      <p:tavLst>
                                        <p:tav tm="0">
                                          <p:val>
                                            <p:fltVal val="0"/>
                                          </p:val>
                                        </p:tav>
                                        <p:tav tm="100000">
                                          <p:val>
                                            <p:strVal val="#ppt_w"/>
                                          </p:val>
                                        </p:tav>
                                      </p:tavLst>
                                    </p:anim>
                                    <p:anim calcmode="lin" valueType="num">
                                      <p:cBhvr>
                                        <p:cTn id="31" dur="2000" fill="hold"/>
                                        <p:tgtEl>
                                          <p:spTgt spid="177154">
                                            <p:txEl>
                                              <p:pRg st="11" end="11"/>
                                            </p:txEl>
                                          </p:spTgt>
                                        </p:tgtEl>
                                        <p:attrNameLst>
                                          <p:attrName>ppt_h</p:attrName>
                                        </p:attrNameLst>
                                      </p:cBhvr>
                                      <p:tavLst>
                                        <p:tav tm="0">
                                          <p:val>
                                            <p:fltVal val="0"/>
                                          </p:val>
                                        </p:tav>
                                        <p:tav tm="100000">
                                          <p:val>
                                            <p:strVal val="#ppt_h"/>
                                          </p:val>
                                        </p:tav>
                                      </p:tavLst>
                                    </p:anim>
                                    <p:animEffect transition="in" filter="fade">
                                      <p:cBhvr>
                                        <p:cTn id="32" dur="2000"/>
                                        <p:tgtEl>
                                          <p:spTgt spid="177154">
                                            <p:txEl>
                                              <p:pRg st="11" end="11"/>
                                            </p:txEl>
                                          </p:spTgt>
                                        </p:tgtEl>
                                      </p:cBhvr>
                                    </p:animEffect>
                                  </p:childTnLst>
                                </p:cTn>
                              </p:par>
                            </p:childTnLst>
                          </p:cTn>
                        </p:par>
                        <p:par>
                          <p:cTn id="33" fill="hold" nodeType="afterGroup">
                            <p:stCondLst>
                              <p:cond delay="10000"/>
                            </p:stCondLst>
                            <p:childTnLst>
                              <p:par>
                                <p:cTn id="34" presetID="9" presetClass="entr" presetSubtype="0" fill="hold" nodeType="afterEffect">
                                  <p:stCondLst>
                                    <p:cond delay="0"/>
                                  </p:stCondLst>
                                  <p:childTnLst>
                                    <p:set>
                                      <p:cBhvr>
                                        <p:cTn id="35" dur="1" fill="hold">
                                          <p:stCondLst>
                                            <p:cond delay="0"/>
                                          </p:stCondLst>
                                        </p:cTn>
                                        <p:tgtEl>
                                          <p:spTgt spid="177155"/>
                                        </p:tgtEl>
                                        <p:attrNameLst>
                                          <p:attrName>style.visibility</p:attrName>
                                        </p:attrNameLst>
                                      </p:cBhvr>
                                      <p:to>
                                        <p:strVal val="visible"/>
                                      </p:to>
                                    </p:set>
                                    <p:animEffect transition="in" filter="dissolve">
                                      <p:cBhvr>
                                        <p:cTn id="36" dur="2000"/>
                                        <p:tgtEl>
                                          <p:spTgt spid="177155"/>
                                        </p:tgtEl>
                                      </p:cBhvr>
                                    </p:animEffect>
                                  </p:childTnLst>
                                </p:cTn>
                              </p:par>
                            </p:childTnLst>
                          </p:cTn>
                        </p:par>
                        <p:par>
                          <p:cTn id="37" fill="hold" nodeType="afterGroup">
                            <p:stCondLst>
                              <p:cond delay="12000"/>
                            </p:stCondLst>
                            <p:childTnLst>
                              <p:par>
                                <p:cTn id="38" presetID="53" presetClass="entr" presetSubtype="0" fill="hold" nodeType="afterEffect">
                                  <p:stCondLst>
                                    <p:cond delay="0"/>
                                  </p:stCondLst>
                                  <p:childTnLst>
                                    <p:set>
                                      <p:cBhvr>
                                        <p:cTn id="39" dur="1" fill="hold">
                                          <p:stCondLst>
                                            <p:cond delay="0"/>
                                          </p:stCondLst>
                                        </p:cTn>
                                        <p:tgtEl>
                                          <p:spTgt spid="177156"/>
                                        </p:tgtEl>
                                        <p:attrNameLst>
                                          <p:attrName>style.visibility</p:attrName>
                                        </p:attrNameLst>
                                      </p:cBhvr>
                                      <p:to>
                                        <p:strVal val="visible"/>
                                      </p:to>
                                    </p:set>
                                    <p:anim calcmode="lin" valueType="num">
                                      <p:cBhvr>
                                        <p:cTn id="40" dur="2000" fill="hold"/>
                                        <p:tgtEl>
                                          <p:spTgt spid="177156"/>
                                        </p:tgtEl>
                                        <p:attrNameLst>
                                          <p:attrName>ppt_w</p:attrName>
                                        </p:attrNameLst>
                                      </p:cBhvr>
                                      <p:tavLst>
                                        <p:tav tm="0">
                                          <p:val>
                                            <p:fltVal val="0"/>
                                          </p:val>
                                        </p:tav>
                                        <p:tav tm="100000">
                                          <p:val>
                                            <p:strVal val="#ppt_w"/>
                                          </p:val>
                                        </p:tav>
                                      </p:tavLst>
                                    </p:anim>
                                    <p:anim calcmode="lin" valueType="num">
                                      <p:cBhvr>
                                        <p:cTn id="41" dur="2000" fill="hold"/>
                                        <p:tgtEl>
                                          <p:spTgt spid="177156"/>
                                        </p:tgtEl>
                                        <p:attrNameLst>
                                          <p:attrName>ppt_h</p:attrName>
                                        </p:attrNameLst>
                                      </p:cBhvr>
                                      <p:tavLst>
                                        <p:tav tm="0">
                                          <p:val>
                                            <p:fltVal val="0"/>
                                          </p:val>
                                        </p:tav>
                                        <p:tav tm="100000">
                                          <p:val>
                                            <p:strVal val="#ppt_h"/>
                                          </p:val>
                                        </p:tav>
                                      </p:tavLst>
                                    </p:anim>
                                    <p:animEffect transition="in" filter="fade">
                                      <p:cBhvr>
                                        <p:cTn id="42" dur="20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sz="half" idx="1"/>
          </p:nvPr>
        </p:nvSpPr>
        <p:spPr>
          <a:xfrm>
            <a:off x="1981200" y="620713"/>
            <a:ext cx="8218488" cy="5510212"/>
          </a:xfrm>
          <a:noFill/>
        </p:spPr>
        <p:txBody>
          <a:bodyPr>
            <a:normAutofit lnSpcReduction="10000"/>
          </a:bodyPr>
          <a:lstStyle/>
          <a:p>
            <a:pPr marL="609600" indent="-609600">
              <a:buSzPct val="95000"/>
              <a:buFont typeface="Wingdings" panose="05000000000000000000" pitchFamily="2" charset="2"/>
              <a:buAutoNum type="arabicParenR" startAt="2"/>
            </a:pPr>
            <a:r>
              <a:rPr lang="el-GR" altLang="en-US" sz="2000" i="1" dirty="0">
                <a:latin typeface="Times New Roman" panose="02020603050405020304" pitchFamily="18" charset="0"/>
              </a:rPr>
              <a:t>Η μέθοδος του κυκλοφοριακού μέσου όρου ή των διαδοχικών υπολοίπων</a:t>
            </a:r>
          </a:p>
          <a:p>
            <a:pPr marL="609600" indent="-609600">
              <a:buSzPct val="95000"/>
              <a:buNone/>
            </a:pPr>
            <a:endParaRPr lang="el-GR" altLang="en-US" sz="2000" i="1" dirty="0">
              <a:latin typeface="Times New Roman" panose="02020603050405020304" pitchFamily="18" charset="0"/>
            </a:endParaRPr>
          </a:p>
          <a:p>
            <a:pPr marL="609600" indent="-609600">
              <a:buSzPct val="95000"/>
              <a:buNone/>
            </a:pPr>
            <a:endParaRPr lang="el-GR" altLang="en-US" sz="2000" i="1" dirty="0">
              <a:latin typeface="Times New Roman" panose="02020603050405020304" pitchFamily="18" charset="0"/>
            </a:endParaRPr>
          </a:p>
          <a:p>
            <a:pPr marL="609600" indent="-609600">
              <a:buSzPct val="95000"/>
              <a:buNone/>
            </a:pPr>
            <a:endParaRPr lang="el-GR" altLang="en-US" sz="2000" dirty="0">
              <a:latin typeface="Times New Roman" panose="02020603050405020304" pitchFamily="18" charset="0"/>
            </a:endParaRPr>
          </a:p>
          <a:p>
            <a:pPr marL="609600" indent="-609600">
              <a:buSzPct val="95000"/>
              <a:buNone/>
            </a:pPr>
            <a:r>
              <a:rPr lang="el-GR" altLang="en-US" sz="2000" dirty="0">
                <a:solidFill>
                  <a:srgbClr val="00FF00"/>
                </a:solidFill>
                <a:latin typeface="Times New Roman" panose="02020603050405020304" pitchFamily="18" charset="0"/>
              </a:rPr>
              <a:t>ΜΕΣΗ ΤΙΜΗ</a:t>
            </a:r>
            <a:r>
              <a:rPr lang="el-GR" altLang="en-US" sz="2000" dirty="0">
                <a:latin typeface="Times New Roman" panose="02020603050405020304" pitchFamily="18" charset="0"/>
              </a:rPr>
              <a:t> =</a:t>
            </a:r>
          </a:p>
          <a:p>
            <a:pPr marL="609600" indent="-609600">
              <a:buSzPct val="95000"/>
              <a:buNone/>
            </a:pPr>
            <a:endParaRPr lang="el-GR" altLang="en-US" sz="2000" dirty="0">
              <a:latin typeface="Times New Roman" panose="02020603050405020304" pitchFamily="18" charset="0"/>
            </a:endParaRPr>
          </a:p>
          <a:p>
            <a:pPr marL="609600" indent="-609600">
              <a:buSzPct val="95000"/>
              <a:buNone/>
            </a:pPr>
            <a:endParaRPr lang="el-GR" altLang="en-US" sz="2000" dirty="0">
              <a:latin typeface="Times New Roman" panose="02020603050405020304" pitchFamily="18" charset="0"/>
            </a:endParaRPr>
          </a:p>
          <a:p>
            <a:pPr marL="609600" indent="-609600">
              <a:buSzPct val="95000"/>
              <a:buFont typeface="Wingdings" panose="05000000000000000000" pitchFamily="2" charset="2"/>
              <a:buAutoNum type="arabicParenR" startAt="3"/>
            </a:pPr>
            <a:r>
              <a:rPr lang="el-GR" altLang="en-US" sz="2000" i="1" dirty="0">
                <a:latin typeface="Times New Roman" panose="02020603050405020304" pitchFamily="18" charset="0"/>
              </a:rPr>
              <a:t>Η μέθοδος πρώτη εισαγωγή – εξαγωγή  ( </a:t>
            </a:r>
            <a:r>
              <a:rPr lang="en-US" altLang="en-US" sz="2000" i="1" dirty="0">
                <a:latin typeface="Times New Roman" panose="02020603050405020304" pitchFamily="18" charset="0"/>
              </a:rPr>
              <a:t>F.I.F.O.)</a:t>
            </a:r>
          </a:p>
          <a:p>
            <a:pPr marL="609600" indent="-609600">
              <a:buSzPct val="95000"/>
              <a:buNone/>
            </a:pPr>
            <a:endParaRPr lang="el-GR" altLang="en-US" sz="2000" i="1" dirty="0">
              <a:latin typeface="Times New Roman" panose="02020603050405020304" pitchFamily="18" charset="0"/>
            </a:endParaRPr>
          </a:p>
          <a:p>
            <a:pPr marL="609600" indent="-609600">
              <a:buSzPct val="95000"/>
              <a:buNone/>
            </a:pPr>
            <a:r>
              <a:rPr lang="en-US" altLang="en-US" sz="2000" i="1" dirty="0">
                <a:latin typeface="Times New Roman" panose="02020603050405020304" pitchFamily="18" charset="0"/>
              </a:rPr>
              <a:t>         </a:t>
            </a:r>
            <a:r>
              <a:rPr lang="el-GR" altLang="en-US" sz="2000" dirty="0">
                <a:latin typeface="Times New Roman" panose="02020603050405020304" pitchFamily="18" charset="0"/>
              </a:rPr>
              <a:t>Κατά τη μέθοδο αυτή θεωρείται ότι η πρώτη εισαγωγή ( αγορά ) εξάγεται πρώτη ( </a:t>
            </a:r>
            <a:r>
              <a:rPr lang="en-US" altLang="en-US" sz="2000" dirty="0">
                <a:latin typeface="Times New Roman" panose="02020603050405020304" pitchFamily="18" charset="0"/>
              </a:rPr>
              <a:t>First In – First Out ) </a:t>
            </a:r>
            <a:r>
              <a:rPr lang="el-GR" altLang="en-US" sz="2000" dirty="0">
                <a:latin typeface="Times New Roman" panose="02020603050405020304" pitchFamily="18" charset="0"/>
              </a:rPr>
              <a:t>και ότι τα αποθέματα της απογραφής προέρχονται από τις τελευταίες αγορές της χρήσεως και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στις τιμές που αντίστοιχα αγοράστηκαν. Η αρχή του σχετικού υπολογισμού γίνεται από την τελευταία αγορά</a:t>
            </a:r>
            <a:r>
              <a:rPr lang="en-US" altLang="en-US" sz="2000" dirty="0">
                <a:latin typeface="Times New Roman" panose="02020603050405020304" pitchFamily="18" charset="0"/>
              </a:rPr>
              <a:t>.</a:t>
            </a:r>
            <a:endParaRPr lang="en-US" altLang="en-US" sz="2000" i="1" dirty="0">
              <a:latin typeface="Times New Roman" panose="02020603050405020304" pitchFamily="18" charset="0"/>
            </a:endParaRPr>
          </a:p>
          <a:p>
            <a:pPr marL="609600" indent="-609600">
              <a:buSzPct val="95000"/>
              <a:buNone/>
            </a:pPr>
            <a:endParaRPr lang="el-GR" altLang="en-US" sz="2000" i="1" dirty="0">
              <a:latin typeface="Times New Roman" panose="02020603050405020304" pitchFamily="18" charset="0"/>
            </a:endParaRPr>
          </a:p>
          <a:p>
            <a:pPr marL="609600" indent="-609600">
              <a:buSzPct val="95000"/>
              <a:buNone/>
            </a:pPr>
            <a:r>
              <a:rPr lang="el-GR" altLang="en-US" sz="2000" dirty="0">
                <a:latin typeface="Times New Roman" panose="02020603050405020304" pitchFamily="18" charset="0"/>
              </a:rPr>
              <a:t>         </a:t>
            </a:r>
          </a:p>
          <a:p>
            <a:pPr marL="609600" indent="-609600">
              <a:buSzPct val="95000"/>
              <a:buNone/>
            </a:pPr>
            <a:endParaRPr lang="el-GR" altLang="en-US" sz="2000" dirty="0">
              <a:latin typeface="Times New Roman" panose="02020603050405020304" pitchFamily="18" charset="0"/>
            </a:endParaRPr>
          </a:p>
        </p:txBody>
      </p:sp>
      <p:graphicFrame>
        <p:nvGraphicFramePr>
          <p:cNvPr id="178179" name="Group 3"/>
          <p:cNvGraphicFramePr>
            <a:graphicFrameLocks noGrp="1"/>
          </p:cNvGraphicFramePr>
          <p:nvPr>
            <p:ph sz="half" idx="2"/>
          </p:nvPr>
        </p:nvGraphicFramePr>
        <p:xfrm>
          <a:off x="3792539" y="1412876"/>
          <a:ext cx="6480175" cy="2271713"/>
        </p:xfrm>
        <a:graphic>
          <a:graphicData uri="http://schemas.openxmlformats.org/drawingml/2006/table">
            <a:tbl>
              <a:tblPr/>
              <a:tblGrid>
                <a:gridCol w="6480175">
                  <a:extLst>
                    <a:ext uri="{9D8B030D-6E8A-4147-A177-3AD203B41FA5}">
                      <a16:colId xmlns:a16="http://schemas.microsoft.com/office/drawing/2014/main" xmlns="" val="1991573996"/>
                    </a:ext>
                  </a:extLst>
                </a:gridCol>
              </a:tblGrid>
              <a:tr h="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Αξία προηγούμενου                   Αξία νέας αγοράς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υπολοίπου                +         στην τιμή αγοράς</a:t>
                      </a:r>
                    </a:p>
                  </a:txBody>
                  <a:tcPr horzOverflow="overflow">
                    <a:lnL cap="flat">
                      <a:noFill/>
                    </a:lnL>
                    <a:lnR cap="flat">
                      <a:noFill/>
                    </a:lnR>
                    <a:lnT cap="flat">
                      <a:noFill/>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56119898"/>
                  </a:ext>
                </a:extLst>
              </a:tr>
              <a:tr h="1509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Ποσότητα προηγουμένου                Ποσότητα νέας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Times New Roman" panose="02020603050405020304" pitchFamily="18" charset="0"/>
                        </a:rPr>
                        <a:t>           υπολοίπου                                     αγοράς</a:t>
                      </a:r>
                    </a:p>
                  </a:txBody>
                  <a:tcPr horzOverflow="overflow">
                    <a:lnL cap="flat">
                      <a:noFill/>
                    </a:lnL>
                    <a:lnR cap="flat">
                      <a:noFill/>
                    </a:lnR>
                    <a:lnT w="12700" cap="flat" cmpd="sng" algn="ctr">
                      <a:solidFill>
                        <a:srgbClr val="00FF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715524760"/>
                  </a:ext>
                </a:extLst>
              </a:tr>
            </a:tbl>
          </a:graphicData>
        </a:graphic>
      </p:graphicFrame>
    </p:spTree>
    <p:extLst>
      <p:ext uri="{BB962C8B-B14F-4D97-AF65-F5344CB8AC3E}">
        <p14:creationId xmlns:p14="http://schemas.microsoft.com/office/powerpoint/2010/main" val="3195921488"/>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anim calcmode="lin" valueType="num">
                                      <p:cBhvr additive="base">
                                        <p:cTn id="7" dur="2000" fill="hold"/>
                                        <p:tgtEl>
                                          <p:spTgt spid="178178">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7817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53" presetClass="entr" presetSubtype="0" fill="hold" nodeType="afterEffect">
                                  <p:stCondLst>
                                    <p:cond delay="0"/>
                                  </p:stCondLst>
                                  <p:childTnLst>
                                    <p:set>
                                      <p:cBhvr>
                                        <p:cTn id="11" dur="1" fill="hold">
                                          <p:stCondLst>
                                            <p:cond delay="0"/>
                                          </p:stCondLst>
                                        </p:cTn>
                                        <p:tgtEl>
                                          <p:spTgt spid="178178">
                                            <p:txEl>
                                              <p:pRg st="4" end="4"/>
                                            </p:txEl>
                                          </p:spTgt>
                                        </p:tgtEl>
                                        <p:attrNameLst>
                                          <p:attrName>style.visibility</p:attrName>
                                        </p:attrNameLst>
                                      </p:cBhvr>
                                      <p:to>
                                        <p:strVal val="visible"/>
                                      </p:to>
                                    </p:set>
                                    <p:anim calcmode="lin" valueType="num">
                                      <p:cBhvr>
                                        <p:cTn id="12" dur="2000" fill="hold"/>
                                        <p:tgtEl>
                                          <p:spTgt spid="178178">
                                            <p:txEl>
                                              <p:pRg st="4" end="4"/>
                                            </p:txEl>
                                          </p:spTgt>
                                        </p:tgtEl>
                                        <p:attrNameLst>
                                          <p:attrName>ppt_w</p:attrName>
                                        </p:attrNameLst>
                                      </p:cBhvr>
                                      <p:tavLst>
                                        <p:tav tm="0">
                                          <p:val>
                                            <p:fltVal val="0"/>
                                          </p:val>
                                        </p:tav>
                                        <p:tav tm="100000">
                                          <p:val>
                                            <p:strVal val="#ppt_w"/>
                                          </p:val>
                                        </p:tav>
                                      </p:tavLst>
                                    </p:anim>
                                    <p:anim calcmode="lin" valueType="num">
                                      <p:cBhvr>
                                        <p:cTn id="13" dur="2000" fill="hold"/>
                                        <p:tgtEl>
                                          <p:spTgt spid="178178">
                                            <p:txEl>
                                              <p:pRg st="4" end="4"/>
                                            </p:txEl>
                                          </p:spTgt>
                                        </p:tgtEl>
                                        <p:attrNameLst>
                                          <p:attrName>ppt_h</p:attrName>
                                        </p:attrNameLst>
                                      </p:cBhvr>
                                      <p:tavLst>
                                        <p:tav tm="0">
                                          <p:val>
                                            <p:fltVal val="0"/>
                                          </p:val>
                                        </p:tav>
                                        <p:tav tm="100000">
                                          <p:val>
                                            <p:strVal val="#ppt_h"/>
                                          </p:val>
                                        </p:tav>
                                      </p:tavLst>
                                    </p:anim>
                                    <p:animEffect transition="in" filter="fade">
                                      <p:cBhvr>
                                        <p:cTn id="14" dur="2000"/>
                                        <p:tgtEl>
                                          <p:spTgt spid="178178">
                                            <p:txEl>
                                              <p:pRg st="4" end="4"/>
                                            </p:txEl>
                                          </p:spTgt>
                                        </p:tgtEl>
                                      </p:cBhvr>
                                    </p:animEffect>
                                  </p:childTnLst>
                                </p:cTn>
                              </p:par>
                            </p:childTnLst>
                          </p:cTn>
                        </p:par>
                        <p:par>
                          <p:cTn id="15" fill="hold" nodeType="afterGroup">
                            <p:stCondLst>
                              <p:cond delay="4000"/>
                            </p:stCondLst>
                            <p:childTnLst>
                              <p:par>
                                <p:cTn id="16" presetID="2" presetClass="entr" presetSubtype="3" fill="hold" nodeType="afterEffect">
                                  <p:stCondLst>
                                    <p:cond delay="0"/>
                                  </p:stCondLst>
                                  <p:childTnLst>
                                    <p:set>
                                      <p:cBhvr>
                                        <p:cTn id="17" dur="1" fill="hold">
                                          <p:stCondLst>
                                            <p:cond delay="0"/>
                                          </p:stCondLst>
                                        </p:cTn>
                                        <p:tgtEl>
                                          <p:spTgt spid="178178">
                                            <p:txEl>
                                              <p:pRg st="7" end="7"/>
                                            </p:txEl>
                                          </p:spTgt>
                                        </p:tgtEl>
                                        <p:attrNameLst>
                                          <p:attrName>style.visibility</p:attrName>
                                        </p:attrNameLst>
                                      </p:cBhvr>
                                      <p:to>
                                        <p:strVal val="visible"/>
                                      </p:to>
                                    </p:set>
                                    <p:anim calcmode="lin" valueType="num">
                                      <p:cBhvr additive="base">
                                        <p:cTn id="18" dur="2000" fill="hold"/>
                                        <p:tgtEl>
                                          <p:spTgt spid="178178">
                                            <p:txEl>
                                              <p:pRg st="7" end="7"/>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78178">
                                            <p:txEl>
                                              <p:pRg st="7" end="7"/>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6000"/>
                            </p:stCondLst>
                            <p:childTnLst>
                              <p:par>
                                <p:cTn id="21" presetID="2" presetClass="entr" presetSubtype="4" fill="hold" nodeType="afterEffect">
                                  <p:stCondLst>
                                    <p:cond delay="0"/>
                                  </p:stCondLst>
                                  <p:childTnLst>
                                    <p:set>
                                      <p:cBhvr>
                                        <p:cTn id="22" dur="1" fill="hold">
                                          <p:stCondLst>
                                            <p:cond delay="0"/>
                                          </p:stCondLst>
                                        </p:cTn>
                                        <p:tgtEl>
                                          <p:spTgt spid="178178">
                                            <p:txEl>
                                              <p:pRg st="9" end="9"/>
                                            </p:txEl>
                                          </p:spTgt>
                                        </p:tgtEl>
                                        <p:attrNameLst>
                                          <p:attrName>style.visibility</p:attrName>
                                        </p:attrNameLst>
                                      </p:cBhvr>
                                      <p:to>
                                        <p:strVal val="visible"/>
                                      </p:to>
                                    </p:set>
                                    <p:anim calcmode="lin" valueType="num">
                                      <p:cBhvr additive="base">
                                        <p:cTn id="23" dur="2000" fill="hold"/>
                                        <p:tgtEl>
                                          <p:spTgt spid="178178">
                                            <p:txEl>
                                              <p:pRg st="9" end="9"/>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78178">
                                            <p:txEl>
                                              <p:pRg st="9" end="9"/>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8000"/>
                            </p:stCondLst>
                            <p:childTnLst>
                              <p:par>
                                <p:cTn id="26" presetID="53" presetClass="entr" presetSubtype="0" fill="hold" nodeType="afterEffect">
                                  <p:stCondLst>
                                    <p:cond delay="0"/>
                                  </p:stCondLst>
                                  <p:childTnLst>
                                    <p:set>
                                      <p:cBhvr>
                                        <p:cTn id="27" dur="1" fill="hold">
                                          <p:stCondLst>
                                            <p:cond delay="0"/>
                                          </p:stCondLst>
                                        </p:cTn>
                                        <p:tgtEl>
                                          <p:spTgt spid="178179"/>
                                        </p:tgtEl>
                                        <p:attrNameLst>
                                          <p:attrName>style.visibility</p:attrName>
                                        </p:attrNameLst>
                                      </p:cBhvr>
                                      <p:to>
                                        <p:strVal val="visible"/>
                                      </p:to>
                                    </p:set>
                                    <p:anim calcmode="lin" valueType="num">
                                      <p:cBhvr>
                                        <p:cTn id="28" dur="2000" fill="hold"/>
                                        <p:tgtEl>
                                          <p:spTgt spid="178179"/>
                                        </p:tgtEl>
                                        <p:attrNameLst>
                                          <p:attrName>ppt_w</p:attrName>
                                        </p:attrNameLst>
                                      </p:cBhvr>
                                      <p:tavLst>
                                        <p:tav tm="0">
                                          <p:val>
                                            <p:fltVal val="0"/>
                                          </p:val>
                                        </p:tav>
                                        <p:tav tm="100000">
                                          <p:val>
                                            <p:strVal val="#ppt_w"/>
                                          </p:val>
                                        </p:tav>
                                      </p:tavLst>
                                    </p:anim>
                                    <p:anim calcmode="lin" valueType="num">
                                      <p:cBhvr>
                                        <p:cTn id="29" dur="2000" fill="hold"/>
                                        <p:tgtEl>
                                          <p:spTgt spid="178179"/>
                                        </p:tgtEl>
                                        <p:attrNameLst>
                                          <p:attrName>ppt_h</p:attrName>
                                        </p:attrNameLst>
                                      </p:cBhvr>
                                      <p:tavLst>
                                        <p:tav tm="0">
                                          <p:val>
                                            <p:fltVal val="0"/>
                                          </p:val>
                                        </p:tav>
                                        <p:tav tm="100000">
                                          <p:val>
                                            <p:strVal val="#ppt_h"/>
                                          </p:val>
                                        </p:tav>
                                      </p:tavLst>
                                    </p:anim>
                                    <p:animEffect transition="in" filter="fade">
                                      <p:cBhvr>
                                        <p:cTn id="30" dur="20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1981200" y="476250"/>
            <a:ext cx="8686800" cy="5976938"/>
          </a:xfrm>
          <a:noFill/>
        </p:spPr>
        <p:txBody>
          <a:bodyPr>
            <a:normAutofit fontScale="92500" lnSpcReduction="20000"/>
          </a:bodyPr>
          <a:lstStyle/>
          <a:p>
            <a:pPr marL="609600" indent="-609600">
              <a:lnSpc>
                <a:spcPct val="80000"/>
              </a:lnSpc>
              <a:buSzPct val="95000"/>
              <a:buFont typeface="Wingdings" panose="05000000000000000000" pitchFamily="2" charset="2"/>
              <a:buAutoNum type="arabicParenR" startAt="4"/>
            </a:pPr>
            <a:r>
              <a:rPr lang="el-GR" altLang="en-US" sz="2000" i="1">
                <a:latin typeface="Times New Roman" panose="02020603050405020304" pitchFamily="18" charset="0"/>
              </a:rPr>
              <a:t>Η μέθοδος τελευταία εισαγωγή – πρώτη εξαγωγή ( </a:t>
            </a:r>
            <a:r>
              <a:rPr lang="en-US" altLang="en-US" sz="2000" i="1">
                <a:latin typeface="Times New Roman" panose="02020603050405020304" pitchFamily="18" charset="0"/>
              </a:rPr>
              <a:t>L.I.F.O.)</a:t>
            </a:r>
          </a:p>
          <a:p>
            <a:pPr marL="609600" indent="-609600">
              <a:lnSpc>
                <a:spcPct val="80000"/>
              </a:lnSpc>
              <a:buSzPct val="95000"/>
              <a:buNone/>
            </a:pPr>
            <a:endParaRPr lang="en-US" altLang="en-US" sz="2000" i="1">
              <a:latin typeface="Times New Roman" panose="02020603050405020304" pitchFamily="18" charset="0"/>
            </a:endParaRPr>
          </a:p>
          <a:p>
            <a:pPr marL="609600" indent="-609600">
              <a:lnSpc>
                <a:spcPct val="80000"/>
              </a:lnSpc>
              <a:buSzPct val="95000"/>
              <a:buNone/>
            </a:pPr>
            <a:r>
              <a:rPr lang="en-US" altLang="en-US" sz="1800" i="1">
                <a:latin typeface="Times New Roman" panose="02020603050405020304" pitchFamily="18" charset="0"/>
              </a:rPr>
              <a:t>         </a:t>
            </a:r>
            <a:r>
              <a:rPr lang="el-GR" altLang="en-US" sz="2000">
                <a:latin typeface="Times New Roman" panose="02020603050405020304" pitchFamily="18" charset="0"/>
              </a:rPr>
              <a:t>Κατά τη μέθοδο αυτή θεωρείται ότι η πρώτη εξαγωγή προέρχεται από τη τελευταία εισαγωγή ( </a:t>
            </a:r>
            <a:r>
              <a:rPr lang="en-US" altLang="en-US" sz="2000">
                <a:latin typeface="Times New Roman" panose="02020603050405020304" pitchFamily="18" charset="0"/>
              </a:rPr>
              <a:t>Last In – First Out ) </a:t>
            </a:r>
            <a:r>
              <a:rPr lang="el-GR" altLang="en-US" sz="2000">
                <a:latin typeface="Times New Roman" panose="02020603050405020304" pitchFamily="18" charset="0"/>
              </a:rPr>
              <a:t>και ότι τα αποθέματα τέλους χρήσεως προέρχονται από τις παλαιότερες εισαγωγές. Η αρχή του σχετικού υπολογισμού γίνεται από την πρώτη αγορά της χρήσεως </a:t>
            </a:r>
          </a:p>
          <a:p>
            <a:pPr marL="609600" indent="-609600">
              <a:lnSpc>
                <a:spcPct val="80000"/>
              </a:lnSpc>
              <a:buSzPct val="95000"/>
              <a:buNone/>
            </a:pPr>
            <a:endParaRPr lang="el-GR" altLang="en-US" sz="2000">
              <a:latin typeface="Times New Roman" panose="02020603050405020304" pitchFamily="18" charset="0"/>
            </a:endParaRPr>
          </a:p>
          <a:p>
            <a:pPr marL="609600" indent="-609600">
              <a:lnSpc>
                <a:spcPct val="80000"/>
              </a:lnSpc>
              <a:buSzPct val="95000"/>
              <a:buFont typeface="Wingdings" panose="05000000000000000000" pitchFamily="2" charset="2"/>
              <a:buAutoNum type="arabicParenR" startAt="5"/>
            </a:pPr>
            <a:r>
              <a:rPr lang="el-GR" altLang="en-US" sz="2000" i="1">
                <a:latin typeface="Times New Roman" panose="02020603050405020304" pitchFamily="18" charset="0"/>
              </a:rPr>
              <a:t>Η μέθοδος του βασικού αποθέματος</a:t>
            </a:r>
          </a:p>
          <a:p>
            <a:pPr marL="609600" indent="-609600">
              <a:lnSpc>
                <a:spcPct val="80000"/>
              </a:lnSpc>
              <a:buSzPct val="95000"/>
              <a:buFont typeface="Wingdings" panose="05000000000000000000" pitchFamily="2" charset="2"/>
              <a:buAutoNum type="arabicParenR" startAt="5"/>
            </a:pPr>
            <a:endParaRPr lang="el-GR" altLang="en-US" sz="2000" i="1">
              <a:latin typeface="Times New Roman" panose="02020603050405020304" pitchFamily="18" charset="0"/>
            </a:endParaRPr>
          </a:p>
          <a:p>
            <a:pPr marL="609600" indent="-609600" algn="ctr">
              <a:lnSpc>
                <a:spcPct val="80000"/>
              </a:lnSpc>
              <a:buSzPct val="95000"/>
              <a:buNone/>
            </a:pPr>
            <a:r>
              <a:rPr lang="el-GR" altLang="en-US" sz="2000">
                <a:latin typeface="Times New Roman" panose="02020603050405020304" pitchFamily="18" charset="0"/>
              </a:rPr>
              <a:t>ΑΠΟΘΕΜΑ</a:t>
            </a:r>
          </a:p>
          <a:p>
            <a:pPr marL="609600" indent="-609600">
              <a:lnSpc>
                <a:spcPct val="80000"/>
              </a:lnSpc>
              <a:buSzPct val="95000"/>
              <a:buNone/>
            </a:pPr>
            <a:r>
              <a:rPr lang="el-GR" altLang="en-US" sz="2000">
                <a:latin typeface="Times New Roman" panose="02020603050405020304" pitchFamily="18" charset="0"/>
              </a:rPr>
              <a:t>                                </a:t>
            </a:r>
          </a:p>
          <a:p>
            <a:pPr marL="609600" indent="-609600">
              <a:lnSpc>
                <a:spcPct val="80000"/>
              </a:lnSpc>
              <a:buSzPct val="95000"/>
              <a:buNone/>
            </a:pPr>
            <a:endParaRPr lang="el-GR" altLang="en-US" sz="2000">
              <a:latin typeface="Times New Roman" panose="02020603050405020304" pitchFamily="18" charset="0"/>
            </a:endParaRPr>
          </a:p>
          <a:p>
            <a:pPr marL="609600" indent="-609600">
              <a:lnSpc>
                <a:spcPct val="80000"/>
              </a:lnSpc>
              <a:buSzPct val="95000"/>
              <a:buNone/>
            </a:pPr>
            <a:r>
              <a:rPr lang="el-GR" altLang="en-US" sz="2000">
                <a:latin typeface="Times New Roman" panose="02020603050405020304" pitchFamily="18" charset="0"/>
              </a:rPr>
              <a:t>Βασικό απόθεμα που αντιπροσωπεύει           Προορίζεται για την εξυπηρέτηση</a:t>
            </a:r>
          </a:p>
          <a:p>
            <a:pPr marL="609600" indent="-609600">
              <a:lnSpc>
                <a:spcPct val="80000"/>
              </a:lnSpc>
              <a:buSzPct val="95000"/>
              <a:buNone/>
            </a:pPr>
            <a:r>
              <a:rPr lang="el-GR" altLang="en-US" sz="2000">
                <a:latin typeface="Times New Roman" panose="02020603050405020304" pitchFamily="18" charset="0"/>
              </a:rPr>
              <a:t>την ελάχιστη ποσότητα η οποία κρίνεται       μελλοντικών αναγκών πωλήσεων, </a:t>
            </a:r>
          </a:p>
          <a:p>
            <a:pPr marL="609600" indent="-609600">
              <a:lnSpc>
                <a:spcPct val="80000"/>
              </a:lnSpc>
              <a:buSzPct val="95000"/>
              <a:buNone/>
            </a:pPr>
            <a:r>
              <a:rPr lang="el-GR" altLang="en-US" sz="2000">
                <a:latin typeface="Times New Roman" panose="02020603050405020304" pitchFamily="18" charset="0"/>
              </a:rPr>
              <a:t>αναγκαία για την ομαλή διεξαγωγή                όταν πρόκειται για εμπορεύματα ή</a:t>
            </a:r>
          </a:p>
          <a:p>
            <a:pPr marL="609600" indent="-609600">
              <a:lnSpc>
                <a:spcPct val="80000"/>
              </a:lnSpc>
              <a:buSzPct val="95000"/>
              <a:buNone/>
            </a:pPr>
            <a:r>
              <a:rPr lang="el-GR" altLang="en-US" sz="2000">
                <a:latin typeface="Times New Roman" panose="02020603050405020304" pitchFamily="18" charset="0"/>
              </a:rPr>
              <a:t>Της δραστηριότητας της επιχείρησης             έτοιμα προϊόντα, ή αναγκών</a:t>
            </a:r>
          </a:p>
          <a:p>
            <a:pPr marL="609600" indent="-609600">
              <a:lnSpc>
                <a:spcPct val="80000"/>
              </a:lnSpc>
              <a:buSzPct val="95000"/>
              <a:buNone/>
            </a:pPr>
            <a:r>
              <a:rPr lang="el-GR" altLang="en-US" sz="2000">
                <a:latin typeface="Times New Roman" panose="02020603050405020304" pitchFamily="18" charset="0"/>
              </a:rPr>
              <a:t>                                                                         βιομηχανοποιήσεων, όταν πρόκειται</a:t>
            </a:r>
          </a:p>
          <a:p>
            <a:pPr marL="609600" indent="-609600">
              <a:lnSpc>
                <a:spcPct val="80000"/>
              </a:lnSpc>
              <a:buSzPct val="95000"/>
              <a:buNone/>
            </a:pPr>
            <a:r>
              <a:rPr lang="el-GR" altLang="en-US" sz="2000">
                <a:latin typeface="Times New Roman" panose="02020603050405020304" pitchFamily="18" charset="0"/>
              </a:rPr>
              <a:t>                                                                        για υλικά που αναλώνονται στην </a:t>
            </a:r>
          </a:p>
          <a:p>
            <a:pPr marL="609600" indent="-609600">
              <a:lnSpc>
                <a:spcPct val="80000"/>
              </a:lnSpc>
              <a:buSzPct val="95000"/>
              <a:buNone/>
            </a:pPr>
            <a:r>
              <a:rPr lang="el-GR" altLang="en-US" sz="2000">
                <a:latin typeface="Times New Roman" panose="02020603050405020304" pitchFamily="18" charset="0"/>
              </a:rPr>
              <a:t>                                                                        παραγωγική διαδικασία</a:t>
            </a:r>
          </a:p>
          <a:p>
            <a:pPr marL="609600" indent="-609600">
              <a:lnSpc>
                <a:spcPct val="80000"/>
              </a:lnSpc>
              <a:buSzPct val="95000"/>
              <a:buNone/>
            </a:pPr>
            <a:r>
              <a:rPr lang="el-GR" altLang="en-US" sz="1800">
                <a:latin typeface="Times New Roman" panose="02020603050405020304" pitchFamily="18" charset="0"/>
              </a:rPr>
              <a:t>             </a:t>
            </a:r>
          </a:p>
          <a:p>
            <a:pPr marL="609600" indent="-609600">
              <a:lnSpc>
                <a:spcPct val="80000"/>
              </a:lnSpc>
              <a:buSzPct val="95000"/>
              <a:buNone/>
            </a:pPr>
            <a:endParaRPr lang="en-US" altLang="en-US" sz="1800" i="1">
              <a:latin typeface="Times New Roman" panose="02020603050405020304" pitchFamily="18" charset="0"/>
            </a:endParaRPr>
          </a:p>
          <a:p>
            <a:pPr marL="609600" indent="-609600">
              <a:lnSpc>
                <a:spcPct val="80000"/>
              </a:lnSpc>
              <a:buSzPct val="95000"/>
              <a:buNone/>
            </a:pPr>
            <a:endParaRPr lang="en-US" altLang="en-US" sz="1800" i="1">
              <a:latin typeface="Times New Roman" panose="02020603050405020304" pitchFamily="18" charset="0"/>
            </a:endParaRPr>
          </a:p>
          <a:p>
            <a:pPr marL="609600" indent="-609600">
              <a:lnSpc>
                <a:spcPct val="80000"/>
              </a:lnSpc>
              <a:buSzPct val="95000"/>
              <a:buNone/>
            </a:pPr>
            <a:endParaRPr lang="el-GR" altLang="en-US" sz="1800" i="1">
              <a:latin typeface="Times New Roman" panose="02020603050405020304" pitchFamily="18" charset="0"/>
            </a:endParaRPr>
          </a:p>
        </p:txBody>
      </p:sp>
      <p:sp>
        <p:nvSpPr>
          <p:cNvPr id="179203" name="Line 3"/>
          <p:cNvSpPr>
            <a:spLocks noChangeShapeType="1"/>
          </p:cNvSpPr>
          <p:nvPr/>
        </p:nvSpPr>
        <p:spPr bwMode="auto">
          <a:xfrm>
            <a:off x="6240464" y="3284538"/>
            <a:ext cx="719137"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204" name="Line 4"/>
          <p:cNvSpPr>
            <a:spLocks noChangeShapeType="1"/>
          </p:cNvSpPr>
          <p:nvPr/>
        </p:nvSpPr>
        <p:spPr bwMode="auto">
          <a:xfrm flipH="1">
            <a:off x="5303839" y="3284538"/>
            <a:ext cx="936625"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37302083"/>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2000" fill="hold"/>
                                        <p:tgtEl>
                                          <p:spTgt spid="17920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7920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79202">
                                            <p:txEl>
                                              <p:pRg st="2" end="2"/>
                                            </p:txEl>
                                          </p:spTgt>
                                        </p:tgtEl>
                                        <p:attrNameLst>
                                          <p:attrName>style.visibility</p:attrName>
                                        </p:attrNameLst>
                                      </p:cBhvr>
                                      <p:to>
                                        <p:strVal val="visible"/>
                                      </p:to>
                                    </p:set>
                                    <p:anim calcmode="lin" valueType="num">
                                      <p:cBhvr additive="base">
                                        <p:cTn id="12" dur="20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79202">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3" fill="hold" nodeType="afterEffect">
                                  <p:stCondLst>
                                    <p:cond delay="3000"/>
                                  </p:stCondLst>
                                  <p:childTnLst>
                                    <p:set>
                                      <p:cBhvr>
                                        <p:cTn id="16" dur="1" fill="hold">
                                          <p:stCondLst>
                                            <p:cond delay="0"/>
                                          </p:stCondLst>
                                        </p:cTn>
                                        <p:tgtEl>
                                          <p:spTgt spid="179202">
                                            <p:txEl>
                                              <p:pRg st="4" end="4"/>
                                            </p:txEl>
                                          </p:spTgt>
                                        </p:tgtEl>
                                        <p:attrNameLst>
                                          <p:attrName>style.visibility</p:attrName>
                                        </p:attrNameLst>
                                      </p:cBhvr>
                                      <p:to>
                                        <p:strVal val="visible"/>
                                      </p:to>
                                    </p:set>
                                    <p:anim calcmode="lin" valueType="num">
                                      <p:cBhvr additive="base">
                                        <p:cTn id="17" dur="2000" fill="hold"/>
                                        <p:tgtEl>
                                          <p:spTgt spid="179202">
                                            <p:txEl>
                                              <p:pRg st="4" end="4"/>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79202">
                                            <p:txEl>
                                              <p:pRg st="4" end="4"/>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9000"/>
                            </p:stCondLst>
                            <p:childTnLst>
                              <p:par>
                                <p:cTn id="20" presetID="10" presetClass="entr" presetSubtype="0" fill="hold" nodeType="afterEffect">
                                  <p:stCondLst>
                                    <p:cond delay="0"/>
                                  </p:stCondLst>
                                  <p:childTnLst>
                                    <p:set>
                                      <p:cBhvr>
                                        <p:cTn id="21" dur="1" fill="hold">
                                          <p:stCondLst>
                                            <p:cond delay="0"/>
                                          </p:stCondLst>
                                        </p:cTn>
                                        <p:tgtEl>
                                          <p:spTgt spid="179202">
                                            <p:txEl>
                                              <p:pRg st="6" end="6"/>
                                            </p:txEl>
                                          </p:spTgt>
                                        </p:tgtEl>
                                        <p:attrNameLst>
                                          <p:attrName>style.visibility</p:attrName>
                                        </p:attrNameLst>
                                      </p:cBhvr>
                                      <p:to>
                                        <p:strVal val="visible"/>
                                      </p:to>
                                    </p:set>
                                    <p:animEffect transition="in" filter="fade">
                                      <p:cBhvr>
                                        <p:cTn id="22" dur="2000"/>
                                        <p:tgtEl>
                                          <p:spTgt spid="179202">
                                            <p:txEl>
                                              <p:pRg st="6" end="6"/>
                                            </p:txEl>
                                          </p:spTgt>
                                        </p:tgtEl>
                                      </p:cBhvr>
                                    </p:animEffect>
                                  </p:childTnLst>
                                </p:cTn>
                              </p:par>
                            </p:childTnLst>
                          </p:cTn>
                        </p:par>
                        <p:par>
                          <p:cTn id="23" fill="hold" nodeType="afterGroup">
                            <p:stCondLst>
                              <p:cond delay="11000"/>
                            </p:stCondLst>
                            <p:childTnLst>
                              <p:par>
                                <p:cTn id="24" presetID="10" presetClass="entr" presetSubtype="0" fill="hold" nodeType="afterEffect">
                                  <p:stCondLst>
                                    <p:cond delay="0"/>
                                  </p:stCondLst>
                                  <p:childTnLst>
                                    <p:set>
                                      <p:cBhvr>
                                        <p:cTn id="25" dur="1" fill="hold">
                                          <p:stCondLst>
                                            <p:cond delay="0"/>
                                          </p:stCondLst>
                                        </p:cTn>
                                        <p:tgtEl>
                                          <p:spTgt spid="179202">
                                            <p:txEl>
                                              <p:pRg st="9" end="9"/>
                                            </p:txEl>
                                          </p:spTgt>
                                        </p:tgtEl>
                                        <p:attrNameLst>
                                          <p:attrName>style.visibility</p:attrName>
                                        </p:attrNameLst>
                                      </p:cBhvr>
                                      <p:to>
                                        <p:strVal val="visible"/>
                                      </p:to>
                                    </p:set>
                                    <p:animEffect transition="in" filter="fade">
                                      <p:cBhvr>
                                        <p:cTn id="26" dur="2000"/>
                                        <p:tgtEl>
                                          <p:spTgt spid="179202">
                                            <p:txEl>
                                              <p:pRg st="9" end="9"/>
                                            </p:txEl>
                                          </p:spTgt>
                                        </p:tgtEl>
                                      </p:cBhvr>
                                    </p:animEffect>
                                  </p:childTnLst>
                                </p:cTn>
                              </p:par>
                            </p:childTnLst>
                          </p:cTn>
                        </p:par>
                        <p:par>
                          <p:cTn id="27" fill="hold" nodeType="afterGroup">
                            <p:stCondLst>
                              <p:cond delay="13000"/>
                            </p:stCondLst>
                            <p:childTnLst>
                              <p:par>
                                <p:cTn id="28" presetID="10" presetClass="entr" presetSubtype="0" fill="hold" nodeType="afterEffect">
                                  <p:stCondLst>
                                    <p:cond delay="0"/>
                                  </p:stCondLst>
                                  <p:childTnLst>
                                    <p:set>
                                      <p:cBhvr>
                                        <p:cTn id="29" dur="1" fill="hold">
                                          <p:stCondLst>
                                            <p:cond delay="0"/>
                                          </p:stCondLst>
                                        </p:cTn>
                                        <p:tgtEl>
                                          <p:spTgt spid="179202">
                                            <p:txEl>
                                              <p:pRg st="10" end="10"/>
                                            </p:txEl>
                                          </p:spTgt>
                                        </p:tgtEl>
                                        <p:attrNameLst>
                                          <p:attrName>style.visibility</p:attrName>
                                        </p:attrNameLst>
                                      </p:cBhvr>
                                      <p:to>
                                        <p:strVal val="visible"/>
                                      </p:to>
                                    </p:set>
                                    <p:animEffect transition="in" filter="fade">
                                      <p:cBhvr>
                                        <p:cTn id="30" dur="2000"/>
                                        <p:tgtEl>
                                          <p:spTgt spid="179202">
                                            <p:txEl>
                                              <p:pRg st="10" end="10"/>
                                            </p:txEl>
                                          </p:spTgt>
                                        </p:tgtEl>
                                      </p:cBhvr>
                                    </p:animEffect>
                                  </p:childTnLst>
                                </p:cTn>
                              </p:par>
                            </p:childTnLst>
                          </p:cTn>
                        </p:par>
                        <p:par>
                          <p:cTn id="31" fill="hold" nodeType="afterGroup">
                            <p:stCondLst>
                              <p:cond delay="15000"/>
                            </p:stCondLst>
                            <p:childTnLst>
                              <p:par>
                                <p:cTn id="32" presetID="10" presetClass="entr" presetSubtype="0" fill="hold" nodeType="afterEffect">
                                  <p:stCondLst>
                                    <p:cond delay="0"/>
                                  </p:stCondLst>
                                  <p:childTnLst>
                                    <p:set>
                                      <p:cBhvr>
                                        <p:cTn id="33" dur="1" fill="hold">
                                          <p:stCondLst>
                                            <p:cond delay="0"/>
                                          </p:stCondLst>
                                        </p:cTn>
                                        <p:tgtEl>
                                          <p:spTgt spid="179202">
                                            <p:txEl>
                                              <p:pRg st="11" end="11"/>
                                            </p:txEl>
                                          </p:spTgt>
                                        </p:tgtEl>
                                        <p:attrNameLst>
                                          <p:attrName>style.visibility</p:attrName>
                                        </p:attrNameLst>
                                      </p:cBhvr>
                                      <p:to>
                                        <p:strVal val="visible"/>
                                      </p:to>
                                    </p:set>
                                    <p:animEffect transition="in" filter="fade">
                                      <p:cBhvr>
                                        <p:cTn id="34" dur="2000"/>
                                        <p:tgtEl>
                                          <p:spTgt spid="179202">
                                            <p:txEl>
                                              <p:pRg st="11" end="11"/>
                                            </p:txEl>
                                          </p:spTgt>
                                        </p:tgtEl>
                                      </p:cBhvr>
                                    </p:animEffect>
                                  </p:childTnLst>
                                </p:cTn>
                              </p:par>
                            </p:childTnLst>
                          </p:cTn>
                        </p:par>
                        <p:par>
                          <p:cTn id="35" fill="hold" nodeType="afterGroup">
                            <p:stCondLst>
                              <p:cond delay="17000"/>
                            </p:stCondLst>
                            <p:childTnLst>
                              <p:par>
                                <p:cTn id="36" presetID="10" presetClass="entr" presetSubtype="0" fill="hold" nodeType="afterEffect">
                                  <p:stCondLst>
                                    <p:cond delay="0"/>
                                  </p:stCondLst>
                                  <p:childTnLst>
                                    <p:set>
                                      <p:cBhvr>
                                        <p:cTn id="37" dur="1" fill="hold">
                                          <p:stCondLst>
                                            <p:cond delay="0"/>
                                          </p:stCondLst>
                                        </p:cTn>
                                        <p:tgtEl>
                                          <p:spTgt spid="179202">
                                            <p:txEl>
                                              <p:pRg st="12" end="12"/>
                                            </p:txEl>
                                          </p:spTgt>
                                        </p:tgtEl>
                                        <p:attrNameLst>
                                          <p:attrName>style.visibility</p:attrName>
                                        </p:attrNameLst>
                                      </p:cBhvr>
                                      <p:to>
                                        <p:strVal val="visible"/>
                                      </p:to>
                                    </p:set>
                                    <p:animEffect transition="in" filter="fade">
                                      <p:cBhvr>
                                        <p:cTn id="38" dur="2000"/>
                                        <p:tgtEl>
                                          <p:spTgt spid="179202">
                                            <p:txEl>
                                              <p:pRg st="12" end="12"/>
                                            </p:txEl>
                                          </p:spTgt>
                                        </p:tgtEl>
                                      </p:cBhvr>
                                    </p:animEffect>
                                  </p:childTnLst>
                                </p:cTn>
                              </p:par>
                            </p:childTnLst>
                          </p:cTn>
                        </p:par>
                        <p:par>
                          <p:cTn id="39" fill="hold" nodeType="afterGroup">
                            <p:stCondLst>
                              <p:cond delay="19000"/>
                            </p:stCondLst>
                            <p:childTnLst>
                              <p:par>
                                <p:cTn id="40" presetID="10" presetClass="entr" presetSubtype="0" fill="hold" nodeType="afterEffect">
                                  <p:stCondLst>
                                    <p:cond delay="0"/>
                                  </p:stCondLst>
                                  <p:childTnLst>
                                    <p:set>
                                      <p:cBhvr>
                                        <p:cTn id="41" dur="1" fill="hold">
                                          <p:stCondLst>
                                            <p:cond delay="0"/>
                                          </p:stCondLst>
                                        </p:cTn>
                                        <p:tgtEl>
                                          <p:spTgt spid="179202">
                                            <p:txEl>
                                              <p:pRg st="13" end="13"/>
                                            </p:txEl>
                                          </p:spTgt>
                                        </p:tgtEl>
                                        <p:attrNameLst>
                                          <p:attrName>style.visibility</p:attrName>
                                        </p:attrNameLst>
                                      </p:cBhvr>
                                      <p:to>
                                        <p:strVal val="visible"/>
                                      </p:to>
                                    </p:set>
                                    <p:animEffect transition="in" filter="fade">
                                      <p:cBhvr>
                                        <p:cTn id="42" dur="2000"/>
                                        <p:tgtEl>
                                          <p:spTgt spid="179202">
                                            <p:txEl>
                                              <p:pRg st="13" end="13"/>
                                            </p:txEl>
                                          </p:spTgt>
                                        </p:tgtEl>
                                      </p:cBhvr>
                                    </p:animEffect>
                                  </p:childTnLst>
                                </p:cTn>
                              </p:par>
                            </p:childTnLst>
                          </p:cTn>
                        </p:par>
                        <p:par>
                          <p:cTn id="43" fill="hold" nodeType="afterGroup">
                            <p:stCondLst>
                              <p:cond delay="21000"/>
                            </p:stCondLst>
                            <p:childTnLst>
                              <p:par>
                                <p:cTn id="44" presetID="10" presetClass="entr" presetSubtype="0" fill="hold" nodeType="afterEffect">
                                  <p:stCondLst>
                                    <p:cond delay="0"/>
                                  </p:stCondLst>
                                  <p:childTnLst>
                                    <p:set>
                                      <p:cBhvr>
                                        <p:cTn id="45" dur="1" fill="hold">
                                          <p:stCondLst>
                                            <p:cond delay="0"/>
                                          </p:stCondLst>
                                        </p:cTn>
                                        <p:tgtEl>
                                          <p:spTgt spid="179202">
                                            <p:txEl>
                                              <p:pRg st="14" end="14"/>
                                            </p:txEl>
                                          </p:spTgt>
                                        </p:tgtEl>
                                        <p:attrNameLst>
                                          <p:attrName>style.visibility</p:attrName>
                                        </p:attrNameLst>
                                      </p:cBhvr>
                                      <p:to>
                                        <p:strVal val="visible"/>
                                      </p:to>
                                    </p:set>
                                    <p:animEffect transition="in" filter="fade">
                                      <p:cBhvr>
                                        <p:cTn id="46" dur="2000"/>
                                        <p:tgtEl>
                                          <p:spTgt spid="179202">
                                            <p:txEl>
                                              <p:pRg st="14" end="14"/>
                                            </p:txEl>
                                          </p:spTgt>
                                        </p:tgtEl>
                                      </p:cBhvr>
                                    </p:animEffect>
                                  </p:childTnLst>
                                </p:cTn>
                              </p:par>
                            </p:childTnLst>
                          </p:cTn>
                        </p:par>
                        <p:par>
                          <p:cTn id="47" fill="hold" nodeType="afterGroup">
                            <p:stCondLst>
                              <p:cond delay="23000"/>
                            </p:stCondLst>
                            <p:childTnLst>
                              <p:par>
                                <p:cTn id="48" presetID="10" presetClass="entr" presetSubtype="0" fill="hold" nodeType="afterEffect">
                                  <p:stCondLst>
                                    <p:cond delay="0"/>
                                  </p:stCondLst>
                                  <p:childTnLst>
                                    <p:set>
                                      <p:cBhvr>
                                        <p:cTn id="49" dur="1" fill="hold">
                                          <p:stCondLst>
                                            <p:cond delay="0"/>
                                          </p:stCondLst>
                                        </p:cTn>
                                        <p:tgtEl>
                                          <p:spTgt spid="179202">
                                            <p:txEl>
                                              <p:pRg st="15" end="15"/>
                                            </p:txEl>
                                          </p:spTgt>
                                        </p:tgtEl>
                                        <p:attrNameLst>
                                          <p:attrName>style.visibility</p:attrName>
                                        </p:attrNameLst>
                                      </p:cBhvr>
                                      <p:to>
                                        <p:strVal val="visible"/>
                                      </p:to>
                                    </p:set>
                                    <p:animEffect transition="in" filter="fade">
                                      <p:cBhvr>
                                        <p:cTn id="50" dur="2000"/>
                                        <p:tgtEl>
                                          <p:spTgt spid="179202">
                                            <p:txEl>
                                              <p:pRg st="15" end="15"/>
                                            </p:txEl>
                                          </p:spTgt>
                                        </p:tgtEl>
                                      </p:cBhvr>
                                    </p:animEffect>
                                  </p:childTnLst>
                                </p:cTn>
                              </p:par>
                              <p:par>
                                <p:cTn id="51" presetID="18" presetClass="entr" presetSubtype="12" fill="hold" nodeType="withEffect">
                                  <p:stCondLst>
                                    <p:cond delay="0"/>
                                  </p:stCondLst>
                                  <p:childTnLst>
                                    <p:set>
                                      <p:cBhvr>
                                        <p:cTn id="52" dur="1" fill="hold">
                                          <p:stCondLst>
                                            <p:cond delay="0"/>
                                          </p:stCondLst>
                                        </p:cTn>
                                        <p:tgtEl>
                                          <p:spTgt spid="179203"/>
                                        </p:tgtEl>
                                        <p:attrNameLst>
                                          <p:attrName>style.visibility</p:attrName>
                                        </p:attrNameLst>
                                      </p:cBhvr>
                                      <p:to>
                                        <p:strVal val="visible"/>
                                      </p:to>
                                    </p:set>
                                    <p:animEffect transition="in" filter="strips(downLeft)">
                                      <p:cBhvr>
                                        <p:cTn id="53" dur="2000"/>
                                        <p:tgtEl>
                                          <p:spTgt spid="179203"/>
                                        </p:tgtEl>
                                      </p:cBhvr>
                                    </p:animEffect>
                                  </p:childTnLst>
                                </p:cTn>
                              </p:par>
                            </p:childTnLst>
                          </p:cTn>
                        </p:par>
                        <p:par>
                          <p:cTn id="54" fill="hold" nodeType="afterGroup">
                            <p:stCondLst>
                              <p:cond delay="25000"/>
                            </p:stCondLst>
                            <p:childTnLst>
                              <p:par>
                                <p:cTn id="55" presetID="18" presetClass="entr" presetSubtype="12" fill="hold" nodeType="afterEffect">
                                  <p:stCondLst>
                                    <p:cond delay="0"/>
                                  </p:stCondLst>
                                  <p:childTnLst>
                                    <p:set>
                                      <p:cBhvr>
                                        <p:cTn id="56" dur="1" fill="hold">
                                          <p:stCondLst>
                                            <p:cond delay="0"/>
                                          </p:stCondLst>
                                        </p:cTn>
                                        <p:tgtEl>
                                          <p:spTgt spid="179204"/>
                                        </p:tgtEl>
                                        <p:attrNameLst>
                                          <p:attrName>style.visibility</p:attrName>
                                        </p:attrNameLst>
                                      </p:cBhvr>
                                      <p:to>
                                        <p:strVal val="visible"/>
                                      </p:to>
                                    </p:set>
                                    <p:animEffect transition="in" filter="strips(downLeft)">
                                      <p:cBhvr>
                                        <p:cTn id="57" dur="20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1981200" y="404813"/>
            <a:ext cx="8229600" cy="5726112"/>
          </a:xfrm>
          <a:noFill/>
        </p:spPr>
        <p:txBody>
          <a:bodyPr>
            <a:normAutofit fontScale="92500" lnSpcReduction="10000"/>
          </a:bodyPr>
          <a:lstStyle/>
          <a:p>
            <a:pPr marL="609600" indent="-609600">
              <a:lnSpc>
                <a:spcPct val="80000"/>
              </a:lnSpc>
              <a:buNone/>
            </a:pPr>
            <a:r>
              <a:rPr lang="el-GR" altLang="en-US" sz="2000" dirty="0">
                <a:latin typeface="Times New Roman" panose="02020603050405020304" pitchFamily="18" charset="0"/>
              </a:rPr>
              <a:t>      Για να εφαρμόσει μια επιχείρηση τη μέθοδο του βασικού αποθέματος</a:t>
            </a:r>
          </a:p>
          <a:p>
            <a:pPr marL="609600" indent="-609600">
              <a:lnSpc>
                <a:spcPct val="80000"/>
              </a:lnSpc>
              <a:buNone/>
            </a:pPr>
            <a:r>
              <a:rPr lang="el-GR" altLang="en-US" sz="2000" dirty="0">
                <a:latin typeface="Times New Roman" panose="02020603050405020304" pitchFamily="18" charset="0"/>
              </a:rPr>
              <a:t>      κατά την αποτίμηση των αποθεμάτων, θα πρέπει πρώτα με δική τους</a:t>
            </a:r>
          </a:p>
          <a:p>
            <a:pPr marL="609600" indent="-609600">
              <a:lnSpc>
                <a:spcPct val="80000"/>
              </a:lnSpc>
              <a:buNone/>
            </a:pPr>
            <a:r>
              <a:rPr lang="el-GR" altLang="en-US" sz="2000" dirty="0">
                <a:latin typeface="Times New Roman" panose="02020603050405020304" pitchFamily="18" charset="0"/>
              </a:rPr>
              <a:t>      ευθύνη να διαχωρίσουν τα αποθέματα τέλους χρήσεως σε βασικό απόθεμα</a:t>
            </a:r>
          </a:p>
          <a:p>
            <a:pPr marL="609600" indent="-609600">
              <a:lnSpc>
                <a:spcPct val="80000"/>
              </a:lnSpc>
              <a:buNone/>
            </a:pPr>
            <a:r>
              <a:rPr lang="el-GR" altLang="en-US" sz="2000" dirty="0">
                <a:latin typeface="Times New Roman" panose="02020603050405020304" pitchFamily="18" charset="0"/>
              </a:rPr>
              <a:t>      και σε </a:t>
            </a:r>
            <a:r>
              <a:rPr lang="el-GR" altLang="en-US" sz="2000" dirty="0" err="1">
                <a:latin typeface="Times New Roman" panose="02020603050405020304" pitchFamily="18" charset="0"/>
              </a:rPr>
              <a:t>υπεραπόθεμα</a:t>
            </a:r>
            <a:r>
              <a:rPr lang="el-GR" altLang="en-US" sz="2000" dirty="0">
                <a:latin typeface="Times New Roman" panose="02020603050405020304" pitchFamily="18" charset="0"/>
              </a:rPr>
              <a:t>, λαμβάνοντας ως κριτήριο την ελάχιστη ποσότητα</a:t>
            </a:r>
          </a:p>
          <a:p>
            <a:pPr marL="609600" indent="-609600">
              <a:lnSpc>
                <a:spcPct val="80000"/>
              </a:lnSpc>
              <a:buNone/>
            </a:pPr>
            <a:r>
              <a:rPr lang="el-GR" altLang="en-US" sz="2000" dirty="0">
                <a:latin typeface="Times New Roman" panose="02020603050405020304" pitchFamily="18" charset="0"/>
              </a:rPr>
              <a:t>      του αποθέματος που κρίνεται αναγκαία για την ομαλή διεξαγωγή της</a:t>
            </a:r>
          </a:p>
          <a:p>
            <a:pPr marL="609600" indent="-609600">
              <a:lnSpc>
                <a:spcPct val="80000"/>
              </a:lnSpc>
              <a:buNone/>
            </a:pPr>
            <a:r>
              <a:rPr lang="el-GR" altLang="en-US" sz="2000" dirty="0">
                <a:latin typeface="Times New Roman" panose="02020603050405020304" pitchFamily="18" charset="0"/>
              </a:rPr>
              <a:t>      δραστηριότητας της επιχειρήσεως, κάτω από συνήθεις και ομαλές</a:t>
            </a:r>
          </a:p>
          <a:p>
            <a:pPr marL="609600" indent="-609600">
              <a:lnSpc>
                <a:spcPct val="80000"/>
              </a:lnSpc>
              <a:buNone/>
            </a:pPr>
            <a:r>
              <a:rPr lang="el-GR" altLang="en-US" sz="2000" dirty="0">
                <a:latin typeface="Times New Roman" panose="02020603050405020304" pitchFamily="18" charset="0"/>
              </a:rPr>
              <a:t>      συνθήκες </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a:p>
            <a:pPr marL="609600" indent="-609600">
              <a:lnSpc>
                <a:spcPct val="80000"/>
              </a:lnSpc>
              <a:buNone/>
            </a:pPr>
            <a:endParaRPr lang="el-GR" altLang="en-US" sz="2000" dirty="0">
              <a:latin typeface="Times New Roman" panose="02020603050405020304" pitchFamily="18" charset="0"/>
            </a:endParaRPr>
          </a:p>
          <a:p>
            <a:pPr marL="609600" indent="-609600">
              <a:lnSpc>
                <a:spcPct val="80000"/>
              </a:lnSpc>
              <a:buSzPct val="95000"/>
              <a:buFont typeface="Wingdings" panose="05000000000000000000" pitchFamily="2" charset="2"/>
              <a:buAutoNum type="arabicParenR" startAt="6"/>
            </a:pPr>
            <a:r>
              <a:rPr lang="el-GR" altLang="en-US" sz="2000" i="1" dirty="0">
                <a:latin typeface="Times New Roman" panose="02020603050405020304" pitchFamily="18" charset="0"/>
              </a:rPr>
              <a:t>Η μέθοδος του εξατομικευμένου κόστους</a:t>
            </a:r>
          </a:p>
          <a:p>
            <a:pPr marL="609600" indent="-609600">
              <a:lnSpc>
                <a:spcPct val="80000"/>
              </a:lnSpc>
              <a:buSzPct val="95000"/>
              <a:buNone/>
            </a:pPr>
            <a:endParaRPr lang="el-GR" altLang="en-US" sz="2000" i="1" dirty="0">
              <a:latin typeface="Times New Roman" panose="02020603050405020304" pitchFamily="18" charset="0"/>
            </a:endParaRPr>
          </a:p>
          <a:p>
            <a:pPr marL="609600" indent="-609600">
              <a:lnSpc>
                <a:spcPct val="80000"/>
              </a:lnSpc>
              <a:buSzPct val="95000"/>
              <a:buNone/>
            </a:pPr>
            <a:r>
              <a:rPr lang="el-GR" altLang="en-US" sz="2000" dirty="0">
                <a:latin typeface="Times New Roman" panose="02020603050405020304" pitchFamily="18" charset="0"/>
              </a:rPr>
              <a:t>      Κατά την μέθοδο αυτή τα αποθέματα παρακολουθούνται όχι μόνο κατ’</a:t>
            </a:r>
          </a:p>
          <a:p>
            <a:pPr marL="609600" indent="-609600">
              <a:lnSpc>
                <a:spcPct val="80000"/>
              </a:lnSpc>
              <a:buSzPct val="95000"/>
              <a:buNone/>
            </a:pPr>
            <a:r>
              <a:rPr lang="el-GR" altLang="en-US" sz="2000" dirty="0">
                <a:latin typeface="Times New Roman" panose="02020603050405020304" pitchFamily="18" charset="0"/>
              </a:rPr>
              <a:t>      είδος, αλλά και κατά συγκεκριμένες παρτίδες αγοράς ή παραγωγής, οι</a:t>
            </a:r>
          </a:p>
          <a:p>
            <a:pPr marL="609600" indent="-609600">
              <a:lnSpc>
                <a:spcPct val="80000"/>
              </a:lnSpc>
              <a:buSzPct val="95000"/>
              <a:buNone/>
            </a:pPr>
            <a:r>
              <a:rPr lang="el-GR" altLang="en-US" sz="2000" dirty="0">
                <a:latin typeface="Times New Roman" panose="02020603050405020304" pitchFamily="18" charset="0"/>
              </a:rPr>
              <a:t>      οποίες έτσι αποκτούν αυτοτέλεια κόστους. Κατά την αποτίμηση των </a:t>
            </a:r>
          </a:p>
          <a:p>
            <a:pPr marL="609600" indent="-609600">
              <a:lnSpc>
                <a:spcPct val="80000"/>
              </a:lnSpc>
              <a:buSzPct val="95000"/>
              <a:buNone/>
            </a:pPr>
            <a:r>
              <a:rPr lang="el-GR" altLang="en-US" sz="2000" dirty="0">
                <a:latin typeface="Times New Roman" panose="02020603050405020304" pitchFamily="18" charset="0"/>
              </a:rPr>
              <a:t>      αποθεμάτων της απογραφής, αυτά αναλύονται σε ποσότητες κατά </a:t>
            </a:r>
          </a:p>
          <a:p>
            <a:pPr marL="609600" indent="-609600">
              <a:lnSpc>
                <a:spcPct val="80000"/>
              </a:lnSpc>
              <a:buSzPct val="95000"/>
              <a:buNone/>
            </a:pPr>
            <a:r>
              <a:rPr lang="el-GR" altLang="en-US" sz="2000" dirty="0">
                <a:latin typeface="Times New Roman" panose="02020603050405020304" pitchFamily="18" charset="0"/>
              </a:rPr>
              <a:t>      παρτίδα από την οποία προέρχονται και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στο κόστος της </a:t>
            </a:r>
          </a:p>
          <a:p>
            <a:pPr marL="609600" indent="-609600">
              <a:lnSpc>
                <a:spcPct val="80000"/>
              </a:lnSpc>
              <a:buSzPct val="95000"/>
              <a:buNone/>
            </a:pPr>
            <a:r>
              <a:rPr lang="el-GR" altLang="en-US" sz="2000" dirty="0">
                <a:latin typeface="Times New Roman" panose="02020603050405020304" pitchFamily="18" charset="0"/>
              </a:rPr>
              <a:t>      συγκεκριμένης παρτίδας, ανεξάρτητα από το χρόνο παραγωγής ή αγοράς</a:t>
            </a:r>
          </a:p>
          <a:p>
            <a:pPr marL="609600" indent="-609600">
              <a:lnSpc>
                <a:spcPct val="80000"/>
              </a:lnSpc>
              <a:buSzPct val="95000"/>
              <a:buNone/>
            </a:pPr>
            <a:r>
              <a:rPr lang="el-GR" altLang="en-US" sz="2000" dirty="0">
                <a:latin typeface="Times New Roman" panose="02020603050405020304" pitchFamily="18" charset="0"/>
              </a:rPr>
              <a:t>      τους </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p:txBody>
      </p:sp>
    </p:spTree>
    <p:extLst>
      <p:ext uri="{BB962C8B-B14F-4D97-AF65-F5344CB8AC3E}">
        <p14:creationId xmlns:p14="http://schemas.microsoft.com/office/powerpoint/2010/main" val="986741515"/>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additive="base">
                                        <p:cTn id="7" dur="2000" fill="hold"/>
                                        <p:tgtEl>
                                          <p:spTgt spid="18022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8022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80226">
                                            <p:txEl>
                                              <p:pRg st="1" end="1"/>
                                            </p:txEl>
                                          </p:spTgt>
                                        </p:tgtEl>
                                        <p:attrNameLst>
                                          <p:attrName>style.visibility</p:attrName>
                                        </p:attrNameLst>
                                      </p:cBhvr>
                                      <p:to>
                                        <p:strVal val="visible"/>
                                      </p:to>
                                    </p:set>
                                    <p:anim calcmode="lin" valueType="num">
                                      <p:cBhvr additive="base">
                                        <p:cTn id="12" dur="20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8022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180226">
                                            <p:txEl>
                                              <p:pRg st="2" end="2"/>
                                            </p:txEl>
                                          </p:spTgt>
                                        </p:tgtEl>
                                        <p:attrNameLst>
                                          <p:attrName>style.visibility</p:attrName>
                                        </p:attrNameLst>
                                      </p:cBhvr>
                                      <p:to>
                                        <p:strVal val="visible"/>
                                      </p:to>
                                    </p:set>
                                    <p:anim calcmode="lin" valueType="num">
                                      <p:cBhvr additive="base">
                                        <p:cTn id="17" dur="2000" fill="hold"/>
                                        <p:tgtEl>
                                          <p:spTgt spid="180226">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80226">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180226">
                                            <p:txEl>
                                              <p:pRg st="3" end="3"/>
                                            </p:txEl>
                                          </p:spTgt>
                                        </p:tgtEl>
                                        <p:attrNameLst>
                                          <p:attrName>style.visibility</p:attrName>
                                        </p:attrNameLst>
                                      </p:cBhvr>
                                      <p:to>
                                        <p:strVal val="visible"/>
                                      </p:to>
                                    </p:set>
                                    <p:anim calcmode="lin" valueType="num">
                                      <p:cBhvr additive="base">
                                        <p:cTn id="22" dur="2000" fill="hold"/>
                                        <p:tgtEl>
                                          <p:spTgt spid="180226">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80226">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180226">
                                            <p:txEl>
                                              <p:pRg st="4" end="4"/>
                                            </p:txEl>
                                          </p:spTgt>
                                        </p:tgtEl>
                                        <p:attrNameLst>
                                          <p:attrName>style.visibility</p:attrName>
                                        </p:attrNameLst>
                                      </p:cBhvr>
                                      <p:to>
                                        <p:strVal val="visible"/>
                                      </p:to>
                                    </p:set>
                                    <p:anim calcmode="lin" valueType="num">
                                      <p:cBhvr additive="base">
                                        <p:cTn id="27" dur="2000" fill="hold"/>
                                        <p:tgtEl>
                                          <p:spTgt spid="180226">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80226">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0"/>
                                  </p:stCondLst>
                                  <p:childTnLst>
                                    <p:set>
                                      <p:cBhvr>
                                        <p:cTn id="31" dur="1" fill="hold">
                                          <p:stCondLst>
                                            <p:cond delay="0"/>
                                          </p:stCondLst>
                                        </p:cTn>
                                        <p:tgtEl>
                                          <p:spTgt spid="180226">
                                            <p:txEl>
                                              <p:pRg st="5" end="5"/>
                                            </p:txEl>
                                          </p:spTgt>
                                        </p:tgtEl>
                                        <p:attrNameLst>
                                          <p:attrName>style.visibility</p:attrName>
                                        </p:attrNameLst>
                                      </p:cBhvr>
                                      <p:to>
                                        <p:strVal val="visible"/>
                                      </p:to>
                                    </p:set>
                                    <p:anim calcmode="lin" valueType="num">
                                      <p:cBhvr additive="base">
                                        <p:cTn id="32" dur="2000" fill="hold"/>
                                        <p:tgtEl>
                                          <p:spTgt spid="180226">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80226">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nodeType="afterEffect">
                                  <p:stCondLst>
                                    <p:cond delay="0"/>
                                  </p:stCondLst>
                                  <p:childTnLst>
                                    <p:set>
                                      <p:cBhvr>
                                        <p:cTn id="36" dur="1" fill="hold">
                                          <p:stCondLst>
                                            <p:cond delay="0"/>
                                          </p:stCondLst>
                                        </p:cTn>
                                        <p:tgtEl>
                                          <p:spTgt spid="180226">
                                            <p:txEl>
                                              <p:pRg st="6" end="6"/>
                                            </p:txEl>
                                          </p:spTgt>
                                        </p:tgtEl>
                                        <p:attrNameLst>
                                          <p:attrName>style.visibility</p:attrName>
                                        </p:attrNameLst>
                                      </p:cBhvr>
                                      <p:to>
                                        <p:strVal val="visible"/>
                                      </p:to>
                                    </p:set>
                                    <p:anim calcmode="lin" valueType="num">
                                      <p:cBhvr additive="base">
                                        <p:cTn id="37" dur="2000" fill="hold"/>
                                        <p:tgtEl>
                                          <p:spTgt spid="180226">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80226">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3" fill="hold" nodeType="afterEffect">
                                  <p:stCondLst>
                                    <p:cond delay="5000"/>
                                  </p:stCondLst>
                                  <p:childTnLst>
                                    <p:set>
                                      <p:cBhvr>
                                        <p:cTn id="41" dur="1" fill="hold">
                                          <p:stCondLst>
                                            <p:cond delay="0"/>
                                          </p:stCondLst>
                                        </p:cTn>
                                        <p:tgtEl>
                                          <p:spTgt spid="180226">
                                            <p:txEl>
                                              <p:pRg st="8" end="8"/>
                                            </p:txEl>
                                          </p:spTgt>
                                        </p:tgtEl>
                                        <p:attrNameLst>
                                          <p:attrName>style.visibility</p:attrName>
                                        </p:attrNameLst>
                                      </p:cBhvr>
                                      <p:to>
                                        <p:strVal val="visible"/>
                                      </p:to>
                                    </p:set>
                                    <p:anim calcmode="lin" valueType="num">
                                      <p:cBhvr additive="base">
                                        <p:cTn id="42" dur="2000" fill="hold"/>
                                        <p:tgtEl>
                                          <p:spTgt spid="180226">
                                            <p:txEl>
                                              <p:pRg st="8" end="8"/>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180226">
                                            <p:txEl>
                                              <p:pRg st="8" end="8"/>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21000"/>
                            </p:stCondLst>
                            <p:childTnLst>
                              <p:par>
                                <p:cTn id="45" presetID="2" presetClass="entr" presetSubtype="4" fill="hold" nodeType="afterEffect">
                                  <p:stCondLst>
                                    <p:cond delay="0"/>
                                  </p:stCondLst>
                                  <p:childTnLst>
                                    <p:set>
                                      <p:cBhvr>
                                        <p:cTn id="46" dur="1" fill="hold">
                                          <p:stCondLst>
                                            <p:cond delay="0"/>
                                          </p:stCondLst>
                                        </p:cTn>
                                        <p:tgtEl>
                                          <p:spTgt spid="180226">
                                            <p:txEl>
                                              <p:pRg st="10" end="10"/>
                                            </p:txEl>
                                          </p:spTgt>
                                        </p:tgtEl>
                                        <p:attrNameLst>
                                          <p:attrName>style.visibility</p:attrName>
                                        </p:attrNameLst>
                                      </p:cBhvr>
                                      <p:to>
                                        <p:strVal val="visible"/>
                                      </p:to>
                                    </p:set>
                                    <p:anim calcmode="lin" valueType="num">
                                      <p:cBhvr additive="base">
                                        <p:cTn id="47" dur="2000" fill="hold"/>
                                        <p:tgtEl>
                                          <p:spTgt spid="180226">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80226">
                                            <p:txEl>
                                              <p:pRg st="10" end="10"/>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3000"/>
                            </p:stCondLst>
                            <p:childTnLst>
                              <p:par>
                                <p:cTn id="50" presetID="2" presetClass="entr" presetSubtype="4" fill="hold" nodeType="afterEffect">
                                  <p:stCondLst>
                                    <p:cond delay="0"/>
                                  </p:stCondLst>
                                  <p:childTnLst>
                                    <p:set>
                                      <p:cBhvr>
                                        <p:cTn id="51" dur="1" fill="hold">
                                          <p:stCondLst>
                                            <p:cond delay="0"/>
                                          </p:stCondLst>
                                        </p:cTn>
                                        <p:tgtEl>
                                          <p:spTgt spid="180226">
                                            <p:txEl>
                                              <p:pRg st="11" end="11"/>
                                            </p:txEl>
                                          </p:spTgt>
                                        </p:tgtEl>
                                        <p:attrNameLst>
                                          <p:attrName>style.visibility</p:attrName>
                                        </p:attrNameLst>
                                      </p:cBhvr>
                                      <p:to>
                                        <p:strVal val="visible"/>
                                      </p:to>
                                    </p:set>
                                    <p:anim calcmode="lin" valueType="num">
                                      <p:cBhvr additive="base">
                                        <p:cTn id="52" dur="2000" fill="hold"/>
                                        <p:tgtEl>
                                          <p:spTgt spid="180226">
                                            <p:txEl>
                                              <p:pRg st="11" end="11"/>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180226">
                                            <p:txEl>
                                              <p:pRg st="11" end="11"/>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5000"/>
                            </p:stCondLst>
                            <p:childTnLst>
                              <p:par>
                                <p:cTn id="55" presetID="2" presetClass="entr" presetSubtype="4" fill="hold" nodeType="afterEffect">
                                  <p:stCondLst>
                                    <p:cond delay="0"/>
                                  </p:stCondLst>
                                  <p:childTnLst>
                                    <p:set>
                                      <p:cBhvr>
                                        <p:cTn id="56" dur="1" fill="hold">
                                          <p:stCondLst>
                                            <p:cond delay="0"/>
                                          </p:stCondLst>
                                        </p:cTn>
                                        <p:tgtEl>
                                          <p:spTgt spid="180226">
                                            <p:txEl>
                                              <p:pRg st="12" end="12"/>
                                            </p:txEl>
                                          </p:spTgt>
                                        </p:tgtEl>
                                        <p:attrNameLst>
                                          <p:attrName>style.visibility</p:attrName>
                                        </p:attrNameLst>
                                      </p:cBhvr>
                                      <p:to>
                                        <p:strVal val="visible"/>
                                      </p:to>
                                    </p:set>
                                    <p:anim calcmode="lin" valueType="num">
                                      <p:cBhvr additive="base">
                                        <p:cTn id="57" dur="2000" fill="hold"/>
                                        <p:tgtEl>
                                          <p:spTgt spid="180226">
                                            <p:txEl>
                                              <p:pRg st="12" end="12"/>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180226">
                                            <p:txEl>
                                              <p:pRg st="12" end="12"/>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7000"/>
                            </p:stCondLst>
                            <p:childTnLst>
                              <p:par>
                                <p:cTn id="60" presetID="2" presetClass="entr" presetSubtype="4" fill="hold" nodeType="afterEffect">
                                  <p:stCondLst>
                                    <p:cond delay="0"/>
                                  </p:stCondLst>
                                  <p:childTnLst>
                                    <p:set>
                                      <p:cBhvr>
                                        <p:cTn id="61" dur="1" fill="hold">
                                          <p:stCondLst>
                                            <p:cond delay="0"/>
                                          </p:stCondLst>
                                        </p:cTn>
                                        <p:tgtEl>
                                          <p:spTgt spid="180226">
                                            <p:txEl>
                                              <p:pRg st="13" end="13"/>
                                            </p:txEl>
                                          </p:spTgt>
                                        </p:tgtEl>
                                        <p:attrNameLst>
                                          <p:attrName>style.visibility</p:attrName>
                                        </p:attrNameLst>
                                      </p:cBhvr>
                                      <p:to>
                                        <p:strVal val="visible"/>
                                      </p:to>
                                    </p:set>
                                    <p:anim calcmode="lin" valueType="num">
                                      <p:cBhvr additive="base">
                                        <p:cTn id="62" dur="2000" fill="hold"/>
                                        <p:tgtEl>
                                          <p:spTgt spid="180226">
                                            <p:txEl>
                                              <p:pRg st="13" end="13"/>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180226">
                                            <p:txEl>
                                              <p:pRg st="13" end="13"/>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29000"/>
                            </p:stCondLst>
                            <p:childTnLst>
                              <p:par>
                                <p:cTn id="65" presetID="2" presetClass="entr" presetSubtype="4" fill="hold" nodeType="afterEffect">
                                  <p:stCondLst>
                                    <p:cond delay="0"/>
                                  </p:stCondLst>
                                  <p:childTnLst>
                                    <p:set>
                                      <p:cBhvr>
                                        <p:cTn id="66" dur="1" fill="hold">
                                          <p:stCondLst>
                                            <p:cond delay="0"/>
                                          </p:stCondLst>
                                        </p:cTn>
                                        <p:tgtEl>
                                          <p:spTgt spid="180226">
                                            <p:txEl>
                                              <p:pRg st="14" end="14"/>
                                            </p:txEl>
                                          </p:spTgt>
                                        </p:tgtEl>
                                        <p:attrNameLst>
                                          <p:attrName>style.visibility</p:attrName>
                                        </p:attrNameLst>
                                      </p:cBhvr>
                                      <p:to>
                                        <p:strVal val="visible"/>
                                      </p:to>
                                    </p:set>
                                    <p:anim calcmode="lin" valueType="num">
                                      <p:cBhvr additive="base">
                                        <p:cTn id="67" dur="2000" fill="hold"/>
                                        <p:tgtEl>
                                          <p:spTgt spid="180226">
                                            <p:txEl>
                                              <p:pRg st="14" end="14"/>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180226">
                                            <p:txEl>
                                              <p:pRg st="14" end="14"/>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1000"/>
                            </p:stCondLst>
                            <p:childTnLst>
                              <p:par>
                                <p:cTn id="70" presetID="2" presetClass="entr" presetSubtype="4" fill="hold" nodeType="afterEffect">
                                  <p:stCondLst>
                                    <p:cond delay="0"/>
                                  </p:stCondLst>
                                  <p:childTnLst>
                                    <p:set>
                                      <p:cBhvr>
                                        <p:cTn id="71" dur="1" fill="hold">
                                          <p:stCondLst>
                                            <p:cond delay="0"/>
                                          </p:stCondLst>
                                        </p:cTn>
                                        <p:tgtEl>
                                          <p:spTgt spid="180226">
                                            <p:txEl>
                                              <p:pRg st="15" end="15"/>
                                            </p:txEl>
                                          </p:spTgt>
                                        </p:tgtEl>
                                        <p:attrNameLst>
                                          <p:attrName>style.visibility</p:attrName>
                                        </p:attrNameLst>
                                      </p:cBhvr>
                                      <p:to>
                                        <p:strVal val="visible"/>
                                      </p:to>
                                    </p:set>
                                    <p:anim calcmode="lin" valueType="num">
                                      <p:cBhvr additive="base">
                                        <p:cTn id="72" dur="2000" fill="hold"/>
                                        <p:tgtEl>
                                          <p:spTgt spid="180226">
                                            <p:txEl>
                                              <p:pRg st="15" end="15"/>
                                            </p:txEl>
                                          </p:spTgt>
                                        </p:tgtEl>
                                        <p:attrNameLst>
                                          <p:attrName>ppt_x</p:attrName>
                                        </p:attrNameLst>
                                      </p:cBhvr>
                                      <p:tavLst>
                                        <p:tav tm="0">
                                          <p:val>
                                            <p:strVal val="#ppt_x"/>
                                          </p:val>
                                        </p:tav>
                                        <p:tav tm="100000">
                                          <p:val>
                                            <p:strVal val="#ppt_x"/>
                                          </p:val>
                                        </p:tav>
                                      </p:tavLst>
                                    </p:anim>
                                    <p:anim calcmode="lin" valueType="num">
                                      <p:cBhvr additive="base">
                                        <p:cTn id="73" dur="2000" fill="hold"/>
                                        <p:tgtEl>
                                          <p:spTgt spid="180226">
                                            <p:txEl>
                                              <p:pRg st="15" end="15"/>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3000"/>
                            </p:stCondLst>
                            <p:childTnLst>
                              <p:par>
                                <p:cTn id="75" presetID="2" presetClass="entr" presetSubtype="4" fill="hold" nodeType="afterEffect">
                                  <p:stCondLst>
                                    <p:cond delay="0"/>
                                  </p:stCondLst>
                                  <p:childTnLst>
                                    <p:set>
                                      <p:cBhvr>
                                        <p:cTn id="76" dur="1" fill="hold">
                                          <p:stCondLst>
                                            <p:cond delay="0"/>
                                          </p:stCondLst>
                                        </p:cTn>
                                        <p:tgtEl>
                                          <p:spTgt spid="180226">
                                            <p:txEl>
                                              <p:pRg st="16" end="16"/>
                                            </p:txEl>
                                          </p:spTgt>
                                        </p:tgtEl>
                                        <p:attrNameLst>
                                          <p:attrName>style.visibility</p:attrName>
                                        </p:attrNameLst>
                                      </p:cBhvr>
                                      <p:to>
                                        <p:strVal val="visible"/>
                                      </p:to>
                                    </p:set>
                                    <p:anim calcmode="lin" valueType="num">
                                      <p:cBhvr additive="base">
                                        <p:cTn id="77" dur="2000" fill="hold"/>
                                        <p:tgtEl>
                                          <p:spTgt spid="180226">
                                            <p:txEl>
                                              <p:pRg st="16" end="16"/>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18022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1981200" y="404813"/>
            <a:ext cx="8229600" cy="5726112"/>
          </a:xfrm>
          <a:noFill/>
        </p:spPr>
        <p:txBody>
          <a:bodyPr/>
          <a:lstStyle/>
          <a:p>
            <a:pPr marL="609600" indent="-609600">
              <a:buSzPct val="95000"/>
              <a:buFont typeface="Wingdings" panose="05000000000000000000" pitchFamily="2" charset="2"/>
              <a:buAutoNum type="arabicParenR" startAt="7"/>
            </a:pPr>
            <a:r>
              <a:rPr lang="el-GR" altLang="en-US" sz="2000" i="1" dirty="0">
                <a:latin typeface="Times New Roman" panose="02020603050405020304" pitchFamily="18" charset="0"/>
              </a:rPr>
              <a:t>Η μέθοδος του πρότυπου κόστους</a:t>
            </a:r>
          </a:p>
          <a:p>
            <a:pPr marL="609600" indent="-609600">
              <a:buSzPct val="95000"/>
              <a:buNone/>
            </a:pPr>
            <a:endParaRPr lang="el-GR" altLang="en-US" sz="2000" i="1" dirty="0">
              <a:latin typeface="Times New Roman" panose="02020603050405020304" pitchFamily="18" charset="0"/>
            </a:endParaRPr>
          </a:p>
          <a:p>
            <a:pPr marL="609600" indent="-609600">
              <a:buSzPct val="95000"/>
              <a:buNone/>
            </a:pPr>
            <a:r>
              <a:rPr lang="el-GR" altLang="en-US" sz="2000" i="1" dirty="0">
                <a:latin typeface="Times New Roman" panose="02020603050405020304" pitchFamily="18" charset="0"/>
              </a:rPr>
              <a:t>         </a:t>
            </a:r>
            <a:r>
              <a:rPr lang="el-GR" altLang="en-US" sz="2000" dirty="0">
                <a:latin typeface="Times New Roman" panose="02020603050405020304" pitchFamily="18" charset="0"/>
              </a:rPr>
              <a:t>Κατά την μέθοδο αυτή τα αποθέματα </a:t>
            </a:r>
            <a:r>
              <a:rPr lang="el-GR" altLang="en-US" sz="2000" dirty="0" err="1">
                <a:latin typeface="Times New Roman" panose="02020603050405020304" pitchFamily="18" charset="0"/>
              </a:rPr>
              <a:t>αποτιμούνται</a:t>
            </a:r>
            <a:r>
              <a:rPr lang="el-GR" altLang="en-US" sz="2000" dirty="0">
                <a:latin typeface="Times New Roman" panose="02020603050405020304" pitchFamily="18" charset="0"/>
              </a:rPr>
              <a:t> στη τιμή του προτύπου κόστους. Η μέθοδος αυτή, εφαρμόζεται με τη προϋπόθεση ότι οι αποκλίσεις που ενδεχόμενος θα προκύψουν ανάμεσα στο πρότυπο και στο ιστορικό κόστος θα κατανέμονται στα </a:t>
            </a:r>
            <a:r>
              <a:rPr lang="el-GR" altLang="en-US" sz="2000" dirty="0" err="1">
                <a:latin typeface="Times New Roman" panose="02020603050405020304" pitchFamily="18" charset="0"/>
              </a:rPr>
              <a:t>μένοντα</a:t>
            </a:r>
            <a:r>
              <a:rPr lang="el-GR" altLang="en-US" sz="2000" dirty="0">
                <a:latin typeface="Times New Roman" panose="02020603050405020304" pitchFamily="18" charset="0"/>
              </a:rPr>
              <a:t> και στα πωλημένα αποθέματα τους.</a:t>
            </a:r>
            <a:r>
              <a:rPr lang="en-US" altLang="en-US" sz="2000" dirty="0">
                <a:latin typeface="Times New Roman" panose="02020603050405020304" pitchFamily="18" charset="0"/>
              </a:rPr>
              <a:t>.</a:t>
            </a:r>
            <a:endParaRPr lang="el-GR" altLang="en-US" sz="2000" dirty="0">
              <a:latin typeface="Times New Roman" panose="02020603050405020304" pitchFamily="18" charset="0"/>
            </a:endParaRPr>
          </a:p>
        </p:txBody>
      </p:sp>
    </p:spTree>
    <p:extLst>
      <p:ext uri="{BB962C8B-B14F-4D97-AF65-F5344CB8AC3E}">
        <p14:creationId xmlns:p14="http://schemas.microsoft.com/office/powerpoint/2010/main" val="4286947154"/>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additive="base">
                                        <p:cTn id="7" dur="2000" fill="hold"/>
                                        <p:tgtEl>
                                          <p:spTgt spid="181250">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1250">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81250">
                                            <p:txEl>
                                              <p:pRg st="2" end="2"/>
                                            </p:txEl>
                                          </p:spTgt>
                                        </p:tgtEl>
                                        <p:attrNameLst>
                                          <p:attrName>style.visibility</p:attrName>
                                        </p:attrNameLst>
                                      </p:cBhvr>
                                      <p:to>
                                        <p:strVal val="visible"/>
                                      </p:to>
                                    </p:set>
                                    <p:anim calcmode="lin" valueType="num">
                                      <p:cBhvr additive="base">
                                        <p:cTn id="12" dur="2000" fill="hold"/>
                                        <p:tgtEl>
                                          <p:spTgt spid="181250">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812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l-GR" altLang="en-US" sz="3200"/>
              <a:t>ΑΝΑΛΥΤΙΚΗ ΚΑΤΑΧΩΡΗΣΗ ΣΤΗΝ ΑΠΟΓΡΑΦΗ</a:t>
            </a:r>
          </a:p>
        </p:txBody>
      </p:sp>
      <p:sp>
        <p:nvSpPr>
          <p:cNvPr id="182275" name="Rectangle 3"/>
          <p:cNvSpPr>
            <a:spLocks noGrp="1" noChangeArrowheads="1"/>
          </p:cNvSpPr>
          <p:nvPr>
            <p:ph type="body" idx="1"/>
          </p:nvPr>
        </p:nvSpPr>
        <p:spPr/>
        <p:txBody>
          <a:bodyPr/>
          <a:lstStyle/>
          <a:p>
            <a:pPr eaLnBrk="1" hangingPunct="1">
              <a:buFontTx/>
              <a:buNone/>
            </a:pPr>
            <a:r>
              <a:rPr lang="el-GR" altLang="en-US" sz="2000" dirty="0">
                <a:latin typeface="Times New Roman" panose="02020603050405020304" pitchFamily="18" charset="0"/>
              </a:rPr>
              <a:t>Δείγμα καταχώρησης στην απογραφή</a:t>
            </a:r>
          </a:p>
          <a:p>
            <a:pPr eaLnBrk="1" hangingPunct="1">
              <a:buFontTx/>
              <a:buNone/>
            </a:pPr>
            <a:endParaRPr lang="el-GR" altLang="en-US" sz="2000" dirty="0">
              <a:latin typeface="Times New Roman" panose="02020603050405020304" pitchFamily="18" charset="0"/>
            </a:endParaRPr>
          </a:p>
          <a:p>
            <a:pPr eaLnBrk="1" hangingPunct="1">
              <a:buFontTx/>
              <a:buNone/>
            </a:pPr>
            <a:endParaRPr lang="el-GR" altLang="en-US" sz="2000" dirty="0">
              <a:latin typeface="Times New Roman" panose="02020603050405020304" pitchFamily="18" charset="0"/>
            </a:endParaRPr>
          </a:p>
        </p:txBody>
      </p:sp>
      <p:graphicFrame>
        <p:nvGraphicFramePr>
          <p:cNvPr id="182276" name="Group 4"/>
          <p:cNvGraphicFramePr>
            <a:graphicFrameLocks noGrp="1"/>
          </p:cNvGraphicFramePr>
          <p:nvPr/>
        </p:nvGraphicFramePr>
        <p:xfrm>
          <a:off x="1703389" y="2276475"/>
          <a:ext cx="8785225" cy="3170324"/>
        </p:xfrm>
        <a:graphic>
          <a:graphicData uri="http://schemas.openxmlformats.org/drawingml/2006/table">
            <a:tbl>
              <a:tblPr/>
              <a:tblGrid>
                <a:gridCol w="2016125">
                  <a:extLst>
                    <a:ext uri="{9D8B030D-6E8A-4147-A177-3AD203B41FA5}">
                      <a16:colId xmlns:a16="http://schemas.microsoft.com/office/drawing/2014/main" xmlns="" val="1763347685"/>
                    </a:ext>
                  </a:extLst>
                </a:gridCol>
                <a:gridCol w="1800225">
                  <a:extLst>
                    <a:ext uri="{9D8B030D-6E8A-4147-A177-3AD203B41FA5}">
                      <a16:colId xmlns:a16="http://schemas.microsoft.com/office/drawing/2014/main" xmlns="" val="3457408687"/>
                    </a:ext>
                  </a:extLst>
                </a:gridCol>
                <a:gridCol w="2160587">
                  <a:extLst>
                    <a:ext uri="{9D8B030D-6E8A-4147-A177-3AD203B41FA5}">
                      <a16:colId xmlns:a16="http://schemas.microsoft.com/office/drawing/2014/main" xmlns="" val="369182290"/>
                    </a:ext>
                  </a:extLst>
                </a:gridCol>
                <a:gridCol w="1295400">
                  <a:extLst>
                    <a:ext uri="{9D8B030D-6E8A-4147-A177-3AD203B41FA5}">
                      <a16:colId xmlns:a16="http://schemas.microsoft.com/office/drawing/2014/main" xmlns="" val="1554202532"/>
                    </a:ext>
                  </a:extLst>
                </a:gridCol>
                <a:gridCol w="1512888">
                  <a:extLst>
                    <a:ext uri="{9D8B030D-6E8A-4147-A177-3AD203B41FA5}">
                      <a16:colId xmlns:a16="http://schemas.microsoft.com/office/drawing/2014/main" xmlns="" val="2480621627"/>
                    </a:ext>
                  </a:extLst>
                </a:gridCol>
              </a:tblGrid>
              <a:tr h="12967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Είδος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αποθέματος</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Μονάδα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μετρήσεως</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Απογραφείσα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ποσότητα</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Κατά</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Μονάδα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αξία</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Συνολική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αξία</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82114735"/>
                  </a:ext>
                </a:extLst>
              </a:tr>
              <a:tr h="1355454">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Pct val="95000"/>
                        <a:buFont typeface="Wingdings" panose="05000000000000000000" pitchFamily="2" charset="2"/>
                        <a:buAutoNum type="arabicParenR"/>
                        <a:tabLst/>
                      </a:pPr>
                      <a:r>
                        <a:rPr kumimoji="0" lang="el-GR" altLang="en-US" sz="2000" b="0" i="0" u="none" strike="noStrike" cap="none" normalizeH="0" baseline="0" smtClean="0">
                          <a:ln>
                            <a:noFill/>
                          </a:ln>
                          <a:solidFill>
                            <a:schemeClr val="tx1"/>
                          </a:solidFill>
                          <a:effectLst/>
                          <a:latin typeface="Arial" panose="020B0604020202020204" pitchFamily="34" charset="0"/>
                        </a:rPr>
                        <a:t>Α</a:t>
                      </a:r>
                    </a:p>
                    <a:p>
                      <a:pPr marL="533400" marR="0" lvl="0" indent="-533400" algn="l" defTabSz="914400" rtl="0" eaLnBrk="1" fontAlgn="base" latinLnBrk="0" hangingPunct="1">
                        <a:lnSpc>
                          <a:spcPct val="100000"/>
                        </a:lnSpc>
                        <a:spcBef>
                          <a:spcPct val="20000"/>
                        </a:spcBef>
                        <a:spcAft>
                          <a:spcPct val="0"/>
                        </a:spcAft>
                        <a:buClrTx/>
                        <a:buSzPct val="95000"/>
                        <a:buFont typeface="Wingdings" panose="05000000000000000000" pitchFamily="2" charset="2"/>
                        <a:buAutoNum type="arabicParenR"/>
                        <a:tabLst/>
                      </a:pPr>
                      <a:r>
                        <a:rPr kumimoji="0" lang="el-GR" altLang="en-US" sz="2000" b="0" i="0" u="none" strike="noStrike" cap="none" normalizeH="0" baseline="0" smtClean="0">
                          <a:ln>
                            <a:noFill/>
                          </a:ln>
                          <a:solidFill>
                            <a:schemeClr val="tx1"/>
                          </a:solidFill>
                          <a:effectLst/>
                          <a:latin typeface="Arial" panose="020B0604020202020204" pitchFamily="34" charset="0"/>
                        </a:rPr>
                        <a:t>Β</a:t>
                      </a:r>
                    </a:p>
                    <a:p>
                      <a:pPr marL="533400" marR="0" lvl="0" indent="-533400" algn="l" defTabSz="914400" rtl="0" eaLnBrk="1" fontAlgn="base" latinLnBrk="0" hangingPunct="1">
                        <a:lnSpc>
                          <a:spcPct val="100000"/>
                        </a:lnSpc>
                        <a:spcBef>
                          <a:spcPct val="20000"/>
                        </a:spcBef>
                        <a:spcAft>
                          <a:spcPct val="0"/>
                        </a:spcAft>
                        <a:buClrTx/>
                        <a:buSzPct val="95000"/>
                        <a:buFont typeface="Wingdings" panose="05000000000000000000" pitchFamily="2" charset="2"/>
                        <a:buAutoNum type="arabicParenR"/>
                        <a:tabLst/>
                      </a:pPr>
                      <a:r>
                        <a:rPr kumimoji="0" lang="el-GR" altLang="en-US" sz="2000" b="0" i="0" u="none" strike="noStrike" cap="none" normalizeH="0" baseline="0" smtClean="0">
                          <a:ln>
                            <a:noFill/>
                          </a:ln>
                          <a:solidFill>
                            <a:schemeClr val="tx1"/>
                          </a:solidFill>
                          <a:effectLst/>
                          <a:latin typeface="Arial" panose="020B0604020202020204" pitchFamily="34" charset="0"/>
                        </a:rPr>
                        <a:t>Γ</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Κ</a:t>
                      </a:r>
                      <a:r>
                        <a:rPr kumimoji="0" lang="en-US" altLang="en-US" sz="2000" b="0" i="0" u="none" strike="noStrike" cap="none" normalizeH="0" baseline="0" smtClean="0">
                          <a:ln>
                            <a:noFill/>
                          </a:ln>
                          <a:solidFill>
                            <a:schemeClr val="tx1"/>
                          </a:solidFill>
                          <a:effectLst/>
                          <a:latin typeface="Arial" panose="020B0604020202020204" pitchFamily="34" charset="0"/>
                        </a:rPr>
                        <a:t>g</a:t>
                      </a:r>
                      <a:endParaRPr kumimoji="0" lang="el-GR" altLang="en-US" sz="20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τεμάχια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2000" b="0" i="0" u="none" strike="noStrike" cap="none" normalizeH="0" baseline="0" smtClean="0">
                          <a:ln>
                            <a:noFill/>
                          </a:ln>
                          <a:solidFill>
                            <a:schemeClr val="tx1"/>
                          </a:solidFill>
                          <a:effectLst/>
                          <a:latin typeface="Arial" panose="020B0604020202020204" pitchFamily="34" charset="0"/>
                        </a:rPr>
                        <a:t>λίτρο</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47067732"/>
                  </a:ext>
                </a:extLst>
              </a:tr>
              <a:tr h="51805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2000" b="1" i="1" u="none" strike="noStrike" cap="none" normalizeH="0" baseline="0" smtClean="0">
                          <a:ln>
                            <a:noFill/>
                          </a:ln>
                          <a:solidFill>
                            <a:schemeClr val="tx1"/>
                          </a:solidFill>
                          <a:effectLst/>
                          <a:latin typeface="Arial" panose="020B0604020202020204" pitchFamily="34" charset="0"/>
                        </a:rPr>
                        <a:t>Σύνολο</a:t>
                      </a: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n-US" sz="28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5657119"/>
                  </a:ext>
                </a:extLst>
              </a:tr>
            </a:tbl>
          </a:graphicData>
        </a:graphic>
      </p:graphicFrame>
    </p:spTree>
    <p:extLst>
      <p:ext uri="{BB962C8B-B14F-4D97-AF65-F5344CB8AC3E}">
        <p14:creationId xmlns:p14="http://schemas.microsoft.com/office/powerpoint/2010/main" val="2691697579"/>
      </p:ext>
    </p:extLst>
  </p:cSld>
  <p:clrMapOvr>
    <a:masterClrMapping/>
  </p:clrMapOvr>
  <p:transition advClick="0"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82274"/>
                                        </p:tgtEl>
                                        <p:attrNameLst>
                                          <p:attrName>style.visibility</p:attrName>
                                        </p:attrNameLst>
                                      </p:cBhvr>
                                      <p:to>
                                        <p:strVal val="visible"/>
                                      </p:to>
                                    </p:set>
                                    <p:anim to="" calcmode="lin" valueType="num">
                                      <p:cBhvr>
                                        <p:cTn id="7" dur="1" fill="hold"/>
                                        <p:tgtEl>
                                          <p:spTgt spid="182274"/>
                                        </p:tgtEl>
                                        <p:attrNameLst>
                                          <p:attrName/>
                                        </p:attrNameLst>
                                      </p:cBhvr>
                                    </p:anim>
                                  </p:childTnLst>
                                </p:cTn>
                              </p:par>
                            </p:childTnLst>
                          </p:cTn>
                        </p:par>
                        <p:par>
                          <p:cTn id="8" fill="hold" nodeType="afterGroup">
                            <p:stCondLst>
                              <p:cond delay="500"/>
                            </p:stCondLst>
                            <p:childTnLst>
                              <p:par>
                                <p:cTn id="9" presetID="2" presetClass="entr" presetSubtype="4" fill="hold" grpId="0" nodeType="afterEffect">
                                  <p:stCondLst>
                                    <p:cond delay="2500"/>
                                  </p:stCondLst>
                                  <p:childTnLst>
                                    <p:set>
                                      <p:cBhvr>
                                        <p:cTn id="10" dur="1" fill="hold">
                                          <p:stCondLst>
                                            <p:cond delay="0"/>
                                          </p:stCondLst>
                                        </p:cTn>
                                        <p:tgtEl>
                                          <p:spTgt spid="182275"/>
                                        </p:tgtEl>
                                        <p:attrNameLst>
                                          <p:attrName>style.visibility</p:attrName>
                                        </p:attrNameLst>
                                      </p:cBhvr>
                                      <p:to>
                                        <p:strVal val="visible"/>
                                      </p:to>
                                    </p:set>
                                    <p:anim calcmode="lin" valueType="num">
                                      <p:cBhvr additive="base">
                                        <p:cTn id="11" dur="500" fill="hold"/>
                                        <p:tgtEl>
                                          <p:spTgt spid="182275"/>
                                        </p:tgtEl>
                                        <p:attrNameLst>
                                          <p:attrName>ppt_x</p:attrName>
                                        </p:attrNameLst>
                                      </p:cBhvr>
                                      <p:tavLst>
                                        <p:tav tm="0">
                                          <p:val>
                                            <p:strVal val="#ppt_x"/>
                                          </p:val>
                                        </p:tav>
                                        <p:tav tm="100000">
                                          <p:val>
                                            <p:strVal val="#ppt_x"/>
                                          </p:val>
                                        </p:tav>
                                      </p:tavLst>
                                    </p:anim>
                                    <p:anim calcmode="lin" valueType="num">
                                      <p:cBhvr additive="base">
                                        <p:cTn id="12" dur="500" fill="hold"/>
                                        <p:tgtEl>
                                          <p:spTgt spid="18227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500"/>
                            </p:stCondLst>
                            <p:childTnLst>
                              <p:par>
                                <p:cTn id="14" presetID="1" presetClass="entr" presetSubtype="0" fill="hold" nodeType="afterEffect">
                                  <p:stCondLst>
                                    <p:cond delay="2000"/>
                                  </p:stCondLst>
                                  <p:childTnLst>
                                    <p:set>
                                      <p:cBhvr>
                                        <p:cTn id="15" dur="1" fill="hold">
                                          <p:stCondLst>
                                            <p:cond delay="499"/>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autoUpdateAnimBg="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2495550" y="333375"/>
            <a:ext cx="72342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l-GR" altLang="en-US" sz="3200">
                <a:solidFill>
                  <a:schemeClr val="tx2"/>
                </a:solidFill>
                <a:effectLst>
                  <a:outerShdw blurRad="38100" dist="38100" dir="2700000" algn="tl">
                    <a:srgbClr val="C0C0C0"/>
                  </a:outerShdw>
                </a:effectLst>
              </a:rPr>
              <a:t>ΠΛΗΡΟΦΟΡΙΕΣ ΣΤΟ ΠΡΟΣΑΡΤΗΜΑ ΓΙΑ ΤΑ ΑΠΟΘΕΜΑΤΑ</a:t>
            </a:r>
          </a:p>
        </p:txBody>
      </p:sp>
      <p:sp>
        <p:nvSpPr>
          <p:cNvPr id="183299" name="Rectangle 3"/>
          <p:cNvSpPr>
            <a:spLocks noGrp="1" noChangeArrowheads="1"/>
          </p:cNvSpPr>
          <p:nvPr>
            <p:ph type="body" idx="1"/>
          </p:nvPr>
        </p:nvSpPr>
        <p:spPr>
          <a:noFill/>
        </p:spPr>
        <p:txBody>
          <a:bodyPr/>
          <a:lstStyle/>
          <a:p>
            <a:pPr marL="609600" indent="-609600">
              <a:buNone/>
            </a:pPr>
            <a:r>
              <a:rPr lang="el-GR" altLang="en-US" sz="2000" u="sng">
                <a:latin typeface="Times New Roman" panose="02020603050405020304" pitchFamily="18" charset="0"/>
              </a:rPr>
              <a:t>Οι πληροφορίες που μας παρέχονται από το προσάρτημα για τα αποθέματα </a:t>
            </a:r>
          </a:p>
          <a:p>
            <a:pPr marL="609600" indent="-609600">
              <a:buNone/>
            </a:pPr>
            <a:r>
              <a:rPr lang="el-GR" altLang="en-US" sz="2000" u="sng">
                <a:latin typeface="Times New Roman" panose="02020603050405020304" pitchFamily="18" charset="0"/>
              </a:rPr>
              <a:t>είναι</a:t>
            </a:r>
            <a:r>
              <a:rPr lang="el-GR" altLang="en-US" sz="2000">
                <a:latin typeface="Times New Roman" panose="02020603050405020304" pitchFamily="18" charset="0"/>
              </a:rPr>
              <a:t>:</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Μέθοδοι αποτιμήσεως</a:t>
            </a: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Παρέκκλιση από τις αρχές και βασικές μεθόδους αποτιμήσεως. Εφαρμογή ειδικών μεθόδων αποτιμήσεως</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Αλλαγή μεθόδου υπολογισμού της τιμής κτήσεως ή του κόστους παραγωγής αποθεμάτων</a:t>
            </a:r>
            <a:r>
              <a:rPr lang="en-US" altLang="en-US" sz="2000">
                <a:latin typeface="Times New Roman" panose="02020603050405020304" pitchFamily="18" charset="0"/>
              </a:rPr>
              <a:t>.</a:t>
            </a:r>
            <a:endParaRPr lang="el-GR" altLang="en-US" sz="2000">
              <a:latin typeface="Times New Roman" panose="02020603050405020304" pitchFamily="18" charset="0"/>
            </a:endParaRPr>
          </a:p>
          <a:p>
            <a:pPr marL="609600" indent="-609600">
              <a:buSzPct val="95000"/>
              <a:buFont typeface="Wingdings" panose="05000000000000000000" pitchFamily="2" charset="2"/>
              <a:buAutoNum type="arabicParenR"/>
            </a:pPr>
            <a:r>
              <a:rPr lang="el-GR" altLang="en-US" sz="2000">
                <a:latin typeface="Times New Roman" panose="02020603050405020304" pitchFamily="18" charset="0"/>
              </a:rPr>
              <a:t>Παράθεση της διαφοράς μεταξύ αποτιμήσεως των αποθεμάτων και της τρέχουσας τιμής αγοράς όταν είναι αξιόλογη</a:t>
            </a:r>
            <a:r>
              <a:rPr lang="en-US" altLang="en-US" sz="2000">
                <a:latin typeface="Times New Roman" panose="02020603050405020304" pitchFamily="18" charset="0"/>
              </a:rPr>
              <a:t>.</a:t>
            </a:r>
            <a:endParaRPr lang="el-GR" altLang="en-US" sz="2000">
              <a:latin typeface="Times New Roman" panose="02020603050405020304" pitchFamily="18" charset="0"/>
            </a:endParaRPr>
          </a:p>
        </p:txBody>
      </p:sp>
    </p:spTree>
    <p:extLst>
      <p:ext uri="{BB962C8B-B14F-4D97-AF65-F5344CB8AC3E}">
        <p14:creationId xmlns:p14="http://schemas.microsoft.com/office/powerpoint/2010/main" val="1996960290"/>
      </p:ext>
    </p:extLst>
  </p:cSld>
  <p:clrMapOvr>
    <a:masterClrMapping/>
  </p:clrMapOvr>
  <p:transition spd="slow"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2000"/>
                                        <p:tgtEl>
                                          <p:spTgt spid="1832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3299">
                                            <p:txEl>
                                              <p:pRg st="1" end="1"/>
                                            </p:txEl>
                                          </p:spTgt>
                                        </p:tgtEl>
                                        <p:attrNameLst>
                                          <p:attrName>style.visibility</p:attrName>
                                        </p:attrNameLst>
                                      </p:cBhvr>
                                      <p:to>
                                        <p:strVal val="visible"/>
                                      </p:to>
                                    </p:set>
                                    <p:animEffect transition="in" filter="fade">
                                      <p:cBhvr>
                                        <p:cTn id="11" dur="2000"/>
                                        <p:tgtEl>
                                          <p:spTgt spid="183299">
                                            <p:txEl>
                                              <p:pRg st="1" end="1"/>
                                            </p:txEl>
                                          </p:spTgt>
                                        </p:tgtEl>
                                      </p:cBhvr>
                                    </p:animEffect>
                                  </p:childTnLst>
                                </p:cTn>
                              </p:par>
                            </p:childTnLst>
                          </p:cTn>
                        </p:par>
                        <p:par>
                          <p:cTn id="12" fill="hold" nodeType="afterGroup">
                            <p:stCondLst>
                              <p:cond delay="4000"/>
                            </p:stCondLst>
                            <p:childTnLst>
                              <p:par>
                                <p:cTn id="13" presetID="2" presetClass="entr" presetSubtype="4" fill="hold" nodeType="after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 calcmode="lin" valueType="num">
                                      <p:cBhvr additive="base">
                                        <p:cTn id="15" dur="2000" fill="hold"/>
                                        <p:tgtEl>
                                          <p:spTgt spid="183299">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83299">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6000"/>
                            </p:stCondLst>
                            <p:childTnLst>
                              <p:par>
                                <p:cTn id="18" presetID="2" presetClass="entr" presetSubtype="4" fill="hold" nodeType="afterEffect">
                                  <p:stCondLst>
                                    <p:cond delay="1500"/>
                                  </p:stCondLst>
                                  <p:childTnLst>
                                    <p:set>
                                      <p:cBhvr>
                                        <p:cTn id="19" dur="1" fill="hold">
                                          <p:stCondLst>
                                            <p:cond delay="0"/>
                                          </p:stCondLst>
                                        </p:cTn>
                                        <p:tgtEl>
                                          <p:spTgt spid="183299">
                                            <p:txEl>
                                              <p:pRg st="3" end="3"/>
                                            </p:txEl>
                                          </p:spTgt>
                                        </p:tgtEl>
                                        <p:attrNameLst>
                                          <p:attrName>style.visibility</p:attrName>
                                        </p:attrNameLst>
                                      </p:cBhvr>
                                      <p:to>
                                        <p:strVal val="visible"/>
                                      </p:to>
                                    </p:set>
                                    <p:anim calcmode="lin" valueType="num">
                                      <p:cBhvr additive="base">
                                        <p:cTn id="20" dur="2000" fill="hold"/>
                                        <p:tgtEl>
                                          <p:spTgt spid="183299">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83299">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9500"/>
                            </p:stCondLst>
                            <p:childTnLst>
                              <p:par>
                                <p:cTn id="23" presetID="2" presetClass="entr" presetSubtype="4" fill="hold" nodeType="afterEffect">
                                  <p:stCondLst>
                                    <p:cond delay="1500"/>
                                  </p:stCondLst>
                                  <p:childTnLst>
                                    <p:set>
                                      <p:cBhvr>
                                        <p:cTn id="24" dur="1" fill="hold">
                                          <p:stCondLst>
                                            <p:cond delay="0"/>
                                          </p:stCondLst>
                                        </p:cTn>
                                        <p:tgtEl>
                                          <p:spTgt spid="183299">
                                            <p:txEl>
                                              <p:pRg st="4" end="4"/>
                                            </p:txEl>
                                          </p:spTgt>
                                        </p:tgtEl>
                                        <p:attrNameLst>
                                          <p:attrName>style.visibility</p:attrName>
                                        </p:attrNameLst>
                                      </p:cBhvr>
                                      <p:to>
                                        <p:strVal val="visible"/>
                                      </p:to>
                                    </p:set>
                                    <p:anim calcmode="lin" valueType="num">
                                      <p:cBhvr additive="base">
                                        <p:cTn id="25" dur="2000" fill="hold"/>
                                        <p:tgtEl>
                                          <p:spTgt spid="183299">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83299">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3000"/>
                            </p:stCondLst>
                            <p:childTnLst>
                              <p:par>
                                <p:cTn id="28" presetID="2" presetClass="entr" presetSubtype="4" fill="hold" nodeType="afterEffect">
                                  <p:stCondLst>
                                    <p:cond delay="1500"/>
                                  </p:stCondLst>
                                  <p:childTnLst>
                                    <p:set>
                                      <p:cBhvr>
                                        <p:cTn id="29" dur="1" fill="hold">
                                          <p:stCondLst>
                                            <p:cond delay="0"/>
                                          </p:stCondLst>
                                        </p:cTn>
                                        <p:tgtEl>
                                          <p:spTgt spid="183299">
                                            <p:txEl>
                                              <p:pRg st="5" end="5"/>
                                            </p:txEl>
                                          </p:spTgt>
                                        </p:tgtEl>
                                        <p:attrNameLst>
                                          <p:attrName>style.visibility</p:attrName>
                                        </p:attrNameLst>
                                      </p:cBhvr>
                                      <p:to>
                                        <p:strVal val="visible"/>
                                      </p:to>
                                    </p:set>
                                    <p:anim calcmode="lin" valueType="num">
                                      <p:cBhvr additive="base">
                                        <p:cTn id="30" dur="2000" fill="hold"/>
                                        <p:tgtEl>
                                          <p:spTgt spid="183299">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83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Rectangle 8"/>
          <p:cNvPicPr>
            <a:picLocks noGrp="1" noChangeArrowheads="1"/>
          </p:cNvPicPr>
          <p:nvPr>
            <p:ph type="title"/>
          </p:nvPr>
        </p:nvPicPr>
        <p:blipFill rotWithShape="1">
          <a:blip r:embed="rId3">
            <a:extLst>
              <a:ext uri="{28A0092B-C50C-407E-A947-70E740481C1C}">
                <a14:useLocalDpi xmlns:a14="http://schemas.microsoft.com/office/drawing/2010/main" val="0"/>
              </a:ext>
            </a:extLst>
          </a:blip>
          <a:srcRect l="11684"/>
          <a:stretch/>
        </p:blipFill>
        <p:spPr bwMode="auto">
          <a:xfrm>
            <a:off x="2650210" y="225426"/>
            <a:ext cx="7505028" cy="957263"/>
          </a:xfrm>
        </p:spPr>
      </p:pic>
      <p:sp>
        <p:nvSpPr>
          <p:cNvPr id="25604" name="Rectangle 4"/>
          <p:cNvSpPr>
            <a:spLocks noChangeArrowheads="1"/>
          </p:cNvSpPr>
          <p:nvPr/>
        </p:nvSpPr>
        <p:spPr bwMode="auto">
          <a:xfrm>
            <a:off x="1938339" y="1257301"/>
            <a:ext cx="8315325" cy="3228975"/>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l-GR" sz="7200" b="1" dirty="0">
                <a:solidFill>
                  <a:schemeClr val="accent4">
                    <a:lumMod val="75000"/>
                  </a:schemeClr>
                </a:solidFill>
                <a:effectLst>
                  <a:outerShdw blurRad="38100" dist="38100" dir="2700000" algn="tl">
                    <a:srgbClr val="C0C0C0"/>
                  </a:outerShdw>
                </a:effectLst>
                <a:latin typeface="Arial" charset="0"/>
              </a:rPr>
              <a:t>Ε</a:t>
            </a:r>
            <a:r>
              <a:rPr lang="en-US" sz="7200" b="1" dirty="0">
                <a:effectLst>
                  <a:outerShdw blurRad="38100" dist="38100" dir="2700000" algn="tl">
                    <a:srgbClr val="C0C0C0"/>
                  </a:outerShdw>
                </a:effectLst>
                <a:latin typeface="Arial" charset="0"/>
              </a:rPr>
              <a:t>  </a:t>
            </a:r>
            <a:r>
              <a:rPr lang="en-US" sz="7200" b="1" dirty="0">
                <a:solidFill>
                  <a:schemeClr val="bg1"/>
                </a:solidFill>
                <a:effectLst>
                  <a:outerShdw blurRad="38100" dist="38100" dir="2700000" algn="tl">
                    <a:srgbClr val="C0C0C0"/>
                  </a:outerShdw>
                </a:effectLst>
                <a:latin typeface="Arial" charset="0"/>
              </a:rPr>
              <a:t>=</a:t>
            </a:r>
            <a:r>
              <a:rPr lang="en-US" sz="7200" b="1" dirty="0">
                <a:effectLst>
                  <a:outerShdw blurRad="38100" dist="38100" dir="2700000" algn="tl">
                    <a:srgbClr val="C0C0C0"/>
                  </a:outerShdw>
                </a:effectLst>
                <a:latin typeface="Arial" charset="0"/>
              </a:rPr>
              <a:t>   </a:t>
            </a:r>
            <a:r>
              <a:rPr lang="el-GR" sz="7200" b="1" dirty="0">
                <a:solidFill>
                  <a:schemeClr val="accent3">
                    <a:lumMod val="75000"/>
                  </a:schemeClr>
                </a:solidFill>
                <a:effectLst>
                  <a:outerShdw blurRad="38100" dist="38100" dir="2700000" algn="tl">
                    <a:srgbClr val="C0C0C0"/>
                  </a:outerShdw>
                </a:effectLst>
                <a:latin typeface="Arial" charset="0"/>
              </a:rPr>
              <a:t>Π</a:t>
            </a:r>
          </a:p>
          <a:p>
            <a:pPr algn="ctr">
              <a:spcBef>
                <a:spcPct val="50000"/>
              </a:spcBef>
              <a:defRPr/>
            </a:pPr>
            <a:r>
              <a:rPr lang="el-GR" sz="8800" b="1" dirty="0">
                <a:solidFill>
                  <a:schemeClr val="accent4">
                    <a:lumMod val="75000"/>
                  </a:schemeClr>
                </a:solidFill>
                <a:effectLst>
                  <a:outerShdw blurRad="38100" dist="38100" dir="2700000" algn="tl">
                    <a:srgbClr val="C0C0C0"/>
                  </a:outerShdw>
                </a:effectLst>
                <a:latin typeface="Arial" charset="0"/>
              </a:rPr>
              <a:t>Ε</a:t>
            </a:r>
            <a:r>
              <a:rPr lang="en-US" sz="8800" b="1" dirty="0">
                <a:effectLst>
                  <a:outerShdw blurRad="38100" dist="38100" dir="2700000" algn="tl">
                    <a:srgbClr val="C0C0C0"/>
                  </a:outerShdw>
                </a:effectLst>
                <a:latin typeface="Arial" charset="0"/>
              </a:rPr>
              <a:t>  </a:t>
            </a:r>
            <a:r>
              <a:rPr lang="en-US" sz="8800" b="1" dirty="0">
                <a:solidFill>
                  <a:schemeClr val="bg1"/>
                </a:solidFill>
                <a:effectLst>
                  <a:outerShdw blurRad="38100" dist="38100" dir="2700000" algn="tl">
                    <a:srgbClr val="C0C0C0"/>
                  </a:outerShdw>
                </a:effectLst>
                <a:latin typeface="Arial" charset="0"/>
              </a:rPr>
              <a:t>=</a:t>
            </a:r>
            <a:r>
              <a:rPr lang="en-US" sz="8800" b="1" dirty="0">
                <a:effectLst>
                  <a:outerShdw blurRad="38100" dist="38100" dir="2700000" algn="tl">
                    <a:srgbClr val="C0C0C0"/>
                  </a:outerShdw>
                </a:effectLst>
                <a:latin typeface="Arial" charset="0"/>
              </a:rPr>
              <a:t> </a:t>
            </a:r>
            <a:r>
              <a:rPr lang="el-GR" sz="8800" b="1" dirty="0">
                <a:effectLst>
                  <a:outerShdw blurRad="38100" dist="38100" dir="2700000" algn="tl">
                    <a:srgbClr val="C0C0C0"/>
                  </a:outerShdw>
                </a:effectLst>
                <a:latin typeface="Arial" charset="0"/>
              </a:rPr>
              <a:t> </a:t>
            </a:r>
            <a:r>
              <a:rPr lang="el-GR" sz="8800" b="1" dirty="0">
                <a:solidFill>
                  <a:schemeClr val="accent3">
                    <a:lumMod val="75000"/>
                  </a:schemeClr>
                </a:solidFill>
                <a:effectLst>
                  <a:outerShdw blurRad="38100" dist="38100" dir="2700000" algn="tl">
                    <a:srgbClr val="C0C0C0"/>
                  </a:outerShdw>
                </a:effectLst>
                <a:latin typeface="Arial" charset="0"/>
              </a:rPr>
              <a:t>Υ</a:t>
            </a:r>
            <a:r>
              <a:rPr lang="en-US" sz="8800" b="1" dirty="0">
                <a:effectLst>
                  <a:outerShdw blurRad="38100" dist="38100" dir="2700000" algn="tl">
                    <a:srgbClr val="C0C0C0"/>
                  </a:outerShdw>
                </a:effectLst>
                <a:latin typeface="Arial" charset="0"/>
              </a:rPr>
              <a:t>  </a:t>
            </a:r>
            <a:r>
              <a:rPr lang="en-US" sz="8800" b="1" dirty="0">
                <a:solidFill>
                  <a:schemeClr val="bg1"/>
                </a:solidFill>
                <a:effectLst>
                  <a:outerShdw blurRad="38100" dist="38100" dir="2700000" algn="tl">
                    <a:srgbClr val="C0C0C0"/>
                  </a:outerShdw>
                </a:effectLst>
                <a:latin typeface="Arial" charset="0"/>
              </a:rPr>
              <a:t>+</a:t>
            </a:r>
            <a:r>
              <a:rPr lang="en-US" sz="8800" b="1" dirty="0">
                <a:effectLst>
                  <a:outerShdw blurRad="38100" dist="38100" dir="2700000" algn="tl">
                    <a:srgbClr val="C0C0C0"/>
                  </a:outerShdw>
                </a:effectLst>
                <a:latin typeface="Arial" charset="0"/>
              </a:rPr>
              <a:t>  </a:t>
            </a:r>
            <a:r>
              <a:rPr lang="el-GR" sz="8800" b="1" dirty="0">
                <a:solidFill>
                  <a:schemeClr val="accent3">
                    <a:lumMod val="75000"/>
                  </a:schemeClr>
                </a:solidFill>
                <a:effectLst>
                  <a:outerShdw blurRad="38100" dist="38100" dir="2700000" algn="tl">
                    <a:srgbClr val="C0C0C0"/>
                  </a:outerShdw>
                </a:effectLst>
                <a:latin typeface="Arial" charset="0"/>
              </a:rPr>
              <a:t>ΚΘ</a:t>
            </a:r>
            <a:endParaRPr lang="en-US" sz="8800" b="1" dirty="0">
              <a:solidFill>
                <a:schemeClr val="accent3">
                  <a:lumMod val="75000"/>
                </a:schemeClr>
              </a:solidFill>
              <a:effectLst>
                <a:outerShdw blurRad="38100" dist="38100" dir="2700000" algn="tl">
                  <a:srgbClr val="C0C0C0"/>
                </a:outerShdw>
              </a:effectLst>
              <a:latin typeface="Arial" charset="0"/>
            </a:endParaRPr>
          </a:p>
        </p:txBody>
      </p:sp>
      <p:grpSp>
        <p:nvGrpSpPr>
          <p:cNvPr id="52228" name="Group 1"/>
          <p:cNvGrpSpPr>
            <a:grpSpLocks/>
          </p:cNvGrpSpPr>
          <p:nvPr/>
        </p:nvGrpSpPr>
        <p:grpSpPr bwMode="auto">
          <a:xfrm>
            <a:off x="1995488" y="4322764"/>
            <a:ext cx="8255000" cy="2217737"/>
            <a:chOff x="461963" y="2798059"/>
            <a:chExt cx="8255342" cy="2217401"/>
          </a:xfrm>
        </p:grpSpPr>
        <p:cxnSp>
          <p:nvCxnSpPr>
            <p:cNvPr id="10" name="Straight Arrow Connector 9"/>
            <p:cNvCxnSpPr>
              <a:endCxn id="27652" idx="2"/>
            </p:cNvCxnSpPr>
            <p:nvPr/>
          </p:nvCxnSpPr>
          <p:spPr>
            <a:xfrm flipV="1">
              <a:off x="1539920" y="3325029"/>
              <a:ext cx="0" cy="523796"/>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52" name="Text Box 5"/>
            <p:cNvSpPr txBox="1">
              <a:spLocks noChangeArrowheads="1"/>
            </p:cNvSpPr>
            <p:nvPr/>
          </p:nvSpPr>
          <p:spPr bwMode="auto">
            <a:xfrm>
              <a:off x="500065" y="2801234"/>
              <a:ext cx="2079711" cy="523796"/>
            </a:xfrm>
            <a:prstGeom prst="rect">
              <a:avLst/>
            </a:prstGeom>
            <a:noFill/>
            <a:ln w="9525">
              <a:noFill/>
              <a:miter lim="800000"/>
              <a:headEnd/>
              <a:tailEnd/>
            </a:ln>
          </p:spPr>
          <p:txBody>
            <a:bodyPr wrap="none">
              <a:spAutoFit/>
            </a:bodyPr>
            <a:lstStyle/>
            <a:p>
              <a:pPr algn="ctr">
                <a:defRPr/>
              </a:pPr>
              <a:r>
                <a:rPr lang="en-US" sz="2800" b="1" dirty="0">
                  <a:solidFill>
                    <a:schemeClr val="accent4">
                      <a:lumMod val="75000"/>
                    </a:schemeClr>
                  </a:solidFill>
                </a:rPr>
                <a:t>(</a:t>
              </a:r>
              <a:r>
                <a:rPr lang="el-GR" sz="2800" b="1" dirty="0">
                  <a:solidFill>
                    <a:schemeClr val="accent4">
                      <a:lumMod val="75000"/>
                    </a:schemeClr>
                  </a:solidFill>
                </a:rPr>
                <a:t>Ενεργητικό</a:t>
              </a:r>
              <a:r>
                <a:rPr lang="en-US" sz="2800" b="1" dirty="0">
                  <a:solidFill>
                    <a:schemeClr val="accent4">
                      <a:lumMod val="75000"/>
                    </a:schemeClr>
                  </a:solidFill>
                </a:rPr>
                <a:t>)</a:t>
              </a:r>
            </a:p>
          </p:txBody>
        </p:sp>
        <p:sp>
          <p:nvSpPr>
            <p:cNvPr id="27653" name="Text Box 6"/>
            <p:cNvSpPr txBox="1">
              <a:spLocks noChangeArrowheads="1"/>
            </p:cNvSpPr>
            <p:nvPr/>
          </p:nvSpPr>
          <p:spPr bwMode="auto">
            <a:xfrm>
              <a:off x="3178288" y="2802820"/>
              <a:ext cx="2394049" cy="523796"/>
            </a:xfrm>
            <a:prstGeom prst="rect">
              <a:avLst/>
            </a:prstGeom>
            <a:noFill/>
            <a:ln w="9525">
              <a:noFill/>
              <a:miter lim="800000"/>
              <a:headEnd/>
              <a:tailEnd/>
            </a:ln>
          </p:spPr>
          <p:txBody>
            <a:bodyPr wrap="none">
              <a:spAutoFit/>
            </a:bodyPr>
            <a:lstStyle/>
            <a:p>
              <a:pPr algn="ctr">
                <a:defRPr/>
              </a:pPr>
              <a:r>
                <a:rPr lang="en-US" sz="2800" b="1" dirty="0">
                  <a:solidFill>
                    <a:schemeClr val="accent3">
                      <a:lumMod val="75000"/>
                    </a:schemeClr>
                  </a:solidFill>
                </a:rPr>
                <a:t>(</a:t>
              </a:r>
              <a:r>
                <a:rPr lang="el-GR" sz="2800" b="1" dirty="0">
                  <a:solidFill>
                    <a:schemeClr val="accent3">
                      <a:lumMod val="75000"/>
                    </a:schemeClr>
                  </a:solidFill>
                </a:rPr>
                <a:t>Υποχρεώσεις</a:t>
              </a:r>
              <a:r>
                <a:rPr lang="en-US" sz="2800" b="1" dirty="0">
                  <a:solidFill>
                    <a:schemeClr val="accent3">
                      <a:lumMod val="75000"/>
                    </a:schemeClr>
                  </a:solidFill>
                </a:rPr>
                <a:t>)</a:t>
              </a:r>
            </a:p>
          </p:txBody>
        </p:sp>
        <p:sp>
          <p:nvSpPr>
            <p:cNvPr id="27654" name="Text Box 7"/>
            <p:cNvSpPr txBox="1">
              <a:spLocks noChangeArrowheads="1"/>
            </p:cNvSpPr>
            <p:nvPr/>
          </p:nvSpPr>
          <p:spPr bwMode="auto">
            <a:xfrm>
              <a:off x="6120047" y="2798059"/>
              <a:ext cx="2502004" cy="523796"/>
            </a:xfrm>
            <a:prstGeom prst="rect">
              <a:avLst/>
            </a:prstGeom>
            <a:noFill/>
            <a:ln w="9525">
              <a:noFill/>
              <a:miter lim="800000"/>
              <a:headEnd/>
              <a:tailEnd/>
            </a:ln>
          </p:spPr>
          <p:txBody>
            <a:bodyPr wrap="none">
              <a:spAutoFit/>
            </a:bodyPr>
            <a:lstStyle/>
            <a:p>
              <a:pPr algn="ctr">
                <a:defRPr/>
              </a:pPr>
              <a:r>
                <a:rPr lang="en-US" sz="2800" b="1" dirty="0">
                  <a:solidFill>
                    <a:schemeClr val="accent3">
                      <a:lumMod val="75000"/>
                    </a:schemeClr>
                  </a:solidFill>
                </a:rPr>
                <a:t>(</a:t>
              </a:r>
              <a:r>
                <a:rPr lang="el-GR" sz="2800" b="1" dirty="0">
                  <a:solidFill>
                    <a:schemeClr val="accent3">
                      <a:lumMod val="75000"/>
                    </a:schemeClr>
                  </a:solidFill>
                </a:rPr>
                <a:t>Καθαρή Θέση</a:t>
              </a:r>
              <a:r>
                <a:rPr lang="en-US" sz="2800" b="1" dirty="0">
                  <a:solidFill>
                    <a:schemeClr val="accent3">
                      <a:lumMod val="75000"/>
                    </a:schemeClr>
                  </a:solidFill>
                </a:rPr>
                <a:t>)</a:t>
              </a:r>
            </a:p>
          </p:txBody>
        </p:sp>
        <p:sp>
          <p:nvSpPr>
            <p:cNvPr id="8" name="TextBox 7"/>
            <p:cNvSpPr txBox="1"/>
            <p:nvPr/>
          </p:nvSpPr>
          <p:spPr>
            <a:xfrm>
              <a:off x="461963" y="3947235"/>
              <a:ext cx="2057485" cy="830136"/>
            </a:xfrm>
            <a:prstGeom prst="rect">
              <a:avLst/>
            </a:prstGeom>
            <a:solidFill>
              <a:schemeClr val="accent4">
                <a:lumMod val="60000"/>
                <a:lumOff val="40000"/>
              </a:schemeClr>
            </a:solidFill>
            <a:ln>
              <a:solidFill>
                <a:schemeClr val="accent4">
                  <a:lumMod val="50000"/>
                </a:schemeClr>
              </a:solidFill>
            </a:ln>
          </p:spPr>
          <p:txBody>
            <a:bodyPr>
              <a:spAutoFit/>
            </a:bodyPr>
            <a:lstStyle/>
            <a:p>
              <a:pPr algn="ctr">
                <a:defRPr/>
              </a:pPr>
              <a:r>
                <a:rPr lang="el-GR" sz="2400" dirty="0">
                  <a:solidFill>
                    <a:schemeClr val="accent4">
                      <a:lumMod val="50000"/>
                    </a:schemeClr>
                  </a:solidFill>
                  <a:effectLst>
                    <a:outerShdw blurRad="38100" dist="38100" dir="2700000" algn="tl">
                      <a:srgbClr val="000000">
                        <a:alpha val="43137"/>
                      </a:srgbClr>
                    </a:outerShdw>
                  </a:effectLst>
                  <a:latin typeface="Arial" charset="0"/>
                </a:rPr>
                <a:t>Περιουσιακά στοιχεία</a:t>
              </a:r>
              <a:endParaRPr lang="en-US" sz="2400" dirty="0">
                <a:solidFill>
                  <a:schemeClr val="accent4">
                    <a:lumMod val="50000"/>
                  </a:schemeClr>
                </a:solidFill>
                <a:effectLst>
                  <a:outerShdw blurRad="38100" dist="38100" dir="2700000" algn="tl">
                    <a:srgbClr val="000000">
                      <a:alpha val="43137"/>
                    </a:srgbClr>
                  </a:outerShdw>
                </a:effectLst>
                <a:latin typeface="Arial" charset="0"/>
              </a:endParaRPr>
            </a:p>
          </p:txBody>
        </p:sp>
        <p:sp>
          <p:nvSpPr>
            <p:cNvPr id="11" name="TextBox 10"/>
            <p:cNvSpPr txBox="1"/>
            <p:nvPr/>
          </p:nvSpPr>
          <p:spPr>
            <a:xfrm>
              <a:off x="3230678" y="3937711"/>
              <a:ext cx="5486627" cy="1077749"/>
            </a:xfrm>
            <a:prstGeom prst="rect">
              <a:avLst/>
            </a:prstGeom>
            <a:solidFill>
              <a:schemeClr val="accent4">
                <a:lumMod val="60000"/>
                <a:lumOff val="40000"/>
              </a:schemeClr>
            </a:solidFill>
            <a:ln>
              <a:solidFill>
                <a:schemeClr val="accent4">
                  <a:lumMod val="50000"/>
                </a:schemeClr>
              </a:solidFill>
            </a:ln>
          </p:spPr>
          <p:txBody>
            <a:bodyPr>
              <a:spAutoFit/>
            </a:bodyPr>
            <a:lstStyle/>
            <a:p>
              <a:pPr algn="ctr">
                <a:defRPr/>
              </a:pPr>
              <a:r>
                <a:rPr lang="el-GR" sz="2400" dirty="0">
                  <a:solidFill>
                    <a:schemeClr val="accent4">
                      <a:lumMod val="50000"/>
                    </a:schemeClr>
                  </a:solidFill>
                  <a:effectLst>
                    <a:outerShdw blurRad="38100" dist="38100" dir="2700000" algn="tl">
                      <a:srgbClr val="000000">
                        <a:alpha val="43137"/>
                      </a:srgbClr>
                    </a:outerShdw>
                  </a:effectLst>
                  <a:latin typeface="Arial" charset="0"/>
                </a:rPr>
                <a:t>Πηγές Χρηματοδότησης</a:t>
              </a:r>
              <a:endParaRPr lang="en-US" sz="2400" dirty="0">
                <a:solidFill>
                  <a:schemeClr val="accent4">
                    <a:lumMod val="50000"/>
                  </a:schemeClr>
                </a:solidFill>
                <a:effectLst>
                  <a:outerShdw blurRad="38100" dist="38100" dir="2700000" algn="tl">
                    <a:srgbClr val="000000">
                      <a:alpha val="43137"/>
                    </a:srgbClr>
                  </a:outerShdw>
                </a:effectLst>
                <a:latin typeface="Arial" charset="0"/>
              </a:endParaRPr>
            </a:p>
            <a:p>
              <a:pPr algn="ctr">
                <a:defRPr/>
              </a:pPr>
              <a:r>
                <a:rPr lang="el-GR" sz="2000" b="1" dirty="0">
                  <a:solidFill>
                    <a:schemeClr val="accent3">
                      <a:lumMod val="50000"/>
                    </a:schemeClr>
                  </a:solidFill>
                  <a:latin typeface="Arial" charset="0"/>
                </a:rPr>
                <a:t>Υποχρεώσεις: Πιστωτές</a:t>
              </a:r>
              <a:r>
                <a:rPr lang="en-US" sz="2000" b="1" dirty="0">
                  <a:solidFill>
                    <a:schemeClr val="accent3">
                      <a:lumMod val="50000"/>
                    </a:schemeClr>
                  </a:solidFill>
                  <a:latin typeface="Arial" charset="0"/>
                </a:rPr>
                <a:t/>
              </a:r>
              <a:br>
                <a:rPr lang="en-US" sz="2000" b="1" dirty="0">
                  <a:solidFill>
                    <a:schemeClr val="accent3">
                      <a:lumMod val="50000"/>
                    </a:schemeClr>
                  </a:solidFill>
                  <a:latin typeface="Arial" charset="0"/>
                </a:rPr>
              </a:br>
              <a:r>
                <a:rPr lang="el-GR" sz="2000" b="1" dirty="0">
                  <a:solidFill>
                    <a:schemeClr val="accent3">
                      <a:lumMod val="50000"/>
                    </a:schemeClr>
                  </a:solidFill>
                  <a:latin typeface="Arial" charset="0"/>
                </a:rPr>
                <a:t>Κεφάλαιο</a:t>
              </a:r>
              <a:r>
                <a:rPr lang="en-US" sz="2000" b="1" dirty="0">
                  <a:solidFill>
                    <a:schemeClr val="accent3">
                      <a:lumMod val="50000"/>
                    </a:schemeClr>
                  </a:solidFill>
                  <a:latin typeface="Arial" charset="0"/>
                </a:rPr>
                <a:t>: </a:t>
              </a:r>
              <a:r>
                <a:rPr lang="el-GR" sz="2000" b="1" dirty="0">
                  <a:solidFill>
                    <a:schemeClr val="accent3">
                      <a:lumMod val="50000"/>
                    </a:schemeClr>
                  </a:solidFill>
                  <a:latin typeface="Arial" charset="0"/>
                </a:rPr>
                <a:t>Μέτοχοι ή Εταίροι</a:t>
              </a:r>
              <a:endParaRPr lang="en-US" sz="2000" b="1" dirty="0">
                <a:solidFill>
                  <a:schemeClr val="accent3">
                    <a:lumMod val="50000"/>
                  </a:schemeClr>
                </a:solidFill>
                <a:latin typeface="Arial" charset="0"/>
              </a:endParaRPr>
            </a:p>
          </p:txBody>
        </p:sp>
        <p:cxnSp>
          <p:nvCxnSpPr>
            <p:cNvPr id="13" name="Straight Arrow Connector 12"/>
            <p:cNvCxnSpPr/>
            <p:nvPr/>
          </p:nvCxnSpPr>
          <p:spPr>
            <a:xfrm flipV="1">
              <a:off x="5973991" y="3177414"/>
              <a:ext cx="1587" cy="671411"/>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Text Box 5"/>
          <p:cNvSpPr txBox="1">
            <a:spLocks noChangeArrowheads="1"/>
          </p:cNvSpPr>
          <p:nvPr/>
        </p:nvSpPr>
        <p:spPr bwMode="auto">
          <a:xfrm>
            <a:off x="3646489" y="2462214"/>
            <a:ext cx="2079625" cy="523875"/>
          </a:xfrm>
          <a:prstGeom prst="rect">
            <a:avLst/>
          </a:prstGeom>
          <a:noFill/>
          <a:ln w="9525">
            <a:noFill/>
            <a:miter lim="800000"/>
            <a:headEnd/>
            <a:tailEnd/>
          </a:ln>
        </p:spPr>
        <p:txBody>
          <a:bodyPr wrap="none">
            <a:spAutoFit/>
          </a:bodyPr>
          <a:lstStyle/>
          <a:p>
            <a:pPr algn="ctr">
              <a:defRPr/>
            </a:pPr>
            <a:r>
              <a:rPr lang="en-US" sz="2800" b="1" dirty="0">
                <a:solidFill>
                  <a:schemeClr val="accent4">
                    <a:lumMod val="75000"/>
                  </a:schemeClr>
                </a:solidFill>
              </a:rPr>
              <a:t>(</a:t>
            </a:r>
            <a:r>
              <a:rPr lang="el-GR" sz="2800" b="1" dirty="0">
                <a:solidFill>
                  <a:schemeClr val="accent4">
                    <a:lumMod val="75000"/>
                  </a:schemeClr>
                </a:solidFill>
              </a:rPr>
              <a:t>Ενεργητικό</a:t>
            </a:r>
            <a:r>
              <a:rPr lang="en-US" sz="2800" b="1" dirty="0">
                <a:solidFill>
                  <a:schemeClr val="accent4">
                    <a:lumMod val="75000"/>
                  </a:schemeClr>
                </a:solidFill>
              </a:rPr>
              <a:t>)</a:t>
            </a:r>
          </a:p>
        </p:txBody>
      </p:sp>
      <p:sp>
        <p:nvSpPr>
          <p:cNvPr id="15" name="Text Box 5"/>
          <p:cNvSpPr txBox="1">
            <a:spLocks noChangeArrowheads="1"/>
          </p:cNvSpPr>
          <p:nvPr/>
        </p:nvSpPr>
        <p:spPr bwMode="auto">
          <a:xfrm>
            <a:off x="6406317" y="2465388"/>
            <a:ext cx="1833643" cy="523220"/>
          </a:xfrm>
          <a:prstGeom prst="rect">
            <a:avLst/>
          </a:prstGeom>
          <a:noFill/>
          <a:ln w="9525">
            <a:noFill/>
            <a:miter lim="800000"/>
            <a:headEnd/>
            <a:tailEnd/>
          </a:ln>
        </p:spPr>
        <p:txBody>
          <a:bodyPr wrap="none">
            <a:spAutoFit/>
          </a:bodyPr>
          <a:lstStyle/>
          <a:p>
            <a:pPr algn="ctr">
              <a:defRPr/>
            </a:pPr>
            <a:r>
              <a:rPr lang="en-US" sz="2800" b="1" dirty="0">
                <a:solidFill>
                  <a:schemeClr val="accent3">
                    <a:lumMod val="75000"/>
                  </a:schemeClr>
                </a:solidFill>
              </a:rPr>
              <a:t>(</a:t>
            </a:r>
            <a:r>
              <a:rPr lang="el-GR" sz="2800" b="1" dirty="0">
                <a:solidFill>
                  <a:schemeClr val="accent3">
                    <a:lumMod val="75000"/>
                  </a:schemeClr>
                </a:solidFill>
              </a:rPr>
              <a:t>Παθητικό</a:t>
            </a:r>
            <a:r>
              <a:rPr lang="en-US" sz="2800" b="1" dirty="0">
                <a:solidFill>
                  <a:schemeClr val="accent3">
                    <a:lumMod val="75000"/>
                  </a:schemeClr>
                </a:solidFill>
              </a:rPr>
              <a:t>)</a:t>
            </a:r>
          </a:p>
        </p:txBody>
      </p:sp>
      <p:cxnSp>
        <p:nvCxnSpPr>
          <p:cNvPr id="16" name="Straight Arrow Connector 15"/>
          <p:cNvCxnSpPr/>
          <p:nvPr/>
        </p:nvCxnSpPr>
        <p:spPr>
          <a:xfrm flipH="1">
            <a:off x="5956301" y="2833688"/>
            <a:ext cx="1179513" cy="47625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291389" y="2813050"/>
            <a:ext cx="1189037" cy="48260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3896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a:xfrm>
            <a:off x="1981200" y="1219201"/>
            <a:ext cx="8229600" cy="1308563"/>
          </a:xfrm>
          <a:ln w="12700"/>
        </p:spPr>
        <p:txBody>
          <a:bodyPr vert="horz" lIns="90488" tIns="44450" rIns="90488" bIns="44450" rtlCol="0">
            <a:spAutoFit/>
          </a:bodyPr>
          <a:lstStyle/>
          <a:p>
            <a:pPr marL="274320" indent="-274320" algn="ctr">
              <a:spcBef>
                <a:spcPct val="50000"/>
              </a:spcBef>
              <a:buNone/>
              <a:defRPr/>
            </a:pPr>
            <a:r>
              <a:rPr lang="el-GR" sz="8800" b="1" dirty="0">
                <a:solidFill>
                  <a:schemeClr val="accent4">
                    <a:lumMod val="75000"/>
                  </a:schemeClr>
                </a:solidFill>
                <a:effectLst>
                  <a:outerShdw blurRad="38100" dist="38100" dir="2700000" algn="tl">
                    <a:srgbClr val="C0C0C0"/>
                  </a:outerShdw>
                </a:effectLst>
                <a:latin typeface="Arial" charset="0"/>
              </a:rPr>
              <a:t>Ε</a:t>
            </a:r>
            <a:r>
              <a:rPr lang="en-US" sz="8800" b="1" dirty="0">
                <a:effectLst>
                  <a:outerShdw blurRad="38100" dist="38100" dir="2700000" algn="tl">
                    <a:srgbClr val="C0C0C0"/>
                  </a:outerShdw>
                </a:effectLst>
                <a:latin typeface="Arial" charset="0"/>
              </a:rPr>
              <a:t>  =   </a:t>
            </a:r>
            <a:r>
              <a:rPr lang="el-GR" sz="8800" b="1" dirty="0">
                <a:solidFill>
                  <a:schemeClr val="accent3">
                    <a:lumMod val="75000"/>
                  </a:schemeClr>
                </a:solidFill>
                <a:effectLst>
                  <a:outerShdw blurRad="38100" dist="38100" dir="2700000" algn="tl">
                    <a:srgbClr val="C0C0C0"/>
                  </a:outerShdw>
                </a:effectLst>
                <a:latin typeface="Arial" charset="0"/>
              </a:rPr>
              <a:t>Υ</a:t>
            </a:r>
            <a:r>
              <a:rPr lang="en-US" sz="8800" b="1" dirty="0">
                <a:effectLst>
                  <a:outerShdw blurRad="38100" dist="38100" dir="2700000" algn="tl">
                    <a:srgbClr val="C0C0C0"/>
                  </a:outerShdw>
                </a:effectLst>
                <a:latin typeface="Arial" charset="0"/>
              </a:rPr>
              <a:t>  +  </a:t>
            </a:r>
            <a:r>
              <a:rPr lang="el-GR" sz="8800" b="1" dirty="0">
                <a:solidFill>
                  <a:schemeClr val="accent3">
                    <a:lumMod val="75000"/>
                  </a:schemeClr>
                </a:solidFill>
                <a:effectLst>
                  <a:outerShdw blurRad="38100" dist="38100" dir="2700000" algn="tl">
                    <a:srgbClr val="C0C0C0"/>
                  </a:outerShdw>
                </a:effectLst>
                <a:latin typeface="Arial" charset="0"/>
              </a:rPr>
              <a:t>ΚΘ</a:t>
            </a:r>
            <a:endParaRPr lang="en-US" sz="8800" b="1" dirty="0">
              <a:solidFill>
                <a:schemeClr val="accent3">
                  <a:lumMod val="75000"/>
                </a:schemeClr>
              </a:solidFill>
              <a:effectLst>
                <a:outerShdw blurRad="38100" dist="38100" dir="2700000" algn="tl">
                  <a:srgbClr val="C0C0C0"/>
                </a:outerShdw>
              </a:effectLst>
              <a:latin typeface="Arial" charset="0"/>
            </a:endParaRPr>
          </a:p>
        </p:txBody>
      </p:sp>
      <p:pic>
        <p:nvPicPr>
          <p:cNvPr id="54275"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719263" y="268289"/>
            <a:ext cx="8547100" cy="1158875"/>
          </a:xfrm>
        </p:spPr>
      </p:pic>
      <p:sp>
        <p:nvSpPr>
          <p:cNvPr id="44036" name="TextBox 4"/>
          <p:cNvSpPr txBox="1">
            <a:spLocks noChangeArrowheads="1"/>
          </p:cNvSpPr>
          <p:nvPr/>
        </p:nvSpPr>
        <p:spPr bwMode="auto">
          <a:xfrm>
            <a:off x="1703388" y="2636839"/>
            <a:ext cx="3313112" cy="3589337"/>
          </a:xfrm>
          <a:prstGeom prst="rect">
            <a:avLst/>
          </a:prstGeom>
          <a:noFill/>
          <a:ln>
            <a:noFill/>
          </a:ln>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354013" indent="-354013" eaLnBrk="1" hangingPunct="1">
              <a:lnSpc>
                <a:spcPct val="90000"/>
              </a:lnSpc>
              <a:spcBef>
                <a:spcPts val="0"/>
              </a:spcBef>
              <a:buClrTx/>
              <a:buSzTx/>
              <a:buFont typeface="Wingdings 2"/>
              <a:buChar char=""/>
              <a:defRPr/>
            </a:pPr>
            <a:r>
              <a:rPr lang="el-GR" altLang="el-GR" sz="1800" dirty="0">
                <a:latin typeface="+mn-lt"/>
              </a:rPr>
              <a:t>Μηχανήματα</a:t>
            </a:r>
          </a:p>
          <a:p>
            <a:pPr marL="354013" indent="-354013" eaLnBrk="1" hangingPunct="1">
              <a:lnSpc>
                <a:spcPct val="90000"/>
              </a:lnSpc>
              <a:spcBef>
                <a:spcPts val="0"/>
              </a:spcBef>
              <a:buClrTx/>
              <a:buSzTx/>
              <a:buFont typeface="Wingdings 2"/>
              <a:buChar char=""/>
              <a:defRPr/>
            </a:pPr>
            <a:r>
              <a:rPr lang="el-GR" altLang="el-GR" sz="1800" dirty="0">
                <a:latin typeface="+mn-lt"/>
              </a:rPr>
              <a:t>Κτήρια</a:t>
            </a:r>
          </a:p>
          <a:p>
            <a:pPr marL="354013" indent="-354013" eaLnBrk="1" hangingPunct="1">
              <a:lnSpc>
                <a:spcPct val="90000"/>
              </a:lnSpc>
              <a:spcBef>
                <a:spcPts val="0"/>
              </a:spcBef>
              <a:buClrTx/>
              <a:buSzTx/>
              <a:buFont typeface="Wingdings 2"/>
              <a:buChar char=""/>
              <a:defRPr/>
            </a:pPr>
            <a:r>
              <a:rPr lang="el-GR" altLang="el-GR" sz="1800" dirty="0">
                <a:latin typeface="+mn-lt"/>
              </a:rPr>
              <a:t>Γήπεδα</a:t>
            </a:r>
          </a:p>
          <a:p>
            <a:pPr marL="354013" indent="-354013" eaLnBrk="1" hangingPunct="1">
              <a:lnSpc>
                <a:spcPct val="90000"/>
              </a:lnSpc>
              <a:spcBef>
                <a:spcPts val="0"/>
              </a:spcBef>
              <a:buClrTx/>
              <a:buSzTx/>
              <a:buFont typeface="Wingdings 2"/>
              <a:buChar char=""/>
              <a:defRPr/>
            </a:pPr>
            <a:r>
              <a:rPr lang="el-GR" altLang="el-GR" sz="1800" dirty="0">
                <a:latin typeface="+mn-lt"/>
              </a:rPr>
              <a:t>Προκαταβολές</a:t>
            </a:r>
          </a:p>
          <a:p>
            <a:pPr marL="354013" indent="-354013" eaLnBrk="1" hangingPunct="1">
              <a:lnSpc>
                <a:spcPct val="90000"/>
              </a:lnSpc>
              <a:spcBef>
                <a:spcPts val="0"/>
              </a:spcBef>
              <a:buClrTx/>
              <a:buSzTx/>
              <a:buFont typeface="Wingdings 2"/>
              <a:buChar char=""/>
              <a:defRPr/>
            </a:pPr>
            <a:r>
              <a:rPr lang="el-GR" altLang="el-GR" sz="1800" dirty="0">
                <a:latin typeface="+mn-lt"/>
              </a:rPr>
              <a:t>Χρεόγραφα (μετοχές, </a:t>
            </a:r>
            <a:r>
              <a:rPr lang="en-GB" altLang="el-GR" sz="1800" dirty="0">
                <a:latin typeface="+mn-lt"/>
              </a:rPr>
              <a:t>   </a:t>
            </a:r>
            <a:r>
              <a:rPr lang="el-GR" altLang="el-GR" sz="1800" dirty="0">
                <a:latin typeface="+mn-lt"/>
              </a:rPr>
              <a:t>ομολογίες)</a:t>
            </a:r>
          </a:p>
          <a:p>
            <a:pPr marL="354013" indent="-354013" eaLnBrk="1" hangingPunct="1">
              <a:lnSpc>
                <a:spcPct val="90000"/>
              </a:lnSpc>
              <a:spcBef>
                <a:spcPts val="0"/>
              </a:spcBef>
              <a:buClrTx/>
              <a:buSzTx/>
              <a:buFont typeface="Wingdings 2"/>
              <a:buChar char=""/>
              <a:defRPr/>
            </a:pPr>
            <a:r>
              <a:rPr lang="el-GR" altLang="el-GR" sz="1800" dirty="0">
                <a:latin typeface="+mn-lt"/>
              </a:rPr>
              <a:t>Αποθέματα (Πρώτες ύλες, έτοιμα προϊόντα, εμπορεύματα)</a:t>
            </a:r>
          </a:p>
          <a:p>
            <a:pPr marL="354013" indent="-354013" eaLnBrk="1" hangingPunct="1">
              <a:lnSpc>
                <a:spcPct val="90000"/>
              </a:lnSpc>
              <a:spcBef>
                <a:spcPts val="0"/>
              </a:spcBef>
              <a:buClrTx/>
              <a:buSzTx/>
              <a:buFont typeface="Wingdings 2"/>
              <a:buChar char=""/>
              <a:defRPr/>
            </a:pPr>
            <a:r>
              <a:rPr lang="el-GR" altLang="el-GR" sz="1800" dirty="0">
                <a:latin typeface="+mn-lt"/>
              </a:rPr>
              <a:t>Εμπορικές απαιτήσεις</a:t>
            </a:r>
            <a:r>
              <a:rPr lang="en-GB" altLang="el-GR" sz="1800" dirty="0">
                <a:latin typeface="+mn-lt"/>
              </a:rPr>
              <a:t>/</a:t>
            </a:r>
            <a:r>
              <a:rPr lang="el-GR" altLang="el-GR" sz="1800" dirty="0">
                <a:latin typeface="+mn-lt"/>
              </a:rPr>
              <a:t>Πελάτες</a:t>
            </a:r>
          </a:p>
          <a:p>
            <a:pPr marL="354013" indent="-354013" eaLnBrk="1" hangingPunct="1">
              <a:lnSpc>
                <a:spcPct val="90000"/>
              </a:lnSpc>
              <a:spcBef>
                <a:spcPts val="0"/>
              </a:spcBef>
              <a:buClrTx/>
              <a:buSzTx/>
              <a:buFont typeface="Wingdings 2"/>
              <a:buChar char=""/>
              <a:defRPr/>
            </a:pPr>
            <a:r>
              <a:rPr lang="el-GR" altLang="el-GR" sz="1800" dirty="0">
                <a:latin typeface="+mn-lt"/>
              </a:rPr>
              <a:t>Προπληρωμένα έξοδα</a:t>
            </a:r>
            <a:endParaRPr lang="en-GB" altLang="el-GR" sz="1800" dirty="0">
              <a:latin typeface="+mn-lt"/>
            </a:endParaRPr>
          </a:p>
          <a:p>
            <a:pPr marL="354013" indent="-354013" eaLnBrk="1" hangingPunct="1">
              <a:lnSpc>
                <a:spcPct val="90000"/>
              </a:lnSpc>
              <a:spcBef>
                <a:spcPts val="0"/>
              </a:spcBef>
              <a:buClrTx/>
              <a:buSzTx/>
              <a:buFont typeface="Wingdings 2"/>
              <a:buChar char=""/>
              <a:defRPr/>
            </a:pPr>
            <a:r>
              <a:rPr lang="el-GR" altLang="el-GR" sz="1800" dirty="0">
                <a:latin typeface="+mn-lt"/>
              </a:rPr>
              <a:t>Χρηματικά διαθέσιμα </a:t>
            </a:r>
            <a:r>
              <a:rPr lang="en-GB" altLang="el-GR" sz="1800" dirty="0">
                <a:latin typeface="+mn-lt"/>
              </a:rPr>
              <a:t> </a:t>
            </a:r>
            <a:r>
              <a:rPr lang="el-GR" altLang="el-GR" sz="1800" dirty="0">
                <a:latin typeface="+mn-lt"/>
              </a:rPr>
              <a:t>και ισοδύναμα</a:t>
            </a:r>
          </a:p>
        </p:txBody>
      </p:sp>
      <p:sp>
        <p:nvSpPr>
          <p:cNvPr id="6" name="TextBox 5"/>
          <p:cNvSpPr txBox="1"/>
          <p:nvPr/>
        </p:nvSpPr>
        <p:spPr>
          <a:xfrm>
            <a:off x="4891089" y="2660651"/>
            <a:ext cx="2663825" cy="2862263"/>
          </a:xfrm>
          <a:prstGeom prst="rect">
            <a:avLst/>
          </a:prstGeom>
          <a:noFill/>
        </p:spPr>
        <p:txBody>
          <a:bodyPr>
            <a:spAutoFit/>
          </a:bodyPr>
          <a:lstStyle/>
          <a:p>
            <a:pPr marL="365760" indent="-283464">
              <a:lnSpc>
                <a:spcPct val="90000"/>
              </a:lnSpc>
              <a:buFont typeface="Wingdings 2"/>
              <a:buChar char=""/>
              <a:defRPr/>
            </a:pPr>
            <a:r>
              <a:rPr lang="el-GR" dirty="0"/>
              <a:t>Δάνεια</a:t>
            </a:r>
          </a:p>
          <a:p>
            <a:pPr marL="365760" indent="-283464">
              <a:lnSpc>
                <a:spcPct val="90000"/>
              </a:lnSpc>
              <a:buFont typeface="Wingdings 2"/>
              <a:buChar char=""/>
              <a:defRPr/>
            </a:pPr>
            <a:r>
              <a:rPr lang="el-GR" dirty="0"/>
              <a:t>Προμηθευτές</a:t>
            </a:r>
          </a:p>
          <a:p>
            <a:pPr marL="365760" indent="-283464">
              <a:lnSpc>
                <a:spcPct val="90000"/>
              </a:lnSpc>
              <a:buFont typeface="Wingdings 2"/>
              <a:buChar char=""/>
              <a:defRPr/>
            </a:pPr>
            <a:r>
              <a:rPr lang="el-GR" dirty="0"/>
              <a:t>Προεισπραγμένα έσοδα</a:t>
            </a:r>
          </a:p>
          <a:p>
            <a:pPr marL="365760" indent="-283464">
              <a:lnSpc>
                <a:spcPct val="90000"/>
              </a:lnSpc>
              <a:buFont typeface="Wingdings 2"/>
              <a:buChar char=""/>
              <a:defRPr/>
            </a:pPr>
            <a:r>
              <a:rPr lang="el-GR" dirty="0"/>
              <a:t>Υποχρεώσεις προς ασφαλιστικούς οργανισμούς</a:t>
            </a:r>
          </a:p>
          <a:p>
            <a:pPr marL="365760" indent="-283464">
              <a:lnSpc>
                <a:spcPct val="90000"/>
              </a:lnSpc>
              <a:buFont typeface="Wingdings 2"/>
              <a:buChar char=""/>
              <a:defRPr/>
            </a:pPr>
            <a:r>
              <a:rPr lang="el-GR" dirty="0"/>
              <a:t>Αμοιβές προσωπικού πληρωτέες</a:t>
            </a:r>
          </a:p>
          <a:p>
            <a:pPr marL="365760" indent="-283464">
              <a:lnSpc>
                <a:spcPct val="90000"/>
              </a:lnSpc>
              <a:buFont typeface="Wingdings 2"/>
              <a:buChar char=""/>
              <a:defRPr/>
            </a:pPr>
            <a:r>
              <a:rPr lang="el-GR" dirty="0"/>
              <a:t>Φόροι πληρωτέοι</a:t>
            </a:r>
          </a:p>
          <a:p>
            <a:pPr>
              <a:defRPr/>
            </a:pPr>
            <a:endParaRPr lang="el-GR" dirty="0"/>
          </a:p>
        </p:txBody>
      </p:sp>
      <p:sp>
        <p:nvSpPr>
          <p:cNvPr id="9" name="TextBox 8"/>
          <p:cNvSpPr txBox="1"/>
          <p:nvPr/>
        </p:nvSpPr>
        <p:spPr>
          <a:xfrm>
            <a:off x="7672388" y="2663825"/>
            <a:ext cx="2665412" cy="867930"/>
          </a:xfrm>
          <a:prstGeom prst="rect">
            <a:avLst/>
          </a:prstGeom>
          <a:noFill/>
        </p:spPr>
        <p:txBody>
          <a:bodyPr>
            <a:spAutoFit/>
          </a:bodyPr>
          <a:lstStyle/>
          <a:p>
            <a:pPr marL="365760" indent="-283464">
              <a:lnSpc>
                <a:spcPct val="90000"/>
              </a:lnSpc>
              <a:buFont typeface="Wingdings 2"/>
              <a:buChar char=""/>
              <a:defRPr/>
            </a:pPr>
            <a:r>
              <a:rPr lang="el-GR" dirty="0"/>
              <a:t>Εισφερθέν κεφάλαιο</a:t>
            </a:r>
          </a:p>
          <a:p>
            <a:pPr marL="365760" indent="-283464">
              <a:lnSpc>
                <a:spcPct val="90000"/>
              </a:lnSpc>
              <a:buFont typeface="Wingdings 2"/>
              <a:buChar char=""/>
              <a:defRPr/>
            </a:pPr>
            <a:r>
              <a:rPr lang="el-GR" dirty="0"/>
              <a:t>Αποθεματικά</a:t>
            </a:r>
          </a:p>
          <a:p>
            <a:pPr>
              <a:defRPr/>
            </a:pPr>
            <a:endParaRPr lang="el-GR" dirty="0"/>
          </a:p>
        </p:txBody>
      </p:sp>
    </p:spTree>
    <p:extLst>
      <p:ext uri="{BB962C8B-B14F-4D97-AF65-F5344CB8AC3E}">
        <p14:creationId xmlns:p14="http://schemas.microsoft.com/office/powerpoint/2010/main" val="2489639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324192"/>
          </a:xfrm>
        </p:spPr>
        <p:txBody>
          <a:bodyPr>
            <a:normAutofit fontScale="90000"/>
          </a:bodyPr>
          <a:lstStyle/>
          <a:p>
            <a:endParaRPr lang="en-US"/>
          </a:p>
        </p:txBody>
      </p:sp>
      <p:sp>
        <p:nvSpPr>
          <p:cNvPr id="3" name="Θέση περιεχομένου 2"/>
          <p:cNvSpPr>
            <a:spLocks noGrp="1"/>
          </p:cNvSpPr>
          <p:nvPr>
            <p:ph idx="1"/>
          </p:nvPr>
        </p:nvSpPr>
        <p:spPr>
          <a:xfrm>
            <a:off x="492369" y="1026942"/>
            <a:ext cx="10861431" cy="5150021"/>
          </a:xfrm>
        </p:spPr>
        <p:txBody>
          <a:bodyPr/>
          <a:lstStyle/>
          <a:p>
            <a:r>
              <a:rPr lang="el-GR" b="1" dirty="0" smtClean="0"/>
              <a:t>Οι πληροφορίες</a:t>
            </a:r>
            <a:r>
              <a:rPr lang="el-GR" dirty="0" smtClean="0"/>
              <a:t> που περιλαμβάνονται στις λογιστικές εκθέσεις θα πρέπει να χαρακτηρίζονται από:</a:t>
            </a:r>
          </a:p>
          <a:p>
            <a:pPr marL="0" indent="0">
              <a:buNone/>
            </a:pPr>
            <a:r>
              <a:rPr lang="el-GR" dirty="0" smtClean="0"/>
              <a:t>•	Αξιοπιστία (</a:t>
            </a:r>
            <a:r>
              <a:rPr lang="el-GR" dirty="0" err="1" smtClean="0"/>
              <a:t>reliability</a:t>
            </a:r>
            <a:r>
              <a:rPr lang="el-GR" dirty="0" smtClean="0"/>
              <a:t>)</a:t>
            </a:r>
          </a:p>
          <a:p>
            <a:pPr marL="0" indent="0">
              <a:buNone/>
            </a:pPr>
            <a:r>
              <a:rPr lang="el-GR" dirty="0" smtClean="0"/>
              <a:t>•	Αντικειμενικότητα (</a:t>
            </a:r>
            <a:r>
              <a:rPr lang="el-GR" dirty="0" err="1" smtClean="0"/>
              <a:t>neutrality</a:t>
            </a:r>
            <a:r>
              <a:rPr lang="el-GR" dirty="0" smtClean="0"/>
              <a:t>)</a:t>
            </a:r>
          </a:p>
          <a:p>
            <a:pPr marL="0" indent="0">
              <a:buNone/>
            </a:pPr>
            <a:r>
              <a:rPr lang="el-GR" dirty="0" smtClean="0"/>
              <a:t>•	</a:t>
            </a:r>
            <a:r>
              <a:rPr lang="el-GR" dirty="0" err="1" smtClean="0"/>
              <a:t>Κατανοητότητα</a:t>
            </a:r>
            <a:r>
              <a:rPr lang="el-GR" dirty="0" smtClean="0"/>
              <a:t> (</a:t>
            </a:r>
            <a:r>
              <a:rPr lang="el-GR" dirty="0" err="1" smtClean="0"/>
              <a:t>understandability</a:t>
            </a:r>
            <a:r>
              <a:rPr lang="el-GR" dirty="0" smtClean="0"/>
              <a:t>)</a:t>
            </a:r>
          </a:p>
          <a:p>
            <a:pPr marL="0" indent="0">
              <a:buNone/>
            </a:pPr>
            <a:r>
              <a:rPr lang="el-GR" dirty="0" smtClean="0"/>
              <a:t>•	Πληρότητα (</a:t>
            </a:r>
            <a:r>
              <a:rPr lang="el-GR" dirty="0" err="1" smtClean="0"/>
              <a:t>completeness</a:t>
            </a:r>
            <a:r>
              <a:rPr lang="el-GR" dirty="0" smtClean="0"/>
              <a:t>)</a:t>
            </a:r>
          </a:p>
          <a:p>
            <a:pPr marL="0" indent="0">
              <a:buNone/>
            </a:pPr>
            <a:r>
              <a:rPr lang="el-GR" dirty="0" smtClean="0"/>
              <a:t>•	</a:t>
            </a:r>
            <a:r>
              <a:rPr lang="el-GR" dirty="0" err="1" smtClean="0"/>
              <a:t>Συγκρισιμότητα</a:t>
            </a:r>
            <a:r>
              <a:rPr lang="el-GR" dirty="0" smtClean="0"/>
              <a:t> (</a:t>
            </a:r>
            <a:r>
              <a:rPr lang="el-GR" dirty="0" err="1" smtClean="0"/>
              <a:t>comparability</a:t>
            </a:r>
            <a:r>
              <a:rPr lang="el-GR" dirty="0" smtClean="0"/>
              <a:t>)</a:t>
            </a:r>
          </a:p>
          <a:p>
            <a:pPr marL="0" indent="0">
              <a:buNone/>
            </a:pPr>
            <a:r>
              <a:rPr lang="el-GR" dirty="0" smtClean="0"/>
              <a:t>•	Συνάφεια/σχετικότητα με τη λήψη αποφάσεων (</a:t>
            </a:r>
            <a:r>
              <a:rPr lang="el-GR" dirty="0" err="1" smtClean="0"/>
              <a:t>relevance</a:t>
            </a:r>
            <a:r>
              <a:rPr lang="el-GR" dirty="0" smtClean="0"/>
              <a:t>)</a:t>
            </a:r>
          </a:p>
          <a:p>
            <a:endParaRPr lang="en-US" dirty="0"/>
          </a:p>
        </p:txBody>
      </p:sp>
    </p:spTree>
    <p:extLst>
      <p:ext uri="{BB962C8B-B14F-4D97-AF65-F5344CB8AC3E}">
        <p14:creationId xmlns:p14="http://schemas.microsoft.com/office/powerpoint/2010/main" val="3203704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4143" y="103867"/>
            <a:ext cx="10515600" cy="915035"/>
          </a:xfrm>
        </p:spPr>
        <p:txBody>
          <a:bodyPr/>
          <a:lstStyle/>
          <a:p>
            <a:r>
              <a:rPr lang="el-GR" dirty="0" smtClean="0"/>
              <a:t>Προϋποθέσεις κατάρτισης ισολογισμού</a:t>
            </a:r>
            <a:r>
              <a:rPr lang="en-US" dirty="0" smtClean="0"/>
              <a:t> (1)</a:t>
            </a:r>
            <a:endParaRPr lang="en-US" dirty="0"/>
          </a:p>
        </p:txBody>
      </p:sp>
      <p:sp>
        <p:nvSpPr>
          <p:cNvPr id="3" name="Θέση περιεχομένου 2"/>
          <p:cNvSpPr>
            <a:spLocks noGrp="1"/>
          </p:cNvSpPr>
          <p:nvPr>
            <p:ph idx="1"/>
          </p:nvPr>
        </p:nvSpPr>
        <p:spPr>
          <a:xfrm>
            <a:off x="418011" y="1201783"/>
            <a:ext cx="10935789" cy="4975180"/>
          </a:xfrm>
        </p:spPr>
        <p:txBody>
          <a:bodyPr>
            <a:normAutofit lnSpcReduction="10000"/>
          </a:bodyPr>
          <a:lstStyle/>
          <a:p>
            <a:r>
              <a:rPr lang="el-GR" dirty="0" smtClean="0"/>
              <a:t>Να καταρτίζεται βάσει των γενικά παραδεκτών λογιστικών αρχών.</a:t>
            </a:r>
          </a:p>
          <a:p>
            <a:r>
              <a:rPr lang="el-GR" dirty="0" smtClean="0"/>
              <a:t>Να ακολουθεί την διενέργεια της φυσικής απογραφής.</a:t>
            </a:r>
          </a:p>
          <a:p>
            <a:r>
              <a:rPr lang="el-GR" dirty="0" smtClean="0"/>
              <a:t>Να έχει την κατάλληλη επικεφαλίδα.</a:t>
            </a:r>
          </a:p>
          <a:p>
            <a:r>
              <a:rPr lang="el-GR" dirty="0" smtClean="0"/>
              <a:t>Να περιέχει λογαριασμούς με σαφείς τίτλους.</a:t>
            </a:r>
          </a:p>
          <a:p>
            <a:r>
              <a:rPr lang="el-GR" dirty="0" smtClean="0"/>
              <a:t>Οι λογαριασμοί να είναι ταξινομημένους σε ομάδες.</a:t>
            </a:r>
          </a:p>
          <a:p>
            <a:r>
              <a:rPr lang="el-GR" dirty="0" smtClean="0"/>
              <a:t>Να παρουσιάζει πάνω από μία λογιστικές χρήσεις για σύγκριση.</a:t>
            </a:r>
          </a:p>
          <a:p>
            <a:r>
              <a:rPr lang="el-GR" dirty="0" smtClean="0"/>
              <a:t>Να δίνονται όπου χρειάζεται οι αναγκαίες οικονομικές πληροφορίες για την ικανοποίηση της βασικής λογιστικής αρχής της πλήρους γνωστοποίησης.</a:t>
            </a:r>
          </a:p>
          <a:p>
            <a:r>
              <a:rPr lang="el-GR" dirty="0" smtClean="0"/>
              <a:t>Να φαίνεται η επωνυμία της επιχείρησης στην οποία αναφέρεται ο Ισολογισμός</a:t>
            </a:r>
          </a:p>
          <a:p>
            <a:endParaRPr lang="en-US" dirty="0"/>
          </a:p>
        </p:txBody>
      </p:sp>
    </p:spTree>
    <p:extLst>
      <p:ext uri="{BB962C8B-B14F-4D97-AF65-F5344CB8AC3E}">
        <p14:creationId xmlns:p14="http://schemas.microsoft.com/office/powerpoint/2010/main" val="1929156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Προϋποθέσεις κατάρτισης ισολογισμού</a:t>
            </a:r>
            <a:r>
              <a:rPr lang="en-US" dirty="0" smtClean="0"/>
              <a:t> (2)</a:t>
            </a:r>
            <a:endParaRPr lang="en-US" dirty="0"/>
          </a:p>
        </p:txBody>
      </p:sp>
      <p:sp>
        <p:nvSpPr>
          <p:cNvPr id="3" name="Θέση περιεχομένου 2"/>
          <p:cNvSpPr>
            <a:spLocks noGrp="1"/>
          </p:cNvSpPr>
          <p:nvPr>
            <p:ph idx="1"/>
          </p:nvPr>
        </p:nvSpPr>
        <p:spPr/>
        <p:txBody>
          <a:bodyPr/>
          <a:lstStyle/>
          <a:p>
            <a:r>
              <a:rPr lang="el-GR" dirty="0" smtClean="0"/>
              <a:t>Να φαίνεται η νομική μορφή της</a:t>
            </a:r>
          </a:p>
          <a:p>
            <a:r>
              <a:rPr lang="el-GR" dirty="0" smtClean="0"/>
              <a:t>Να φαίνεται το αντικείμενο της δραστηριότητας της</a:t>
            </a:r>
          </a:p>
          <a:p>
            <a:r>
              <a:rPr lang="el-GR" dirty="0" smtClean="0"/>
              <a:t>Να φαίνεται ο τίτλος ΙΣΟΛΟΓΙΣΜΟΣ</a:t>
            </a:r>
          </a:p>
          <a:p>
            <a:r>
              <a:rPr lang="el-GR" dirty="0" smtClean="0"/>
              <a:t>Να φαίνεται το είδος του Ισολογισμού</a:t>
            </a:r>
          </a:p>
          <a:p>
            <a:r>
              <a:rPr lang="el-GR" dirty="0" smtClean="0"/>
              <a:t>Να φαίνεται η ημερομηνία κατάρτισης του Ισολογισμού</a:t>
            </a:r>
          </a:p>
          <a:p>
            <a:r>
              <a:rPr lang="el-GR" dirty="0" smtClean="0"/>
              <a:t>Να φαίνεται η λογιστική χρήση που καλύπτεται</a:t>
            </a:r>
          </a:p>
          <a:p>
            <a:r>
              <a:rPr lang="el-GR" dirty="0" smtClean="0"/>
              <a:t>Να φαίνεται η νομισματική μονάδα</a:t>
            </a:r>
          </a:p>
          <a:p>
            <a:r>
              <a:rPr lang="el-GR" dirty="0" smtClean="0"/>
              <a:t>Να φαίνονται οι ενδείξεις Ενεργητικό και Παθητικό</a:t>
            </a:r>
          </a:p>
          <a:p>
            <a:endParaRPr lang="en-US" dirty="0"/>
          </a:p>
        </p:txBody>
      </p:sp>
    </p:spTree>
    <p:extLst>
      <p:ext uri="{BB962C8B-B14F-4D97-AF65-F5344CB8AC3E}">
        <p14:creationId xmlns:p14="http://schemas.microsoft.com/office/powerpoint/2010/main" val="802467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Rectangle 2"/>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1768476" y="73025"/>
            <a:ext cx="8448675" cy="781050"/>
          </a:xfrm>
        </p:spPr>
      </p:pic>
      <p:pic>
        <p:nvPicPr>
          <p:cNvPr id="58371" name="Content Placeholder 3"/>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889125" y="1444625"/>
            <a:ext cx="8413750" cy="4565650"/>
          </a:xfrm>
        </p:spPr>
      </p:pic>
    </p:spTree>
    <p:extLst>
      <p:ext uri="{BB962C8B-B14F-4D97-AF65-F5344CB8AC3E}">
        <p14:creationId xmlns:p14="http://schemas.microsoft.com/office/powerpoint/2010/main" val="588909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5775" y="1292225"/>
            <a:ext cx="8547100" cy="5486400"/>
          </a:xfrm>
        </p:spPr>
      </p:pic>
      <p:pic>
        <p:nvPicPr>
          <p:cNvPr id="60419" name="Rectangle 2"/>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1768475" y="42864"/>
            <a:ext cx="8643938" cy="1341437"/>
          </a:xfrm>
        </p:spPr>
      </p:pic>
    </p:spTree>
    <p:extLst>
      <p:ext uri="{BB962C8B-B14F-4D97-AF65-F5344CB8AC3E}">
        <p14:creationId xmlns:p14="http://schemas.microsoft.com/office/powerpoint/2010/main" val="363805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1" y="396875"/>
            <a:ext cx="8424863" cy="5613400"/>
          </a:xfrm>
        </p:spPr>
      </p:pic>
    </p:spTree>
    <p:extLst>
      <p:ext uri="{BB962C8B-B14F-4D97-AF65-F5344CB8AC3E}">
        <p14:creationId xmlns:p14="http://schemas.microsoft.com/office/powerpoint/2010/main" val="2442496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209800" y="76200"/>
            <a:ext cx="7772400" cy="1143000"/>
          </a:xfrm>
          <a:prstGeom prst="rect">
            <a:avLst/>
          </a:prstGeom>
          <a:noFill/>
          <a:ln>
            <a:noFill/>
          </a:ln>
          <a:effectLs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l-GR" altLang="en-US" sz="3200" dirty="0">
                <a:latin typeface="+mn-lt"/>
              </a:rPr>
              <a:t>Πάγιο Ενεργητικό</a:t>
            </a:r>
            <a:endParaRPr lang="el-GR" altLang="en-US" sz="3200" b="1" dirty="0">
              <a:latin typeface="+mn-lt"/>
            </a:endParaRPr>
          </a:p>
        </p:txBody>
      </p:sp>
      <p:sp>
        <p:nvSpPr>
          <p:cNvPr id="66563" name="Rectangle 6"/>
          <p:cNvSpPr>
            <a:spLocks noChangeArrowheads="1"/>
          </p:cNvSpPr>
          <p:nvPr/>
        </p:nvSpPr>
        <p:spPr bwMode="auto">
          <a:xfrm>
            <a:off x="2286000" y="11430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l-GR" altLang="en-US" sz="3000">
                <a:solidFill>
                  <a:schemeClr val="tx2"/>
                </a:solidFill>
                <a:latin typeface="Times New Roman" panose="02020603050405020304" pitchFamily="18" charset="0"/>
              </a:rPr>
              <a:t>.</a:t>
            </a:r>
          </a:p>
        </p:txBody>
      </p:sp>
      <p:sp>
        <p:nvSpPr>
          <p:cNvPr id="14343" name="Rectangle 7"/>
          <p:cNvSpPr>
            <a:spLocks noGrp="1" noChangeArrowheads="1"/>
          </p:cNvSpPr>
          <p:nvPr>
            <p:ph type="title"/>
          </p:nvPr>
        </p:nvSpPr>
        <p:spPr/>
        <p:txBody>
          <a:bodyPr/>
          <a:lstStyle/>
          <a:p>
            <a:pPr>
              <a:defRPr/>
            </a:pPr>
            <a:r>
              <a:rPr lang="el-GR" altLang="en-US"/>
              <a:t> </a:t>
            </a:r>
          </a:p>
        </p:txBody>
      </p:sp>
      <p:pic>
        <p:nvPicPr>
          <p:cNvPr id="66565" name="Diagram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9" y="976393"/>
            <a:ext cx="10160431" cy="53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554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209800" y="76200"/>
            <a:ext cx="7772400" cy="1143000"/>
          </a:xfrm>
          <a:prstGeom prst="rect">
            <a:avLst/>
          </a:prstGeom>
          <a:noFill/>
          <a:ln>
            <a:noFill/>
          </a:ln>
          <a:effectLs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defRPr/>
            </a:pPr>
            <a:r>
              <a:rPr lang="el-GR" altLang="en-US" sz="3200" dirty="0">
                <a:solidFill>
                  <a:schemeClr val="tx2"/>
                </a:solidFill>
                <a:latin typeface="+mn-lt"/>
              </a:rPr>
              <a:t>Κυκλοφορούν  Ενεργητικό</a:t>
            </a:r>
            <a:endParaRPr lang="el-GR" altLang="en-US" sz="2800" dirty="0">
              <a:solidFill>
                <a:schemeClr val="tx2"/>
              </a:solidFill>
              <a:latin typeface="+mn-lt"/>
            </a:endParaRPr>
          </a:p>
        </p:txBody>
      </p:sp>
      <p:sp>
        <p:nvSpPr>
          <p:cNvPr id="68611" name="Rectangle 6"/>
          <p:cNvSpPr>
            <a:spLocks noChangeArrowheads="1"/>
          </p:cNvSpPr>
          <p:nvPr/>
        </p:nvSpPr>
        <p:spPr bwMode="auto">
          <a:xfrm>
            <a:off x="2209800" y="1219201"/>
            <a:ext cx="77724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sz="2600">
              <a:solidFill>
                <a:schemeClr val="tx2"/>
              </a:solidFill>
              <a:latin typeface="Times New Roman" panose="02020603050405020304" pitchFamily="18" charset="0"/>
            </a:endParaRPr>
          </a:p>
        </p:txBody>
      </p:sp>
      <p:sp>
        <p:nvSpPr>
          <p:cNvPr id="15367" name="Rectangle 7"/>
          <p:cNvSpPr>
            <a:spLocks noGrp="1" noChangeArrowheads="1"/>
          </p:cNvSpPr>
          <p:nvPr>
            <p:ph type="title"/>
          </p:nvPr>
        </p:nvSpPr>
        <p:spPr/>
        <p:txBody>
          <a:bodyPr/>
          <a:lstStyle/>
          <a:p>
            <a:pPr>
              <a:defRPr/>
            </a:pPr>
            <a:r>
              <a:rPr lang="el-GR" altLang="en-US"/>
              <a:t> </a:t>
            </a:r>
          </a:p>
        </p:txBody>
      </p:sp>
      <p:pic>
        <p:nvPicPr>
          <p:cNvPr id="68613" name="Diagram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868" y="1084881"/>
            <a:ext cx="9825925" cy="52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83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63851" y="232474"/>
            <a:ext cx="9608949" cy="6292311"/>
          </a:xfrm>
        </p:spPr>
      </p:pic>
    </p:spTree>
    <p:extLst>
      <p:ext uri="{BB962C8B-B14F-4D97-AF65-F5344CB8AC3E}">
        <p14:creationId xmlns:p14="http://schemas.microsoft.com/office/powerpoint/2010/main" val="2283493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65175"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1">
              <a:spcBef>
                <a:spcPct val="20000"/>
              </a:spcBef>
              <a:buFontTx/>
              <a:buChar char="•"/>
            </a:pPr>
            <a:endParaRPr lang="el-GR" altLang="en-US" sz="3400">
              <a:latin typeface="Times New Roman" panose="02020603050405020304" pitchFamily="18" charset="0"/>
            </a:endParaRPr>
          </a:p>
          <a:p>
            <a:pPr>
              <a:spcBef>
                <a:spcPct val="20000"/>
              </a:spcBef>
            </a:pPr>
            <a:r>
              <a:rPr lang="el-GR" altLang="en-US" sz="3400">
                <a:latin typeface="Times New Roman" panose="02020603050405020304" pitchFamily="18" charset="0"/>
              </a:rPr>
              <a:t>	</a:t>
            </a:r>
          </a:p>
          <a:p>
            <a:pPr>
              <a:spcBef>
                <a:spcPct val="20000"/>
              </a:spcBef>
            </a:pPr>
            <a:endParaRPr lang="el-GR" altLang="en-US" sz="3400">
              <a:latin typeface="Times New Roman" panose="02020603050405020304" pitchFamily="18" charset="0"/>
            </a:endParaRPr>
          </a:p>
        </p:txBody>
      </p:sp>
      <p:pic>
        <p:nvPicPr>
          <p:cNvPr id="74755" name="Diagram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384" y="697424"/>
            <a:ext cx="10120392" cy="522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607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7390" y="108488"/>
            <a:ext cx="9343111" cy="6639975"/>
          </a:xfrm>
        </p:spPr>
      </p:pic>
    </p:spTree>
    <p:extLst>
      <p:ext uri="{BB962C8B-B14F-4D97-AF65-F5344CB8AC3E}">
        <p14:creationId xmlns:p14="http://schemas.microsoft.com/office/powerpoint/2010/main" val="332547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125539"/>
            <a:ext cx="8955088" cy="5437187"/>
          </a:xfrm>
        </p:spPr>
      </p:pic>
      <p:pic>
        <p:nvPicPr>
          <p:cNvPr id="44035" name="Rectangle 2"/>
          <p:cNvPicPr>
            <a:picLocks noGrp="1" noChangeArrowheads="1"/>
          </p:cNvPicPr>
          <p:nvPr>
            <p:ph type="title"/>
          </p:nvPr>
        </p:nvPicPr>
        <p:blipFill rotWithShape="1">
          <a:blip r:embed="rId4">
            <a:extLst>
              <a:ext uri="{28A0092B-C50C-407E-A947-70E740481C1C}">
                <a14:useLocalDpi xmlns:a14="http://schemas.microsoft.com/office/drawing/2010/main" val="0"/>
              </a:ext>
            </a:extLst>
          </a:blip>
          <a:srcRect l="6584" t="-4417"/>
          <a:stretch/>
        </p:blipFill>
        <p:spPr bwMode="auto">
          <a:xfrm>
            <a:off x="2325189" y="39189"/>
            <a:ext cx="8349162" cy="649786"/>
          </a:xfrm>
        </p:spPr>
      </p:pic>
    </p:spTree>
    <p:extLst>
      <p:ext uri="{BB962C8B-B14F-4D97-AF65-F5344CB8AC3E}">
        <p14:creationId xmlns:p14="http://schemas.microsoft.com/office/powerpoint/2010/main" val="268790446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292226"/>
            <a:ext cx="8497888" cy="5072063"/>
          </a:xfrm>
        </p:spPr>
      </p:pic>
      <p:pic>
        <p:nvPicPr>
          <p:cNvPr id="78851" name="Rectangle 4"/>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1779588" y="-85725"/>
            <a:ext cx="8450262" cy="1341438"/>
          </a:xfrm>
        </p:spPr>
      </p:pic>
    </p:spTree>
    <p:extLst>
      <p:ext uri="{BB962C8B-B14F-4D97-AF65-F5344CB8AC3E}">
        <p14:creationId xmlns:p14="http://schemas.microsoft.com/office/powerpoint/2010/main" val="2858338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6875" y="232476"/>
            <a:ext cx="9156001" cy="6442964"/>
          </a:xfrm>
        </p:spPr>
      </p:pic>
    </p:spTree>
    <p:extLst>
      <p:ext uri="{BB962C8B-B14F-4D97-AF65-F5344CB8AC3E}">
        <p14:creationId xmlns:p14="http://schemas.microsoft.com/office/powerpoint/2010/main" val="257013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27" t="-1488" r="3127" b="1488"/>
          <a:stretch/>
        </p:blipFill>
        <p:spPr>
          <a:xfrm>
            <a:off x="1696720" y="290694"/>
            <a:ext cx="9191626" cy="11410950"/>
          </a:xfrm>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358" y="111307"/>
            <a:ext cx="2292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272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93875" y="112713"/>
            <a:ext cx="7391400" cy="914400"/>
          </a:xfrm>
        </p:spPr>
        <p:txBody>
          <a:bodyPr>
            <a:normAutofit fontScale="90000"/>
          </a:bodyPr>
          <a:lstStyle/>
          <a:p>
            <a:r>
              <a:rPr lang="el-GR" altLang="el-GR" dirty="0" smtClean="0">
                <a:latin typeface="+mn-lt"/>
              </a:rPr>
              <a:t>Κατάσταση Αποτελεσμάτων Χρήσεως</a:t>
            </a:r>
            <a:endParaRPr lang="en-US" altLang="el-GR" dirty="0" smtClean="0">
              <a:latin typeface="+mn-lt"/>
            </a:endParaRPr>
          </a:p>
        </p:txBody>
      </p:sp>
      <p:sp>
        <p:nvSpPr>
          <p:cNvPr id="77827" name="Content Placeholder 2"/>
          <p:cNvSpPr>
            <a:spLocks noGrp="1"/>
          </p:cNvSpPr>
          <p:nvPr>
            <p:ph idx="1"/>
          </p:nvPr>
        </p:nvSpPr>
        <p:spPr>
          <a:xfrm>
            <a:off x="1255363" y="1224367"/>
            <a:ext cx="9732935" cy="5269424"/>
          </a:xfrm>
        </p:spPr>
        <p:txBody>
          <a:bodyPr>
            <a:normAutofit/>
          </a:bodyPr>
          <a:lstStyle/>
          <a:p>
            <a:pPr>
              <a:buFont typeface="Wingdings" panose="05000000000000000000" pitchFamily="2" charset="2"/>
              <a:buChar char="§"/>
            </a:pPr>
            <a:r>
              <a:rPr lang="el-GR" altLang="el-GR" dirty="0"/>
              <a:t>Η </a:t>
            </a:r>
            <a:r>
              <a:rPr lang="el-GR" altLang="el-GR" dirty="0">
                <a:solidFill>
                  <a:srgbClr val="0070C0"/>
                </a:solidFill>
              </a:rPr>
              <a:t>Κατάσταση Αποτελεσμάτων Χρήσεως </a:t>
            </a:r>
            <a:r>
              <a:rPr lang="el-GR" altLang="el-GR" dirty="0">
                <a:solidFill>
                  <a:srgbClr val="000000"/>
                </a:solidFill>
              </a:rPr>
              <a:t>παρουσιάζει</a:t>
            </a:r>
            <a:r>
              <a:rPr lang="el-GR" altLang="el-GR" dirty="0">
                <a:solidFill>
                  <a:srgbClr val="0070C0"/>
                </a:solidFill>
              </a:rPr>
              <a:t> </a:t>
            </a:r>
            <a:r>
              <a:rPr lang="el-GR" altLang="el-GR" dirty="0"/>
              <a:t>συνοπτικά τα έσοδα και τα έξοδα που πραγματοποιήθηκαν από μια επιχείρηση μέσα σε μια λογιστική περίοδο.</a:t>
            </a:r>
            <a:r>
              <a:rPr lang="en-US" altLang="el-GR" dirty="0"/>
              <a:t> </a:t>
            </a:r>
            <a:endParaRPr lang="el-GR" altLang="el-GR" dirty="0"/>
          </a:p>
          <a:p>
            <a:pPr>
              <a:buFont typeface="Wingdings" panose="05000000000000000000" pitchFamily="2" charset="2"/>
              <a:buChar char="§"/>
            </a:pPr>
            <a:r>
              <a:rPr lang="el-GR" altLang="el-GR" dirty="0"/>
              <a:t>Για πολλούς θεωρείται ως η σημαντικότερη οικονομική κατάσταση, καθώς δείχνει αν μια επιχείρηση πέτυχε τους στόχους της σε όρους κερδοφορίας – αν δηλαδή πραγματοποίησε ικανοποιητικά κέρδη.</a:t>
            </a:r>
          </a:p>
          <a:p>
            <a:pPr>
              <a:buFont typeface="Wingdings" panose="05000000000000000000" pitchFamily="2" charset="2"/>
              <a:buChar char="§"/>
            </a:pPr>
            <a:r>
              <a:rPr lang="el-GR" altLang="el-GR" dirty="0"/>
              <a:t>Η </a:t>
            </a:r>
            <a:r>
              <a:rPr lang="el-GR" altLang="el-GR" dirty="0" smtClean="0"/>
              <a:t>περίοδος </a:t>
            </a:r>
            <a:r>
              <a:rPr lang="el-GR" altLang="el-GR" dirty="0"/>
              <a:t>στην οποία αναφέρεται η κατάσταση αυτή ορίζεται ως «Για το [Μήνα</a:t>
            </a:r>
            <a:r>
              <a:rPr lang="en-US" altLang="el-GR" dirty="0"/>
              <a:t>/</a:t>
            </a:r>
            <a:r>
              <a:rPr lang="el-GR" altLang="el-GR" dirty="0"/>
              <a:t>Χρόνο</a:t>
            </a:r>
            <a:r>
              <a:rPr lang="en-US" altLang="el-GR" dirty="0"/>
              <a:t>] </a:t>
            </a:r>
            <a:r>
              <a:rPr lang="el-GR" altLang="el-GR" dirty="0"/>
              <a:t>που έληξε </a:t>
            </a:r>
            <a:r>
              <a:rPr lang="en-US" altLang="el-GR" dirty="0"/>
              <a:t> [</a:t>
            </a:r>
            <a:r>
              <a:rPr lang="el-GR" altLang="el-GR" dirty="0"/>
              <a:t>Ημερομηνία</a:t>
            </a:r>
            <a:r>
              <a:rPr lang="en-US" altLang="el-GR" dirty="0"/>
              <a:t>]</a:t>
            </a:r>
            <a:r>
              <a:rPr lang="en-US" altLang="en-US" dirty="0"/>
              <a:t>”</a:t>
            </a:r>
            <a:r>
              <a:rPr lang="el-GR" altLang="en-US" dirty="0"/>
              <a:t>»</a:t>
            </a:r>
            <a:endParaRPr lang="en-US" altLang="el-GR" dirty="0"/>
          </a:p>
        </p:txBody>
      </p:sp>
    </p:spTree>
    <p:extLst>
      <p:ext uri="{BB962C8B-B14F-4D97-AF65-F5344CB8AC3E}">
        <p14:creationId xmlns:p14="http://schemas.microsoft.com/office/powerpoint/2010/main" val="3313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p:cNvSpPr>
            <a:spLocks noGrp="1"/>
          </p:cNvSpPr>
          <p:nvPr>
            <p:ph type="title"/>
          </p:nvPr>
        </p:nvSpPr>
        <p:spPr>
          <a:xfrm>
            <a:off x="1676400" y="152400"/>
            <a:ext cx="8763000" cy="1066800"/>
          </a:xfrm>
        </p:spPr>
        <p:txBody>
          <a:bodyPr/>
          <a:lstStyle/>
          <a:p>
            <a:r>
              <a:rPr lang="el-GR" altLang="el-GR" sz="2400" dirty="0"/>
              <a:t>Κατάσταση Αποτελεσμάτων Χρήσεως της </a:t>
            </a:r>
            <a:r>
              <a:rPr altLang="el-GR" sz="2400" dirty="0"/>
              <a:t> Roland Consultancy</a:t>
            </a:r>
          </a:p>
        </p:txBody>
      </p:sp>
      <p:pic>
        <p:nvPicPr>
          <p:cNvPr id="78852" name="Picture 7" descr="1-ex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79" y="1219201"/>
            <a:ext cx="10973935" cy="47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24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02414"/>
            <a:ext cx="10515600" cy="650987"/>
          </a:xfrm>
          <a:prstGeom prst="rect">
            <a:avLst/>
          </a:prstGeom>
        </p:spPr>
        <p:txBody>
          <a:bodyPr vert="horz" wrap="square" lIns="0" tIns="41187" rIns="0" bIns="0" rtlCol="0" anchor="ctr">
            <a:spAutoFit/>
          </a:bodyPr>
          <a:lstStyle/>
          <a:p>
            <a:pPr marL="38404"/>
            <a:r>
              <a:rPr spc="-9" dirty="0">
                <a:latin typeface="Calibri"/>
                <a:cs typeface="Calibri"/>
              </a:rPr>
              <a:t>Κα</a:t>
            </a:r>
            <a:r>
              <a:rPr spc="-35" dirty="0">
                <a:latin typeface="Calibri"/>
                <a:cs typeface="Calibri"/>
              </a:rPr>
              <a:t>τ</a:t>
            </a:r>
            <a:r>
              <a:rPr spc="-26" dirty="0">
                <a:latin typeface="Calibri"/>
                <a:cs typeface="Calibri"/>
              </a:rPr>
              <a:t>ά</a:t>
            </a:r>
            <a:r>
              <a:rPr spc="26" dirty="0">
                <a:latin typeface="Calibri"/>
                <a:cs typeface="Calibri"/>
              </a:rPr>
              <a:t>σ</a:t>
            </a:r>
            <a:r>
              <a:rPr spc="-35" dirty="0">
                <a:latin typeface="Calibri"/>
                <a:cs typeface="Calibri"/>
              </a:rPr>
              <a:t>τ</a:t>
            </a:r>
            <a:r>
              <a:rPr spc="-26" dirty="0">
                <a:latin typeface="Calibri"/>
                <a:cs typeface="Calibri"/>
              </a:rPr>
              <a:t>α</a:t>
            </a:r>
            <a:r>
              <a:rPr spc="-9" dirty="0">
                <a:latin typeface="Calibri"/>
                <a:cs typeface="Calibri"/>
              </a:rPr>
              <a:t>σ</a:t>
            </a:r>
            <a:r>
              <a:rPr spc="-4" dirty="0">
                <a:latin typeface="Calibri"/>
                <a:cs typeface="Calibri"/>
              </a:rPr>
              <a:t>η</a:t>
            </a:r>
            <a:r>
              <a:rPr dirty="0">
                <a:latin typeface="Calibri"/>
                <a:cs typeface="Calibri"/>
              </a:rPr>
              <a:t> </a:t>
            </a:r>
            <a:r>
              <a:rPr spc="-4" dirty="0">
                <a:latin typeface="Calibri"/>
                <a:cs typeface="Calibri"/>
              </a:rPr>
              <a:t>Αποτελ</a:t>
            </a:r>
            <a:r>
              <a:rPr spc="-44" dirty="0">
                <a:latin typeface="Calibri"/>
                <a:cs typeface="Calibri"/>
              </a:rPr>
              <a:t>ε</a:t>
            </a:r>
            <a:r>
              <a:rPr spc="-9" dirty="0">
                <a:latin typeface="Calibri"/>
                <a:cs typeface="Calibri"/>
              </a:rPr>
              <a:t>σ</a:t>
            </a:r>
            <a:r>
              <a:rPr spc="-26" dirty="0">
                <a:latin typeface="Calibri"/>
                <a:cs typeface="Calibri"/>
              </a:rPr>
              <a:t>μ</a:t>
            </a:r>
            <a:r>
              <a:rPr spc="-4" dirty="0">
                <a:latin typeface="Calibri"/>
                <a:cs typeface="Calibri"/>
              </a:rPr>
              <a:t>ά</a:t>
            </a:r>
            <a:r>
              <a:rPr spc="-31" dirty="0">
                <a:latin typeface="Calibri"/>
                <a:cs typeface="Calibri"/>
              </a:rPr>
              <a:t>τ</a:t>
            </a:r>
            <a:r>
              <a:rPr spc="-9" dirty="0">
                <a:latin typeface="Calibri"/>
                <a:cs typeface="Calibri"/>
              </a:rPr>
              <a:t>ω</a:t>
            </a:r>
            <a:r>
              <a:rPr spc="-4" dirty="0">
                <a:latin typeface="Calibri"/>
                <a:cs typeface="Calibri"/>
              </a:rPr>
              <a:t>ν</a:t>
            </a:r>
            <a:r>
              <a:rPr spc="18" dirty="0">
                <a:latin typeface="Calibri"/>
                <a:cs typeface="Calibri"/>
              </a:rPr>
              <a:t> </a:t>
            </a:r>
            <a:r>
              <a:rPr spc="-4" dirty="0">
                <a:latin typeface="Calibri"/>
                <a:cs typeface="Calibri"/>
              </a:rPr>
              <a:t>Χρήσης</a:t>
            </a:r>
            <a:endParaRPr dirty="0">
              <a:latin typeface="Calibri"/>
              <a:cs typeface="Calibri"/>
            </a:endParaRPr>
          </a:p>
        </p:txBody>
      </p:sp>
      <p:sp>
        <p:nvSpPr>
          <p:cNvPr id="14" name="Θέση περιεχομένου 13"/>
          <p:cNvSpPr>
            <a:spLocks noGrp="1"/>
          </p:cNvSpPr>
          <p:nvPr>
            <p:ph idx="1"/>
          </p:nvPr>
        </p:nvSpPr>
        <p:spPr/>
        <p:txBody>
          <a:bodyPr>
            <a:normAutofit/>
          </a:bodyPr>
          <a:lstStyle/>
          <a:p>
            <a:r>
              <a:rPr lang="el-GR" dirty="0"/>
              <a:t>Κατάσταση Αποτελεσμάτων Χρήσης (ΚΑΧ) ονομάζεται η λογιστική κατάσταση στην οποία συσχετίζονται περιληπτικά, με βάση τις παραδεκτές λογιστικές αρχές, οι προσδιοριστικοί παράγοντες του αποτελέσματος που πραγματοποιήθηκε σε μία λογιστική χρήση</a:t>
            </a:r>
          </a:p>
          <a:p>
            <a:r>
              <a:rPr lang="el-GR" dirty="0"/>
              <a:t>Σε αντίθεση με τον Ισολογισμό αφορά μια ολόκληρη περίοδο</a:t>
            </a:r>
          </a:p>
          <a:p>
            <a:pPr lvl="1"/>
            <a:r>
              <a:rPr lang="el-GR" dirty="0"/>
              <a:t>Λογιστική Χρήση</a:t>
            </a:r>
          </a:p>
          <a:p>
            <a:pPr lvl="1"/>
            <a:r>
              <a:rPr lang="el-GR" dirty="0"/>
              <a:t>Συνήθως 1/1‐31/12 (στην Ελλάδα)</a:t>
            </a:r>
          </a:p>
          <a:p>
            <a:endParaRPr lang="el-GR" dirty="0"/>
          </a:p>
        </p:txBody>
      </p:sp>
    </p:spTree>
    <p:extLst>
      <p:ext uri="{BB962C8B-B14F-4D97-AF65-F5344CB8AC3E}">
        <p14:creationId xmlns:p14="http://schemas.microsoft.com/office/powerpoint/2010/main" val="2347480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2689" y="1345340"/>
            <a:ext cx="2745915" cy="737048"/>
          </a:xfrm>
          <a:custGeom>
            <a:avLst/>
            <a:gdLst/>
            <a:ahLst/>
            <a:cxnLst/>
            <a:rect l="l" t="t" r="r" b="b"/>
            <a:pathLst>
              <a:path w="3211195" h="812800">
                <a:moveTo>
                  <a:pt x="3210626" y="812291"/>
                </a:moveTo>
                <a:lnTo>
                  <a:pt x="3210626" y="0"/>
                </a:lnTo>
                <a:lnTo>
                  <a:pt x="6416" y="0"/>
                </a:lnTo>
                <a:lnTo>
                  <a:pt x="6416" y="614172"/>
                </a:lnTo>
                <a:lnTo>
                  <a:pt x="0" y="812291"/>
                </a:lnTo>
                <a:lnTo>
                  <a:pt x="3210626" y="812291"/>
                </a:lnTo>
                <a:close/>
              </a:path>
            </a:pathLst>
          </a:custGeom>
          <a:solidFill>
            <a:srgbClr val="9798BF"/>
          </a:solidFill>
        </p:spPr>
        <p:txBody>
          <a:bodyPr wrap="square" lIns="0" tIns="0" rIns="0" bIns="0" rtlCol="0"/>
          <a:lstStyle/>
          <a:p>
            <a:endParaRPr/>
          </a:p>
        </p:txBody>
      </p:sp>
      <p:sp>
        <p:nvSpPr>
          <p:cNvPr id="3" name="object 3"/>
          <p:cNvSpPr/>
          <p:nvPr/>
        </p:nvSpPr>
        <p:spPr>
          <a:xfrm>
            <a:off x="6948640" y="1341193"/>
            <a:ext cx="2753517" cy="741078"/>
          </a:xfrm>
          <a:custGeom>
            <a:avLst/>
            <a:gdLst/>
            <a:ahLst/>
            <a:cxnLst/>
            <a:rect l="l" t="t" r="r" b="b"/>
            <a:pathLst>
              <a:path w="3220084" h="817244">
                <a:moveTo>
                  <a:pt x="3219934" y="816864"/>
                </a:moveTo>
                <a:lnTo>
                  <a:pt x="3219934" y="0"/>
                </a:lnTo>
                <a:lnTo>
                  <a:pt x="6580" y="0"/>
                </a:lnTo>
                <a:lnTo>
                  <a:pt x="6580" y="617982"/>
                </a:lnTo>
                <a:lnTo>
                  <a:pt x="0" y="816864"/>
                </a:lnTo>
                <a:lnTo>
                  <a:pt x="9668" y="816864"/>
                </a:lnTo>
                <a:lnTo>
                  <a:pt x="11152" y="773743"/>
                </a:lnTo>
                <a:lnTo>
                  <a:pt x="11152" y="9144"/>
                </a:lnTo>
                <a:lnTo>
                  <a:pt x="16486" y="4571"/>
                </a:lnTo>
                <a:lnTo>
                  <a:pt x="16486" y="9144"/>
                </a:lnTo>
                <a:lnTo>
                  <a:pt x="3210028" y="9143"/>
                </a:lnTo>
                <a:lnTo>
                  <a:pt x="3210028" y="4571"/>
                </a:lnTo>
                <a:lnTo>
                  <a:pt x="3215362" y="9143"/>
                </a:lnTo>
                <a:lnTo>
                  <a:pt x="3215362" y="816864"/>
                </a:lnTo>
                <a:lnTo>
                  <a:pt x="3219934" y="816864"/>
                </a:lnTo>
                <a:close/>
              </a:path>
              <a:path w="3220084" h="817244">
                <a:moveTo>
                  <a:pt x="16486" y="9144"/>
                </a:moveTo>
                <a:lnTo>
                  <a:pt x="16486" y="4571"/>
                </a:lnTo>
                <a:lnTo>
                  <a:pt x="11152" y="9144"/>
                </a:lnTo>
                <a:lnTo>
                  <a:pt x="16486" y="9144"/>
                </a:lnTo>
                <a:close/>
              </a:path>
              <a:path w="3220084" h="817244">
                <a:moveTo>
                  <a:pt x="16486" y="618744"/>
                </a:moveTo>
                <a:lnTo>
                  <a:pt x="16486" y="9144"/>
                </a:lnTo>
                <a:lnTo>
                  <a:pt x="11152" y="9144"/>
                </a:lnTo>
                <a:lnTo>
                  <a:pt x="11152" y="773743"/>
                </a:lnTo>
                <a:lnTo>
                  <a:pt x="16486" y="618744"/>
                </a:lnTo>
                <a:close/>
              </a:path>
              <a:path w="3220084" h="817244">
                <a:moveTo>
                  <a:pt x="3215362" y="9143"/>
                </a:moveTo>
                <a:lnTo>
                  <a:pt x="3210028" y="4571"/>
                </a:lnTo>
                <a:lnTo>
                  <a:pt x="3210028" y="9143"/>
                </a:lnTo>
                <a:lnTo>
                  <a:pt x="3215362" y="9143"/>
                </a:lnTo>
                <a:close/>
              </a:path>
              <a:path w="3220084" h="817244">
                <a:moveTo>
                  <a:pt x="3215362" y="816864"/>
                </a:moveTo>
                <a:lnTo>
                  <a:pt x="3215362" y="9143"/>
                </a:lnTo>
                <a:lnTo>
                  <a:pt x="3210028" y="9143"/>
                </a:lnTo>
                <a:lnTo>
                  <a:pt x="3210028" y="816864"/>
                </a:lnTo>
                <a:lnTo>
                  <a:pt x="3215362" y="816864"/>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Μορφή </a:t>
            </a:r>
            <a:r>
              <a:rPr spc="-9" dirty="0"/>
              <a:t>P&amp;L</a:t>
            </a:r>
          </a:p>
        </p:txBody>
      </p:sp>
      <p:sp>
        <p:nvSpPr>
          <p:cNvPr id="6" name="object 6"/>
          <p:cNvSpPr/>
          <p:nvPr/>
        </p:nvSpPr>
        <p:spPr>
          <a:xfrm>
            <a:off x="6947749" y="2081927"/>
            <a:ext cx="2750802" cy="217659"/>
          </a:xfrm>
          <a:custGeom>
            <a:avLst/>
            <a:gdLst/>
            <a:ahLst/>
            <a:cxnLst/>
            <a:rect l="l" t="t" r="r" b="b"/>
            <a:pathLst>
              <a:path w="3216909" h="240030">
                <a:moveTo>
                  <a:pt x="3216402" y="240030"/>
                </a:moveTo>
                <a:lnTo>
                  <a:pt x="3216402" y="0"/>
                </a:lnTo>
                <a:lnTo>
                  <a:pt x="5775" y="0"/>
                </a:lnTo>
                <a:lnTo>
                  <a:pt x="0" y="178308"/>
                </a:lnTo>
                <a:lnTo>
                  <a:pt x="12191" y="64770"/>
                </a:lnTo>
                <a:lnTo>
                  <a:pt x="12191" y="240030"/>
                </a:lnTo>
                <a:lnTo>
                  <a:pt x="3216402" y="240030"/>
                </a:lnTo>
                <a:close/>
              </a:path>
            </a:pathLst>
          </a:custGeom>
          <a:solidFill>
            <a:srgbClr val="9798BF"/>
          </a:solidFill>
        </p:spPr>
        <p:txBody>
          <a:bodyPr wrap="square" lIns="0" tIns="0" rIns="0" bIns="0" rtlCol="0"/>
          <a:lstStyle/>
          <a:p>
            <a:endParaRPr/>
          </a:p>
        </p:txBody>
      </p:sp>
      <p:sp>
        <p:nvSpPr>
          <p:cNvPr id="7" name="object 7"/>
          <p:cNvSpPr/>
          <p:nvPr/>
        </p:nvSpPr>
        <p:spPr>
          <a:xfrm>
            <a:off x="6942536" y="2081927"/>
            <a:ext cx="2759490" cy="222266"/>
          </a:xfrm>
          <a:custGeom>
            <a:avLst/>
            <a:gdLst/>
            <a:ahLst/>
            <a:cxnLst/>
            <a:rect l="l" t="t" r="r" b="b"/>
            <a:pathLst>
              <a:path w="3227070" h="245109">
                <a:moveTo>
                  <a:pt x="10523" y="178296"/>
                </a:moveTo>
                <a:lnTo>
                  <a:pt x="1259" y="177583"/>
                </a:lnTo>
                <a:lnTo>
                  <a:pt x="0" y="215645"/>
                </a:lnTo>
                <a:lnTo>
                  <a:pt x="6095" y="216407"/>
                </a:lnTo>
                <a:lnTo>
                  <a:pt x="10523" y="178296"/>
                </a:lnTo>
                <a:close/>
              </a:path>
              <a:path w="3227070" h="245109">
                <a:moveTo>
                  <a:pt x="1459" y="171542"/>
                </a:moveTo>
                <a:lnTo>
                  <a:pt x="761" y="177545"/>
                </a:lnTo>
                <a:lnTo>
                  <a:pt x="1259" y="177583"/>
                </a:lnTo>
                <a:lnTo>
                  <a:pt x="1459" y="171542"/>
                </a:lnTo>
                <a:close/>
              </a:path>
              <a:path w="3227070" h="245109">
                <a:moveTo>
                  <a:pt x="14572" y="64835"/>
                </a:moveTo>
                <a:lnTo>
                  <a:pt x="13860" y="64780"/>
                </a:lnTo>
                <a:lnTo>
                  <a:pt x="1459" y="171542"/>
                </a:lnTo>
                <a:lnTo>
                  <a:pt x="1259" y="177583"/>
                </a:lnTo>
                <a:lnTo>
                  <a:pt x="10523" y="178296"/>
                </a:lnTo>
                <a:lnTo>
                  <a:pt x="10729" y="176518"/>
                </a:lnTo>
                <a:lnTo>
                  <a:pt x="14572" y="64835"/>
                </a:lnTo>
                <a:close/>
              </a:path>
              <a:path w="3227070" h="245109">
                <a:moveTo>
                  <a:pt x="16804" y="0"/>
                </a:moveTo>
                <a:lnTo>
                  <a:pt x="7135" y="0"/>
                </a:lnTo>
                <a:lnTo>
                  <a:pt x="1459" y="171542"/>
                </a:lnTo>
                <a:lnTo>
                  <a:pt x="13715" y="66028"/>
                </a:lnTo>
                <a:lnTo>
                  <a:pt x="13715" y="64769"/>
                </a:lnTo>
                <a:lnTo>
                  <a:pt x="13860" y="64780"/>
                </a:lnTo>
                <a:lnTo>
                  <a:pt x="14875" y="56048"/>
                </a:lnTo>
                <a:lnTo>
                  <a:pt x="16804" y="0"/>
                </a:lnTo>
                <a:close/>
              </a:path>
              <a:path w="3227070" h="245109">
                <a:moveTo>
                  <a:pt x="10729" y="176518"/>
                </a:moveTo>
                <a:lnTo>
                  <a:pt x="10523" y="178296"/>
                </a:lnTo>
                <a:lnTo>
                  <a:pt x="10667" y="178307"/>
                </a:lnTo>
                <a:lnTo>
                  <a:pt x="10729" y="176518"/>
                </a:lnTo>
                <a:close/>
              </a:path>
              <a:path w="3227070" h="245109">
                <a:moveTo>
                  <a:pt x="23621" y="65531"/>
                </a:moveTo>
                <a:lnTo>
                  <a:pt x="14572" y="64835"/>
                </a:lnTo>
                <a:lnTo>
                  <a:pt x="10729" y="176518"/>
                </a:lnTo>
                <a:lnTo>
                  <a:pt x="23621" y="65531"/>
                </a:lnTo>
                <a:close/>
              </a:path>
              <a:path w="3227070" h="245109">
                <a:moveTo>
                  <a:pt x="13860" y="64780"/>
                </a:moveTo>
                <a:lnTo>
                  <a:pt x="13715" y="64769"/>
                </a:lnTo>
                <a:lnTo>
                  <a:pt x="13715" y="66028"/>
                </a:lnTo>
                <a:lnTo>
                  <a:pt x="13860" y="64780"/>
                </a:lnTo>
                <a:close/>
              </a:path>
              <a:path w="3227070" h="245109">
                <a:moveTo>
                  <a:pt x="23621" y="235457"/>
                </a:moveTo>
                <a:lnTo>
                  <a:pt x="23621" y="65531"/>
                </a:lnTo>
                <a:lnTo>
                  <a:pt x="13715" y="150809"/>
                </a:lnTo>
                <a:lnTo>
                  <a:pt x="13715" y="244601"/>
                </a:lnTo>
                <a:lnTo>
                  <a:pt x="18288" y="244601"/>
                </a:lnTo>
                <a:lnTo>
                  <a:pt x="18287" y="235457"/>
                </a:lnTo>
                <a:lnTo>
                  <a:pt x="23621" y="235457"/>
                </a:lnTo>
                <a:close/>
              </a:path>
              <a:path w="3227070" h="245109">
                <a:moveTo>
                  <a:pt x="14875" y="56048"/>
                </a:moveTo>
                <a:lnTo>
                  <a:pt x="13860" y="64780"/>
                </a:lnTo>
                <a:lnTo>
                  <a:pt x="14572" y="64835"/>
                </a:lnTo>
                <a:lnTo>
                  <a:pt x="14875" y="56048"/>
                </a:lnTo>
                <a:close/>
              </a:path>
              <a:path w="3227070" h="245109">
                <a:moveTo>
                  <a:pt x="23621" y="65531"/>
                </a:moveTo>
                <a:lnTo>
                  <a:pt x="23621" y="26669"/>
                </a:lnTo>
                <a:lnTo>
                  <a:pt x="18287" y="26669"/>
                </a:lnTo>
                <a:lnTo>
                  <a:pt x="14875" y="56048"/>
                </a:lnTo>
                <a:lnTo>
                  <a:pt x="14572" y="64835"/>
                </a:lnTo>
                <a:lnTo>
                  <a:pt x="23621" y="65531"/>
                </a:lnTo>
                <a:close/>
              </a:path>
              <a:path w="3227070" h="245109">
                <a:moveTo>
                  <a:pt x="3222497" y="235457"/>
                </a:moveTo>
                <a:lnTo>
                  <a:pt x="18287" y="235457"/>
                </a:lnTo>
                <a:lnTo>
                  <a:pt x="23621" y="240029"/>
                </a:lnTo>
                <a:lnTo>
                  <a:pt x="23621" y="244601"/>
                </a:lnTo>
                <a:lnTo>
                  <a:pt x="3217163" y="244601"/>
                </a:lnTo>
                <a:lnTo>
                  <a:pt x="3217164" y="240029"/>
                </a:lnTo>
                <a:lnTo>
                  <a:pt x="3222497" y="235457"/>
                </a:lnTo>
                <a:close/>
              </a:path>
              <a:path w="3227070" h="245109">
                <a:moveTo>
                  <a:pt x="23621" y="244601"/>
                </a:moveTo>
                <a:lnTo>
                  <a:pt x="23621" y="240029"/>
                </a:lnTo>
                <a:lnTo>
                  <a:pt x="18287" y="235457"/>
                </a:lnTo>
                <a:lnTo>
                  <a:pt x="18288" y="244601"/>
                </a:lnTo>
                <a:lnTo>
                  <a:pt x="23621" y="244601"/>
                </a:lnTo>
                <a:close/>
              </a:path>
              <a:path w="3227070" h="245109">
                <a:moveTo>
                  <a:pt x="3227070" y="244601"/>
                </a:moveTo>
                <a:lnTo>
                  <a:pt x="3227070" y="0"/>
                </a:lnTo>
                <a:lnTo>
                  <a:pt x="3217164" y="0"/>
                </a:lnTo>
                <a:lnTo>
                  <a:pt x="3217163" y="235457"/>
                </a:lnTo>
                <a:lnTo>
                  <a:pt x="3222497" y="235457"/>
                </a:lnTo>
                <a:lnTo>
                  <a:pt x="3222497" y="244601"/>
                </a:lnTo>
                <a:lnTo>
                  <a:pt x="3227070" y="244601"/>
                </a:lnTo>
                <a:close/>
              </a:path>
              <a:path w="3227070" h="245109">
                <a:moveTo>
                  <a:pt x="3222497" y="244601"/>
                </a:moveTo>
                <a:lnTo>
                  <a:pt x="3222497" y="235457"/>
                </a:lnTo>
                <a:lnTo>
                  <a:pt x="3217164" y="240029"/>
                </a:lnTo>
                <a:lnTo>
                  <a:pt x="3217163" y="244601"/>
                </a:lnTo>
                <a:lnTo>
                  <a:pt x="3222497" y="244601"/>
                </a:lnTo>
                <a:close/>
              </a:path>
            </a:pathLst>
          </a:custGeom>
          <a:solidFill>
            <a:srgbClr val="000000"/>
          </a:solidFill>
        </p:spPr>
        <p:txBody>
          <a:bodyPr wrap="square" lIns="0" tIns="0" rIns="0" bIns="0" rtlCol="0"/>
          <a:lstStyle/>
          <a:p>
            <a:endParaRPr/>
          </a:p>
        </p:txBody>
      </p:sp>
      <p:sp>
        <p:nvSpPr>
          <p:cNvPr id="8" name="object 8"/>
          <p:cNvSpPr txBox="1"/>
          <p:nvPr/>
        </p:nvSpPr>
        <p:spPr>
          <a:xfrm>
            <a:off x="7368233" y="1379660"/>
            <a:ext cx="1920023" cy="830997"/>
          </a:xfrm>
          <a:prstGeom prst="rect">
            <a:avLst/>
          </a:prstGeom>
        </p:spPr>
        <p:txBody>
          <a:bodyPr vert="horz" wrap="square" lIns="0" tIns="0" rIns="0" bIns="0" rtlCol="0">
            <a:spAutoFit/>
          </a:bodyPr>
          <a:lstStyle/>
          <a:p>
            <a:pPr marL="10575" marR="4453" indent="-1113" algn="ctr"/>
            <a:r>
              <a:rPr b="1" spc="-61" dirty="0">
                <a:solidFill>
                  <a:schemeClr val="bg1"/>
                </a:solidFill>
                <a:cs typeface="Arial"/>
              </a:rPr>
              <a:t>Σ</a:t>
            </a:r>
            <a:r>
              <a:rPr b="1" spc="-31" dirty="0">
                <a:solidFill>
                  <a:schemeClr val="bg1"/>
                </a:solidFill>
                <a:cs typeface="Arial"/>
              </a:rPr>
              <a:t>τ</a:t>
            </a:r>
            <a:r>
              <a:rPr b="1" spc="-4" dirty="0">
                <a:solidFill>
                  <a:schemeClr val="bg1"/>
                </a:solidFill>
                <a:cs typeface="Arial"/>
              </a:rPr>
              <a:t>α</a:t>
            </a:r>
            <a:r>
              <a:rPr b="1" spc="-9" dirty="0">
                <a:solidFill>
                  <a:schemeClr val="bg1"/>
                </a:solidFill>
                <a:cs typeface="Arial"/>
              </a:rPr>
              <a:t> έ</a:t>
            </a:r>
            <a:r>
              <a:rPr b="1" spc="-31" dirty="0">
                <a:solidFill>
                  <a:schemeClr val="bg1"/>
                </a:solidFill>
                <a:cs typeface="Arial"/>
              </a:rPr>
              <a:t>ξ</a:t>
            </a:r>
            <a:r>
              <a:rPr b="1" spc="-9" dirty="0">
                <a:solidFill>
                  <a:schemeClr val="bg1"/>
                </a:solidFill>
                <a:cs typeface="Arial"/>
              </a:rPr>
              <a:t>οδα </a:t>
            </a:r>
            <a:r>
              <a:rPr b="1" spc="-4" dirty="0">
                <a:solidFill>
                  <a:schemeClr val="bg1"/>
                </a:solidFill>
                <a:cs typeface="Arial"/>
              </a:rPr>
              <a:t>περι</a:t>
            </a:r>
            <a:r>
              <a:rPr b="1" spc="-31" dirty="0">
                <a:solidFill>
                  <a:schemeClr val="bg1"/>
                </a:solidFill>
                <a:cs typeface="Arial"/>
              </a:rPr>
              <a:t>λ</a:t>
            </a:r>
            <a:r>
              <a:rPr b="1" spc="-4" dirty="0">
                <a:solidFill>
                  <a:schemeClr val="bg1"/>
                </a:solidFill>
                <a:cs typeface="Arial"/>
              </a:rPr>
              <a:t>αμβάνον</a:t>
            </a:r>
            <a:r>
              <a:rPr b="1" spc="-31" dirty="0">
                <a:solidFill>
                  <a:schemeClr val="bg1"/>
                </a:solidFill>
                <a:cs typeface="Arial"/>
              </a:rPr>
              <a:t>τ</a:t>
            </a:r>
            <a:r>
              <a:rPr b="1" spc="-4" dirty="0">
                <a:solidFill>
                  <a:schemeClr val="bg1"/>
                </a:solidFill>
                <a:cs typeface="Arial"/>
              </a:rPr>
              <a:t>αι </a:t>
            </a:r>
            <a:r>
              <a:rPr b="1" spc="-9" dirty="0">
                <a:solidFill>
                  <a:schemeClr val="bg1"/>
                </a:solidFill>
                <a:cs typeface="Arial"/>
              </a:rPr>
              <a:t>α</a:t>
            </a:r>
            <a:r>
              <a:rPr b="1" spc="-35" dirty="0">
                <a:solidFill>
                  <a:schemeClr val="bg1"/>
                </a:solidFill>
                <a:cs typeface="Arial"/>
              </a:rPr>
              <a:t>π</a:t>
            </a:r>
            <a:r>
              <a:rPr b="1" spc="-9" dirty="0">
                <a:solidFill>
                  <a:schemeClr val="bg1"/>
                </a:solidFill>
                <a:cs typeface="Arial"/>
              </a:rPr>
              <a:t>οσβέσει</a:t>
            </a:r>
            <a:r>
              <a:rPr b="1" spc="-4" dirty="0">
                <a:solidFill>
                  <a:schemeClr val="bg1"/>
                </a:solidFill>
                <a:cs typeface="Arial"/>
              </a:rPr>
              <a:t>ς</a:t>
            </a:r>
            <a:r>
              <a:rPr b="1" spc="-13" dirty="0">
                <a:solidFill>
                  <a:schemeClr val="bg1"/>
                </a:solidFill>
                <a:cs typeface="Arial"/>
              </a:rPr>
              <a:t> </a:t>
            </a:r>
            <a:r>
              <a:rPr b="1" spc="-4" dirty="0">
                <a:solidFill>
                  <a:schemeClr val="bg1"/>
                </a:solidFill>
                <a:cs typeface="Arial"/>
              </a:rPr>
              <a:t>€</a:t>
            </a:r>
            <a:r>
              <a:rPr b="1" spc="-9" dirty="0">
                <a:solidFill>
                  <a:schemeClr val="bg1"/>
                </a:solidFill>
                <a:cs typeface="Arial"/>
              </a:rPr>
              <a:t> 2</a:t>
            </a:r>
            <a:r>
              <a:rPr b="1" spc="-4" dirty="0">
                <a:solidFill>
                  <a:schemeClr val="bg1"/>
                </a:solidFill>
                <a:cs typeface="Arial"/>
              </a:rPr>
              <a:t>.</a:t>
            </a:r>
            <a:r>
              <a:rPr b="1" spc="-9" dirty="0">
                <a:solidFill>
                  <a:schemeClr val="bg1"/>
                </a:solidFill>
                <a:cs typeface="Arial"/>
              </a:rPr>
              <a:t>500</a:t>
            </a:r>
            <a:endParaRPr b="1" dirty="0">
              <a:solidFill>
                <a:schemeClr val="bg1"/>
              </a:solidFill>
              <a:cs typeface="Arial"/>
            </a:endParaRPr>
          </a:p>
        </p:txBody>
      </p:sp>
      <p:sp>
        <p:nvSpPr>
          <p:cNvPr id="11" name="object 11"/>
          <p:cNvSpPr/>
          <p:nvPr/>
        </p:nvSpPr>
        <p:spPr>
          <a:xfrm>
            <a:off x="9600379" y="5171999"/>
            <a:ext cx="1086" cy="0"/>
          </a:xfrm>
          <a:custGeom>
            <a:avLst/>
            <a:gdLst/>
            <a:ahLst/>
            <a:cxnLst/>
            <a:rect l="l" t="t" r="r" b="b"/>
            <a:pathLst>
              <a:path w="1270">
                <a:moveTo>
                  <a:pt x="0" y="0"/>
                </a:moveTo>
                <a:lnTo>
                  <a:pt x="761" y="0"/>
                </a:lnTo>
              </a:path>
            </a:pathLst>
          </a:custGeom>
          <a:ln w="3175">
            <a:solidFill>
              <a:srgbClr val="C0C0C0"/>
            </a:solidFill>
          </a:ln>
        </p:spPr>
        <p:txBody>
          <a:bodyPr wrap="square" lIns="0" tIns="0" rIns="0" bIns="0" rtlCol="0"/>
          <a:lstStyle/>
          <a:p>
            <a:endParaRPr/>
          </a:p>
        </p:txBody>
      </p:sp>
      <p:sp>
        <p:nvSpPr>
          <p:cNvPr id="13" name="object 13"/>
          <p:cNvSpPr/>
          <p:nvPr/>
        </p:nvSpPr>
        <p:spPr>
          <a:xfrm>
            <a:off x="9600379" y="5561022"/>
            <a:ext cx="1086" cy="0"/>
          </a:xfrm>
          <a:custGeom>
            <a:avLst/>
            <a:gdLst/>
            <a:ahLst/>
            <a:cxnLst/>
            <a:rect l="l" t="t" r="r" b="b"/>
            <a:pathLst>
              <a:path w="1270">
                <a:moveTo>
                  <a:pt x="0" y="0"/>
                </a:moveTo>
                <a:lnTo>
                  <a:pt x="761" y="0"/>
                </a:lnTo>
              </a:path>
            </a:pathLst>
          </a:custGeom>
          <a:ln w="3175">
            <a:solidFill>
              <a:srgbClr val="C0C0C0"/>
            </a:solidFill>
          </a:ln>
        </p:spPr>
        <p:txBody>
          <a:bodyPr wrap="square" lIns="0" tIns="0" rIns="0" bIns="0" rtlCol="0"/>
          <a:lstStyle/>
          <a:p>
            <a:endParaRPr/>
          </a:p>
        </p:txBody>
      </p:sp>
      <p:sp>
        <p:nvSpPr>
          <p:cNvPr id="15" name="object 15"/>
          <p:cNvSpPr txBox="1"/>
          <p:nvPr/>
        </p:nvSpPr>
        <p:spPr>
          <a:xfrm>
            <a:off x="2251730" y="5865057"/>
            <a:ext cx="7732703" cy="31128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33951" rIns="0" bIns="0" rtlCol="0">
            <a:spAutoFit/>
          </a:bodyPr>
          <a:lstStyle/>
          <a:p>
            <a:pPr marL="171426">
              <a:spcBef>
                <a:spcPts val="267"/>
              </a:spcBef>
            </a:pPr>
            <a:r>
              <a:rPr spc="-4" dirty="0">
                <a:cs typeface="Arial"/>
              </a:rPr>
              <a:t>ΕΒΙ</a:t>
            </a:r>
            <a:r>
              <a:rPr spc="-9" dirty="0">
                <a:cs typeface="Arial"/>
              </a:rPr>
              <a:t>ΤD</a:t>
            </a:r>
            <a:r>
              <a:rPr spc="-4" dirty="0">
                <a:cs typeface="Arial"/>
              </a:rPr>
              <a:t>A</a:t>
            </a:r>
            <a:r>
              <a:rPr spc="-83" dirty="0">
                <a:cs typeface="Arial"/>
              </a:rPr>
              <a:t> </a:t>
            </a:r>
            <a:r>
              <a:rPr spc="-4" dirty="0">
                <a:cs typeface="Arial"/>
              </a:rPr>
              <a:t>=</a:t>
            </a:r>
            <a:r>
              <a:rPr spc="-13" dirty="0">
                <a:cs typeface="Arial"/>
              </a:rPr>
              <a:t> </a:t>
            </a:r>
            <a:r>
              <a:rPr spc="-9" dirty="0">
                <a:cs typeface="Arial"/>
              </a:rPr>
              <a:t>Earn</a:t>
            </a:r>
            <a:r>
              <a:rPr spc="-4" dirty="0">
                <a:cs typeface="Arial"/>
              </a:rPr>
              <a:t>i</a:t>
            </a:r>
            <a:r>
              <a:rPr spc="-9" dirty="0">
                <a:cs typeface="Arial"/>
              </a:rPr>
              <a:t>n</a:t>
            </a:r>
            <a:r>
              <a:rPr spc="-4" dirty="0">
                <a:cs typeface="Arial"/>
              </a:rPr>
              <a:t>g</a:t>
            </a:r>
            <a:r>
              <a:rPr spc="9" dirty="0">
                <a:cs typeface="Arial"/>
              </a:rPr>
              <a:t> </a:t>
            </a:r>
            <a:r>
              <a:rPr spc="-9" dirty="0">
                <a:cs typeface="Arial"/>
              </a:rPr>
              <a:t>be</a:t>
            </a:r>
            <a:r>
              <a:rPr spc="-4" dirty="0">
                <a:cs typeface="Arial"/>
              </a:rPr>
              <a:t>f</a:t>
            </a:r>
            <a:r>
              <a:rPr spc="-9" dirty="0">
                <a:cs typeface="Arial"/>
              </a:rPr>
              <a:t>or</a:t>
            </a:r>
            <a:r>
              <a:rPr spc="-4" dirty="0">
                <a:cs typeface="Arial"/>
              </a:rPr>
              <a:t>e</a:t>
            </a:r>
            <a:r>
              <a:rPr spc="-9" dirty="0">
                <a:cs typeface="Arial"/>
              </a:rPr>
              <a:t> </a:t>
            </a:r>
            <a:r>
              <a:rPr spc="-4" dirty="0">
                <a:cs typeface="Arial"/>
              </a:rPr>
              <a:t>interest,</a:t>
            </a:r>
            <a:r>
              <a:rPr spc="-18" dirty="0">
                <a:cs typeface="Arial"/>
              </a:rPr>
              <a:t> </a:t>
            </a:r>
            <a:r>
              <a:rPr spc="-4" dirty="0">
                <a:cs typeface="Arial"/>
              </a:rPr>
              <a:t>tax,</a:t>
            </a:r>
            <a:r>
              <a:rPr spc="-22" dirty="0">
                <a:cs typeface="Arial"/>
              </a:rPr>
              <a:t> </a:t>
            </a:r>
            <a:r>
              <a:rPr spc="-9" dirty="0">
                <a:cs typeface="Arial"/>
              </a:rPr>
              <a:t>depre</a:t>
            </a:r>
            <a:r>
              <a:rPr spc="-4" dirty="0">
                <a:cs typeface="Arial"/>
              </a:rPr>
              <a:t>ci</a:t>
            </a:r>
            <a:r>
              <a:rPr spc="-9" dirty="0">
                <a:cs typeface="Arial"/>
              </a:rPr>
              <a:t>a</a:t>
            </a:r>
            <a:r>
              <a:rPr spc="-4" dirty="0">
                <a:cs typeface="Arial"/>
              </a:rPr>
              <a:t>ti</a:t>
            </a:r>
            <a:r>
              <a:rPr spc="-9" dirty="0">
                <a:cs typeface="Arial"/>
              </a:rPr>
              <a:t>o</a:t>
            </a:r>
            <a:r>
              <a:rPr spc="-4" dirty="0">
                <a:cs typeface="Arial"/>
              </a:rPr>
              <a:t>n</a:t>
            </a:r>
            <a:r>
              <a:rPr spc="4" dirty="0">
                <a:cs typeface="Arial"/>
              </a:rPr>
              <a:t> </a:t>
            </a:r>
            <a:r>
              <a:rPr spc="-9" dirty="0">
                <a:cs typeface="Arial"/>
              </a:rPr>
              <a:t>an</a:t>
            </a:r>
            <a:r>
              <a:rPr spc="-4" dirty="0">
                <a:cs typeface="Arial"/>
              </a:rPr>
              <a:t>d</a:t>
            </a:r>
            <a:r>
              <a:rPr dirty="0">
                <a:cs typeface="Arial"/>
              </a:rPr>
              <a:t> </a:t>
            </a:r>
            <a:r>
              <a:rPr spc="-9" dirty="0">
                <a:cs typeface="Arial"/>
              </a:rPr>
              <a:t>amor</a:t>
            </a:r>
            <a:r>
              <a:rPr spc="-4" dirty="0">
                <a:cs typeface="Arial"/>
              </a:rPr>
              <a:t>tizati</a:t>
            </a:r>
            <a:r>
              <a:rPr spc="-9" dirty="0">
                <a:cs typeface="Arial"/>
              </a:rPr>
              <a:t>o</a:t>
            </a:r>
            <a:r>
              <a:rPr spc="-4" dirty="0">
                <a:cs typeface="Arial"/>
              </a:rPr>
              <a:t>n</a:t>
            </a:r>
            <a:r>
              <a:rPr dirty="0">
                <a:cs typeface="Arial"/>
              </a:rPr>
              <a:t> </a:t>
            </a:r>
            <a:r>
              <a:rPr spc="-4" dirty="0">
                <a:cs typeface="Arial"/>
              </a:rPr>
              <a:t>=</a:t>
            </a:r>
            <a:endParaRPr>
              <a:cs typeface="Arial"/>
            </a:endParaRPr>
          </a:p>
        </p:txBody>
      </p:sp>
      <p:graphicFrame>
        <p:nvGraphicFramePr>
          <p:cNvPr id="12" name="object 12"/>
          <p:cNvGraphicFramePr>
            <a:graphicFrameLocks noGrp="1"/>
          </p:cNvGraphicFramePr>
          <p:nvPr>
            <p:extLst/>
          </p:nvPr>
        </p:nvGraphicFramePr>
        <p:xfrm>
          <a:off x="2591046" y="2450740"/>
          <a:ext cx="6988154" cy="3110111"/>
        </p:xfrm>
        <a:graphic>
          <a:graphicData uri="http://schemas.openxmlformats.org/drawingml/2006/table">
            <a:tbl>
              <a:tblPr firstRow="1" bandRow="1">
                <a:tableStyleId>{2D5ABB26-0587-4C30-8999-92F81FD0307C}</a:tableStyleId>
              </a:tblPr>
              <a:tblGrid>
                <a:gridCol w="4701552">
                  <a:extLst>
                    <a:ext uri="{9D8B030D-6E8A-4147-A177-3AD203B41FA5}">
                      <a16:colId xmlns:a16="http://schemas.microsoft.com/office/drawing/2014/main" xmlns="" val="20000"/>
                    </a:ext>
                  </a:extLst>
                </a:gridCol>
                <a:gridCol w="2286602">
                  <a:extLst>
                    <a:ext uri="{9D8B030D-6E8A-4147-A177-3AD203B41FA5}">
                      <a16:colId xmlns:a16="http://schemas.microsoft.com/office/drawing/2014/main" xmlns="" val="20001"/>
                    </a:ext>
                  </a:extLst>
                </a:gridCol>
              </a:tblGrid>
              <a:tr h="388678">
                <a:tc>
                  <a:txBody>
                    <a:bodyPr/>
                    <a:lstStyle/>
                    <a:p>
                      <a:pPr marL="50165">
                        <a:lnSpc>
                          <a:spcPts val="2845"/>
                        </a:lnSpc>
                      </a:pPr>
                      <a:r>
                        <a:rPr sz="2300" spc="-80" dirty="0"/>
                        <a:t>Π</a:t>
                      </a:r>
                      <a:r>
                        <a:rPr sz="2300" spc="-229" dirty="0"/>
                        <a:t>ω</a:t>
                      </a:r>
                      <a:r>
                        <a:rPr sz="2300" spc="100" dirty="0"/>
                        <a:t>λ</a:t>
                      </a:r>
                      <a:r>
                        <a:rPr sz="2300" spc="-50" dirty="0"/>
                        <a:t>ή</a:t>
                      </a:r>
                      <a:r>
                        <a:rPr sz="2300" spc="-15" dirty="0"/>
                        <a:t>σ</a:t>
                      </a:r>
                      <a:r>
                        <a:rPr sz="2300" spc="40" dirty="0"/>
                        <a:t>ε</a:t>
                      </a:r>
                      <a:r>
                        <a:rPr sz="2300" spc="15" dirty="0"/>
                        <a:t>ι</a:t>
                      </a:r>
                      <a:r>
                        <a:rPr sz="2300" dirty="0"/>
                        <a:t>ς</a:t>
                      </a:r>
                      <a:endParaRPr sz="2300" dirty="0">
                        <a:latin typeface="+mn-lt"/>
                        <a:cs typeface="Arial"/>
                      </a:endParaRPr>
                    </a:p>
                  </a:txBody>
                  <a:tcPr marL="0" marR="0" marT="0" marB="0"/>
                </a:tc>
                <a:tc>
                  <a:txBody>
                    <a:bodyPr/>
                    <a:lstStyle/>
                    <a:p>
                      <a:pPr marR="41910" algn="r">
                        <a:lnSpc>
                          <a:spcPts val="2845"/>
                        </a:lnSpc>
                      </a:pPr>
                      <a:r>
                        <a:rPr sz="2300" spc="-50" dirty="0"/>
                        <a:t>100</a:t>
                      </a:r>
                      <a:r>
                        <a:rPr sz="2300" spc="70" dirty="0"/>
                        <a:t>.</a:t>
                      </a:r>
                      <a:r>
                        <a:rPr sz="2300" spc="-50" dirty="0"/>
                        <a:t>000</a:t>
                      </a:r>
                      <a:endParaRPr sz="2300">
                        <a:latin typeface="+mn-lt"/>
                        <a:cs typeface="Arial"/>
                      </a:endParaRPr>
                    </a:p>
                  </a:txBody>
                  <a:tcPr marL="0" marR="0" marT="0" marB="0"/>
                </a:tc>
                <a:extLst>
                  <a:ext uri="{0D108BD9-81ED-4DB2-BD59-A6C34878D82A}">
                    <a16:rowId xmlns:a16="http://schemas.microsoft.com/office/drawing/2014/main" xmlns="" val="10000"/>
                  </a:ext>
                </a:extLst>
              </a:tr>
              <a:tr h="388678">
                <a:tc>
                  <a:txBody>
                    <a:bodyPr/>
                    <a:lstStyle/>
                    <a:p>
                      <a:pPr marL="50165">
                        <a:lnSpc>
                          <a:spcPts val="2845"/>
                        </a:lnSpc>
                      </a:pPr>
                      <a:r>
                        <a:rPr sz="2300" spc="-65" dirty="0"/>
                        <a:t>-</a:t>
                      </a:r>
                      <a:r>
                        <a:rPr sz="2300" spc="60" dirty="0"/>
                        <a:t>Κ</a:t>
                      </a:r>
                      <a:r>
                        <a:rPr sz="2300" spc="-55" dirty="0"/>
                        <a:t>ό</a:t>
                      </a:r>
                      <a:r>
                        <a:rPr sz="2300" spc="-5" dirty="0"/>
                        <a:t>σ</a:t>
                      </a:r>
                      <a:r>
                        <a:rPr sz="2300" spc="-25" dirty="0"/>
                        <a:t>τ</a:t>
                      </a:r>
                      <a:r>
                        <a:rPr sz="2300" spc="-55" dirty="0"/>
                        <a:t>ο</a:t>
                      </a:r>
                      <a:r>
                        <a:rPr sz="2300" dirty="0"/>
                        <a:t>ς</a:t>
                      </a:r>
                      <a:r>
                        <a:rPr sz="2300" spc="30" dirty="0"/>
                        <a:t> </a:t>
                      </a:r>
                      <a:r>
                        <a:rPr sz="2300" spc="5" dirty="0"/>
                        <a:t>π</a:t>
                      </a:r>
                      <a:r>
                        <a:rPr sz="2300" spc="-229" dirty="0"/>
                        <a:t>ω</a:t>
                      </a:r>
                      <a:r>
                        <a:rPr sz="2300" spc="100" dirty="0"/>
                        <a:t>λ</a:t>
                      </a:r>
                      <a:r>
                        <a:rPr sz="2300" spc="-50" dirty="0"/>
                        <a:t>η</a:t>
                      </a:r>
                      <a:r>
                        <a:rPr sz="2300" spc="-55" dirty="0"/>
                        <a:t>θ</a:t>
                      </a:r>
                      <a:r>
                        <a:rPr sz="2300" spc="40" dirty="0"/>
                        <a:t>έ</a:t>
                      </a:r>
                      <a:r>
                        <a:rPr sz="2300" spc="-305" dirty="0"/>
                        <a:t>ν</a:t>
                      </a:r>
                      <a:r>
                        <a:rPr sz="2300" spc="-25" dirty="0"/>
                        <a:t>τ</a:t>
                      </a:r>
                      <a:r>
                        <a:rPr sz="2300" spc="-229" dirty="0"/>
                        <a:t>ω</a:t>
                      </a:r>
                      <a:r>
                        <a:rPr sz="2300" dirty="0"/>
                        <a:t>ν</a:t>
                      </a:r>
                      <a:endParaRPr sz="2300">
                        <a:latin typeface="+mn-lt"/>
                        <a:cs typeface="Arial"/>
                      </a:endParaRPr>
                    </a:p>
                  </a:txBody>
                  <a:tcPr marL="0" marR="0" marT="0" marB="0"/>
                </a:tc>
                <a:tc>
                  <a:txBody>
                    <a:bodyPr/>
                    <a:lstStyle/>
                    <a:p>
                      <a:pPr marR="41910" algn="r">
                        <a:lnSpc>
                          <a:spcPts val="2845"/>
                        </a:lnSpc>
                      </a:pPr>
                      <a:r>
                        <a:rPr sz="2300" spc="-50" dirty="0"/>
                        <a:t>35</a:t>
                      </a:r>
                      <a:r>
                        <a:rPr sz="2300" spc="70" dirty="0"/>
                        <a:t>.</a:t>
                      </a:r>
                      <a:r>
                        <a:rPr sz="2300" spc="-50" dirty="0"/>
                        <a:t>000</a:t>
                      </a:r>
                      <a:endParaRPr sz="2300">
                        <a:latin typeface="+mn-lt"/>
                        <a:cs typeface="Arial"/>
                      </a:endParaRPr>
                    </a:p>
                  </a:txBody>
                  <a:tcPr marL="0" marR="0" marT="0" marB="0"/>
                </a:tc>
                <a:extLst>
                  <a:ext uri="{0D108BD9-81ED-4DB2-BD59-A6C34878D82A}">
                    <a16:rowId xmlns:a16="http://schemas.microsoft.com/office/drawing/2014/main" xmlns="" val="10001"/>
                  </a:ext>
                </a:extLst>
              </a:tr>
              <a:tr h="388678">
                <a:tc>
                  <a:txBody>
                    <a:bodyPr/>
                    <a:lstStyle/>
                    <a:p>
                      <a:pPr marL="50165">
                        <a:lnSpc>
                          <a:spcPts val="2845"/>
                        </a:lnSpc>
                      </a:pPr>
                      <a:r>
                        <a:rPr sz="2300" spc="25" dirty="0"/>
                        <a:t>Μι</a:t>
                      </a:r>
                      <a:r>
                        <a:rPr sz="2300" spc="90" dirty="0"/>
                        <a:t>κ</a:t>
                      </a:r>
                      <a:r>
                        <a:rPr sz="2300" spc="-25" dirty="0"/>
                        <a:t>τ</a:t>
                      </a:r>
                      <a:r>
                        <a:rPr sz="2300" dirty="0"/>
                        <a:t>ό</a:t>
                      </a:r>
                      <a:r>
                        <a:rPr sz="2300" spc="35" dirty="0"/>
                        <a:t> </a:t>
                      </a:r>
                      <a:r>
                        <a:rPr sz="2300" spc="100" dirty="0"/>
                        <a:t>κ</a:t>
                      </a:r>
                      <a:r>
                        <a:rPr sz="2300" spc="35" dirty="0"/>
                        <a:t>έ</a:t>
                      </a:r>
                      <a:r>
                        <a:rPr sz="2300" spc="-80" dirty="0"/>
                        <a:t>ρ</a:t>
                      </a:r>
                      <a:r>
                        <a:rPr sz="2300" spc="-50" dirty="0"/>
                        <a:t>δ</a:t>
                      </a:r>
                      <a:r>
                        <a:rPr sz="2300" spc="-55" dirty="0"/>
                        <a:t>ο</a:t>
                      </a:r>
                      <a:r>
                        <a:rPr sz="2300" dirty="0"/>
                        <a:t>ς</a:t>
                      </a:r>
                      <a:endParaRPr sz="2300">
                        <a:latin typeface="+mn-lt"/>
                        <a:cs typeface="Arial"/>
                      </a:endParaRPr>
                    </a:p>
                  </a:txBody>
                  <a:tcPr marL="0" marR="0" marT="0" marB="0"/>
                </a:tc>
                <a:tc>
                  <a:txBody>
                    <a:bodyPr/>
                    <a:lstStyle/>
                    <a:p>
                      <a:pPr marR="41910" algn="r">
                        <a:lnSpc>
                          <a:spcPts val="2845"/>
                        </a:lnSpc>
                      </a:pPr>
                      <a:r>
                        <a:rPr sz="2300" spc="-50" dirty="0"/>
                        <a:t>65</a:t>
                      </a:r>
                      <a:r>
                        <a:rPr sz="2300" spc="70" dirty="0"/>
                        <a:t>.</a:t>
                      </a:r>
                      <a:r>
                        <a:rPr sz="2300" spc="-50" dirty="0"/>
                        <a:t>000</a:t>
                      </a:r>
                      <a:endParaRPr sz="2300">
                        <a:latin typeface="+mn-lt"/>
                        <a:cs typeface="Arial"/>
                      </a:endParaRPr>
                    </a:p>
                  </a:txBody>
                  <a:tcPr marL="0" marR="0" marT="0" marB="0"/>
                </a:tc>
                <a:extLst>
                  <a:ext uri="{0D108BD9-81ED-4DB2-BD59-A6C34878D82A}">
                    <a16:rowId xmlns:a16="http://schemas.microsoft.com/office/drawing/2014/main" xmlns="" val="10002"/>
                  </a:ext>
                </a:extLst>
              </a:tr>
              <a:tr h="389022">
                <a:tc>
                  <a:txBody>
                    <a:bodyPr/>
                    <a:lstStyle/>
                    <a:p>
                      <a:pPr marL="50165">
                        <a:lnSpc>
                          <a:spcPts val="2845"/>
                        </a:lnSpc>
                      </a:pPr>
                      <a:r>
                        <a:rPr sz="2300" spc="-65" dirty="0"/>
                        <a:t>-</a:t>
                      </a:r>
                      <a:r>
                        <a:rPr sz="2300" spc="-45" dirty="0"/>
                        <a:t>Έ</a:t>
                      </a:r>
                      <a:r>
                        <a:rPr sz="2300" spc="30" dirty="0"/>
                        <a:t>ξ</a:t>
                      </a:r>
                      <a:r>
                        <a:rPr sz="2300" spc="-45" dirty="0"/>
                        <a:t>οδ</a:t>
                      </a:r>
                      <a:r>
                        <a:rPr sz="2300" dirty="0"/>
                        <a:t>α</a:t>
                      </a:r>
                      <a:r>
                        <a:rPr sz="2300" spc="175" dirty="0"/>
                        <a:t> </a:t>
                      </a:r>
                      <a:r>
                        <a:rPr sz="2300" spc="-50" dirty="0"/>
                        <a:t>δ</a:t>
                      </a:r>
                      <a:r>
                        <a:rPr sz="2300" spc="15" dirty="0"/>
                        <a:t>ι</a:t>
                      </a:r>
                      <a:r>
                        <a:rPr sz="2300" spc="-50" dirty="0"/>
                        <a:t>ο</a:t>
                      </a:r>
                      <a:r>
                        <a:rPr sz="2300" spc="15" dirty="0"/>
                        <a:t>ί</a:t>
                      </a:r>
                      <a:r>
                        <a:rPr sz="2300" spc="100" dirty="0"/>
                        <a:t>κ</a:t>
                      </a:r>
                      <a:r>
                        <a:rPr sz="2300" spc="-55" dirty="0"/>
                        <a:t>η</a:t>
                      </a:r>
                      <a:r>
                        <a:rPr sz="2300" spc="-5" dirty="0"/>
                        <a:t>σ</a:t>
                      </a:r>
                      <a:r>
                        <a:rPr sz="2300" spc="-50" dirty="0"/>
                        <a:t>η</a:t>
                      </a:r>
                      <a:r>
                        <a:rPr sz="2300" dirty="0"/>
                        <a:t>ς</a:t>
                      </a:r>
                      <a:r>
                        <a:rPr sz="2300" spc="30" dirty="0"/>
                        <a:t> </a:t>
                      </a:r>
                      <a:r>
                        <a:rPr sz="2300" spc="95" dirty="0"/>
                        <a:t>κα</a:t>
                      </a:r>
                      <a:r>
                        <a:rPr sz="2300" dirty="0"/>
                        <a:t>ι</a:t>
                      </a:r>
                      <a:r>
                        <a:rPr sz="2300" spc="105" dirty="0"/>
                        <a:t> </a:t>
                      </a:r>
                      <a:r>
                        <a:rPr sz="2300" dirty="0"/>
                        <a:t>π</a:t>
                      </a:r>
                      <a:r>
                        <a:rPr sz="2300" spc="-229" dirty="0"/>
                        <a:t>ω</a:t>
                      </a:r>
                      <a:r>
                        <a:rPr sz="2300" spc="100" dirty="0"/>
                        <a:t>λ</a:t>
                      </a:r>
                      <a:r>
                        <a:rPr sz="2300" spc="-55" dirty="0"/>
                        <a:t>ή</a:t>
                      </a:r>
                      <a:r>
                        <a:rPr sz="2300" dirty="0"/>
                        <a:t>σ</a:t>
                      </a:r>
                      <a:r>
                        <a:rPr sz="2300" spc="40" dirty="0"/>
                        <a:t>ε</a:t>
                      </a:r>
                      <a:r>
                        <a:rPr sz="2300" spc="-229" dirty="0"/>
                        <a:t>ω</a:t>
                      </a:r>
                      <a:r>
                        <a:rPr sz="2300" dirty="0"/>
                        <a:t>ν</a:t>
                      </a:r>
                      <a:endParaRPr sz="2300">
                        <a:latin typeface="+mn-lt"/>
                        <a:cs typeface="Arial"/>
                      </a:endParaRPr>
                    </a:p>
                  </a:txBody>
                  <a:tcPr marL="0" marR="0" marT="0" marB="0"/>
                </a:tc>
                <a:tc>
                  <a:txBody>
                    <a:bodyPr/>
                    <a:lstStyle/>
                    <a:p>
                      <a:pPr marR="41910" algn="r">
                        <a:lnSpc>
                          <a:spcPts val="2845"/>
                        </a:lnSpc>
                      </a:pPr>
                      <a:r>
                        <a:rPr sz="2300" spc="-50" dirty="0"/>
                        <a:t>22</a:t>
                      </a:r>
                      <a:r>
                        <a:rPr sz="2300" spc="70" dirty="0"/>
                        <a:t>.</a:t>
                      </a:r>
                      <a:r>
                        <a:rPr sz="2300" spc="-50" dirty="0"/>
                        <a:t>000</a:t>
                      </a:r>
                      <a:endParaRPr sz="2300">
                        <a:latin typeface="+mn-lt"/>
                        <a:cs typeface="Arial"/>
                      </a:endParaRPr>
                    </a:p>
                  </a:txBody>
                  <a:tcPr marL="0" marR="0" marT="0" marB="0"/>
                </a:tc>
                <a:extLst>
                  <a:ext uri="{0D108BD9-81ED-4DB2-BD59-A6C34878D82A}">
                    <a16:rowId xmlns:a16="http://schemas.microsoft.com/office/drawing/2014/main" xmlns="" val="10003"/>
                  </a:ext>
                </a:extLst>
              </a:tr>
              <a:tr h="388677">
                <a:tc>
                  <a:txBody>
                    <a:bodyPr/>
                    <a:lstStyle/>
                    <a:p>
                      <a:pPr marL="50165">
                        <a:lnSpc>
                          <a:spcPts val="2845"/>
                        </a:lnSpc>
                      </a:pPr>
                      <a:r>
                        <a:rPr sz="2300" dirty="0"/>
                        <a:t>-</a:t>
                      </a:r>
                      <a:r>
                        <a:rPr sz="2300" spc="20" dirty="0"/>
                        <a:t> </a:t>
                      </a:r>
                      <a:r>
                        <a:rPr sz="2300" spc="-335" dirty="0"/>
                        <a:t>Χ</a:t>
                      </a:r>
                      <a:r>
                        <a:rPr sz="2300" spc="-80" dirty="0"/>
                        <a:t>ρ</a:t>
                      </a:r>
                      <a:r>
                        <a:rPr sz="2300" spc="-50" dirty="0"/>
                        <a:t>η</a:t>
                      </a:r>
                      <a:r>
                        <a:rPr sz="2300" spc="-100" dirty="0"/>
                        <a:t>μ</a:t>
                      </a:r>
                      <a:r>
                        <a:rPr sz="2300" spc="95" dirty="0"/>
                        <a:t>α</a:t>
                      </a:r>
                      <a:r>
                        <a:rPr sz="2300" spc="-35" dirty="0"/>
                        <a:t>τ</a:t>
                      </a:r>
                      <a:r>
                        <a:rPr sz="2300" spc="-50" dirty="0"/>
                        <a:t>οο</a:t>
                      </a:r>
                      <a:r>
                        <a:rPr sz="2300" spc="15" dirty="0"/>
                        <a:t>ι</a:t>
                      </a:r>
                      <a:r>
                        <a:rPr sz="2300" spc="100" dirty="0"/>
                        <a:t>κ</a:t>
                      </a:r>
                      <a:r>
                        <a:rPr sz="2300" spc="-55" dirty="0"/>
                        <a:t>ο</a:t>
                      </a:r>
                      <a:r>
                        <a:rPr sz="2300" spc="-300" dirty="0"/>
                        <a:t>ν</a:t>
                      </a:r>
                      <a:r>
                        <a:rPr sz="2300" spc="-50" dirty="0"/>
                        <a:t>ο</a:t>
                      </a:r>
                      <a:r>
                        <a:rPr sz="2300" spc="-105" dirty="0"/>
                        <a:t>μ</a:t>
                      </a:r>
                      <a:r>
                        <a:rPr sz="2300" spc="25" dirty="0"/>
                        <a:t>ι</a:t>
                      </a:r>
                      <a:r>
                        <a:rPr sz="2300" spc="90" dirty="0"/>
                        <a:t>κ</a:t>
                      </a:r>
                      <a:r>
                        <a:rPr sz="2300" dirty="0"/>
                        <a:t>ά</a:t>
                      </a:r>
                      <a:r>
                        <a:rPr sz="2300" spc="180" dirty="0"/>
                        <a:t> </a:t>
                      </a:r>
                      <a:r>
                        <a:rPr sz="2300" spc="35" dirty="0"/>
                        <a:t>έξ</a:t>
                      </a:r>
                      <a:r>
                        <a:rPr sz="2300" spc="-55" dirty="0"/>
                        <a:t>ο</a:t>
                      </a:r>
                      <a:r>
                        <a:rPr sz="2300" spc="-50" dirty="0"/>
                        <a:t>δ</a:t>
                      </a:r>
                      <a:r>
                        <a:rPr sz="2300" dirty="0"/>
                        <a:t>α</a:t>
                      </a:r>
                      <a:endParaRPr sz="2300">
                        <a:latin typeface="+mn-lt"/>
                        <a:cs typeface="Arial"/>
                      </a:endParaRPr>
                    </a:p>
                  </a:txBody>
                  <a:tcPr marL="0" marR="0" marT="0" marB="0"/>
                </a:tc>
                <a:tc>
                  <a:txBody>
                    <a:bodyPr/>
                    <a:lstStyle/>
                    <a:p>
                      <a:pPr marR="41910" algn="r">
                        <a:lnSpc>
                          <a:spcPts val="2845"/>
                        </a:lnSpc>
                      </a:pPr>
                      <a:r>
                        <a:rPr sz="2300" spc="-50" dirty="0"/>
                        <a:t>4</a:t>
                      </a:r>
                      <a:r>
                        <a:rPr sz="2300" spc="70" dirty="0"/>
                        <a:t>.</a:t>
                      </a:r>
                      <a:r>
                        <a:rPr sz="2300" spc="-50" dirty="0"/>
                        <a:t>000</a:t>
                      </a:r>
                      <a:endParaRPr sz="2300">
                        <a:latin typeface="+mn-lt"/>
                        <a:cs typeface="Arial"/>
                      </a:endParaRPr>
                    </a:p>
                  </a:txBody>
                  <a:tcPr marL="0" marR="0" marT="0" marB="0"/>
                </a:tc>
                <a:extLst>
                  <a:ext uri="{0D108BD9-81ED-4DB2-BD59-A6C34878D82A}">
                    <a16:rowId xmlns:a16="http://schemas.microsoft.com/office/drawing/2014/main" xmlns="" val="10004"/>
                  </a:ext>
                </a:extLst>
              </a:tr>
              <a:tr h="388678">
                <a:tc>
                  <a:txBody>
                    <a:bodyPr/>
                    <a:lstStyle/>
                    <a:p>
                      <a:pPr marL="50165">
                        <a:lnSpc>
                          <a:spcPts val="2845"/>
                        </a:lnSpc>
                      </a:pPr>
                      <a:r>
                        <a:rPr sz="2300" spc="60" dirty="0"/>
                        <a:t>Α</a:t>
                      </a:r>
                      <a:r>
                        <a:rPr sz="2300" spc="5" dirty="0"/>
                        <a:t>π</a:t>
                      </a:r>
                      <a:r>
                        <a:rPr sz="2300" spc="-50" dirty="0"/>
                        <a:t>ο</a:t>
                      </a:r>
                      <a:r>
                        <a:rPr sz="2300" spc="-35" dirty="0"/>
                        <a:t>τ</a:t>
                      </a:r>
                      <a:r>
                        <a:rPr sz="2300" spc="40" dirty="0"/>
                        <a:t>έ</a:t>
                      </a:r>
                      <a:r>
                        <a:rPr sz="2300" spc="100" dirty="0"/>
                        <a:t>λ</a:t>
                      </a:r>
                      <a:r>
                        <a:rPr sz="2300" spc="35" dirty="0"/>
                        <a:t>ε</a:t>
                      </a:r>
                      <a:r>
                        <a:rPr sz="2300" spc="-5" dirty="0"/>
                        <a:t>σ</a:t>
                      </a:r>
                      <a:r>
                        <a:rPr sz="2300" spc="-100" dirty="0"/>
                        <a:t>μ</a:t>
                      </a:r>
                      <a:r>
                        <a:rPr sz="2300" dirty="0"/>
                        <a:t>α</a:t>
                      </a:r>
                      <a:r>
                        <a:rPr sz="2300" spc="175" dirty="0"/>
                        <a:t> </a:t>
                      </a:r>
                      <a:r>
                        <a:rPr sz="2300" spc="35" dirty="0"/>
                        <a:t>χ</a:t>
                      </a:r>
                      <a:r>
                        <a:rPr sz="2300" spc="-85" dirty="0"/>
                        <a:t>ρ</a:t>
                      </a:r>
                      <a:r>
                        <a:rPr sz="2300" spc="-50" dirty="0"/>
                        <a:t>ή</a:t>
                      </a:r>
                      <a:r>
                        <a:rPr sz="2300" spc="-5" dirty="0"/>
                        <a:t>σ</a:t>
                      </a:r>
                      <a:r>
                        <a:rPr sz="2300" spc="-50" dirty="0"/>
                        <a:t>ης</a:t>
                      </a:r>
                      <a:endParaRPr sz="2300">
                        <a:latin typeface="+mn-lt"/>
                        <a:cs typeface="Arial"/>
                      </a:endParaRPr>
                    </a:p>
                  </a:txBody>
                  <a:tcPr marL="0" marR="0" marT="0" marB="0"/>
                </a:tc>
                <a:tc>
                  <a:txBody>
                    <a:bodyPr/>
                    <a:lstStyle/>
                    <a:p>
                      <a:pPr marR="41910" algn="r">
                        <a:lnSpc>
                          <a:spcPts val="2845"/>
                        </a:lnSpc>
                      </a:pPr>
                      <a:r>
                        <a:rPr sz="2300" spc="-50" dirty="0"/>
                        <a:t>39</a:t>
                      </a:r>
                      <a:r>
                        <a:rPr sz="2300" spc="70" dirty="0"/>
                        <a:t>.</a:t>
                      </a:r>
                      <a:r>
                        <a:rPr sz="2300" spc="-50" dirty="0"/>
                        <a:t>000</a:t>
                      </a:r>
                      <a:endParaRPr sz="2300">
                        <a:latin typeface="+mn-lt"/>
                        <a:cs typeface="Arial"/>
                      </a:endParaRPr>
                    </a:p>
                  </a:txBody>
                  <a:tcPr marL="0" marR="0" marT="0" marB="0"/>
                </a:tc>
                <a:extLst>
                  <a:ext uri="{0D108BD9-81ED-4DB2-BD59-A6C34878D82A}">
                    <a16:rowId xmlns:a16="http://schemas.microsoft.com/office/drawing/2014/main" xmlns="" val="10005"/>
                  </a:ext>
                </a:extLst>
              </a:tr>
              <a:tr h="389022">
                <a:tc>
                  <a:txBody>
                    <a:bodyPr/>
                    <a:lstStyle/>
                    <a:p>
                      <a:pPr marL="50165">
                        <a:lnSpc>
                          <a:spcPts val="2845"/>
                        </a:lnSpc>
                      </a:pPr>
                      <a:r>
                        <a:rPr sz="2300" spc="-275" dirty="0"/>
                        <a:t>Φ</a:t>
                      </a:r>
                      <a:r>
                        <a:rPr sz="2300" spc="-50" dirty="0"/>
                        <a:t>ό</a:t>
                      </a:r>
                      <a:r>
                        <a:rPr sz="2300" spc="-80" dirty="0"/>
                        <a:t>ρ</a:t>
                      </a:r>
                      <a:r>
                        <a:rPr sz="2300" spc="-55" dirty="0"/>
                        <a:t>ο</a:t>
                      </a:r>
                      <a:r>
                        <a:rPr sz="2300" dirty="0"/>
                        <a:t>ς</a:t>
                      </a:r>
                      <a:r>
                        <a:rPr sz="2300" spc="30" dirty="0"/>
                        <a:t> </a:t>
                      </a:r>
                      <a:r>
                        <a:rPr sz="2300" spc="40" dirty="0"/>
                        <a:t>ε</a:t>
                      </a:r>
                      <a:r>
                        <a:rPr sz="2300" spc="15" dirty="0"/>
                        <a:t>ι</a:t>
                      </a:r>
                      <a:r>
                        <a:rPr sz="2300" spc="-5" dirty="0"/>
                        <a:t>σ</a:t>
                      </a:r>
                      <a:r>
                        <a:rPr sz="2300" spc="-50" dirty="0"/>
                        <a:t>ο</a:t>
                      </a:r>
                      <a:r>
                        <a:rPr sz="2300" spc="-55" dirty="0"/>
                        <a:t>δ</a:t>
                      </a:r>
                      <a:r>
                        <a:rPr sz="2300" spc="-50" dirty="0"/>
                        <a:t>ή</a:t>
                      </a:r>
                      <a:r>
                        <a:rPr sz="2300" spc="-100" dirty="0"/>
                        <a:t>μ</a:t>
                      </a:r>
                      <a:r>
                        <a:rPr sz="2300" spc="95" dirty="0"/>
                        <a:t>α</a:t>
                      </a:r>
                      <a:r>
                        <a:rPr sz="2300" spc="-35" dirty="0"/>
                        <a:t>τ</a:t>
                      </a:r>
                      <a:r>
                        <a:rPr sz="2300" spc="-50" dirty="0"/>
                        <a:t>ο</a:t>
                      </a:r>
                      <a:r>
                        <a:rPr sz="2300" dirty="0"/>
                        <a:t>ς</a:t>
                      </a:r>
                      <a:r>
                        <a:rPr sz="2300" spc="30" dirty="0"/>
                        <a:t> </a:t>
                      </a:r>
                      <a:r>
                        <a:rPr sz="2300" spc="-70" dirty="0"/>
                        <a:t>(</a:t>
                      </a:r>
                      <a:r>
                        <a:rPr sz="2300" spc="-50" dirty="0"/>
                        <a:t>25</a:t>
                      </a:r>
                      <a:r>
                        <a:rPr sz="2300" spc="80" dirty="0"/>
                        <a:t>%</a:t>
                      </a:r>
                      <a:r>
                        <a:rPr sz="2300" dirty="0"/>
                        <a:t>)</a:t>
                      </a:r>
                      <a:endParaRPr sz="2300">
                        <a:latin typeface="+mn-lt"/>
                        <a:cs typeface="Arial"/>
                      </a:endParaRPr>
                    </a:p>
                  </a:txBody>
                  <a:tcPr marL="0" marR="0" marT="0" marB="0"/>
                </a:tc>
                <a:tc>
                  <a:txBody>
                    <a:bodyPr/>
                    <a:lstStyle/>
                    <a:p>
                      <a:pPr marR="41910" algn="r">
                        <a:lnSpc>
                          <a:spcPts val="2845"/>
                        </a:lnSpc>
                      </a:pPr>
                      <a:r>
                        <a:rPr sz="2300" spc="-50" dirty="0"/>
                        <a:t>9</a:t>
                      </a:r>
                      <a:r>
                        <a:rPr sz="2300" spc="70" dirty="0"/>
                        <a:t>.</a:t>
                      </a:r>
                      <a:r>
                        <a:rPr sz="2300" spc="-50" dirty="0"/>
                        <a:t>750</a:t>
                      </a:r>
                      <a:endParaRPr sz="2300">
                        <a:latin typeface="+mn-lt"/>
                        <a:cs typeface="Arial"/>
                      </a:endParaRPr>
                    </a:p>
                  </a:txBody>
                  <a:tcPr marL="0" marR="0" marT="0" marB="0"/>
                </a:tc>
                <a:extLst>
                  <a:ext uri="{0D108BD9-81ED-4DB2-BD59-A6C34878D82A}">
                    <a16:rowId xmlns:a16="http://schemas.microsoft.com/office/drawing/2014/main" xmlns="" val="10006"/>
                  </a:ext>
                </a:extLst>
              </a:tr>
              <a:tr h="388678">
                <a:tc>
                  <a:txBody>
                    <a:bodyPr/>
                    <a:lstStyle/>
                    <a:p>
                      <a:pPr marL="50165">
                        <a:lnSpc>
                          <a:spcPts val="2845"/>
                        </a:lnSpc>
                      </a:pPr>
                      <a:r>
                        <a:rPr sz="2300" spc="60" dirty="0"/>
                        <a:t>Κ</a:t>
                      </a:r>
                      <a:r>
                        <a:rPr sz="2300" spc="95" dirty="0"/>
                        <a:t>α</a:t>
                      </a:r>
                      <a:r>
                        <a:rPr sz="2300" spc="-50" dirty="0"/>
                        <a:t>θ</a:t>
                      </a:r>
                      <a:r>
                        <a:rPr sz="2300" spc="95" dirty="0"/>
                        <a:t>α</a:t>
                      </a:r>
                      <a:r>
                        <a:rPr sz="2300" spc="-85" dirty="0"/>
                        <a:t>ρ</a:t>
                      </a:r>
                      <a:r>
                        <a:rPr sz="2300" dirty="0"/>
                        <a:t>ά</a:t>
                      </a:r>
                      <a:r>
                        <a:rPr sz="2300" spc="175" dirty="0"/>
                        <a:t> </a:t>
                      </a:r>
                      <a:r>
                        <a:rPr sz="2300" spc="100" dirty="0"/>
                        <a:t>κ</a:t>
                      </a:r>
                      <a:r>
                        <a:rPr sz="2300" spc="40" dirty="0"/>
                        <a:t>έ</a:t>
                      </a:r>
                      <a:r>
                        <a:rPr sz="2300" spc="-85" dirty="0"/>
                        <a:t>ρ</a:t>
                      </a:r>
                      <a:r>
                        <a:rPr sz="2300" spc="-50" dirty="0"/>
                        <a:t>δ</a:t>
                      </a:r>
                      <a:r>
                        <a:rPr sz="2300" dirty="0"/>
                        <a:t>η</a:t>
                      </a:r>
                      <a:r>
                        <a:rPr sz="2300" spc="35" dirty="0"/>
                        <a:t> </a:t>
                      </a:r>
                      <a:r>
                        <a:rPr sz="2300" spc="-100" dirty="0"/>
                        <a:t>μ</a:t>
                      </a:r>
                      <a:r>
                        <a:rPr sz="2300" spc="40" dirty="0"/>
                        <a:t>ε</a:t>
                      </a:r>
                      <a:r>
                        <a:rPr sz="2300" spc="-35" dirty="0"/>
                        <a:t>τ</a:t>
                      </a:r>
                      <a:r>
                        <a:rPr sz="2300" dirty="0"/>
                        <a:t>ά</a:t>
                      </a:r>
                      <a:r>
                        <a:rPr sz="2300" spc="175" dirty="0"/>
                        <a:t> </a:t>
                      </a:r>
                      <a:r>
                        <a:rPr sz="2300" spc="-85" dirty="0"/>
                        <a:t>φ</a:t>
                      </a:r>
                      <a:r>
                        <a:rPr sz="2300" spc="-50" dirty="0"/>
                        <a:t>ό</a:t>
                      </a:r>
                      <a:r>
                        <a:rPr sz="2300" spc="-85" dirty="0"/>
                        <a:t>ρ</a:t>
                      </a:r>
                      <a:r>
                        <a:rPr sz="2300" spc="-229" dirty="0"/>
                        <a:t>ω</a:t>
                      </a:r>
                      <a:r>
                        <a:rPr sz="2300" dirty="0"/>
                        <a:t>ν</a:t>
                      </a:r>
                      <a:endParaRPr sz="2300">
                        <a:latin typeface="+mn-lt"/>
                        <a:cs typeface="Arial"/>
                      </a:endParaRPr>
                    </a:p>
                  </a:txBody>
                  <a:tcPr marL="0" marR="0" marT="0" marB="0"/>
                </a:tc>
                <a:tc>
                  <a:txBody>
                    <a:bodyPr/>
                    <a:lstStyle/>
                    <a:p>
                      <a:pPr marR="41910" algn="r">
                        <a:lnSpc>
                          <a:spcPts val="2845"/>
                        </a:lnSpc>
                      </a:pPr>
                      <a:r>
                        <a:rPr sz="2300" spc="-50" dirty="0"/>
                        <a:t>29</a:t>
                      </a:r>
                      <a:r>
                        <a:rPr sz="2300" spc="70" dirty="0"/>
                        <a:t>.</a:t>
                      </a:r>
                      <a:r>
                        <a:rPr sz="2300" spc="-50" dirty="0"/>
                        <a:t>250</a:t>
                      </a:r>
                      <a:endParaRPr sz="2300" dirty="0">
                        <a:latin typeface="+mn-lt"/>
                        <a:cs typeface="Arial"/>
                      </a:endParaRPr>
                    </a:p>
                  </a:txBody>
                  <a:tcPr marL="0" marR="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84427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Γενι</a:t>
            </a:r>
            <a:r>
              <a:rPr spc="-96" dirty="0">
                <a:latin typeface="Calibri"/>
                <a:cs typeface="Calibri"/>
              </a:rPr>
              <a:t>κ</a:t>
            </a:r>
            <a:r>
              <a:rPr dirty="0">
                <a:latin typeface="Calibri"/>
                <a:cs typeface="Calibri"/>
              </a:rPr>
              <a:t>ά</a:t>
            </a:r>
            <a:r>
              <a:rPr spc="-22" dirty="0">
                <a:latin typeface="Calibri"/>
                <a:cs typeface="Calibri"/>
              </a:rPr>
              <a:t> </a:t>
            </a:r>
            <a:r>
              <a:rPr dirty="0">
                <a:latin typeface="Calibri"/>
                <a:cs typeface="Calibri"/>
              </a:rPr>
              <a:t>Παρ</a:t>
            </a:r>
            <a:r>
              <a:rPr spc="-35" dirty="0">
                <a:latin typeface="Calibri"/>
                <a:cs typeface="Calibri"/>
              </a:rPr>
              <a:t>α</a:t>
            </a:r>
            <a:r>
              <a:rPr dirty="0">
                <a:latin typeface="Calibri"/>
                <a:cs typeface="Calibri"/>
              </a:rPr>
              <a:t>δεκτές</a:t>
            </a:r>
            <a:r>
              <a:rPr spc="-31" dirty="0">
                <a:latin typeface="Calibri"/>
                <a:cs typeface="Calibri"/>
              </a:rPr>
              <a:t> </a:t>
            </a:r>
            <a:r>
              <a:rPr dirty="0">
                <a:latin typeface="Calibri"/>
                <a:cs typeface="Calibri"/>
              </a:rPr>
              <a:t>Λογι</a:t>
            </a:r>
            <a:r>
              <a:rPr spc="35" dirty="0">
                <a:latin typeface="Calibri"/>
                <a:cs typeface="Calibri"/>
              </a:rPr>
              <a:t>σ</a:t>
            </a:r>
            <a:r>
              <a:rPr dirty="0">
                <a:latin typeface="Calibri"/>
                <a:cs typeface="Calibri"/>
              </a:rPr>
              <a:t>τι</a:t>
            </a:r>
            <a:r>
              <a:rPr spc="-44" dirty="0">
                <a:latin typeface="Calibri"/>
                <a:cs typeface="Calibri"/>
              </a:rPr>
              <a:t>κ</a:t>
            </a:r>
            <a:r>
              <a:rPr dirty="0">
                <a:latin typeface="Calibri"/>
                <a:cs typeface="Calibri"/>
              </a:rPr>
              <a:t>ές</a:t>
            </a:r>
            <a:r>
              <a:rPr spc="-18" dirty="0">
                <a:latin typeface="Calibri"/>
                <a:cs typeface="Calibri"/>
              </a:rPr>
              <a:t> </a:t>
            </a:r>
            <a:r>
              <a:rPr dirty="0">
                <a:latin typeface="Calibri"/>
                <a:cs typeface="Calibri"/>
              </a:rPr>
              <a:t>Α</a:t>
            </a:r>
            <a:r>
              <a:rPr spc="-18" dirty="0">
                <a:latin typeface="Calibri"/>
                <a:cs typeface="Calibri"/>
              </a:rPr>
              <a:t>ρ</a:t>
            </a:r>
            <a:r>
              <a:rPr spc="-31" dirty="0">
                <a:latin typeface="Calibri"/>
                <a:cs typeface="Calibri"/>
              </a:rPr>
              <a:t>χ</a:t>
            </a:r>
            <a:r>
              <a:rPr dirty="0">
                <a:latin typeface="Calibri"/>
                <a:cs typeface="Calibri"/>
              </a:rPr>
              <a:t>ές</a:t>
            </a:r>
          </a:p>
        </p:txBody>
      </p:sp>
      <p:sp>
        <p:nvSpPr>
          <p:cNvPr id="16" name="Θέση περιεχομένου 15"/>
          <p:cNvSpPr>
            <a:spLocks noGrp="1"/>
          </p:cNvSpPr>
          <p:nvPr>
            <p:ph idx="1"/>
          </p:nvPr>
        </p:nvSpPr>
        <p:spPr>
          <a:xfrm>
            <a:off x="1981200" y="1600200"/>
            <a:ext cx="8229600" cy="4781128"/>
          </a:xfrm>
        </p:spPr>
        <p:txBody>
          <a:bodyPr/>
          <a:lstStyle/>
          <a:p>
            <a:pPr marL="311683" indent="-300552">
              <a:buClr>
                <a:schemeClr val="tx1"/>
              </a:buClr>
              <a:buFont typeface="Arial"/>
              <a:buChar char="•"/>
              <a:tabLst>
                <a:tab pos="311683" algn="l"/>
              </a:tabLst>
            </a:pPr>
            <a:r>
              <a:rPr lang="el-GR" spc="-4" dirty="0">
                <a:cs typeface="Calibri"/>
              </a:rPr>
              <a:t>Η α</a:t>
            </a:r>
            <a:r>
              <a:rPr lang="el-GR" spc="-22" dirty="0">
                <a:cs typeface="Calibri"/>
              </a:rPr>
              <a:t>ρ</a:t>
            </a:r>
            <a:r>
              <a:rPr lang="el-GR" spc="-4" dirty="0">
                <a:cs typeface="Calibri"/>
              </a:rPr>
              <a:t>χή</a:t>
            </a:r>
            <a:r>
              <a:rPr lang="el-GR" dirty="0">
                <a:cs typeface="Calibri"/>
              </a:rPr>
              <a:t> </a:t>
            </a:r>
            <a:r>
              <a:rPr lang="el-GR" spc="-4" dirty="0">
                <a:cs typeface="Calibri"/>
              </a:rPr>
              <a:t>της</a:t>
            </a:r>
            <a:r>
              <a:rPr lang="el-GR" spc="13" dirty="0">
                <a:cs typeface="Calibri"/>
              </a:rPr>
              <a:t> </a:t>
            </a:r>
            <a:r>
              <a:rPr lang="el-GR" spc="-4" dirty="0">
                <a:cs typeface="Calibri"/>
              </a:rPr>
              <a:t>πρ</a:t>
            </a:r>
            <a:r>
              <a:rPr lang="el-GR" spc="-18" dirty="0">
                <a:cs typeface="Calibri"/>
              </a:rPr>
              <a:t>α</a:t>
            </a:r>
            <a:r>
              <a:rPr lang="el-GR" spc="-4" dirty="0">
                <a:cs typeface="Calibri"/>
              </a:rPr>
              <a:t>γ</a:t>
            </a:r>
            <a:r>
              <a:rPr lang="el-GR" spc="-22" dirty="0">
                <a:cs typeface="Calibri"/>
              </a:rPr>
              <a:t>μ</a:t>
            </a:r>
            <a:r>
              <a:rPr lang="el-GR" spc="-9" dirty="0">
                <a:cs typeface="Calibri"/>
              </a:rPr>
              <a:t>α</a:t>
            </a:r>
            <a:r>
              <a:rPr lang="el-GR" spc="-31" dirty="0">
                <a:cs typeface="Calibri"/>
              </a:rPr>
              <a:t>τ</a:t>
            </a:r>
            <a:r>
              <a:rPr lang="el-GR" spc="-9" dirty="0">
                <a:cs typeface="Calibri"/>
              </a:rPr>
              <a:t>ο</a:t>
            </a:r>
            <a:r>
              <a:rPr lang="el-GR" spc="-4" dirty="0">
                <a:cs typeface="Calibri"/>
              </a:rPr>
              <a:t>ποίησης</a:t>
            </a:r>
            <a:r>
              <a:rPr lang="el-GR" spc="18" dirty="0">
                <a:cs typeface="Calibri"/>
              </a:rPr>
              <a:t> </a:t>
            </a:r>
            <a:r>
              <a:rPr lang="el-GR" spc="-31" dirty="0">
                <a:cs typeface="Calibri"/>
              </a:rPr>
              <a:t>τ</a:t>
            </a:r>
            <a:r>
              <a:rPr lang="el-GR" spc="-9" dirty="0">
                <a:cs typeface="Calibri"/>
              </a:rPr>
              <a:t>ο</a:t>
            </a:r>
            <a:r>
              <a:rPr lang="el-GR" spc="-4" dirty="0">
                <a:cs typeface="Calibri"/>
              </a:rPr>
              <a:t>υ</a:t>
            </a:r>
            <a:r>
              <a:rPr lang="el-GR" dirty="0">
                <a:cs typeface="Calibri"/>
              </a:rPr>
              <a:t> </a:t>
            </a:r>
            <a:r>
              <a:rPr lang="el-GR" spc="-44" dirty="0">
                <a:cs typeface="Calibri"/>
              </a:rPr>
              <a:t>ε</a:t>
            </a:r>
            <a:r>
              <a:rPr lang="el-GR" spc="-9" dirty="0">
                <a:cs typeface="Calibri"/>
              </a:rPr>
              <a:t>σ</a:t>
            </a:r>
            <a:r>
              <a:rPr lang="el-GR" spc="-4" dirty="0">
                <a:cs typeface="Calibri"/>
              </a:rPr>
              <a:t>όδου</a:t>
            </a:r>
            <a:endParaRPr lang="el-GR" dirty="0">
              <a:cs typeface="Calibri"/>
            </a:endParaRPr>
          </a:p>
          <a:p>
            <a:pPr marL="662327" marR="4453" lvl="1" indent="-250460">
              <a:spcBef>
                <a:spcPts val="614"/>
              </a:spcBef>
              <a:buClr>
                <a:schemeClr val="tx1"/>
              </a:buClr>
              <a:buFont typeface="Arial"/>
              <a:buChar char="–"/>
              <a:tabLst>
                <a:tab pos="662327" algn="l"/>
              </a:tabLst>
            </a:pPr>
            <a:r>
              <a:rPr lang="el-GR" sz="2500" spc="-215" dirty="0">
                <a:cs typeface="Calibri"/>
              </a:rPr>
              <a:t>Τ</a:t>
            </a:r>
            <a:r>
              <a:rPr lang="el-GR" sz="2500" dirty="0">
                <a:cs typeface="Calibri"/>
              </a:rPr>
              <a:t>ο</a:t>
            </a:r>
            <a:r>
              <a:rPr lang="el-GR" sz="2500" spc="-4" dirty="0">
                <a:cs typeface="Calibri"/>
              </a:rPr>
              <a:t> </a:t>
            </a:r>
            <a:r>
              <a:rPr lang="el-GR" sz="2500" spc="-31" dirty="0">
                <a:cs typeface="Calibri"/>
              </a:rPr>
              <a:t>έ</a:t>
            </a:r>
            <a:r>
              <a:rPr lang="el-GR" sz="2500" spc="-4" dirty="0">
                <a:cs typeface="Calibri"/>
              </a:rPr>
              <a:t>σοδ</a:t>
            </a:r>
            <a:r>
              <a:rPr lang="el-GR" sz="2500" dirty="0">
                <a:cs typeface="Calibri"/>
              </a:rPr>
              <a:t>ο</a:t>
            </a:r>
            <a:r>
              <a:rPr lang="el-GR" sz="2500" spc="-13" dirty="0">
                <a:cs typeface="Calibri"/>
              </a:rPr>
              <a:t> </a:t>
            </a:r>
            <a:r>
              <a:rPr lang="el-GR" sz="2500" dirty="0">
                <a:cs typeface="Calibri"/>
              </a:rPr>
              <a:t>α</a:t>
            </a:r>
            <a:r>
              <a:rPr lang="el-GR" sz="2500" spc="-4" dirty="0">
                <a:cs typeface="Calibri"/>
              </a:rPr>
              <a:t>ναγνωρί</a:t>
            </a:r>
            <a:r>
              <a:rPr lang="el-GR" sz="2500" spc="-26" dirty="0">
                <a:cs typeface="Calibri"/>
              </a:rPr>
              <a:t>ζ</a:t>
            </a:r>
            <a:r>
              <a:rPr lang="el-GR" sz="2500" spc="-4" dirty="0">
                <a:cs typeface="Calibri"/>
              </a:rPr>
              <a:t>ετα</a:t>
            </a:r>
            <a:r>
              <a:rPr lang="el-GR" sz="2500" dirty="0">
                <a:cs typeface="Calibri"/>
              </a:rPr>
              <a:t>ι</a:t>
            </a:r>
            <a:r>
              <a:rPr lang="el-GR" sz="2500" spc="-9" dirty="0">
                <a:cs typeface="Calibri"/>
              </a:rPr>
              <a:t> </a:t>
            </a:r>
            <a:r>
              <a:rPr lang="el-GR" sz="2500" spc="-4" dirty="0">
                <a:cs typeface="Calibri"/>
              </a:rPr>
              <a:t>ότα</a:t>
            </a:r>
            <a:r>
              <a:rPr lang="el-GR" sz="2500" dirty="0">
                <a:cs typeface="Calibri"/>
              </a:rPr>
              <a:t>ν</a:t>
            </a:r>
            <a:r>
              <a:rPr lang="el-GR" sz="2500" spc="4" dirty="0">
                <a:cs typeface="Calibri"/>
              </a:rPr>
              <a:t> </a:t>
            </a:r>
            <a:r>
              <a:rPr lang="el-GR" sz="2500" spc="-4" dirty="0">
                <a:cs typeface="Calibri"/>
              </a:rPr>
              <a:t>έ</a:t>
            </a:r>
            <a:r>
              <a:rPr lang="el-GR" sz="2500" spc="-22" dirty="0">
                <a:cs typeface="Calibri"/>
              </a:rPr>
              <a:t>χ</a:t>
            </a:r>
            <a:r>
              <a:rPr lang="el-GR" sz="2500" spc="-4" dirty="0">
                <a:cs typeface="Calibri"/>
              </a:rPr>
              <a:t>ει πραγμα</a:t>
            </a:r>
            <a:r>
              <a:rPr lang="el-GR" sz="2500" spc="-22" dirty="0">
                <a:cs typeface="Calibri"/>
              </a:rPr>
              <a:t>τ</a:t>
            </a:r>
            <a:r>
              <a:rPr lang="el-GR" sz="2500" spc="-4" dirty="0">
                <a:cs typeface="Calibri"/>
              </a:rPr>
              <a:t>οποιηθε</a:t>
            </a:r>
            <a:r>
              <a:rPr lang="el-GR" sz="2500" dirty="0">
                <a:cs typeface="Calibri"/>
              </a:rPr>
              <a:t>ί</a:t>
            </a:r>
            <a:r>
              <a:rPr lang="el-GR" sz="2500" spc="-22" dirty="0">
                <a:cs typeface="Calibri"/>
              </a:rPr>
              <a:t> </a:t>
            </a:r>
            <a:r>
              <a:rPr lang="el-GR" sz="2500" spc="-83" dirty="0">
                <a:cs typeface="Calibri"/>
              </a:rPr>
              <a:t>κ</a:t>
            </a:r>
            <a:r>
              <a:rPr lang="el-GR" sz="2500" dirty="0">
                <a:cs typeface="Calibri"/>
              </a:rPr>
              <a:t>αι</a:t>
            </a:r>
            <a:r>
              <a:rPr lang="el-GR" sz="2500" spc="-4" dirty="0">
                <a:cs typeface="Calibri"/>
              </a:rPr>
              <a:t> έ</a:t>
            </a:r>
            <a:r>
              <a:rPr lang="el-GR" sz="2500" spc="-22" dirty="0">
                <a:cs typeface="Calibri"/>
              </a:rPr>
              <a:t>χ</a:t>
            </a:r>
            <a:r>
              <a:rPr lang="el-GR" sz="2500" spc="-4" dirty="0">
                <a:cs typeface="Calibri"/>
              </a:rPr>
              <a:t>ε</a:t>
            </a:r>
            <a:r>
              <a:rPr lang="el-GR" sz="2500" dirty="0">
                <a:cs typeface="Calibri"/>
              </a:rPr>
              <a:t>ι</a:t>
            </a:r>
            <a:r>
              <a:rPr lang="el-GR" sz="2500" spc="-13" dirty="0">
                <a:cs typeface="Calibri"/>
              </a:rPr>
              <a:t> </a:t>
            </a:r>
            <a:r>
              <a:rPr lang="el-GR" sz="2500" spc="-4" dirty="0" smtClean="0">
                <a:cs typeface="Calibri"/>
              </a:rPr>
              <a:t>«</a:t>
            </a:r>
            <a:r>
              <a:rPr lang="el-GR" sz="2500" spc="-39" dirty="0" smtClean="0">
                <a:cs typeface="Calibri"/>
              </a:rPr>
              <a:t>κερδηθεί</a:t>
            </a:r>
            <a:r>
              <a:rPr lang="el-GR" sz="2500" dirty="0" smtClean="0">
                <a:cs typeface="Calibri"/>
              </a:rPr>
              <a:t>»</a:t>
            </a:r>
            <a:r>
              <a:rPr lang="el-GR" sz="2500" spc="-4" dirty="0" smtClean="0">
                <a:cs typeface="Calibri"/>
              </a:rPr>
              <a:t> </a:t>
            </a:r>
            <a:r>
              <a:rPr lang="el-GR" sz="2500" spc="-83" dirty="0">
                <a:cs typeface="Calibri"/>
              </a:rPr>
              <a:t>κ</a:t>
            </a:r>
            <a:r>
              <a:rPr lang="el-GR" sz="2500" spc="-4" dirty="0">
                <a:cs typeface="Calibri"/>
              </a:rPr>
              <a:t>α</a:t>
            </a:r>
            <a:r>
              <a:rPr lang="el-GR" sz="2500" dirty="0">
                <a:cs typeface="Calibri"/>
              </a:rPr>
              <a:t>ι</a:t>
            </a:r>
            <a:r>
              <a:rPr lang="el-GR" sz="2500" spc="-4" dirty="0">
                <a:cs typeface="Calibri"/>
              </a:rPr>
              <a:t> όχ</a:t>
            </a:r>
            <a:r>
              <a:rPr lang="el-GR" sz="2500" dirty="0">
                <a:cs typeface="Calibri"/>
              </a:rPr>
              <a:t>ι</a:t>
            </a:r>
            <a:r>
              <a:rPr lang="el-GR" sz="2500" spc="-4" dirty="0">
                <a:cs typeface="Calibri"/>
              </a:rPr>
              <a:t> όταν εισπρά</a:t>
            </a:r>
            <a:r>
              <a:rPr lang="el-GR" sz="2500" spc="57" dirty="0">
                <a:cs typeface="Calibri"/>
              </a:rPr>
              <a:t>τ</a:t>
            </a:r>
            <a:r>
              <a:rPr lang="el-GR" sz="2500" dirty="0">
                <a:cs typeface="Calibri"/>
              </a:rPr>
              <a:t>τ</a:t>
            </a:r>
            <a:r>
              <a:rPr lang="el-GR" sz="2500" spc="-4" dirty="0">
                <a:cs typeface="Calibri"/>
              </a:rPr>
              <a:t>εται</a:t>
            </a:r>
            <a:endParaRPr lang="el-GR" sz="2500" dirty="0">
              <a:cs typeface="Calibri"/>
            </a:endParaRPr>
          </a:p>
          <a:p>
            <a:pPr marL="1012971" lvl="2" indent="-200368">
              <a:spcBef>
                <a:spcPts val="522"/>
              </a:spcBef>
              <a:buClr>
                <a:schemeClr val="tx1"/>
              </a:buClr>
              <a:buFont typeface="Arial"/>
              <a:buChar char="•"/>
              <a:tabLst>
                <a:tab pos="1012971" algn="l"/>
              </a:tabLst>
            </a:pPr>
            <a:r>
              <a:rPr lang="el-GR" sz="2100" spc="-4" dirty="0">
                <a:cs typeface="Calibri"/>
              </a:rPr>
              <a:t>Έ</a:t>
            </a:r>
            <a:r>
              <a:rPr lang="el-GR" sz="2100" spc="-22" dirty="0">
                <a:cs typeface="Calibri"/>
              </a:rPr>
              <a:t>χ</a:t>
            </a:r>
            <a:r>
              <a:rPr lang="el-GR" sz="2100" spc="-4" dirty="0">
                <a:cs typeface="Calibri"/>
              </a:rPr>
              <a:t>ε</a:t>
            </a:r>
            <a:r>
              <a:rPr lang="el-GR" sz="2100" dirty="0">
                <a:cs typeface="Calibri"/>
              </a:rPr>
              <a:t>ι</a:t>
            </a:r>
            <a:r>
              <a:rPr lang="el-GR" sz="2100" spc="-4" dirty="0">
                <a:cs typeface="Calibri"/>
              </a:rPr>
              <a:t> </a:t>
            </a:r>
            <a:r>
              <a:rPr lang="el-GR" sz="2100" spc="-31" dirty="0">
                <a:cs typeface="Calibri"/>
              </a:rPr>
              <a:t>λ</a:t>
            </a:r>
            <a:r>
              <a:rPr lang="el-GR" sz="2100" spc="-4" dirty="0">
                <a:cs typeface="Calibri"/>
              </a:rPr>
              <a:t>άβε</a:t>
            </a:r>
            <a:r>
              <a:rPr lang="el-GR" sz="2100" dirty="0">
                <a:cs typeface="Calibri"/>
              </a:rPr>
              <a:t>ι</a:t>
            </a:r>
            <a:r>
              <a:rPr lang="el-GR" sz="2100" spc="-4" dirty="0">
                <a:cs typeface="Calibri"/>
              </a:rPr>
              <a:t> </a:t>
            </a:r>
            <a:r>
              <a:rPr lang="el-GR" sz="2100" spc="-26" dirty="0">
                <a:cs typeface="Calibri"/>
              </a:rPr>
              <a:t>χ</a:t>
            </a:r>
            <a:r>
              <a:rPr lang="el-GR" sz="2100" spc="-4" dirty="0">
                <a:cs typeface="Calibri"/>
              </a:rPr>
              <a:t>ώρ</a:t>
            </a:r>
            <a:r>
              <a:rPr lang="el-GR" sz="2100" dirty="0">
                <a:cs typeface="Calibri"/>
              </a:rPr>
              <a:t>α</a:t>
            </a:r>
            <a:r>
              <a:rPr lang="el-GR" sz="2100" spc="-4" dirty="0">
                <a:cs typeface="Calibri"/>
              </a:rPr>
              <a:t> </a:t>
            </a:r>
            <a:r>
              <a:rPr lang="el-GR" sz="2100" dirty="0">
                <a:cs typeface="Calibri"/>
              </a:rPr>
              <a:t>η</a:t>
            </a:r>
            <a:r>
              <a:rPr lang="el-GR" sz="2100" spc="-4" dirty="0">
                <a:cs typeface="Calibri"/>
              </a:rPr>
              <a:t> συν</a:t>
            </a:r>
            <a:r>
              <a:rPr lang="el-GR" sz="2100" spc="4" dirty="0">
                <a:cs typeface="Calibri"/>
              </a:rPr>
              <a:t>α</a:t>
            </a:r>
            <a:r>
              <a:rPr lang="el-GR" sz="2100" spc="9" dirty="0">
                <a:cs typeface="Calibri"/>
              </a:rPr>
              <a:t>λ</a:t>
            </a:r>
            <a:r>
              <a:rPr lang="el-GR" sz="2100" spc="-31" dirty="0">
                <a:cs typeface="Calibri"/>
              </a:rPr>
              <a:t>λ</a:t>
            </a:r>
            <a:r>
              <a:rPr lang="el-GR" sz="2100" spc="-9" dirty="0">
                <a:cs typeface="Calibri"/>
              </a:rPr>
              <a:t>α</a:t>
            </a:r>
            <a:r>
              <a:rPr lang="el-GR" sz="2100" spc="-4" dirty="0">
                <a:cs typeface="Calibri"/>
              </a:rPr>
              <a:t>γ</a:t>
            </a:r>
            <a:r>
              <a:rPr lang="el-GR" sz="2100" dirty="0">
                <a:cs typeface="Calibri"/>
              </a:rPr>
              <a:t>ή</a:t>
            </a:r>
            <a:r>
              <a:rPr lang="el-GR" sz="2100" spc="9" dirty="0">
                <a:cs typeface="Calibri"/>
              </a:rPr>
              <a:t> </a:t>
            </a:r>
            <a:r>
              <a:rPr lang="el-GR" sz="2100" dirty="0">
                <a:cs typeface="Calibri"/>
              </a:rPr>
              <a:t>–</a:t>
            </a:r>
            <a:r>
              <a:rPr lang="el-GR" sz="2100" spc="-4" dirty="0">
                <a:cs typeface="Calibri"/>
              </a:rPr>
              <a:t> </a:t>
            </a:r>
            <a:r>
              <a:rPr lang="el-GR" sz="2100" dirty="0">
                <a:cs typeface="Calibri"/>
              </a:rPr>
              <a:t>α</a:t>
            </a:r>
            <a:r>
              <a:rPr lang="el-GR" sz="2100" spc="13" dirty="0">
                <a:cs typeface="Calibri"/>
              </a:rPr>
              <a:t>ν</a:t>
            </a:r>
            <a:r>
              <a:rPr lang="el-GR" sz="2100" dirty="0">
                <a:cs typeface="Calibri"/>
              </a:rPr>
              <a:t>ταλ</a:t>
            </a:r>
            <a:r>
              <a:rPr lang="el-GR" sz="2100" spc="-31" dirty="0">
                <a:cs typeface="Calibri"/>
              </a:rPr>
              <a:t>λ</a:t>
            </a:r>
            <a:r>
              <a:rPr lang="el-GR" sz="2100" dirty="0">
                <a:cs typeface="Calibri"/>
              </a:rPr>
              <a:t>αγή</a:t>
            </a:r>
          </a:p>
          <a:p>
            <a:pPr marL="1012971" marR="94618" lvl="2" indent="-200368">
              <a:spcBef>
                <a:spcPts val="504"/>
              </a:spcBef>
              <a:buClr>
                <a:schemeClr val="tx1"/>
              </a:buClr>
              <a:buFont typeface="Arial"/>
              <a:buChar char="•"/>
              <a:tabLst>
                <a:tab pos="1012971" algn="l"/>
              </a:tabLst>
            </a:pPr>
            <a:r>
              <a:rPr lang="el-GR" sz="2100" dirty="0">
                <a:cs typeface="Calibri"/>
              </a:rPr>
              <a:t>Η</a:t>
            </a:r>
            <a:r>
              <a:rPr lang="el-GR" sz="2100" spc="-4" dirty="0">
                <a:cs typeface="Calibri"/>
              </a:rPr>
              <a:t> επ</a:t>
            </a:r>
            <a:r>
              <a:rPr lang="el-GR" sz="2100" spc="-18" dirty="0">
                <a:cs typeface="Calibri"/>
              </a:rPr>
              <a:t>ι</a:t>
            </a:r>
            <a:r>
              <a:rPr lang="el-GR" sz="2100" spc="-22" dirty="0">
                <a:cs typeface="Calibri"/>
              </a:rPr>
              <a:t>χ</a:t>
            </a:r>
            <a:r>
              <a:rPr lang="el-GR" sz="2100" spc="-4" dirty="0">
                <a:cs typeface="Calibri"/>
              </a:rPr>
              <a:t>είρησ</a:t>
            </a:r>
            <a:r>
              <a:rPr lang="el-GR" sz="2100" dirty="0">
                <a:cs typeface="Calibri"/>
              </a:rPr>
              <a:t>η</a:t>
            </a:r>
            <a:r>
              <a:rPr lang="el-GR" sz="2100" spc="-18" dirty="0">
                <a:cs typeface="Calibri"/>
              </a:rPr>
              <a:t> </a:t>
            </a:r>
            <a:r>
              <a:rPr lang="el-GR" sz="2100" spc="-4" dirty="0">
                <a:cs typeface="Calibri"/>
              </a:rPr>
              <a:t>έ</a:t>
            </a:r>
            <a:r>
              <a:rPr lang="el-GR" sz="2100" spc="-22" dirty="0">
                <a:cs typeface="Calibri"/>
              </a:rPr>
              <a:t>χ</a:t>
            </a:r>
            <a:r>
              <a:rPr lang="el-GR" sz="2100" spc="-4" dirty="0">
                <a:cs typeface="Calibri"/>
              </a:rPr>
              <a:t>ε</a:t>
            </a:r>
            <a:r>
              <a:rPr lang="el-GR" sz="2100" dirty="0">
                <a:cs typeface="Calibri"/>
              </a:rPr>
              <a:t>ι</a:t>
            </a:r>
            <a:r>
              <a:rPr lang="el-GR" sz="2100" spc="-9" dirty="0">
                <a:cs typeface="Calibri"/>
              </a:rPr>
              <a:t> </a:t>
            </a:r>
            <a:r>
              <a:rPr lang="el-GR" sz="2100" dirty="0">
                <a:cs typeface="Calibri"/>
              </a:rPr>
              <a:t>φ</a:t>
            </a:r>
            <a:r>
              <a:rPr lang="el-GR" sz="2100" spc="-4" dirty="0">
                <a:cs typeface="Calibri"/>
              </a:rPr>
              <a:t>έρε</a:t>
            </a:r>
            <a:r>
              <a:rPr lang="el-GR" sz="2100" dirty="0">
                <a:cs typeface="Calibri"/>
              </a:rPr>
              <a:t>ι</a:t>
            </a:r>
            <a:r>
              <a:rPr lang="el-GR" sz="2100" spc="-13" dirty="0">
                <a:cs typeface="Calibri"/>
              </a:rPr>
              <a:t> </a:t>
            </a:r>
            <a:r>
              <a:rPr lang="el-GR" sz="2100" spc="-4" dirty="0">
                <a:cs typeface="Calibri"/>
              </a:rPr>
              <a:t>ει</a:t>
            </a:r>
            <a:r>
              <a:rPr lang="el-GR" sz="2100" dirty="0">
                <a:cs typeface="Calibri"/>
              </a:rPr>
              <a:t>ς</a:t>
            </a:r>
            <a:r>
              <a:rPr lang="el-GR" sz="2100" spc="-4" dirty="0">
                <a:cs typeface="Calibri"/>
              </a:rPr>
              <a:t> πέρα</a:t>
            </a:r>
            <a:r>
              <a:rPr lang="el-GR" sz="2100" dirty="0">
                <a:cs typeface="Calibri"/>
              </a:rPr>
              <a:t>ς</a:t>
            </a:r>
            <a:r>
              <a:rPr lang="el-GR" sz="2100" spc="-9" dirty="0">
                <a:cs typeface="Calibri"/>
              </a:rPr>
              <a:t> </a:t>
            </a:r>
            <a:r>
              <a:rPr lang="el-GR" sz="2100" spc="-4" dirty="0">
                <a:cs typeface="Calibri"/>
              </a:rPr>
              <a:t>ότ</a:t>
            </a:r>
            <a:r>
              <a:rPr lang="el-GR" sz="2100" dirty="0">
                <a:cs typeface="Calibri"/>
              </a:rPr>
              <a:t>ι</a:t>
            </a:r>
            <a:r>
              <a:rPr lang="el-GR" sz="2100" spc="-9" dirty="0">
                <a:cs typeface="Calibri"/>
              </a:rPr>
              <a:t> </a:t>
            </a:r>
            <a:r>
              <a:rPr lang="el-GR" sz="2100" spc="-4" dirty="0">
                <a:cs typeface="Calibri"/>
              </a:rPr>
              <a:t>έπρεπ</a:t>
            </a:r>
            <a:r>
              <a:rPr lang="el-GR" sz="2100" dirty="0">
                <a:cs typeface="Calibri"/>
              </a:rPr>
              <a:t>ε</a:t>
            </a:r>
            <a:r>
              <a:rPr lang="el-GR" sz="2100" spc="-22" dirty="0">
                <a:cs typeface="Calibri"/>
              </a:rPr>
              <a:t> </a:t>
            </a:r>
            <a:r>
              <a:rPr lang="el-GR" sz="2100" dirty="0">
                <a:cs typeface="Calibri"/>
              </a:rPr>
              <a:t>να</a:t>
            </a:r>
            <a:r>
              <a:rPr lang="el-GR" sz="2100" spc="-9" dirty="0">
                <a:cs typeface="Calibri"/>
              </a:rPr>
              <a:t> </a:t>
            </a:r>
            <a:r>
              <a:rPr lang="el-GR" sz="2100" spc="-70" dirty="0">
                <a:cs typeface="Calibri"/>
              </a:rPr>
              <a:t>κ</a:t>
            </a:r>
            <a:r>
              <a:rPr lang="el-GR" sz="2100" spc="-4" dirty="0">
                <a:cs typeface="Calibri"/>
              </a:rPr>
              <a:t>άνει γι</a:t>
            </a:r>
            <a:r>
              <a:rPr lang="el-GR" sz="2100" dirty="0">
                <a:cs typeface="Calibri"/>
              </a:rPr>
              <a:t>α</a:t>
            </a:r>
            <a:r>
              <a:rPr lang="el-GR" sz="2100" spc="-9" dirty="0">
                <a:cs typeface="Calibri"/>
              </a:rPr>
              <a:t> </a:t>
            </a:r>
            <a:r>
              <a:rPr lang="el-GR" sz="2100" spc="-4" dirty="0">
                <a:cs typeface="Calibri"/>
              </a:rPr>
              <a:t>ν</a:t>
            </a:r>
            <a:r>
              <a:rPr lang="el-GR" sz="2100" dirty="0">
                <a:cs typeface="Calibri"/>
              </a:rPr>
              <a:t>α</a:t>
            </a:r>
            <a:r>
              <a:rPr lang="el-GR" sz="2100" spc="-9" dirty="0">
                <a:cs typeface="Calibri"/>
              </a:rPr>
              <a:t> </a:t>
            </a:r>
            <a:r>
              <a:rPr lang="el-GR" sz="2100" spc="-4" dirty="0">
                <a:cs typeface="Calibri"/>
              </a:rPr>
              <a:t>δι</a:t>
            </a:r>
            <a:r>
              <a:rPr lang="el-GR" sz="2100" spc="-70" dirty="0">
                <a:cs typeface="Calibri"/>
              </a:rPr>
              <a:t>κ</a:t>
            </a:r>
            <a:r>
              <a:rPr lang="el-GR" sz="2100" spc="-4" dirty="0">
                <a:cs typeface="Calibri"/>
              </a:rPr>
              <a:t>αιούτα</a:t>
            </a:r>
            <a:r>
              <a:rPr lang="el-GR" sz="2100" dirty="0">
                <a:cs typeface="Calibri"/>
              </a:rPr>
              <a:t>ι</a:t>
            </a:r>
            <a:r>
              <a:rPr lang="el-GR" sz="2100" spc="-9" dirty="0">
                <a:cs typeface="Calibri"/>
              </a:rPr>
              <a:t> </a:t>
            </a:r>
            <a:r>
              <a:rPr lang="el-GR" sz="2100" spc="-4" dirty="0">
                <a:cs typeface="Calibri"/>
              </a:rPr>
              <a:t>τ</a:t>
            </a:r>
            <a:r>
              <a:rPr lang="el-GR" sz="2100" dirty="0">
                <a:cs typeface="Calibri"/>
              </a:rPr>
              <a:t>α</a:t>
            </a:r>
            <a:r>
              <a:rPr lang="el-GR" sz="2100" spc="-9" dirty="0">
                <a:cs typeface="Calibri"/>
              </a:rPr>
              <a:t> </a:t>
            </a:r>
            <a:r>
              <a:rPr lang="el-GR" sz="2100" spc="-4" dirty="0">
                <a:cs typeface="Calibri"/>
              </a:rPr>
              <a:t>οφέλ</a:t>
            </a:r>
            <a:r>
              <a:rPr lang="el-GR" sz="2100" dirty="0">
                <a:cs typeface="Calibri"/>
              </a:rPr>
              <a:t>η</a:t>
            </a:r>
            <a:r>
              <a:rPr lang="el-GR" sz="2100" spc="-9" dirty="0">
                <a:cs typeface="Calibri"/>
              </a:rPr>
              <a:t> </a:t>
            </a:r>
            <a:r>
              <a:rPr lang="el-GR" sz="2100" spc="-4" dirty="0">
                <a:cs typeface="Calibri"/>
              </a:rPr>
              <a:t>τω</a:t>
            </a:r>
            <a:r>
              <a:rPr lang="el-GR" sz="2100" dirty="0">
                <a:cs typeface="Calibri"/>
              </a:rPr>
              <a:t>ν</a:t>
            </a:r>
            <a:r>
              <a:rPr lang="el-GR" sz="2100" spc="-9" dirty="0">
                <a:cs typeface="Calibri"/>
              </a:rPr>
              <a:t> </a:t>
            </a:r>
            <a:r>
              <a:rPr lang="el-GR" sz="2100" spc="-35" dirty="0">
                <a:cs typeface="Calibri"/>
              </a:rPr>
              <a:t>ε</a:t>
            </a:r>
            <a:r>
              <a:rPr lang="el-GR" sz="2100" spc="-4" dirty="0">
                <a:cs typeface="Calibri"/>
              </a:rPr>
              <a:t>σόδων</a:t>
            </a:r>
            <a:endParaRPr lang="el-GR" sz="2100" dirty="0">
              <a:cs typeface="Calibri"/>
            </a:endParaRPr>
          </a:p>
          <a:p>
            <a:pPr marL="311683" indent="-300552">
              <a:spcBef>
                <a:spcPts val="627"/>
              </a:spcBef>
              <a:buClr>
                <a:schemeClr val="tx1"/>
              </a:buClr>
              <a:buFont typeface="Arial"/>
              <a:buChar char="•"/>
              <a:tabLst>
                <a:tab pos="311683" algn="l"/>
              </a:tabLst>
            </a:pPr>
            <a:r>
              <a:rPr lang="el-GR" spc="-4" dirty="0">
                <a:cs typeface="Calibri"/>
              </a:rPr>
              <a:t>Η </a:t>
            </a:r>
            <a:r>
              <a:rPr lang="el-GR" spc="-9" dirty="0">
                <a:cs typeface="Calibri"/>
              </a:rPr>
              <a:t>α</a:t>
            </a:r>
            <a:r>
              <a:rPr lang="el-GR" spc="-22" dirty="0">
                <a:cs typeface="Calibri"/>
              </a:rPr>
              <a:t>ρ</a:t>
            </a:r>
            <a:r>
              <a:rPr lang="el-GR" spc="-9" dirty="0">
                <a:cs typeface="Calibri"/>
              </a:rPr>
              <a:t>χ</a:t>
            </a:r>
            <a:r>
              <a:rPr lang="el-GR" spc="-4" dirty="0">
                <a:cs typeface="Calibri"/>
              </a:rPr>
              <a:t>ή</a:t>
            </a:r>
            <a:r>
              <a:rPr lang="el-GR" spc="13" dirty="0">
                <a:cs typeface="Calibri"/>
              </a:rPr>
              <a:t> </a:t>
            </a:r>
            <a:r>
              <a:rPr lang="el-GR" spc="-31" dirty="0">
                <a:cs typeface="Calibri"/>
              </a:rPr>
              <a:t>τ</a:t>
            </a:r>
            <a:r>
              <a:rPr lang="el-GR" spc="-9" dirty="0">
                <a:cs typeface="Calibri"/>
              </a:rPr>
              <a:t>ο</a:t>
            </a:r>
            <a:r>
              <a:rPr lang="el-GR" spc="-4" dirty="0">
                <a:cs typeface="Calibri"/>
              </a:rPr>
              <a:t>υ</a:t>
            </a:r>
            <a:r>
              <a:rPr lang="el-GR" spc="9" dirty="0">
                <a:cs typeface="Calibri"/>
              </a:rPr>
              <a:t> </a:t>
            </a:r>
            <a:r>
              <a:rPr lang="el-GR" spc="-4" dirty="0">
                <a:cs typeface="Calibri"/>
              </a:rPr>
              <a:t>δο</a:t>
            </a:r>
            <a:r>
              <a:rPr lang="el-GR" spc="-83" dirty="0">
                <a:cs typeface="Calibri"/>
              </a:rPr>
              <a:t>υ</a:t>
            </a:r>
            <a:r>
              <a:rPr lang="el-GR" spc="-4" dirty="0">
                <a:cs typeface="Calibri"/>
              </a:rPr>
              <a:t>λευμένου</a:t>
            </a:r>
            <a:r>
              <a:rPr lang="el-GR" spc="18" dirty="0">
                <a:cs typeface="Calibri"/>
              </a:rPr>
              <a:t> </a:t>
            </a:r>
            <a:r>
              <a:rPr lang="el-GR" spc="-18" dirty="0">
                <a:cs typeface="Calibri"/>
              </a:rPr>
              <a:t>τω</a:t>
            </a:r>
            <a:r>
              <a:rPr lang="el-GR" spc="-4" dirty="0">
                <a:cs typeface="Calibri"/>
              </a:rPr>
              <a:t>ν</a:t>
            </a:r>
            <a:r>
              <a:rPr lang="el-GR" dirty="0">
                <a:cs typeface="Calibri"/>
              </a:rPr>
              <a:t> </a:t>
            </a:r>
            <a:r>
              <a:rPr lang="el-GR" spc="-9" dirty="0">
                <a:cs typeface="Calibri"/>
              </a:rPr>
              <a:t>ε</a:t>
            </a:r>
            <a:r>
              <a:rPr lang="el-GR" spc="-35" dirty="0">
                <a:cs typeface="Calibri"/>
              </a:rPr>
              <a:t>ξ</a:t>
            </a:r>
            <a:r>
              <a:rPr lang="el-GR" spc="-9" dirty="0">
                <a:cs typeface="Calibri"/>
              </a:rPr>
              <a:t>όδων</a:t>
            </a:r>
            <a:endParaRPr lang="el-GR" dirty="0">
              <a:cs typeface="Calibri"/>
            </a:endParaRPr>
          </a:p>
          <a:p>
            <a:pPr marL="662327" marR="721324" lvl="1" indent="-250460">
              <a:spcBef>
                <a:spcPts val="614"/>
              </a:spcBef>
              <a:buClr>
                <a:schemeClr val="tx1"/>
              </a:buClr>
              <a:buFont typeface="Arial"/>
              <a:buChar char="–"/>
              <a:tabLst>
                <a:tab pos="662884" algn="l"/>
              </a:tabLst>
            </a:pPr>
            <a:r>
              <a:rPr lang="el-GR" sz="2500" dirty="0">
                <a:cs typeface="Calibri"/>
              </a:rPr>
              <a:t>Τα έ</a:t>
            </a:r>
            <a:r>
              <a:rPr lang="el-GR" sz="2500" spc="-26" dirty="0">
                <a:cs typeface="Calibri"/>
              </a:rPr>
              <a:t>ξ</a:t>
            </a:r>
            <a:r>
              <a:rPr lang="el-GR" sz="2500" spc="-4" dirty="0">
                <a:cs typeface="Calibri"/>
              </a:rPr>
              <a:t>ο</a:t>
            </a:r>
            <a:r>
              <a:rPr lang="el-GR" sz="2500" dirty="0">
                <a:cs typeface="Calibri"/>
              </a:rPr>
              <a:t>δα επιβαρύνουν</a:t>
            </a:r>
            <a:r>
              <a:rPr lang="el-GR" sz="2500" spc="-13" dirty="0">
                <a:cs typeface="Calibri"/>
              </a:rPr>
              <a:t> </a:t>
            </a:r>
            <a:r>
              <a:rPr lang="el-GR" sz="2500" dirty="0">
                <a:cs typeface="Calibri"/>
              </a:rPr>
              <a:t>τη χρήση</a:t>
            </a:r>
            <a:r>
              <a:rPr lang="el-GR" sz="2500" spc="-22" dirty="0">
                <a:cs typeface="Calibri"/>
              </a:rPr>
              <a:t> </a:t>
            </a:r>
            <a:r>
              <a:rPr lang="el-GR" sz="2500" spc="22" dirty="0">
                <a:cs typeface="Calibri"/>
              </a:rPr>
              <a:t>σ</a:t>
            </a:r>
            <a:r>
              <a:rPr lang="el-GR" sz="2500" dirty="0">
                <a:cs typeface="Calibri"/>
              </a:rPr>
              <a:t>τ</a:t>
            </a:r>
            <a:r>
              <a:rPr lang="el-GR" sz="2500" spc="-53" dirty="0">
                <a:cs typeface="Calibri"/>
              </a:rPr>
              <a:t>η</a:t>
            </a:r>
            <a:r>
              <a:rPr lang="el-GR" sz="2500" dirty="0">
                <a:cs typeface="Calibri"/>
              </a:rPr>
              <a:t>ν οποία </a:t>
            </a:r>
            <a:r>
              <a:rPr lang="el-GR" sz="2500" spc="-4" dirty="0">
                <a:cs typeface="Calibri"/>
              </a:rPr>
              <a:t>συμ</a:t>
            </a:r>
            <a:r>
              <a:rPr lang="el-GR" sz="2500" dirty="0">
                <a:cs typeface="Calibri"/>
              </a:rPr>
              <a:t>βά</a:t>
            </a:r>
            <a:r>
              <a:rPr lang="el-GR" sz="2500" spc="13" dirty="0">
                <a:cs typeface="Calibri"/>
              </a:rPr>
              <a:t>λ</a:t>
            </a:r>
            <a:r>
              <a:rPr lang="el-GR" sz="2500" spc="-26" dirty="0">
                <a:cs typeface="Calibri"/>
              </a:rPr>
              <a:t>λ</a:t>
            </a:r>
            <a:r>
              <a:rPr lang="el-GR" sz="2500" spc="-4" dirty="0">
                <a:cs typeface="Calibri"/>
              </a:rPr>
              <a:t>ου</a:t>
            </a:r>
            <a:r>
              <a:rPr lang="el-GR" sz="2500" dirty="0">
                <a:cs typeface="Calibri"/>
              </a:rPr>
              <a:t>ν</a:t>
            </a:r>
            <a:r>
              <a:rPr lang="el-GR" sz="2500" spc="-4" dirty="0">
                <a:cs typeface="Calibri"/>
              </a:rPr>
              <a:t> </a:t>
            </a:r>
            <a:r>
              <a:rPr lang="el-GR" sz="2500" spc="22" dirty="0">
                <a:cs typeface="Calibri"/>
              </a:rPr>
              <a:t>σ</a:t>
            </a:r>
            <a:r>
              <a:rPr lang="el-GR" sz="2500" dirty="0">
                <a:cs typeface="Calibri"/>
              </a:rPr>
              <a:t>τ</a:t>
            </a:r>
            <a:r>
              <a:rPr lang="el-GR" sz="2500" spc="-53" dirty="0">
                <a:cs typeface="Calibri"/>
              </a:rPr>
              <a:t>η</a:t>
            </a:r>
            <a:r>
              <a:rPr lang="el-GR" sz="2500" dirty="0">
                <a:cs typeface="Calibri"/>
              </a:rPr>
              <a:t>ν </a:t>
            </a:r>
            <a:r>
              <a:rPr lang="el-GR" sz="2500" spc="-4" dirty="0">
                <a:cs typeface="Calibri"/>
              </a:rPr>
              <a:t>πραγμα</a:t>
            </a:r>
            <a:r>
              <a:rPr lang="el-GR" sz="2500" spc="-22" dirty="0">
                <a:cs typeface="Calibri"/>
              </a:rPr>
              <a:t>τ</a:t>
            </a:r>
            <a:r>
              <a:rPr lang="el-GR" sz="2500" spc="-4" dirty="0">
                <a:cs typeface="Calibri"/>
              </a:rPr>
              <a:t>οπο</a:t>
            </a:r>
            <a:r>
              <a:rPr lang="el-GR" sz="2500" dirty="0">
                <a:cs typeface="Calibri"/>
              </a:rPr>
              <a:t>ίηση</a:t>
            </a:r>
            <a:r>
              <a:rPr lang="el-GR" sz="2500" spc="-13" dirty="0">
                <a:cs typeface="Calibri"/>
              </a:rPr>
              <a:t> </a:t>
            </a:r>
            <a:r>
              <a:rPr lang="el-GR" sz="2500" spc="-31" dirty="0">
                <a:cs typeface="Calibri"/>
              </a:rPr>
              <a:t>ε</a:t>
            </a:r>
            <a:r>
              <a:rPr lang="el-GR" sz="2500" spc="-4" dirty="0">
                <a:cs typeface="Calibri"/>
              </a:rPr>
              <a:t>σόδ</a:t>
            </a:r>
            <a:r>
              <a:rPr lang="el-GR" sz="2500" spc="-13" dirty="0">
                <a:cs typeface="Calibri"/>
              </a:rPr>
              <a:t>ων</a:t>
            </a:r>
            <a:endParaRPr lang="el-GR" sz="2500" dirty="0">
              <a:cs typeface="Calibri"/>
            </a:endParaRPr>
          </a:p>
        </p:txBody>
      </p:sp>
      <p:sp>
        <p:nvSpPr>
          <p:cNvPr id="10" name="object 10"/>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97029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spc="-4" dirty="0">
                <a:latin typeface="Calibri"/>
                <a:cs typeface="Calibri"/>
              </a:rPr>
              <a:t>Τ</a:t>
            </a:r>
            <a:r>
              <a:rPr dirty="0">
                <a:latin typeface="Calibri"/>
                <a:cs typeface="Calibri"/>
              </a:rPr>
              <a:t>ι</a:t>
            </a:r>
            <a:r>
              <a:rPr spc="-9" dirty="0">
                <a:latin typeface="Calibri"/>
                <a:cs typeface="Calibri"/>
              </a:rPr>
              <a:t> </a:t>
            </a:r>
            <a:r>
              <a:rPr dirty="0">
                <a:latin typeface="Calibri"/>
                <a:cs typeface="Calibri"/>
              </a:rPr>
              <a:t>ε</a:t>
            </a:r>
            <a:r>
              <a:rPr spc="-48" dirty="0">
                <a:latin typeface="Calibri"/>
                <a:cs typeface="Calibri"/>
              </a:rPr>
              <a:t>ί</a:t>
            </a:r>
            <a:r>
              <a:rPr dirty="0">
                <a:latin typeface="Calibri"/>
                <a:cs typeface="Calibri"/>
              </a:rPr>
              <a:t>ναι</a:t>
            </a:r>
            <a:r>
              <a:rPr spc="-13" dirty="0">
                <a:latin typeface="Calibri"/>
                <a:cs typeface="Calibri"/>
              </a:rPr>
              <a:t> </a:t>
            </a:r>
            <a:r>
              <a:rPr dirty="0">
                <a:latin typeface="Calibri"/>
                <a:cs typeface="Calibri"/>
              </a:rPr>
              <a:t>έ</a:t>
            </a:r>
            <a:r>
              <a:rPr spc="-35" dirty="0">
                <a:latin typeface="Calibri"/>
                <a:cs typeface="Calibri"/>
              </a:rPr>
              <a:t>ξ</a:t>
            </a:r>
            <a:r>
              <a:rPr dirty="0">
                <a:latin typeface="Calibri"/>
                <a:cs typeface="Calibri"/>
              </a:rPr>
              <a:t>οδ</a:t>
            </a:r>
            <a:r>
              <a:rPr spc="-4" dirty="0">
                <a:latin typeface="Calibri"/>
                <a:cs typeface="Calibri"/>
              </a:rPr>
              <a:t>ο</a:t>
            </a:r>
            <a:r>
              <a:rPr spc="-4" dirty="0"/>
              <a:t>;</a:t>
            </a:r>
          </a:p>
        </p:txBody>
      </p:sp>
      <p:sp>
        <p:nvSpPr>
          <p:cNvPr id="15" name="Θέση περιεχομένου 14"/>
          <p:cNvSpPr>
            <a:spLocks noGrp="1"/>
          </p:cNvSpPr>
          <p:nvPr>
            <p:ph idx="1"/>
          </p:nvPr>
        </p:nvSpPr>
        <p:spPr/>
        <p:txBody>
          <a:bodyPr/>
          <a:lstStyle/>
          <a:p>
            <a:r>
              <a:rPr lang="el-GR" dirty="0"/>
              <a:t>Έξοδο θεωρείται κάθε μείωση των IK που προέρχεται από τη διάθεση, την ανάλωση ή τη χρησιμοποίηση στοιχείων του ενεργητικού ή τη χρησιμοποίηση υπηρεσιών τρίτων για την κάλυψη λειτουργικών αναγκών της επιχείρησης</a:t>
            </a:r>
          </a:p>
          <a:p>
            <a:r>
              <a:rPr lang="el-GR" dirty="0"/>
              <a:t>Μείωση των ΙΚ που γίνεται λόγω απολήψεων των φορέων της επιχείρησης δεν είναι </a:t>
            </a:r>
            <a:r>
              <a:rPr lang="el-GR" dirty="0" smtClean="0"/>
              <a:t>έξοδο</a:t>
            </a:r>
            <a:endParaRPr lang="el-GR" dirty="0"/>
          </a:p>
        </p:txBody>
      </p:sp>
    </p:spTree>
    <p:extLst>
      <p:ext uri="{BB962C8B-B14F-4D97-AF65-F5344CB8AC3E}">
        <p14:creationId xmlns:p14="http://schemas.microsoft.com/office/powerpoint/2010/main" val="1547543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α</a:t>
            </a:r>
            <a:r>
              <a:rPr dirty="0">
                <a:latin typeface="Calibri"/>
                <a:cs typeface="Calibri"/>
              </a:rPr>
              <a:t>δε</a:t>
            </a:r>
            <a:r>
              <a:rPr spc="-53" dirty="0">
                <a:latin typeface="Calibri"/>
                <a:cs typeface="Calibri"/>
              </a:rPr>
              <a:t>ί</a:t>
            </a:r>
            <a:r>
              <a:rPr dirty="0">
                <a:latin typeface="Calibri"/>
                <a:cs typeface="Calibri"/>
              </a:rPr>
              <a:t>γ</a:t>
            </a:r>
            <a:r>
              <a:rPr spc="-18" dirty="0">
                <a:latin typeface="Calibri"/>
                <a:cs typeface="Calibri"/>
              </a:rPr>
              <a:t>μ</a:t>
            </a:r>
            <a:r>
              <a:rPr dirty="0">
                <a:latin typeface="Calibri"/>
                <a:cs typeface="Calibri"/>
              </a:rPr>
              <a:t>α</a:t>
            </a:r>
            <a:r>
              <a:rPr spc="-26" dirty="0">
                <a:latin typeface="Calibri"/>
                <a:cs typeface="Calibri"/>
              </a:rPr>
              <a:t>τ</a:t>
            </a:r>
            <a:r>
              <a:rPr dirty="0">
                <a:latin typeface="Calibri"/>
                <a:cs typeface="Calibri"/>
              </a:rPr>
              <a:t>α</a:t>
            </a:r>
            <a:r>
              <a:rPr spc="-31" dirty="0">
                <a:latin typeface="Calibri"/>
                <a:cs typeface="Calibri"/>
              </a:rPr>
              <a:t> </a:t>
            </a:r>
            <a:r>
              <a:rPr spc="-4" dirty="0">
                <a:latin typeface="Calibri"/>
                <a:cs typeface="Calibri"/>
              </a:rPr>
              <a:t>ε</a:t>
            </a:r>
            <a:r>
              <a:rPr spc="-35" dirty="0">
                <a:latin typeface="Calibri"/>
                <a:cs typeface="Calibri"/>
              </a:rPr>
              <a:t>ξ</a:t>
            </a:r>
            <a:r>
              <a:rPr spc="-4" dirty="0">
                <a:latin typeface="Calibri"/>
                <a:cs typeface="Calibri"/>
              </a:rPr>
              <a:t>όδων</a:t>
            </a:r>
          </a:p>
        </p:txBody>
      </p:sp>
      <p:sp>
        <p:nvSpPr>
          <p:cNvPr id="12" name="Θέση περιεχομένου 11"/>
          <p:cNvSpPr>
            <a:spLocks noGrp="1"/>
          </p:cNvSpPr>
          <p:nvPr>
            <p:ph idx="1"/>
          </p:nvPr>
        </p:nvSpPr>
        <p:spPr/>
        <p:txBody>
          <a:bodyPr>
            <a:normAutofit fontScale="92500" lnSpcReduction="20000"/>
          </a:bodyPr>
          <a:lstStyle/>
          <a:p>
            <a:r>
              <a:rPr lang="el-GR" dirty="0"/>
              <a:t>Κόστος πωληθέντων προϊόντων (Μονάδες πώλησης x κόστος παραγωγής μονάδας)</a:t>
            </a:r>
          </a:p>
          <a:p>
            <a:r>
              <a:rPr lang="el-GR" dirty="0"/>
              <a:t>Κόστος πωληθέντων εμπορευμάτων (Μονάδες πώλησης x κόστος αγοράς μονάδας)</a:t>
            </a:r>
          </a:p>
          <a:p>
            <a:r>
              <a:rPr lang="el-GR" dirty="0"/>
              <a:t>Αμοιβές προσωπικού</a:t>
            </a:r>
          </a:p>
          <a:p>
            <a:r>
              <a:rPr lang="el-GR" dirty="0"/>
              <a:t>Αμοιβές τρίτων (δικηγόροι, ορκωτοί ελεγκτές)</a:t>
            </a:r>
          </a:p>
          <a:p>
            <a:r>
              <a:rPr lang="el-GR" dirty="0"/>
              <a:t>Έξοδα ΔΕΚΟ</a:t>
            </a:r>
          </a:p>
          <a:p>
            <a:r>
              <a:rPr lang="el-GR" dirty="0"/>
              <a:t>Τόκοι και λοιπά χρηματοοικονομικά έξοδα</a:t>
            </a:r>
          </a:p>
          <a:p>
            <a:r>
              <a:rPr lang="el-GR" dirty="0"/>
              <a:t>Αποσβέσεις</a:t>
            </a:r>
          </a:p>
          <a:p>
            <a:r>
              <a:rPr lang="el-GR" dirty="0"/>
              <a:t>Η δημιουργία των εξόδων είναι ανεξάρτητη από την καταβολή του σχετικού </a:t>
            </a:r>
            <a:r>
              <a:rPr lang="el-GR" dirty="0" smtClean="0"/>
              <a:t>τιμήματος</a:t>
            </a:r>
            <a:endParaRPr lang="el-GR" dirty="0"/>
          </a:p>
        </p:txBody>
      </p:sp>
    </p:spTree>
    <p:extLst>
      <p:ext uri="{BB962C8B-B14F-4D97-AF65-F5344CB8AC3E}">
        <p14:creationId xmlns:p14="http://schemas.microsoft.com/office/powerpoint/2010/main" val="2558826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88426"/>
          </a:xfrm>
        </p:spPr>
        <p:txBody>
          <a:bodyPr>
            <a:normAutofit fontScale="90000"/>
          </a:bodyPr>
          <a:lstStyle/>
          <a:p>
            <a:r>
              <a:rPr lang="el-GR" b="1" dirty="0" smtClean="0"/>
              <a:t>Επενδυτής (</a:t>
            </a:r>
            <a:r>
              <a:rPr lang="el-GR" b="1" dirty="0" err="1" smtClean="0"/>
              <a:t>Investor</a:t>
            </a:r>
            <a:r>
              <a:rPr lang="el-GR" b="1" dirty="0" smtClean="0"/>
              <a:t>)</a:t>
            </a:r>
            <a:br>
              <a:rPr lang="el-GR" b="1" dirty="0" smtClean="0"/>
            </a:br>
            <a:endParaRPr lang="en-US" dirty="0"/>
          </a:p>
        </p:txBody>
      </p:sp>
      <p:sp>
        <p:nvSpPr>
          <p:cNvPr id="3" name="Θέση περιεχομένου 2"/>
          <p:cNvSpPr>
            <a:spLocks noGrp="1"/>
          </p:cNvSpPr>
          <p:nvPr>
            <p:ph idx="1"/>
          </p:nvPr>
        </p:nvSpPr>
        <p:spPr>
          <a:xfrm>
            <a:off x="562708" y="1266092"/>
            <a:ext cx="10791092" cy="4910871"/>
          </a:xfrm>
        </p:spPr>
        <p:txBody>
          <a:bodyPr>
            <a:normAutofit lnSpcReduction="10000"/>
          </a:bodyPr>
          <a:lstStyle/>
          <a:p>
            <a:r>
              <a:rPr lang="el-GR" dirty="0" smtClean="0"/>
              <a:t>Επενδυτής είναι ένα </a:t>
            </a:r>
            <a:r>
              <a:rPr lang="el-GR" b="1" dirty="0" smtClean="0"/>
              <a:t>φυσικό ή νομικό πρόσωπο που αγοράζει περιουσιακά στοιχεία με την προσδοκία κέρδους</a:t>
            </a:r>
            <a:r>
              <a:rPr lang="el-GR" dirty="0" smtClean="0"/>
              <a:t>.</a:t>
            </a:r>
          </a:p>
          <a:p>
            <a:r>
              <a:rPr lang="el-GR" dirty="0" smtClean="0"/>
              <a:t>Γενικά ένας επενδυτής προσπαθεί με τις επενδύσεις που κάνει να </a:t>
            </a:r>
            <a:r>
              <a:rPr lang="el-GR" b="1" dirty="0" smtClean="0"/>
              <a:t>ελαχιστοποιήσει τον κίνδυνο μεγιστοποιώντας τις αποδόσεις του </a:t>
            </a:r>
            <a:r>
              <a:rPr lang="el-GR" dirty="0" smtClean="0"/>
              <a:t>σε αντίθεση με έναν κερδοσκόπο ο οποίος είναι πρόθυμος να αποδεχθεί υψηλότερο επίπεδο κινδύνου για υψηλότερα κέρδη.</a:t>
            </a:r>
          </a:p>
          <a:p>
            <a:r>
              <a:rPr lang="el-GR" dirty="0" smtClean="0"/>
              <a:t>Το χαρτοφυλάκιο ενός επενδυτή συνήθως περιλαμβάνει αρκετά περιουσιακά στοιχεία μεταξύ των οποίων μετοχές, ομόλογα, ακίνητα, εμπορεύματα, καθώς και συλλεκτικά αντικείμενα (π.χ. έργα τέχνης).</a:t>
            </a:r>
          </a:p>
          <a:p>
            <a:r>
              <a:rPr lang="el-GR" dirty="0" smtClean="0"/>
              <a:t>Ένας επενδυτής, εκτός από προσωπικές συναλλαγές, μπορεί να ενεργεί και για λογαριασμό τρίτων όπως για παράδειγμα κάνουν οι χρηματιστές και διαχειριστές αμοιβαίων κεφαλαίων.</a:t>
            </a:r>
          </a:p>
          <a:p>
            <a:endParaRPr lang="en-US" dirty="0"/>
          </a:p>
        </p:txBody>
      </p:sp>
    </p:spTree>
    <p:extLst>
      <p:ext uri="{BB962C8B-B14F-4D97-AF65-F5344CB8AC3E}">
        <p14:creationId xmlns:p14="http://schemas.microsoft.com/office/powerpoint/2010/main" val="2224368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p:txBody>
          <a:bodyPr>
            <a:normAutofit/>
          </a:bodyPr>
          <a:lstStyle/>
          <a:p>
            <a:r>
              <a:rPr lang="el-GR" dirty="0">
                <a:cs typeface="Calibri"/>
              </a:rPr>
              <a:t>Τι</a:t>
            </a:r>
            <a:r>
              <a:rPr lang="el-GR" spc="-9" dirty="0">
                <a:cs typeface="Calibri"/>
              </a:rPr>
              <a:t> </a:t>
            </a:r>
            <a:r>
              <a:rPr lang="el-GR" dirty="0">
                <a:cs typeface="Calibri"/>
              </a:rPr>
              <a:t>ε</a:t>
            </a:r>
            <a:r>
              <a:rPr lang="el-GR" spc="-48" dirty="0">
                <a:cs typeface="Calibri"/>
              </a:rPr>
              <a:t>ί</a:t>
            </a:r>
            <a:r>
              <a:rPr lang="el-GR" dirty="0">
                <a:cs typeface="Calibri"/>
              </a:rPr>
              <a:t>ναι</a:t>
            </a:r>
            <a:r>
              <a:rPr lang="el-GR" spc="-13" dirty="0">
                <a:cs typeface="Calibri"/>
              </a:rPr>
              <a:t> </a:t>
            </a:r>
            <a:r>
              <a:rPr lang="el-GR" spc="-35" dirty="0">
                <a:cs typeface="Calibri"/>
              </a:rPr>
              <a:t>έ</a:t>
            </a:r>
            <a:r>
              <a:rPr lang="el-GR" dirty="0" smtClean="0">
                <a:cs typeface="Calibri"/>
              </a:rPr>
              <a:t>σοδο</a:t>
            </a:r>
            <a:endParaRPr lang="el-GR" dirty="0"/>
          </a:p>
        </p:txBody>
      </p:sp>
      <p:sp>
        <p:nvSpPr>
          <p:cNvPr id="16" name="Θέση περιεχομένου 15"/>
          <p:cNvSpPr>
            <a:spLocks noGrp="1"/>
          </p:cNvSpPr>
          <p:nvPr>
            <p:ph idx="1"/>
          </p:nvPr>
        </p:nvSpPr>
        <p:spPr/>
        <p:txBody>
          <a:bodyPr/>
          <a:lstStyle/>
          <a:p>
            <a:pPr marL="468332" marR="4453" indent="-457200">
              <a:lnSpc>
                <a:spcPts val="3410"/>
              </a:lnSpc>
              <a:buClr>
                <a:schemeClr val="tx1"/>
              </a:buClr>
              <a:tabLst>
                <a:tab pos="311683" algn="l"/>
              </a:tabLst>
            </a:pPr>
            <a:r>
              <a:rPr lang="el-GR" spc="-4" dirty="0">
                <a:cs typeface="Calibri"/>
              </a:rPr>
              <a:t>Ω</a:t>
            </a:r>
            <a:r>
              <a:rPr lang="el-GR" dirty="0" smtClean="0">
                <a:cs typeface="Calibri"/>
              </a:rPr>
              <a:t>ς</a:t>
            </a:r>
            <a:r>
              <a:rPr lang="el-GR" spc="-13" dirty="0">
                <a:cs typeface="Calibri"/>
              </a:rPr>
              <a:t> </a:t>
            </a:r>
            <a:r>
              <a:rPr lang="el-GR" b="1" spc="-39" dirty="0">
                <a:cs typeface="Calibri"/>
              </a:rPr>
              <a:t>έ</a:t>
            </a:r>
            <a:r>
              <a:rPr lang="el-GR" b="1" dirty="0">
                <a:cs typeface="Calibri"/>
              </a:rPr>
              <a:t>σοδο</a:t>
            </a:r>
            <a:r>
              <a:rPr lang="el-GR" b="1" spc="-9" dirty="0">
                <a:cs typeface="Calibri"/>
              </a:rPr>
              <a:t> </a:t>
            </a:r>
            <a:r>
              <a:rPr lang="el-GR" spc="-4" dirty="0">
                <a:cs typeface="Calibri"/>
              </a:rPr>
              <a:t>θεωρ</a:t>
            </a:r>
            <a:r>
              <a:rPr lang="el-GR" spc="-9" dirty="0">
                <a:cs typeface="Calibri"/>
              </a:rPr>
              <a:t>ε</a:t>
            </a:r>
            <a:r>
              <a:rPr lang="el-GR" spc="-48" dirty="0">
                <a:cs typeface="Calibri"/>
              </a:rPr>
              <a:t>ί</a:t>
            </a:r>
            <a:r>
              <a:rPr lang="el-GR" spc="-13" dirty="0">
                <a:cs typeface="Calibri"/>
              </a:rPr>
              <a:t>τα</a:t>
            </a:r>
            <a:r>
              <a:rPr lang="el-GR" dirty="0">
                <a:cs typeface="Calibri"/>
              </a:rPr>
              <a:t>ι</a:t>
            </a:r>
            <a:r>
              <a:rPr lang="el-GR" spc="9" dirty="0">
                <a:cs typeface="Calibri"/>
              </a:rPr>
              <a:t> </a:t>
            </a:r>
            <a:r>
              <a:rPr lang="el-GR" spc="-100" dirty="0">
                <a:cs typeface="Calibri"/>
              </a:rPr>
              <a:t>κ</a:t>
            </a:r>
            <a:r>
              <a:rPr lang="el-GR" spc="-4" dirty="0">
                <a:cs typeface="Calibri"/>
              </a:rPr>
              <a:t>ά</a:t>
            </a:r>
            <a:r>
              <a:rPr lang="el-GR" spc="-9" dirty="0">
                <a:cs typeface="Calibri"/>
              </a:rPr>
              <a:t>θ</a:t>
            </a:r>
            <a:r>
              <a:rPr lang="el-GR" dirty="0">
                <a:cs typeface="Calibri"/>
              </a:rPr>
              <a:t>ε</a:t>
            </a:r>
            <a:r>
              <a:rPr lang="el-GR" spc="-13" dirty="0">
                <a:cs typeface="Calibri"/>
              </a:rPr>
              <a:t> </a:t>
            </a:r>
            <a:r>
              <a:rPr lang="el-GR" dirty="0">
                <a:cs typeface="Calibri"/>
              </a:rPr>
              <a:t>α</a:t>
            </a:r>
            <a:r>
              <a:rPr lang="el-GR" spc="-4" dirty="0">
                <a:cs typeface="Calibri"/>
              </a:rPr>
              <a:t>ύξησ</a:t>
            </a:r>
            <a:r>
              <a:rPr lang="el-GR" dirty="0">
                <a:cs typeface="Calibri"/>
              </a:rPr>
              <a:t>η</a:t>
            </a:r>
            <a:r>
              <a:rPr lang="el-GR" spc="-4" dirty="0">
                <a:cs typeface="Calibri"/>
              </a:rPr>
              <a:t> τω</a:t>
            </a:r>
            <a:r>
              <a:rPr lang="el-GR" dirty="0">
                <a:cs typeface="Calibri"/>
              </a:rPr>
              <a:t>ν</a:t>
            </a:r>
            <a:r>
              <a:rPr lang="el-GR" spc="-4" dirty="0">
                <a:cs typeface="Calibri"/>
              </a:rPr>
              <a:t> ΙΚ πο</a:t>
            </a:r>
            <a:r>
              <a:rPr lang="el-GR" dirty="0">
                <a:cs typeface="Calibri"/>
              </a:rPr>
              <a:t>υ</a:t>
            </a:r>
            <a:r>
              <a:rPr lang="el-GR" spc="-4" dirty="0">
                <a:cs typeface="Calibri"/>
              </a:rPr>
              <a:t> </a:t>
            </a:r>
            <a:r>
              <a:rPr lang="el-GR" dirty="0">
                <a:cs typeface="Calibri"/>
              </a:rPr>
              <a:t>π</a:t>
            </a:r>
            <a:r>
              <a:rPr lang="el-GR" spc="-4" dirty="0">
                <a:cs typeface="Calibri"/>
              </a:rPr>
              <a:t>ροέ</a:t>
            </a:r>
            <a:r>
              <a:rPr lang="el-GR" spc="-18" dirty="0">
                <a:cs typeface="Calibri"/>
              </a:rPr>
              <a:t>ρ</a:t>
            </a:r>
            <a:r>
              <a:rPr lang="el-GR" spc="-31" dirty="0">
                <a:cs typeface="Calibri"/>
              </a:rPr>
              <a:t>χ</a:t>
            </a:r>
            <a:r>
              <a:rPr lang="el-GR" dirty="0">
                <a:cs typeface="Calibri"/>
              </a:rPr>
              <a:t>ε</a:t>
            </a:r>
            <a:r>
              <a:rPr lang="el-GR" spc="-18" dirty="0">
                <a:cs typeface="Calibri"/>
              </a:rPr>
              <a:t>τ</a:t>
            </a:r>
            <a:r>
              <a:rPr lang="el-GR" dirty="0">
                <a:cs typeface="Calibri"/>
              </a:rPr>
              <a:t>αι</a:t>
            </a:r>
            <a:r>
              <a:rPr lang="el-GR" spc="4" dirty="0">
                <a:cs typeface="Calibri"/>
              </a:rPr>
              <a:t> </a:t>
            </a:r>
            <a:r>
              <a:rPr lang="el-GR" dirty="0">
                <a:cs typeface="Calibri"/>
              </a:rPr>
              <a:t>από </a:t>
            </a:r>
            <a:r>
              <a:rPr lang="el-GR" b="1" spc="-35" dirty="0">
                <a:cs typeface="Calibri"/>
              </a:rPr>
              <a:t>πώ</a:t>
            </a:r>
            <a:r>
              <a:rPr lang="el-GR" b="1" dirty="0">
                <a:cs typeface="Calibri"/>
              </a:rPr>
              <a:t>λ</a:t>
            </a:r>
            <a:r>
              <a:rPr lang="el-GR" b="1" spc="-4" dirty="0">
                <a:cs typeface="Calibri"/>
              </a:rPr>
              <a:t>η</a:t>
            </a:r>
            <a:r>
              <a:rPr lang="el-GR" b="1" dirty="0">
                <a:cs typeface="Calibri"/>
              </a:rPr>
              <a:t>ση</a:t>
            </a:r>
            <a:r>
              <a:rPr lang="el-GR" b="1" spc="13" dirty="0">
                <a:cs typeface="Calibri"/>
              </a:rPr>
              <a:t> </a:t>
            </a:r>
            <a:r>
              <a:rPr lang="el-GR" b="1" spc="-22" dirty="0">
                <a:cs typeface="Calibri"/>
              </a:rPr>
              <a:t>α</a:t>
            </a:r>
            <a:r>
              <a:rPr lang="el-GR" b="1" spc="-4" dirty="0">
                <a:cs typeface="Calibri"/>
              </a:rPr>
              <a:t>γαθώ</a:t>
            </a:r>
            <a:r>
              <a:rPr lang="el-GR" b="1" dirty="0">
                <a:cs typeface="Calibri"/>
              </a:rPr>
              <a:t>ν</a:t>
            </a:r>
            <a:r>
              <a:rPr lang="el-GR" b="1" spc="4" dirty="0">
                <a:cs typeface="Calibri"/>
              </a:rPr>
              <a:t> </a:t>
            </a:r>
            <a:r>
              <a:rPr lang="el-GR" dirty="0">
                <a:cs typeface="Calibri"/>
              </a:rPr>
              <a:t>ή </a:t>
            </a:r>
            <a:r>
              <a:rPr lang="el-GR" b="1" spc="-4" dirty="0">
                <a:cs typeface="Calibri"/>
              </a:rPr>
              <a:t>υπηρ</a:t>
            </a:r>
            <a:r>
              <a:rPr lang="el-GR" b="1" spc="-35" dirty="0">
                <a:cs typeface="Calibri"/>
              </a:rPr>
              <a:t>ε</a:t>
            </a:r>
            <a:r>
              <a:rPr lang="el-GR" b="1" dirty="0">
                <a:cs typeface="Calibri"/>
              </a:rPr>
              <a:t>σ</a:t>
            </a:r>
            <a:r>
              <a:rPr lang="el-GR" b="1" spc="-4" dirty="0">
                <a:cs typeface="Calibri"/>
              </a:rPr>
              <a:t>ιώ</a:t>
            </a:r>
            <a:r>
              <a:rPr lang="el-GR" b="1" dirty="0">
                <a:cs typeface="Calibri"/>
              </a:rPr>
              <a:t>ν</a:t>
            </a:r>
            <a:r>
              <a:rPr lang="el-GR" b="1" spc="-4" dirty="0">
                <a:cs typeface="Calibri"/>
              </a:rPr>
              <a:t> </a:t>
            </a:r>
            <a:r>
              <a:rPr lang="el-GR" dirty="0">
                <a:cs typeface="Calibri"/>
              </a:rPr>
              <a:t>ή</a:t>
            </a:r>
            <a:r>
              <a:rPr lang="el-GR" spc="4" dirty="0">
                <a:cs typeface="Calibri"/>
              </a:rPr>
              <a:t> </a:t>
            </a:r>
            <a:r>
              <a:rPr lang="el-GR" b="1" dirty="0">
                <a:cs typeface="Calibri"/>
              </a:rPr>
              <a:t>επ</a:t>
            </a:r>
            <a:r>
              <a:rPr lang="el-GR" b="1" spc="-48" dirty="0">
                <a:cs typeface="Calibri"/>
              </a:rPr>
              <a:t>ι</a:t>
            </a:r>
            <a:r>
              <a:rPr lang="el-GR" b="1" dirty="0">
                <a:cs typeface="Calibri"/>
              </a:rPr>
              <a:t>τέλ</a:t>
            </a:r>
            <a:r>
              <a:rPr lang="el-GR" b="1" spc="-35" dirty="0">
                <a:cs typeface="Calibri"/>
              </a:rPr>
              <a:t>ε</a:t>
            </a:r>
            <a:r>
              <a:rPr lang="el-GR" b="1" dirty="0">
                <a:cs typeface="Calibri"/>
              </a:rPr>
              <a:t>ση</a:t>
            </a:r>
            <a:r>
              <a:rPr lang="el-GR" b="1" spc="4" dirty="0">
                <a:cs typeface="Calibri"/>
              </a:rPr>
              <a:t> </a:t>
            </a:r>
            <a:r>
              <a:rPr lang="el-GR" b="1" dirty="0">
                <a:cs typeface="Calibri"/>
              </a:rPr>
              <a:t>ά</a:t>
            </a:r>
            <a:r>
              <a:rPr lang="el-GR" b="1" spc="35" dirty="0">
                <a:cs typeface="Calibri"/>
              </a:rPr>
              <a:t>λ</a:t>
            </a:r>
            <a:r>
              <a:rPr lang="el-GR" b="1" spc="-39" dirty="0">
                <a:cs typeface="Calibri"/>
              </a:rPr>
              <a:t>λ</a:t>
            </a:r>
            <a:r>
              <a:rPr lang="el-GR" b="1" spc="-9" dirty="0">
                <a:cs typeface="Calibri"/>
              </a:rPr>
              <a:t>ω</a:t>
            </a:r>
            <a:r>
              <a:rPr lang="el-GR" b="1" dirty="0">
                <a:cs typeface="Calibri"/>
              </a:rPr>
              <a:t>ν επ</a:t>
            </a:r>
            <a:r>
              <a:rPr lang="el-GR" b="1" spc="-22" dirty="0">
                <a:cs typeface="Calibri"/>
              </a:rPr>
              <a:t>ι</a:t>
            </a:r>
            <a:r>
              <a:rPr lang="el-GR" b="1" spc="-31" dirty="0">
                <a:cs typeface="Calibri"/>
              </a:rPr>
              <a:t>χ</a:t>
            </a:r>
            <a:r>
              <a:rPr lang="el-GR" b="1" dirty="0">
                <a:cs typeface="Calibri"/>
              </a:rPr>
              <a:t>ειρη</a:t>
            </a:r>
            <a:r>
              <a:rPr lang="el-GR" b="1" spc="-18" dirty="0">
                <a:cs typeface="Calibri"/>
              </a:rPr>
              <a:t>μ</a:t>
            </a:r>
            <a:r>
              <a:rPr lang="el-GR" b="1" dirty="0">
                <a:cs typeface="Calibri"/>
              </a:rPr>
              <a:t>ατι</a:t>
            </a:r>
            <a:r>
              <a:rPr lang="el-GR" b="1" spc="-70" dirty="0">
                <a:cs typeface="Calibri"/>
              </a:rPr>
              <a:t>κ</a:t>
            </a:r>
            <a:r>
              <a:rPr lang="el-GR" b="1" spc="-9" dirty="0">
                <a:cs typeface="Calibri"/>
              </a:rPr>
              <a:t>ώ</a:t>
            </a:r>
            <a:r>
              <a:rPr lang="el-GR" b="1" dirty="0">
                <a:cs typeface="Calibri"/>
              </a:rPr>
              <a:t>ν</a:t>
            </a:r>
            <a:r>
              <a:rPr lang="el-GR" b="1" spc="-18" dirty="0">
                <a:cs typeface="Calibri"/>
              </a:rPr>
              <a:t> </a:t>
            </a:r>
            <a:r>
              <a:rPr lang="el-GR" b="1" dirty="0">
                <a:cs typeface="Calibri"/>
              </a:rPr>
              <a:t>δρ</a:t>
            </a:r>
            <a:r>
              <a:rPr lang="el-GR" b="1" spc="-22" dirty="0">
                <a:cs typeface="Calibri"/>
              </a:rPr>
              <a:t>α</a:t>
            </a:r>
            <a:r>
              <a:rPr lang="el-GR" b="1" spc="35" dirty="0">
                <a:cs typeface="Calibri"/>
              </a:rPr>
              <a:t>σ</a:t>
            </a:r>
            <a:r>
              <a:rPr lang="el-GR" b="1" dirty="0">
                <a:cs typeface="Calibri"/>
              </a:rPr>
              <a:t>τηριοτ</a:t>
            </a:r>
            <a:r>
              <a:rPr lang="el-GR" b="1" spc="-39" dirty="0">
                <a:cs typeface="Calibri"/>
              </a:rPr>
              <a:t>ή</a:t>
            </a:r>
            <a:r>
              <a:rPr lang="el-GR" b="1" spc="-22" dirty="0">
                <a:cs typeface="Calibri"/>
              </a:rPr>
              <a:t>τ</a:t>
            </a:r>
            <a:r>
              <a:rPr lang="el-GR" b="1" spc="-9" dirty="0">
                <a:cs typeface="Calibri"/>
              </a:rPr>
              <a:t>ω</a:t>
            </a:r>
            <a:r>
              <a:rPr lang="el-GR" b="1" dirty="0">
                <a:cs typeface="Calibri"/>
              </a:rPr>
              <a:t>ν</a:t>
            </a:r>
            <a:r>
              <a:rPr lang="el-GR" b="1" spc="-9" dirty="0">
                <a:cs typeface="Calibri"/>
              </a:rPr>
              <a:t> </a:t>
            </a:r>
            <a:r>
              <a:rPr lang="el-GR" spc="-100" dirty="0">
                <a:cs typeface="Calibri"/>
              </a:rPr>
              <a:t>κ</a:t>
            </a:r>
            <a:r>
              <a:rPr lang="el-GR" spc="-4" dirty="0">
                <a:cs typeface="Calibri"/>
              </a:rPr>
              <a:t>α</a:t>
            </a:r>
            <a:r>
              <a:rPr lang="el-GR" spc="-18" dirty="0">
                <a:cs typeface="Calibri"/>
              </a:rPr>
              <a:t>τ</a:t>
            </a:r>
            <a:r>
              <a:rPr lang="el-GR" dirty="0">
                <a:cs typeface="Calibri"/>
              </a:rPr>
              <a:t>ά</a:t>
            </a:r>
            <a:r>
              <a:rPr lang="el-GR" spc="-9" dirty="0">
                <a:cs typeface="Calibri"/>
              </a:rPr>
              <a:t> </a:t>
            </a:r>
            <a:r>
              <a:rPr lang="el-GR" spc="-4" dirty="0">
                <a:cs typeface="Calibri"/>
              </a:rPr>
              <a:t>τ</a:t>
            </a:r>
            <a:r>
              <a:rPr lang="el-GR" dirty="0">
                <a:cs typeface="Calibri"/>
              </a:rPr>
              <a:t>η </a:t>
            </a:r>
            <a:r>
              <a:rPr lang="el-GR" spc="-4" dirty="0">
                <a:cs typeface="Calibri"/>
              </a:rPr>
              <a:t>διάρ</a:t>
            </a:r>
            <a:r>
              <a:rPr lang="el-GR" spc="-48" dirty="0">
                <a:cs typeface="Calibri"/>
              </a:rPr>
              <a:t>κ</a:t>
            </a:r>
            <a:r>
              <a:rPr lang="el-GR" spc="-4" dirty="0">
                <a:cs typeface="Calibri"/>
              </a:rPr>
              <a:t>ει</a:t>
            </a:r>
            <a:r>
              <a:rPr lang="el-GR" dirty="0">
                <a:cs typeface="Calibri"/>
              </a:rPr>
              <a:t>α</a:t>
            </a:r>
            <a:r>
              <a:rPr lang="el-GR" spc="-4" dirty="0">
                <a:cs typeface="Calibri"/>
              </a:rPr>
              <a:t> μια</a:t>
            </a:r>
            <a:r>
              <a:rPr lang="el-GR" dirty="0">
                <a:cs typeface="Calibri"/>
              </a:rPr>
              <a:t>ς</a:t>
            </a:r>
            <a:r>
              <a:rPr lang="el-GR" spc="-4" dirty="0">
                <a:cs typeface="Calibri"/>
              </a:rPr>
              <a:t> χρονική</a:t>
            </a:r>
            <a:r>
              <a:rPr lang="el-GR" dirty="0">
                <a:cs typeface="Calibri"/>
              </a:rPr>
              <a:t>ς</a:t>
            </a:r>
            <a:r>
              <a:rPr lang="el-GR" spc="-4" dirty="0">
                <a:cs typeface="Calibri"/>
              </a:rPr>
              <a:t> περιόδου</a:t>
            </a:r>
            <a:endParaRPr lang="el-GR" dirty="0">
              <a:cs typeface="Calibri"/>
            </a:endParaRPr>
          </a:p>
          <a:p>
            <a:pPr marL="468331" marR="727446" indent="-457200">
              <a:lnSpc>
                <a:spcPts val="3410"/>
              </a:lnSpc>
              <a:spcBef>
                <a:spcPts val="754"/>
              </a:spcBef>
              <a:buClr>
                <a:schemeClr val="tx1"/>
              </a:buClr>
              <a:tabLst>
                <a:tab pos="311683" algn="l"/>
              </a:tabLst>
            </a:pPr>
            <a:r>
              <a:rPr lang="el-GR" spc="-4" dirty="0">
                <a:cs typeface="Calibri"/>
              </a:rPr>
              <a:t>Αυξήσει</a:t>
            </a:r>
            <a:r>
              <a:rPr lang="el-GR" dirty="0">
                <a:cs typeface="Calibri"/>
              </a:rPr>
              <a:t>ς</a:t>
            </a:r>
            <a:r>
              <a:rPr lang="el-GR" spc="-4" dirty="0">
                <a:cs typeface="Calibri"/>
              </a:rPr>
              <a:t> </a:t>
            </a:r>
            <a:r>
              <a:rPr lang="el-GR" spc="31" dirty="0">
                <a:cs typeface="Calibri"/>
              </a:rPr>
              <a:t>σ</a:t>
            </a:r>
            <a:r>
              <a:rPr lang="el-GR" spc="-18" dirty="0">
                <a:cs typeface="Calibri"/>
              </a:rPr>
              <a:t>τ</a:t>
            </a:r>
            <a:r>
              <a:rPr lang="el-GR" dirty="0">
                <a:cs typeface="Calibri"/>
              </a:rPr>
              <a:t>α</a:t>
            </a:r>
            <a:r>
              <a:rPr lang="el-GR" spc="-4" dirty="0">
                <a:cs typeface="Calibri"/>
              </a:rPr>
              <a:t> Ι</a:t>
            </a:r>
            <a:r>
              <a:rPr lang="el-GR" dirty="0">
                <a:cs typeface="Calibri"/>
              </a:rPr>
              <a:t>Κ</a:t>
            </a:r>
            <a:r>
              <a:rPr lang="el-GR" spc="-4" dirty="0">
                <a:cs typeface="Calibri"/>
              </a:rPr>
              <a:t> πο</a:t>
            </a:r>
            <a:r>
              <a:rPr lang="el-GR" dirty="0">
                <a:cs typeface="Calibri"/>
              </a:rPr>
              <a:t>υ</a:t>
            </a:r>
            <a:r>
              <a:rPr lang="el-GR" spc="-4" dirty="0">
                <a:cs typeface="Calibri"/>
              </a:rPr>
              <a:t> προέ</a:t>
            </a:r>
            <a:r>
              <a:rPr lang="el-GR" spc="-18" dirty="0">
                <a:cs typeface="Calibri"/>
              </a:rPr>
              <a:t>ρ</a:t>
            </a:r>
            <a:r>
              <a:rPr lang="el-GR" spc="-39" dirty="0">
                <a:cs typeface="Calibri"/>
              </a:rPr>
              <a:t>χ</a:t>
            </a:r>
            <a:r>
              <a:rPr lang="el-GR" spc="-4" dirty="0">
                <a:cs typeface="Calibri"/>
              </a:rPr>
              <a:t>ο</a:t>
            </a:r>
            <a:r>
              <a:rPr lang="el-GR" spc="18" dirty="0">
                <a:cs typeface="Calibri"/>
              </a:rPr>
              <a:t>ν</a:t>
            </a:r>
            <a:r>
              <a:rPr lang="el-GR" spc="-18" dirty="0">
                <a:cs typeface="Calibri"/>
              </a:rPr>
              <a:t>τ</a:t>
            </a:r>
            <a:r>
              <a:rPr lang="el-GR" spc="-4" dirty="0">
                <a:cs typeface="Calibri"/>
              </a:rPr>
              <a:t>α</a:t>
            </a:r>
            <a:r>
              <a:rPr lang="el-GR" dirty="0">
                <a:cs typeface="Calibri"/>
              </a:rPr>
              <a:t>ι</a:t>
            </a:r>
            <a:r>
              <a:rPr lang="el-GR" spc="-4" dirty="0">
                <a:cs typeface="Calibri"/>
              </a:rPr>
              <a:t> από</a:t>
            </a:r>
            <a:r>
              <a:rPr lang="en-US" spc="-4" dirty="0">
                <a:cs typeface="Calibri"/>
              </a:rPr>
              <a:t> </a:t>
            </a:r>
            <a:r>
              <a:rPr lang="el-GR" dirty="0" smtClean="0">
                <a:cs typeface="Calibri"/>
              </a:rPr>
              <a:t>ει</a:t>
            </a:r>
            <a:r>
              <a:rPr lang="el-GR" spc="-4" dirty="0">
                <a:cs typeface="Calibri"/>
              </a:rPr>
              <a:t>σ</a:t>
            </a:r>
            <a:r>
              <a:rPr lang="el-GR" dirty="0" smtClean="0">
                <a:cs typeface="Calibri"/>
              </a:rPr>
              <a:t>φ</a:t>
            </a:r>
            <a:r>
              <a:rPr lang="el-GR" spc="-4" dirty="0">
                <a:cs typeface="Calibri"/>
              </a:rPr>
              <a:t>ο</a:t>
            </a:r>
            <a:r>
              <a:rPr lang="el-GR" spc="-9" dirty="0">
                <a:cs typeface="Calibri"/>
              </a:rPr>
              <a:t>ρ</a:t>
            </a:r>
            <a:r>
              <a:rPr lang="el-GR" spc="-4" dirty="0">
                <a:cs typeface="Calibri"/>
              </a:rPr>
              <a:t>έ</a:t>
            </a:r>
            <a:r>
              <a:rPr lang="el-GR" dirty="0" smtClean="0">
                <a:cs typeface="Calibri"/>
              </a:rPr>
              <a:t>ς</a:t>
            </a:r>
            <a:r>
              <a:rPr lang="el-GR" spc="-9" dirty="0">
                <a:cs typeface="Calibri"/>
              </a:rPr>
              <a:t> τω</a:t>
            </a:r>
            <a:r>
              <a:rPr lang="el-GR" dirty="0">
                <a:cs typeface="Calibri"/>
              </a:rPr>
              <a:t>ν</a:t>
            </a:r>
            <a:r>
              <a:rPr lang="el-GR" spc="-4" dirty="0">
                <a:cs typeface="Calibri"/>
              </a:rPr>
              <a:t> </a:t>
            </a:r>
            <a:r>
              <a:rPr lang="el-GR" dirty="0">
                <a:cs typeface="Calibri"/>
              </a:rPr>
              <a:t>φ</a:t>
            </a:r>
            <a:r>
              <a:rPr lang="el-GR" spc="-4" dirty="0">
                <a:cs typeface="Calibri"/>
              </a:rPr>
              <a:t>ο</a:t>
            </a:r>
            <a:r>
              <a:rPr lang="el-GR" spc="-9" dirty="0">
                <a:cs typeface="Calibri"/>
              </a:rPr>
              <a:t>ρ</a:t>
            </a:r>
            <a:r>
              <a:rPr lang="el-GR" spc="-4" dirty="0">
                <a:cs typeface="Calibri"/>
              </a:rPr>
              <a:t>έω</a:t>
            </a:r>
            <a:r>
              <a:rPr lang="el-GR" dirty="0">
                <a:cs typeface="Calibri"/>
              </a:rPr>
              <a:t>ν</a:t>
            </a:r>
            <a:r>
              <a:rPr lang="el-GR" spc="4" dirty="0">
                <a:cs typeface="Calibri"/>
              </a:rPr>
              <a:t> </a:t>
            </a:r>
            <a:r>
              <a:rPr lang="el-GR" dirty="0">
                <a:cs typeface="Calibri"/>
              </a:rPr>
              <a:t>δ</a:t>
            </a:r>
            <a:r>
              <a:rPr lang="el-GR" spc="-4" dirty="0">
                <a:cs typeface="Calibri"/>
              </a:rPr>
              <a:t>ε</a:t>
            </a:r>
            <a:r>
              <a:rPr lang="el-GR" dirty="0">
                <a:cs typeface="Calibri"/>
              </a:rPr>
              <a:t>ν</a:t>
            </a:r>
            <a:r>
              <a:rPr lang="el-GR" spc="-4" dirty="0">
                <a:cs typeface="Calibri"/>
              </a:rPr>
              <a:t> ε</a:t>
            </a:r>
            <a:r>
              <a:rPr lang="el-GR" spc="-48" dirty="0">
                <a:cs typeface="Calibri"/>
              </a:rPr>
              <a:t>ί</a:t>
            </a:r>
            <a:r>
              <a:rPr lang="el-GR" spc="-4" dirty="0">
                <a:cs typeface="Calibri"/>
              </a:rPr>
              <a:t>να</a:t>
            </a:r>
            <a:r>
              <a:rPr lang="el-GR" dirty="0">
                <a:cs typeface="Calibri"/>
              </a:rPr>
              <a:t>ι</a:t>
            </a:r>
            <a:r>
              <a:rPr lang="el-GR" spc="-4" dirty="0">
                <a:cs typeface="Calibri"/>
              </a:rPr>
              <a:t> </a:t>
            </a:r>
            <a:r>
              <a:rPr lang="el-GR" spc="-44" dirty="0">
                <a:cs typeface="Calibri"/>
              </a:rPr>
              <a:t>έ</a:t>
            </a:r>
            <a:r>
              <a:rPr lang="el-GR" dirty="0">
                <a:cs typeface="Calibri"/>
              </a:rPr>
              <a:t>σ</a:t>
            </a:r>
            <a:r>
              <a:rPr lang="el-GR" spc="-4" dirty="0">
                <a:cs typeface="Calibri"/>
              </a:rPr>
              <a:t>οδα</a:t>
            </a:r>
            <a:endParaRPr lang="el-GR" dirty="0">
              <a:cs typeface="Calibri"/>
            </a:endParaRPr>
          </a:p>
          <a:p>
            <a:endParaRPr lang="el-GR" dirty="0"/>
          </a:p>
        </p:txBody>
      </p:sp>
    </p:spTree>
    <p:extLst>
      <p:ext uri="{BB962C8B-B14F-4D97-AF65-F5344CB8AC3E}">
        <p14:creationId xmlns:p14="http://schemas.microsoft.com/office/powerpoint/2010/main" val="1241412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α</a:t>
            </a:r>
            <a:r>
              <a:rPr dirty="0">
                <a:latin typeface="Calibri"/>
                <a:cs typeface="Calibri"/>
              </a:rPr>
              <a:t>δε</a:t>
            </a:r>
            <a:r>
              <a:rPr spc="-53" dirty="0">
                <a:latin typeface="Calibri"/>
                <a:cs typeface="Calibri"/>
              </a:rPr>
              <a:t>ί</a:t>
            </a:r>
            <a:r>
              <a:rPr dirty="0">
                <a:latin typeface="Calibri"/>
                <a:cs typeface="Calibri"/>
              </a:rPr>
              <a:t>γ</a:t>
            </a:r>
            <a:r>
              <a:rPr spc="-18" dirty="0">
                <a:latin typeface="Calibri"/>
                <a:cs typeface="Calibri"/>
              </a:rPr>
              <a:t>μ</a:t>
            </a:r>
            <a:r>
              <a:rPr dirty="0">
                <a:latin typeface="Calibri"/>
                <a:cs typeface="Calibri"/>
              </a:rPr>
              <a:t>α</a:t>
            </a:r>
            <a:r>
              <a:rPr spc="-26" dirty="0">
                <a:latin typeface="Calibri"/>
                <a:cs typeface="Calibri"/>
              </a:rPr>
              <a:t>τ</a:t>
            </a:r>
            <a:r>
              <a:rPr dirty="0">
                <a:latin typeface="Calibri"/>
                <a:cs typeface="Calibri"/>
              </a:rPr>
              <a:t>α</a:t>
            </a:r>
            <a:r>
              <a:rPr spc="-31" dirty="0">
                <a:latin typeface="Calibri"/>
                <a:cs typeface="Calibri"/>
              </a:rPr>
              <a:t> </a:t>
            </a:r>
            <a:r>
              <a:rPr spc="-35" dirty="0">
                <a:latin typeface="Calibri"/>
                <a:cs typeface="Calibri"/>
              </a:rPr>
              <a:t>ε</a:t>
            </a:r>
            <a:r>
              <a:rPr dirty="0">
                <a:latin typeface="Calibri"/>
                <a:cs typeface="Calibri"/>
              </a:rPr>
              <a:t>σόδ</a:t>
            </a:r>
            <a:r>
              <a:rPr spc="-9" dirty="0">
                <a:latin typeface="Calibri"/>
                <a:cs typeface="Calibri"/>
              </a:rPr>
              <a:t>ω</a:t>
            </a:r>
            <a:r>
              <a:rPr dirty="0">
                <a:latin typeface="Calibri"/>
                <a:cs typeface="Calibri"/>
              </a:rPr>
              <a:t>ν</a:t>
            </a:r>
          </a:p>
        </p:txBody>
      </p:sp>
      <p:sp>
        <p:nvSpPr>
          <p:cNvPr id="13" name="Θέση περιεχομένου 12"/>
          <p:cNvSpPr>
            <a:spLocks noGrp="1"/>
          </p:cNvSpPr>
          <p:nvPr>
            <p:ph idx="1"/>
          </p:nvPr>
        </p:nvSpPr>
        <p:spPr/>
        <p:txBody>
          <a:bodyPr>
            <a:normAutofit/>
          </a:bodyPr>
          <a:lstStyle/>
          <a:p>
            <a:r>
              <a:rPr lang="el-GR" dirty="0"/>
              <a:t>Έσοδα από πώληση προϊόντων (τιμή πώλησης x πωλούμενες μονάδες)</a:t>
            </a:r>
          </a:p>
          <a:p>
            <a:r>
              <a:rPr lang="el-GR" dirty="0"/>
              <a:t>Έσοδα από πώληση εμπορευμάτων</a:t>
            </a:r>
          </a:p>
          <a:p>
            <a:r>
              <a:rPr lang="el-GR" dirty="0"/>
              <a:t>Έσοδα από παροχή υπηρεσιών</a:t>
            </a:r>
          </a:p>
          <a:p>
            <a:r>
              <a:rPr lang="el-GR" dirty="0"/>
              <a:t>Έσοδα από παρεπόμενες ασχολίες (π.χ. Ενοίκια)</a:t>
            </a:r>
          </a:p>
          <a:p>
            <a:r>
              <a:rPr lang="el-GR" dirty="0"/>
              <a:t>Έσοδα από τόκους και λοιπά χρηματοοικονομικά έσοδα</a:t>
            </a:r>
          </a:p>
          <a:p>
            <a:r>
              <a:rPr lang="el-GR" dirty="0"/>
              <a:t>Η δημιουργία των εσόδων είναι ανεξάρτητη από την είσπραξη του σχετικού </a:t>
            </a:r>
            <a:r>
              <a:rPr lang="el-GR" dirty="0" smtClean="0"/>
              <a:t>τιμήματος</a:t>
            </a:r>
            <a:endParaRPr lang="el-GR" dirty="0"/>
          </a:p>
        </p:txBody>
      </p:sp>
    </p:spTree>
    <p:extLst>
      <p:ext uri="{BB962C8B-B14F-4D97-AF65-F5344CB8AC3E}">
        <p14:creationId xmlns:p14="http://schemas.microsoft.com/office/powerpoint/2010/main" val="41689405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186571" y="4202555"/>
            <a:ext cx="7819097" cy="778506"/>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13" name="Τίτλος 12"/>
          <p:cNvSpPr>
            <a:spLocks noGrp="1"/>
          </p:cNvSpPr>
          <p:nvPr>
            <p:ph type="title"/>
          </p:nvPr>
        </p:nvSpPr>
        <p:spPr/>
        <p:txBody>
          <a:bodyPr/>
          <a:lstStyle/>
          <a:p>
            <a:r>
              <a:rPr lang="el-GR" dirty="0">
                <a:cs typeface="Calibri"/>
              </a:rPr>
              <a:t>Ε</a:t>
            </a:r>
            <a:r>
              <a:rPr lang="el-GR" spc="-18" dirty="0">
                <a:cs typeface="Calibri"/>
              </a:rPr>
              <a:t>ι</a:t>
            </a:r>
            <a:r>
              <a:rPr lang="el-GR" spc="-4" dirty="0">
                <a:cs typeface="Calibri"/>
              </a:rPr>
              <a:t>δι</a:t>
            </a:r>
            <a:r>
              <a:rPr lang="el-GR" spc="-44" dirty="0">
                <a:cs typeface="Calibri"/>
              </a:rPr>
              <a:t>κ</a:t>
            </a:r>
            <a:r>
              <a:rPr lang="el-GR" dirty="0">
                <a:cs typeface="Calibri"/>
              </a:rPr>
              <a:t>ές</a:t>
            </a:r>
            <a:r>
              <a:rPr lang="el-GR" spc="-26" dirty="0">
                <a:cs typeface="Calibri"/>
              </a:rPr>
              <a:t> </a:t>
            </a:r>
            <a:r>
              <a:rPr lang="el-GR" spc="-4" dirty="0">
                <a:cs typeface="Calibri"/>
              </a:rPr>
              <a:t>περιπ</a:t>
            </a:r>
            <a:r>
              <a:rPr lang="el-GR" spc="-22" dirty="0">
                <a:cs typeface="Calibri"/>
              </a:rPr>
              <a:t>τ</a:t>
            </a:r>
            <a:r>
              <a:rPr lang="el-GR" dirty="0">
                <a:cs typeface="Calibri"/>
              </a:rPr>
              <a:t>ώσεις</a:t>
            </a:r>
            <a:endParaRPr lang="el-GR" dirty="0"/>
          </a:p>
        </p:txBody>
      </p:sp>
      <p:sp>
        <p:nvSpPr>
          <p:cNvPr id="14" name="Θέση περιεχομένου 13"/>
          <p:cNvSpPr>
            <a:spLocks noGrp="1"/>
          </p:cNvSpPr>
          <p:nvPr>
            <p:ph idx="1"/>
          </p:nvPr>
        </p:nvSpPr>
        <p:spPr/>
        <p:txBody>
          <a:bodyPr/>
          <a:lstStyle/>
          <a:p>
            <a:pPr marL="347304" indent="-336173">
              <a:lnSpc>
                <a:spcPts val="3322"/>
              </a:lnSpc>
              <a:buClr>
                <a:schemeClr val="tx1"/>
              </a:buClr>
              <a:buFont typeface="Arial"/>
              <a:buChar char="•"/>
              <a:tabLst>
                <a:tab pos="347861" algn="l"/>
              </a:tabLst>
            </a:pPr>
            <a:r>
              <a:rPr lang="el-GR" spc="-4" dirty="0">
                <a:cs typeface="Calibri"/>
              </a:rPr>
              <a:t>Προπληρωμένα</a:t>
            </a:r>
            <a:r>
              <a:rPr lang="el-GR" spc="18" dirty="0">
                <a:cs typeface="Calibri"/>
              </a:rPr>
              <a:t> </a:t>
            </a:r>
            <a:r>
              <a:rPr lang="el-GR" spc="-9" dirty="0">
                <a:cs typeface="Calibri"/>
              </a:rPr>
              <a:t>Έ</a:t>
            </a:r>
            <a:r>
              <a:rPr lang="el-GR" spc="-35" dirty="0">
                <a:cs typeface="Calibri"/>
              </a:rPr>
              <a:t>ξ</a:t>
            </a:r>
            <a:r>
              <a:rPr lang="el-GR" spc="-9" dirty="0">
                <a:cs typeface="Calibri"/>
              </a:rPr>
              <a:t>ο</a:t>
            </a:r>
            <a:r>
              <a:rPr lang="el-GR" spc="-4" dirty="0">
                <a:cs typeface="Calibri"/>
              </a:rPr>
              <a:t>δα</a:t>
            </a:r>
            <a:endParaRPr lang="el-GR" dirty="0">
              <a:cs typeface="Calibri"/>
            </a:endParaRPr>
          </a:p>
          <a:p>
            <a:pPr marL="764737" marR="64563" lvl="1" indent="-250460">
              <a:lnSpc>
                <a:spcPts val="2270"/>
              </a:lnSpc>
              <a:spcBef>
                <a:spcPts val="583"/>
              </a:spcBef>
              <a:buClr>
                <a:schemeClr val="tx1"/>
              </a:buClr>
              <a:buFont typeface="Arial"/>
              <a:buChar char="–"/>
              <a:tabLst>
                <a:tab pos="765294" algn="l"/>
              </a:tabLst>
            </a:pPr>
            <a:r>
              <a:rPr lang="el-GR" sz="2100" dirty="0">
                <a:cs typeface="Calibri"/>
              </a:rPr>
              <a:t>Έ</a:t>
            </a:r>
            <a:r>
              <a:rPr lang="el-GR" sz="2100" spc="-26" dirty="0">
                <a:cs typeface="Calibri"/>
              </a:rPr>
              <a:t>ξ</a:t>
            </a:r>
            <a:r>
              <a:rPr lang="el-GR" sz="2100" dirty="0">
                <a:cs typeface="Calibri"/>
              </a:rPr>
              <a:t>οδα επόμενης</a:t>
            </a:r>
            <a:r>
              <a:rPr lang="el-GR" sz="2100" spc="-13" dirty="0">
                <a:cs typeface="Calibri"/>
              </a:rPr>
              <a:t> </a:t>
            </a:r>
            <a:r>
              <a:rPr lang="el-GR" sz="2100" dirty="0">
                <a:cs typeface="Calibri"/>
              </a:rPr>
              <a:t>χρήσης</a:t>
            </a:r>
            <a:r>
              <a:rPr lang="el-GR" sz="2100" spc="-4" dirty="0">
                <a:cs typeface="Calibri"/>
              </a:rPr>
              <a:t>,</a:t>
            </a:r>
            <a:r>
              <a:rPr lang="el-GR" sz="2100" dirty="0">
                <a:cs typeface="Calibri"/>
              </a:rPr>
              <a:t> </a:t>
            </a:r>
            <a:r>
              <a:rPr lang="el-GR" sz="2100" spc="-4" dirty="0">
                <a:cs typeface="Calibri"/>
              </a:rPr>
              <a:t>δη</a:t>
            </a:r>
            <a:r>
              <a:rPr lang="el-GR" sz="2100" spc="-31" dirty="0">
                <a:cs typeface="Calibri"/>
              </a:rPr>
              <a:t>λ</a:t>
            </a:r>
            <a:r>
              <a:rPr lang="el-GR" sz="2100" spc="-26" dirty="0">
                <a:cs typeface="Calibri"/>
              </a:rPr>
              <a:t>α</a:t>
            </a:r>
            <a:r>
              <a:rPr lang="el-GR" sz="2100" spc="-4" dirty="0">
                <a:cs typeface="Calibri"/>
              </a:rPr>
              <a:t>δ</a:t>
            </a:r>
            <a:r>
              <a:rPr lang="el-GR" sz="2100" dirty="0">
                <a:cs typeface="Calibri"/>
              </a:rPr>
              <a:t>ή</a:t>
            </a:r>
            <a:r>
              <a:rPr lang="el-GR" sz="2100" spc="4" dirty="0">
                <a:cs typeface="Calibri"/>
              </a:rPr>
              <a:t> </a:t>
            </a:r>
            <a:r>
              <a:rPr lang="el-GR" sz="2100" b="1" spc="-4" dirty="0">
                <a:cs typeface="Calibri"/>
              </a:rPr>
              <a:t>έ</a:t>
            </a:r>
            <a:r>
              <a:rPr lang="el-GR" sz="2100" b="1" spc="-22" dirty="0">
                <a:cs typeface="Calibri"/>
              </a:rPr>
              <a:t>ξ</a:t>
            </a:r>
            <a:r>
              <a:rPr lang="el-GR" sz="2100" b="1" spc="-4" dirty="0">
                <a:cs typeface="Calibri"/>
              </a:rPr>
              <a:t>οδ</a:t>
            </a:r>
            <a:r>
              <a:rPr lang="el-GR" sz="2100" b="1" dirty="0">
                <a:cs typeface="Calibri"/>
              </a:rPr>
              <a:t>α</a:t>
            </a:r>
            <a:r>
              <a:rPr lang="el-GR" sz="2100" b="1" spc="-18" dirty="0">
                <a:cs typeface="Calibri"/>
              </a:rPr>
              <a:t> </a:t>
            </a:r>
            <a:r>
              <a:rPr lang="el-GR" sz="2100" b="1" spc="-4" dirty="0">
                <a:cs typeface="Calibri"/>
              </a:rPr>
              <a:t>πο</a:t>
            </a:r>
            <a:r>
              <a:rPr lang="el-GR" sz="2100" b="1" dirty="0">
                <a:cs typeface="Calibri"/>
              </a:rPr>
              <a:t>υ</a:t>
            </a:r>
            <a:r>
              <a:rPr lang="el-GR" sz="2100" b="1" spc="-18" dirty="0">
                <a:cs typeface="Calibri"/>
              </a:rPr>
              <a:t> </a:t>
            </a:r>
            <a:r>
              <a:rPr lang="el-GR" sz="2100" b="1" spc="-4" dirty="0">
                <a:cs typeface="Calibri"/>
              </a:rPr>
              <a:t>δε</a:t>
            </a:r>
            <a:r>
              <a:rPr lang="el-GR" sz="2100" b="1" dirty="0">
                <a:cs typeface="Calibri"/>
              </a:rPr>
              <a:t>ν</a:t>
            </a:r>
            <a:r>
              <a:rPr lang="el-GR" sz="2100" b="1" spc="-4" dirty="0">
                <a:cs typeface="Calibri"/>
              </a:rPr>
              <a:t> αφορούν τ</a:t>
            </a:r>
            <a:r>
              <a:rPr lang="el-GR" sz="2100" b="1" spc="-31" dirty="0">
                <a:cs typeface="Calibri"/>
              </a:rPr>
              <a:t>η</a:t>
            </a:r>
            <a:r>
              <a:rPr lang="el-GR" sz="2100" b="1" dirty="0">
                <a:cs typeface="Calibri"/>
              </a:rPr>
              <a:t>ν</a:t>
            </a:r>
            <a:r>
              <a:rPr lang="el-GR" sz="2100" b="1" spc="-26" dirty="0">
                <a:cs typeface="Calibri"/>
              </a:rPr>
              <a:t> </a:t>
            </a:r>
            <a:r>
              <a:rPr lang="el-GR" sz="2100" b="1" spc="-22" dirty="0">
                <a:cs typeface="Calibri"/>
              </a:rPr>
              <a:t>π</a:t>
            </a:r>
            <a:r>
              <a:rPr lang="el-GR" sz="2100" b="1" spc="-4" dirty="0">
                <a:cs typeface="Calibri"/>
              </a:rPr>
              <a:t>αρούσ</a:t>
            </a:r>
            <a:r>
              <a:rPr lang="el-GR" sz="2100" b="1" dirty="0">
                <a:cs typeface="Calibri"/>
              </a:rPr>
              <a:t>α</a:t>
            </a:r>
            <a:r>
              <a:rPr lang="el-GR" sz="2100" b="1" spc="-18" dirty="0">
                <a:cs typeface="Calibri"/>
              </a:rPr>
              <a:t> </a:t>
            </a:r>
            <a:r>
              <a:rPr lang="el-GR" sz="2100" b="1" spc="-4" dirty="0">
                <a:cs typeface="Calibri"/>
              </a:rPr>
              <a:t>χρήσ</a:t>
            </a:r>
            <a:r>
              <a:rPr lang="el-GR" sz="2100" b="1" dirty="0">
                <a:cs typeface="Calibri"/>
              </a:rPr>
              <a:t>η </a:t>
            </a:r>
            <a:r>
              <a:rPr lang="el-GR" sz="2100" dirty="0">
                <a:cs typeface="Calibri"/>
              </a:rPr>
              <a:t>αλ</a:t>
            </a:r>
            <a:r>
              <a:rPr lang="el-GR" sz="2100" spc="-31" dirty="0">
                <a:cs typeface="Calibri"/>
              </a:rPr>
              <a:t>λ</a:t>
            </a:r>
            <a:r>
              <a:rPr lang="el-GR" sz="2100" dirty="0">
                <a:cs typeface="Calibri"/>
              </a:rPr>
              <a:t>ά έ</a:t>
            </a:r>
            <a:r>
              <a:rPr lang="el-GR" sz="2100" spc="-26" dirty="0">
                <a:cs typeface="Calibri"/>
              </a:rPr>
              <a:t>χ</a:t>
            </a:r>
            <a:r>
              <a:rPr lang="el-GR" sz="2100" dirty="0">
                <a:cs typeface="Calibri"/>
              </a:rPr>
              <a:t>ουν</a:t>
            </a:r>
            <a:r>
              <a:rPr lang="el-GR" sz="2100" spc="-18" dirty="0">
                <a:cs typeface="Calibri"/>
              </a:rPr>
              <a:t> </a:t>
            </a:r>
            <a:r>
              <a:rPr lang="el-GR" sz="2100" b="1" dirty="0">
                <a:cs typeface="Calibri"/>
              </a:rPr>
              <a:t>πληρωθεί</a:t>
            </a:r>
            <a:r>
              <a:rPr lang="el-GR" sz="2100" b="1" spc="-9" dirty="0">
                <a:cs typeface="Calibri"/>
              </a:rPr>
              <a:t> </a:t>
            </a:r>
            <a:r>
              <a:rPr lang="el-GR" sz="2100" dirty="0">
                <a:cs typeface="Calibri"/>
              </a:rPr>
              <a:t>σ</a:t>
            </a:r>
            <a:r>
              <a:rPr lang="el-GR" sz="2100" spc="-4" dirty="0">
                <a:cs typeface="Calibri"/>
              </a:rPr>
              <a:t>’</a:t>
            </a:r>
            <a:r>
              <a:rPr lang="el-GR" sz="2100" dirty="0">
                <a:cs typeface="Calibri"/>
              </a:rPr>
              <a:t> </a:t>
            </a:r>
            <a:r>
              <a:rPr lang="el-GR" sz="2100" spc="-4" dirty="0">
                <a:cs typeface="Calibri"/>
              </a:rPr>
              <a:t>αυτ</a:t>
            </a:r>
            <a:r>
              <a:rPr lang="el-GR" sz="2100" dirty="0">
                <a:cs typeface="Calibri"/>
              </a:rPr>
              <a:t>ή</a:t>
            </a:r>
            <a:r>
              <a:rPr lang="el-GR" sz="2100" spc="-18" dirty="0">
                <a:cs typeface="Calibri"/>
              </a:rPr>
              <a:t> </a:t>
            </a:r>
            <a:r>
              <a:rPr lang="el-GR" sz="2100" spc="-4" dirty="0">
                <a:cs typeface="Calibri"/>
              </a:rPr>
              <a:t>(π</a:t>
            </a:r>
            <a:r>
              <a:rPr lang="el-GR" sz="2100" dirty="0">
                <a:cs typeface="Calibri"/>
              </a:rPr>
              <a:t>.χ. ενοί</a:t>
            </a:r>
            <a:r>
              <a:rPr lang="el-GR" sz="2100" spc="-22" dirty="0">
                <a:cs typeface="Calibri"/>
              </a:rPr>
              <a:t>κ</a:t>
            </a:r>
            <a:r>
              <a:rPr lang="el-GR" sz="2100" dirty="0">
                <a:cs typeface="Calibri"/>
              </a:rPr>
              <a:t>ια</a:t>
            </a:r>
            <a:r>
              <a:rPr lang="el-GR" sz="2100" spc="-4" dirty="0">
                <a:cs typeface="Calibri"/>
              </a:rPr>
              <a:t>,</a:t>
            </a:r>
            <a:r>
              <a:rPr lang="el-GR" sz="2100" spc="-18" dirty="0">
                <a:cs typeface="Calibri"/>
              </a:rPr>
              <a:t> </a:t>
            </a:r>
            <a:r>
              <a:rPr lang="el-GR" sz="2100" spc="-22" dirty="0">
                <a:cs typeface="Calibri"/>
              </a:rPr>
              <a:t>α</a:t>
            </a:r>
            <a:r>
              <a:rPr lang="el-GR" sz="2100" dirty="0">
                <a:cs typeface="Calibri"/>
              </a:rPr>
              <a:t>σφ</a:t>
            </a:r>
            <a:r>
              <a:rPr lang="el-GR" sz="2100" spc="4" dirty="0">
                <a:cs typeface="Calibri"/>
              </a:rPr>
              <a:t>ά</a:t>
            </a:r>
            <a:r>
              <a:rPr lang="el-GR" sz="2100" spc="-22" dirty="0">
                <a:cs typeface="Calibri"/>
              </a:rPr>
              <a:t>λ</a:t>
            </a:r>
            <a:r>
              <a:rPr lang="el-GR" sz="2100" dirty="0">
                <a:cs typeface="Calibri"/>
              </a:rPr>
              <a:t>ι</a:t>
            </a:r>
            <a:r>
              <a:rPr lang="el-GR" sz="2100" spc="22" dirty="0">
                <a:cs typeface="Calibri"/>
              </a:rPr>
              <a:t>σ</a:t>
            </a:r>
            <a:r>
              <a:rPr lang="el-GR" sz="2100" spc="-13" dirty="0">
                <a:cs typeface="Calibri"/>
              </a:rPr>
              <a:t>τ</a:t>
            </a:r>
            <a:r>
              <a:rPr lang="el-GR" sz="2100" dirty="0">
                <a:cs typeface="Calibri"/>
              </a:rPr>
              <a:t>ρα</a:t>
            </a:r>
            <a:r>
              <a:rPr lang="el-GR" sz="2100" spc="-4" dirty="0">
                <a:cs typeface="Calibri"/>
              </a:rPr>
              <a:t>, </a:t>
            </a:r>
            <a:r>
              <a:rPr lang="el-GR" sz="2100" dirty="0">
                <a:cs typeface="Calibri"/>
              </a:rPr>
              <a:t>συνδρομέ</a:t>
            </a:r>
            <a:r>
              <a:rPr lang="el-GR" sz="2100" spc="-9" dirty="0">
                <a:cs typeface="Calibri"/>
              </a:rPr>
              <a:t>ς</a:t>
            </a:r>
            <a:r>
              <a:rPr lang="el-GR" sz="2100" spc="-4" dirty="0">
                <a:cs typeface="Calibri"/>
              </a:rPr>
              <a:t>)</a:t>
            </a:r>
            <a:r>
              <a:rPr lang="el-GR" sz="2100" dirty="0">
                <a:cs typeface="Calibri"/>
              </a:rPr>
              <a:t>.</a:t>
            </a:r>
          </a:p>
          <a:p>
            <a:pPr marL="347304" indent="-336173">
              <a:spcBef>
                <a:spcPts val="259"/>
              </a:spcBef>
              <a:buClr>
                <a:schemeClr val="tx1"/>
              </a:buClr>
              <a:buFont typeface="Arial"/>
              <a:buChar char="•"/>
              <a:tabLst>
                <a:tab pos="347861" algn="l"/>
              </a:tabLst>
            </a:pPr>
            <a:r>
              <a:rPr lang="el-GR" spc="-9" dirty="0">
                <a:cs typeface="Calibri"/>
              </a:rPr>
              <a:t>Έσοδ</a:t>
            </a:r>
            <a:r>
              <a:rPr lang="el-GR" spc="-4" dirty="0">
                <a:cs typeface="Calibri"/>
              </a:rPr>
              <a:t>α </a:t>
            </a:r>
            <a:r>
              <a:rPr lang="el-GR" spc="-9" dirty="0">
                <a:cs typeface="Calibri"/>
              </a:rPr>
              <a:t>χρήση</a:t>
            </a:r>
            <a:r>
              <a:rPr lang="el-GR" spc="-4" dirty="0">
                <a:cs typeface="Calibri"/>
              </a:rPr>
              <a:t>ς</a:t>
            </a:r>
            <a:r>
              <a:rPr lang="el-GR" spc="18" dirty="0">
                <a:cs typeface="Calibri"/>
              </a:rPr>
              <a:t> </a:t>
            </a:r>
            <a:r>
              <a:rPr lang="el-GR" spc="-4" dirty="0">
                <a:cs typeface="Calibri"/>
              </a:rPr>
              <a:t>ε</a:t>
            </a:r>
            <a:r>
              <a:rPr lang="el-GR" spc="-9" dirty="0">
                <a:cs typeface="Calibri"/>
              </a:rPr>
              <a:t>ισπρακτ</a:t>
            </a:r>
            <a:r>
              <a:rPr lang="el-GR" spc="-31" dirty="0">
                <a:cs typeface="Calibri"/>
              </a:rPr>
              <a:t>έ</a:t>
            </a:r>
            <a:r>
              <a:rPr lang="el-GR" spc="-4" dirty="0">
                <a:cs typeface="Calibri"/>
              </a:rPr>
              <a:t>α</a:t>
            </a:r>
            <a:endParaRPr lang="el-GR" dirty="0">
              <a:cs typeface="Calibri"/>
            </a:endParaRPr>
          </a:p>
          <a:p>
            <a:pPr marL="764737" marR="264374" lvl="1" indent="-250460">
              <a:lnSpc>
                <a:spcPts val="2270"/>
              </a:lnSpc>
              <a:spcBef>
                <a:spcPts val="583"/>
              </a:spcBef>
              <a:buClr>
                <a:schemeClr val="tx1"/>
              </a:buClr>
              <a:buFont typeface="Arial"/>
              <a:buChar char="–"/>
              <a:tabLst>
                <a:tab pos="765294" algn="l"/>
              </a:tabLst>
            </a:pPr>
            <a:r>
              <a:rPr lang="el-GR" sz="2100" spc="-4" dirty="0">
                <a:cs typeface="Calibri"/>
              </a:rPr>
              <a:t>Α</a:t>
            </a:r>
            <a:r>
              <a:rPr lang="el-GR" sz="2100" dirty="0">
                <a:cs typeface="Calibri"/>
              </a:rPr>
              <a:t>φορούν</a:t>
            </a:r>
            <a:r>
              <a:rPr lang="el-GR" sz="2100" spc="-22" dirty="0">
                <a:cs typeface="Calibri"/>
              </a:rPr>
              <a:t> </a:t>
            </a:r>
            <a:r>
              <a:rPr lang="el-GR" sz="2100" b="1" spc="-4" dirty="0">
                <a:cs typeface="Calibri"/>
              </a:rPr>
              <a:t>δ</a:t>
            </a:r>
            <a:r>
              <a:rPr lang="el-GR" sz="2100" b="1" spc="-31" dirty="0">
                <a:cs typeface="Calibri"/>
              </a:rPr>
              <a:t>ε</a:t>
            </a:r>
            <a:r>
              <a:rPr lang="el-GR" sz="2100" b="1" spc="-4" dirty="0">
                <a:cs typeface="Calibri"/>
              </a:rPr>
              <a:t>δο</a:t>
            </a:r>
            <a:r>
              <a:rPr lang="el-GR" sz="2100" b="1" spc="-57" dirty="0">
                <a:cs typeface="Calibri"/>
              </a:rPr>
              <a:t>υ</a:t>
            </a:r>
            <a:r>
              <a:rPr lang="el-GR" sz="2100" b="1" dirty="0">
                <a:cs typeface="Calibri"/>
              </a:rPr>
              <a:t>λ</a:t>
            </a:r>
            <a:r>
              <a:rPr lang="el-GR" sz="2100" b="1" spc="-4" dirty="0">
                <a:cs typeface="Calibri"/>
              </a:rPr>
              <a:t>ευμέν</a:t>
            </a:r>
            <a:r>
              <a:rPr lang="el-GR" sz="2100" b="1" dirty="0">
                <a:cs typeface="Calibri"/>
              </a:rPr>
              <a:t>α</a:t>
            </a:r>
            <a:r>
              <a:rPr lang="el-GR" sz="2100" b="1" spc="-26" dirty="0">
                <a:cs typeface="Calibri"/>
              </a:rPr>
              <a:t> </a:t>
            </a:r>
            <a:r>
              <a:rPr lang="el-GR" sz="2100" b="1" spc="-31" dirty="0">
                <a:cs typeface="Calibri"/>
              </a:rPr>
              <a:t>έ</a:t>
            </a:r>
            <a:r>
              <a:rPr lang="el-GR" sz="2100" b="1" dirty="0">
                <a:cs typeface="Calibri"/>
              </a:rPr>
              <a:t>σ</a:t>
            </a:r>
            <a:r>
              <a:rPr lang="el-GR" sz="2100" b="1" spc="-4" dirty="0">
                <a:cs typeface="Calibri"/>
              </a:rPr>
              <a:t>οδ</a:t>
            </a:r>
            <a:r>
              <a:rPr lang="el-GR" sz="2100" b="1" dirty="0">
                <a:cs typeface="Calibri"/>
              </a:rPr>
              <a:t>α</a:t>
            </a:r>
            <a:r>
              <a:rPr lang="el-GR" sz="2100" b="1" spc="-13" dirty="0">
                <a:cs typeface="Calibri"/>
              </a:rPr>
              <a:t> </a:t>
            </a:r>
            <a:r>
              <a:rPr lang="el-GR" sz="2100" b="1" spc="4" dirty="0">
                <a:cs typeface="Calibri"/>
              </a:rPr>
              <a:t>α</a:t>
            </a:r>
            <a:r>
              <a:rPr lang="el-GR" sz="2100" b="1" spc="26" dirty="0">
                <a:cs typeface="Calibri"/>
              </a:rPr>
              <a:t>λ</a:t>
            </a:r>
            <a:r>
              <a:rPr lang="el-GR" sz="2100" b="1" spc="-22" dirty="0">
                <a:cs typeface="Calibri"/>
              </a:rPr>
              <a:t>λ</a:t>
            </a:r>
            <a:r>
              <a:rPr lang="el-GR" sz="2100" b="1" dirty="0">
                <a:cs typeface="Calibri"/>
              </a:rPr>
              <a:t>ά</a:t>
            </a:r>
            <a:r>
              <a:rPr lang="el-GR" sz="2100" b="1" spc="-26" dirty="0">
                <a:cs typeface="Calibri"/>
              </a:rPr>
              <a:t> </a:t>
            </a:r>
            <a:r>
              <a:rPr lang="el-GR" sz="2100" b="1" dirty="0">
                <a:cs typeface="Calibri"/>
              </a:rPr>
              <a:t>σ</a:t>
            </a:r>
            <a:r>
              <a:rPr lang="el-GR" sz="2100" b="1" spc="-4" dirty="0">
                <a:cs typeface="Calibri"/>
              </a:rPr>
              <a:t>ύμ</a:t>
            </a:r>
            <a:r>
              <a:rPr lang="el-GR" sz="2100" b="1" dirty="0">
                <a:cs typeface="Calibri"/>
              </a:rPr>
              <a:t>φ</a:t>
            </a:r>
            <a:r>
              <a:rPr lang="el-GR" sz="2100" b="1" spc="-4" dirty="0">
                <a:cs typeface="Calibri"/>
              </a:rPr>
              <a:t>ων</a:t>
            </a:r>
            <a:r>
              <a:rPr lang="el-GR" sz="2100" b="1" dirty="0">
                <a:cs typeface="Calibri"/>
              </a:rPr>
              <a:t>α</a:t>
            </a:r>
            <a:r>
              <a:rPr lang="el-GR" sz="2100" b="1" spc="-9" dirty="0">
                <a:cs typeface="Calibri"/>
              </a:rPr>
              <a:t> </a:t>
            </a:r>
            <a:r>
              <a:rPr lang="el-GR" sz="2100" b="1" spc="-4" dirty="0">
                <a:cs typeface="Calibri"/>
              </a:rPr>
              <a:t>μ</a:t>
            </a:r>
            <a:r>
              <a:rPr lang="el-GR" sz="2100" b="1" dirty="0">
                <a:cs typeface="Calibri"/>
              </a:rPr>
              <a:t>ε</a:t>
            </a:r>
            <a:r>
              <a:rPr lang="el-GR" sz="2100" b="1" spc="-9" dirty="0">
                <a:cs typeface="Calibri"/>
              </a:rPr>
              <a:t> </a:t>
            </a:r>
            <a:r>
              <a:rPr lang="el-GR" sz="2100" b="1" spc="-4" dirty="0">
                <a:cs typeface="Calibri"/>
              </a:rPr>
              <a:t>τις </a:t>
            </a:r>
            <a:r>
              <a:rPr lang="el-GR" sz="2100" b="1" dirty="0">
                <a:cs typeface="Calibri"/>
              </a:rPr>
              <a:t>συμβ</a:t>
            </a:r>
            <a:r>
              <a:rPr lang="el-GR" sz="2100" b="1" spc="-18" dirty="0">
                <a:cs typeface="Calibri"/>
              </a:rPr>
              <a:t>ά</a:t>
            </a:r>
            <a:r>
              <a:rPr lang="el-GR" sz="2100" b="1" dirty="0">
                <a:cs typeface="Calibri"/>
              </a:rPr>
              <a:t>σεις δεν</a:t>
            </a:r>
            <a:r>
              <a:rPr lang="el-GR" sz="2100" b="1" spc="-13" dirty="0">
                <a:cs typeface="Calibri"/>
              </a:rPr>
              <a:t> </a:t>
            </a:r>
            <a:r>
              <a:rPr lang="el-GR" sz="2100" b="1" dirty="0">
                <a:cs typeface="Calibri"/>
              </a:rPr>
              <a:t>ε</a:t>
            </a:r>
            <a:r>
              <a:rPr lang="el-GR" sz="2100" b="1" spc="-35" dirty="0">
                <a:cs typeface="Calibri"/>
              </a:rPr>
              <a:t>ί</a:t>
            </a:r>
            <a:r>
              <a:rPr lang="el-GR" sz="2100" b="1" dirty="0">
                <a:cs typeface="Calibri"/>
              </a:rPr>
              <a:t>ναι α</a:t>
            </a:r>
            <a:r>
              <a:rPr lang="el-GR" sz="2100" b="1" spc="-22" dirty="0">
                <a:cs typeface="Calibri"/>
              </a:rPr>
              <a:t>π</a:t>
            </a:r>
            <a:r>
              <a:rPr lang="el-GR" sz="2100" b="1" dirty="0">
                <a:cs typeface="Calibri"/>
              </a:rPr>
              <a:t>α</a:t>
            </a:r>
            <a:r>
              <a:rPr lang="el-GR" sz="2100" b="1" spc="-35" dirty="0">
                <a:cs typeface="Calibri"/>
              </a:rPr>
              <a:t>ι</a:t>
            </a:r>
            <a:r>
              <a:rPr lang="el-GR" sz="2100" b="1" dirty="0">
                <a:cs typeface="Calibri"/>
              </a:rPr>
              <a:t>τ</a:t>
            </a:r>
            <a:r>
              <a:rPr lang="el-GR" sz="2100" b="1" spc="-26" dirty="0">
                <a:cs typeface="Calibri"/>
              </a:rPr>
              <a:t>η</a:t>
            </a:r>
            <a:r>
              <a:rPr lang="el-GR" sz="2100" b="1" spc="-22" dirty="0">
                <a:cs typeface="Calibri"/>
              </a:rPr>
              <a:t>τ</a:t>
            </a:r>
            <a:r>
              <a:rPr lang="el-GR" sz="2100" b="1" dirty="0">
                <a:cs typeface="Calibri"/>
              </a:rPr>
              <a:t>ά</a:t>
            </a:r>
            <a:r>
              <a:rPr lang="el-GR" sz="2100" b="1" spc="-26" dirty="0">
                <a:cs typeface="Calibri"/>
              </a:rPr>
              <a:t> </a:t>
            </a:r>
            <a:r>
              <a:rPr lang="el-GR" sz="2100" b="1" spc="26" dirty="0">
                <a:cs typeface="Calibri"/>
              </a:rPr>
              <a:t>σ</a:t>
            </a:r>
            <a:r>
              <a:rPr lang="el-GR" sz="2100" b="1" spc="-18" dirty="0">
                <a:cs typeface="Calibri"/>
              </a:rPr>
              <a:t>τ</a:t>
            </a:r>
            <a:r>
              <a:rPr lang="el-GR" sz="2100" b="1" dirty="0">
                <a:cs typeface="Calibri"/>
              </a:rPr>
              <a:t>ο</a:t>
            </a:r>
            <a:r>
              <a:rPr lang="el-GR" sz="2100" b="1" spc="-13" dirty="0">
                <a:cs typeface="Calibri"/>
              </a:rPr>
              <a:t> </a:t>
            </a:r>
            <a:r>
              <a:rPr lang="el-GR" sz="2100" b="1" spc="-4" dirty="0">
                <a:cs typeface="Calibri"/>
              </a:rPr>
              <a:t>τ</a:t>
            </a:r>
            <a:r>
              <a:rPr lang="el-GR" sz="2100" b="1" dirty="0">
                <a:cs typeface="Calibri"/>
              </a:rPr>
              <a:t>έ</a:t>
            </a:r>
            <a:r>
              <a:rPr lang="el-GR" sz="2100" b="1" spc="-22" dirty="0">
                <a:cs typeface="Calibri"/>
              </a:rPr>
              <a:t>λ</a:t>
            </a:r>
            <a:r>
              <a:rPr lang="el-GR" sz="2100" b="1" dirty="0">
                <a:cs typeface="Calibri"/>
              </a:rPr>
              <a:t>ος</a:t>
            </a:r>
            <a:r>
              <a:rPr lang="el-GR" sz="2100" b="1" spc="-13" dirty="0">
                <a:cs typeface="Calibri"/>
              </a:rPr>
              <a:t> </a:t>
            </a:r>
            <a:r>
              <a:rPr lang="el-GR" sz="2100" b="1" spc="-4" dirty="0">
                <a:cs typeface="Calibri"/>
              </a:rPr>
              <a:t>τ</a:t>
            </a:r>
            <a:r>
              <a:rPr lang="el-GR" sz="2100" b="1" dirty="0">
                <a:cs typeface="Calibri"/>
              </a:rPr>
              <a:t>ης</a:t>
            </a:r>
            <a:r>
              <a:rPr lang="el-GR" sz="2100" b="1" spc="-22" dirty="0">
                <a:cs typeface="Calibri"/>
              </a:rPr>
              <a:t> </a:t>
            </a:r>
            <a:r>
              <a:rPr lang="el-GR" sz="2100" b="1" spc="-4" dirty="0">
                <a:cs typeface="Calibri"/>
              </a:rPr>
              <a:t>χ</a:t>
            </a:r>
            <a:r>
              <a:rPr lang="el-GR" sz="2100" b="1" dirty="0">
                <a:cs typeface="Calibri"/>
              </a:rPr>
              <a:t>ρήσης</a:t>
            </a:r>
            <a:r>
              <a:rPr lang="el-GR" sz="2100" b="1" spc="-22" dirty="0">
                <a:cs typeface="Calibri"/>
              </a:rPr>
              <a:t> </a:t>
            </a:r>
            <a:r>
              <a:rPr lang="el-GR" sz="2100" spc="-70" dirty="0">
                <a:cs typeface="Calibri"/>
              </a:rPr>
              <a:t>κ</a:t>
            </a:r>
            <a:r>
              <a:rPr lang="el-GR" sz="2100" dirty="0">
                <a:cs typeface="Calibri"/>
              </a:rPr>
              <a:t>αι </a:t>
            </a:r>
            <a:r>
              <a:rPr lang="el-GR" sz="2100" spc="-4" dirty="0">
                <a:cs typeface="Calibri"/>
              </a:rPr>
              <a:t>επο</a:t>
            </a:r>
            <a:r>
              <a:rPr lang="el-GR" sz="2100" dirty="0">
                <a:cs typeface="Calibri"/>
              </a:rPr>
              <a:t>μ</a:t>
            </a:r>
            <a:r>
              <a:rPr lang="el-GR" sz="2100" spc="-9" dirty="0">
                <a:cs typeface="Calibri"/>
              </a:rPr>
              <a:t>έν</a:t>
            </a:r>
            <a:r>
              <a:rPr lang="el-GR" sz="2100" dirty="0">
                <a:cs typeface="Calibri"/>
              </a:rPr>
              <a:t>ως</a:t>
            </a:r>
            <a:r>
              <a:rPr lang="el-GR" sz="2100" spc="-22" dirty="0">
                <a:cs typeface="Calibri"/>
              </a:rPr>
              <a:t> </a:t>
            </a:r>
            <a:r>
              <a:rPr lang="el-GR" sz="2100" spc="-4" dirty="0">
                <a:cs typeface="Calibri"/>
              </a:rPr>
              <a:t>δε</a:t>
            </a:r>
            <a:r>
              <a:rPr lang="el-GR" sz="2100" dirty="0">
                <a:cs typeface="Calibri"/>
              </a:rPr>
              <a:t>ν μ</a:t>
            </a:r>
            <a:r>
              <a:rPr lang="el-GR" sz="2100" spc="-4" dirty="0">
                <a:cs typeface="Calibri"/>
              </a:rPr>
              <a:t>π</a:t>
            </a:r>
            <a:r>
              <a:rPr lang="el-GR" sz="2100" dirty="0">
                <a:cs typeface="Calibri"/>
              </a:rPr>
              <a:t>ο</a:t>
            </a:r>
            <a:r>
              <a:rPr lang="el-GR" sz="2100" spc="-4" dirty="0">
                <a:cs typeface="Calibri"/>
              </a:rPr>
              <a:t>ρ</a:t>
            </a:r>
            <a:r>
              <a:rPr lang="el-GR" sz="2100" dirty="0">
                <a:cs typeface="Calibri"/>
              </a:rPr>
              <a:t>εί να</a:t>
            </a:r>
            <a:r>
              <a:rPr lang="el-GR" sz="2100" spc="-13" dirty="0">
                <a:cs typeface="Calibri"/>
              </a:rPr>
              <a:t> </a:t>
            </a:r>
            <a:r>
              <a:rPr lang="el-GR" sz="2100" dirty="0">
                <a:cs typeface="Calibri"/>
              </a:rPr>
              <a:t>φα</a:t>
            </a:r>
            <a:r>
              <a:rPr lang="el-GR" sz="2100" spc="-31" dirty="0">
                <a:cs typeface="Calibri"/>
              </a:rPr>
              <a:t>ί</a:t>
            </a:r>
            <a:r>
              <a:rPr lang="el-GR" sz="2100" dirty="0">
                <a:cs typeface="Calibri"/>
              </a:rPr>
              <a:t>νο</a:t>
            </a:r>
            <a:r>
              <a:rPr lang="el-GR" sz="2100" spc="13" dirty="0">
                <a:cs typeface="Calibri"/>
              </a:rPr>
              <a:t>ν</a:t>
            </a:r>
            <a:r>
              <a:rPr lang="el-GR" sz="2100" spc="-13" dirty="0">
                <a:cs typeface="Calibri"/>
              </a:rPr>
              <a:t>τ</a:t>
            </a:r>
            <a:r>
              <a:rPr lang="el-GR" sz="2100" dirty="0">
                <a:cs typeface="Calibri"/>
              </a:rPr>
              <a:t>αι</a:t>
            </a:r>
            <a:r>
              <a:rPr lang="el-GR" sz="2100" spc="-13" dirty="0">
                <a:cs typeface="Calibri"/>
              </a:rPr>
              <a:t> </a:t>
            </a:r>
            <a:r>
              <a:rPr lang="el-GR" sz="2100" spc="22" dirty="0">
                <a:cs typeface="Calibri"/>
              </a:rPr>
              <a:t>σ</a:t>
            </a:r>
            <a:r>
              <a:rPr lang="el-GR" sz="2100" dirty="0">
                <a:cs typeface="Calibri"/>
              </a:rPr>
              <a:t>τ</a:t>
            </a:r>
            <a:r>
              <a:rPr lang="el-GR" sz="2100" spc="4" dirty="0">
                <a:cs typeface="Calibri"/>
              </a:rPr>
              <a:t>ι</a:t>
            </a:r>
            <a:r>
              <a:rPr lang="el-GR" sz="2100" dirty="0">
                <a:cs typeface="Calibri"/>
              </a:rPr>
              <a:t>ς</a:t>
            </a:r>
            <a:r>
              <a:rPr lang="el-GR" sz="2100" spc="-9" dirty="0">
                <a:cs typeface="Calibri"/>
              </a:rPr>
              <a:t> </a:t>
            </a:r>
            <a:r>
              <a:rPr lang="el-GR" sz="2100" spc="-4" dirty="0">
                <a:cs typeface="Calibri"/>
              </a:rPr>
              <a:t>α</a:t>
            </a:r>
            <a:r>
              <a:rPr lang="el-GR" sz="2100" spc="-22" dirty="0">
                <a:cs typeface="Calibri"/>
              </a:rPr>
              <a:t>π</a:t>
            </a:r>
            <a:r>
              <a:rPr lang="el-GR" sz="2100" dirty="0">
                <a:cs typeface="Calibri"/>
              </a:rPr>
              <a:t>α</a:t>
            </a:r>
            <a:r>
              <a:rPr lang="el-GR" sz="2100" spc="-31" dirty="0">
                <a:cs typeface="Calibri"/>
              </a:rPr>
              <a:t>ι</a:t>
            </a:r>
            <a:r>
              <a:rPr lang="el-GR" sz="2100" dirty="0">
                <a:cs typeface="Calibri"/>
              </a:rPr>
              <a:t>τήσεις</a:t>
            </a:r>
            <a:r>
              <a:rPr lang="el-GR" sz="2100" spc="-13" dirty="0">
                <a:cs typeface="Calibri"/>
              </a:rPr>
              <a:t> </a:t>
            </a:r>
            <a:r>
              <a:rPr lang="el-GR" sz="2100" spc="-4" dirty="0">
                <a:cs typeface="Calibri"/>
              </a:rPr>
              <a:t>(π</a:t>
            </a:r>
            <a:r>
              <a:rPr lang="el-GR" sz="2100" dirty="0">
                <a:cs typeface="Calibri"/>
              </a:rPr>
              <a:t>.χ. </a:t>
            </a:r>
            <a:r>
              <a:rPr lang="el-GR" sz="2100" spc="-184" dirty="0">
                <a:cs typeface="Calibri"/>
              </a:rPr>
              <a:t>Τ</a:t>
            </a:r>
            <a:r>
              <a:rPr lang="el-GR" sz="2100" dirty="0">
                <a:cs typeface="Calibri"/>
              </a:rPr>
              <a:t>ό</a:t>
            </a:r>
            <a:r>
              <a:rPr lang="el-GR" sz="2100" spc="-70" dirty="0">
                <a:cs typeface="Calibri"/>
              </a:rPr>
              <a:t>κ</a:t>
            </a:r>
            <a:r>
              <a:rPr lang="el-GR" sz="2100" dirty="0">
                <a:cs typeface="Calibri"/>
              </a:rPr>
              <a:t>οι</a:t>
            </a:r>
            <a:r>
              <a:rPr lang="el-GR" sz="2100" spc="-13" dirty="0">
                <a:cs typeface="Calibri"/>
              </a:rPr>
              <a:t> </a:t>
            </a:r>
            <a:r>
              <a:rPr lang="el-GR" sz="2100" dirty="0">
                <a:cs typeface="Calibri"/>
              </a:rPr>
              <a:t>ο</a:t>
            </a:r>
            <a:r>
              <a:rPr lang="el-GR" sz="2100" spc="-18" dirty="0">
                <a:cs typeface="Calibri"/>
              </a:rPr>
              <a:t>μολ</a:t>
            </a:r>
            <a:r>
              <a:rPr lang="el-GR" sz="2100" dirty="0">
                <a:cs typeface="Calibri"/>
              </a:rPr>
              <a:t>ό</a:t>
            </a:r>
            <a:r>
              <a:rPr lang="el-GR" sz="2100" spc="-4" dirty="0">
                <a:cs typeface="Calibri"/>
              </a:rPr>
              <a:t>γ</a:t>
            </a:r>
            <a:r>
              <a:rPr lang="el-GR" sz="2100" spc="-18" dirty="0">
                <a:cs typeface="Calibri"/>
              </a:rPr>
              <a:t>ω</a:t>
            </a:r>
            <a:r>
              <a:rPr lang="el-GR" sz="2100" dirty="0">
                <a:cs typeface="Calibri"/>
              </a:rPr>
              <a:t>ν)</a:t>
            </a:r>
          </a:p>
          <a:p>
            <a:pPr marL="414094" indent="-250460">
              <a:spcBef>
                <a:spcPts val="241"/>
              </a:spcBef>
              <a:buClr>
                <a:schemeClr val="tx1"/>
              </a:buClr>
              <a:buFont typeface="Arial"/>
              <a:buChar char="•"/>
              <a:tabLst>
                <a:tab pos="414650" algn="l"/>
              </a:tabLst>
            </a:pPr>
            <a:r>
              <a:rPr lang="el-GR" sz="2500" spc="-4" dirty="0">
                <a:cs typeface="Calibri"/>
              </a:rPr>
              <a:t>Προεισπραγμέν</a:t>
            </a:r>
            <a:r>
              <a:rPr lang="el-GR" sz="2500" dirty="0">
                <a:cs typeface="Calibri"/>
              </a:rPr>
              <a:t>α</a:t>
            </a:r>
            <a:r>
              <a:rPr lang="el-GR" sz="2500" spc="-18" dirty="0">
                <a:cs typeface="Calibri"/>
              </a:rPr>
              <a:t> </a:t>
            </a:r>
            <a:r>
              <a:rPr lang="el-GR" sz="2500" spc="-4" dirty="0">
                <a:cs typeface="Calibri"/>
              </a:rPr>
              <a:t>Έσοδα</a:t>
            </a:r>
            <a:endParaRPr lang="el-GR" sz="2500" dirty="0">
              <a:cs typeface="Calibri"/>
            </a:endParaRPr>
          </a:p>
          <a:p>
            <a:pPr marL="514278">
              <a:lnSpc>
                <a:spcPts val="2397"/>
              </a:lnSpc>
              <a:spcBef>
                <a:spcPts val="271"/>
              </a:spcBef>
              <a:buClr>
                <a:schemeClr val="tx1"/>
              </a:buClr>
            </a:pPr>
            <a:r>
              <a:rPr lang="el-GR" sz="2100" dirty="0">
                <a:latin typeface="Arial"/>
                <a:cs typeface="Arial"/>
              </a:rPr>
              <a:t>–</a:t>
            </a:r>
            <a:r>
              <a:rPr lang="el-GR" sz="2100" spc="215" dirty="0">
                <a:latin typeface="Arial"/>
                <a:cs typeface="Arial"/>
              </a:rPr>
              <a:t> </a:t>
            </a:r>
            <a:r>
              <a:rPr lang="el-GR" sz="2100" dirty="0">
                <a:cs typeface="Calibri"/>
              </a:rPr>
              <a:t>Ε</a:t>
            </a:r>
            <a:r>
              <a:rPr lang="el-GR" sz="2100" spc="-31" dirty="0">
                <a:cs typeface="Calibri"/>
              </a:rPr>
              <a:t>ί</a:t>
            </a:r>
            <a:r>
              <a:rPr lang="el-GR" sz="2100" dirty="0">
                <a:cs typeface="Calibri"/>
              </a:rPr>
              <a:t>ναι </a:t>
            </a:r>
            <a:r>
              <a:rPr lang="el-GR" sz="2100" spc="-35" dirty="0">
                <a:cs typeface="Calibri"/>
              </a:rPr>
              <a:t>έ</a:t>
            </a:r>
            <a:r>
              <a:rPr lang="el-GR" sz="2100" dirty="0">
                <a:cs typeface="Calibri"/>
              </a:rPr>
              <a:t>σοδα που</a:t>
            </a:r>
            <a:r>
              <a:rPr lang="el-GR" sz="2100" spc="-13" dirty="0">
                <a:cs typeface="Calibri"/>
              </a:rPr>
              <a:t> </a:t>
            </a:r>
            <a:r>
              <a:rPr lang="el-GR" sz="2100" dirty="0">
                <a:cs typeface="Calibri"/>
              </a:rPr>
              <a:t>έ</a:t>
            </a:r>
            <a:r>
              <a:rPr lang="el-GR" sz="2100" spc="-26" dirty="0">
                <a:cs typeface="Calibri"/>
              </a:rPr>
              <a:t>χ</a:t>
            </a:r>
            <a:r>
              <a:rPr lang="el-GR" sz="2100" dirty="0">
                <a:cs typeface="Calibri"/>
              </a:rPr>
              <a:t>ουν</a:t>
            </a:r>
            <a:r>
              <a:rPr lang="el-GR" sz="2100" spc="-18" dirty="0">
                <a:cs typeface="Calibri"/>
              </a:rPr>
              <a:t> </a:t>
            </a:r>
            <a:r>
              <a:rPr lang="el-GR" sz="2100" dirty="0">
                <a:cs typeface="Calibri"/>
              </a:rPr>
              <a:t>προεισπραχθεί</a:t>
            </a:r>
            <a:r>
              <a:rPr lang="el-GR" sz="2100" spc="-13" dirty="0">
                <a:cs typeface="Calibri"/>
              </a:rPr>
              <a:t> </a:t>
            </a:r>
            <a:r>
              <a:rPr lang="el-GR" sz="2100" dirty="0">
                <a:cs typeface="Calibri"/>
              </a:rPr>
              <a:t>τ</a:t>
            </a:r>
            <a:r>
              <a:rPr lang="el-GR" sz="2100" spc="-48" dirty="0">
                <a:cs typeface="Calibri"/>
              </a:rPr>
              <a:t>η</a:t>
            </a:r>
            <a:r>
              <a:rPr lang="el-GR" sz="2100" dirty="0">
                <a:cs typeface="Calibri"/>
              </a:rPr>
              <a:t>ν</a:t>
            </a:r>
            <a:r>
              <a:rPr lang="el-GR" sz="2100" spc="-18" dirty="0">
                <a:cs typeface="Calibri"/>
              </a:rPr>
              <a:t> </a:t>
            </a:r>
            <a:r>
              <a:rPr lang="el-GR" sz="2100" spc="-22" dirty="0">
                <a:cs typeface="Calibri"/>
              </a:rPr>
              <a:t>π</a:t>
            </a:r>
            <a:r>
              <a:rPr lang="el-GR" sz="2100" dirty="0">
                <a:cs typeface="Calibri"/>
              </a:rPr>
              <a:t>αρούσα χρήση</a:t>
            </a:r>
          </a:p>
          <a:p>
            <a:pPr marL="764737">
              <a:lnSpc>
                <a:spcPts val="2397"/>
              </a:lnSpc>
              <a:buClr>
                <a:schemeClr val="tx1"/>
              </a:buClr>
            </a:pPr>
            <a:r>
              <a:rPr lang="el-GR" sz="2100" spc="-4" dirty="0">
                <a:cs typeface="Calibri"/>
              </a:rPr>
              <a:t>(π</a:t>
            </a:r>
            <a:r>
              <a:rPr lang="el-GR" sz="2100" dirty="0">
                <a:cs typeface="Calibri"/>
              </a:rPr>
              <a:t>.χ.</a:t>
            </a:r>
            <a:r>
              <a:rPr lang="el-GR" sz="2100" spc="-26" dirty="0">
                <a:cs typeface="Calibri"/>
              </a:rPr>
              <a:t> </a:t>
            </a:r>
            <a:r>
              <a:rPr lang="el-GR" sz="2100" spc="-4" dirty="0">
                <a:cs typeface="Calibri"/>
              </a:rPr>
              <a:t>ε</a:t>
            </a:r>
            <a:r>
              <a:rPr lang="el-GR" sz="2100" dirty="0">
                <a:cs typeface="Calibri"/>
              </a:rPr>
              <a:t>νοί</a:t>
            </a:r>
            <a:r>
              <a:rPr lang="el-GR" sz="2100" spc="-22" dirty="0">
                <a:cs typeface="Calibri"/>
              </a:rPr>
              <a:t>κ</a:t>
            </a:r>
            <a:r>
              <a:rPr lang="el-GR" sz="2100" dirty="0">
                <a:cs typeface="Calibri"/>
              </a:rPr>
              <a:t>ια)</a:t>
            </a:r>
            <a:r>
              <a:rPr lang="el-GR" sz="2100" spc="-18" dirty="0">
                <a:cs typeface="Calibri"/>
              </a:rPr>
              <a:t> </a:t>
            </a:r>
            <a:r>
              <a:rPr lang="el-GR" sz="2100" spc="4" dirty="0">
                <a:cs typeface="Calibri"/>
              </a:rPr>
              <a:t>α</a:t>
            </a:r>
            <a:r>
              <a:rPr lang="el-GR" sz="2100" spc="9" dirty="0">
                <a:cs typeface="Calibri"/>
              </a:rPr>
              <a:t>λ</a:t>
            </a:r>
            <a:r>
              <a:rPr lang="el-GR" sz="2100" spc="-31" dirty="0">
                <a:cs typeface="Calibri"/>
              </a:rPr>
              <a:t>λ</a:t>
            </a:r>
            <a:r>
              <a:rPr lang="el-GR" sz="2100" dirty="0">
                <a:cs typeface="Calibri"/>
              </a:rPr>
              <a:t>ά</a:t>
            </a:r>
            <a:r>
              <a:rPr lang="el-GR" sz="2100" spc="-4" dirty="0">
                <a:cs typeface="Calibri"/>
              </a:rPr>
              <a:t> </a:t>
            </a:r>
            <a:r>
              <a:rPr lang="el-GR" sz="2100" b="1" spc="-4" dirty="0">
                <a:cs typeface="Calibri"/>
              </a:rPr>
              <a:t>δε</a:t>
            </a:r>
            <a:r>
              <a:rPr lang="el-GR" sz="2100" b="1" dirty="0">
                <a:cs typeface="Calibri"/>
              </a:rPr>
              <a:t>ν</a:t>
            </a:r>
            <a:r>
              <a:rPr lang="el-GR" sz="2100" b="1" spc="-9" dirty="0">
                <a:cs typeface="Calibri"/>
              </a:rPr>
              <a:t> </a:t>
            </a:r>
            <a:r>
              <a:rPr lang="el-GR" sz="2100" b="1" spc="-4" dirty="0">
                <a:cs typeface="Calibri"/>
              </a:rPr>
              <a:t>ε</a:t>
            </a:r>
            <a:r>
              <a:rPr lang="el-GR" sz="2100" b="1" spc="-35" dirty="0">
                <a:cs typeface="Calibri"/>
              </a:rPr>
              <a:t>ί</a:t>
            </a:r>
            <a:r>
              <a:rPr lang="el-GR" sz="2100" b="1" spc="-4" dirty="0">
                <a:cs typeface="Calibri"/>
              </a:rPr>
              <a:t>να</a:t>
            </a:r>
            <a:r>
              <a:rPr lang="el-GR" sz="2100" b="1" dirty="0">
                <a:cs typeface="Calibri"/>
              </a:rPr>
              <a:t>ι</a:t>
            </a:r>
            <a:r>
              <a:rPr lang="el-GR" sz="2100" b="1" spc="-9" dirty="0">
                <a:cs typeface="Calibri"/>
              </a:rPr>
              <a:t> </a:t>
            </a:r>
            <a:r>
              <a:rPr lang="el-GR" sz="2100" b="1" spc="-4" dirty="0">
                <a:cs typeface="Calibri"/>
              </a:rPr>
              <a:t>α</a:t>
            </a:r>
            <a:r>
              <a:rPr lang="el-GR" sz="2100" b="1" spc="-53" dirty="0">
                <a:cs typeface="Calibri"/>
              </a:rPr>
              <a:t>κ</a:t>
            </a:r>
            <a:r>
              <a:rPr lang="el-GR" sz="2100" b="1" spc="-4" dirty="0">
                <a:cs typeface="Calibri"/>
              </a:rPr>
              <a:t>όμ</a:t>
            </a:r>
            <a:r>
              <a:rPr lang="el-GR" sz="2100" b="1" dirty="0">
                <a:cs typeface="Calibri"/>
              </a:rPr>
              <a:t>α</a:t>
            </a:r>
            <a:r>
              <a:rPr lang="el-GR" sz="2100" b="1" spc="-22" dirty="0">
                <a:cs typeface="Calibri"/>
              </a:rPr>
              <a:t> </a:t>
            </a:r>
            <a:r>
              <a:rPr lang="el-GR" sz="2100" dirty="0">
                <a:cs typeface="Calibri"/>
              </a:rPr>
              <a:t>δ</a:t>
            </a:r>
            <a:r>
              <a:rPr lang="el-GR" sz="2100" spc="-35" dirty="0">
                <a:cs typeface="Calibri"/>
              </a:rPr>
              <a:t>ε</a:t>
            </a:r>
            <a:r>
              <a:rPr lang="el-GR" sz="2100" dirty="0">
                <a:cs typeface="Calibri"/>
              </a:rPr>
              <a:t>δο</a:t>
            </a:r>
            <a:r>
              <a:rPr lang="el-GR" sz="2100" spc="-57" dirty="0">
                <a:cs typeface="Calibri"/>
              </a:rPr>
              <a:t>υ</a:t>
            </a:r>
            <a:r>
              <a:rPr lang="el-GR" sz="2100" spc="-4" dirty="0">
                <a:cs typeface="Calibri"/>
              </a:rPr>
              <a:t>λ</a:t>
            </a:r>
            <a:r>
              <a:rPr lang="el-GR" sz="2100" dirty="0">
                <a:cs typeface="Calibri"/>
              </a:rPr>
              <a:t>ευμένα</a:t>
            </a:r>
          </a:p>
          <a:p>
            <a:pPr>
              <a:buClr>
                <a:schemeClr val="tx1"/>
              </a:buClr>
            </a:pPr>
            <a:endParaRPr lang="el-GR" dirty="0"/>
          </a:p>
        </p:txBody>
      </p:sp>
    </p:spTree>
    <p:extLst>
      <p:ext uri="{BB962C8B-B14F-4D97-AF65-F5344CB8AC3E}">
        <p14:creationId xmlns:p14="http://schemas.microsoft.com/office/powerpoint/2010/main" val="3848465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Προπληρωμένα</a:t>
            </a:r>
            <a:r>
              <a:rPr spc="9" dirty="0">
                <a:latin typeface="Calibri"/>
                <a:cs typeface="Calibri"/>
              </a:rPr>
              <a:t> </a:t>
            </a:r>
            <a:r>
              <a:rPr dirty="0">
                <a:latin typeface="Calibri"/>
                <a:cs typeface="Calibri"/>
              </a:rPr>
              <a:t>έ</a:t>
            </a:r>
            <a:r>
              <a:rPr spc="-35" dirty="0">
                <a:latin typeface="Calibri"/>
                <a:cs typeface="Calibri"/>
              </a:rPr>
              <a:t>ξ</a:t>
            </a:r>
            <a:r>
              <a:rPr dirty="0">
                <a:latin typeface="Calibri"/>
                <a:cs typeface="Calibri"/>
              </a:rPr>
              <a:t>οδα</a:t>
            </a:r>
          </a:p>
        </p:txBody>
      </p:sp>
      <p:sp>
        <p:nvSpPr>
          <p:cNvPr id="27" name="Θέση περιεχομένου 26"/>
          <p:cNvSpPr>
            <a:spLocks noGrp="1"/>
          </p:cNvSpPr>
          <p:nvPr>
            <p:ph idx="1"/>
          </p:nvPr>
        </p:nvSpPr>
        <p:spPr/>
        <p:txBody>
          <a:bodyPr/>
          <a:lstStyle/>
          <a:p>
            <a:r>
              <a:rPr lang="el-GR" spc="-4" dirty="0">
                <a:cs typeface="Calibri"/>
              </a:rPr>
              <a:t>Τ</a:t>
            </a:r>
            <a:r>
              <a:rPr lang="el-GR" spc="-70" dirty="0">
                <a:cs typeface="Calibri"/>
              </a:rPr>
              <a:t>η</a:t>
            </a:r>
            <a:r>
              <a:rPr lang="el-GR" dirty="0">
                <a:cs typeface="Calibri"/>
              </a:rPr>
              <a:t>ν</a:t>
            </a:r>
            <a:r>
              <a:rPr lang="el-GR" spc="-4" dirty="0">
                <a:cs typeface="Calibri"/>
              </a:rPr>
              <a:t> </a:t>
            </a:r>
            <a:r>
              <a:rPr lang="el-GR" dirty="0">
                <a:cs typeface="Calibri"/>
              </a:rPr>
              <a:t>1/9</a:t>
            </a:r>
            <a:r>
              <a:rPr lang="el-GR" spc="-9" dirty="0">
                <a:cs typeface="Calibri"/>
              </a:rPr>
              <a:t> </a:t>
            </a:r>
            <a:r>
              <a:rPr lang="el-GR" spc="-4" dirty="0">
                <a:cs typeface="Calibri"/>
              </a:rPr>
              <a:t>πληρών</a:t>
            </a:r>
            <a:r>
              <a:rPr lang="el-GR" dirty="0">
                <a:cs typeface="Calibri"/>
              </a:rPr>
              <a:t>ω </a:t>
            </a:r>
            <a:r>
              <a:rPr lang="el-GR" spc="-4" dirty="0">
                <a:cs typeface="Calibri"/>
              </a:rPr>
              <a:t>€ </a:t>
            </a:r>
            <a:r>
              <a:rPr lang="el-GR" spc="-9" dirty="0">
                <a:cs typeface="Calibri"/>
              </a:rPr>
              <a:t>10.00</a:t>
            </a:r>
            <a:r>
              <a:rPr lang="el-GR" spc="-4" dirty="0">
                <a:cs typeface="Calibri"/>
              </a:rPr>
              <a:t>0</a:t>
            </a:r>
            <a:r>
              <a:rPr lang="el-GR" spc="9" dirty="0">
                <a:cs typeface="Calibri"/>
              </a:rPr>
              <a:t> </a:t>
            </a:r>
            <a:r>
              <a:rPr lang="el-GR" dirty="0">
                <a:cs typeface="Calibri"/>
              </a:rPr>
              <a:t>(</a:t>
            </a:r>
            <a:r>
              <a:rPr lang="el-GR" spc="-4" dirty="0">
                <a:cs typeface="Calibri"/>
              </a:rPr>
              <a:t>ενοί</a:t>
            </a:r>
            <a:r>
              <a:rPr lang="el-GR" spc="-31" dirty="0">
                <a:cs typeface="Calibri"/>
              </a:rPr>
              <a:t>κ</a:t>
            </a:r>
            <a:r>
              <a:rPr lang="el-GR" dirty="0">
                <a:cs typeface="Calibri"/>
              </a:rPr>
              <a:t>ια</a:t>
            </a:r>
            <a:r>
              <a:rPr lang="el-GR" spc="-9" dirty="0">
                <a:cs typeface="Calibri"/>
              </a:rPr>
              <a:t> 10 </a:t>
            </a:r>
            <a:r>
              <a:rPr lang="el-GR" dirty="0">
                <a:cs typeface="Calibri"/>
              </a:rPr>
              <a:t>μ</a:t>
            </a:r>
            <a:r>
              <a:rPr lang="el-GR" spc="-70" dirty="0">
                <a:cs typeface="Calibri"/>
              </a:rPr>
              <a:t>η</a:t>
            </a:r>
            <a:r>
              <a:rPr lang="el-GR" spc="-18" dirty="0">
                <a:cs typeface="Calibri"/>
              </a:rPr>
              <a:t>ν</a:t>
            </a:r>
            <a:r>
              <a:rPr lang="el-GR" spc="-13" dirty="0">
                <a:cs typeface="Calibri"/>
              </a:rPr>
              <a:t>ώ</a:t>
            </a:r>
            <a:r>
              <a:rPr lang="el-GR" spc="-4" dirty="0">
                <a:cs typeface="Calibri"/>
              </a:rPr>
              <a:t>ν</a:t>
            </a:r>
            <a:r>
              <a:rPr lang="el-GR" dirty="0">
                <a:cs typeface="Calibri"/>
              </a:rPr>
              <a:t>).</a:t>
            </a:r>
            <a:r>
              <a:rPr lang="el-GR" spc="-9" dirty="0">
                <a:cs typeface="Calibri"/>
              </a:rPr>
              <a:t> </a:t>
            </a:r>
            <a:r>
              <a:rPr lang="el-GR" spc="-4" dirty="0">
                <a:cs typeface="Calibri"/>
              </a:rPr>
              <a:t>Τ</a:t>
            </a:r>
            <a:r>
              <a:rPr lang="el-GR" dirty="0">
                <a:cs typeface="Calibri"/>
              </a:rPr>
              <a:t>ι</a:t>
            </a:r>
            <a:r>
              <a:rPr lang="el-GR" spc="-4" dirty="0">
                <a:cs typeface="Calibri"/>
              </a:rPr>
              <a:t> ι</a:t>
            </a:r>
            <a:r>
              <a:rPr lang="el-GR" spc="13" dirty="0">
                <a:cs typeface="Calibri"/>
              </a:rPr>
              <a:t>σ</a:t>
            </a:r>
            <a:r>
              <a:rPr lang="el-GR" spc="-4" dirty="0">
                <a:cs typeface="Calibri"/>
              </a:rPr>
              <a:t>χ</a:t>
            </a:r>
            <a:r>
              <a:rPr lang="el-GR" spc="-22" dirty="0">
                <a:cs typeface="Calibri"/>
              </a:rPr>
              <a:t>ύ</a:t>
            </a:r>
            <a:r>
              <a:rPr lang="el-GR" spc="-4" dirty="0">
                <a:cs typeface="Calibri"/>
              </a:rPr>
              <a:t>ε</a:t>
            </a:r>
            <a:r>
              <a:rPr lang="el-GR" dirty="0">
                <a:cs typeface="Calibri"/>
              </a:rPr>
              <a:t>ι</a:t>
            </a:r>
            <a:r>
              <a:rPr lang="el-GR" spc="-4" dirty="0">
                <a:cs typeface="Calibri"/>
              </a:rPr>
              <a:t> 31/12;</a:t>
            </a:r>
            <a:endParaRPr lang="el-GR" dirty="0">
              <a:cs typeface="Calibri"/>
            </a:endParaRPr>
          </a:p>
        </p:txBody>
      </p:sp>
      <p:sp>
        <p:nvSpPr>
          <p:cNvPr id="8" name="object 8"/>
          <p:cNvSpPr/>
          <p:nvPr/>
        </p:nvSpPr>
        <p:spPr>
          <a:xfrm>
            <a:off x="4436591" y="3313953"/>
            <a:ext cx="2028078" cy="112285"/>
          </a:xfrm>
          <a:custGeom>
            <a:avLst/>
            <a:gdLst/>
            <a:ahLst/>
            <a:cxnLst/>
            <a:rect l="l" t="t" r="r" b="b"/>
            <a:pathLst>
              <a:path w="2371725" h="123825">
                <a:moveTo>
                  <a:pt x="513500" y="123443"/>
                </a:moveTo>
                <a:lnTo>
                  <a:pt x="513500" y="113538"/>
                </a:lnTo>
                <a:lnTo>
                  <a:pt x="485306" y="114300"/>
                </a:lnTo>
                <a:lnTo>
                  <a:pt x="0" y="123443"/>
                </a:lnTo>
                <a:lnTo>
                  <a:pt x="513500" y="123443"/>
                </a:lnTo>
                <a:close/>
              </a:path>
              <a:path w="2371725" h="123825">
                <a:moveTo>
                  <a:pt x="579032" y="117656"/>
                </a:moveTo>
                <a:lnTo>
                  <a:pt x="579032" y="108204"/>
                </a:lnTo>
                <a:lnTo>
                  <a:pt x="566078" y="109728"/>
                </a:lnTo>
                <a:lnTo>
                  <a:pt x="540170" y="112014"/>
                </a:lnTo>
                <a:lnTo>
                  <a:pt x="512738" y="113538"/>
                </a:lnTo>
                <a:lnTo>
                  <a:pt x="513500" y="113538"/>
                </a:lnTo>
                <a:lnTo>
                  <a:pt x="513500" y="123443"/>
                </a:lnTo>
                <a:lnTo>
                  <a:pt x="539348" y="121995"/>
                </a:lnTo>
                <a:lnTo>
                  <a:pt x="565073" y="119414"/>
                </a:lnTo>
                <a:lnTo>
                  <a:pt x="579032" y="117656"/>
                </a:lnTo>
                <a:close/>
              </a:path>
              <a:path w="2371725" h="123825">
                <a:moveTo>
                  <a:pt x="626276" y="110794"/>
                </a:moveTo>
                <a:lnTo>
                  <a:pt x="626276" y="101346"/>
                </a:lnTo>
                <a:lnTo>
                  <a:pt x="614846" y="102870"/>
                </a:lnTo>
                <a:lnTo>
                  <a:pt x="602654" y="105156"/>
                </a:lnTo>
                <a:lnTo>
                  <a:pt x="590730" y="106738"/>
                </a:lnTo>
                <a:lnTo>
                  <a:pt x="578270" y="108204"/>
                </a:lnTo>
                <a:lnTo>
                  <a:pt x="579032" y="108204"/>
                </a:lnTo>
                <a:lnTo>
                  <a:pt x="579032" y="117656"/>
                </a:lnTo>
                <a:lnTo>
                  <a:pt x="591224" y="116116"/>
                </a:lnTo>
                <a:lnTo>
                  <a:pt x="616370" y="112776"/>
                </a:lnTo>
                <a:lnTo>
                  <a:pt x="626276" y="110794"/>
                </a:lnTo>
                <a:close/>
              </a:path>
              <a:path w="2371725" h="123825">
                <a:moveTo>
                  <a:pt x="733718" y="74287"/>
                </a:moveTo>
                <a:lnTo>
                  <a:pt x="733718" y="64008"/>
                </a:lnTo>
                <a:lnTo>
                  <a:pt x="728384" y="67818"/>
                </a:lnTo>
                <a:lnTo>
                  <a:pt x="706449" y="78168"/>
                </a:lnTo>
                <a:lnTo>
                  <a:pt x="683788" y="86687"/>
                </a:lnTo>
                <a:lnTo>
                  <a:pt x="660565" y="93581"/>
                </a:lnTo>
                <a:lnTo>
                  <a:pt x="636944" y="99060"/>
                </a:lnTo>
                <a:lnTo>
                  <a:pt x="625514" y="101346"/>
                </a:lnTo>
                <a:lnTo>
                  <a:pt x="626276" y="101346"/>
                </a:lnTo>
                <a:lnTo>
                  <a:pt x="626276" y="110794"/>
                </a:lnTo>
                <a:lnTo>
                  <a:pt x="627800" y="110490"/>
                </a:lnTo>
                <a:lnTo>
                  <a:pt x="638468" y="108204"/>
                </a:lnTo>
                <a:lnTo>
                  <a:pt x="649898" y="105918"/>
                </a:lnTo>
                <a:lnTo>
                  <a:pt x="678312" y="98420"/>
                </a:lnTo>
                <a:lnTo>
                  <a:pt x="712006" y="86425"/>
                </a:lnTo>
                <a:lnTo>
                  <a:pt x="733718" y="74287"/>
                </a:lnTo>
                <a:close/>
              </a:path>
              <a:path w="2371725" h="123825">
                <a:moveTo>
                  <a:pt x="738290" y="71732"/>
                </a:moveTo>
                <a:lnTo>
                  <a:pt x="738290" y="60960"/>
                </a:lnTo>
                <a:lnTo>
                  <a:pt x="732956" y="64008"/>
                </a:lnTo>
                <a:lnTo>
                  <a:pt x="733718" y="64008"/>
                </a:lnTo>
                <a:lnTo>
                  <a:pt x="733718" y="74287"/>
                </a:lnTo>
                <a:lnTo>
                  <a:pt x="738290" y="71732"/>
                </a:lnTo>
                <a:close/>
              </a:path>
              <a:path w="2371725" h="123825">
                <a:moveTo>
                  <a:pt x="748196" y="62224"/>
                </a:moveTo>
                <a:lnTo>
                  <a:pt x="748196" y="50292"/>
                </a:lnTo>
                <a:lnTo>
                  <a:pt x="742100" y="57912"/>
                </a:lnTo>
                <a:lnTo>
                  <a:pt x="742100" y="57150"/>
                </a:lnTo>
                <a:lnTo>
                  <a:pt x="737528" y="60960"/>
                </a:lnTo>
                <a:lnTo>
                  <a:pt x="738290" y="60960"/>
                </a:lnTo>
                <a:lnTo>
                  <a:pt x="738290" y="71732"/>
                </a:lnTo>
                <a:lnTo>
                  <a:pt x="742269" y="69508"/>
                </a:lnTo>
                <a:lnTo>
                  <a:pt x="748196" y="62224"/>
                </a:lnTo>
                <a:close/>
              </a:path>
              <a:path w="2371725" h="123825">
                <a:moveTo>
                  <a:pt x="758283" y="49830"/>
                </a:moveTo>
                <a:lnTo>
                  <a:pt x="752768" y="42672"/>
                </a:lnTo>
                <a:lnTo>
                  <a:pt x="752169" y="39674"/>
                </a:lnTo>
                <a:lnTo>
                  <a:pt x="752006" y="41910"/>
                </a:lnTo>
                <a:lnTo>
                  <a:pt x="752006" y="41148"/>
                </a:lnTo>
                <a:lnTo>
                  <a:pt x="751244" y="44958"/>
                </a:lnTo>
                <a:lnTo>
                  <a:pt x="751244" y="44196"/>
                </a:lnTo>
                <a:lnTo>
                  <a:pt x="749720" y="48006"/>
                </a:lnTo>
                <a:lnTo>
                  <a:pt x="749720" y="47244"/>
                </a:lnTo>
                <a:lnTo>
                  <a:pt x="747434" y="51054"/>
                </a:lnTo>
                <a:lnTo>
                  <a:pt x="748196" y="50292"/>
                </a:lnTo>
                <a:lnTo>
                  <a:pt x="748196" y="62224"/>
                </a:lnTo>
                <a:lnTo>
                  <a:pt x="758283" y="49830"/>
                </a:lnTo>
                <a:close/>
              </a:path>
              <a:path w="2371725" h="123825">
                <a:moveTo>
                  <a:pt x="752229" y="38844"/>
                </a:moveTo>
                <a:lnTo>
                  <a:pt x="752006" y="38862"/>
                </a:lnTo>
                <a:lnTo>
                  <a:pt x="752169" y="39674"/>
                </a:lnTo>
                <a:lnTo>
                  <a:pt x="752229" y="38844"/>
                </a:lnTo>
                <a:close/>
              </a:path>
              <a:path w="2371725" h="123825">
                <a:moveTo>
                  <a:pt x="761709" y="39319"/>
                </a:moveTo>
                <a:lnTo>
                  <a:pt x="761577" y="38125"/>
                </a:lnTo>
                <a:lnTo>
                  <a:pt x="752229" y="38844"/>
                </a:lnTo>
                <a:lnTo>
                  <a:pt x="752169" y="39674"/>
                </a:lnTo>
                <a:lnTo>
                  <a:pt x="752768" y="42672"/>
                </a:lnTo>
                <a:lnTo>
                  <a:pt x="758283" y="49830"/>
                </a:lnTo>
                <a:lnTo>
                  <a:pt x="760388" y="47244"/>
                </a:lnTo>
                <a:lnTo>
                  <a:pt x="761709" y="39319"/>
                </a:lnTo>
                <a:close/>
              </a:path>
              <a:path w="2371725" h="123825">
                <a:moveTo>
                  <a:pt x="761577" y="38125"/>
                </a:moveTo>
                <a:lnTo>
                  <a:pt x="757340" y="0"/>
                </a:lnTo>
                <a:lnTo>
                  <a:pt x="755054" y="0"/>
                </a:lnTo>
                <a:lnTo>
                  <a:pt x="752229" y="38844"/>
                </a:lnTo>
                <a:lnTo>
                  <a:pt x="761577" y="38125"/>
                </a:lnTo>
                <a:close/>
              </a:path>
              <a:path w="2371725" h="123825">
                <a:moveTo>
                  <a:pt x="763436" y="44196"/>
                </a:moveTo>
                <a:lnTo>
                  <a:pt x="761912" y="40386"/>
                </a:lnTo>
                <a:lnTo>
                  <a:pt x="761912" y="41148"/>
                </a:lnTo>
                <a:lnTo>
                  <a:pt x="761709" y="39319"/>
                </a:lnTo>
                <a:lnTo>
                  <a:pt x="760388" y="47244"/>
                </a:lnTo>
                <a:lnTo>
                  <a:pt x="758283" y="49830"/>
                </a:lnTo>
                <a:lnTo>
                  <a:pt x="762674" y="55531"/>
                </a:lnTo>
                <a:lnTo>
                  <a:pt x="762674" y="44196"/>
                </a:lnTo>
                <a:lnTo>
                  <a:pt x="763436" y="44196"/>
                </a:lnTo>
                <a:close/>
              </a:path>
              <a:path w="2371725" h="123825">
                <a:moveTo>
                  <a:pt x="761912" y="38100"/>
                </a:moveTo>
                <a:lnTo>
                  <a:pt x="761577" y="38125"/>
                </a:lnTo>
                <a:lnTo>
                  <a:pt x="761709" y="39319"/>
                </a:lnTo>
                <a:lnTo>
                  <a:pt x="761912" y="38100"/>
                </a:lnTo>
                <a:close/>
              </a:path>
              <a:path w="2371725" h="123825">
                <a:moveTo>
                  <a:pt x="764960" y="47244"/>
                </a:moveTo>
                <a:lnTo>
                  <a:pt x="762674" y="44196"/>
                </a:lnTo>
                <a:lnTo>
                  <a:pt x="762674" y="55531"/>
                </a:lnTo>
                <a:lnTo>
                  <a:pt x="764198" y="57509"/>
                </a:lnTo>
                <a:lnTo>
                  <a:pt x="764198" y="47244"/>
                </a:lnTo>
                <a:lnTo>
                  <a:pt x="764960" y="47244"/>
                </a:lnTo>
                <a:close/>
              </a:path>
              <a:path w="2371725" h="123825">
                <a:moveTo>
                  <a:pt x="773342" y="57150"/>
                </a:moveTo>
                <a:lnTo>
                  <a:pt x="769532" y="53340"/>
                </a:lnTo>
                <a:lnTo>
                  <a:pt x="769532" y="54102"/>
                </a:lnTo>
                <a:lnTo>
                  <a:pt x="766484" y="50292"/>
                </a:lnTo>
                <a:lnTo>
                  <a:pt x="766484" y="51054"/>
                </a:lnTo>
                <a:lnTo>
                  <a:pt x="764198" y="47244"/>
                </a:lnTo>
                <a:lnTo>
                  <a:pt x="764198" y="57509"/>
                </a:lnTo>
                <a:lnTo>
                  <a:pt x="772580" y="68391"/>
                </a:lnTo>
                <a:lnTo>
                  <a:pt x="772580" y="57150"/>
                </a:lnTo>
                <a:lnTo>
                  <a:pt x="773342" y="57150"/>
                </a:lnTo>
                <a:close/>
              </a:path>
              <a:path w="2371725" h="123825">
                <a:moveTo>
                  <a:pt x="777152" y="60198"/>
                </a:moveTo>
                <a:lnTo>
                  <a:pt x="772580" y="57150"/>
                </a:lnTo>
                <a:lnTo>
                  <a:pt x="772580" y="68391"/>
                </a:lnTo>
                <a:lnTo>
                  <a:pt x="773184" y="69175"/>
                </a:lnTo>
                <a:lnTo>
                  <a:pt x="776390" y="70685"/>
                </a:lnTo>
                <a:lnTo>
                  <a:pt x="776390" y="60198"/>
                </a:lnTo>
                <a:lnTo>
                  <a:pt x="777152" y="60198"/>
                </a:lnTo>
                <a:close/>
              </a:path>
              <a:path w="2371725" h="123825">
                <a:moveTo>
                  <a:pt x="793154" y="69342"/>
                </a:moveTo>
                <a:lnTo>
                  <a:pt x="787058" y="66294"/>
                </a:lnTo>
                <a:lnTo>
                  <a:pt x="776390" y="60198"/>
                </a:lnTo>
                <a:lnTo>
                  <a:pt x="776390" y="70685"/>
                </a:lnTo>
                <a:lnTo>
                  <a:pt x="792392" y="78223"/>
                </a:lnTo>
                <a:lnTo>
                  <a:pt x="792392" y="69342"/>
                </a:lnTo>
                <a:lnTo>
                  <a:pt x="793154" y="69342"/>
                </a:lnTo>
                <a:close/>
              </a:path>
              <a:path w="2371725" h="123825">
                <a:moveTo>
                  <a:pt x="822110" y="80772"/>
                </a:moveTo>
                <a:lnTo>
                  <a:pt x="813728" y="78486"/>
                </a:lnTo>
                <a:lnTo>
                  <a:pt x="806108" y="75438"/>
                </a:lnTo>
                <a:lnTo>
                  <a:pt x="792392" y="69342"/>
                </a:lnTo>
                <a:lnTo>
                  <a:pt x="792392" y="78223"/>
                </a:lnTo>
                <a:lnTo>
                  <a:pt x="814231" y="88510"/>
                </a:lnTo>
                <a:lnTo>
                  <a:pt x="821348" y="90292"/>
                </a:lnTo>
                <a:lnTo>
                  <a:pt x="821348" y="80772"/>
                </a:lnTo>
                <a:lnTo>
                  <a:pt x="822110" y="80772"/>
                </a:lnTo>
                <a:close/>
              </a:path>
              <a:path w="2371725" h="123825">
                <a:moveTo>
                  <a:pt x="1031660" y="104436"/>
                </a:moveTo>
                <a:lnTo>
                  <a:pt x="1003466" y="104394"/>
                </a:lnTo>
                <a:lnTo>
                  <a:pt x="980639" y="103855"/>
                </a:lnTo>
                <a:lnTo>
                  <a:pt x="958370" y="103008"/>
                </a:lnTo>
                <a:lnTo>
                  <a:pt x="936170" y="101520"/>
                </a:lnTo>
                <a:lnTo>
                  <a:pt x="913550" y="99060"/>
                </a:lnTo>
                <a:lnTo>
                  <a:pt x="901358" y="97536"/>
                </a:lnTo>
                <a:lnTo>
                  <a:pt x="890690" y="96012"/>
                </a:lnTo>
                <a:lnTo>
                  <a:pt x="876069" y="93703"/>
                </a:lnTo>
                <a:lnTo>
                  <a:pt x="860096" y="90901"/>
                </a:lnTo>
                <a:lnTo>
                  <a:pt x="844370" y="87416"/>
                </a:lnTo>
                <a:lnTo>
                  <a:pt x="830492" y="83058"/>
                </a:lnTo>
                <a:lnTo>
                  <a:pt x="821348" y="80772"/>
                </a:lnTo>
                <a:lnTo>
                  <a:pt x="821348" y="90292"/>
                </a:lnTo>
                <a:lnTo>
                  <a:pt x="866845" y="101684"/>
                </a:lnTo>
                <a:lnTo>
                  <a:pt x="921963" y="109702"/>
                </a:lnTo>
                <a:lnTo>
                  <a:pt x="970525" y="113572"/>
                </a:lnTo>
                <a:lnTo>
                  <a:pt x="993560" y="114081"/>
                </a:lnTo>
                <a:lnTo>
                  <a:pt x="993560" y="105156"/>
                </a:lnTo>
                <a:lnTo>
                  <a:pt x="1031660" y="104436"/>
                </a:lnTo>
                <a:close/>
              </a:path>
              <a:path w="2371725" h="123825">
                <a:moveTo>
                  <a:pt x="902120" y="97536"/>
                </a:moveTo>
                <a:lnTo>
                  <a:pt x="901358" y="97434"/>
                </a:lnTo>
                <a:lnTo>
                  <a:pt x="902120" y="97536"/>
                </a:lnTo>
                <a:close/>
              </a:path>
              <a:path w="2371725" h="123825">
                <a:moveTo>
                  <a:pt x="2371503" y="123443"/>
                </a:moveTo>
                <a:lnTo>
                  <a:pt x="2332578" y="106665"/>
                </a:lnTo>
                <a:lnTo>
                  <a:pt x="2273492" y="93664"/>
                </a:lnTo>
                <a:lnTo>
                  <a:pt x="2212001" y="86348"/>
                </a:lnTo>
                <a:lnTo>
                  <a:pt x="2158556" y="83480"/>
                </a:lnTo>
                <a:lnTo>
                  <a:pt x="2123606" y="83820"/>
                </a:lnTo>
                <a:lnTo>
                  <a:pt x="993560" y="105156"/>
                </a:lnTo>
                <a:lnTo>
                  <a:pt x="993560" y="114081"/>
                </a:lnTo>
                <a:lnTo>
                  <a:pt x="1003466" y="114300"/>
                </a:lnTo>
                <a:lnTo>
                  <a:pt x="1031660" y="114300"/>
                </a:lnTo>
                <a:lnTo>
                  <a:pt x="2123606" y="93726"/>
                </a:lnTo>
                <a:lnTo>
                  <a:pt x="2173530" y="93556"/>
                </a:lnTo>
                <a:lnTo>
                  <a:pt x="2224800" y="96750"/>
                </a:lnTo>
                <a:lnTo>
                  <a:pt x="2275765" y="103575"/>
                </a:lnTo>
                <a:lnTo>
                  <a:pt x="2324774" y="114300"/>
                </a:lnTo>
                <a:lnTo>
                  <a:pt x="2333156" y="117348"/>
                </a:lnTo>
                <a:lnTo>
                  <a:pt x="2333156" y="116586"/>
                </a:lnTo>
                <a:lnTo>
                  <a:pt x="2341538" y="119634"/>
                </a:lnTo>
                <a:lnTo>
                  <a:pt x="2349158" y="122682"/>
                </a:lnTo>
                <a:lnTo>
                  <a:pt x="2349158" y="122910"/>
                </a:lnTo>
                <a:lnTo>
                  <a:pt x="2350936" y="123443"/>
                </a:lnTo>
                <a:lnTo>
                  <a:pt x="2371503" y="123443"/>
                </a:lnTo>
                <a:close/>
              </a:path>
              <a:path w="2371725" h="123825">
                <a:moveTo>
                  <a:pt x="1003466" y="114300"/>
                </a:moveTo>
                <a:lnTo>
                  <a:pt x="993560" y="114081"/>
                </a:lnTo>
                <a:lnTo>
                  <a:pt x="993560" y="114300"/>
                </a:lnTo>
                <a:lnTo>
                  <a:pt x="1003466" y="114300"/>
                </a:lnTo>
                <a:close/>
              </a:path>
              <a:path w="2371725" h="123825">
                <a:moveTo>
                  <a:pt x="2349158" y="122910"/>
                </a:moveTo>
                <a:lnTo>
                  <a:pt x="2349158" y="122682"/>
                </a:lnTo>
                <a:lnTo>
                  <a:pt x="2348396" y="122682"/>
                </a:lnTo>
                <a:lnTo>
                  <a:pt x="2349158" y="122910"/>
                </a:lnTo>
                <a:close/>
              </a:path>
            </a:pathLst>
          </a:custGeom>
          <a:solidFill>
            <a:srgbClr val="000000"/>
          </a:solidFill>
        </p:spPr>
        <p:txBody>
          <a:bodyPr wrap="square" lIns="0" tIns="0" rIns="0" bIns="0" rtlCol="0"/>
          <a:lstStyle/>
          <a:p>
            <a:endParaRPr/>
          </a:p>
        </p:txBody>
      </p:sp>
      <p:sp>
        <p:nvSpPr>
          <p:cNvPr id="9" name="object 9"/>
          <p:cNvSpPr txBox="1"/>
          <p:nvPr/>
        </p:nvSpPr>
        <p:spPr>
          <a:xfrm>
            <a:off x="3480805" y="2961820"/>
            <a:ext cx="3177051" cy="323165"/>
          </a:xfrm>
          <a:prstGeom prst="rect">
            <a:avLst/>
          </a:prstGeom>
        </p:spPr>
        <p:txBody>
          <a:bodyPr vert="horz" wrap="square" lIns="0" tIns="0" rIns="0" bIns="0" rtlCol="0">
            <a:spAutoFit/>
          </a:bodyPr>
          <a:lstStyle/>
          <a:p>
            <a:pPr marL="11132">
              <a:tabLst>
                <a:tab pos="1343022" algn="l"/>
              </a:tabLst>
            </a:pPr>
            <a:r>
              <a:rPr sz="2100" dirty="0">
                <a:cs typeface="Arial"/>
              </a:rPr>
              <a:t>4</a:t>
            </a:r>
            <a:r>
              <a:rPr sz="2100" spc="-9" dirty="0">
                <a:cs typeface="Arial"/>
              </a:rPr>
              <a:t> </a:t>
            </a:r>
            <a:r>
              <a:rPr sz="2100" spc="-4" dirty="0">
                <a:cs typeface="Arial"/>
              </a:rPr>
              <a:t>μήνε</a:t>
            </a:r>
            <a:r>
              <a:rPr sz="2100" dirty="0">
                <a:cs typeface="Arial"/>
              </a:rPr>
              <a:t>ς</a:t>
            </a:r>
            <a:r>
              <a:rPr sz="2100" spc="-9" dirty="0">
                <a:cs typeface="Arial"/>
              </a:rPr>
              <a:t> </a:t>
            </a:r>
            <a:r>
              <a:rPr sz="2100" dirty="0">
                <a:cs typeface="Arial"/>
              </a:rPr>
              <a:t>–	€</a:t>
            </a:r>
            <a:r>
              <a:rPr sz="2100" spc="-4" dirty="0">
                <a:cs typeface="Arial"/>
              </a:rPr>
              <a:t> 4.00</a:t>
            </a:r>
            <a:r>
              <a:rPr sz="2100" dirty="0">
                <a:cs typeface="Arial"/>
              </a:rPr>
              <a:t>0</a:t>
            </a:r>
            <a:r>
              <a:rPr sz="2100" spc="18" dirty="0">
                <a:cs typeface="Arial"/>
              </a:rPr>
              <a:t> </a:t>
            </a:r>
            <a:r>
              <a:rPr sz="2100" spc="-4" dirty="0">
                <a:cs typeface="Arial"/>
              </a:rPr>
              <a:t>ΕΞ</a:t>
            </a:r>
            <a:r>
              <a:rPr sz="2100" spc="-61" dirty="0">
                <a:cs typeface="Arial"/>
              </a:rPr>
              <a:t>Ο</a:t>
            </a:r>
            <a:r>
              <a:rPr sz="2100" dirty="0">
                <a:cs typeface="Arial"/>
              </a:rPr>
              <a:t>ΔΑ</a:t>
            </a:r>
          </a:p>
        </p:txBody>
      </p:sp>
      <p:sp>
        <p:nvSpPr>
          <p:cNvPr id="10" name="object 10"/>
          <p:cNvSpPr/>
          <p:nvPr/>
        </p:nvSpPr>
        <p:spPr>
          <a:xfrm>
            <a:off x="6676184" y="3184738"/>
            <a:ext cx="2371250" cy="241268"/>
          </a:xfrm>
          <a:custGeom>
            <a:avLst/>
            <a:gdLst/>
            <a:ahLst/>
            <a:cxnLst/>
            <a:rect l="l" t="t" r="r" b="b"/>
            <a:pathLst>
              <a:path w="2773045" h="266064">
                <a:moveTo>
                  <a:pt x="1166449" y="217932"/>
                </a:moveTo>
                <a:lnTo>
                  <a:pt x="1154257" y="220980"/>
                </a:lnTo>
                <a:lnTo>
                  <a:pt x="1142827" y="223266"/>
                </a:lnTo>
                <a:lnTo>
                  <a:pt x="1130635" y="225552"/>
                </a:lnTo>
                <a:lnTo>
                  <a:pt x="1118443" y="226314"/>
                </a:lnTo>
                <a:lnTo>
                  <a:pt x="1106251" y="227838"/>
                </a:lnTo>
                <a:lnTo>
                  <a:pt x="1093297" y="227838"/>
                </a:lnTo>
                <a:lnTo>
                  <a:pt x="103459" y="246888"/>
                </a:lnTo>
                <a:lnTo>
                  <a:pt x="90505" y="246888"/>
                </a:lnTo>
                <a:lnTo>
                  <a:pt x="52405" y="251460"/>
                </a:lnTo>
                <a:lnTo>
                  <a:pt x="5995" y="263671"/>
                </a:lnTo>
                <a:lnTo>
                  <a:pt x="0" y="265937"/>
                </a:lnTo>
                <a:lnTo>
                  <a:pt x="31070" y="265937"/>
                </a:lnTo>
                <a:lnTo>
                  <a:pt x="42499" y="262890"/>
                </a:lnTo>
                <a:lnTo>
                  <a:pt x="42499" y="263652"/>
                </a:lnTo>
                <a:lnTo>
                  <a:pt x="54691" y="260604"/>
                </a:lnTo>
                <a:lnTo>
                  <a:pt x="54691" y="261223"/>
                </a:lnTo>
                <a:lnTo>
                  <a:pt x="66121" y="259080"/>
                </a:lnTo>
                <a:lnTo>
                  <a:pt x="78313" y="257556"/>
                </a:lnTo>
                <a:lnTo>
                  <a:pt x="90505" y="256838"/>
                </a:lnTo>
                <a:lnTo>
                  <a:pt x="103459" y="256032"/>
                </a:lnTo>
                <a:lnTo>
                  <a:pt x="1094059" y="237744"/>
                </a:lnTo>
                <a:lnTo>
                  <a:pt x="1136342" y="233984"/>
                </a:lnTo>
                <a:lnTo>
                  <a:pt x="1165687" y="227529"/>
                </a:lnTo>
                <a:lnTo>
                  <a:pt x="1165687" y="218694"/>
                </a:lnTo>
                <a:lnTo>
                  <a:pt x="1166449" y="217932"/>
                </a:lnTo>
                <a:close/>
              </a:path>
              <a:path w="2773045" h="266064">
                <a:moveTo>
                  <a:pt x="54691" y="261223"/>
                </a:moveTo>
                <a:lnTo>
                  <a:pt x="54691" y="260604"/>
                </a:lnTo>
                <a:lnTo>
                  <a:pt x="53929" y="261366"/>
                </a:lnTo>
                <a:lnTo>
                  <a:pt x="54691" y="261223"/>
                </a:lnTo>
                <a:close/>
              </a:path>
              <a:path w="2773045" h="266064">
                <a:moveTo>
                  <a:pt x="91267" y="256794"/>
                </a:moveTo>
                <a:lnTo>
                  <a:pt x="90505" y="256794"/>
                </a:lnTo>
                <a:lnTo>
                  <a:pt x="91267" y="256794"/>
                </a:lnTo>
                <a:close/>
              </a:path>
              <a:path w="2773045" h="266064">
                <a:moveTo>
                  <a:pt x="1188547" y="220773"/>
                </a:moveTo>
                <a:lnTo>
                  <a:pt x="1188547" y="211836"/>
                </a:lnTo>
                <a:lnTo>
                  <a:pt x="1176974" y="214931"/>
                </a:lnTo>
                <a:lnTo>
                  <a:pt x="1165687" y="218694"/>
                </a:lnTo>
                <a:lnTo>
                  <a:pt x="1165687" y="227529"/>
                </a:lnTo>
                <a:lnTo>
                  <a:pt x="1176974" y="225047"/>
                </a:lnTo>
                <a:lnTo>
                  <a:pt x="1188547" y="220773"/>
                </a:lnTo>
                <a:close/>
              </a:path>
              <a:path w="2773045" h="266064">
                <a:moveTo>
                  <a:pt x="1209883" y="212893"/>
                </a:moveTo>
                <a:lnTo>
                  <a:pt x="1209883" y="203454"/>
                </a:lnTo>
                <a:lnTo>
                  <a:pt x="1199215" y="208026"/>
                </a:lnTo>
                <a:lnTo>
                  <a:pt x="1199215" y="207264"/>
                </a:lnTo>
                <a:lnTo>
                  <a:pt x="1187785" y="211836"/>
                </a:lnTo>
                <a:lnTo>
                  <a:pt x="1188547" y="211836"/>
                </a:lnTo>
                <a:lnTo>
                  <a:pt x="1188547" y="220773"/>
                </a:lnTo>
                <a:lnTo>
                  <a:pt x="1209883" y="212893"/>
                </a:lnTo>
                <a:close/>
              </a:path>
              <a:path w="2773045" h="266064">
                <a:moveTo>
                  <a:pt x="1219789" y="208584"/>
                </a:moveTo>
                <a:lnTo>
                  <a:pt x="1219789" y="198882"/>
                </a:lnTo>
                <a:lnTo>
                  <a:pt x="1209121" y="203454"/>
                </a:lnTo>
                <a:lnTo>
                  <a:pt x="1209883" y="203454"/>
                </a:lnTo>
                <a:lnTo>
                  <a:pt x="1209883" y="212893"/>
                </a:lnTo>
                <a:lnTo>
                  <a:pt x="1215964" y="210647"/>
                </a:lnTo>
                <a:lnTo>
                  <a:pt x="1219789" y="208584"/>
                </a:lnTo>
                <a:close/>
              </a:path>
              <a:path w="2773045" h="266064">
                <a:moveTo>
                  <a:pt x="1229695" y="203241"/>
                </a:moveTo>
                <a:lnTo>
                  <a:pt x="1229695" y="193548"/>
                </a:lnTo>
                <a:lnTo>
                  <a:pt x="1219027" y="198882"/>
                </a:lnTo>
                <a:lnTo>
                  <a:pt x="1219789" y="198882"/>
                </a:lnTo>
                <a:lnTo>
                  <a:pt x="1219789" y="208584"/>
                </a:lnTo>
                <a:lnTo>
                  <a:pt x="1229695" y="203241"/>
                </a:lnTo>
                <a:close/>
              </a:path>
              <a:path w="2773045" h="266064">
                <a:moveTo>
                  <a:pt x="1287607" y="161804"/>
                </a:moveTo>
                <a:lnTo>
                  <a:pt x="1287607" y="149352"/>
                </a:lnTo>
                <a:lnTo>
                  <a:pt x="1279987" y="156972"/>
                </a:lnTo>
                <a:lnTo>
                  <a:pt x="1279987" y="156210"/>
                </a:lnTo>
                <a:lnTo>
                  <a:pt x="1272367" y="163830"/>
                </a:lnTo>
                <a:lnTo>
                  <a:pt x="1272367" y="163068"/>
                </a:lnTo>
                <a:lnTo>
                  <a:pt x="1264747" y="169926"/>
                </a:lnTo>
                <a:lnTo>
                  <a:pt x="1256365" y="176784"/>
                </a:lnTo>
                <a:lnTo>
                  <a:pt x="1256365" y="176022"/>
                </a:lnTo>
                <a:lnTo>
                  <a:pt x="1247983" y="182880"/>
                </a:lnTo>
                <a:lnTo>
                  <a:pt x="1247983" y="182118"/>
                </a:lnTo>
                <a:lnTo>
                  <a:pt x="1238839" y="188214"/>
                </a:lnTo>
                <a:lnTo>
                  <a:pt x="1228933" y="193548"/>
                </a:lnTo>
                <a:lnTo>
                  <a:pt x="1229695" y="193548"/>
                </a:lnTo>
                <a:lnTo>
                  <a:pt x="1229695" y="203241"/>
                </a:lnTo>
                <a:lnTo>
                  <a:pt x="1253317" y="190500"/>
                </a:lnTo>
                <a:lnTo>
                  <a:pt x="1262461" y="184404"/>
                </a:lnTo>
                <a:lnTo>
                  <a:pt x="1270843" y="177546"/>
                </a:lnTo>
                <a:lnTo>
                  <a:pt x="1287607" y="161804"/>
                </a:lnTo>
                <a:close/>
              </a:path>
              <a:path w="2773045" h="266064">
                <a:moveTo>
                  <a:pt x="1311229" y="133819"/>
                </a:moveTo>
                <a:lnTo>
                  <a:pt x="1311229" y="118110"/>
                </a:lnTo>
                <a:lnTo>
                  <a:pt x="1305895" y="126492"/>
                </a:lnTo>
                <a:lnTo>
                  <a:pt x="1293703" y="141732"/>
                </a:lnTo>
                <a:lnTo>
                  <a:pt x="1286845" y="149352"/>
                </a:lnTo>
                <a:lnTo>
                  <a:pt x="1287607" y="149352"/>
                </a:lnTo>
                <a:lnTo>
                  <a:pt x="1287607" y="161804"/>
                </a:lnTo>
                <a:lnTo>
                  <a:pt x="1296937" y="153043"/>
                </a:lnTo>
                <a:lnTo>
                  <a:pt x="1311229" y="133819"/>
                </a:lnTo>
                <a:close/>
              </a:path>
              <a:path w="2773045" h="266064">
                <a:moveTo>
                  <a:pt x="1315801" y="127669"/>
                </a:moveTo>
                <a:lnTo>
                  <a:pt x="1315801" y="109728"/>
                </a:lnTo>
                <a:lnTo>
                  <a:pt x="1310467" y="118110"/>
                </a:lnTo>
                <a:lnTo>
                  <a:pt x="1311229" y="118110"/>
                </a:lnTo>
                <a:lnTo>
                  <a:pt x="1311229" y="133819"/>
                </a:lnTo>
                <a:lnTo>
                  <a:pt x="1315801" y="127669"/>
                </a:lnTo>
                <a:close/>
              </a:path>
              <a:path w="2773045" h="266064">
                <a:moveTo>
                  <a:pt x="1354663" y="92202"/>
                </a:moveTo>
                <a:lnTo>
                  <a:pt x="1343233" y="47244"/>
                </a:lnTo>
                <a:lnTo>
                  <a:pt x="1340185" y="0"/>
                </a:lnTo>
                <a:lnTo>
                  <a:pt x="1333327" y="0"/>
                </a:lnTo>
                <a:lnTo>
                  <a:pt x="1332565" y="47244"/>
                </a:lnTo>
                <a:lnTo>
                  <a:pt x="1331803" y="57150"/>
                </a:lnTo>
                <a:lnTo>
                  <a:pt x="1331803" y="56388"/>
                </a:lnTo>
                <a:lnTo>
                  <a:pt x="1331041" y="66294"/>
                </a:lnTo>
                <a:lnTo>
                  <a:pt x="1331041" y="65532"/>
                </a:lnTo>
                <a:lnTo>
                  <a:pt x="1328755" y="75438"/>
                </a:lnTo>
                <a:lnTo>
                  <a:pt x="1328755" y="74676"/>
                </a:lnTo>
                <a:lnTo>
                  <a:pt x="1326469" y="83820"/>
                </a:lnTo>
                <a:lnTo>
                  <a:pt x="1323421" y="92964"/>
                </a:lnTo>
                <a:lnTo>
                  <a:pt x="1319611" y="101346"/>
                </a:lnTo>
                <a:lnTo>
                  <a:pt x="1315039" y="110490"/>
                </a:lnTo>
                <a:lnTo>
                  <a:pt x="1315801" y="109728"/>
                </a:lnTo>
                <a:lnTo>
                  <a:pt x="1315801" y="127669"/>
                </a:lnTo>
                <a:lnTo>
                  <a:pt x="1318082" y="124601"/>
                </a:lnTo>
                <a:lnTo>
                  <a:pt x="1333327" y="92710"/>
                </a:lnTo>
                <a:lnTo>
                  <a:pt x="1333327" y="38100"/>
                </a:lnTo>
                <a:lnTo>
                  <a:pt x="1342471" y="38100"/>
                </a:lnTo>
                <a:lnTo>
                  <a:pt x="1342471" y="84748"/>
                </a:lnTo>
                <a:lnTo>
                  <a:pt x="1346055" y="97369"/>
                </a:lnTo>
                <a:lnTo>
                  <a:pt x="1353901" y="110611"/>
                </a:lnTo>
                <a:lnTo>
                  <a:pt x="1353901" y="92202"/>
                </a:lnTo>
                <a:lnTo>
                  <a:pt x="1354663" y="92202"/>
                </a:lnTo>
                <a:close/>
              </a:path>
              <a:path w="2773045" h="266064">
                <a:moveTo>
                  <a:pt x="1342471" y="48006"/>
                </a:moveTo>
                <a:lnTo>
                  <a:pt x="1342471" y="38100"/>
                </a:lnTo>
                <a:lnTo>
                  <a:pt x="1333327" y="38100"/>
                </a:lnTo>
                <a:lnTo>
                  <a:pt x="1333327" y="48006"/>
                </a:lnTo>
                <a:lnTo>
                  <a:pt x="1334851" y="57912"/>
                </a:lnTo>
                <a:lnTo>
                  <a:pt x="1338562" y="70979"/>
                </a:lnTo>
                <a:lnTo>
                  <a:pt x="1341709" y="57912"/>
                </a:lnTo>
                <a:lnTo>
                  <a:pt x="1342471" y="48006"/>
                </a:lnTo>
                <a:close/>
              </a:path>
              <a:path w="2773045" h="266064">
                <a:moveTo>
                  <a:pt x="1338562" y="70979"/>
                </a:moveTo>
                <a:lnTo>
                  <a:pt x="1334851" y="57912"/>
                </a:lnTo>
                <a:lnTo>
                  <a:pt x="1333327" y="48006"/>
                </a:lnTo>
                <a:lnTo>
                  <a:pt x="1333327" y="92710"/>
                </a:lnTo>
                <a:lnTo>
                  <a:pt x="1338562" y="70979"/>
                </a:lnTo>
                <a:close/>
              </a:path>
              <a:path w="2773045" h="266064">
                <a:moveTo>
                  <a:pt x="1342471" y="84748"/>
                </a:moveTo>
                <a:lnTo>
                  <a:pt x="1342471" y="48006"/>
                </a:lnTo>
                <a:lnTo>
                  <a:pt x="1341709" y="57912"/>
                </a:lnTo>
                <a:lnTo>
                  <a:pt x="1338562" y="70979"/>
                </a:lnTo>
                <a:lnTo>
                  <a:pt x="1342471" y="84748"/>
                </a:lnTo>
                <a:close/>
              </a:path>
              <a:path w="2773045" h="266064">
                <a:moveTo>
                  <a:pt x="1363045" y="108966"/>
                </a:moveTo>
                <a:lnTo>
                  <a:pt x="1353901" y="92202"/>
                </a:lnTo>
                <a:lnTo>
                  <a:pt x="1353901" y="110611"/>
                </a:lnTo>
                <a:lnTo>
                  <a:pt x="1362283" y="124758"/>
                </a:lnTo>
                <a:lnTo>
                  <a:pt x="1362283" y="108966"/>
                </a:lnTo>
                <a:lnTo>
                  <a:pt x="1363045" y="108966"/>
                </a:lnTo>
                <a:close/>
              </a:path>
              <a:path w="2773045" h="266064">
                <a:moveTo>
                  <a:pt x="1385905" y="140208"/>
                </a:moveTo>
                <a:lnTo>
                  <a:pt x="1379047" y="132588"/>
                </a:lnTo>
                <a:lnTo>
                  <a:pt x="1372951" y="124968"/>
                </a:lnTo>
                <a:lnTo>
                  <a:pt x="1367617" y="117348"/>
                </a:lnTo>
                <a:lnTo>
                  <a:pt x="1362283" y="108966"/>
                </a:lnTo>
                <a:lnTo>
                  <a:pt x="1362283" y="124758"/>
                </a:lnTo>
                <a:lnTo>
                  <a:pt x="1366922" y="132588"/>
                </a:lnTo>
                <a:lnTo>
                  <a:pt x="1385143" y="152232"/>
                </a:lnTo>
                <a:lnTo>
                  <a:pt x="1385143" y="140208"/>
                </a:lnTo>
                <a:lnTo>
                  <a:pt x="1385905" y="140208"/>
                </a:lnTo>
                <a:close/>
              </a:path>
              <a:path w="2773045" h="266064">
                <a:moveTo>
                  <a:pt x="1494109" y="205740"/>
                </a:moveTo>
                <a:lnTo>
                  <a:pt x="1482679" y="201930"/>
                </a:lnTo>
                <a:lnTo>
                  <a:pt x="1482679" y="202692"/>
                </a:lnTo>
                <a:lnTo>
                  <a:pt x="1472011" y="198120"/>
                </a:lnTo>
                <a:lnTo>
                  <a:pt x="1462105" y="194310"/>
                </a:lnTo>
                <a:lnTo>
                  <a:pt x="1452199" y="188976"/>
                </a:lnTo>
                <a:lnTo>
                  <a:pt x="1452199" y="189738"/>
                </a:lnTo>
                <a:lnTo>
                  <a:pt x="1442293" y="184404"/>
                </a:lnTo>
                <a:lnTo>
                  <a:pt x="1433149" y="179070"/>
                </a:lnTo>
                <a:lnTo>
                  <a:pt x="1424005" y="172974"/>
                </a:lnTo>
                <a:lnTo>
                  <a:pt x="1415623" y="166878"/>
                </a:lnTo>
                <a:lnTo>
                  <a:pt x="1415623" y="167640"/>
                </a:lnTo>
                <a:lnTo>
                  <a:pt x="1407241" y="160782"/>
                </a:lnTo>
                <a:lnTo>
                  <a:pt x="1399621" y="153924"/>
                </a:lnTo>
                <a:lnTo>
                  <a:pt x="1399621" y="154686"/>
                </a:lnTo>
                <a:lnTo>
                  <a:pt x="1385143" y="140208"/>
                </a:lnTo>
                <a:lnTo>
                  <a:pt x="1385143" y="152232"/>
                </a:lnTo>
                <a:lnTo>
                  <a:pt x="1427815" y="187452"/>
                </a:lnTo>
                <a:lnTo>
                  <a:pt x="1474394" y="209257"/>
                </a:lnTo>
                <a:lnTo>
                  <a:pt x="1493347" y="215473"/>
                </a:lnTo>
                <a:lnTo>
                  <a:pt x="1493347" y="205740"/>
                </a:lnTo>
                <a:lnTo>
                  <a:pt x="1494109" y="205740"/>
                </a:lnTo>
                <a:close/>
              </a:path>
              <a:path w="2773045" h="266064">
                <a:moveTo>
                  <a:pt x="2772531" y="265937"/>
                </a:moveTo>
                <a:lnTo>
                  <a:pt x="2749123" y="247650"/>
                </a:lnTo>
                <a:lnTo>
                  <a:pt x="2730835" y="235458"/>
                </a:lnTo>
                <a:lnTo>
                  <a:pt x="2720167" y="230886"/>
                </a:lnTo>
                <a:lnTo>
                  <a:pt x="2707701" y="224413"/>
                </a:lnTo>
                <a:lnTo>
                  <a:pt x="2666065" y="210312"/>
                </a:lnTo>
                <a:lnTo>
                  <a:pt x="2626023" y="202875"/>
                </a:lnTo>
                <a:lnTo>
                  <a:pt x="2595953" y="200243"/>
                </a:lnTo>
                <a:lnTo>
                  <a:pt x="2579197" y="200406"/>
                </a:lnTo>
                <a:lnTo>
                  <a:pt x="1588597" y="218694"/>
                </a:lnTo>
                <a:lnTo>
                  <a:pt x="1576405" y="218694"/>
                </a:lnTo>
                <a:lnTo>
                  <a:pt x="1563451" y="217932"/>
                </a:lnTo>
                <a:lnTo>
                  <a:pt x="1551259" y="217170"/>
                </a:lnTo>
                <a:lnTo>
                  <a:pt x="1527637" y="214122"/>
                </a:lnTo>
                <a:lnTo>
                  <a:pt x="1516207" y="211836"/>
                </a:lnTo>
                <a:lnTo>
                  <a:pt x="1493347" y="205740"/>
                </a:lnTo>
                <a:lnTo>
                  <a:pt x="1493347" y="215473"/>
                </a:lnTo>
                <a:lnTo>
                  <a:pt x="1538305" y="225552"/>
                </a:lnTo>
                <a:lnTo>
                  <a:pt x="1600625" y="229252"/>
                </a:lnTo>
                <a:lnTo>
                  <a:pt x="1650768" y="230593"/>
                </a:lnTo>
                <a:lnTo>
                  <a:pt x="1700925" y="231182"/>
                </a:lnTo>
                <a:lnTo>
                  <a:pt x="1751095" y="231105"/>
                </a:lnTo>
                <a:lnTo>
                  <a:pt x="1801275" y="230447"/>
                </a:lnTo>
                <a:lnTo>
                  <a:pt x="1851464" y="229293"/>
                </a:lnTo>
                <a:lnTo>
                  <a:pt x="1901661" y="227727"/>
                </a:lnTo>
                <a:lnTo>
                  <a:pt x="1951863" y="225836"/>
                </a:lnTo>
                <a:lnTo>
                  <a:pt x="2002071" y="223704"/>
                </a:lnTo>
                <a:lnTo>
                  <a:pt x="2052281" y="221417"/>
                </a:lnTo>
                <a:lnTo>
                  <a:pt x="2152704" y="216715"/>
                </a:lnTo>
                <a:lnTo>
                  <a:pt x="2202914" y="214471"/>
                </a:lnTo>
                <a:lnTo>
                  <a:pt x="2253120" y="212411"/>
                </a:lnTo>
                <a:lnTo>
                  <a:pt x="2303322" y="210621"/>
                </a:lnTo>
                <a:lnTo>
                  <a:pt x="2353517" y="209186"/>
                </a:lnTo>
                <a:lnTo>
                  <a:pt x="2403704" y="208191"/>
                </a:lnTo>
                <a:lnTo>
                  <a:pt x="2453882" y="207721"/>
                </a:lnTo>
                <a:lnTo>
                  <a:pt x="2504049" y="207861"/>
                </a:lnTo>
                <a:lnTo>
                  <a:pt x="2554203" y="208696"/>
                </a:lnTo>
                <a:lnTo>
                  <a:pt x="2604343" y="210312"/>
                </a:lnTo>
                <a:lnTo>
                  <a:pt x="2616535" y="211074"/>
                </a:lnTo>
                <a:lnTo>
                  <a:pt x="2640919" y="214122"/>
                </a:lnTo>
                <a:lnTo>
                  <a:pt x="2640919" y="214312"/>
                </a:lnTo>
                <a:lnTo>
                  <a:pt x="2652349" y="217170"/>
                </a:lnTo>
                <a:lnTo>
                  <a:pt x="2652349" y="216408"/>
                </a:lnTo>
                <a:lnTo>
                  <a:pt x="2663779" y="219456"/>
                </a:lnTo>
                <a:lnTo>
                  <a:pt x="2674447" y="222504"/>
                </a:lnTo>
                <a:lnTo>
                  <a:pt x="2685877" y="226314"/>
                </a:lnTo>
                <a:lnTo>
                  <a:pt x="2685877" y="226586"/>
                </a:lnTo>
                <a:lnTo>
                  <a:pt x="2695783" y="230124"/>
                </a:lnTo>
                <a:lnTo>
                  <a:pt x="2706451" y="234696"/>
                </a:lnTo>
                <a:lnTo>
                  <a:pt x="2716357" y="239268"/>
                </a:lnTo>
                <a:lnTo>
                  <a:pt x="2725501" y="244191"/>
                </a:lnTo>
                <a:lnTo>
                  <a:pt x="2725501" y="243840"/>
                </a:lnTo>
                <a:lnTo>
                  <a:pt x="2735407" y="249936"/>
                </a:lnTo>
                <a:lnTo>
                  <a:pt x="2735407" y="249174"/>
                </a:lnTo>
                <a:lnTo>
                  <a:pt x="2744551" y="255270"/>
                </a:lnTo>
                <a:lnTo>
                  <a:pt x="2744551" y="255778"/>
                </a:lnTo>
                <a:lnTo>
                  <a:pt x="2752933" y="261366"/>
                </a:lnTo>
                <a:lnTo>
                  <a:pt x="2758648" y="265937"/>
                </a:lnTo>
                <a:lnTo>
                  <a:pt x="2772531" y="265937"/>
                </a:lnTo>
                <a:close/>
              </a:path>
              <a:path w="2773045" h="266064">
                <a:moveTo>
                  <a:pt x="1552021" y="217170"/>
                </a:moveTo>
                <a:lnTo>
                  <a:pt x="1551259" y="217074"/>
                </a:lnTo>
                <a:lnTo>
                  <a:pt x="1552021" y="217170"/>
                </a:lnTo>
                <a:close/>
              </a:path>
              <a:path w="2773045" h="266064">
                <a:moveTo>
                  <a:pt x="1564213" y="217932"/>
                </a:moveTo>
                <a:lnTo>
                  <a:pt x="1563451" y="217887"/>
                </a:lnTo>
                <a:lnTo>
                  <a:pt x="1564213" y="217932"/>
                </a:lnTo>
                <a:close/>
              </a:path>
              <a:path w="2773045" h="266064">
                <a:moveTo>
                  <a:pt x="2640919" y="214312"/>
                </a:moveTo>
                <a:lnTo>
                  <a:pt x="2640919" y="214122"/>
                </a:lnTo>
                <a:lnTo>
                  <a:pt x="2640157" y="214122"/>
                </a:lnTo>
                <a:lnTo>
                  <a:pt x="2640919" y="214312"/>
                </a:lnTo>
                <a:close/>
              </a:path>
              <a:path w="2773045" h="266064">
                <a:moveTo>
                  <a:pt x="2685877" y="226586"/>
                </a:moveTo>
                <a:lnTo>
                  <a:pt x="2685877" y="226314"/>
                </a:lnTo>
                <a:lnTo>
                  <a:pt x="2685115" y="226314"/>
                </a:lnTo>
                <a:lnTo>
                  <a:pt x="2685877" y="226586"/>
                </a:lnTo>
                <a:close/>
              </a:path>
              <a:path w="2773045" h="266064">
                <a:moveTo>
                  <a:pt x="2726263" y="244602"/>
                </a:moveTo>
                <a:lnTo>
                  <a:pt x="2725501" y="243840"/>
                </a:lnTo>
                <a:lnTo>
                  <a:pt x="2725501" y="244191"/>
                </a:lnTo>
                <a:lnTo>
                  <a:pt x="2726263" y="244602"/>
                </a:lnTo>
                <a:close/>
              </a:path>
              <a:path w="2773045" h="266064">
                <a:moveTo>
                  <a:pt x="2744551" y="255778"/>
                </a:moveTo>
                <a:lnTo>
                  <a:pt x="2744551" y="255270"/>
                </a:lnTo>
                <a:lnTo>
                  <a:pt x="2743789" y="255270"/>
                </a:lnTo>
                <a:lnTo>
                  <a:pt x="2744551" y="255778"/>
                </a:lnTo>
                <a:close/>
              </a:path>
            </a:pathLst>
          </a:custGeom>
          <a:solidFill>
            <a:srgbClr val="000000"/>
          </a:solidFill>
        </p:spPr>
        <p:txBody>
          <a:bodyPr wrap="square" lIns="0" tIns="0" rIns="0" bIns="0" rtlCol="0"/>
          <a:lstStyle/>
          <a:p>
            <a:endParaRPr/>
          </a:p>
        </p:txBody>
      </p:sp>
      <p:sp>
        <p:nvSpPr>
          <p:cNvPr id="11" name="object 11"/>
          <p:cNvSpPr/>
          <p:nvPr/>
        </p:nvSpPr>
        <p:spPr>
          <a:xfrm>
            <a:off x="2707845" y="3840825"/>
            <a:ext cx="6906869" cy="0"/>
          </a:xfrm>
          <a:custGeom>
            <a:avLst/>
            <a:gdLst/>
            <a:ahLst/>
            <a:cxnLst/>
            <a:rect l="l" t="t" r="r" b="b"/>
            <a:pathLst>
              <a:path w="8077200">
                <a:moveTo>
                  <a:pt x="0" y="0"/>
                </a:moveTo>
                <a:lnTo>
                  <a:pt x="8077200" y="0"/>
                </a:lnTo>
              </a:path>
            </a:pathLst>
          </a:custGeom>
          <a:ln w="9905">
            <a:solidFill>
              <a:srgbClr val="000000"/>
            </a:solidFill>
          </a:ln>
        </p:spPr>
        <p:txBody>
          <a:bodyPr wrap="square" lIns="0" tIns="0" rIns="0" bIns="0" rtlCol="0"/>
          <a:lstStyle/>
          <a:p>
            <a:endParaRPr/>
          </a:p>
        </p:txBody>
      </p:sp>
      <p:sp>
        <p:nvSpPr>
          <p:cNvPr id="12" name="object 12"/>
          <p:cNvSpPr/>
          <p:nvPr/>
        </p:nvSpPr>
        <p:spPr>
          <a:xfrm>
            <a:off x="3620397" y="3702283"/>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3" name="object 13"/>
          <p:cNvSpPr/>
          <p:nvPr/>
        </p:nvSpPr>
        <p:spPr>
          <a:xfrm>
            <a:off x="6487400" y="3633185"/>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4" name="object 14"/>
          <p:cNvSpPr/>
          <p:nvPr/>
        </p:nvSpPr>
        <p:spPr>
          <a:xfrm>
            <a:off x="9112661" y="3702283"/>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5" name="object 15"/>
          <p:cNvSpPr/>
          <p:nvPr/>
        </p:nvSpPr>
        <p:spPr>
          <a:xfrm>
            <a:off x="3681321" y="3425891"/>
            <a:ext cx="2809988" cy="89252"/>
          </a:xfrm>
          <a:custGeom>
            <a:avLst/>
            <a:gdLst/>
            <a:ahLst/>
            <a:cxnLst/>
            <a:rect l="l" t="t" r="r" b="b"/>
            <a:pathLst>
              <a:path w="3286125" h="98425">
                <a:moveTo>
                  <a:pt x="1396746" y="0"/>
                </a:moveTo>
                <a:lnTo>
                  <a:pt x="883245" y="0"/>
                </a:lnTo>
                <a:lnTo>
                  <a:pt x="276606" y="11430"/>
                </a:lnTo>
                <a:lnTo>
                  <a:pt x="227532" y="14155"/>
                </a:lnTo>
                <a:lnTo>
                  <a:pt x="178517" y="18635"/>
                </a:lnTo>
                <a:lnTo>
                  <a:pt x="129969" y="26180"/>
                </a:lnTo>
                <a:lnTo>
                  <a:pt x="82296" y="38100"/>
                </a:lnTo>
                <a:lnTo>
                  <a:pt x="28679" y="60398"/>
                </a:lnTo>
                <a:lnTo>
                  <a:pt x="1523" y="88392"/>
                </a:lnTo>
                <a:lnTo>
                  <a:pt x="0" y="97536"/>
                </a:lnTo>
                <a:lnTo>
                  <a:pt x="9906" y="98298"/>
                </a:lnTo>
                <a:lnTo>
                  <a:pt x="9906" y="95250"/>
                </a:lnTo>
                <a:lnTo>
                  <a:pt x="10668" y="91440"/>
                </a:lnTo>
                <a:lnTo>
                  <a:pt x="10668" y="92202"/>
                </a:lnTo>
                <a:lnTo>
                  <a:pt x="12192" y="88392"/>
                </a:lnTo>
                <a:lnTo>
                  <a:pt x="14478" y="84582"/>
                </a:lnTo>
                <a:lnTo>
                  <a:pt x="14478" y="85344"/>
                </a:lnTo>
                <a:lnTo>
                  <a:pt x="16764" y="81534"/>
                </a:lnTo>
                <a:lnTo>
                  <a:pt x="16764" y="82296"/>
                </a:lnTo>
                <a:lnTo>
                  <a:pt x="19812" y="79248"/>
                </a:lnTo>
                <a:lnTo>
                  <a:pt x="19812" y="78486"/>
                </a:lnTo>
                <a:lnTo>
                  <a:pt x="24384" y="74676"/>
                </a:lnTo>
                <a:lnTo>
                  <a:pt x="24384" y="75438"/>
                </a:lnTo>
                <a:lnTo>
                  <a:pt x="28194" y="72263"/>
                </a:lnTo>
                <a:lnTo>
                  <a:pt x="28194" y="71628"/>
                </a:lnTo>
                <a:lnTo>
                  <a:pt x="33528" y="68961"/>
                </a:lnTo>
                <a:lnTo>
                  <a:pt x="33528" y="68580"/>
                </a:lnTo>
                <a:lnTo>
                  <a:pt x="39624" y="64770"/>
                </a:lnTo>
                <a:lnTo>
                  <a:pt x="87740" y="46224"/>
                </a:lnTo>
                <a:lnTo>
                  <a:pt x="114300" y="39787"/>
                </a:lnTo>
                <a:lnTo>
                  <a:pt x="114300" y="39624"/>
                </a:lnTo>
                <a:lnTo>
                  <a:pt x="180086" y="27890"/>
                </a:lnTo>
                <a:lnTo>
                  <a:pt x="243804" y="22268"/>
                </a:lnTo>
                <a:lnTo>
                  <a:pt x="1368552" y="762"/>
                </a:lnTo>
                <a:lnTo>
                  <a:pt x="1396746" y="0"/>
                </a:lnTo>
                <a:close/>
              </a:path>
              <a:path w="3286125" h="98425">
                <a:moveTo>
                  <a:pt x="20574" y="78486"/>
                </a:moveTo>
                <a:lnTo>
                  <a:pt x="19812" y="78486"/>
                </a:lnTo>
                <a:lnTo>
                  <a:pt x="19812" y="79248"/>
                </a:lnTo>
                <a:lnTo>
                  <a:pt x="20574" y="78486"/>
                </a:lnTo>
                <a:close/>
              </a:path>
              <a:path w="3286125" h="98425">
                <a:moveTo>
                  <a:pt x="28956" y="71628"/>
                </a:moveTo>
                <a:lnTo>
                  <a:pt x="28194" y="71628"/>
                </a:lnTo>
                <a:lnTo>
                  <a:pt x="28194" y="72263"/>
                </a:lnTo>
                <a:lnTo>
                  <a:pt x="28956" y="71628"/>
                </a:lnTo>
                <a:close/>
              </a:path>
              <a:path w="3286125" h="98425">
                <a:moveTo>
                  <a:pt x="34290" y="68580"/>
                </a:moveTo>
                <a:lnTo>
                  <a:pt x="33528" y="68580"/>
                </a:lnTo>
                <a:lnTo>
                  <a:pt x="33528" y="68961"/>
                </a:lnTo>
                <a:lnTo>
                  <a:pt x="34290" y="68580"/>
                </a:lnTo>
                <a:close/>
              </a:path>
              <a:path w="3286125" h="98425">
                <a:moveTo>
                  <a:pt x="115062" y="39624"/>
                </a:moveTo>
                <a:lnTo>
                  <a:pt x="114300" y="39624"/>
                </a:lnTo>
                <a:lnTo>
                  <a:pt x="114300" y="39787"/>
                </a:lnTo>
                <a:lnTo>
                  <a:pt x="115062" y="39624"/>
                </a:lnTo>
                <a:close/>
              </a:path>
              <a:path w="3286125" h="98425">
                <a:moveTo>
                  <a:pt x="3285744" y="35814"/>
                </a:moveTo>
                <a:lnTo>
                  <a:pt x="3284982" y="31242"/>
                </a:lnTo>
                <a:lnTo>
                  <a:pt x="3262054" y="3149"/>
                </a:lnTo>
                <a:lnTo>
                  <a:pt x="3254748" y="0"/>
                </a:lnTo>
                <a:lnTo>
                  <a:pt x="3234181" y="0"/>
                </a:lnTo>
                <a:lnTo>
                  <a:pt x="3239262" y="1524"/>
                </a:lnTo>
                <a:lnTo>
                  <a:pt x="3239262" y="1862"/>
                </a:lnTo>
                <a:lnTo>
                  <a:pt x="3245358" y="4572"/>
                </a:lnTo>
                <a:lnTo>
                  <a:pt x="3251454" y="7620"/>
                </a:lnTo>
                <a:lnTo>
                  <a:pt x="3256788" y="11430"/>
                </a:lnTo>
                <a:lnTo>
                  <a:pt x="3256788" y="10668"/>
                </a:lnTo>
                <a:lnTo>
                  <a:pt x="3261360" y="14478"/>
                </a:lnTo>
                <a:lnTo>
                  <a:pt x="3268979" y="20574"/>
                </a:lnTo>
                <a:lnTo>
                  <a:pt x="3268979" y="21336"/>
                </a:lnTo>
                <a:lnTo>
                  <a:pt x="3272028" y="24384"/>
                </a:lnTo>
                <a:lnTo>
                  <a:pt x="3272028" y="24892"/>
                </a:lnTo>
                <a:lnTo>
                  <a:pt x="3273552" y="27432"/>
                </a:lnTo>
                <a:lnTo>
                  <a:pt x="3273552" y="26670"/>
                </a:lnTo>
                <a:lnTo>
                  <a:pt x="3275076" y="30480"/>
                </a:lnTo>
                <a:lnTo>
                  <a:pt x="3275076" y="29718"/>
                </a:lnTo>
                <a:lnTo>
                  <a:pt x="3275838" y="33528"/>
                </a:lnTo>
                <a:lnTo>
                  <a:pt x="3275838" y="32766"/>
                </a:lnTo>
                <a:lnTo>
                  <a:pt x="3276600" y="36576"/>
                </a:lnTo>
                <a:lnTo>
                  <a:pt x="3285744" y="35814"/>
                </a:lnTo>
                <a:close/>
              </a:path>
              <a:path w="3286125" h="98425">
                <a:moveTo>
                  <a:pt x="3239262" y="1862"/>
                </a:moveTo>
                <a:lnTo>
                  <a:pt x="3239262" y="1524"/>
                </a:lnTo>
                <a:lnTo>
                  <a:pt x="3238500" y="1524"/>
                </a:lnTo>
                <a:lnTo>
                  <a:pt x="3239262" y="1862"/>
                </a:lnTo>
                <a:close/>
              </a:path>
              <a:path w="3286125" h="98425">
                <a:moveTo>
                  <a:pt x="3268979" y="21336"/>
                </a:moveTo>
                <a:lnTo>
                  <a:pt x="3268979" y="20574"/>
                </a:lnTo>
                <a:lnTo>
                  <a:pt x="3268217" y="20574"/>
                </a:lnTo>
                <a:lnTo>
                  <a:pt x="3268979" y="21336"/>
                </a:lnTo>
                <a:close/>
              </a:path>
              <a:path w="3286125" h="98425">
                <a:moveTo>
                  <a:pt x="3272028" y="24892"/>
                </a:moveTo>
                <a:lnTo>
                  <a:pt x="3272028" y="24384"/>
                </a:lnTo>
                <a:lnTo>
                  <a:pt x="3271266" y="23622"/>
                </a:lnTo>
                <a:lnTo>
                  <a:pt x="3272028" y="24892"/>
                </a:lnTo>
                <a:close/>
              </a:path>
            </a:pathLst>
          </a:custGeom>
          <a:solidFill>
            <a:srgbClr val="000000"/>
          </a:solidFill>
        </p:spPr>
        <p:txBody>
          <a:bodyPr wrap="square" lIns="0" tIns="0" rIns="0" bIns="0" rtlCol="0"/>
          <a:lstStyle/>
          <a:p>
            <a:endParaRPr/>
          </a:p>
        </p:txBody>
      </p:sp>
      <p:sp>
        <p:nvSpPr>
          <p:cNvPr id="16" name="object 16"/>
          <p:cNvSpPr/>
          <p:nvPr/>
        </p:nvSpPr>
        <p:spPr>
          <a:xfrm>
            <a:off x="6551581" y="3425890"/>
            <a:ext cx="2549352" cy="164108"/>
          </a:xfrm>
          <a:custGeom>
            <a:avLst/>
            <a:gdLst/>
            <a:ahLst/>
            <a:cxnLst/>
            <a:rect l="l" t="t" r="r" b="b"/>
            <a:pathLst>
              <a:path w="2981325" h="180975">
                <a:moveTo>
                  <a:pt x="176784" y="0"/>
                </a:moveTo>
                <a:lnTo>
                  <a:pt x="135051" y="4031"/>
                </a:lnTo>
                <a:lnTo>
                  <a:pt x="99059" y="22098"/>
                </a:lnTo>
                <a:lnTo>
                  <a:pt x="57589" y="53563"/>
                </a:lnTo>
                <a:lnTo>
                  <a:pt x="30522" y="84758"/>
                </a:lnTo>
                <a:lnTo>
                  <a:pt x="11054" y="120818"/>
                </a:lnTo>
                <a:lnTo>
                  <a:pt x="1523" y="160782"/>
                </a:lnTo>
                <a:lnTo>
                  <a:pt x="0" y="170688"/>
                </a:lnTo>
                <a:lnTo>
                  <a:pt x="0" y="180594"/>
                </a:lnTo>
                <a:lnTo>
                  <a:pt x="9906" y="180594"/>
                </a:lnTo>
                <a:lnTo>
                  <a:pt x="9906" y="171450"/>
                </a:lnTo>
                <a:lnTo>
                  <a:pt x="10667" y="161544"/>
                </a:lnTo>
                <a:lnTo>
                  <a:pt x="13715" y="143256"/>
                </a:lnTo>
                <a:lnTo>
                  <a:pt x="16001" y="136398"/>
                </a:lnTo>
                <a:lnTo>
                  <a:pt x="16001" y="134112"/>
                </a:lnTo>
                <a:lnTo>
                  <a:pt x="19811" y="125730"/>
                </a:lnTo>
                <a:lnTo>
                  <a:pt x="22859" y="116586"/>
                </a:lnTo>
                <a:lnTo>
                  <a:pt x="22859" y="117348"/>
                </a:lnTo>
                <a:lnTo>
                  <a:pt x="46267" y="79538"/>
                </a:lnTo>
                <a:lnTo>
                  <a:pt x="77723" y="48006"/>
                </a:lnTo>
                <a:lnTo>
                  <a:pt x="77723" y="48768"/>
                </a:lnTo>
                <a:lnTo>
                  <a:pt x="86105" y="41910"/>
                </a:lnTo>
                <a:lnTo>
                  <a:pt x="94488" y="36322"/>
                </a:lnTo>
                <a:lnTo>
                  <a:pt x="94488" y="35814"/>
                </a:lnTo>
                <a:lnTo>
                  <a:pt x="103632" y="30890"/>
                </a:lnTo>
                <a:lnTo>
                  <a:pt x="103632" y="30480"/>
                </a:lnTo>
                <a:lnTo>
                  <a:pt x="113538" y="25146"/>
                </a:lnTo>
                <a:lnTo>
                  <a:pt x="128340" y="17505"/>
                </a:lnTo>
                <a:lnTo>
                  <a:pt x="144365" y="10572"/>
                </a:lnTo>
                <a:lnTo>
                  <a:pt x="160788" y="4640"/>
                </a:lnTo>
                <a:lnTo>
                  <a:pt x="176784" y="0"/>
                </a:lnTo>
                <a:close/>
              </a:path>
              <a:path w="2981325" h="180975">
                <a:moveTo>
                  <a:pt x="16763" y="134112"/>
                </a:moveTo>
                <a:lnTo>
                  <a:pt x="16001" y="134112"/>
                </a:lnTo>
                <a:lnTo>
                  <a:pt x="16001" y="136398"/>
                </a:lnTo>
                <a:lnTo>
                  <a:pt x="16763" y="134112"/>
                </a:lnTo>
                <a:close/>
              </a:path>
              <a:path w="2981325" h="180975">
                <a:moveTo>
                  <a:pt x="95249" y="35814"/>
                </a:moveTo>
                <a:lnTo>
                  <a:pt x="94488" y="35814"/>
                </a:lnTo>
                <a:lnTo>
                  <a:pt x="94488" y="36322"/>
                </a:lnTo>
                <a:lnTo>
                  <a:pt x="95249" y="35814"/>
                </a:lnTo>
                <a:close/>
              </a:path>
              <a:path w="2981325" h="180975">
                <a:moveTo>
                  <a:pt x="104394" y="30480"/>
                </a:moveTo>
                <a:lnTo>
                  <a:pt x="103632" y="30480"/>
                </a:lnTo>
                <a:lnTo>
                  <a:pt x="103632" y="30890"/>
                </a:lnTo>
                <a:lnTo>
                  <a:pt x="104394" y="30480"/>
                </a:lnTo>
                <a:close/>
              </a:path>
              <a:path w="2981325" h="180975">
                <a:moveTo>
                  <a:pt x="2980944" y="124968"/>
                </a:moveTo>
                <a:lnTo>
                  <a:pt x="2968982" y="67781"/>
                </a:lnTo>
                <a:lnTo>
                  <a:pt x="2950178" y="34275"/>
                </a:lnTo>
                <a:lnTo>
                  <a:pt x="2924848" y="5158"/>
                </a:lnTo>
                <a:lnTo>
                  <a:pt x="2918246" y="0"/>
                </a:lnTo>
                <a:lnTo>
                  <a:pt x="2904362" y="0"/>
                </a:lnTo>
                <a:lnTo>
                  <a:pt x="2906268" y="1524"/>
                </a:lnTo>
                <a:lnTo>
                  <a:pt x="2914650" y="8382"/>
                </a:lnTo>
                <a:lnTo>
                  <a:pt x="2914650" y="9067"/>
                </a:lnTo>
                <a:lnTo>
                  <a:pt x="2921508" y="15240"/>
                </a:lnTo>
                <a:lnTo>
                  <a:pt x="2928366" y="22098"/>
                </a:lnTo>
                <a:lnTo>
                  <a:pt x="2935224" y="29718"/>
                </a:lnTo>
                <a:lnTo>
                  <a:pt x="2935224" y="30670"/>
                </a:lnTo>
                <a:lnTo>
                  <a:pt x="2940558" y="37338"/>
                </a:lnTo>
                <a:lnTo>
                  <a:pt x="2946654" y="45720"/>
                </a:lnTo>
                <a:lnTo>
                  <a:pt x="2946654" y="46155"/>
                </a:lnTo>
                <a:lnTo>
                  <a:pt x="2951226" y="53340"/>
                </a:lnTo>
                <a:lnTo>
                  <a:pt x="2955798" y="61722"/>
                </a:lnTo>
                <a:lnTo>
                  <a:pt x="2959608" y="70104"/>
                </a:lnTo>
                <a:lnTo>
                  <a:pt x="2963418" y="79248"/>
                </a:lnTo>
                <a:lnTo>
                  <a:pt x="2963418" y="78486"/>
                </a:lnTo>
                <a:lnTo>
                  <a:pt x="2970276" y="105918"/>
                </a:lnTo>
                <a:lnTo>
                  <a:pt x="2971038" y="115824"/>
                </a:lnTo>
                <a:lnTo>
                  <a:pt x="2971038" y="115062"/>
                </a:lnTo>
                <a:lnTo>
                  <a:pt x="2971800" y="124968"/>
                </a:lnTo>
                <a:lnTo>
                  <a:pt x="2980944" y="124968"/>
                </a:lnTo>
                <a:close/>
              </a:path>
              <a:path w="2981325" h="180975">
                <a:moveTo>
                  <a:pt x="2914650" y="9067"/>
                </a:moveTo>
                <a:lnTo>
                  <a:pt x="2914650" y="8382"/>
                </a:lnTo>
                <a:lnTo>
                  <a:pt x="2913888" y="8382"/>
                </a:lnTo>
                <a:lnTo>
                  <a:pt x="2914650" y="9067"/>
                </a:lnTo>
                <a:close/>
              </a:path>
              <a:path w="2981325" h="180975">
                <a:moveTo>
                  <a:pt x="2935224" y="30670"/>
                </a:moveTo>
                <a:lnTo>
                  <a:pt x="2935224" y="29718"/>
                </a:lnTo>
                <a:lnTo>
                  <a:pt x="2934462" y="29718"/>
                </a:lnTo>
                <a:lnTo>
                  <a:pt x="2935224" y="30670"/>
                </a:lnTo>
                <a:close/>
              </a:path>
              <a:path w="2981325" h="180975">
                <a:moveTo>
                  <a:pt x="2946654" y="46155"/>
                </a:moveTo>
                <a:lnTo>
                  <a:pt x="2946654" y="45720"/>
                </a:lnTo>
                <a:lnTo>
                  <a:pt x="2945892" y="44958"/>
                </a:lnTo>
                <a:lnTo>
                  <a:pt x="2946654" y="46155"/>
                </a:lnTo>
                <a:close/>
              </a:path>
            </a:pathLst>
          </a:custGeom>
          <a:solidFill>
            <a:srgbClr val="000000"/>
          </a:solidFill>
        </p:spPr>
        <p:txBody>
          <a:bodyPr wrap="square" lIns="0" tIns="0" rIns="0" bIns="0" rtlCol="0"/>
          <a:lstStyle/>
          <a:p>
            <a:endParaRPr/>
          </a:p>
        </p:txBody>
      </p:sp>
      <p:sp>
        <p:nvSpPr>
          <p:cNvPr id="17" name="object 17"/>
          <p:cNvSpPr/>
          <p:nvPr/>
        </p:nvSpPr>
        <p:spPr>
          <a:xfrm>
            <a:off x="6161278" y="4600561"/>
            <a:ext cx="781910" cy="380040"/>
          </a:xfrm>
          <a:custGeom>
            <a:avLst/>
            <a:gdLst/>
            <a:ahLst/>
            <a:cxnLst/>
            <a:rect l="l" t="t" r="r" b="b"/>
            <a:pathLst>
              <a:path w="914400" h="419100">
                <a:moveTo>
                  <a:pt x="914400" y="171449"/>
                </a:moveTo>
                <a:lnTo>
                  <a:pt x="457200" y="0"/>
                </a:lnTo>
                <a:lnTo>
                  <a:pt x="0" y="171450"/>
                </a:lnTo>
                <a:lnTo>
                  <a:pt x="228600" y="171449"/>
                </a:lnTo>
                <a:lnTo>
                  <a:pt x="228600" y="419100"/>
                </a:lnTo>
                <a:lnTo>
                  <a:pt x="685800" y="419100"/>
                </a:lnTo>
                <a:lnTo>
                  <a:pt x="685800" y="171449"/>
                </a:lnTo>
                <a:lnTo>
                  <a:pt x="914400" y="171449"/>
                </a:lnTo>
                <a:close/>
              </a:path>
            </a:pathLst>
          </a:custGeom>
          <a:solidFill>
            <a:srgbClr val="CEB966"/>
          </a:solidFill>
        </p:spPr>
        <p:txBody>
          <a:bodyPr wrap="square" lIns="0" tIns="0" rIns="0" bIns="0" rtlCol="0"/>
          <a:lstStyle/>
          <a:p>
            <a:endParaRPr/>
          </a:p>
        </p:txBody>
      </p:sp>
      <p:sp>
        <p:nvSpPr>
          <p:cNvPr id="18" name="object 18"/>
          <p:cNvSpPr/>
          <p:nvPr/>
        </p:nvSpPr>
        <p:spPr>
          <a:xfrm>
            <a:off x="6139124" y="4596415"/>
            <a:ext cx="826978" cy="384647"/>
          </a:xfrm>
          <a:custGeom>
            <a:avLst/>
            <a:gdLst/>
            <a:ahLst/>
            <a:cxnLst/>
            <a:rect l="l" t="t" r="r" b="b"/>
            <a:pathLst>
              <a:path w="967104" h="424179">
                <a:moveTo>
                  <a:pt x="259842" y="423672"/>
                </a:moveTo>
                <a:lnTo>
                  <a:pt x="259842" y="171449"/>
                </a:lnTo>
                <a:lnTo>
                  <a:pt x="52577" y="171449"/>
                </a:lnTo>
                <a:lnTo>
                  <a:pt x="28194" y="180593"/>
                </a:lnTo>
                <a:lnTo>
                  <a:pt x="25949" y="171614"/>
                </a:lnTo>
                <a:lnTo>
                  <a:pt x="0" y="181355"/>
                </a:lnTo>
                <a:lnTo>
                  <a:pt x="249936" y="181355"/>
                </a:lnTo>
                <a:lnTo>
                  <a:pt x="249936" y="176021"/>
                </a:lnTo>
                <a:lnTo>
                  <a:pt x="254508" y="181355"/>
                </a:lnTo>
                <a:lnTo>
                  <a:pt x="254508" y="423672"/>
                </a:lnTo>
                <a:lnTo>
                  <a:pt x="259842" y="423672"/>
                </a:lnTo>
                <a:close/>
              </a:path>
              <a:path w="967104" h="424179">
                <a:moveTo>
                  <a:pt x="26388" y="171449"/>
                </a:moveTo>
                <a:lnTo>
                  <a:pt x="25908" y="171449"/>
                </a:lnTo>
                <a:lnTo>
                  <a:pt x="25949" y="171614"/>
                </a:lnTo>
                <a:lnTo>
                  <a:pt x="26388" y="171449"/>
                </a:lnTo>
                <a:close/>
              </a:path>
              <a:path w="967104" h="424179">
                <a:moveTo>
                  <a:pt x="52577" y="171449"/>
                </a:moveTo>
                <a:lnTo>
                  <a:pt x="26388" y="171449"/>
                </a:lnTo>
                <a:lnTo>
                  <a:pt x="25949" y="171614"/>
                </a:lnTo>
                <a:lnTo>
                  <a:pt x="28194" y="180593"/>
                </a:lnTo>
                <a:lnTo>
                  <a:pt x="52577" y="171449"/>
                </a:lnTo>
                <a:close/>
              </a:path>
              <a:path w="967104" h="424179">
                <a:moveTo>
                  <a:pt x="966978" y="181355"/>
                </a:moveTo>
                <a:lnTo>
                  <a:pt x="483108" y="0"/>
                </a:lnTo>
                <a:lnTo>
                  <a:pt x="26388" y="171449"/>
                </a:lnTo>
                <a:lnTo>
                  <a:pt x="52577" y="171449"/>
                </a:lnTo>
                <a:lnTo>
                  <a:pt x="481584" y="10572"/>
                </a:lnTo>
                <a:lnTo>
                  <a:pt x="481584" y="9143"/>
                </a:lnTo>
                <a:lnTo>
                  <a:pt x="485394" y="9143"/>
                </a:lnTo>
                <a:lnTo>
                  <a:pt x="485394" y="10572"/>
                </a:lnTo>
                <a:lnTo>
                  <a:pt x="914400" y="171449"/>
                </a:lnTo>
                <a:lnTo>
                  <a:pt x="940308" y="171449"/>
                </a:lnTo>
                <a:lnTo>
                  <a:pt x="940308" y="181355"/>
                </a:lnTo>
                <a:lnTo>
                  <a:pt x="966978" y="181355"/>
                </a:lnTo>
                <a:close/>
              </a:path>
              <a:path w="967104" h="424179">
                <a:moveTo>
                  <a:pt x="254508" y="181355"/>
                </a:moveTo>
                <a:lnTo>
                  <a:pt x="249936" y="176021"/>
                </a:lnTo>
                <a:lnTo>
                  <a:pt x="249936" y="181355"/>
                </a:lnTo>
                <a:lnTo>
                  <a:pt x="254508" y="181355"/>
                </a:lnTo>
                <a:close/>
              </a:path>
              <a:path w="967104" h="424179">
                <a:moveTo>
                  <a:pt x="254508" y="423672"/>
                </a:moveTo>
                <a:lnTo>
                  <a:pt x="254508" y="181355"/>
                </a:lnTo>
                <a:lnTo>
                  <a:pt x="249936" y="181355"/>
                </a:lnTo>
                <a:lnTo>
                  <a:pt x="249936" y="423672"/>
                </a:lnTo>
                <a:lnTo>
                  <a:pt x="254508" y="423672"/>
                </a:lnTo>
                <a:close/>
              </a:path>
              <a:path w="967104" h="424179">
                <a:moveTo>
                  <a:pt x="485394" y="9143"/>
                </a:moveTo>
                <a:lnTo>
                  <a:pt x="481584" y="9143"/>
                </a:lnTo>
                <a:lnTo>
                  <a:pt x="483489" y="9858"/>
                </a:lnTo>
                <a:lnTo>
                  <a:pt x="485394" y="9143"/>
                </a:lnTo>
                <a:close/>
              </a:path>
              <a:path w="967104" h="424179">
                <a:moveTo>
                  <a:pt x="483489" y="9858"/>
                </a:moveTo>
                <a:lnTo>
                  <a:pt x="481584" y="9143"/>
                </a:lnTo>
                <a:lnTo>
                  <a:pt x="481584" y="10572"/>
                </a:lnTo>
                <a:lnTo>
                  <a:pt x="483489" y="9858"/>
                </a:lnTo>
                <a:close/>
              </a:path>
              <a:path w="967104" h="424179">
                <a:moveTo>
                  <a:pt x="485394" y="10572"/>
                </a:moveTo>
                <a:lnTo>
                  <a:pt x="485394" y="9143"/>
                </a:lnTo>
                <a:lnTo>
                  <a:pt x="483489" y="9858"/>
                </a:lnTo>
                <a:lnTo>
                  <a:pt x="485394" y="10572"/>
                </a:lnTo>
                <a:close/>
              </a:path>
              <a:path w="967104" h="424179">
                <a:moveTo>
                  <a:pt x="940308" y="181355"/>
                </a:moveTo>
                <a:lnTo>
                  <a:pt x="940308" y="171449"/>
                </a:lnTo>
                <a:lnTo>
                  <a:pt x="938784" y="180593"/>
                </a:lnTo>
                <a:lnTo>
                  <a:pt x="914400" y="171449"/>
                </a:lnTo>
                <a:lnTo>
                  <a:pt x="707136" y="171449"/>
                </a:lnTo>
                <a:lnTo>
                  <a:pt x="707136" y="423672"/>
                </a:lnTo>
                <a:lnTo>
                  <a:pt x="711708" y="423672"/>
                </a:lnTo>
                <a:lnTo>
                  <a:pt x="711708" y="181355"/>
                </a:lnTo>
                <a:lnTo>
                  <a:pt x="717042" y="176021"/>
                </a:lnTo>
                <a:lnTo>
                  <a:pt x="717042" y="181355"/>
                </a:lnTo>
                <a:lnTo>
                  <a:pt x="940308" y="181355"/>
                </a:lnTo>
                <a:close/>
              </a:path>
              <a:path w="967104" h="424179">
                <a:moveTo>
                  <a:pt x="717042" y="181355"/>
                </a:moveTo>
                <a:lnTo>
                  <a:pt x="717042" y="176021"/>
                </a:lnTo>
                <a:lnTo>
                  <a:pt x="711708" y="181355"/>
                </a:lnTo>
                <a:lnTo>
                  <a:pt x="717042" y="181355"/>
                </a:lnTo>
                <a:close/>
              </a:path>
              <a:path w="967104" h="424179">
                <a:moveTo>
                  <a:pt x="717042" y="423672"/>
                </a:moveTo>
                <a:lnTo>
                  <a:pt x="717042" y="181355"/>
                </a:lnTo>
                <a:lnTo>
                  <a:pt x="711708" y="181355"/>
                </a:lnTo>
                <a:lnTo>
                  <a:pt x="711708" y="423672"/>
                </a:lnTo>
                <a:lnTo>
                  <a:pt x="717042" y="423672"/>
                </a:lnTo>
                <a:close/>
              </a:path>
              <a:path w="967104" h="424179">
                <a:moveTo>
                  <a:pt x="940308" y="171449"/>
                </a:moveTo>
                <a:lnTo>
                  <a:pt x="914400" y="171449"/>
                </a:lnTo>
                <a:lnTo>
                  <a:pt x="938784" y="180593"/>
                </a:lnTo>
                <a:lnTo>
                  <a:pt x="940308" y="171449"/>
                </a:lnTo>
                <a:close/>
              </a:path>
            </a:pathLst>
          </a:custGeom>
          <a:solidFill>
            <a:srgbClr val="000000"/>
          </a:solidFill>
        </p:spPr>
        <p:txBody>
          <a:bodyPr wrap="square" lIns="0" tIns="0" rIns="0" bIns="0" rtlCol="0"/>
          <a:lstStyle/>
          <a:p>
            <a:endParaRPr/>
          </a:p>
        </p:txBody>
      </p:sp>
      <p:sp>
        <p:nvSpPr>
          <p:cNvPr id="19" name="object 19"/>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6356756" y="4980601"/>
            <a:ext cx="390955" cy="241844"/>
          </a:xfrm>
          <a:custGeom>
            <a:avLst/>
            <a:gdLst/>
            <a:ahLst/>
            <a:cxnLst/>
            <a:rect l="l" t="t" r="r" b="b"/>
            <a:pathLst>
              <a:path w="457200" h="266700">
                <a:moveTo>
                  <a:pt x="457200" y="0"/>
                </a:moveTo>
                <a:lnTo>
                  <a:pt x="457200" y="266699"/>
                </a:lnTo>
                <a:lnTo>
                  <a:pt x="0" y="266699"/>
                </a:lnTo>
                <a:lnTo>
                  <a:pt x="0" y="0"/>
                </a:lnTo>
                <a:lnTo>
                  <a:pt x="457200" y="0"/>
                </a:lnTo>
                <a:close/>
              </a:path>
            </a:pathLst>
          </a:custGeom>
          <a:solidFill>
            <a:srgbClr val="CEB966"/>
          </a:solidFill>
        </p:spPr>
        <p:txBody>
          <a:bodyPr wrap="square" lIns="0" tIns="0" rIns="0" bIns="0" rtlCol="0"/>
          <a:lstStyle/>
          <a:p>
            <a:endParaRPr/>
          </a:p>
        </p:txBody>
      </p:sp>
      <p:sp>
        <p:nvSpPr>
          <p:cNvPr id="21" name="object 21"/>
          <p:cNvSpPr/>
          <p:nvPr/>
        </p:nvSpPr>
        <p:spPr>
          <a:xfrm>
            <a:off x="6352846" y="4980601"/>
            <a:ext cx="399642" cy="247026"/>
          </a:xfrm>
          <a:custGeom>
            <a:avLst/>
            <a:gdLst/>
            <a:ahLst/>
            <a:cxnLst/>
            <a:rect l="l" t="t" r="r" b="b"/>
            <a:pathLst>
              <a:path w="467360" h="272414">
                <a:moveTo>
                  <a:pt x="9905" y="262127"/>
                </a:moveTo>
                <a:lnTo>
                  <a:pt x="9905" y="0"/>
                </a:lnTo>
                <a:lnTo>
                  <a:pt x="0" y="0"/>
                </a:lnTo>
                <a:lnTo>
                  <a:pt x="0" y="272033"/>
                </a:lnTo>
                <a:lnTo>
                  <a:pt x="4572" y="272033"/>
                </a:lnTo>
                <a:lnTo>
                  <a:pt x="4571" y="262127"/>
                </a:lnTo>
                <a:lnTo>
                  <a:pt x="9905" y="262127"/>
                </a:lnTo>
                <a:close/>
              </a:path>
              <a:path w="467360" h="272414">
                <a:moveTo>
                  <a:pt x="461771" y="262127"/>
                </a:moveTo>
                <a:lnTo>
                  <a:pt x="4571" y="262127"/>
                </a:lnTo>
                <a:lnTo>
                  <a:pt x="9905" y="266699"/>
                </a:lnTo>
                <a:lnTo>
                  <a:pt x="9905" y="272033"/>
                </a:lnTo>
                <a:lnTo>
                  <a:pt x="457199" y="272033"/>
                </a:lnTo>
                <a:lnTo>
                  <a:pt x="457199" y="266699"/>
                </a:lnTo>
                <a:lnTo>
                  <a:pt x="461771" y="262127"/>
                </a:lnTo>
                <a:close/>
              </a:path>
              <a:path w="467360" h="272414">
                <a:moveTo>
                  <a:pt x="9905" y="272033"/>
                </a:moveTo>
                <a:lnTo>
                  <a:pt x="9905" y="266699"/>
                </a:lnTo>
                <a:lnTo>
                  <a:pt x="4571" y="262127"/>
                </a:lnTo>
                <a:lnTo>
                  <a:pt x="4572" y="272033"/>
                </a:lnTo>
                <a:lnTo>
                  <a:pt x="9905" y="272033"/>
                </a:lnTo>
                <a:close/>
              </a:path>
              <a:path w="467360" h="272414">
                <a:moveTo>
                  <a:pt x="467105" y="272033"/>
                </a:moveTo>
                <a:lnTo>
                  <a:pt x="467105" y="0"/>
                </a:lnTo>
                <a:lnTo>
                  <a:pt x="457199" y="0"/>
                </a:lnTo>
                <a:lnTo>
                  <a:pt x="457199" y="262127"/>
                </a:lnTo>
                <a:lnTo>
                  <a:pt x="461771" y="262127"/>
                </a:lnTo>
                <a:lnTo>
                  <a:pt x="461771" y="272033"/>
                </a:lnTo>
                <a:lnTo>
                  <a:pt x="467105" y="272033"/>
                </a:lnTo>
                <a:close/>
              </a:path>
              <a:path w="467360" h="272414">
                <a:moveTo>
                  <a:pt x="461771" y="272033"/>
                </a:moveTo>
                <a:lnTo>
                  <a:pt x="461771" y="262127"/>
                </a:lnTo>
                <a:lnTo>
                  <a:pt x="457199" y="266699"/>
                </a:lnTo>
                <a:lnTo>
                  <a:pt x="457199" y="272033"/>
                </a:lnTo>
                <a:lnTo>
                  <a:pt x="461771" y="272033"/>
                </a:lnTo>
                <a:close/>
              </a:path>
            </a:pathLst>
          </a:custGeom>
          <a:solidFill>
            <a:srgbClr val="000000"/>
          </a:solidFill>
        </p:spPr>
        <p:txBody>
          <a:bodyPr wrap="square" lIns="0" tIns="0" rIns="0" bIns="0" rtlCol="0"/>
          <a:lstStyle/>
          <a:p>
            <a:endParaRPr/>
          </a:p>
        </p:txBody>
      </p:sp>
      <p:sp>
        <p:nvSpPr>
          <p:cNvPr id="24" name="object 24"/>
          <p:cNvSpPr txBox="1"/>
          <p:nvPr/>
        </p:nvSpPr>
        <p:spPr>
          <a:xfrm>
            <a:off x="3751060" y="5305232"/>
            <a:ext cx="5734547" cy="646331"/>
          </a:xfrm>
          <a:prstGeom prst="rect">
            <a:avLst/>
          </a:prstGeom>
        </p:spPr>
        <p:txBody>
          <a:bodyPr vert="horz" wrap="square" lIns="0" tIns="0" rIns="0" bIns="0" rtlCol="0">
            <a:spAutoFit/>
          </a:bodyPr>
          <a:lstStyle/>
          <a:p>
            <a:pPr marL="74581" algn="ctr"/>
            <a:r>
              <a:rPr sz="2100" spc="-39" dirty="0" err="1">
                <a:cs typeface="Arial"/>
              </a:rPr>
              <a:t>Σ</a:t>
            </a:r>
            <a:r>
              <a:rPr sz="2100" dirty="0" err="1">
                <a:cs typeface="Arial"/>
              </a:rPr>
              <a:t>τ</a:t>
            </a:r>
            <a:r>
              <a:rPr sz="2100" spc="-4" dirty="0" err="1">
                <a:cs typeface="Arial"/>
              </a:rPr>
              <a:t>ι</a:t>
            </a:r>
            <a:r>
              <a:rPr sz="2100" dirty="0" err="1">
                <a:cs typeface="Arial"/>
              </a:rPr>
              <a:t>ς</a:t>
            </a:r>
            <a:r>
              <a:rPr sz="2100" spc="-13" dirty="0">
                <a:cs typeface="Arial"/>
              </a:rPr>
              <a:t> </a:t>
            </a:r>
            <a:r>
              <a:rPr sz="2100" spc="-4" dirty="0">
                <a:cs typeface="Arial"/>
              </a:rPr>
              <a:t>31/12</a:t>
            </a:r>
            <a:r>
              <a:rPr lang="en-US" sz="2100" dirty="0">
                <a:cs typeface="Arial"/>
              </a:rPr>
              <a:t> </a:t>
            </a:r>
            <a:r>
              <a:rPr sz="2100" spc="-4" dirty="0" err="1">
                <a:cs typeface="Arial"/>
              </a:rPr>
              <a:t>έ</a:t>
            </a:r>
            <a:r>
              <a:rPr sz="2100" spc="-44" dirty="0" err="1">
                <a:cs typeface="Arial"/>
              </a:rPr>
              <a:t>χ</a:t>
            </a:r>
            <a:r>
              <a:rPr sz="2100" dirty="0" err="1">
                <a:cs typeface="Arial"/>
              </a:rPr>
              <a:t>ω</a:t>
            </a:r>
            <a:r>
              <a:rPr sz="2100" spc="-4" dirty="0">
                <a:cs typeface="Arial"/>
              </a:rPr>
              <a:t> πρ</a:t>
            </a:r>
            <a:r>
              <a:rPr sz="2100" spc="-61" dirty="0">
                <a:cs typeface="Arial"/>
              </a:rPr>
              <a:t>ο</a:t>
            </a:r>
            <a:r>
              <a:rPr sz="2100" spc="-83" dirty="0">
                <a:cs typeface="Arial"/>
              </a:rPr>
              <a:t>π</a:t>
            </a:r>
            <a:r>
              <a:rPr sz="2100" spc="-4" dirty="0">
                <a:cs typeface="Arial"/>
              </a:rPr>
              <a:t>ληρώσε</a:t>
            </a:r>
            <a:r>
              <a:rPr sz="2100" dirty="0">
                <a:cs typeface="Arial"/>
              </a:rPr>
              <a:t>ι</a:t>
            </a:r>
            <a:r>
              <a:rPr sz="2100" spc="-9" dirty="0">
                <a:cs typeface="Arial"/>
              </a:rPr>
              <a:t> </a:t>
            </a:r>
            <a:r>
              <a:rPr sz="2100" spc="-4" dirty="0">
                <a:cs typeface="Arial"/>
              </a:rPr>
              <a:t>έ</a:t>
            </a:r>
            <a:r>
              <a:rPr sz="2100" spc="-31" dirty="0">
                <a:cs typeface="Arial"/>
              </a:rPr>
              <a:t>ξ</a:t>
            </a:r>
            <a:r>
              <a:rPr sz="2100" spc="-4" dirty="0">
                <a:cs typeface="Arial"/>
              </a:rPr>
              <a:t>οδ</a:t>
            </a:r>
            <a:r>
              <a:rPr sz="2100" dirty="0">
                <a:cs typeface="Arial"/>
              </a:rPr>
              <a:t>α 6</a:t>
            </a:r>
            <a:r>
              <a:rPr sz="2100" spc="-4" dirty="0">
                <a:cs typeface="Arial"/>
              </a:rPr>
              <a:t> μηνών </a:t>
            </a:r>
            <a:r>
              <a:rPr sz="2100" dirty="0">
                <a:cs typeface="Arial"/>
              </a:rPr>
              <a:t>Δη</a:t>
            </a:r>
            <a:r>
              <a:rPr sz="2100" spc="-31" dirty="0">
                <a:cs typeface="Arial"/>
              </a:rPr>
              <a:t>λ</a:t>
            </a:r>
            <a:r>
              <a:rPr sz="2100" dirty="0">
                <a:cs typeface="Arial"/>
              </a:rPr>
              <a:t>αδή</a:t>
            </a:r>
            <a:r>
              <a:rPr sz="2100" spc="-22" dirty="0">
                <a:cs typeface="Arial"/>
              </a:rPr>
              <a:t> </a:t>
            </a:r>
            <a:r>
              <a:rPr sz="2100" spc="-57" dirty="0">
                <a:cs typeface="Arial"/>
              </a:rPr>
              <a:t>τ</a:t>
            </a:r>
            <a:r>
              <a:rPr sz="2100" dirty="0">
                <a:cs typeface="Arial"/>
              </a:rPr>
              <a:t>α</a:t>
            </a:r>
            <a:r>
              <a:rPr sz="2100" spc="-9" dirty="0">
                <a:cs typeface="Arial"/>
              </a:rPr>
              <a:t> </a:t>
            </a:r>
            <a:r>
              <a:rPr sz="2100" spc="-4" dirty="0">
                <a:cs typeface="Arial"/>
              </a:rPr>
              <a:t>πρ</a:t>
            </a:r>
            <a:r>
              <a:rPr sz="2100" spc="-61" dirty="0">
                <a:cs typeface="Arial"/>
              </a:rPr>
              <a:t>ο</a:t>
            </a:r>
            <a:r>
              <a:rPr sz="2100" spc="-83" dirty="0">
                <a:cs typeface="Arial"/>
              </a:rPr>
              <a:t>π</a:t>
            </a:r>
            <a:r>
              <a:rPr sz="2100" spc="-4" dirty="0">
                <a:cs typeface="Arial"/>
              </a:rPr>
              <a:t>ληρωμέν</a:t>
            </a:r>
            <a:r>
              <a:rPr sz="2100" dirty="0">
                <a:cs typeface="Arial"/>
              </a:rPr>
              <a:t>α</a:t>
            </a:r>
            <a:r>
              <a:rPr sz="2100" spc="9" dirty="0">
                <a:cs typeface="Arial"/>
              </a:rPr>
              <a:t> </a:t>
            </a:r>
            <a:r>
              <a:rPr sz="2100" spc="-4" dirty="0">
                <a:cs typeface="Arial"/>
              </a:rPr>
              <a:t>έ</a:t>
            </a:r>
            <a:r>
              <a:rPr sz="2100" spc="-31" dirty="0">
                <a:cs typeface="Arial"/>
              </a:rPr>
              <a:t>ξ</a:t>
            </a:r>
            <a:r>
              <a:rPr sz="2100" spc="-4" dirty="0">
                <a:cs typeface="Arial"/>
              </a:rPr>
              <a:t>οδ</a:t>
            </a:r>
            <a:r>
              <a:rPr sz="2100" dirty="0">
                <a:cs typeface="Arial"/>
              </a:rPr>
              <a:t>α </a:t>
            </a:r>
            <a:r>
              <a:rPr sz="2100" spc="-4" dirty="0">
                <a:cs typeface="Arial"/>
              </a:rPr>
              <a:t>είνα</a:t>
            </a:r>
            <a:r>
              <a:rPr sz="2100" dirty="0">
                <a:cs typeface="Arial"/>
              </a:rPr>
              <a:t>ι</a:t>
            </a:r>
            <a:r>
              <a:rPr sz="2100" spc="-18" dirty="0">
                <a:cs typeface="Arial"/>
              </a:rPr>
              <a:t> </a:t>
            </a:r>
            <a:r>
              <a:rPr sz="2100" dirty="0">
                <a:cs typeface="Arial"/>
              </a:rPr>
              <a:t>€ </a:t>
            </a:r>
            <a:r>
              <a:rPr sz="2100" spc="-4" dirty="0">
                <a:cs typeface="Arial"/>
              </a:rPr>
              <a:t>6.000</a:t>
            </a:r>
            <a:endParaRPr sz="2100" dirty="0">
              <a:cs typeface="Arial"/>
            </a:endParaRPr>
          </a:p>
        </p:txBody>
      </p:sp>
    </p:spTree>
    <p:extLst>
      <p:ext uri="{BB962C8B-B14F-4D97-AF65-F5344CB8AC3E}">
        <p14:creationId xmlns:p14="http://schemas.microsoft.com/office/powerpoint/2010/main" val="1799928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236742"/>
            <a:ext cx="8229600" cy="1218795"/>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ά</a:t>
            </a:r>
            <a:r>
              <a:rPr dirty="0">
                <a:latin typeface="Calibri"/>
                <a:cs typeface="Calibri"/>
              </a:rPr>
              <a:t>δε</a:t>
            </a:r>
            <a:r>
              <a:rPr spc="-53" dirty="0">
                <a:latin typeface="Calibri"/>
                <a:cs typeface="Calibri"/>
              </a:rPr>
              <a:t>ι</a:t>
            </a:r>
            <a:r>
              <a:rPr dirty="0">
                <a:latin typeface="Calibri"/>
                <a:cs typeface="Calibri"/>
              </a:rPr>
              <a:t>γ</a:t>
            </a:r>
            <a:r>
              <a:rPr spc="-18" dirty="0">
                <a:latin typeface="Calibri"/>
                <a:cs typeface="Calibri"/>
              </a:rPr>
              <a:t>μ</a:t>
            </a:r>
            <a:r>
              <a:rPr dirty="0">
                <a:latin typeface="Calibri"/>
                <a:cs typeface="Calibri"/>
              </a:rPr>
              <a:t>α</a:t>
            </a:r>
            <a:r>
              <a:rPr spc="-18" dirty="0">
                <a:latin typeface="Calibri"/>
                <a:cs typeface="Calibri"/>
              </a:rPr>
              <a:t> </a:t>
            </a:r>
            <a:r>
              <a:rPr spc="-4" dirty="0">
                <a:latin typeface="Calibri"/>
                <a:cs typeface="Calibri"/>
              </a:rPr>
              <a:t>προπληρωμένω</a:t>
            </a:r>
            <a:r>
              <a:rPr dirty="0">
                <a:latin typeface="Calibri"/>
                <a:cs typeface="Calibri"/>
              </a:rPr>
              <a:t>ν</a:t>
            </a:r>
            <a:r>
              <a:rPr spc="26" dirty="0">
                <a:latin typeface="Calibri"/>
                <a:cs typeface="Calibri"/>
              </a:rPr>
              <a:t> </a:t>
            </a:r>
            <a:r>
              <a:rPr spc="-4" dirty="0">
                <a:latin typeface="Calibri"/>
                <a:cs typeface="Calibri"/>
              </a:rPr>
              <a:t>ε</a:t>
            </a:r>
            <a:r>
              <a:rPr spc="-35" dirty="0">
                <a:latin typeface="Calibri"/>
                <a:cs typeface="Calibri"/>
              </a:rPr>
              <a:t>ξ</a:t>
            </a:r>
            <a:r>
              <a:rPr spc="-4" dirty="0">
                <a:latin typeface="Calibri"/>
                <a:cs typeface="Calibri"/>
              </a:rPr>
              <a:t>όδων</a:t>
            </a:r>
          </a:p>
        </p:txBody>
      </p:sp>
      <p:sp>
        <p:nvSpPr>
          <p:cNvPr id="4" name="object 4"/>
          <p:cNvSpPr/>
          <p:nvPr/>
        </p:nvSpPr>
        <p:spPr>
          <a:xfrm>
            <a:off x="2711624" y="2132857"/>
            <a:ext cx="6686194" cy="45719"/>
          </a:xfrm>
          <a:custGeom>
            <a:avLst/>
            <a:gdLst/>
            <a:ahLst/>
            <a:cxnLst/>
            <a:rect l="l" t="t" r="r" b="b"/>
            <a:pathLst>
              <a:path w="6019800">
                <a:moveTo>
                  <a:pt x="0" y="0"/>
                </a:moveTo>
                <a:lnTo>
                  <a:pt x="6019799" y="0"/>
                </a:lnTo>
              </a:path>
            </a:pathLst>
          </a:custGeom>
          <a:ln w="9144">
            <a:solidFill>
              <a:srgbClr val="000000"/>
            </a:solidFill>
          </a:ln>
        </p:spPr>
        <p:txBody>
          <a:bodyPr wrap="square" lIns="0" tIns="0" rIns="0" bIns="0" rtlCol="0"/>
          <a:lstStyle/>
          <a:p>
            <a:endParaRPr/>
          </a:p>
        </p:txBody>
      </p:sp>
      <p:sp>
        <p:nvSpPr>
          <p:cNvPr id="5" name="object 5"/>
          <p:cNvSpPr/>
          <p:nvPr/>
        </p:nvSpPr>
        <p:spPr>
          <a:xfrm>
            <a:off x="5664765" y="2123090"/>
            <a:ext cx="45719" cy="96162"/>
          </a:xfrm>
          <a:custGeom>
            <a:avLst/>
            <a:gdLst/>
            <a:ahLst/>
            <a:cxnLst/>
            <a:rect l="l" t="t" r="r" b="b"/>
            <a:pathLst>
              <a:path h="106044">
                <a:moveTo>
                  <a:pt x="0" y="0"/>
                </a:moveTo>
                <a:lnTo>
                  <a:pt x="0" y="105917"/>
                </a:lnTo>
              </a:path>
            </a:pathLst>
          </a:custGeom>
          <a:ln w="9143">
            <a:solidFill>
              <a:srgbClr val="000000"/>
            </a:solidFill>
          </a:ln>
        </p:spPr>
        <p:txBody>
          <a:bodyPr wrap="square" lIns="0" tIns="0" rIns="0" bIns="0" rtlCol="0"/>
          <a:lstStyle/>
          <a:p>
            <a:endParaRPr/>
          </a:p>
        </p:txBody>
      </p:sp>
      <p:sp>
        <p:nvSpPr>
          <p:cNvPr id="6" name="object 6"/>
          <p:cNvSpPr txBox="1"/>
          <p:nvPr/>
        </p:nvSpPr>
        <p:spPr>
          <a:xfrm>
            <a:off x="3071665" y="1748136"/>
            <a:ext cx="1931811"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7" name="object 7"/>
          <p:cNvSpPr txBox="1"/>
          <p:nvPr/>
        </p:nvSpPr>
        <p:spPr>
          <a:xfrm>
            <a:off x="5876270" y="1684309"/>
            <a:ext cx="1668623"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9" name="object 9"/>
          <p:cNvSpPr txBox="1"/>
          <p:nvPr/>
        </p:nvSpPr>
        <p:spPr>
          <a:xfrm>
            <a:off x="3044923" y="2197717"/>
            <a:ext cx="1069436" cy="323165"/>
          </a:xfrm>
          <a:prstGeom prst="rect">
            <a:avLst/>
          </a:prstGeom>
        </p:spPr>
        <p:txBody>
          <a:bodyPr vert="horz" wrap="square" lIns="0" tIns="0" rIns="0" bIns="0" rtlCol="0">
            <a:spAutoFit/>
          </a:bodyPr>
          <a:lstStyle/>
          <a:p>
            <a:pPr marL="11132"/>
            <a:r>
              <a:rPr sz="2100" spc="-4" dirty="0">
                <a:latin typeface="Calibri"/>
                <a:cs typeface="Calibri"/>
              </a:rPr>
              <a:t>Ταμείο</a:t>
            </a:r>
            <a:endParaRPr sz="2100">
              <a:latin typeface="Calibri"/>
              <a:cs typeface="Calibri"/>
            </a:endParaRPr>
          </a:p>
        </p:txBody>
      </p:sp>
      <p:sp>
        <p:nvSpPr>
          <p:cNvPr id="10" name="object 10"/>
          <p:cNvSpPr txBox="1"/>
          <p:nvPr/>
        </p:nvSpPr>
        <p:spPr>
          <a:xfrm>
            <a:off x="4549459" y="2197717"/>
            <a:ext cx="1230988" cy="323165"/>
          </a:xfrm>
          <a:prstGeom prst="rect">
            <a:avLst/>
          </a:prstGeom>
        </p:spPr>
        <p:txBody>
          <a:bodyPr vert="horz" wrap="square" lIns="0" tIns="0" rIns="0" bIns="0" rtlCol="0">
            <a:spAutoFit/>
          </a:bodyPr>
          <a:lstStyle/>
          <a:p>
            <a:pPr marL="11132"/>
            <a:r>
              <a:rPr sz="2100" spc="-4" dirty="0">
                <a:latin typeface="Calibri"/>
                <a:cs typeface="Calibri"/>
              </a:rPr>
              <a:t>100.000</a:t>
            </a:r>
            <a:endParaRPr sz="2100">
              <a:latin typeface="Calibri"/>
              <a:cs typeface="Calibri"/>
            </a:endParaRPr>
          </a:p>
        </p:txBody>
      </p:sp>
      <p:sp>
        <p:nvSpPr>
          <p:cNvPr id="11" name="object 11"/>
          <p:cNvSpPr txBox="1"/>
          <p:nvPr/>
        </p:nvSpPr>
        <p:spPr>
          <a:xfrm>
            <a:off x="5900847" y="2209695"/>
            <a:ext cx="3229545" cy="384721"/>
          </a:xfrm>
          <a:prstGeom prst="rect">
            <a:avLst/>
          </a:prstGeom>
        </p:spPr>
        <p:txBody>
          <a:bodyPr vert="horz" wrap="square" lIns="0" tIns="0" rIns="0" bIns="0" rtlCol="0">
            <a:spAutoFit/>
          </a:bodyPr>
          <a:lstStyle/>
          <a:p>
            <a:pPr marL="11132"/>
            <a:r>
              <a:rPr sz="2500" dirty="0">
                <a:latin typeface="Calibri"/>
                <a:cs typeface="Calibri"/>
              </a:rPr>
              <a:t>Κ</a:t>
            </a:r>
            <a:r>
              <a:rPr sz="2500" spc="-22" dirty="0">
                <a:latin typeface="Calibri"/>
                <a:cs typeface="Calibri"/>
              </a:rPr>
              <a:t>ε</a:t>
            </a:r>
            <a:r>
              <a:rPr sz="2500" dirty="0">
                <a:latin typeface="Calibri"/>
                <a:cs typeface="Calibri"/>
              </a:rPr>
              <a:t>φά</a:t>
            </a:r>
            <a:r>
              <a:rPr sz="2500" spc="-35" dirty="0">
                <a:latin typeface="Calibri"/>
                <a:cs typeface="Calibri"/>
              </a:rPr>
              <a:t>λ</a:t>
            </a:r>
            <a:r>
              <a:rPr sz="2500" dirty="0">
                <a:latin typeface="Calibri"/>
                <a:cs typeface="Calibri"/>
              </a:rPr>
              <a:t>αιο</a:t>
            </a:r>
            <a:r>
              <a:rPr sz="2500" spc="-13" dirty="0">
                <a:latin typeface="Calibri"/>
                <a:cs typeface="Calibri"/>
              </a:rPr>
              <a:t> </a:t>
            </a:r>
            <a:r>
              <a:rPr sz="2500" dirty="0">
                <a:latin typeface="Calibri"/>
                <a:cs typeface="Calibri"/>
              </a:rPr>
              <a:t>100.000</a:t>
            </a:r>
          </a:p>
        </p:txBody>
      </p:sp>
      <p:sp>
        <p:nvSpPr>
          <p:cNvPr id="12" name="object 12"/>
          <p:cNvSpPr/>
          <p:nvPr/>
        </p:nvSpPr>
        <p:spPr>
          <a:xfrm>
            <a:off x="5664765" y="2218446"/>
            <a:ext cx="45719" cy="778506"/>
          </a:xfrm>
          <a:custGeom>
            <a:avLst/>
            <a:gdLst/>
            <a:ahLst/>
            <a:cxnLst/>
            <a:rect l="l" t="t" r="r" b="b"/>
            <a:pathLst>
              <a:path h="858519">
                <a:moveTo>
                  <a:pt x="0" y="0"/>
                </a:moveTo>
                <a:lnTo>
                  <a:pt x="0" y="858012"/>
                </a:lnTo>
              </a:path>
            </a:pathLst>
          </a:custGeom>
          <a:ln w="9143">
            <a:solidFill>
              <a:srgbClr val="000000"/>
            </a:solidFill>
          </a:ln>
        </p:spPr>
        <p:txBody>
          <a:bodyPr wrap="square" lIns="0" tIns="0" rIns="0" bIns="0" rtlCol="0"/>
          <a:lstStyle/>
          <a:p>
            <a:endParaRPr/>
          </a:p>
        </p:txBody>
      </p:sp>
      <p:sp>
        <p:nvSpPr>
          <p:cNvPr id="13" name="object 13"/>
          <p:cNvSpPr/>
          <p:nvPr/>
        </p:nvSpPr>
        <p:spPr>
          <a:xfrm flipV="1">
            <a:off x="2711625" y="2741865"/>
            <a:ext cx="6543465" cy="45719"/>
          </a:xfrm>
          <a:custGeom>
            <a:avLst/>
            <a:gdLst/>
            <a:ahLst/>
            <a:cxnLst/>
            <a:rect l="l" t="t" r="r" b="b"/>
            <a:pathLst>
              <a:path w="5791200">
                <a:moveTo>
                  <a:pt x="0" y="0"/>
                </a:moveTo>
                <a:lnTo>
                  <a:pt x="5791199" y="0"/>
                </a:lnTo>
              </a:path>
            </a:pathLst>
          </a:custGeom>
          <a:ln w="9906">
            <a:solidFill>
              <a:srgbClr val="000000"/>
            </a:solidFill>
          </a:ln>
        </p:spPr>
        <p:txBody>
          <a:bodyPr wrap="square" lIns="0" tIns="0" rIns="0" bIns="0" rtlCol="0"/>
          <a:lstStyle/>
          <a:p>
            <a:endParaRPr/>
          </a:p>
        </p:txBody>
      </p:sp>
      <p:sp>
        <p:nvSpPr>
          <p:cNvPr id="15" name="object 15"/>
          <p:cNvSpPr/>
          <p:nvPr/>
        </p:nvSpPr>
        <p:spPr>
          <a:xfrm>
            <a:off x="5664765" y="2647843"/>
            <a:ext cx="0" cy="368524"/>
          </a:xfrm>
          <a:custGeom>
            <a:avLst/>
            <a:gdLst/>
            <a:ahLst/>
            <a:cxnLst/>
            <a:rect l="l" t="t" r="r" b="b"/>
            <a:pathLst>
              <a:path h="406400">
                <a:moveTo>
                  <a:pt x="0" y="0"/>
                </a:moveTo>
                <a:lnTo>
                  <a:pt x="0" y="406146"/>
                </a:lnTo>
              </a:path>
            </a:pathLst>
          </a:custGeom>
          <a:ln w="9143">
            <a:solidFill>
              <a:srgbClr val="000000"/>
            </a:solidFill>
          </a:ln>
        </p:spPr>
        <p:txBody>
          <a:bodyPr wrap="square" lIns="0" tIns="0" rIns="0" bIns="0" rtlCol="0"/>
          <a:lstStyle/>
          <a:p>
            <a:endParaRPr/>
          </a:p>
        </p:txBody>
      </p:sp>
      <p:sp>
        <p:nvSpPr>
          <p:cNvPr id="16" name="object 16"/>
          <p:cNvSpPr txBox="1"/>
          <p:nvPr/>
        </p:nvSpPr>
        <p:spPr>
          <a:xfrm>
            <a:off x="2246768" y="3284984"/>
            <a:ext cx="7665657" cy="630942"/>
          </a:xfrm>
          <a:prstGeom prst="rect">
            <a:avLst/>
          </a:prstGeom>
        </p:spPr>
        <p:txBody>
          <a:bodyPr vert="horz" wrap="square" lIns="0" tIns="0" rIns="0" bIns="0" rtlCol="0">
            <a:spAutoFit/>
          </a:bodyPr>
          <a:lstStyle/>
          <a:p>
            <a:pPr marL="285750" indent="-285750">
              <a:spcBef>
                <a:spcPts val="35"/>
              </a:spcBef>
              <a:buFont typeface="Arial" panose="020B0604020202020204" pitchFamily="34" charset="0"/>
              <a:buChar char="•"/>
            </a:pPr>
            <a:endParaRPr sz="1600" dirty="0">
              <a:latin typeface="Times New Roman"/>
              <a:cs typeface="Times New Roman"/>
            </a:endParaRPr>
          </a:p>
          <a:p>
            <a:pPr marL="354032" indent="-342900">
              <a:buFont typeface="Arial" panose="020B0604020202020204" pitchFamily="34" charset="0"/>
              <a:buChar char="•"/>
            </a:pPr>
            <a:r>
              <a:rPr sz="2500" dirty="0">
                <a:latin typeface="Calibri"/>
                <a:cs typeface="Calibri"/>
              </a:rPr>
              <a:t>Τ</a:t>
            </a:r>
            <a:r>
              <a:rPr sz="2500" spc="-53" dirty="0">
                <a:latin typeface="Calibri"/>
                <a:cs typeface="Calibri"/>
              </a:rPr>
              <a:t>η</a:t>
            </a:r>
            <a:r>
              <a:rPr sz="2500" dirty="0">
                <a:latin typeface="Calibri"/>
                <a:cs typeface="Calibri"/>
              </a:rPr>
              <a:t>ν</a:t>
            </a:r>
            <a:r>
              <a:rPr sz="2500" spc="-9" dirty="0">
                <a:latin typeface="Calibri"/>
                <a:cs typeface="Calibri"/>
              </a:rPr>
              <a:t> </a:t>
            </a:r>
            <a:r>
              <a:rPr sz="2500" dirty="0">
                <a:latin typeface="Calibri"/>
                <a:cs typeface="Calibri"/>
              </a:rPr>
              <a:t>1/9</a:t>
            </a:r>
            <a:r>
              <a:rPr sz="2500" spc="13" dirty="0">
                <a:latin typeface="Calibri"/>
                <a:cs typeface="Calibri"/>
              </a:rPr>
              <a:t> </a:t>
            </a:r>
            <a:r>
              <a:rPr sz="2500" spc="-4" dirty="0">
                <a:latin typeface="Calibri"/>
                <a:cs typeface="Calibri"/>
              </a:rPr>
              <a:t>πλ</a:t>
            </a:r>
            <a:r>
              <a:rPr sz="2500" dirty="0">
                <a:latin typeface="Calibri"/>
                <a:cs typeface="Calibri"/>
              </a:rPr>
              <a:t>ηρ</a:t>
            </a:r>
            <a:r>
              <a:rPr sz="2500" spc="-9" dirty="0">
                <a:latin typeface="Calibri"/>
                <a:cs typeface="Calibri"/>
              </a:rPr>
              <a:t>ών</a:t>
            </a:r>
            <a:r>
              <a:rPr sz="2500" dirty="0">
                <a:latin typeface="Calibri"/>
                <a:cs typeface="Calibri"/>
              </a:rPr>
              <a:t>ω</a:t>
            </a:r>
            <a:r>
              <a:rPr sz="2500" spc="-9" dirty="0">
                <a:latin typeface="Calibri"/>
                <a:cs typeface="Calibri"/>
              </a:rPr>
              <a:t> </a:t>
            </a:r>
            <a:r>
              <a:rPr sz="2500" dirty="0">
                <a:latin typeface="Calibri"/>
                <a:cs typeface="Calibri"/>
              </a:rPr>
              <a:t>€</a:t>
            </a:r>
            <a:r>
              <a:rPr sz="2500" spc="9" dirty="0">
                <a:latin typeface="Calibri"/>
                <a:cs typeface="Calibri"/>
              </a:rPr>
              <a:t> </a:t>
            </a:r>
            <a:r>
              <a:rPr sz="2500" dirty="0">
                <a:latin typeface="Calibri"/>
                <a:cs typeface="Calibri"/>
              </a:rPr>
              <a:t>10.000</a:t>
            </a:r>
            <a:r>
              <a:rPr sz="2500" spc="22" dirty="0">
                <a:latin typeface="Calibri"/>
                <a:cs typeface="Calibri"/>
              </a:rPr>
              <a:t> </a:t>
            </a:r>
            <a:r>
              <a:rPr sz="2500" dirty="0">
                <a:latin typeface="Calibri"/>
                <a:cs typeface="Calibri"/>
              </a:rPr>
              <a:t>(ενοί</a:t>
            </a:r>
            <a:r>
              <a:rPr sz="2500" spc="-31" dirty="0">
                <a:latin typeface="Calibri"/>
                <a:cs typeface="Calibri"/>
              </a:rPr>
              <a:t>κ</a:t>
            </a:r>
            <a:r>
              <a:rPr sz="2500" spc="-4" dirty="0">
                <a:latin typeface="Calibri"/>
                <a:cs typeface="Calibri"/>
              </a:rPr>
              <a:t>ι</a:t>
            </a:r>
            <a:r>
              <a:rPr sz="2500" dirty="0">
                <a:latin typeface="Calibri"/>
                <a:cs typeface="Calibri"/>
              </a:rPr>
              <a:t>α</a:t>
            </a:r>
            <a:r>
              <a:rPr sz="2500" spc="-9" dirty="0">
                <a:latin typeface="Calibri"/>
                <a:cs typeface="Calibri"/>
              </a:rPr>
              <a:t> </a:t>
            </a:r>
            <a:r>
              <a:rPr sz="2500" dirty="0">
                <a:latin typeface="Calibri"/>
                <a:cs typeface="Calibri"/>
              </a:rPr>
              <a:t>10</a:t>
            </a:r>
            <a:r>
              <a:rPr sz="2500" spc="9" dirty="0">
                <a:latin typeface="Calibri"/>
                <a:cs typeface="Calibri"/>
              </a:rPr>
              <a:t> </a:t>
            </a:r>
            <a:r>
              <a:rPr sz="2500" dirty="0">
                <a:latin typeface="Calibri"/>
                <a:cs typeface="Calibri"/>
              </a:rPr>
              <a:t>μ</a:t>
            </a:r>
            <a:r>
              <a:rPr sz="2500" spc="-53" dirty="0">
                <a:latin typeface="Calibri"/>
                <a:cs typeface="Calibri"/>
              </a:rPr>
              <a:t>η</a:t>
            </a:r>
            <a:r>
              <a:rPr sz="2500" spc="-13" dirty="0">
                <a:latin typeface="Calibri"/>
                <a:cs typeface="Calibri"/>
              </a:rPr>
              <a:t>νώ</a:t>
            </a:r>
            <a:r>
              <a:rPr sz="2500" dirty="0">
                <a:latin typeface="Calibri"/>
                <a:cs typeface="Calibri"/>
              </a:rPr>
              <a:t>ν)</a:t>
            </a:r>
          </a:p>
        </p:txBody>
      </p:sp>
      <p:sp>
        <p:nvSpPr>
          <p:cNvPr id="18" name="object 18"/>
          <p:cNvSpPr txBox="1"/>
          <p:nvPr/>
        </p:nvSpPr>
        <p:spPr>
          <a:xfrm>
            <a:off x="3363561" y="4625635"/>
            <a:ext cx="1016792" cy="323165"/>
          </a:xfrm>
          <a:prstGeom prst="rect">
            <a:avLst/>
          </a:prstGeom>
        </p:spPr>
        <p:txBody>
          <a:bodyPr vert="horz" wrap="square" lIns="0" tIns="0" rIns="0" bIns="0" rtlCol="0">
            <a:spAutoFit/>
          </a:bodyPr>
          <a:lstStyle/>
          <a:p>
            <a:pPr marL="11132"/>
            <a:r>
              <a:rPr sz="2100" dirty="0">
                <a:latin typeface="Calibri"/>
                <a:cs typeface="Calibri"/>
              </a:rPr>
              <a:t>Ταμείο</a:t>
            </a:r>
            <a:endParaRPr sz="2100">
              <a:latin typeface="Calibri"/>
              <a:cs typeface="Calibri"/>
            </a:endParaRPr>
          </a:p>
        </p:txBody>
      </p:sp>
      <p:sp>
        <p:nvSpPr>
          <p:cNvPr id="19" name="object 19"/>
          <p:cNvSpPr txBox="1"/>
          <p:nvPr/>
        </p:nvSpPr>
        <p:spPr>
          <a:xfrm>
            <a:off x="5956885" y="4623101"/>
            <a:ext cx="1643838" cy="384721"/>
          </a:xfrm>
          <a:prstGeom prst="rect">
            <a:avLst/>
          </a:prstGeom>
        </p:spPr>
        <p:txBody>
          <a:bodyPr vert="horz" wrap="square" lIns="0" tIns="0" rIns="0" bIns="0" rtlCol="0">
            <a:spAutoFit/>
          </a:bodyPr>
          <a:lstStyle/>
          <a:p>
            <a:pPr marL="11132"/>
            <a:r>
              <a:rPr sz="2500" dirty="0">
                <a:latin typeface="Calibri"/>
                <a:cs typeface="Calibri"/>
              </a:rPr>
              <a:t>Κ</a:t>
            </a:r>
            <a:r>
              <a:rPr sz="2500" spc="-22" dirty="0">
                <a:latin typeface="Calibri"/>
                <a:cs typeface="Calibri"/>
              </a:rPr>
              <a:t>ε</a:t>
            </a:r>
            <a:r>
              <a:rPr sz="2500" dirty="0">
                <a:latin typeface="Calibri"/>
                <a:cs typeface="Calibri"/>
              </a:rPr>
              <a:t>φά</a:t>
            </a:r>
            <a:r>
              <a:rPr sz="2500" spc="-35" dirty="0">
                <a:latin typeface="Calibri"/>
                <a:cs typeface="Calibri"/>
              </a:rPr>
              <a:t>λ</a:t>
            </a:r>
            <a:r>
              <a:rPr sz="2500" dirty="0">
                <a:latin typeface="Calibri"/>
                <a:cs typeface="Calibri"/>
              </a:rPr>
              <a:t>αιο</a:t>
            </a:r>
            <a:endParaRPr sz="2500">
              <a:latin typeface="Calibri"/>
              <a:cs typeface="Calibri"/>
            </a:endParaRPr>
          </a:p>
        </p:txBody>
      </p:sp>
      <p:sp>
        <p:nvSpPr>
          <p:cNvPr id="20" name="object 20"/>
          <p:cNvSpPr/>
          <p:nvPr/>
        </p:nvSpPr>
        <p:spPr>
          <a:xfrm flipV="1">
            <a:off x="3143673" y="4529473"/>
            <a:ext cx="5334705" cy="45719"/>
          </a:xfrm>
          <a:custGeom>
            <a:avLst/>
            <a:gdLst/>
            <a:ahLst/>
            <a:cxnLst/>
            <a:rect l="l" t="t" r="r" b="b"/>
            <a:pathLst>
              <a:path w="6019800">
                <a:moveTo>
                  <a:pt x="0" y="0"/>
                </a:moveTo>
                <a:lnTo>
                  <a:pt x="6019800" y="0"/>
                </a:lnTo>
              </a:path>
            </a:pathLst>
          </a:custGeom>
          <a:ln w="9144">
            <a:solidFill>
              <a:srgbClr val="000000"/>
            </a:solidFill>
          </a:ln>
        </p:spPr>
        <p:txBody>
          <a:bodyPr wrap="square" lIns="0" tIns="0" rIns="0" bIns="0" rtlCol="0"/>
          <a:lstStyle/>
          <a:p>
            <a:endParaRPr/>
          </a:p>
        </p:txBody>
      </p:sp>
      <p:sp>
        <p:nvSpPr>
          <p:cNvPr id="21" name="object 21"/>
          <p:cNvSpPr/>
          <p:nvPr/>
        </p:nvSpPr>
        <p:spPr>
          <a:xfrm>
            <a:off x="5750124" y="4575193"/>
            <a:ext cx="45719" cy="355280"/>
          </a:xfrm>
          <a:custGeom>
            <a:avLst/>
            <a:gdLst/>
            <a:ahLst/>
            <a:cxnLst/>
            <a:rect l="l" t="t" r="r" b="b"/>
            <a:pathLst>
              <a:path h="391795">
                <a:moveTo>
                  <a:pt x="0" y="0"/>
                </a:moveTo>
                <a:lnTo>
                  <a:pt x="0" y="391667"/>
                </a:lnTo>
              </a:path>
            </a:pathLst>
          </a:custGeom>
          <a:ln w="9144">
            <a:solidFill>
              <a:srgbClr val="000000"/>
            </a:solidFill>
          </a:ln>
        </p:spPr>
        <p:txBody>
          <a:bodyPr wrap="square" lIns="0" tIns="0" rIns="0" bIns="0" rtlCol="0"/>
          <a:lstStyle/>
          <a:p>
            <a:endParaRPr/>
          </a:p>
        </p:txBody>
      </p:sp>
      <p:sp>
        <p:nvSpPr>
          <p:cNvPr id="22" name="object 22"/>
          <p:cNvSpPr txBox="1"/>
          <p:nvPr/>
        </p:nvSpPr>
        <p:spPr>
          <a:xfrm>
            <a:off x="3328376" y="4109011"/>
            <a:ext cx="1831520"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endParaRPr sz="2500">
              <a:latin typeface="Calibri"/>
              <a:cs typeface="Calibri"/>
            </a:endParaRPr>
          </a:p>
        </p:txBody>
      </p:sp>
      <p:sp>
        <p:nvSpPr>
          <p:cNvPr id="23" name="object 23"/>
          <p:cNvSpPr txBox="1"/>
          <p:nvPr/>
        </p:nvSpPr>
        <p:spPr>
          <a:xfrm>
            <a:off x="5933027" y="4109011"/>
            <a:ext cx="1581995"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25" name="object 25"/>
          <p:cNvSpPr/>
          <p:nvPr/>
        </p:nvSpPr>
        <p:spPr>
          <a:xfrm>
            <a:off x="5750124" y="4929667"/>
            <a:ext cx="45719"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26" name="object 26"/>
          <p:cNvSpPr/>
          <p:nvPr/>
        </p:nvSpPr>
        <p:spPr>
          <a:xfrm flipV="1">
            <a:off x="3134637" y="5286445"/>
            <a:ext cx="5132121" cy="45719"/>
          </a:xfrm>
          <a:custGeom>
            <a:avLst/>
            <a:gdLst/>
            <a:ahLst/>
            <a:cxnLst/>
            <a:rect l="l" t="t" r="r" b="b"/>
            <a:pathLst>
              <a:path w="5791200">
                <a:moveTo>
                  <a:pt x="0" y="0"/>
                </a:moveTo>
                <a:lnTo>
                  <a:pt x="5791200" y="0"/>
                </a:lnTo>
              </a:path>
            </a:pathLst>
          </a:custGeom>
          <a:ln w="9906">
            <a:solidFill>
              <a:srgbClr val="000000"/>
            </a:solidFill>
          </a:ln>
        </p:spPr>
        <p:txBody>
          <a:bodyPr wrap="square" lIns="0" tIns="0" rIns="0" bIns="0" rtlCol="0"/>
          <a:lstStyle/>
          <a:p>
            <a:endParaRPr/>
          </a:p>
        </p:txBody>
      </p:sp>
      <p:sp>
        <p:nvSpPr>
          <p:cNvPr id="27" name="object 27"/>
          <p:cNvSpPr txBox="1"/>
          <p:nvPr/>
        </p:nvSpPr>
        <p:spPr>
          <a:xfrm>
            <a:off x="3297544" y="5477215"/>
            <a:ext cx="2205446" cy="246221"/>
          </a:xfrm>
          <a:prstGeom prst="rect">
            <a:avLst/>
          </a:prstGeom>
        </p:spPr>
        <p:txBody>
          <a:bodyPr vert="horz" wrap="square" lIns="0" tIns="0" rIns="0" bIns="0" rtlCol="0">
            <a:spAutoFit/>
          </a:bodyPr>
          <a:lstStyle/>
          <a:p>
            <a:pPr marL="11132"/>
            <a:r>
              <a:rPr sz="1600" b="1" spc="-4" dirty="0">
                <a:latin typeface="Calibri"/>
                <a:cs typeface="Calibri"/>
              </a:rPr>
              <a:t>Σύν</a:t>
            </a:r>
            <a:r>
              <a:rPr sz="1600" b="1" spc="-18" dirty="0">
                <a:latin typeface="Calibri"/>
                <a:cs typeface="Calibri"/>
              </a:rPr>
              <a:t>ολ</a:t>
            </a:r>
            <a:r>
              <a:rPr sz="1600" b="1" dirty="0">
                <a:latin typeface="Calibri"/>
                <a:cs typeface="Calibri"/>
              </a:rPr>
              <a:t>ο</a:t>
            </a:r>
            <a:r>
              <a:rPr sz="1600" b="1" spc="-4" dirty="0">
                <a:latin typeface="Calibri"/>
                <a:cs typeface="Calibri"/>
              </a:rPr>
              <a:t> Ενε</a:t>
            </a:r>
            <a:r>
              <a:rPr sz="1600" b="1" spc="-18" dirty="0">
                <a:latin typeface="Calibri"/>
                <a:cs typeface="Calibri"/>
              </a:rPr>
              <a:t>ρ</a:t>
            </a:r>
            <a:r>
              <a:rPr sz="1600" b="1" spc="-4" dirty="0">
                <a:latin typeface="Calibri"/>
                <a:cs typeface="Calibri"/>
              </a:rPr>
              <a:t>γ</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4" dirty="0">
                <a:latin typeface="Calibri"/>
                <a:cs typeface="Calibri"/>
              </a:rPr>
              <a:t>ού</a:t>
            </a:r>
            <a:endParaRPr sz="1600" dirty="0">
              <a:latin typeface="Calibri"/>
              <a:cs typeface="Calibri"/>
            </a:endParaRPr>
          </a:p>
        </p:txBody>
      </p:sp>
      <p:sp>
        <p:nvSpPr>
          <p:cNvPr id="28" name="object 28"/>
          <p:cNvSpPr txBox="1"/>
          <p:nvPr/>
        </p:nvSpPr>
        <p:spPr>
          <a:xfrm>
            <a:off x="6002817" y="5465657"/>
            <a:ext cx="2040775" cy="246221"/>
          </a:xfrm>
          <a:prstGeom prst="rect">
            <a:avLst/>
          </a:prstGeom>
        </p:spPr>
        <p:txBody>
          <a:bodyPr vert="horz" wrap="square" lIns="0" tIns="0" rIns="0" bIns="0" rtlCol="0">
            <a:spAutoFit/>
          </a:bodyPr>
          <a:lstStyle/>
          <a:p>
            <a:pPr marL="11132"/>
            <a:r>
              <a:rPr sz="1600" b="1" spc="-4" dirty="0">
                <a:latin typeface="Calibri"/>
                <a:cs typeface="Calibri"/>
              </a:rPr>
              <a:t>Σύν</a:t>
            </a:r>
            <a:r>
              <a:rPr sz="1600" b="1" spc="-18" dirty="0">
                <a:latin typeface="Calibri"/>
                <a:cs typeface="Calibri"/>
              </a:rPr>
              <a:t>ολ</a:t>
            </a:r>
            <a:r>
              <a:rPr sz="1600" b="1" dirty="0">
                <a:latin typeface="Calibri"/>
                <a:cs typeface="Calibri"/>
              </a:rPr>
              <a:t>ο</a:t>
            </a:r>
            <a:r>
              <a:rPr sz="1600" b="1" spc="-4" dirty="0">
                <a:latin typeface="Calibri"/>
                <a:cs typeface="Calibri"/>
              </a:rPr>
              <a:t> Παθ</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4" dirty="0">
                <a:latin typeface="Calibri"/>
                <a:cs typeface="Calibri"/>
              </a:rPr>
              <a:t>ού</a:t>
            </a:r>
            <a:endParaRPr sz="1600">
              <a:latin typeface="Calibri"/>
              <a:cs typeface="Calibri"/>
            </a:endParaRPr>
          </a:p>
        </p:txBody>
      </p:sp>
      <p:sp>
        <p:nvSpPr>
          <p:cNvPr id="30" name="object 30"/>
          <p:cNvSpPr/>
          <p:nvPr/>
        </p:nvSpPr>
        <p:spPr>
          <a:xfrm>
            <a:off x="5750124" y="5707022"/>
            <a:ext cx="45719" cy="109406"/>
          </a:xfrm>
          <a:custGeom>
            <a:avLst/>
            <a:gdLst/>
            <a:ahLst/>
            <a:cxnLst/>
            <a:rect l="l" t="t" r="r" b="b"/>
            <a:pathLst>
              <a:path h="120650">
                <a:moveTo>
                  <a:pt x="0" y="0"/>
                </a:moveTo>
                <a:lnTo>
                  <a:pt x="0" y="120394"/>
                </a:lnTo>
              </a:path>
            </a:pathLst>
          </a:custGeom>
          <a:ln w="9144">
            <a:solidFill>
              <a:srgbClr val="000000"/>
            </a:solidFill>
          </a:ln>
        </p:spPr>
        <p:txBody>
          <a:bodyPr wrap="square" lIns="0" tIns="0" rIns="0" bIns="0" rtlCol="0"/>
          <a:lstStyle/>
          <a:p>
            <a:endParaRPr/>
          </a:p>
        </p:txBody>
      </p:sp>
      <p:sp>
        <p:nvSpPr>
          <p:cNvPr id="31" name="object 31"/>
          <p:cNvSpPr txBox="1"/>
          <p:nvPr/>
        </p:nvSpPr>
        <p:spPr>
          <a:xfrm>
            <a:off x="2321273" y="6212632"/>
            <a:ext cx="3226468" cy="384721"/>
          </a:xfrm>
          <a:prstGeom prst="rect">
            <a:avLst/>
          </a:prstGeom>
        </p:spPr>
        <p:txBody>
          <a:bodyPr vert="horz" wrap="square" lIns="0" tIns="0" rIns="0" bIns="0" rtlCol="0">
            <a:spAutoFit/>
          </a:bodyPr>
          <a:lstStyle/>
          <a:p>
            <a:pPr marL="354032" indent="-342900">
              <a:buFont typeface="Arial" panose="020B0604020202020204" pitchFamily="34" charset="0"/>
              <a:buChar char="•"/>
            </a:pPr>
            <a:r>
              <a:rPr sz="2500" dirty="0">
                <a:latin typeface="Calibri"/>
                <a:cs typeface="Calibri"/>
              </a:rPr>
              <a:t>Τι</a:t>
            </a:r>
            <a:r>
              <a:rPr sz="2500" spc="-13" dirty="0">
                <a:latin typeface="Calibri"/>
                <a:cs typeface="Calibri"/>
              </a:rPr>
              <a:t> </a:t>
            </a:r>
            <a:r>
              <a:rPr sz="2500" spc="-4" dirty="0">
                <a:latin typeface="Calibri"/>
                <a:cs typeface="Calibri"/>
              </a:rPr>
              <a:t>ι</a:t>
            </a:r>
            <a:r>
              <a:rPr sz="2500" dirty="0">
                <a:latin typeface="Calibri"/>
                <a:cs typeface="Calibri"/>
              </a:rPr>
              <a:t>σχ</a:t>
            </a:r>
            <a:r>
              <a:rPr sz="2500" spc="-18" dirty="0">
                <a:latin typeface="Calibri"/>
                <a:cs typeface="Calibri"/>
              </a:rPr>
              <a:t>ύ</a:t>
            </a:r>
            <a:r>
              <a:rPr sz="2500" dirty="0">
                <a:latin typeface="Calibri"/>
                <a:cs typeface="Calibri"/>
              </a:rPr>
              <a:t>ει</a:t>
            </a:r>
            <a:r>
              <a:rPr sz="2500" spc="-13" dirty="0">
                <a:latin typeface="Calibri"/>
                <a:cs typeface="Calibri"/>
              </a:rPr>
              <a:t> </a:t>
            </a:r>
            <a:r>
              <a:rPr sz="2500" dirty="0">
                <a:latin typeface="Calibri"/>
                <a:cs typeface="Calibri"/>
              </a:rPr>
              <a:t>31/12;</a:t>
            </a:r>
          </a:p>
        </p:txBody>
      </p:sp>
      <p:sp>
        <p:nvSpPr>
          <p:cNvPr id="36" name="Ορθογώνιο 35"/>
          <p:cNvSpPr/>
          <p:nvPr/>
        </p:nvSpPr>
        <p:spPr>
          <a:xfrm>
            <a:off x="1998169" y="2772342"/>
            <a:ext cx="6651477" cy="369332"/>
          </a:xfrm>
          <a:prstGeom prst="rect">
            <a:avLst/>
          </a:prstGeom>
        </p:spPr>
        <p:txBody>
          <a:bodyPr wrap="square">
            <a:spAutoFit/>
          </a:bodyPr>
          <a:lstStyle/>
          <a:p>
            <a:pPr marL="687930">
              <a:tabLst>
                <a:tab pos="2600887" algn="l"/>
                <a:tab pos="3801981" algn="l"/>
                <a:tab pos="5633677" algn="l"/>
              </a:tabLst>
            </a:pPr>
            <a:r>
              <a:rPr lang="el-GR" b="1" dirty="0">
                <a:cs typeface="Calibri"/>
              </a:rPr>
              <a:t>Σύ</a:t>
            </a:r>
            <a:r>
              <a:rPr lang="el-GR" b="1" spc="-4" dirty="0">
                <a:cs typeface="Calibri"/>
              </a:rPr>
              <a:t>ν</a:t>
            </a:r>
            <a:r>
              <a:rPr lang="el-GR" b="1" spc="-18" dirty="0">
                <a:cs typeface="Calibri"/>
              </a:rPr>
              <a:t>ολ</a:t>
            </a:r>
            <a:r>
              <a:rPr lang="el-GR" b="1" dirty="0">
                <a:cs typeface="Calibri"/>
              </a:rPr>
              <a:t>ο</a:t>
            </a:r>
            <a:r>
              <a:rPr lang="el-GR" b="1" spc="-4" dirty="0">
                <a:cs typeface="Calibri"/>
              </a:rPr>
              <a:t> Ενε</a:t>
            </a:r>
            <a:r>
              <a:rPr lang="el-GR" b="1" spc="-18" dirty="0">
                <a:cs typeface="Calibri"/>
              </a:rPr>
              <a:t>ρ</a:t>
            </a:r>
            <a:r>
              <a:rPr lang="el-GR" b="1" spc="-4" dirty="0">
                <a:cs typeface="Calibri"/>
              </a:rPr>
              <a:t>γ</a:t>
            </a:r>
            <a:r>
              <a:rPr lang="el-GR" b="1" spc="-18" dirty="0">
                <a:cs typeface="Calibri"/>
              </a:rPr>
              <a:t>η</a:t>
            </a:r>
            <a:r>
              <a:rPr lang="el-GR" b="1" dirty="0">
                <a:cs typeface="Calibri"/>
              </a:rPr>
              <a:t>τ</a:t>
            </a:r>
            <a:r>
              <a:rPr lang="el-GR" b="1" spc="-4" dirty="0">
                <a:cs typeface="Calibri"/>
              </a:rPr>
              <a:t>ι</a:t>
            </a:r>
            <a:r>
              <a:rPr lang="el-GR" b="1" spc="-44" dirty="0">
                <a:cs typeface="Calibri"/>
              </a:rPr>
              <a:t>κ</a:t>
            </a:r>
            <a:r>
              <a:rPr lang="el-GR" b="1" spc="-9" dirty="0">
                <a:cs typeface="Calibri"/>
              </a:rPr>
              <a:t>ο</a:t>
            </a:r>
            <a:r>
              <a:rPr lang="el-GR" b="1" dirty="0">
                <a:cs typeface="Calibri"/>
              </a:rPr>
              <a:t>ύ	</a:t>
            </a:r>
            <a:r>
              <a:rPr lang="el-GR" b="1" spc="-4" dirty="0">
                <a:cs typeface="Calibri"/>
              </a:rPr>
              <a:t>10</a:t>
            </a:r>
            <a:r>
              <a:rPr lang="el-GR" b="1" spc="-9" dirty="0">
                <a:cs typeface="Calibri"/>
              </a:rPr>
              <a:t>0</a:t>
            </a:r>
            <a:r>
              <a:rPr lang="el-GR" b="1" spc="-4" dirty="0">
                <a:cs typeface="Calibri"/>
              </a:rPr>
              <a:t>.000</a:t>
            </a:r>
            <a:r>
              <a:rPr lang="el-GR" b="1" dirty="0">
                <a:cs typeface="Calibri"/>
              </a:rPr>
              <a:t>	Σύ</a:t>
            </a:r>
            <a:r>
              <a:rPr lang="el-GR" b="1" spc="-4" dirty="0">
                <a:cs typeface="Calibri"/>
              </a:rPr>
              <a:t>ν</a:t>
            </a:r>
            <a:r>
              <a:rPr lang="el-GR" b="1" spc="-18" dirty="0">
                <a:cs typeface="Calibri"/>
              </a:rPr>
              <a:t>ολ</a:t>
            </a:r>
            <a:r>
              <a:rPr lang="el-GR" b="1" dirty="0">
                <a:cs typeface="Calibri"/>
              </a:rPr>
              <a:t>ο</a:t>
            </a:r>
            <a:r>
              <a:rPr lang="el-GR" b="1" spc="-4" dirty="0">
                <a:cs typeface="Calibri"/>
              </a:rPr>
              <a:t> Παθ</a:t>
            </a:r>
            <a:r>
              <a:rPr lang="el-GR" b="1" spc="-18" dirty="0">
                <a:cs typeface="Calibri"/>
              </a:rPr>
              <a:t>η</a:t>
            </a:r>
            <a:r>
              <a:rPr lang="el-GR" b="1" dirty="0">
                <a:cs typeface="Calibri"/>
              </a:rPr>
              <a:t>τι</a:t>
            </a:r>
            <a:r>
              <a:rPr lang="el-GR" b="1" spc="-44" dirty="0">
                <a:cs typeface="Calibri"/>
              </a:rPr>
              <a:t>κ</a:t>
            </a:r>
            <a:r>
              <a:rPr lang="el-GR" b="1" spc="-4" dirty="0">
                <a:cs typeface="Calibri"/>
              </a:rPr>
              <a:t>ο</a:t>
            </a:r>
            <a:r>
              <a:rPr lang="el-GR" b="1" dirty="0">
                <a:cs typeface="Calibri"/>
              </a:rPr>
              <a:t>ύ	</a:t>
            </a:r>
            <a:r>
              <a:rPr lang="el-GR" b="1" spc="-4" dirty="0">
                <a:cs typeface="Calibri"/>
              </a:rPr>
              <a:t>10</a:t>
            </a:r>
            <a:r>
              <a:rPr lang="el-GR" b="1" spc="-9" dirty="0">
                <a:cs typeface="Calibri"/>
              </a:rPr>
              <a:t>0</a:t>
            </a:r>
            <a:r>
              <a:rPr lang="el-GR" b="1" spc="-4" dirty="0">
                <a:cs typeface="Calibri"/>
              </a:rPr>
              <a:t>.000</a:t>
            </a:r>
            <a:endParaRPr lang="el-GR" dirty="0">
              <a:cs typeface="Calibri"/>
            </a:endParaRPr>
          </a:p>
        </p:txBody>
      </p:sp>
    </p:spTree>
    <p:extLst>
      <p:ext uri="{BB962C8B-B14F-4D97-AF65-F5344CB8AC3E}">
        <p14:creationId xmlns:p14="http://schemas.microsoft.com/office/powerpoint/2010/main" val="38555510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spc="-259" dirty="0">
                <a:latin typeface="Calibri"/>
                <a:cs typeface="Calibri"/>
              </a:rPr>
              <a:t>Τ</a:t>
            </a:r>
            <a:r>
              <a:rPr dirty="0">
                <a:latin typeface="Calibri"/>
                <a:cs typeface="Calibri"/>
              </a:rPr>
              <a:t>ό</a:t>
            </a:r>
            <a:r>
              <a:rPr spc="-88" dirty="0">
                <a:latin typeface="Calibri"/>
                <a:cs typeface="Calibri"/>
              </a:rPr>
              <a:t>κ</a:t>
            </a:r>
            <a:r>
              <a:rPr dirty="0">
                <a:latin typeface="Calibri"/>
                <a:cs typeface="Calibri"/>
              </a:rPr>
              <a:t>οι</a:t>
            </a:r>
            <a:r>
              <a:rPr spc="-9" dirty="0">
                <a:latin typeface="Calibri"/>
                <a:cs typeface="Calibri"/>
              </a:rPr>
              <a:t> </a:t>
            </a:r>
            <a:r>
              <a:rPr spc="-4" dirty="0">
                <a:latin typeface="Calibri"/>
                <a:cs typeface="Calibri"/>
              </a:rPr>
              <a:t>ο</a:t>
            </a:r>
            <a:r>
              <a:rPr spc="-22" dirty="0">
                <a:latin typeface="Calibri"/>
                <a:cs typeface="Calibri"/>
              </a:rPr>
              <a:t>μ</a:t>
            </a:r>
            <a:r>
              <a:rPr spc="-26" dirty="0">
                <a:latin typeface="Calibri"/>
                <a:cs typeface="Calibri"/>
              </a:rPr>
              <a:t>ο</a:t>
            </a:r>
            <a:r>
              <a:rPr spc="-31" dirty="0">
                <a:latin typeface="Calibri"/>
                <a:cs typeface="Calibri"/>
              </a:rPr>
              <a:t>λ</a:t>
            </a:r>
            <a:r>
              <a:rPr spc="-4" dirty="0">
                <a:latin typeface="Calibri"/>
                <a:cs typeface="Calibri"/>
              </a:rPr>
              <a:t>όγων</a:t>
            </a:r>
          </a:p>
        </p:txBody>
      </p:sp>
      <p:sp>
        <p:nvSpPr>
          <p:cNvPr id="26" name="Θέση περιεχομένου 25"/>
          <p:cNvSpPr>
            <a:spLocks noGrp="1"/>
          </p:cNvSpPr>
          <p:nvPr>
            <p:ph idx="1"/>
          </p:nvPr>
        </p:nvSpPr>
        <p:spPr>
          <a:xfrm>
            <a:off x="1981200" y="1600200"/>
            <a:ext cx="8229600" cy="5069160"/>
          </a:xfrm>
        </p:spPr>
        <p:txBody>
          <a:bodyPr>
            <a:normAutofit fontScale="85000" lnSpcReduction="20000"/>
          </a:bodyPr>
          <a:lstStyle/>
          <a:p>
            <a:pPr marL="468331" marR="4453" indent="-457200">
              <a:buClr>
                <a:srgbClr val="FF9A33"/>
              </a:buClr>
              <a:tabLst>
                <a:tab pos="311683" algn="l"/>
              </a:tabLst>
            </a:pPr>
            <a:r>
              <a:rPr lang="el-GR" spc="-4" dirty="0">
                <a:cs typeface="Calibri"/>
              </a:rPr>
              <a:t>Τ</a:t>
            </a:r>
            <a:r>
              <a:rPr lang="el-GR" spc="-70" dirty="0">
                <a:cs typeface="Calibri"/>
              </a:rPr>
              <a:t>η</a:t>
            </a:r>
            <a:r>
              <a:rPr lang="el-GR" spc="-4" dirty="0">
                <a:cs typeface="Calibri"/>
              </a:rPr>
              <a:t>ν</a:t>
            </a:r>
            <a:r>
              <a:rPr lang="el-GR" spc="13" dirty="0">
                <a:cs typeface="Calibri"/>
              </a:rPr>
              <a:t> </a:t>
            </a:r>
            <a:r>
              <a:rPr lang="el-GR" spc="-4" dirty="0">
                <a:cs typeface="Calibri"/>
              </a:rPr>
              <a:t>1/9 </a:t>
            </a:r>
            <a:r>
              <a:rPr lang="el-GR" spc="-18" dirty="0">
                <a:cs typeface="Calibri"/>
              </a:rPr>
              <a:t>α</a:t>
            </a:r>
            <a:r>
              <a:rPr lang="el-GR" spc="-4" dirty="0">
                <a:cs typeface="Calibri"/>
              </a:rPr>
              <a:t>γορά</a:t>
            </a:r>
            <a:r>
              <a:rPr lang="el-GR" spc="-110" dirty="0">
                <a:cs typeface="Calibri"/>
              </a:rPr>
              <a:t>ζ</a:t>
            </a:r>
            <a:r>
              <a:rPr lang="el-GR" spc="-4" dirty="0">
                <a:cs typeface="Calibri"/>
              </a:rPr>
              <a:t>ω</a:t>
            </a:r>
            <a:r>
              <a:rPr lang="el-GR" dirty="0">
                <a:cs typeface="Calibri"/>
              </a:rPr>
              <a:t> </a:t>
            </a:r>
            <a:r>
              <a:rPr lang="el-GR" spc="-4" dirty="0">
                <a:cs typeface="Calibri"/>
              </a:rPr>
              <a:t>ένα</a:t>
            </a:r>
            <a:r>
              <a:rPr lang="el-GR" spc="4" dirty="0">
                <a:cs typeface="Calibri"/>
              </a:rPr>
              <a:t> </a:t>
            </a:r>
            <a:r>
              <a:rPr lang="el-GR" spc="-4" dirty="0">
                <a:cs typeface="Calibri"/>
              </a:rPr>
              <a:t>ετήσιο</a:t>
            </a:r>
            <a:r>
              <a:rPr lang="el-GR" dirty="0">
                <a:cs typeface="Calibri"/>
              </a:rPr>
              <a:t> </a:t>
            </a:r>
            <a:r>
              <a:rPr lang="el-GR" spc="-4" dirty="0">
                <a:cs typeface="Calibri"/>
              </a:rPr>
              <a:t>ο</a:t>
            </a:r>
            <a:r>
              <a:rPr lang="el-GR" spc="-26" dirty="0">
                <a:cs typeface="Calibri"/>
              </a:rPr>
              <a:t>μό</a:t>
            </a:r>
            <a:r>
              <a:rPr lang="el-GR" spc="-31" dirty="0">
                <a:cs typeface="Calibri"/>
              </a:rPr>
              <a:t>λ</a:t>
            </a:r>
            <a:r>
              <a:rPr lang="el-GR" spc="-4" dirty="0">
                <a:cs typeface="Calibri"/>
              </a:rPr>
              <a:t>ογο</a:t>
            </a:r>
            <a:r>
              <a:rPr lang="el-GR" spc="13" dirty="0">
                <a:cs typeface="Calibri"/>
              </a:rPr>
              <a:t> </a:t>
            </a:r>
            <a:r>
              <a:rPr lang="el-GR" spc="-4" dirty="0">
                <a:cs typeface="Calibri"/>
              </a:rPr>
              <a:t>€1.000 </a:t>
            </a:r>
            <a:r>
              <a:rPr lang="el-GR" spc="-9" dirty="0">
                <a:cs typeface="Calibri"/>
              </a:rPr>
              <a:t>μ</a:t>
            </a:r>
            <a:r>
              <a:rPr lang="el-GR" spc="-4" dirty="0">
                <a:cs typeface="Calibri"/>
              </a:rPr>
              <a:t>ε</a:t>
            </a:r>
            <a:r>
              <a:rPr lang="el-GR" dirty="0">
                <a:cs typeface="Calibri"/>
              </a:rPr>
              <a:t> </a:t>
            </a:r>
            <a:r>
              <a:rPr lang="el-GR" spc="-4" dirty="0">
                <a:cs typeface="Calibri"/>
              </a:rPr>
              <a:t>επ</a:t>
            </a:r>
            <a:r>
              <a:rPr lang="el-GR" spc="-48" dirty="0">
                <a:cs typeface="Calibri"/>
              </a:rPr>
              <a:t>ι</a:t>
            </a:r>
            <a:r>
              <a:rPr lang="el-GR" spc="-31" dirty="0">
                <a:cs typeface="Calibri"/>
              </a:rPr>
              <a:t>τ</a:t>
            </a:r>
            <a:r>
              <a:rPr lang="el-GR" spc="-4" dirty="0">
                <a:cs typeface="Calibri"/>
              </a:rPr>
              <a:t>ό</a:t>
            </a:r>
            <a:r>
              <a:rPr lang="el-GR" spc="-35" dirty="0">
                <a:cs typeface="Calibri"/>
              </a:rPr>
              <a:t>κ</a:t>
            </a:r>
            <a:r>
              <a:rPr lang="el-GR" spc="-4" dirty="0">
                <a:cs typeface="Calibri"/>
              </a:rPr>
              <a:t>ιο</a:t>
            </a:r>
            <a:r>
              <a:rPr lang="el-GR" spc="13" dirty="0">
                <a:cs typeface="Calibri"/>
              </a:rPr>
              <a:t> </a:t>
            </a:r>
            <a:r>
              <a:rPr lang="el-GR" spc="-9" dirty="0">
                <a:cs typeface="Calibri"/>
              </a:rPr>
              <a:t>6%</a:t>
            </a:r>
            <a:r>
              <a:rPr lang="el-GR" spc="-4" dirty="0">
                <a:cs typeface="Calibri"/>
              </a:rPr>
              <a:t>.</a:t>
            </a:r>
            <a:r>
              <a:rPr lang="el-GR" dirty="0">
                <a:cs typeface="Calibri"/>
              </a:rPr>
              <a:t> </a:t>
            </a:r>
            <a:r>
              <a:rPr lang="el-GR" spc="-4" dirty="0">
                <a:cs typeface="Calibri"/>
              </a:rPr>
              <a:t>Τι</a:t>
            </a:r>
            <a:r>
              <a:rPr lang="el-GR" spc="9" dirty="0">
                <a:cs typeface="Calibri"/>
              </a:rPr>
              <a:t> </a:t>
            </a:r>
            <a:r>
              <a:rPr lang="el-GR" spc="-4" dirty="0">
                <a:cs typeface="Calibri"/>
              </a:rPr>
              <a:t>γ</a:t>
            </a:r>
            <a:r>
              <a:rPr lang="el-GR" spc="-48" dirty="0">
                <a:cs typeface="Calibri"/>
              </a:rPr>
              <a:t>ί</a:t>
            </a:r>
            <a:r>
              <a:rPr lang="el-GR" spc="-13" dirty="0">
                <a:cs typeface="Calibri"/>
              </a:rPr>
              <a:t>ν</a:t>
            </a:r>
            <a:r>
              <a:rPr lang="el-GR" spc="-4" dirty="0">
                <a:cs typeface="Calibri"/>
              </a:rPr>
              <a:t>ε</a:t>
            </a:r>
            <a:r>
              <a:rPr lang="el-GR" spc="-26" dirty="0">
                <a:cs typeface="Calibri"/>
              </a:rPr>
              <a:t>τ</a:t>
            </a:r>
            <a:r>
              <a:rPr lang="el-GR" spc="-9" dirty="0">
                <a:cs typeface="Calibri"/>
              </a:rPr>
              <a:t>α</a:t>
            </a:r>
            <a:r>
              <a:rPr lang="el-GR" spc="-4" dirty="0">
                <a:cs typeface="Calibri"/>
              </a:rPr>
              <a:t>ι</a:t>
            </a:r>
            <a:r>
              <a:rPr lang="el-GR" spc="4" dirty="0">
                <a:cs typeface="Calibri"/>
              </a:rPr>
              <a:t> </a:t>
            </a:r>
            <a:r>
              <a:rPr lang="el-GR" spc="22" dirty="0">
                <a:cs typeface="Calibri"/>
              </a:rPr>
              <a:t>σ</a:t>
            </a:r>
            <a:r>
              <a:rPr lang="el-GR" spc="-9" dirty="0">
                <a:cs typeface="Calibri"/>
              </a:rPr>
              <a:t>τ</a:t>
            </a:r>
            <a:r>
              <a:rPr lang="el-GR" spc="-4" dirty="0">
                <a:cs typeface="Calibri"/>
              </a:rPr>
              <a:t>ις</a:t>
            </a:r>
            <a:r>
              <a:rPr lang="el-GR" dirty="0">
                <a:cs typeface="Calibri"/>
              </a:rPr>
              <a:t> </a:t>
            </a:r>
            <a:r>
              <a:rPr lang="el-GR" spc="-9" dirty="0">
                <a:cs typeface="Calibri"/>
              </a:rPr>
              <a:t>31</a:t>
            </a:r>
            <a:r>
              <a:rPr lang="el-GR" dirty="0">
                <a:cs typeface="Calibri"/>
              </a:rPr>
              <a:t>/</a:t>
            </a:r>
            <a:r>
              <a:rPr lang="el-GR" spc="-9" dirty="0">
                <a:cs typeface="Calibri"/>
              </a:rPr>
              <a:t>12</a:t>
            </a:r>
            <a:r>
              <a:rPr lang="el-GR" spc="-4" dirty="0">
                <a:cs typeface="Calibri"/>
              </a:rPr>
              <a:t>;</a:t>
            </a:r>
            <a:endParaRPr lang="el-GR" dirty="0">
              <a:cs typeface="Calibri"/>
            </a:endParaRPr>
          </a:p>
          <a:p>
            <a:pPr marL="0" indent="0">
              <a:spcBef>
                <a:spcPts val="1604"/>
              </a:spcBef>
              <a:buNone/>
              <a:tabLst>
                <a:tab pos="1356379" algn="l"/>
              </a:tabLst>
            </a:pPr>
            <a:endParaRPr lang="en-US" dirty="0">
              <a:cs typeface="Arial"/>
            </a:endParaRPr>
          </a:p>
          <a:p>
            <a:pPr marL="0" indent="0">
              <a:spcBef>
                <a:spcPts val="1604"/>
              </a:spcBef>
              <a:buNone/>
              <a:tabLst>
                <a:tab pos="1356379" algn="l"/>
              </a:tabLst>
            </a:pPr>
            <a:r>
              <a:rPr lang="el-GR" dirty="0">
                <a:cs typeface="Arial"/>
              </a:rPr>
              <a:t>4</a:t>
            </a:r>
            <a:r>
              <a:rPr lang="el-GR" spc="-9" dirty="0">
                <a:cs typeface="Arial"/>
              </a:rPr>
              <a:t> </a:t>
            </a:r>
            <a:r>
              <a:rPr lang="el-GR" spc="-4" dirty="0">
                <a:cs typeface="Arial"/>
              </a:rPr>
              <a:t>μήνε</a:t>
            </a:r>
            <a:r>
              <a:rPr lang="el-GR" dirty="0">
                <a:cs typeface="Arial"/>
              </a:rPr>
              <a:t>ς</a:t>
            </a:r>
            <a:r>
              <a:rPr lang="el-GR" spc="-9" dirty="0">
                <a:cs typeface="Arial"/>
              </a:rPr>
              <a:t> </a:t>
            </a:r>
            <a:r>
              <a:rPr lang="el-GR" dirty="0">
                <a:cs typeface="Arial"/>
              </a:rPr>
              <a:t>–	€</a:t>
            </a:r>
            <a:r>
              <a:rPr lang="el-GR" spc="-4" dirty="0">
                <a:cs typeface="Arial"/>
              </a:rPr>
              <a:t> 1.000x6%x4/12</a:t>
            </a:r>
            <a:r>
              <a:rPr lang="el-GR" dirty="0">
                <a:cs typeface="Arial"/>
              </a:rPr>
              <a:t>=</a:t>
            </a:r>
            <a:r>
              <a:rPr lang="el-GR" spc="18" dirty="0">
                <a:cs typeface="Arial"/>
              </a:rPr>
              <a:t> </a:t>
            </a:r>
            <a:r>
              <a:rPr lang="el-GR" spc="-4" dirty="0">
                <a:cs typeface="Arial"/>
              </a:rPr>
              <a:t>€20</a:t>
            </a:r>
            <a:endParaRPr lang="el-GR" dirty="0">
              <a:cs typeface="Arial"/>
            </a:endParaRPr>
          </a:p>
          <a:p>
            <a:pPr marL="0" indent="0">
              <a:lnSpc>
                <a:spcPct val="100000"/>
              </a:lnSpc>
              <a:buNone/>
            </a:pPr>
            <a:endParaRPr lang="el-GR" dirty="0">
              <a:cs typeface="Times New Roman"/>
            </a:endParaRPr>
          </a:p>
          <a:p>
            <a:pPr marL="0" indent="0">
              <a:spcBef>
                <a:spcPts val="23"/>
              </a:spcBef>
              <a:buNone/>
            </a:pPr>
            <a:endParaRPr lang="el-GR" dirty="0">
              <a:cs typeface="Times New Roman"/>
            </a:endParaRPr>
          </a:p>
          <a:p>
            <a:pPr marL="1678033" indent="0">
              <a:buNone/>
            </a:pPr>
            <a:r>
              <a:rPr lang="el-GR" spc="-4" dirty="0">
                <a:cs typeface="Arial"/>
              </a:rPr>
              <a:t>ΔΙΑΡΚΕΙΑ</a:t>
            </a:r>
            <a:r>
              <a:rPr lang="el-GR" spc="4" dirty="0">
                <a:cs typeface="Arial"/>
              </a:rPr>
              <a:t> </a:t>
            </a:r>
            <a:r>
              <a:rPr lang="el-GR" spc="-4" dirty="0">
                <a:cs typeface="Arial"/>
              </a:rPr>
              <a:t>ΟΜ</a:t>
            </a:r>
            <a:r>
              <a:rPr lang="el-GR" spc="-79" dirty="0">
                <a:cs typeface="Arial"/>
              </a:rPr>
              <a:t>ΟΛ</a:t>
            </a:r>
            <a:r>
              <a:rPr lang="el-GR" spc="-4" dirty="0">
                <a:cs typeface="Arial"/>
              </a:rPr>
              <a:t>ΟΓ</a:t>
            </a:r>
            <a:r>
              <a:rPr lang="el-GR" spc="-83" dirty="0">
                <a:cs typeface="Arial"/>
              </a:rPr>
              <a:t>Ο</a:t>
            </a:r>
            <a:r>
              <a:rPr lang="el-GR" spc="-4" dirty="0">
                <a:cs typeface="Arial"/>
              </a:rPr>
              <a:t>Υ</a:t>
            </a:r>
            <a:endParaRPr lang="el-GR" dirty="0">
              <a:cs typeface="Arial"/>
            </a:endParaRPr>
          </a:p>
          <a:p>
            <a:pPr marL="0" indent="0">
              <a:spcBef>
                <a:spcPts val="24"/>
              </a:spcBef>
              <a:buNone/>
            </a:pPr>
            <a:endParaRPr lang="el-GR" sz="4800" dirty="0">
              <a:cs typeface="Times New Roman"/>
            </a:endParaRPr>
          </a:p>
          <a:p>
            <a:pPr marL="1261713" indent="0" algn="ctr">
              <a:buNone/>
            </a:pPr>
            <a:endParaRPr lang="en-US" spc="-39" dirty="0">
              <a:cs typeface="Arial"/>
            </a:endParaRPr>
          </a:p>
          <a:p>
            <a:pPr marL="1261713" indent="0" algn="ctr">
              <a:buNone/>
            </a:pPr>
            <a:endParaRPr lang="en-US" spc="-39" dirty="0">
              <a:cs typeface="Arial"/>
            </a:endParaRPr>
          </a:p>
          <a:p>
            <a:pPr marL="1261713" indent="0" algn="ctr">
              <a:buNone/>
            </a:pPr>
            <a:r>
              <a:rPr lang="el-GR" spc="-39" dirty="0">
                <a:cs typeface="Arial"/>
              </a:rPr>
              <a:t>Σ</a:t>
            </a:r>
            <a:r>
              <a:rPr lang="el-GR" dirty="0">
                <a:cs typeface="Arial"/>
              </a:rPr>
              <a:t>τ</a:t>
            </a:r>
            <a:r>
              <a:rPr lang="el-GR" spc="-4" dirty="0">
                <a:cs typeface="Arial"/>
              </a:rPr>
              <a:t>ι</a:t>
            </a:r>
            <a:r>
              <a:rPr lang="el-GR" dirty="0">
                <a:cs typeface="Arial"/>
              </a:rPr>
              <a:t>ς</a:t>
            </a:r>
            <a:r>
              <a:rPr lang="el-GR" spc="-13" dirty="0">
                <a:cs typeface="Arial"/>
              </a:rPr>
              <a:t> </a:t>
            </a:r>
            <a:r>
              <a:rPr lang="el-GR" spc="-4" dirty="0">
                <a:cs typeface="Arial"/>
              </a:rPr>
              <a:t>31/12</a:t>
            </a:r>
            <a:endParaRPr lang="el-GR" dirty="0">
              <a:cs typeface="Arial"/>
            </a:endParaRPr>
          </a:p>
          <a:p>
            <a:pPr marL="1724276" marR="112429" indent="0" algn="ctr">
              <a:buNone/>
            </a:pPr>
            <a:r>
              <a:rPr lang="el-GR" spc="-4" dirty="0">
                <a:cs typeface="Arial"/>
              </a:rPr>
              <a:t>Έ</a:t>
            </a:r>
            <a:r>
              <a:rPr lang="el-GR" spc="-44" dirty="0">
                <a:cs typeface="Arial"/>
              </a:rPr>
              <a:t>χ</a:t>
            </a:r>
            <a:r>
              <a:rPr lang="el-GR" dirty="0">
                <a:cs typeface="Arial"/>
              </a:rPr>
              <a:t>ω</a:t>
            </a:r>
            <a:r>
              <a:rPr lang="el-GR" spc="-9" dirty="0">
                <a:cs typeface="Arial"/>
              </a:rPr>
              <a:t> </a:t>
            </a:r>
            <a:r>
              <a:rPr lang="el-GR" dirty="0">
                <a:cs typeface="Arial"/>
              </a:rPr>
              <a:t>δεδουλευμένους</a:t>
            </a:r>
            <a:r>
              <a:rPr lang="el-GR" spc="-9" dirty="0">
                <a:cs typeface="Arial"/>
              </a:rPr>
              <a:t> </a:t>
            </a:r>
            <a:r>
              <a:rPr lang="el-GR" dirty="0">
                <a:cs typeface="Arial"/>
              </a:rPr>
              <a:t>τό</a:t>
            </a:r>
            <a:r>
              <a:rPr lang="el-GR" spc="-70" dirty="0">
                <a:cs typeface="Arial"/>
              </a:rPr>
              <a:t>κ</a:t>
            </a:r>
            <a:r>
              <a:rPr lang="el-GR" spc="-4" dirty="0">
                <a:cs typeface="Arial"/>
              </a:rPr>
              <a:t>ο</a:t>
            </a:r>
            <a:r>
              <a:rPr lang="el-GR" dirty="0">
                <a:cs typeface="Arial"/>
              </a:rPr>
              <a:t>υς</a:t>
            </a:r>
            <a:r>
              <a:rPr lang="el-GR" spc="-9" dirty="0">
                <a:cs typeface="Arial"/>
              </a:rPr>
              <a:t> </a:t>
            </a:r>
            <a:r>
              <a:rPr lang="el-GR" dirty="0">
                <a:cs typeface="Arial"/>
              </a:rPr>
              <a:t>4 </a:t>
            </a:r>
            <a:r>
              <a:rPr lang="el-GR" spc="-4" dirty="0">
                <a:cs typeface="Arial"/>
              </a:rPr>
              <a:t>μηνών </a:t>
            </a:r>
            <a:r>
              <a:rPr lang="el-GR" dirty="0">
                <a:cs typeface="Arial"/>
              </a:rPr>
              <a:t>Δη</a:t>
            </a:r>
            <a:r>
              <a:rPr lang="el-GR" spc="-31" dirty="0">
                <a:cs typeface="Arial"/>
              </a:rPr>
              <a:t>λ</a:t>
            </a:r>
            <a:r>
              <a:rPr lang="el-GR" dirty="0">
                <a:cs typeface="Arial"/>
              </a:rPr>
              <a:t>αδή</a:t>
            </a:r>
            <a:r>
              <a:rPr lang="el-GR" spc="-22" dirty="0">
                <a:cs typeface="Arial"/>
              </a:rPr>
              <a:t> </a:t>
            </a:r>
            <a:r>
              <a:rPr lang="el-GR" dirty="0">
                <a:cs typeface="Arial"/>
              </a:rPr>
              <a:t>έσοδα</a:t>
            </a:r>
            <a:r>
              <a:rPr lang="el-GR" spc="-13" dirty="0">
                <a:cs typeface="Arial"/>
              </a:rPr>
              <a:t> </a:t>
            </a:r>
            <a:r>
              <a:rPr lang="el-GR" spc="-4" dirty="0">
                <a:cs typeface="Arial"/>
              </a:rPr>
              <a:t>χρήση</a:t>
            </a:r>
            <a:r>
              <a:rPr lang="el-GR" dirty="0">
                <a:cs typeface="Arial"/>
              </a:rPr>
              <a:t>ς</a:t>
            </a:r>
            <a:r>
              <a:rPr lang="el-GR" spc="-4" dirty="0">
                <a:cs typeface="Arial"/>
              </a:rPr>
              <a:t> εισπρακτέ</a:t>
            </a:r>
            <a:r>
              <a:rPr lang="el-GR" dirty="0">
                <a:cs typeface="Arial"/>
              </a:rPr>
              <a:t>α</a:t>
            </a:r>
            <a:r>
              <a:rPr lang="el-GR" spc="-4" dirty="0">
                <a:cs typeface="Arial"/>
              </a:rPr>
              <a:t> </a:t>
            </a:r>
            <a:r>
              <a:rPr lang="el-GR" dirty="0">
                <a:cs typeface="Arial"/>
              </a:rPr>
              <a:t>€</a:t>
            </a:r>
            <a:r>
              <a:rPr lang="el-GR" spc="-4" dirty="0">
                <a:cs typeface="Arial"/>
              </a:rPr>
              <a:t> 2</a:t>
            </a:r>
            <a:r>
              <a:rPr lang="el-GR" dirty="0">
                <a:cs typeface="Arial"/>
              </a:rPr>
              <a:t>0</a:t>
            </a:r>
          </a:p>
          <a:p>
            <a:pPr marL="0" indent="0">
              <a:buNone/>
            </a:pPr>
            <a:endParaRPr lang="el-GR" dirty="0"/>
          </a:p>
        </p:txBody>
      </p:sp>
      <p:sp>
        <p:nvSpPr>
          <p:cNvPr id="7" name="object 7"/>
          <p:cNvSpPr/>
          <p:nvPr/>
        </p:nvSpPr>
        <p:spPr>
          <a:xfrm>
            <a:off x="4436591" y="3313953"/>
            <a:ext cx="2028078" cy="112285"/>
          </a:xfrm>
          <a:custGeom>
            <a:avLst/>
            <a:gdLst/>
            <a:ahLst/>
            <a:cxnLst/>
            <a:rect l="l" t="t" r="r" b="b"/>
            <a:pathLst>
              <a:path w="2371725" h="123825">
                <a:moveTo>
                  <a:pt x="513500" y="123443"/>
                </a:moveTo>
                <a:lnTo>
                  <a:pt x="513500" y="113538"/>
                </a:lnTo>
                <a:lnTo>
                  <a:pt x="485306" y="114300"/>
                </a:lnTo>
                <a:lnTo>
                  <a:pt x="0" y="123443"/>
                </a:lnTo>
                <a:lnTo>
                  <a:pt x="513500" y="123443"/>
                </a:lnTo>
                <a:close/>
              </a:path>
              <a:path w="2371725" h="123825">
                <a:moveTo>
                  <a:pt x="579032" y="117656"/>
                </a:moveTo>
                <a:lnTo>
                  <a:pt x="579032" y="108204"/>
                </a:lnTo>
                <a:lnTo>
                  <a:pt x="566078" y="109728"/>
                </a:lnTo>
                <a:lnTo>
                  <a:pt x="540170" y="112014"/>
                </a:lnTo>
                <a:lnTo>
                  <a:pt x="512738" y="113538"/>
                </a:lnTo>
                <a:lnTo>
                  <a:pt x="513500" y="113538"/>
                </a:lnTo>
                <a:lnTo>
                  <a:pt x="513500" y="123443"/>
                </a:lnTo>
                <a:lnTo>
                  <a:pt x="539348" y="121995"/>
                </a:lnTo>
                <a:lnTo>
                  <a:pt x="565073" y="119414"/>
                </a:lnTo>
                <a:lnTo>
                  <a:pt x="579032" y="117656"/>
                </a:lnTo>
                <a:close/>
              </a:path>
              <a:path w="2371725" h="123825">
                <a:moveTo>
                  <a:pt x="626276" y="110794"/>
                </a:moveTo>
                <a:lnTo>
                  <a:pt x="626276" y="101346"/>
                </a:lnTo>
                <a:lnTo>
                  <a:pt x="614846" y="102870"/>
                </a:lnTo>
                <a:lnTo>
                  <a:pt x="602654" y="105156"/>
                </a:lnTo>
                <a:lnTo>
                  <a:pt x="590730" y="106738"/>
                </a:lnTo>
                <a:lnTo>
                  <a:pt x="578270" y="108204"/>
                </a:lnTo>
                <a:lnTo>
                  <a:pt x="579032" y="108204"/>
                </a:lnTo>
                <a:lnTo>
                  <a:pt x="579032" y="117656"/>
                </a:lnTo>
                <a:lnTo>
                  <a:pt x="591224" y="116116"/>
                </a:lnTo>
                <a:lnTo>
                  <a:pt x="616370" y="112776"/>
                </a:lnTo>
                <a:lnTo>
                  <a:pt x="626276" y="110794"/>
                </a:lnTo>
                <a:close/>
              </a:path>
              <a:path w="2371725" h="123825">
                <a:moveTo>
                  <a:pt x="733718" y="74287"/>
                </a:moveTo>
                <a:lnTo>
                  <a:pt x="733718" y="64008"/>
                </a:lnTo>
                <a:lnTo>
                  <a:pt x="728384" y="67818"/>
                </a:lnTo>
                <a:lnTo>
                  <a:pt x="706449" y="78168"/>
                </a:lnTo>
                <a:lnTo>
                  <a:pt x="683788" y="86687"/>
                </a:lnTo>
                <a:lnTo>
                  <a:pt x="660565" y="93581"/>
                </a:lnTo>
                <a:lnTo>
                  <a:pt x="636944" y="99060"/>
                </a:lnTo>
                <a:lnTo>
                  <a:pt x="625514" y="101346"/>
                </a:lnTo>
                <a:lnTo>
                  <a:pt x="626276" y="101346"/>
                </a:lnTo>
                <a:lnTo>
                  <a:pt x="626276" y="110794"/>
                </a:lnTo>
                <a:lnTo>
                  <a:pt x="627800" y="110490"/>
                </a:lnTo>
                <a:lnTo>
                  <a:pt x="638468" y="108204"/>
                </a:lnTo>
                <a:lnTo>
                  <a:pt x="649898" y="105918"/>
                </a:lnTo>
                <a:lnTo>
                  <a:pt x="678312" y="98420"/>
                </a:lnTo>
                <a:lnTo>
                  <a:pt x="712006" y="86425"/>
                </a:lnTo>
                <a:lnTo>
                  <a:pt x="733718" y="74287"/>
                </a:lnTo>
                <a:close/>
              </a:path>
              <a:path w="2371725" h="123825">
                <a:moveTo>
                  <a:pt x="738290" y="71732"/>
                </a:moveTo>
                <a:lnTo>
                  <a:pt x="738290" y="60960"/>
                </a:lnTo>
                <a:lnTo>
                  <a:pt x="732956" y="64008"/>
                </a:lnTo>
                <a:lnTo>
                  <a:pt x="733718" y="64008"/>
                </a:lnTo>
                <a:lnTo>
                  <a:pt x="733718" y="74287"/>
                </a:lnTo>
                <a:lnTo>
                  <a:pt x="738290" y="71732"/>
                </a:lnTo>
                <a:close/>
              </a:path>
              <a:path w="2371725" h="123825">
                <a:moveTo>
                  <a:pt x="748196" y="62224"/>
                </a:moveTo>
                <a:lnTo>
                  <a:pt x="748196" y="50292"/>
                </a:lnTo>
                <a:lnTo>
                  <a:pt x="742100" y="57912"/>
                </a:lnTo>
                <a:lnTo>
                  <a:pt x="742100" y="57150"/>
                </a:lnTo>
                <a:lnTo>
                  <a:pt x="737528" y="60960"/>
                </a:lnTo>
                <a:lnTo>
                  <a:pt x="738290" y="60960"/>
                </a:lnTo>
                <a:lnTo>
                  <a:pt x="738290" y="71732"/>
                </a:lnTo>
                <a:lnTo>
                  <a:pt x="742269" y="69508"/>
                </a:lnTo>
                <a:lnTo>
                  <a:pt x="748196" y="62224"/>
                </a:lnTo>
                <a:close/>
              </a:path>
              <a:path w="2371725" h="123825">
                <a:moveTo>
                  <a:pt x="758283" y="49830"/>
                </a:moveTo>
                <a:lnTo>
                  <a:pt x="752768" y="42672"/>
                </a:lnTo>
                <a:lnTo>
                  <a:pt x="752169" y="39674"/>
                </a:lnTo>
                <a:lnTo>
                  <a:pt x="752006" y="41910"/>
                </a:lnTo>
                <a:lnTo>
                  <a:pt x="752006" y="41148"/>
                </a:lnTo>
                <a:lnTo>
                  <a:pt x="751244" y="44958"/>
                </a:lnTo>
                <a:lnTo>
                  <a:pt x="751244" y="44196"/>
                </a:lnTo>
                <a:lnTo>
                  <a:pt x="749720" y="48006"/>
                </a:lnTo>
                <a:lnTo>
                  <a:pt x="749720" y="47244"/>
                </a:lnTo>
                <a:lnTo>
                  <a:pt x="747434" y="51054"/>
                </a:lnTo>
                <a:lnTo>
                  <a:pt x="748196" y="50292"/>
                </a:lnTo>
                <a:lnTo>
                  <a:pt x="748196" y="62224"/>
                </a:lnTo>
                <a:lnTo>
                  <a:pt x="758283" y="49830"/>
                </a:lnTo>
                <a:close/>
              </a:path>
              <a:path w="2371725" h="123825">
                <a:moveTo>
                  <a:pt x="752229" y="38844"/>
                </a:moveTo>
                <a:lnTo>
                  <a:pt x="752006" y="38862"/>
                </a:lnTo>
                <a:lnTo>
                  <a:pt x="752169" y="39674"/>
                </a:lnTo>
                <a:lnTo>
                  <a:pt x="752229" y="38844"/>
                </a:lnTo>
                <a:close/>
              </a:path>
              <a:path w="2371725" h="123825">
                <a:moveTo>
                  <a:pt x="761709" y="39319"/>
                </a:moveTo>
                <a:lnTo>
                  <a:pt x="761577" y="38125"/>
                </a:lnTo>
                <a:lnTo>
                  <a:pt x="752229" y="38844"/>
                </a:lnTo>
                <a:lnTo>
                  <a:pt x="752169" y="39674"/>
                </a:lnTo>
                <a:lnTo>
                  <a:pt x="752768" y="42672"/>
                </a:lnTo>
                <a:lnTo>
                  <a:pt x="758283" y="49830"/>
                </a:lnTo>
                <a:lnTo>
                  <a:pt x="760388" y="47244"/>
                </a:lnTo>
                <a:lnTo>
                  <a:pt x="761709" y="39319"/>
                </a:lnTo>
                <a:close/>
              </a:path>
              <a:path w="2371725" h="123825">
                <a:moveTo>
                  <a:pt x="761577" y="38125"/>
                </a:moveTo>
                <a:lnTo>
                  <a:pt x="757340" y="0"/>
                </a:lnTo>
                <a:lnTo>
                  <a:pt x="755054" y="0"/>
                </a:lnTo>
                <a:lnTo>
                  <a:pt x="752229" y="38844"/>
                </a:lnTo>
                <a:lnTo>
                  <a:pt x="761577" y="38125"/>
                </a:lnTo>
                <a:close/>
              </a:path>
              <a:path w="2371725" h="123825">
                <a:moveTo>
                  <a:pt x="763436" y="44196"/>
                </a:moveTo>
                <a:lnTo>
                  <a:pt x="761912" y="40386"/>
                </a:lnTo>
                <a:lnTo>
                  <a:pt x="761912" y="41148"/>
                </a:lnTo>
                <a:lnTo>
                  <a:pt x="761709" y="39319"/>
                </a:lnTo>
                <a:lnTo>
                  <a:pt x="760388" y="47244"/>
                </a:lnTo>
                <a:lnTo>
                  <a:pt x="758283" y="49830"/>
                </a:lnTo>
                <a:lnTo>
                  <a:pt x="762674" y="55531"/>
                </a:lnTo>
                <a:lnTo>
                  <a:pt x="762674" y="44196"/>
                </a:lnTo>
                <a:lnTo>
                  <a:pt x="763436" y="44196"/>
                </a:lnTo>
                <a:close/>
              </a:path>
              <a:path w="2371725" h="123825">
                <a:moveTo>
                  <a:pt x="761912" y="38100"/>
                </a:moveTo>
                <a:lnTo>
                  <a:pt x="761577" y="38125"/>
                </a:lnTo>
                <a:lnTo>
                  <a:pt x="761709" y="39319"/>
                </a:lnTo>
                <a:lnTo>
                  <a:pt x="761912" y="38100"/>
                </a:lnTo>
                <a:close/>
              </a:path>
              <a:path w="2371725" h="123825">
                <a:moveTo>
                  <a:pt x="764960" y="47244"/>
                </a:moveTo>
                <a:lnTo>
                  <a:pt x="762674" y="44196"/>
                </a:lnTo>
                <a:lnTo>
                  <a:pt x="762674" y="55531"/>
                </a:lnTo>
                <a:lnTo>
                  <a:pt x="764198" y="57509"/>
                </a:lnTo>
                <a:lnTo>
                  <a:pt x="764198" y="47244"/>
                </a:lnTo>
                <a:lnTo>
                  <a:pt x="764960" y="47244"/>
                </a:lnTo>
                <a:close/>
              </a:path>
              <a:path w="2371725" h="123825">
                <a:moveTo>
                  <a:pt x="773342" y="57150"/>
                </a:moveTo>
                <a:lnTo>
                  <a:pt x="769532" y="53340"/>
                </a:lnTo>
                <a:lnTo>
                  <a:pt x="769532" y="54102"/>
                </a:lnTo>
                <a:lnTo>
                  <a:pt x="766484" y="50292"/>
                </a:lnTo>
                <a:lnTo>
                  <a:pt x="766484" y="51054"/>
                </a:lnTo>
                <a:lnTo>
                  <a:pt x="764198" y="47244"/>
                </a:lnTo>
                <a:lnTo>
                  <a:pt x="764198" y="57509"/>
                </a:lnTo>
                <a:lnTo>
                  <a:pt x="772580" y="68391"/>
                </a:lnTo>
                <a:lnTo>
                  <a:pt x="772580" y="57150"/>
                </a:lnTo>
                <a:lnTo>
                  <a:pt x="773342" y="57150"/>
                </a:lnTo>
                <a:close/>
              </a:path>
              <a:path w="2371725" h="123825">
                <a:moveTo>
                  <a:pt x="777152" y="60198"/>
                </a:moveTo>
                <a:lnTo>
                  <a:pt x="772580" y="57150"/>
                </a:lnTo>
                <a:lnTo>
                  <a:pt x="772580" y="68391"/>
                </a:lnTo>
                <a:lnTo>
                  <a:pt x="773184" y="69175"/>
                </a:lnTo>
                <a:lnTo>
                  <a:pt x="776390" y="70685"/>
                </a:lnTo>
                <a:lnTo>
                  <a:pt x="776390" y="60198"/>
                </a:lnTo>
                <a:lnTo>
                  <a:pt x="777152" y="60198"/>
                </a:lnTo>
                <a:close/>
              </a:path>
              <a:path w="2371725" h="123825">
                <a:moveTo>
                  <a:pt x="793154" y="69342"/>
                </a:moveTo>
                <a:lnTo>
                  <a:pt x="787058" y="66294"/>
                </a:lnTo>
                <a:lnTo>
                  <a:pt x="776390" y="60198"/>
                </a:lnTo>
                <a:lnTo>
                  <a:pt x="776390" y="70685"/>
                </a:lnTo>
                <a:lnTo>
                  <a:pt x="792392" y="78223"/>
                </a:lnTo>
                <a:lnTo>
                  <a:pt x="792392" y="69342"/>
                </a:lnTo>
                <a:lnTo>
                  <a:pt x="793154" y="69342"/>
                </a:lnTo>
                <a:close/>
              </a:path>
              <a:path w="2371725" h="123825">
                <a:moveTo>
                  <a:pt x="822110" y="80772"/>
                </a:moveTo>
                <a:lnTo>
                  <a:pt x="813728" y="78486"/>
                </a:lnTo>
                <a:lnTo>
                  <a:pt x="806108" y="75438"/>
                </a:lnTo>
                <a:lnTo>
                  <a:pt x="792392" y="69342"/>
                </a:lnTo>
                <a:lnTo>
                  <a:pt x="792392" y="78223"/>
                </a:lnTo>
                <a:lnTo>
                  <a:pt x="814231" y="88510"/>
                </a:lnTo>
                <a:lnTo>
                  <a:pt x="821348" y="90292"/>
                </a:lnTo>
                <a:lnTo>
                  <a:pt x="821348" y="80772"/>
                </a:lnTo>
                <a:lnTo>
                  <a:pt x="822110" y="80772"/>
                </a:lnTo>
                <a:close/>
              </a:path>
              <a:path w="2371725" h="123825">
                <a:moveTo>
                  <a:pt x="1031660" y="104436"/>
                </a:moveTo>
                <a:lnTo>
                  <a:pt x="1003466" y="104394"/>
                </a:lnTo>
                <a:lnTo>
                  <a:pt x="980639" y="103855"/>
                </a:lnTo>
                <a:lnTo>
                  <a:pt x="958370" y="103008"/>
                </a:lnTo>
                <a:lnTo>
                  <a:pt x="936170" y="101520"/>
                </a:lnTo>
                <a:lnTo>
                  <a:pt x="913550" y="99060"/>
                </a:lnTo>
                <a:lnTo>
                  <a:pt x="901358" y="97536"/>
                </a:lnTo>
                <a:lnTo>
                  <a:pt x="890690" y="96012"/>
                </a:lnTo>
                <a:lnTo>
                  <a:pt x="876069" y="93703"/>
                </a:lnTo>
                <a:lnTo>
                  <a:pt x="860096" y="90901"/>
                </a:lnTo>
                <a:lnTo>
                  <a:pt x="844370" y="87416"/>
                </a:lnTo>
                <a:lnTo>
                  <a:pt x="830492" y="83058"/>
                </a:lnTo>
                <a:lnTo>
                  <a:pt x="821348" y="80772"/>
                </a:lnTo>
                <a:lnTo>
                  <a:pt x="821348" y="90292"/>
                </a:lnTo>
                <a:lnTo>
                  <a:pt x="866845" y="101684"/>
                </a:lnTo>
                <a:lnTo>
                  <a:pt x="921963" y="109702"/>
                </a:lnTo>
                <a:lnTo>
                  <a:pt x="970525" y="113572"/>
                </a:lnTo>
                <a:lnTo>
                  <a:pt x="993560" y="114081"/>
                </a:lnTo>
                <a:lnTo>
                  <a:pt x="993560" y="105156"/>
                </a:lnTo>
                <a:lnTo>
                  <a:pt x="1031660" y="104436"/>
                </a:lnTo>
                <a:close/>
              </a:path>
              <a:path w="2371725" h="123825">
                <a:moveTo>
                  <a:pt x="902120" y="97536"/>
                </a:moveTo>
                <a:lnTo>
                  <a:pt x="901358" y="97434"/>
                </a:lnTo>
                <a:lnTo>
                  <a:pt x="902120" y="97536"/>
                </a:lnTo>
                <a:close/>
              </a:path>
              <a:path w="2371725" h="123825">
                <a:moveTo>
                  <a:pt x="2371503" y="123443"/>
                </a:moveTo>
                <a:lnTo>
                  <a:pt x="2332578" y="106665"/>
                </a:lnTo>
                <a:lnTo>
                  <a:pt x="2273492" y="93664"/>
                </a:lnTo>
                <a:lnTo>
                  <a:pt x="2212001" y="86348"/>
                </a:lnTo>
                <a:lnTo>
                  <a:pt x="2158556" y="83480"/>
                </a:lnTo>
                <a:lnTo>
                  <a:pt x="2123606" y="83820"/>
                </a:lnTo>
                <a:lnTo>
                  <a:pt x="993560" y="105156"/>
                </a:lnTo>
                <a:lnTo>
                  <a:pt x="993560" y="114081"/>
                </a:lnTo>
                <a:lnTo>
                  <a:pt x="1003466" y="114300"/>
                </a:lnTo>
                <a:lnTo>
                  <a:pt x="1031660" y="114300"/>
                </a:lnTo>
                <a:lnTo>
                  <a:pt x="2123606" y="93726"/>
                </a:lnTo>
                <a:lnTo>
                  <a:pt x="2173530" y="93556"/>
                </a:lnTo>
                <a:lnTo>
                  <a:pt x="2224800" y="96750"/>
                </a:lnTo>
                <a:lnTo>
                  <a:pt x="2275765" y="103575"/>
                </a:lnTo>
                <a:lnTo>
                  <a:pt x="2324774" y="114300"/>
                </a:lnTo>
                <a:lnTo>
                  <a:pt x="2333156" y="117348"/>
                </a:lnTo>
                <a:lnTo>
                  <a:pt x="2333156" y="116586"/>
                </a:lnTo>
                <a:lnTo>
                  <a:pt x="2341538" y="119634"/>
                </a:lnTo>
                <a:lnTo>
                  <a:pt x="2349158" y="122682"/>
                </a:lnTo>
                <a:lnTo>
                  <a:pt x="2349158" y="122910"/>
                </a:lnTo>
                <a:lnTo>
                  <a:pt x="2350936" y="123443"/>
                </a:lnTo>
                <a:lnTo>
                  <a:pt x="2371503" y="123443"/>
                </a:lnTo>
                <a:close/>
              </a:path>
              <a:path w="2371725" h="123825">
                <a:moveTo>
                  <a:pt x="1003466" y="114300"/>
                </a:moveTo>
                <a:lnTo>
                  <a:pt x="993560" y="114081"/>
                </a:lnTo>
                <a:lnTo>
                  <a:pt x="993560" y="114300"/>
                </a:lnTo>
                <a:lnTo>
                  <a:pt x="1003466" y="114300"/>
                </a:lnTo>
                <a:close/>
              </a:path>
              <a:path w="2371725" h="123825">
                <a:moveTo>
                  <a:pt x="2349158" y="122910"/>
                </a:moveTo>
                <a:lnTo>
                  <a:pt x="2349158" y="122682"/>
                </a:lnTo>
                <a:lnTo>
                  <a:pt x="2348396" y="122682"/>
                </a:lnTo>
                <a:lnTo>
                  <a:pt x="2349158" y="122910"/>
                </a:lnTo>
                <a:close/>
              </a:path>
            </a:pathLst>
          </a:custGeom>
          <a:solidFill>
            <a:srgbClr val="000000"/>
          </a:solidFill>
        </p:spPr>
        <p:txBody>
          <a:bodyPr wrap="square" lIns="0" tIns="0" rIns="0" bIns="0" rtlCol="0"/>
          <a:lstStyle/>
          <a:p>
            <a:endParaRPr/>
          </a:p>
        </p:txBody>
      </p:sp>
      <p:sp>
        <p:nvSpPr>
          <p:cNvPr id="8" name="object 8"/>
          <p:cNvSpPr/>
          <p:nvPr/>
        </p:nvSpPr>
        <p:spPr>
          <a:xfrm>
            <a:off x="6676184" y="3184738"/>
            <a:ext cx="2371250" cy="241268"/>
          </a:xfrm>
          <a:custGeom>
            <a:avLst/>
            <a:gdLst/>
            <a:ahLst/>
            <a:cxnLst/>
            <a:rect l="l" t="t" r="r" b="b"/>
            <a:pathLst>
              <a:path w="2773045" h="266064">
                <a:moveTo>
                  <a:pt x="1166449" y="217932"/>
                </a:moveTo>
                <a:lnTo>
                  <a:pt x="1154257" y="220980"/>
                </a:lnTo>
                <a:lnTo>
                  <a:pt x="1142827" y="223266"/>
                </a:lnTo>
                <a:lnTo>
                  <a:pt x="1130635" y="225552"/>
                </a:lnTo>
                <a:lnTo>
                  <a:pt x="1118443" y="226314"/>
                </a:lnTo>
                <a:lnTo>
                  <a:pt x="1106251" y="227838"/>
                </a:lnTo>
                <a:lnTo>
                  <a:pt x="1093297" y="227838"/>
                </a:lnTo>
                <a:lnTo>
                  <a:pt x="103459" y="246888"/>
                </a:lnTo>
                <a:lnTo>
                  <a:pt x="90505" y="246888"/>
                </a:lnTo>
                <a:lnTo>
                  <a:pt x="52405" y="251460"/>
                </a:lnTo>
                <a:lnTo>
                  <a:pt x="5995" y="263671"/>
                </a:lnTo>
                <a:lnTo>
                  <a:pt x="0" y="265937"/>
                </a:lnTo>
                <a:lnTo>
                  <a:pt x="31070" y="265937"/>
                </a:lnTo>
                <a:lnTo>
                  <a:pt x="42499" y="262890"/>
                </a:lnTo>
                <a:lnTo>
                  <a:pt x="42499" y="263652"/>
                </a:lnTo>
                <a:lnTo>
                  <a:pt x="54691" y="260604"/>
                </a:lnTo>
                <a:lnTo>
                  <a:pt x="54691" y="261223"/>
                </a:lnTo>
                <a:lnTo>
                  <a:pt x="66121" y="259080"/>
                </a:lnTo>
                <a:lnTo>
                  <a:pt x="78313" y="257556"/>
                </a:lnTo>
                <a:lnTo>
                  <a:pt x="90505" y="256838"/>
                </a:lnTo>
                <a:lnTo>
                  <a:pt x="103459" y="256032"/>
                </a:lnTo>
                <a:lnTo>
                  <a:pt x="1094059" y="237744"/>
                </a:lnTo>
                <a:lnTo>
                  <a:pt x="1136342" y="233984"/>
                </a:lnTo>
                <a:lnTo>
                  <a:pt x="1165687" y="227529"/>
                </a:lnTo>
                <a:lnTo>
                  <a:pt x="1165687" y="218694"/>
                </a:lnTo>
                <a:lnTo>
                  <a:pt x="1166449" y="217932"/>
                </a:lnTo>
                <a:close/>
              </a:path>
              <a:path w="2773045" h="266064">
                <a:moveTo>
                  <a:pt x="54691" y="261223"/>
                </a:moveTo>
                <a:lnTo>
                  <a:pt x="54691" y="260604"/>
                </a:lnTo>
                <a:lnTo>
                  <a:pt x="53929" y="261366"/>
                </a:lnTo>
                <a:lnTo>
                  <a:pt x="54691" y="261223"/>
                </a:lnTo>
                <a:close/>
              </a:path>
              <a:path w="2773045" h="266064">
                <a:moveTo>
                  <a:pt x="91267" y="256794"/>
                </a:moveTo>
                <a:lnTo>
                  <a:pt x="90505" y="256794"/>
                </a:lnTo>
                <a:lnTo>
                  <a:pt x="91267" y="256794"/>
                </a:lnTo>
                <a:close/>
              </a:path>
              <a:path w="2773045" h="266064">
                <a:moveTo>
                  <a:pt x="1188547" y="220773"/>
                </a:moveTo>
                <a:lnTo>
                  <a:pt x="1188547" y="211836"/>
                </a:lnTo>
                <a:lnTo>
                  <a:pt x="1176974" y="214931"/>
                </a:lnTo>
                <a:lnTo>
                  <a:pt x="1165687" y="218694"/>
                </a:lnTo>
                <a:lnTo>
                  <a:pt x="1165687" y="227529"/>
                </a:lnTo>
                <a:lnTo>
                  <a:pt x="1176974" y="225047"/>
                </a:lnTo>
                <a:lnTo>
                  <a:pt x="1188547" y="220773"/>
                </a:lnTo>
                <a:close/>
              </a:path>
              <a:path w="2773045" h="266064">
                <a:moveTo>
                  <a:pt x="1209883" y="212893"/>
                </a:moveTo>
                <a:lnTo>
                  <a:pt x="1209883" y="203454"/>
                </a:lnTo>
                <a:lnTo>
                  <a:pt x="1199215" y="208026"/>
                </a:lnTo>
                <a:lnTo>
                  <a:pt x="1199215" y="207264"/>
                </a:lnTo>
                <a:lnTo>
                  <a:pt x="1187785" y="211836"/>
                </a:lnTo>
                <a:lnTo>
                  <a:pt x="1188547" y="211836"/>
                </a:lnTo>
                <a:lnTo>
                  <a:pt x="1188547" y="220773"/>
                </a:lnTo>
                <a:lnTo>
                  <a:pt x="1209883" y="212893"/>
                </a:lnTo>
                <a:close/>
              </a:path>
              <a:path w="2773045" h="266064">
                <a:moveTo>
                  <a:pt x="1219789" y="208584"/>
                </a:moveTo>
                <a:lnTo>
                  <a:pt x="1219789" y="198882"/>
                </a:lnTo>
                <a:lnTo>
                  <a:pt x="1209121" y="203454"/>
                </a:lnTo>
                <a:lnTo>
                  <a:pt x="1209883" y="203454"/>
                </a:lnTo>
                <a:lnTo>
                  <a:pt x="1209883" y="212893"/>
                </a:lnTo>
                <a:lnTo>
                  <a:pt x="1215964" y="210647"/>
                </a:lnTo>
                <a:lnTo>
                  <a:pt x="1219789" y="208584"/>
                </a:lnTo>
                <a:close/>
              </a:path>
              <a:path w="2773045" h="266064">
                <a:moveTo>
                  <a:pt x="1229695" y="203241"/>
                </a:moveTo>
                <a:lnTo>
                  <a:pt x="1229695" y="193548"/>
                </a:lnTo>
                <a:lnTo>
                  <a:pt x="1219027" y="198882"/>
                </a:lnTo>
                <a:lnTo>
                  <a:pt x="1219789" y="198882"/>
                </a:lnTo>
                <a:lnTo>
                  <a:pt x="1219789" y="208584"/>
                </a:lnTo>
                <a:lnTo>
                  <a:pt x="1229695" y="203241"/>
                </a:lnTo>
                <a:close/>
              </a:path>
              <a:path w="2773045" h="266064">
                <a:moveTo>
                  <a:pt x="1287607" y="161804"/>
                </a:moveTo>
                <a:lnTo>
                  <a:pt x="1287607" y="149352"/>
                </a:lnTo>
                <a:lnTo>
                  <a:pt x="1279987" y="156972"/>
                </a:lnTo>
                <a:lnTo>
                  <a:pt x="1279987" y="156210"/>
                </a:lnTo>
                <a:lnTo>
                  <a:pt x="1272367" y="163830"/>
                </a:lnTo>
                <a:lnTo>
                  <a:pt x="1272367" y="163068"/>
                </a:lnTo>
                <a:lnTo>
                  <a:pt x="1264747" y="169926"/>
                </a:lnTo>
                <a:lnTo>
                  <a:pt x="1256365" y="176784"/>
                </a:lnTo>
                <a:lnTo>
                  <a:pt x="1256365" y="176022"/>
                </a:lnTo>
                <a:lnTo>
                  <a:pt x="1247983" y="182880"/>
                </a:lnTo>
                <a:lnTo>
                  <a:pt x="1247983" y="182118"/>
                </a:lnTo>
                <a:lnTo>
                  <a:pt x="1238839" y="188214"/>
                </a:lnTo>
                <a:lnTo>
                  <a:pt x="1228933" y="193548"/>
                </a:lnTo>
                <a:lnTo>
                  <a:pt x="1229695" y="193548"/>
                </a:lnTo>
                <a:lnTo>
                  <a:pt x="1229695" y="203241"/>
                </a:lnTo>
                <a:lnTo>
                  <a:pt x="1253317" y="190500"/>
                </a:lnTo>
                <a:lnTo>
                  <a:pt x="1262461" y="184404"/>
                </a:lnTo>
                <a:lnTo>
                  <a:pt x="1270843" y="177546"/>
                </a:lnTo>
                <a:lnTo>
                  <a:pt x="1287607" y="161804"/>
                </a:lnTo>
                <a:close/>
              </a:path>
              <a:path w="2773045" h="266064">
                <a:moveTo>
                  <a:pt x="1311229" y="133819"/>
                </a:moveTo>
                <a:lnTo>
                  <a:pt x="1311229" y="118110"/>
                </a:lnTo>
                <a:lnTo>
                  <a:pt x="1305895" y="126492"/>
                </a:lnTo>
                <a:lnTo>
                  <a:pt x="1293703" y="141732"/>
                </a:lnTo>
                <a:lnTo>
                  <a:pt x="1286845" y="149352"/>
                </a:lnTo>
                <a:lnTo>
                  <a:pt x="1287607" y="149352"/>
                </a:lnTo>
                <a:lnTo>
                  <a:pt x="1287607" y="161804"/>
                </a:lnTo>
                <a:lnTo>
                  <a:pt x="1296937" y="153043"/>
                </a:lnTo>
                <a:lnTo>
                  <a:pt x="1311229" y="133819"/>
                </a:lnTo>
                <a:close/>
              </a:path>
              <a:path w="2773045" h="266064">
                <a:moveTo>
                  <a:pt x="1315801" y="127669"/>
                </a:moveTo>
                <a:lnTo>
                  <a:pt x="1315801" y="109728"/>
                </a:lnTo>
                <a:lnTo>
                  <a:pt x="1310467" y="118110"/>
                </a:lnTo>
                <a:lnTo>
                  <a:pt x="1311229" y="118110"/>
                </a:lnTo>
                <a:lnTo>
                  <a:pt x="1311229" y="133819"/>
                </a:lnTo>
                <a:lnTo>
                  <a:pt x="1315801" y="127669"/>
                </a:lnTo>
                <a:close/>
              </a:path>
              <a:path w="2773045" h="266064">
                <a:moveTo>
                  <a:pt x="1354663" y="92202"/>
                </a:moveTo>
                <a:lnTo>
                  <a:pt x="1343233" y="47244"/>
                </a:lnTo>
                <a:lnTo>
                  <a:pt x="1340185" y="0"/>
                </a:lnTo>
                <a:lnTo>
                  <a:pt x="1333327" y="0"/>
                </a:lnTo>
                <a:lnTo>
                  <a:pt x="1332565" y="47244"/>
                </a:lnTo>
                <a:lnTo>
                  <a:pt x="1331803" y="57150"/>
                </a:lnTo>
                <a:lnTo>
                  <a:pt x="1331803" y="56388"/>
                </a:lnTo>
                <a:lnTo>
                  <a:pt x="1331041" y="66294"/>
                </a:lnTo>
                <a:lnTo>
                  <a:pt x="1331041" y="65532"/>
                </a:lnTo>
                <a:lnTo>
                  <a:pt x="1328755" y="75438"/>
                </a:lnTo>
                <a:lnTo>
                  <a:pt x="1328755" y="74676"/>
                </a:lnTo>
                <a:lnTo>
                  <a:pt x="1326469" y="83820"/>
                </a:lnTo>
                <a:lnTo>
                  <a:pt x="1323421" y="92964"/>
                </a:lnTo>
                <a:lnTo>
                  <a:pt x="1319611" y="101346"/>
                </a:lnTo>
                <a:lnTo>
                  <a:pt x="1315039" y="110490"/>
                </a:lnTo>
                <a:lnTo>
                  <a:pt x="1315801" y="109728"/>
                </a:lnTo>
                <a:lnTo>
                  <a:pt x="1315801" y="127669"/>
                </a:lnTo>
                <a:lnTo>
                  <a:pt x="1318082" y="124601"/>
                </a:lnTo>
                <a:lnTo>
                  <a:pt x="1333327" y="92710"/>
                </a:lnTo>
                <a:lnTo>
                  <a:pt x="1333327" y="38100"/>
                </a:lnTo>
                <a:lnTo>
                  <a:pt x="1342471" y="38100"/>
                </a:lnTo>
                <a:lnTo>
                  <a:pt x="1342471" y="84748"/>
                </a:lnTo>
                <a:lnTo>
                  <a:pt x="1346055" y="97369"/>
                </a:lnTo>
                <a:lnTo>
                  <a:pt x="1353901" y="110611"/>
                </a:lnTo>
                <a:lnTo>
                  <a:pt x="1353901" y="92202"/>
                </a:lnTo>
                <a:lnTo>
                  <a:pt x="1354663" y="92202"/>
                </a:lnTo>
                <a:close/>
              </a:path>
              <a:path w="2773045" h="266064">
                <a:moveTo>
                  <a:pt x="1342471" y="48006"/>
                </a:moveTo>
                <a:lnTo>
                  <a:pt x="1342471" y="38100"/>
                </a:lnTo>
                <a:lnTo>
                  <a:pt x="1333327" y="38100"/>
                </a:lnTo>
                <a:lnTo>
                  <a:pt x="1333327" y="48006"/>
                </a:lnTo>
                <a:lnTo>
                  <a:pt x="1334851" y="57912"/>
                </a:lnTo>
                <a:lnTo>
                  <a:pt x="1338562" y="70979"/>
                </a:lnTo>
                <a:lnTo>
                  <a:pt x="1341709" y="57912"/>
                </a:lnTo>
                <a:lnTo>
                  <a:pt x="1342471" y="48006"/>
                </a:lnTo>
                <a:close/>
              </a:path>
              <a:path w="2773045" h="266064">
                <a:moveTo>
                  <a:pt x="1338562" y="70979"/>
                </a:moveTo>
                <a:lnTo>
                  <a:pt x="1334851" y="57912"/>
                </a:lnTo>
                <a:lnTo>
                  <a:pt x="1333327" y="48006"/>
                </a:lnTo>
                <a:lnTo>
                  <a:pt x="1333327" y="92710"/>
                </a:lnTo>
                <a:lnTo>
                  <a:pt x="1338562" y="70979"/>
                </a:lnTo>
                <a:close/>
              </a:path>
              <a:path w="2773045" h="266064">
                <a:moveTo>
                  <a:pt x="1342471" y="84748"/>
                </a:moveTo>
                <a:lnTo>
                  <a:pt x="1342471" y="48006"/>
                </a:lnTo>
                <a:lnTo>
                  <a:pt x="1341709" y="57912"/>
                </a:lnTo>
                <a:lnTo>
                  <a:pt x="1338562" y="70979"/>
                </a:lnTo>
                <a:lnTo>
                  <a:pt x="1342471" y="84748"/>
                </a:lnTo>
                <a:close/>
              </a:path>
              <a:path w="2773045" h="266064">
                <a:moveTo>
                  <a:pt x="1363045" y="108966"/>
                </a:moveTo>
                <a:lnTo>
                  <a:pt x="1353901" y="92202"/>
                </a:lnTo>
                <a:lnTo>
                  <a:pt x="1353901" y="110611"/>
                </a:lnTo>
                <a:lnTo>
                  <a:pt x="1362283" y="124758"/>
                </a:lnTo>
                <a:lnTo>
                  <a:pt x="1362283" y="108966"/>
                </a:lnTo>
                <a:lnTo>
                  <a:pt x="1363045" y="108966"/>
                </a:lnTo>
                <a:close/>
              </a:path>
              <a:path w="2773045" h="266064">
                <a:moveTo>
                  <a:pt x="1385905" y="140208"/>
                </a:moveTo>
                <a:lnTo>
                  <a:pt x="1379047" y="132588"/>
                </a:lnTo>
                <a:lnTo>
                  <a:pt x="1372951" y="124968"/>
                </a:lnTo>
                <a:lnTo>
                  <a:pt x="1367617" y="117348"/>
                </a:lnTo>
                <a:lnTo>
                  <a:pt x="1362283" y="108966"/>
                </a:lnTo>
                <a:lnTo>
                  <a:pt x="1362283" y="124758"/>
                </a:lnTo>
                <a:lnTo>
                  <a:pt x="1366922" y="132588"/>
                </a:lnTo>
                <a:lnTo>
                  <a:pt x="1385143" y="152232"/>
                </a:lnTo>
                <a:lnTo>
                  <a:pt x="1385143" y="140208"/>
                </a:lnTo>
                <a:lnTo>
                  <a:pt x="1385905" y="140208"/>
                </a:lnTo>
                <a:close/>
              </a:path>
              <a:path w="2773045" h="266064">
                <a:moveTo>
                  <a:pt x="1494109" y="205740"/>
                </a:moveTo>
                <a:lnTo>
                  <a:pt x="1482679" y="201930"/>
                </a:lnTo>
                <a:lnTo>
                  <a:pt x="1482679" y="202692"/>
                </a:lnTo>
                <a:lnTo>
                  <a:pt x="1472011" y="198120"/>
                </a:lnTo>
                <a:lnTo>
                  <a:pt x="1462105" y="194310"/>
                </a:lnTo>
                <a:lnTo>
                  <a:pt x="1452199" y="188976"/>
                </a:lnTo>
                <a:lnTo>
                  <a:pt x="1452199" y="189738"/>
                </a:lnTo>
                <a:lnTo>
                  <a:pt x="1442293" y="184404"/>
                </a:lnTo>
                <a:lnTo>
                  <a:pt x="1433149" y="179070"/>
                </a:lnTo>
                <a:lnTo>
                  <a:pt x="1424005" y="172974"/>
                </a:lnTo>
                <a:lnTo>
                  <a:pt x="1415623" y="166878"/>
                </a:lnTo>
                <a:lnTo>
                  <a:pt x="1415623" y="167640"/>
                </a:lnTo>
                <a:lnTo>
                  <a:pt x="1407241" y="160782"/>
                </a:lnTo>
                <a:lnTo>
                  <a:pt x="1399621" y="153924"/>
                </a:lnTo>
                <a:lnTo>
                  <a:pt x="1399621" y="154686"/>
                </a:lnTo>
                <a:lnTo>
                  <a:pt x="1385143" y="140208"/>
                </a:lnTo>
                <a:lnTo>
                  <a:pt x="1385143" y="152232"/>
                </a:lnTo>
                <a:lnTo>
                  <a:pt x="1427815" y="187452"/>
                </a:lnTo>
                <a:lnTo>
                  <a:pt x="1474394" y="209257"/>
                </a:lnTo>
                <a:lnTo>
                  <a:pt x="1493347" y="215473"/>
                </a:lnTo>
                <a:lnTo>
                  <a:pt x="1493347" y="205740"/>
                </a:lnTo>
                <a:lnTo>
                  <a:pt x="1494109" y="205740"/>
                </a:lnTo>
                <a:close/>
              </a:path>
              <a:path w="2773045" h="266064">
                <a:moveTo>
                  <a:pt x="2772531" y="265937"/>
                </a:moveTo>
                <a:lnTo>
                  <a:pt x="2749123" y="247650"/>
                </a:lnTo>
                <a:lnTo>
                  <a:pt x="2730835" y="235458"/>
                </a:lnTo>
                <a:lnTo>
                  <a:pt x="2720167" y="230886"/>
                </a:lnTo>
                <a:lnTo>
                  <a:pt x="2707701" y="224413"/>
                </a:lnTo>
                <a:lnTo>
                  <a:pt x="2666065" y="210312"/>
                </a:lnTo>
                <a:lnTo>
                  <a:pt x="2626023" y="202875"/>
                </a:lnTo>
                <a:lnTo>
                  <a:pt x="2595953" y="200243"/>
                </a:lnTo>
                <a:lnTo>
                  <a:pt x="2579197" y="200406"/>
                </a:lnTo>
                <a:lnTo>
                  <a:pt x="1588597" y="218694"/>
                </a:lnTo>
                <a:lnTo>
                  <a:pt x="1576405" y="218694"/>
                </a:lnTo>
                <a:lnTo>
                  <a:pt x="1563451" y="217932"/>
                </a:lnTo>
                <a:lnTo>
                  <a:pt x="1551259" y="217170"/>
                </a:lnTo>
                <a:lnTo>
                  <a:pt x="1527637" y="214122"/>
                </a:lnTo>
                <a:lnTo>
                  <a:pt x="1516207" y="211836"/>
                </a:lnTo>
                <a:lnTo>
                  <a:pt x="1493347" y="205740"/>
                </a:lnTo>
                <a:lnTo>
                  <a:pt x="1493347" y="215473"/>
                </a:lnTo>
                <a:lnTo>
                  <a:pt x="1538305" y="225552"/>
                </a:lnTo>
                <a:lnTo>
                  <a:pt x="1600625" y="229252"/>
                </a:lnTo>
                <a:lnTo>
                  <a:pt x="1650768" y="230593"/>
                </a:lnTo>
                <a:lnTo>
                  <a:pt x="1700925" y="231182"/>
                </a:lnTo>
                <a:lnTo>
                  <a:pt x="1751095" y="231105"/>
                </a:lnTo>
                <a:lnTo>
                  <a:pt x="1801275" y="230447"/>
                </a:lnTo>
                <a:lnTo>
                  <a:pt x="1851464" y="229293"/>
                </a:lnTo>
                <a:lnTo>
                  <a:pt x="1901661" y="227727"/>
                </a:lnTo>
                <a:lnTo>
                  <a:pt x="1951863" y="225836"/>
                </a:lnTo>
                <a:lnTo>
                  <a:pt x="2002071" y="223704"/>
                </a:lnTo>
                <a:lnTo>
                  <a:pt x="2052281" y="221417"/>
                </a:lnTo>
                <a:lnTo>
                  <a:pt x="2152704" y="216715"/>
                </a:lnTo>
                <a:lnTo>
                  <a:pt x="2202914" y="214471"/>
                </a:lnTo>
                <a:lnTo>
                  <a:pt x="2253120" y="212411"/>
                </a:lnTo>
                <a:lnTo>
                  <a:pt x="2303322" y="210621"/>
                </a:lnTo>
                <a:lnTo>
                  <a:pt x="2353517" y="209186"/>
                </a:lnTo>
                <a:lnTo>
                  <a:pt x="2403704" y="208191"/>
                </a:lnTo>
                <a:lnTo>
                  <a:pt x="2453882" y="207721"/>
                </a:lnTo>
                <a:lnTo>
                  <a:pt x="2504049" y="207861"/>
                </a:lnTo>
                <a:lnTo>
                  <a:pt x="2554203" y="208696"/>
                </a:lnTo>
                <a:lnTo>
                  <a:pt x="2604343" y="210312"/>
                </a:lnTo>
                <a:lnTo>
                  <a:pt x="2616535" y="211074"/>
                </a:lnTo>
                <a:lnTo>
                  <a:pt x="2640919" y="214122"/>
                </a:lnTo>
                <a:lnTo>
                  <a:pt x="2640919" y="214312"/>
                </a:lnTo>
                <a:lnTo>
                  <a:pt x="2652349" y="217170"/>
                </a:lnTo>
                <a:lnTo>
                  <a:pt x="2652349" y="216408"/>
                </a:lnTo>
                <a:lnTo>
                  <a:pt x="2663779" y="219456"/>
                </a:lnTo>
                <a:lnTo>
                  <a:pt x="2674447" y="222504"/>
                </a:lnTo>
                <a:lnTo>
                  <a:pt x="2685877" y="226314"/>
                </a:lnTo>
                <a:lnTo>
                  <a:pt x="2685877" y="226586"/>
                </a:lnTo>
                <a:lnTo>
                  <a:pt x="2695783" y="230124"/>
                </a:lnTo>
                <a:lnTo>
                  <a:pt x="2706451" y="234696"/>
                </a:lnTo>
                <a:lnTo>
                  <a:pt x="2716357" y="239268"/>
                </a:lnTo>
                <a:lnTo>
                  <a:pt x="2725501" y="244191"/>
                </a:lnTo>
                <a:lnTo>
                  <a:pt x="2725501" y="243840"/>
                </a:lnTo>
                <a:lnTo>
                  <a:pt x="2735407" y="249936"/>
                </a:lnTo>
                <a:lnTo>
                  <a:pt x="2735407" y="249174"/>
                </a:lnTo>
                <a:lnTo>
                  <a:pt x="2744551" y="255270"/>
                </a:lnTo>
                <a:lnTo>
                  <a:pt x="2744551" y="255778"/>
                </a:lnTo>
                <a:lnTo>
                  <a:pt x="2752933" y="261366"/>
                </a:lnTo>
                <a:lnTo>
                  <a:pt x="2758648" y="265937"/>
                </a:lnTo>
                <a:lnTo>
                  <a:pt x="2772531" y="265937"/>
                </a:lnTo>
                <a:close/>
              </a:path>
              <a:path w="2773045" h="266064">
                <a:moveTo>
                  <a:pt x="1552021" y="217170"/>
                </a:moveTo>
                <a:lnTo>
                  <a:pt x="1551259" y="217074"/>
                </a:lnTo>
                <a:lnTo>
                  <a:pt x="1552021" y="217170"/>
                </a:lnTo>
                <a:close/>
              </a:path>
              <a:path w="2773045" h="266064">
                <a:moveTo>
                  <a:pt x="1564213" y="217932"/>
                </a:moveTo>
                <a:lnTo>
                  <a:pt x="1563451" y="217887"/>
                </a:lnTo>
                <a:lnTo>
                  <a:pt x="1564213" y="217932"/>
                </a:lnTo>
                <a:close/>
              </a:path>
              <a:path w="2773045" h="266064">
                <a:moveTo>
                  <a:pt x="2640919" y="214312"/>
                </a:moveTo>
                <a:lnTo>
                  <a:pt x="2640919" y="214122"/>
                </a:lnTo>
                <a:lnTo>
                  <a:pt x="2640157" y="214122"/>
                </a:lnTo>
                <a:lnTo>
                  <a:pt x="2640919" y="214312"/>
                </a:lnTo>
                <a:close/>
              </a:path>
              <a:path w="2773045" h="266064">
                <a:moveTo>
                  <a:pt x="2685877" y="226586"/>
                </a:moveTo>
                <a:lnTo>
                  <a:pt x="2685877" y="226314"/>
                </a:lnTo>
                <a:lnTo>
                  <a:pt x="2685115" y="226314"/>
                </a:lnTo>
                <a:lnTo>
                  <a:pt x="2685877" y="226586"/>
                </a:lnTo>
                <a:close/>
              </a:path>
              <a:path w="2773045" h="266064">
                <a:moveTo>
                  <a:pt x="2726263" y="244602"/>
                </a:moveTo>
                <a:lnTo>
                  <a:pt x="2725501" y="243840"/>
                </a:lnTo>
                <a:lnTo>
                  <a:pt x="2725501" y="244191"/>
                </a:lnTo>
                <a:lnTo>
                  <a:pt x="2726263" y="244602"/>
                </a:lnTo>
                <a:close/>
              </a:path>
              <a:path w="2773045" h="266064">
                <a:moveTo>
                  <a:pt x="2744551" y="255778"/>
                </a:moveTo>
                <a:lnTo>
                  <a:pt x="2744551" y="255270"/>
                </a:lnTo>
                <a:lnTo>
                  <a:pt x="2743789" y="255270"/>
                </a:lnTo>
                <a:lnTo>
                  <a:pt x="2744551" y="255778"/>
                </a:lnTo>
                <a:close/>
              </a:path>
            </a:pathLst>
          </a:custGeom>
          <a:solidFill>
            <a:srgbClr val="000000"/>
          </a:solidFill>
        </p:spPr>
        <p:txBody>
          <a:bodyPr wrap="square" lIns="0" tIns="0" rIns="0" bIns="0" rtlCol="0"/>
          <a:lstStyle/>
          <a:p>
            <a:endParaRPr/>
          </a:p>
        </p:txBody>
      </p:sp>
      <p:sp>
        <p:nvSpPr>
          <p:cNvPr id="9" name="object 9"/>
          <p:cNvSpPr/>
          <p:nvPr/>
        </p:nvSpPr>
        <p:spPr>
          <a:xfrm>
            <a:off x="2707845" y="3840825"/>
            <a:ext cx="6906869" cy="0"/>
          </a:xfrm>
          <a:custGeom>
            <a:avLst/>
            <a:gdLst/>
            <a:ahLst/>
            <a:cxnLst/>
            <a:rect l="l" t="t" r="r" b="b"/>
            <a:pathLst>
              <a:path w="8077200">
                <a:moveTo>
                  <a:pt x="0" y="0"/>
                </a:moveTo>
                <a:lnTo>
                  <a:pt x="8077200" y="0"/>
                </a:lnTo>
              </a:path>
            </a:pathLst>
          </a:custGeom>
          <a:ln w="9905">
            <a:solidFill>
              <a:srgbClr val="000000"/>
            </a:solidFill>
          </a:ln>
        </p:spPr>
        <p:txBody>
          <a:bodyPr wrap="square" lIns="0" tIns="0" rIns="0" bIns="0" rtlCol="0"/>
          <a:lstStyle/>
          <a:p>
            <a:endParaRPr/>
          </a:p>
        </p:txBody>
      </p:sp>
      <p:sp>
        <p:nvSpPr>
          <p:cNvPr id="10" name="object 10"/>
          <p:cNvSpPr/>
          <p:nvPr/>
        </p:nvSpPr>
        <p:spPr>
          <a:xfrm>
            <a:off x="3620397" y="3702283"/>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1" name="object 11"/>
          <p:cNvSpPr/>
          <p:nvPr/>
        </p:nvSpPr>
        <p:spPr>
          <a:xfrm>
            <a:off x="6487400" y="3633185"/>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2" name="object 12"/>
          <p:cNvSpPr/>
          <p:nvPr/>
        </p:nvSpPr>
        <p:spPr>
          <a:xfrm>
            <a:off x="9112661" y="3702283"/>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3" name="object 13"/>
          <p:cNvSpPr/>
          <p:nvPr/>
        </p:nvSpPr>
        <p:spPr>
          <a:xfrm>
            <a:off x="3681321" y="3425891"/>
            <a:ext cx="2809988" cy="89252"/>
          </a:xfrm>
          <a:custGeom>
            <a:avLst/>
            <a:gdLst/>
            <a:ahLst/>
            <a:cxnLst/>
            <a:rect l="l" t="t" r="r" b="b"/>
            <a:pathLst>
              <a:path w="3286125" h="98425">
                <a:moveTo>
                  <a:pt x="1396746" y="0"/>
                </a:moveTo>
                <a:lnTo>
                  <a:pt x="883245" y="0"/>
                </a:lnTo>
                <a:lnTo>
                  <a:pt x="276606" y="11430"/>
                </a:lnTo>
                <a:lnTo>
                  <a:pt x="227532" y="14155"/>
                </a:lnTo>
                <a:lnTo>
                  <a:pt x="178517" y="18635"/>
                </a:lnTo>
                <a:lnTo>
                  <a:pt x="129969" y="26180"/>
                </a:lnTo>
                <a:lnTo>
                  <a:pt x="82296" y="38100"/>
                </a:lnTo>
                <a:lnTo>
                  <a:pt x="28679" y="60398"/>
                </a:lnTo>
                <a:lnTo>
                  <a:pt x="1523" y="88392"/>
                </a:lnTo>
                <a:lnTo>
                  <a:pt x="0" y="97536"/>
                </a:lnTo>
                <a:lnTo>
                  <a:pt x="9906" y="98298"/>
                </a:lnTo>
                <a:lnTo>
                  <a:pt x="9906" y="95250"/>
                </a:lnTo>
                <a:lnTo>
                  <a:pt x="10668" y="91440"/>
                </a:lnTo>
                <a:lnTo>
                  <a:pt x="10668" y="92202"/>
                </a:lnTo>
                <a:lnTo>
                  <a:pt x="12192" y="88392"/>
                </a:lnTo>
                <a:lnTo>
                  <a:pt x="14478" y="84582"/>
                </a:lnTo>
                <a:lnTo>
                  <a:pt x="14478" y="85344"/>
                </a:lnTo>
                <a:lnTo>
                  <a:pt x="16764" y="81534"/>
                </a:lnTo>
                <a:lnTo>
                  <a:pt x="16764" y="82296"/>
                </a:lnTo>
                <a:lnTo>
                  <a:pt x="19812" y="79248"/>
                </a:lnTo>
                <a:lnTo>
                  <a:pt x="19812" y="78486"/>
                </a:lnTo>
                <a:lnTo>
                  <a:pt x="24384" y="74676"/>
                </a:lnTo>
                <a:lnTo>
                  <a:pt x="24384" y="75438"/>
                </a:lnTo>
                <a:lnTo>
                  <a:pt x="28194" y="72263"/>
                </a:lnTo>
                <a:lnTo>
                  <a:pt x="28194" y="71628"/>
                </a:lnTo>
                <a:lnTo>
                  <a:pt x="33528" y="68961"/>
                </a:lnTo>
                <a:lnTo>
                  <a:pt x="33528" y="68580"/>
                </a:lnTo>
                <a:lnTo>
                  <a:pt x="39624" y="64770"/>
                </a:lnTo>
                <a:lnTo>
                  <a:pt x="87740" y="46224"/>
                </a:lnTo>
                <a:lnTo>
                  <a:pt x="114300" y="39787"/>
                </a:lnTo>
                <a:lnTo>
                  <a:pt x="114300" y="39624"/>
                </a:lnTo>
                <a:lnTo>
                  <a:pt x="180086" y="27890"/>
                </a:lnTo>
                <a:lnTo>
                  <a:pt x="243804" y="22268"/>
                </a:lnTo>
                <a:lnTo>
                  <a:pt x="1368552" y="762"/>
                </a:lnTo>
                <a:lnTo>
                  <a:pt x="1396746" y="0"/>
                </a:lnTo>
                <a:close/>
              </a:path>
              <a:path w="3286125" h="98425">
                <a:moveTo>
                  <a:pt x="20574" y="78486"/>
                </a:moveTo>
                <a:lnTo>
                  <a:pt x="19812" y="78486"/>
                </a:lnTo>
                <a:lnTo>
                  <a:pt x="19812" y="79248"/>
                </a:lnTo>
                <a:lnTo>
                  <a:pt x="20574" y="78486"/>
                </a:lnTo>
                <a:close/>
              </a:path>
              <a:path w="3286125" h="98425">
                <a:moveTo>
                  <a:pt x="28956" y="71628"/>
                </a:moveTo>
                <a:lnTo>
                  <a:pt x="28194" y="71628"/>
                </a:lnTo>
                <a:lnTo>
                  <a:pt x="28194" y="72263"/>
                </a:lnTo>
                <a:lnTo>
                  <a:pt x="28956" y="71628"/>
                </a:lnTo>
                <a:close/>
              </a:path>
              <a:path w="3286125" h="98425">
                <a:moveTo>
                  <a:pt x="34290" y="68580"/>
                </a:moveTo>
                <a:lnTo>
                  <a:pt x="33528" y="68580"/>
                </a:lnTo>
                <a:lnTo>
                  <a:pt x="33528" y="68961"/>
                </a:lnTo>
                <a:lnTo>
                  <a:pt x="34290" y="68580"/>
                </a:lnTo>
                <a:close/>
              </a:path>
              <a:path w="3286125" h="98425">
                <a:moveTo>
                  <a:pt x="115062" y="39624"/>
                </a:moveTo>
                <a:lnTo>
                  <a:pt x="114300" y="39624"/>
                </a:lnTo>
                <a:lnTo>
                  <a:pt x="114300" y="39787"/>
                </a:lnTo>
                <a:lnTo>
                  <a:pt x="115062" y="39624"/>
                </a:lnTo>
                <a:close/>
              </a:path>
              <a:path w="3286125" h="98425">
                <a:moveTo>
                  <a:pt x="3285744" y="35814"/>
                </a:moveTo>
                <a:lnTo>
                  <a:pt x="3284982" y="31242"/>
                </a:lnTo>
                <a:lnTo>
                  <a:pt x="3262054" y="3149"/>
                </a:lnTo>
                <a:lnTo>
                  <a:pt x="3254748" y="0"/>
                </a:lnTo>
                <a:lnTo>
                  <a:pt x="3234181" y="0"/>
                </a:lnTo>
                <a:lnTo>
                  <a:pt x="3239262" y="1524"/>
                </a:lnTo>
                <a:lnTo>
                  <a:pt x="3239262" y="1862"/>
                </a:lnTo>
                <a:lnTo>
                  <a:pt x="3245358" y="4572"/>
                </a:lnTo>
                <a:lnTo>
                  <a:pt x="3251454" y="7620"/>
                </a:lnTo>
                <a:lnTo>
                  <a:pt x="3256788" y="11430"/>
                </a:lnTo>
                <a:lnTo>
                  <a:pt x="3256788" y="10668"/>
                </a:lnTo>
                <a:lnTo>
                  <a:pt x="3261360" y="14478"/>
                </a:lnTo>
                <a:lnTo>
                  <a:pt x="3268979" y="20574"/>
                </a:lnTo>
                <a:lnTo>
                  <a:pt x="3268979" y="21336"/>
                </a:lnTo>
                <a:lnTo>
                  <a:pt x="3272028" y="24384"/>
                </a:lnTo>
                <a:lnTo>
                  <a:pt x="3272028" y="24892"/>
                </a:lnTo>
                <a:lnTo>
                  <a:pt x="3273552" y="27432"/>
                </a:lnTo>
                <a:lnTo>
                  <a:pt x="3273552" y="26670"/>
                </a:lnTo>
                <a:lnTo>
                  <a:pt x="3275076" y="30480"/>
                </a:lnTo>
                <a:lnTo>
                  <a:pt x="3275076" y="29718"/>
                </a:lnTo>
                <a:lnTo>
                  <a:pt x="3275838" y="33528"/>
                </a:lnTo>
                <a:lnTo>
                  <a:pt x="3275838" y="32766"/>
                </a:lnTo>
                <a:lnTo>
                  <a:pt x="3276600" y="36576"/>
                </a:lnTo>
                <a:lnTo>
                  <a:pt x="3285744" y="35814"/>
                </a:lnTo>
                <a:close/>
              </a:path>
              <a:path w="3286125" h="98425">
                <a:moveTo>
                  <a:pt x="3239262" y="1862"/>
                </a:moveTo>
                <a:lnTo>
                  <a:pt x="3239262" y="1524"/>
                </a:lnTo>
                <a:lnTo>
                  <a:pt x="3238500" y="1524"/>
                </a:lnTo>
                <a:lnTo>
                  <a:pt x="3239262" y="1862"/>
                </a:lnTo>
                <a:close/>
              </a:path>
              <a:path w="3286125" h="98425">
                <a:moveTo>
                  <a:pt x="3268979" y="21336"/>
                </a:moveTo>
                <a:lnTo>
                  <a:pt x="3268979" y="20574"/>
                </a:lnTo>
                <a:lnTo>
                  <a:pt x="3268217" y="20574"/>
                </a:lnTo>
                <a:lnTo>
                  <a:pt x="3268979" y="21336"/>
                </a:lnTo>
                <a:close/>
              </a:path>
              <a:path w="3286125" h="98425">
                <a:moveTo>
                  <a:pt x="3272028" y="24892"/>
                </a:moveTo>
                <a:lnTo>
                  <a:pt x="3272028" y="24384"/>
                </a:lnTo>
                <a:lnTo>
                  <a:pt x="3271266" y="23622"/>
                </a:lnTo>
                <a:lnTo>
                  <a:pt x="3272028" y="24892"/>
                </a:lnTo>
                <a:close/>
              </a:path>
            </a:pathLst>
          </a:custGeom>
          <a:solidFill>
            <a:srgbClr val="000000"/>
          </a:solidFill>
        </p:spPr>
        <p:txBody>
          <a:bodyPr wrap="square" lIns="0" tIns="0" rIns="0" bIns="0" rtlCol="0"/>
          <a:lstStyle/>
          <a:p>
            <a:endParaRPr/>
          </a:p>
        </p:txBody>
      </p:sp>
      <p:sp>
        <p:nvSpPr>
          <p:cNvPr id="14" name="object 14"/>
          <p:cNvSpPr/>
          <p:nvPr/>
        </p:nvSpPr>
        <p:spPr>
          <a:xfrm>
            <a:off x="6551581" y="3425890"/>
            <a:ext cx="2549352" cy="164108"/>
          </a:xfrm>
          <a:custGeom>
            <a:avLst/>
            <a:gdLst/>
            <a:ahLst/>
            <a:cxnLst/>
            <a:rect l="l" t="t" r="r" b="b"/>
            <a:pathLst>
              <a:path w="2981325" h="180975">
                <a:moveTo>
                  <a:pt x="176784" y="0"/>
                </a:moveTo>
                <a:lnTo>
                  <a:pt x="135051" y="4031"/>
                </a:lnTo>
                <a:lnTo>
                  <a:pt x="99059" y="22098"/>
                </a:lnTo>
                <a:lnTo>
                  <a:pt x="57589" y="53563"/>
                </a:lnTo>
                <a:lnTo>
                  <a:pt x="30522" y="84758"/>
                </a:lnTo>
                <a:lnTo>
                  <a:pt x="11054" y="120818"/>
                </a:lnTo>
                <a:lnTo>
                  <a:pt x="1523" y="160782"/>
                </a:lnTo>
                <a:lnTo>
                  <a:pt x="0" y="170688"/>
                </a:lnTo>
                <a:lnTo>
                  <a:pt x="0" y="180594"/>
                </a:lnTo>
                <a:lnTo>
                  <a:pt x="9906" y="180594"/>
                </a:lnTo>
                <a:lnTo>
                  <a:pt x="9906" y="171450"/>
                </a:lnTo>
                <a:lnTo>
                  <a:pt x="10667" y="161544"/>
                </a:lnTo>
                <a:lnTo>
                  <a:pt x="13715" y="143256"/>
                </a:lnTo>
                <a:lnTo>
                  <a:pt x="16001" y="136398"/>
                </a:lnTo>
                <a:lnTo>
                  <a:pt x="16001" y="134112"/>
                </a:lnTo>
                <a:lnTo>
                  <a:pt x="19811" y="125730"/>
                </a:lnTo>
                <a:lnTo>
                  <a:pt x="22859" y="116586"/>
                </a:lnTo>
                <a:lnTo>
                  <a:pt x="22859" y="117348"/>
                </a:lnTo>
                <a:lnTo>
                  <a:pt x="46267" y="79538"/>
                </a:lnTo>
                <a:lnTo>
                  <a:pt x="77723" y="48006"/>
                </a:lnTo>
                <a:lnTo>
                  <a:pt x="77723" y="48768"/>
                </a:lnTo>
                <a:lnTo>
                  <a:pt x="86105" y="41910"/>
                </a:lnTo>
                <a:lnTo>
                  <a:pt x="94488" y="36322"/>
                </a:lnTo>
                <a:lnTo>
                  <a:pt x="94488" y="35814"/>
                </a:lnTo>
                <a:lnTo>
                  <a:pt x="103632" y="30890"/>
                </a:lnTo>
                <a:lnTo>
                  <a:pt x="103632" y="30480"/>
                </a:lnTo>
                <a:lnTo>
                  <a:pt x="113538" y="25146"/>
                </a:lnTo>
                <a:lnTo>
                  <a:pt x="128340" y="17505"/>
                </a:lnTo>
                <a:lnTo>
                  <a:pt x="144365" y="10572"/>
                </a:lnTo>
                <a:lnTo>
                  <a:pt x="160788" y="4640"/>
                </a:lnTo>
                <a:lnTo>
                  <a:pt x="176784" y="0"/>
                </a:lnTo>
                <a:close/>
              </a:path>
              <a:path w="2981325" h="180975">
                <a:moveTo>
                  <a:pt x="16763" y="134112"/>
                </a:moveTo>
                <a:lnTo>
                  <a:pt x="16001" y="134112"/>
                </a:lnTo>
                <a:lnTo>
                  <a:pt x="16001" y="136398"/>
                </a:lnTo>
                <a:lnTo>
                  <a:pt x="16763" y="134112"/>
                </a:lnTo>
                <a:close/>
              </a:path>
              <a:path w="2981325" h="180975">
                <a:moveTo>
                  <a:pt x="95249" y="35814"/>
                </a:moveTo>
                <a:lnTo>
                  <a:pt x="94488" y="35814"/>
                </a:lnTo>
                <a:lnTo>
                  <a:pt x="94488" y="36322"/>
                </a:lnTo>
                <a:lnTo>
                  <a:pt x="95249" y="35814"/>
                </a:lnTo>
                <a:close/>
              </a:path>
              <a:path w="2981325" h="180975">
                <a:moveTo>
                  <a:pt x="104394" y="30480"/>
                </a:moveTo>
                <a:lnTo>
                  <a:pt x="103632" y="30480"/>
                </a:lnTo>
                <a:lnTo>
                  <a:pt x="103632" y="30890"/>
                </a:lnTo>
                <a:lnTo>
                  <a:pt x="104394" y="30480"/>
                </a:lnTo>
                <a:close/>
              </a:path>
              <a:path w="2981325" h="180975">
                <a:moveTo>
                  <a:pt x="2980944" y="124968"/>
                </a:moveTo>
                <a:lnTo>
                  <a:pt x="2968982" y="67781"/>
                </a:lnTo>
                <a:lnTo>
                  <a:pt x="2950178" y="34275"/>
                </a:lnTo>
                <a:lnTo>
                  <a:pt x="2924848" y="5158"/>
                </a:lnTo>
                <a:lnTo>
                  <a:pt x="2918246" y="0"/>
                </a:lnTo>
                <a:lnTo>
                  <a:pt x="2904362" y="0"/>
                </a:lnTo>
                <a:lnTo>
                  <a:pt x="2906268" y="1524"/>
                </a:lnTo>
                <a:lnTo>
                  <a:pt x="2914650" y="8382"/>
                </a:lnTo>
                <a:lnTo>
                  <a:pt x="2914650" y="9067"/>
                </a:lnTo>
                <a:lnTo>
                  <a:pt x="2921508" y="15240"/>
                </a:lnTo>
                <a:lnTo>
                  <a:pt x="2928366" y="22098"/>
                </a:lnTo>
                <a:lnTo>
                  <a:pt x="2935224" y="29718"/>
                </a:lnTo>
                <a:lnTo>
                  <a:pt x="2935224" y="30670"/>
                </a:lnTo>
                <a:lnTo>
                  <a:pt x="2940558" y="37338"/>
                </a:lnTo>
                <a:lnTo>
                  <a:pt x="2946654" y="45720"/>
                </a:lnTo>
                <a:lnTo>
                  <a:pt x="2946654" y="46155"/>
                </a:lnTo>
                <a:lnTo>
                  <a:pt x="2951226" y="53340"/>
                </a:lnTo>
                <a:lnTo>
                  <a:pt x="2955798" y="61722"/>
                </a:lnTo>
                <a:lnTo>
                  <a:pt x="2959608" y="70104"/>
                </a:lnTo>
                <a:lnTo>
                  <a:pt x="2963418" y="79248"/>
                </a:lnTo>
                <a:lnTo>
                  <a:pt x="2963418" y="78486"/>
                </a:lnTo>
                <a:lnTo>
                  <a:pt x="2970276" y="105918"/>
                </a:lnTo>
                <a:lnTo>
                  <a:pt x="2971038" y="115824"/>
                </a:lnTo>
                <a:lnTo>
                  <a:pt x="2971038" y="115062"/>
                </a:lnTo>
                <a:lnTo>
                  <a:pt x="2971800" y="124968"/>
                </a:lnTo>
                <a:lnTo>
                  <a:pt x="2980944" y="124968"/>
                </a:lnTo>
                <a:close/>
              </a:path>
              <a:path w="2981325" h="180975">
                <a:moveTo>
                  <a:pt x="2914650" y="9067"/>
                </a:moveTo>
                <a:lnTo>
                  <a:pt x="2914650" y="8382"/>
                </a:lnTo>
                <a:lnTo>
                  <a:pt x="2913888" y="8382"/>
                </a:lnTo>
                <a:lnTo>
                  <a:pt x="2914650" y="9067"/>
                </a:lnTo>
                <a:close/>
              </a:path>
              <a:path w="2981325" h="180975">
                <a:moveTo>
                  <a:pt x="2935224" y="30670"/>
                </a:moveTo>
                <a:lnTo>
                  <a:pt x="2935224" y="29718"/>
                </a:lnTo>
                <a:lnTo>
                  <a:pt x="2934462" y="29718"/>
                </a:lnTo>
                <a:lnTo>
                  <a:pt x="2935224" y="30670"/>
                </a:lnTo>
                <a:close/>
              </a:path>
              <a:path w="2981325" h="180975">
                <a:moveTo>
                  <a:pt x="2946654" y="46155"/>
                </a:moveTo>
                <a:lnTo>
                  <a:pt x="2946654" y="45720"/>
                </a:lnTo>
                <a:lnTo>
                  <a:pt x="2945892" y="44958"/>
                </a:lnTo>
                <a:lnTo>
                  <a:pt x="2946654" y="46155"/>
                </a:lnTo>
                <a:close/>
              </a:path>
            </a:pathLst>
          </a:custGeom>
          <a:solidFill>
            <a:srgbClr val="000000"/>
          </a:solidFill>
        </p:spPr>
        <p:txBody>
          <a:bodyPr wrap="square" lIns="0" tIns="0" rIns="0" bIns="0" rtlCol="0"/>
          <a:lstStyle/>
          <a:p>
            <a:endParaRPr/>
          </a:p>
        </p:txBody>
      </p:sp>
      <p:sp>
        <p:nvSpPr>
          <p:cNvPr id="15" name="object 15"/>
          <p:cNvSpPr/>
          <p:nvPr/>
        </p:nvSpPr>
        <p:spPr>
          <a:xfrm>
            <a:off x="3750391" y="4039484"/>
            <a:ext cx="5277891" cy="155471"/>
          </a:xfrm>
          <a:custGeom>
            <a:avLst/>
            <a:gdLst/>
            <a:ahLst/>
            <a:cxnLst/>
            <a:rect l="l" t="t" r="r" b="b"/>
            <a:pathLst>
              <a:path w="6172200" h="171450">
                <a:moveTo>
                  <a:pt x="171449" y="57150"/>
                </a:moveTo>
                <a:lnTo>
                  <a:pt x="171450" y="0"/>
                </a:lnTo>
                <a:lnTo>
                  <a:pt x="0" y="85344"/>
                </a:lnTo>
                <a:lnTo>
                  <a:pt x="143256" y="157290"/>
                </a:lnTo>
                <a:lnTo>
                  <a:pt x="143256" y="57150"/>
                </a:lnTo>
                <a:lnTo>
                  <a:pt x="171449" y="57150"/>
                </a:lnTo>
                <a:close/>
              </a:path>
              <a:path w="6172200" h="171450">
                <a:moveTo>
                  <a:pt x="6029705" y="114300"/>
                </a:moveTo>
                <a:lnTo>
                  <a:pt x="6029705" y="57150"/>
                </a:lnTo>
                <a:lnTo>
                  <a:pt x="143256" y="57150"/>
                </a:lnTo>
                <a:lnTo>
                  <a:pt x="143256" y="114300"/>
                </a:lnTo>
                <a:lnTo>
                  <a:pt x="6029705" y="114300"/>
                </a:lnTo>
                <a:close/>
              </a:path>
              <a:path w="6172200" h="171450">
                <a:moveTo>
                  <a:pt x="171450" y="171450"/>
                </a:moveTo>
                <a:lnTo>
                  <a:pt x="171449" y="114300"/>
                </a:lnTo>
                <a:lnTo>
                  <a:pt x="143256" y="114300"/>
                </a:lnTo>
                <a:lnTo>
                  <a:pt x="143256" y="157290"/>
                </a:lnTo>
                <a:lnTo>
                  <a:pt x="171450" y="171450"/>
                </a:lnTo>
                <a:close/>
              </a:path>
              <a:path w="6172200" h="171450">
                <a:moveTo>
                  <a:pt x="6172187" y="85344"/>
                </a:moveTo>
                <a:lnTo>
                  <a:pt x="6000737" y="0"/>
                </a:lnTo>
                <a:lnTo>
                  <a:pt x="6000737" y="57150"/>
                </a:lnTo>
                <a:lnTo>
                  <a:pt x="6029705" y="57150"/>
                </a:lnTo>
                <a:lnTo>
                  <a:pt x="6029705" y="156901"/>
                </a:lnTo>
                <a:lnTo>
                  <a:pt x="6172187" y="85344"/>
                </a:lnTo>
                <a:close/>
              </a:path>
              <a:path w="6172200" h="171450">
                <a:moveTo>
                  <a:pt x="6029705" y="156901"/>
                </a:moveTo>
                <a:lnTo>
                  <a:pt x="6029705" y="114300"/>
                </a:lnTo>
                <a:lnTo>
                  <a:pt x="6000737" y="114300"/>
                </a:lnTo>
                <a:lnTo>
                  <a:pt x="6000737" y="171450"/>
                </a:lnTo>
                <a:lnTo>
                  <a:pt x="6029705" y="156901"/>
                </a:lnTo>
                <a:close/>
              </a:path>
            </a:pathLst>
          </a:custGeom>
          <a:solidFill>
            <a:srgbClr val="156929"/>
          </a:solidFill>
        </p:spPr>
        <p:txBody>
          <a:bodyPr wrap="square" lIns="0" tIns="0" rIns="0" bIns="0" rtlCol="0"/>
          <a:lstStyle/>
          <a:p>
            <a:endParaRPr/>
          </a:p>
        </p:txBody>
      </p:sp>
      <p:sp>
        <p:nvSpPr>
          <p:cNvPr id="16" name="object 16"/>
          <p:cNvSpPr/>
          <p:nvPr/>
        </p:nvSpPr>
        <p:spPr>
          <a:xfrm>
            <a:off x="6161278" y="4600561"/>
            <a:ext cx="781910" cy="380040"/>
          </a:xfrm>
          <a:custGeom>
            <a:avLst/>
            <a:gdLst/>
            <a:ahLst/>
            <a:cxnLst/>
            <a:rect l="l" t="t" r="r" b="b"/>
            <a:pathLst>
              <a:path w="914400" h="419100">
                <a:moveTo>
                  <a:pt x="914400" y="171449"/>
                </a:moveTo>
                <a:lnTo>
                  <a:pt x="457200" y="0"/>
                </a:lnTo>
                <a:lnTo>
                  <a:pt x="0" y="171450"/>
                </a:lnTo>
                <a:lnTo>
                  <a:pt x="228600" y="171449"/>
                </a:lnTo>
                <a:lnTo>
                  <a:pt x="228600" y="419100"/>
                </a:lnTo>
                <a:lnTo>
                  <a:pt x="685800" y="419100"/>
                </a:lnTo>
                <a:lnTo>
                  <a:pt x="685800" y="171449"/>
                </a:lnTo>
                <a:lnTo>
                  <a:pt x="914400" y="171449"/>
                </a:lnTo>
                <a:close/>
              </a:path>
            </a:pathLst>
          </a:custGeom>
          <a:solidFill>
            <a:srgbClr val="CEB966"/>
          </a:solidFill>
        </p:spPr>
        <p:txBody>
          <a:bodyPr wrap="square" lIns="0" tIns="0" rIns="0" bIns="0" rtlCol="0"/>
          <a:lstStyle/>
          <a:p>
            <a:endParaRPr/>
          </a:p>
        </p:txBody>
      </p:sp>
      <p:sp>
        <p:nvSpPr>
          <p:cNvPr id="17" name="object 17"/>
          <p:cNvSpPr/>
          <p:nvPr/>
        </p:nvSpPr>
        <p:spPr>
          <a:xfrm>
            <a:off x="6139124" y="4596415"/>
            <a:ext cx="826978" cy="384647"/>
          </a:xfrm>
          <a:custGeom>
            <a:avLst/>
            <a:gdLst/>
            <a:ahLst/>
            <a:cxnLst/>
            <a:rect l="l" t="t" r="r" b="b"/>
            <a:pathLst>
              <a:path w="967104" h="424179">
                <a:moveTo>
                  <a:pt x="259842" y="423672"/>
                </a:moveTo>
                <a:lnTo>
                  <a:pt x="259842" y="171449"/>
                </a:lnTo>
                <a:lnTo>
                  <a:pt x="52577" y="171449"/>
                </a:lnTo>
                <a:lnTo>
                  <a:pt x="28194" y="180593"/>
                </a:lnTo>
                <a:lnTo>
                  <a:pt x="25949" y="171614"/>
                </a:lnTo>
                <a:lnTo>
                  <a:pt x="0" y="181355"/>
                </a:lnTo>
                <a:lnTo>
                  <a:pt x="249936" y="181355"/>
                </a:lnTo>
                <a:lnTo>
                  <a:pt x="249936" y="176021"/>
                </a:lnTo>
                <a:lnTo>
                  <a:pt x="254508" y="181355"/>
                </a:lnTo>
                <a:lnTo>
                  <a:pt x="254508" y="423672"/>
                </a:lnTo>
                <a:lnTo>
                  <a:pt x="259842" y="423672"/>
                </a:lnTo>
                <a:close/>
              </a:path>
              <a:path w="967104" h="424179">
                <a:moveTo>
                  <a:pt x="26388" y="171449"/>
                </a:moveTo>
                <a:lnTo>
                  <a:pt x="25908" y="171449"/>
                </a:lnTo>
                <a:lnTo>
                  <a:pt x="25949" y="171614"/>
                </a:lnTo>
                <a:lnTo>
                  <a:pt x="26388" y="171449"/>
                </a:lnTo>
                <a:close/>
              </a:path>
              <a:path w="967104" h="424179">
                <a:moveTo>
                  <a:pt x="52577" y="171449"/>
                </a:moveTo>
                <a:lnTo>
                  <a:pt x="26388" y="171449"/>
                </a:lnTo>
                <a:lnTo>
                  <a:pt x="25949" y="171614"/>
                </a:lnTo>
                <a:lnTo>
                  <a:pt x="28194" y="180593"/>
                </a:lnTo>
                <a:lnTo>
                  <a:pt x="52577" y="171449"/>
                </a:lnTo>
                <a:close/>
              </a:path>
              <a:path w="967104" h="424179">
                <a:moveTo>
                  <a:pt x="966978" y="181355"/>
                </a:moveTo>
                <a:lnTo>
                  <a:pt x="483108" y="0"/>
                </a:lnTo>
                <a:lnTo>
                  <a:pt x="26388" y="171449"/>
                </a:lnTo>
                <a:lnTo>
                  <a:pt x="52577" y="171449"/>
                </a:lnTo>
                <a:lnTo>
                  <a:pt x="481584" y="10572"/>
                </a:lnTo>
                <a:lnTo>
                  <a:pt x="481584" y="9143"/>
                </a:lnTo>
                <a:lnTo>
                  <a:pt x="485394" y="9143"/>
                </a:lnTo>
                <a:lnTo>
                  <a:pt x="485394" y="10572"/>
                </a:lnTo>
                <a:lnTo>
                  <a:pt x="914400" y="171449"/>
                </a:lnTo>
                <a:lnTo>
                  <a:pt x="940308" y="171449"/>
                </a:lnTo>
                <a:lnTo>
                  <a:pt x="940308" y="181355"/>
                </a:lnTo>
                <a:lnTo>
                  <a:pt x="966978" y="181355"/>
                </a:lnTo>
                <a:close/>
              </a:path>
              <a:path w="967104" h="424179">
                <a:moveTo>
                  <a:pt x="254508" y="181355"/>
                </a:moveTo>
                <a:lnTo>
                  <a:pt x="249936" y="176021"/>
                </a:lnTo>
                <a:lnTo>
                  <a:pt x="249936" y="181355"/>
                </a:lnTo>
                <a:lnTo>
                  <a:pt x="254508" y="181355"/>
                </a:lnTo>
                <a:close/>
              </a:path>
              <a:path w="967104" h="424179">
                <a:moveTo>
                  <a:pt x="254508" y="423672"/>
                </a:moveTo>
                <a:lnTo>
                  <a:pt x="254508" y="181355"/>
                </a:lnTo>
                <a:lnTo>
                  <a:pt x="249936" y="181355"/>
                </a:lnTo>
                <a:lnTo>
                  <a:pt x="249936" y="423672"/>
                </a:lnTo>
                <a:lnTo>
                  <a:pt x="254508" y="423672"/>
                </a:lnTo>
                <a:close/>
              </a:path>
              <a:path w="967104" h="424179">
                <a:moveTo>
                  <a:pt x="485394" y="9143"/>
                </a:moveTo>
                <a:lnTo>
                  <a:pt x="481584" y="9143"/>
                </a:lnTo>
                <a:lnTo>
                  <a:pt x="483489" y="9858"/>
                </a:lnTo>
                <a:lnTo>
                  <a:pt x="485394" y="9143"/>
                </a:lnTo>
                <a:close/>
              </a:path>
              <a:path w="967104" h="424179">
                <a:moveTo>
                  <a:pt x="483489" y="9858"/>
                </a:moveTo>
                <a:lnTo>
                  <a:pt x="481584" y="9143"/>
                </a:lnTo>
                <a:lnTo>
                  <a:pt x="481584" y="10572"/>
                </a:lnTo>
                <a:lnTo>
                  <a:pt x="483489" y="9858"/>
                </a:lnTo>
                <a:close/>
              </a:path>
              <a:path w="967104" h="424179">
                <a:moveTo>
                  <a:pt x="485394" y="10572"/>
                </a:moveTo>
                <a:lnTo>
                  <a:pt x="485394" y="9143"/>
                </a:lnTo>
                <a:lnTo>
                  <a:pt x="483489" y="9858"/>
                </a:lnTo>
                <a:lnTo>
                  <a:pt x="485394" y="10572"/>
                </a:lnTo>
                <a:close/>
              </a:path>
              <a:path w="967104" h="424179">
                <a:moveTo>
                  <a:pt x="940308" y="181355"/>
                </a:moveTo>
                <a:lnTo>
                  <a:pt x="940308" y="171449"/>
                </a:lnTo>
                <a:lnTo>
                  <a:pt x="938784" y="180593"/>
                </a:lnTo>
                <a:lnTo>
                  <a:pt x="914400" y="171449"/>
                </a:lnTo>
                <a:lnTo>
                  <a:pt x="707136" y="171449"/>
                </a:lnTo>
                <a:lnTo>
                  <a:pt x="707136" y="423672"/>
                </a:lnTo>
                <a:lnTo>
                  <a:pt x="711708" y="423672"/>
                </a:lnTo>
                <a:lnTo>
                  <a:pt x="711708" y="181355"/>
                </a:lnTo>
                <a:lnTo>
                  <a:pt x="717042" y="176021"/>
                </a:lnTo>
                <a:lnTo>
                  <a:pt x="717042" y="181355"/>
                </a:lnTo>
                <a:lnTo>
                  <a:pt x="940308" y="181355"/>
                </a:lnTo>
                <a:close/>
              </a:path>
              <a:path w="967104" h="424179">
                <a:moveTo>
                  <a:pt x="717042" y="181355"/>
                </a:moveTo>
                <a:lnTo>
                  <a:pt x="717042" y="176021"/>
                </a:lnTo>
                <a:lnTo>
                  <a:pt x="711708" y="181355"/>
                </a:lnTo>
                <a:lnTo>
                  <a:pt x="717042" y="181355"/>
                </a:lnTo>
                <a:close/>
              </a:path>
              <a:path w="967104" h="424179">
                <a:moveTo>
                  <a:pt x="717042" y="423672"/>
                </a:moveTo>
                <a:lnTo>
                  <a:pt x="717042" y="181355"/>
                </a:lnTo>
                <a:lnTo>
                  <a:pt x="711708" y="181355"/>
                </a:lnTo>
                <a:lnTo>
                  <a:pt x="711708" y="423672"/>
                </a:lnTo>
                <a:lnTo>
                  <a:pt x="717042" y="423672"/>
                </a:lnTo>
                <a:close/>
              </a:path>
              <a:path w="967104" h="424179">
                <a:moveTo>
                  <a:pt x="940308" y="171449"/>
                </a:moveTo>
                <a:lnTo>
                  <a:pt x="914400" y="171449"/>
                </a:lnTo>
                <a:lnTo>
                  <a:pt x="938784" y="180593"/>
                </a:lnTo>
                <a:lnTo>
                  <a:pt x="940308" y="171449"/>
                </a:lnTo>
                <a:close/>
              </a:path>
            </a:pathLst>
          </a:custGeom>
          <a:solidFill>
            <a:srgbClr val="000000"/>
          </a:solidFill>
        </p:spPr>
        <p:txBody>
          <a:bodyPr wrap="square" lIns="0" tIns="0" rIns="0" bIns="0" rtlCol="0"/>
          <a:lstStyle/>
          <a:p>
            <a:endParaRPr/>
          </a:p>
        </p:txBody>
      </p:sp>
      <p:sp>
        <p:nvSpPr>
          <p:cNvPr id="18" name="object 18"/>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6356756" y="4980601"/>
            <a:ext cx="390955" cy="241844"/>
          </a:xfrm>
          <a:custGeom>
            <a:avLst/>
            <a:gdLst/>
            <a:ahLst/>
            <a:cxnLst/>
            <a:rect l="l" t="t" r="r" b="b"/>
            <a:pathLst>
              <a:path w="457200" h="266700">
                <a:moveTo>
                  <a:pt x="457200" y="0"/>
                </a:moveTo>
                <a:lnTo>
                  <a:pt x="457200" y="266699"/>
                </a:lnTo>
                <a:lnTo>
                  <a:pt x="0" y="266699"/>
                </a:lnTo>
                <a:lnTo>
                  <a:pt x="0" y="0"/>
                </a:lnTo>
                <a:lnTo>
                  <a:pt x="457200" y="0"/>
                </a:lnTo>
                <a:close/>
              </a:path>
            </a:pathLst>
          </a:custGeom>
          <a:solidFill>
            <a:srgbClr val="CEB966"/>
          </a:solidFill>
        </p:spPr>
        <p:txBody>
          <a:bodyPr wrap="square" lIns="0" tIns="0" rIns="0" bIns="0" rtlCol="0"/>
          <a:lstStyle/>
          <a:p>
            <a:endParaRPr/>
          </a:p>
        </p:txBody>
      </p:sp>
      <p:sp>
        <p:nvSpPr>
          <p:cNvPr id="20" name="object 20"/>
          <p:cNvSpPr/>
          <p:nvPr/>
        </p:nvSpPr>
        <p:spPr>
          <a:xfrm>
            <a:off x="6352846" y="4980601"/>
            <a:ext cx="399642" cy="247026"/>
          </a:xfrm>
          <a:custGeom>
            <a:avLst/>
            <a:gdLst/>
            <a:ahLst/>
            <a:cxnLst/>
            <a:rect l="l" t="t" r="r" b="b"/>
            <a:pathLst>
              <a:path w="467360" h="272414">
                <a:moveTo>
                  <a:pt x="9905" y="262127"/>
                </a:moveTo>
                <a:lnTo>
                  <a:pt x="9905" y="0"/>
                </a:lnTo>
                <a:lnTo>
                  <a:pt x="0" y="0"/>
                </a:lnTo>
                <a:lnTo>
                  <a:pt x="0" y="272033"/>
                </a:lnTo>
                <a:lnTo>
                  <a:pt x="4572" y="272033"/>
                </a:lnTo>
                <a:lnTo>
                  <a:pt x="4571" y="262127"/>
                </a:lnTo>
                <a:lnTo>
                  <a:pt x="9905" y="262127"/>
                </a:lnTo>
                <a:close/>
              </a:path>
              <a:path w="467360" h="272414">
                <a:moveTo>
                  <a:pt x="461771" y="262127"/>
                </a:moveTo>
                <a:lnTo>
                  <a:pt x="4571" y="262127"/>
                </a:lnTo>
                <a:lnTo>
                  <a:pt x="9905" y="266699"/>
                </a:lnTo>
                <a:lnTo>
                  <a:pt x="9905" y="272033"/>
                </a:lnTo>
                <a:lnTo>
                  <a:pt x="457199" y="272033"/>
                </a:lnTo>
                <a:lnTo>
                  <a:pt x="457199" y="266699"/>
                </a:lnTo>
                <a:lnTo>
                  <a:pt x="461771" y="262127"/>
                </a:lnTo>
                <a:close/>
              </a:path>
              <a:path w="467360" h="272414">
                <a:moveTo>
                  <a:pt x="9905" y="272033"/>
                </a:moveTo>
                <a:lnTo>
                  <a:pt x="9905" y="266699"/>
                </a:lnTo>
                <a:lnTo>
                  <a:pt x="4571" y="262127"/>
                </a:lnTo>
                <a:lnTo>
                  <a:pt x="4572" y="272033"/>
                </a:lnTo>
                <a:lnTo>
                  <a:pt x="9905" y="272033"/>
                </a:lnTo>
                <a:close/>
              </a:path>
              <a:path w="467360" h="272414">
                <a:moveTo>
                  <a:pt x="467105" y="272033"/>
                </a:moveTo>
                <a:lnTo>
                  <a:pt x="467105" y="0"/>
                </a:lnTo>
                <a:lnTo>
                  <a:pt x="457199" y="0"/>
                </a:lnTo>
                <a:lnTo>
                  <a:pt x="457199" y="262127"/>
                </a:lnTo>
                <a:lnTo>
                  <a:pt x="461771" y="262127"/>
                </a:lnTo>
                <a:lnTo>
                  <a:pt x="461771" y="272033"/>
                </a:lnTo>
                <a:lnTo>
                  <a:pt x="467105" y="272033"/>
                </a:lnTo>
                <a:close/>
              </a:path>
              <a:path w="467360" h="272414">
                <a:moveTo>
                  <a:pt x="461771" y="272033"/>
                </a:moveTo>
                <a:lnTo>
                  <a:pt x="461771" y="262127"/>
                </a:lnTo>
                <a:lnTo>
                  <a:pt x="457199" y="266699"/>
                </a:lnTo>
                <a:lnTo>
                  <a:pt x="457199" y="272033"/>
                </a:lnTo>
                <a:lnTo>
                  <a:pt x="461771" y="272033"/>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4159032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81346" y="463929"/>
            <a:ext cx="6929675" cy="1218795"/>
          </a:xfrm>
          <a:prstGeom prst="rect">
            <a:avLst/>
          </a:prstGeom>
        </p:spPr>
        <p:txBody>
          <a:bodyPr vert="horz" wrap="square" lIns="0" tIns="0" rIns="0" bIns="0" rtlCol="0" anchor="ctr">
            <a:spAutoFit/>
          </a:bodyPr>
          <a:lstStyle/>
          <a:p>
            <a:pPr marL="11132"/>
            <a:r>
              <a:rPr dirty="0">
                <a:latin typeface="Calibri"/>
                <a:cs typeface="Calibri"/>
              </a:rPr>
              <a:t>Παρ</a:t>
            </a:r>
            <a:r>
              <a:rPr spc="-35" dirty="0">
                <a:latin typeface="Calibri"/>
                <a:cs typeface="Calibri"/>
              </a:rPr>
              <a:t>ά</a:t>
            </a:r>
            <a:r>
              <a:rPr dirty="0">
                <a:latin typeface="Calibri"/>
                <a:cs typeface="Calibri"/>
              </a:rPr>
              <a:t>δε</a:t>
            </a:r>
            <a:r>
              <a:rPr spc="-53" dirty="0">
                <a:latin typeface="Calibri"/>
                <a:cs typeface="Calibri"/>
              </a:rPr>
              <a:t>ι</a:t>
            </a:r>
            <a:r>
              <a:rPr dirty="0">
                <a:latin typeface="Calibri"/>
                <a:cs typeface="Calibri"/>
              </a:rPr>
              <a:t>γ</a:t>
            </a:r>
            <a:r>
              <a:rPr spc="-18" dirty="0">
                <a:latin typeface="Calibri"/>
                <a:cs typeface="Calibri"/>
              </a:rPr>
              <a:t>μ</a:t>
            </a:r>
            <a:r>
              <a:rPr dirty="0">
                <a:latin typeface="Calibri"/>
                <a:cs typeface="Calibri"/>
              </a:rPr>
              <a:t>α</a:t>
            </a:r>
            <a:r>
              <a:rPr spc="-18" dirty="0">
                <a:latin typeface="Calibri"/>
                <a:cs typeface="Calibri"/>
              </a:rPr>
              <a:t> </a:t>
            </a:r>
            <a:r>
              <a:rPr spc="-35" dirty="0">
                <a:latin typeface="Calibri"/>
                <a:cs typeface="Calibri"/>
              </a:rPr>
              <a:t>ε</a:t>
            </a:r>
            <a:r>
              <a:rPr dirty="0">
                <a:latin typeface="Calibri"/>
                <a:cs typeface="Calibri"/>
              </a:rPr>
              <a:t>σόδ</a:t>
            </a:r>
            <a:r>
              <a:rPr spc="-9" dirty="0">
                <a:latin typeface="Calibri"/>
                <a:cs typeface="Calibri"/>
              </a:rPr>
              <a:t>ω</a:t>
            </a:r>
            <a:r>
              <a:rPr dirty="0">
                <a:latin typeface="Calibri"/>
                <a:cs typeface="Calibri"/>
              </a:rPr>
              <a:t>ν</a:t>
            </a:r>
            <a:r>
              <a:rPr spc="-13" dirty="0">
                <a:latin typeface="Calibri"/>
                <a:cs typeface="Calibri"/>
              </a:rPr>
              <a:t> </a:t>
            </a:r>
            <a:r>
              <a:rPr spc="-4" dirty="0">
                <a:latin typeface="Calibri"/>
                <a:cs typeface="Calibri"/>
              </a:rPr>
              <a:t>χρήση</a:t>
            </a:r>
            <a:r>
              <a:rPr dirty="0">
                <a:latin typeface="Calibri"/>
                <a:cs typeface="Calibri"/>
              </a:rPr>
              <a:t>ς</a:t>
            </a:r>
            <a:r>
              <a:rPr spc="18" dirty="0">
                <a:latin typeface="Calibri"/>
                <a:cs typeface="Calibri"/>
              </a:rPr>
              <a:t> </a:t>
            </a:r>
            <a:r>
              <a:rPr dirty="0">
                <a:latin typeface="Calibri"/>
                <a:cs typeface="Calibri"/>
              </a:rPr>
              <a:t>εισπρακτέων</a:t>
            </a:r>
          </a:p>
        </p:txBody>
      </p:sp>
      <p:sp>
        <p:nvSpPr>
          <p:cNvPr id="4" name="object 4"/>
          <p:cNvSpPr/>
          <p:nvPr/>
        </p:nvSpPr>
        <p:spPr>
          <a:xfrm>
            <a:off x="2639617" y="2470532"/>
            <a:ext cx="6502717" cy="0"/>
          </a:xfrm>
          <a:custGeom>
            <a:avLst/>
            <a:gdLst/>
            <a:ahLst/>
            <a:cxnLst/>
            <a:rect l="l" t="t" r="r" b="b"/>
            <a:pathLst>
              <a:path w="6019800">
                <a:moveTo>
                  <a:pt x="0" y="0"/>
                </a:moveTo>
                <a:lnTo>
                  <a:pt x="6019799" y="0"/>
                </a:lnTo>
              </a:path>
            </a:pathLst>
          </a:custGeom>
          <a:ln w="9144">
            <a:solidFill>
              <a:srgbClr val="000000"/>
            </a:solidFill>
          </a:ln>
        </p:spPr>
        <p:txBody>
          <a:bodyPr wrap="square" lIns="0" tIns="0" rIns="0" bIns="0" rtlCol="0"/>
          <a:lstStyle/>
          <a:p>
            <a:endParaRPr/>
          </a:p>
        </p:txBody>
      </p:sp>
      <p:sp>
        <p:nvSpPr>
          <p:cNvPr id="5" name="object 5"/>
          <p:cNvSpPr/>
          <p:nvPr/>
        </p:nvSpPr>
        <p:spPr>
          <a:xfrm>
            <a:off x="5664765" y="2470532"/>
            <a:ext cx="45719" cy="96162"/>
          </a:xfrm>
          <a:custGeom>
            <a:avLst/>
            <a:gdLst/>
            <a:ahLst/>
            <a:cxnLst/>
            <a:rect l="l" t="t" r="r" b="b"/>
            <a:pathLst>
              <a:path h="106044">
                <a:moveTo>
                  <a:pt x="0" y="0"/>
                </a:moveTo>
                <a:lnTo>
                  <a:pt x="0" y="105917"/>
                </a:lnTo>
              </a:path>
            </a:pathLst>
          </a:custGeom>
          <a:ln w="9143">
            <a:solidFill>
              <a:srgbClr val="000000"/>
            </a:solidFill>
          </a:ln>
        </p:spPr>
        <p:txBody>
          <a:bodyPr wrap="square" lIns="0" tIns="0" rIns="0" bIns="0" rtlCol="0"/>
          <a:lstStyle/>
          <a:p>
            <a:endParaRPr/>
          </a:p>
        </p:txBody>
      </p:sp>
      <p:sp>
        <p:nvSpPr>
          <p:cNvPr id="6" name="object 6"/>
          <p:cNvSpPr txBox="1"/>
          <p:nvPr/>
        </p:nvSpPr>
        <p:spPr>
          <a:xfrm>
            <a:off x="3243007" y="2004351"/>
            <a:ext cx="1747091"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endParaRPr sz="2500">
              <a:latin typeface="Calibri"/>
              <a:cs typeface="Calibri"/>
            </a:endParaRPr>
          </a:p>
        </p:txBody>
      </p:sp>
      <p:sp>
        <p:nvSpPr>
          <p:cNvPr id="7" name="object 7"/>
          <p:cNvSpPr txBox="1"/>
          <p:nvPr/>
        </p:nvSpPr>
        <p:spPr>
          <a:xfrm>
            <a:off x="6874999" y="2027844"/>
            <a:ext cx="1509069"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endParaRPr sz="2500">
              <a:latin typeface="Calibri"/>
              <a:cs typeface="Calibri"/>
            </a:endParaRPr>
          </a:p>
        </p:txBody>
      </p:sp>
      <p:sp>
        <p:nvSpPr>
          <p:cNvPr id="9" name="object 9"/>
          <p:cNvSpPr txBox="1"/>
          <p:nvPr/>
        </p:nvSpPr>
        <p:spPr>
          <a:xfrm>
            <a:off x="3044923" y="2545159"/>
            <a:ext cx="967176" cy="323165"/>
          </a:xfrm>
          <a:prstGeom prst="rect">
            <a:avLst/>
          </a:prstGeom>
        </p:spPr>
        <p:txBody>
          <a:bodyPr vert="horz" wrap="square" lIns="0" tIns="0" rIns="0" bIns="0" rtlCol="0">
            <a:spAutoFit/>
          </a:bodyPr>
          <a:lstStyle/>
          <a:p>
            <a:pPr marL="11132"/>
            <a:r>
              <a:rPr sz="2100" spc="-4" dirty="0">
                <a:latin typeface="Calibri"/>
                <a:cs typeface="Calibri"/>
              </a:rPr>
              <a:t>Ταμείο</a:t>
            </a:r>
            <a:endParaRPr sz="2100">
              <a:latin typeface="Calibri"/>
              <a:cs typeface="Calibri"/>
            </a:endParaRPr>
          </a:p>
        </p:txBody>
      </p:sp>
      <p:sp>
        <p:nvSpPr>
          <p:cNvPr id="10" name="object 10"/>
          <p:cNvSpPr txBox="1"/>
          <p:nvPr/>
        </p:nvSpPr>
        <p:spPr>
          <a:xfrm>
            <a:off x="4549460" y="2545159"/>
            <a:ext cx="1113281" cy="323165"/>
          </a:xfrm>
          <a:prstGeom prst="rect">
            <a:avLst/>
          </a:prstGeom>
        </p:spPr>
        <p:txBody>
          <a:bodyPr vert="horz" wrap="square" lIns="0" tIns="0" rIns="0" bIns="0" rtlCol="0">
            <a:spAutoFit/>
          </a:bodyPr>
          <a:lstStyle/>
          <a:p>
            <a:pPr marL="11132"/>
            <a:r>
              <a:rPr sz="2100" spc="-4" dirty="0">
                <a:latin typeface="Calibri"/>
                <a:cs typeface="Calibri"/>
              </a:rPr>
              <a:t>100.000</a:t>
            </a:r>
            <a:endParaRPr sz="2100">
              <a:latin typeface="Calibri"/>
              <a:cs typeface="Calibri"/>
            </a:endParaRPr>
          </a:p>
        </p:txBody>
      </p:sp>
      <p:sp>
        <p:nvSpPr>
          <p:cNvPr id="11" name="object 11"/>
          <p:cNvSpPr txBox="1"/>
          <p:nvPr/>
        </p:nvSpPr>
        <p:spPr>
          <a:xfrm>
            <a:off x="5900847" y="2557137"/>
            <a:ext cx="2920736" cy="384721"/>
          </a:xfrm>
          <a:prstGeom prst="rect">
            <a:avLst/>
          </a:prstGeom>
        </p:spPr>
        <p:txBody>
          <a:bodyPr vert="horz" wrap="square" lIns="0" tIns="0" rIns="0" bIns="0" rtlCol="0">
            <a:spAutoFit/>
          </a:bodyPr>
          <a:lstStyle/>
          <a:p>
            <a:pPr marL="11132"/>
            <a:r>
              <a:rPr sz="2500" dirty="0">
                <a:latin typeface="Calibri"/>
                <a:cs typeface="Calibri"/>
              </a:rPr>
              <a:t>Κ</a:t>
            </a:r>
            <a:r>
              <a:rPr sz="2500" spc="-22" dirty="0">
                <a:latin typeface="Calibri"/>
                <a:cs typeface="Calibri"/>
              </a:rPr>
              <a:t>ε</a:t>
            </a:r>
            <a:r>
              <a:rPr sz="2500" dirty="0">
                <a:latin typeface="Calibri"/>
                <a:cs typeface="Calibri"/>
              </a:rPr>
              <a:t>φά</a:t>
            </a:r>
            <a:r>
              <a:rPr sz="2500" spc="-35" dirty="0">
                <a:latin typeface="Calibri"/>
                <a:cs typeface="Calibri"/>
              </a:rPr>
              <a:t>λ</a:t>
            </a:r>
            <a:r>
              <a:rPr sz="2500" dirty="0">
                <a:latin typeface="Calibri"/>
                <a:cs typeface="Calibri"/>
              </a:rPr>
              <a:t>αιο</a:t>
            </a:r>
            <a:r>
              <a:rPr sz="2500" spc="-13" dirty="0">
                <a:latin typeface="Calibri"/>
                <a:cs typeface="Calibri"/>
              </a:rPr>
              <a:t> </a:t>
            </a:r>
            <a:r>
              <a:rPr sz="2500" dirty="0">
                <a:latin typeface="Calibri"/>
                <a:cs typeface="Calibri"/>
              </a:rPr>
              <a:t>100.000</a:t>
            </a:r>
            <a:endParaRPr sz="2500">
              <a:latin typeface="Calibri"/>
              <a:cs typeface="Calibri"/>
            </a:endParaRPr>
          </a:p>
        </p:txBody>
      </p:sp>
      <p:sp>
        <p:nvSpPr>
          <p:cNvPr id="12" name="object 12"/>
          <p:cNvSpPr/>
          <p:nvPr/>
        </p:nvSpPr>
        <p:spPr>
          <a:xfrm>
            <a:off x="5664765" y="2565888"/>
            <a:ext cx="45719" cy="778506"/>
          </a:xfrm>
          <a:custGeom>
            <a:avLst/>
            <a:gdLst/>
            <a:ahLst/>
            <a:cxnLst/>
            <a:rect l="l" t="t" r="r" b="b"/>
            <a:pathLst>
              <a:path h="858519">
                <a:moveTo>
                  <a:pt x="0" y="0"/>
                </a:moveTo>
                <a:lnTo>
                  <a:pt x="0" y="858012"/>
                </a:lnTo>
              </a:path>
            </a:pathLst>
          </a:custGeom>
          <a:ln w="9143">
            <a:solidFill>
              <a:srgbClr val="000000"/>
            </a:solidFill>
          </a:ln>
        </p:spPr>
        <p:txBody>
          <a:bodyPr wrap="square" lIns="0" tIns="0" rIns="0" bIns="0" rtlCol="0"/>
          <a:lstStyle/>
          <a:p>
            <a:endParaRPr/>
          </a:p>
        </p:txBody>
      </p:sp>
      <p:sp>
        <p:nvSpPr>
          <p:cNvPr id="13" name="object 13"/>
          <p:cNvSpPr/>
          <p:nvPr/>
        </p:nvSpPr>
        <p:spPr>
          <a:xfrm>
            <a:off x="2769936" y="3089307"/>
            <a:ext cx="6255779" cy="0"/>
          </a:xfrm>
          <a:custGeom>
            <a:avLst/>
            <a:gdLst/>
            <a:ahLst/>
            <a:cxnLst/>
            <a:rect l="l" t="t" r="r" b="b"/>
            <a:pathLst>
              <a:path w="5791200">
                <a:moveTo>
                  <a:pt x="0" y="0"/>
                </a:moveTo>
                <a:lnTo>
                  <a:pt x="5791199" y="0"/>
                </a:lnTo>
              </a:path>
            </a:pathLst>
          </a:custGeom>
          <a:ln w="9906">
            <a:solidFill>
              <a:srgbClr val="000000"/>
            </a:solidFill>
          </a:ln>
        </p:spPr>
        <p:txBody>
          <a:bodyPr wrap="square" lIns="0" tIns="0" rIns="0" bIns="0" rtlCol="0"/>
          <a:lstStyle/>
          <a:p>
            <a:endParaRPr/>
          </a:p>
        </p:txBody>
      </p:sp>
      <p:sp>
        <p:nvSpPr>
          <p:cNvPr id="15" name="object 15"/>
          <p:cNvSpPr/>
          <p:nvPr/>
        </p:nvSpPr>
        <p:spPr>
          <a:xfrm>
            <a:off x="5664765" y="3343242"/>
            <a:ext cx="45719" cy="368524"/>
          </a:xfrm>
          <a:custGeom>
            <a:avLst/>
            <a:gdLst/>
            <a:ahLst/>
            <a:cxnLst/>
            <a:rect l="l" t="t" r="r" b="b"/>
            <a:pathLst>
              <a:path h="406400">
                <a:moveTo>
                  <a:pt x="0" y="0"/>
                </a:moveTo>
                <a:lnTo>
                  <a:pt x="0" y="406146"/>
                </a:lnTo>
              </a:path>
            </a:pathLst>
          </a:custGeom>
          <a:ln w="9143">
            <a:solidFill>
              <a:srgbClr val="000000"/>
            </a:solidFill>
          </a:ln>
        </p:spPr>
        <p:txBody>
          <a:bodyPr wrap="square" lIns="0" tIns="0" rIns="0" bIns="0" rtlCol="0"/>
          <a:lstStyle/>
          <a:p>
            <a:endParaRPr/>
          </a:p>
        </p:txBody>
      </p:sp>
      <p:sp>
        <p:nvSpPr>
          <p:cNvPr id="16" name="object 16"/>
          <p:cNvSpPr txBox="1"/>
          <p:nvPr/>
        </p:nvSpPr>
        <p:spPr>
          <a:xfrm>
            <a:off x="2914615" y="3255489"/>
            <a:ext cx="5784538" cy="246221"/>
          </a:xfrm>
          <a:prstGeom prst="rect">
            <a:avLst/>
          </a:prstGeom>
        </p:spPr>
        <p:txBody>
          <a:bodyPr vert="horz" wrap="square" lIns="0" tIns="0" rIns="0" bIns="0" rtlCol="0">
            <a:spAutoFit/>
          </a:bodyPr>
          <a:lstStyle/>
          <a:p>
            <a:pPr marL="11132">
              <a:tabLst>
                <a:tab pos="1923532" algn="l"/>
                <a:tab pos="3124626" algn="l"/>
              </a:tabLst>
            </a:pPr>
            <a:r>
              <a:rPr sz="1600" b="1" dirty="0">
                <a:latin typeface="Calibri"/>
                <a:cs typeface="Calibri"/>
              </a:rPr>
              <a:t>Σύ</a:t>
            </a:r>
            <a:r>
              <a:rPr sz="1600" b="1" spc="-4" dirty="0">
                <a:latin typeface="Calibri"/>
                <a:cs typeface="Calibri"/>
              </a:rPr>
              <a:t>ν</a:t>
            </a:r>
            <a:r>
              <a:rPr sz="1600" b="1" spc="-18" dirty="0">
                <a:latin typeface="Calibri"/>
                <a:cs typeface="Calibri"/>
              </a:rPr>
              <a:t>ολ</a:t>
            </a:r>
            <a:r>
              <a:rPr sz="1600" b="1" dirty="0">
                <a:latin typeface="Calibri"/>
                <a:cs typeface="Calibri"/>
              </a:rPr>
              <a:t>ο</a:t>
            </a:r>
            <a:r>
              <a:rPr sz="1600" b="1" spc="-4" dirty="0">
                <a:latin typeface="Calibri"/>
                <a:cs typeface="Calibri"/>
              </a:rPr>
              <a:t> Ενε</a:t>
            </a:r>
            <a:r>
              <a:rPr sz="1600" b="1" spc="-18" dirty="0">
                <a:latin typeface="Calibri"/>
                <a:cs typeface="Calibri"/>
              </a:rPr>
              <a:t>ρ</a:t>
            </a:r>
            <a:r>
              <a:rPr sz="1600" b="1" spc="-4" dirty="0">
                <a:latin typeface="Calibri"/>
                <a:cs typeface="Calibri"/>
              </a:rPr>
              <a:t>γ</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9" dirty="0">
                <a:latin typeface="Calibri"/>
                <a:cs typeface="Calibri"/>
              </a:rPr>
              <a:t>ο</a:t>
            </a:r>
            <a:r>
              <a:rPr sz="1600" b="1" dirty="0">
                <a:latin typeface="Calibri"/>
                <a:cs typeface="Calibri"/>
              </a:rPr>
              <a:t>ύ	</a:t>
            </a:r>
            <a:r>
              <a:rPr sz="1600" b="1" spc="-4" dirty="0">
                <a:latin typeface="Calibri"/>
                <a:cs typeface="Calibri"/>
              </a:rPr>
              <a:t>10</a:t>
            </a:r>
            <a:r>
              <a:rPr sz="1600" b="1" spc="-9" dirty="0">
                <a:latin typeface="Calibri"/>
                <a:cs typeface="Calibri"/>
              </a:rPr>
              <a:t>0</a:t>
            </a:r>
            <a:r>
              <a:rPr sz="1600" b="1" spc="-4" dirty="0">
                <a:latin typeface="Calibri"/>
                <a:cs typeface="Calibri"/>
              </a:rPr>
              <a:t>.000</a:t>
            </a:r>
            <a:r>
              <a:rPr sz="1600" b="1" dirty="0">
                <a:latin typeface="Calibri"/>
                <a:cs typeface="Calibri"/>
              </a:rPr>
              <a:t>	Σύ</a:t>
            </a:r>
            <a:r>
              <a:rPr sz="1600" b="1" spc="-4" dirty="0">
                <a:latin typeface="Calibri"/>
                <a:cs typeface="Calibri"/>
              </a:rPr>
              <a:t>ν</a:t>
            </a:r>
            <a:r>
              <a:rPr sz="1600" b="1" spc="-18" dirty="0">
                <a:latin typeface="Calibri"/>
                <a:cs typeface="Calibri"/>
              </a:rPr>
              <a:t>ολ</a:t>
            </a:r>
            <a:r>
              <a:rPr sz="1600" b="1" dirty="0">
                <a:latin typeface="Calibri"/>
                <a:cs typeface="Calibri"/>
              </a:rPr>
              <a:t>ο</a:t>
            </a:r>
            <a:r>
              <a:rPr sz="1600" b="1" spc="-4" dirty="0">
                <a:latin typeface="Calibri"/>
                <a:cs typeface="Calibri"/>
              </a:rPr>
              <a:t> Παθ</a:t>
            </a:r>
            <a:r>
              <a:rPr sz="1600" b="1" spc="-18" dirty="0">
                <a:latin typeface="Calibri"/>
                <a:cs typeface="Calibri"/>
              </a:rPr>
              <a:t>η</a:t>
            </a:r>
            <a:r>
              <a:rPr sz="1600" b="1" dirty="0">
                <a:latin typeface="Calibri"/>
                <a:cs typeface="Calibri"/>
              </a:rPr>
              <a:t>τι</a:t>
            </a:r>
            <a:r>
              <a:rPr sz="1600" b="1" spc="-44" dirty="0">
                <a:latin typeface="Calibri"/>
                <a:cs typeface="Calibri"/>
              </a:rPr>
              <a:t>κ</a:t>
            </a:r>
            <a:r>
              <a:rPr sz="1600" b="1" spc="-4" dirty="0">
                <a:latin typeface="Calibri"/>
                <a:cs typeface="Calibri"/>
              </a:rPr>
              <a:t>ο</a:t>
            </a:r>
            <a:r>
              <a:rPr sz="1600" b="1" dirty="0">
                <a:latin typeface="Calibri"/>
                <a:cs typeface="Calibri"/>
              </a:rPr>
              <a:t>ύ</a:t>
            </a:r>
            <a:endParaRPr sz="1600">
              <a:latin typeface="Calibri"/>
              <a:cs typeface="Calibri"/>
            </a:endParaRPr>
          </a:p>
        </p:txBody>
      </p:sp>
      <p:sp>
        <p:nvSpPr>
          <p:cNvPr id="17" name="object 17"/>
          <p:cNvSpPr txBox="1"/>
          <p:nvPr/>
        </p:nvSpPr>
        <p:spPr>
          <a:xfrm>
            <a:off x="7739639" y="3255489"/>
            <a:ext cx="844393" cy="246221"/>
          </a:xfrm>
          <a:prstGeom prst="rect">
            <a:avLst/>
          </a:prstGeom>
        </p:spPr>
        <p:txBody>
          <a:bodyPr vert="horz" wrap="square" lIns="0" tIns="0" rIns="0" bIns="0" rtlCol="0">
            <a:spAutoFit/>
          </a:bodyPr>
          <a:lstStyle/>
          <a:p>
            <a:pPr marL="11132"/>
            <a:r>
              <a:rPr sz="1600" b="1" spc="-4" dirty="0">
                <a:latin typeface="Calibri"/>
                <a:cs typeface="Calibri"/>
              </a:rPr>
              <a:t>10</a:t>
            </a:r>
            <a:r>
              <a:rPr sz="1600" b="1" spc="-9" dirty="0">
                <a:latin typeface="Calibri"/>
                <a:cs typeface="Calibri"/>
              </a:rPr>
              <a:t>0</a:t>
            </a:r>
            <a:r>
              <a:rPr sz="1600" b="1" spc="-4" dirty="0">
                <a:latin typeface="Calibri"/>
                <a:cs typeface="Calibri"/>
              </a:rPr>
              <a:t>.000</a:t>
            </a:r>
            <a:endParaRPr sz="1600">
              <a:latin typeface="Calibri"/>
              <a:cs typeface="Calibri"/>
            </a:endParaRPr>
          </a:p>
        </p:txBody>
      </p:sp>
      <p:sp>
        <p:nvSpPr>
          <p:cNvPr id="18" name="object 18"/>
          <p:cNvSpPr txBox="1"/>
          <p:nvPr/>
        </p:nvSpPr>
        <p:spPr>
          <a:xfrm>
            <a:off x="2567608" y="3753918"/>
            <a:ext cx="6131545" cy="384721"/>
          </a:xfrm>
          <a:prstGeom prst="rect">
            <a:avLst/>
          </a:prstGeom>
        </p:spPr>
        <p:txBody>
          <a:bodyPr vert="horz" wrap="square" lIns="0" tIns="0" rIns="0" bIns="0" rtlCol="0">
            <a:spAutoFit/>
          </a:bodyPr>
          <a:lstStyle/>
          <a:p>
            <a:pPr marL="354032" indent="-342900">
              <a:buFont typeface="Arial" panose="020B0604020202020204" pitchFamily="34" charset="0"/>
              <a:buChar char="•"/>
            </a:pPr>
            <a:r>
              <a:rPr sz="2500" dirty="0">
                <a:latin typeface="Calibri"/>
                <a:cs typeface="Calibri"/>
              </a:rPr>
              <a:t>Τ</a:t>
            </a:r>
            <a:r>
              <a:rPr sz="2500" spc="-53" dirty="0">
                <a:latin typeface="Calibri"/>
                <a:cs typeface="Calibri"/>
              </a:rPr>
              <a:t>η</a:t>
            </a:r>
            <a:r>
              <a:rPr sz="2500" dirty="0">
                <a:latin typeface="Calibri"/>
                <a:cs typeface="Calibri"/>
              </a:rPr>
              <a:t>ν</a:t>
            </a:r>
            <a:r>
              <a:rPr sz="2500" spc="-9" dirty="0">
                <a:latin typeface="Calibri"/>
                <a:cs typeface="Calibri"/>
              </a:rPr>
              <a:t> </a:t>
            </a:r>
            <a:r>
              <a:rPr sz="2500" dirty="0">
                <a:latin typeface="Calibri"/>
                <a:cs typeface="Calibri"/>
              </a:rPr>
              <a:t>1/9</a:t>
            </a:r>
            <a:r>
              <a:rPr sz="2500" spc="13" dirty="0">
                <a:latin typeface="Calibri"/>
                <a:cs typeface="Calibri"/>
              </a:rPr>
              <a:t> </a:t>
            </a:r>
            <a:r>
              <a:rPr sz="2500" spc="-13" dirty="0">
                <a:latin typeface="Calibri"/>
                <a:cs typeface="Calibri"/>
              </a:rPr>
              <a:t>α</a:t>
            </a:r>
            <a:r>
              <a:rPr sz="2500" spc="-4" dirty="0">
                <a:latin typeface="Calibri"/>
                <a:cs typeface="Calibri"/>
              </a:rPr>
              <a:t>γο</a:t>
            </a:r>
            <a:r>
              <a:rPr sz="2500" dirty="0">
                <a:latin typeface="Calibri"/>
                <a:cs typeface="Calibri"/>
              </a:rPr>
              <a:t>ρά</a:t>
            </a:r>
            <a:r>
              <a:rPr sz="2500" spc="-88" dirty="0">
                <a:latin typeface="Calibri"/>
                <a:cs typeface="Calibri"/>
              </a:rPr>
              <a:t>ζ</a:t>
            </a:r>
            <a:r>
              <a:rPr sz="2500" dirty="0">
                <a:latin typeface="Calibri"/>
                <a:cs typeface="Calibri"/>
              </a:rPr>
              <a:t>ω</a:t>
            </a:r>
            <a:r>
              <a:rPr sz="2500" spc="4" dirty="0">
                <a:latin typeface="Calibri"/>
                <a:cs typeface="Calibri"/>
              </a:rPr>
              <a:t> </a:t>
            </a:r>
            <a:r>
              <a:rPr sz="2500" spc="-22" dirty="0">
                <a:latin typeface="Calibri"/>
                <a:cs typeface="Calibri"/>
              </a:rPr>
              <a:t>τ</a:t>
            </a:r>
            <a:r>
              <a:rPr sz="2500" dirty="0">
                <a:latin typeface="Calibri"/>
                <a:cs typeface="Calibri"/>
              </a:rPr>
              <a:t>ο </a:t>
            </a:r>
            <a:r>
              <a:rPr sz="2500" spc="-4" dirty="0">
                <a:latin typeface="Calibri"/>
                <a:cs typeface="Calibri"/>
              </a:rPr>
              <a:t>ο</a:t>
            </a:r>
            <a:r>
              <a:rPr sz="2500" spc="-18" dirty="0">
                <a:latin typeface="Calibri"/>
                <a:cs typeface="Calibri"/>
              </a:rPr>
              <a:t>μ</a:t>
            </a:r>
            <a:r>
              <a:rPr sz="2500" spc="-26" dirty="0">
                <a:latin typeface="Calibri"/>
                <a:cs typeface="Calibri"/>
              </a:rPr>
              <a:t>όλ</a:t>
            </a:r>
            <a:r>
              <a:rPr sz="2500" dirty="0">
                <a:latin typeface="Calibri"/>
                <a:cs typeface="Calibri"/>
              </a:rPr>
              <a:t>ο</a:t>
            </a:r>
            <a:r>
              <a:rPr sz="2500" spc="-4" dirty="0">
                <a:latin typeface="Calibri"/>
                <a:cs typeface="Calibri"/>
              </a:rPr>
              <a:t>γ</a:t>
            </a:r>
            <a:r>
              <a:rPr sz="2500" dirty="0">
                <a:latin typeface="Calibri"/>
                <a:cs typeface="Calibri"/>
              </a:rPr>
              <a:t>ο €</a:t>
            </a:r>
            <a:r>
              <a:rPr sz="2500" spc="4" dirty="0">
                <a:latin typeface="Calibri"/>
                <a:cs typeface="Calibri"/>
              </a:rPr>
              <a:t> </a:t>
            </a:r>
            <a:r>
              <a:rPr sz="2500" dirty="0">
                <a:latin typeface="Calibri"/>
                <a:cs typeface="Calibri"/>
              </a:rPr>
              <a:t>1.000</a:t>
            </a:r>
          </a:p>
        </p:txBody>
      </p:sp>
      <p:sp>
        <p:nvSpPr>
          <p:cNvPr id="20" name="object 20"/>
          <p:cNvSpPr txBox="1"/>
          <p:nvPr/>
        </p:nvSpPr>
        <p:spPr>
          <a:xfrm>
            <a:off x="3363561" y="4902503"/>
            <a:ext cx="1042763" cy="323165"/>
          </a:xfrm>
          <a:prstGeom prst="rect">
            <a:avLst/>
          </a:prstGeom>
        </p:spPr>
        <p:txBody>
          <a:bodyPr vert="horz" wrap="square" lIns="0" tIns="0" rIns="0" bIns="0" rtlCol="0">
            <a:spAutoFit/>
          </a:bodyPr>
          <a:lstStyle/>
          <a:p>
            <a:pPr marL="11132"/>
            <a:r>
              <a:rPr sz="2100" dirty="0">
                <a:latin typeface="Calibri"/>
                <a:cs typeface="Calibri"/>
              </a:rPr>
              <a:t>Ταμείο</a:t>
            </a:r>
            <a:endParaRPr sz="2100">
              <a:latin typeface="Calibri"/>
              <a:cs typeface="Calibri"/>
            </a:endParaRPr>
          </a:p>
        </p:txBody>
      </p:sp>
      <p:sp>
        <p:nvSpPr>
          <p:cNvPr id="21" name="object 21"/>
          <p:cNvSpPr txBox="1"/>
          <p:nvPr/>
        </p:nvSpPr>
        <p:spPr>
          <a:xfrm>
            <a:off x="5956885" y="4899969"/>
            <a:ext cx="1685825" cy="384721"/>
          </a:xfrm>
          <a:prstGeom prst="rect">
            <a:avLst/>
          </a:prstGeom>
        </p:spPr>
        <p:txBody>
          <a:bodyPr vert="horz" wrap="square" lIns="0" tIns="0" rIns="0" bIns="0" rtlCol="0">
            <a:spAutoFit/>
          </a:bodyPr>
          <a:lstStyle/>
          <a:p>
            <a:pPr marL="11132"/>
            <a:r>
              <a:rPr sz="2500" dirty="0">
                <a:latin typeface="Calibri"/>
                <a:cs typeface="Calibri"/>
              </a:rPr>
              <a:t>Κ</a:t>
            </a:r>
            <a:r>
              <a:rPr sz="2500" spc="-22" dirty="0">
                <a:latin typeface="Calibri"/>
                <a:cs typeface="Calibri"/>
              </a:rPr>
              <a:t>ε</a:t>
            </a:r>
            <a:r>
              <a:rPr sz="2500" dirty="0">
                <a:latin typeface="Calibri"/>
                <a:cs typeface="Calibri"/>
              </a:rPr>
              <a:t>φά</a:t>
            </a:r>
            <a:r>
              <a:rPr sz="2500" spc="-35" dirty="0">
                <a:latin typeface="Calibri"/>
                <a:cs typeface="Calibri"/>
              </a:rPr>
              <a:t>λ</a:t>
            </a:r>
            <a:r>
              <a:rPr sz="2500" dirty="0">
                <a:latin typeface="Calibri"/>
                <a:cs typeface="Calibri"/>
              </a:rPr>
              <a:t>αιο</a:t>
            </a:r>
            <a:endParaRPr sz="2500">
              <a:latin typeface="Calibri"/>
              <a:cs typeface="Calibri"/>
            </a:endParaRPr>
          </a:p>
        </p:txBody>
      </p:sp>
      <p:sp>
        <p:nvSpPr>
          <p:cNvPr id="22" name="object 22"/>
          <p:cNvSpPr/>
          <p:nvPr/>
        </p:nvSpPr>
        <p:spPr>
          <a:xfrm>
            <a:off x="2999656" y="4852061"/>
            <a:ext cx="5490236" cy="45719"/>
          </a:xfrm>
          <a:custGeom>
            <a:avLst/>
            <a:gdLst/>
            <a:ahLst/>
            <a:cxnLst/>
            <a:rect l="l" t="t" r="r" b="b"/>
            <a:pathLst>
              <a:path w="6019800">
                <a:moveTo>
                  <a:pt x="0" y="0"/>
                </a:moveTo>
                <a:lnTo>
                  <a:pt x="6019800" y="0"/>
                </a:lnTo>
              </a:path>
            </a:pathLst>
          </a:custGeom>
          <a:ln w="9144">
            <a:solidFill>
              <a:srgbClr val="000000"/>
            </a:solidFill>
          </a:ln>
        </p:spPr>
        <p:txBody>
          <a:bodyPr wrap="square" lIns="0" tIns="0" rIns="0" bIns="0" rtlCol="0"/>
          <a:lstStyle/>
          <a:p>
            <a:endParaRPr/>
          </a:p>
        </p:txBody>
      </p:sp>
      <p:sp>
        <p:nvSpPr>
          <p:cNvPr id="23" name="object 23"/>
          <p:cNvSpPr/>
          <p:nvPr/>
        </p:nvSpPr>
        <p:spPr>
          <a:xfrm>
            <a:off x="5750124" y="4852061"/>
            <a:ext cx="45719" cy="355280"/>
          </a:xfrm>
          <a:custGeom>
            <a:avLst/>
            <a:gdLst/>
            <a:ahLst/>
            <a:cxnLst/>
            <a:rect l="l" t="t" r="r" b="b"/>
            <a:pathLst>
              <a:path h="391795">
                <a:moveTo>
                  <a:pt x="0" y="0"/>
                </a:moveTo>
                <a:lnTo>
                  <a:pt x="0" y="391667"/>
                </a:lnTo>
              </a:path>
            </a:pathLst>
          </a:custGeom>
          <a:ln w="9144">
            <a:solidFill>
              <a:srgbClr val="000000"/>
            </a:solidFill>
          </a:ln>
        </p:spPr>
        <p:txBody>
          <a:bodyPr wrap="square" lIns="0" tIns="0" rIns="0" bIns="0" rtlCol="0"/>
          <a:lstStyle/>
          <a:p>
            <a:endParaRPr/>
          </a:p>
        </p:txBody>
      </p:sp>
      <p:sp>
        <p:nvSpPr>
          <p:cNvPr id="24" name="object 24"/>
          <p:cNvSpPr txBox="1"/>
          <p:nvPr/>
        </p:nvSpPr>
        <p:spPr>
          <a:xfrm>
            <a:off x="3328377" y="4385879"/>
            <a:ext cx="1878301"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endParaRPr sz="2500">
              <a:latin typeface="Calibri"/>
              <a:cs typeface="Calibri"/>
            </a:endParaRPr>
          </a:p>
        </p:txBody>
      </p:sp>
      <p:sp>
        <p:nvSpPr>
          <p:cNvPr id="25" name="object 25"/>
          <p:cNvSpPr txBox="1"/>
          <p:nvPr/>
        </p:nvSpPr>
        <p:spPr>
          <a:xfrm>
            <a:off x="6384033" y="4409373"/>
            <a:ext cx="1622403"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27" name="object 27"/>
          <p:cNvSpPr/>
          <p:nvPr/>
        </p:nvSpPr>
        <p:spPr>
          <a:xfrm>
            <a:off x="5750124" y="5206535"/>
            <a:ext cx="45719"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28" name="object 28"/>
          <p:cNvSpPr/>
          <p:nvPr/>
        </p:nvSpPr>
        <p:spPr>
          <a:xfrm flipV="1">
            <a:off x="2927649" y="5517233"/>
            <a:ext cx="5564517" cy="91799"/>
          </a:xfrm>
          <a:custGeom>
            <a:avLst/>
            <a:gdLst/>
            <a:ahLst/>
            <a:cxnLst/>
            <a:rect l="l" t="t" r="r" b="b"/>
            <a:pathLst>
              <a:path w="5791200">
                <a:moveTo>
                  <a:pt x="0" y="0"/>
                </a:moveTo>
                <a:lnTo>
                  <a:pt x="5791200" y="0"/>
                </a:lnTo>
              </a:path>
            </a:pathLst>
          </a:custGeom>
          <a:ln w="9906">
            <a:solidFill>
              <a:srgbClr val="000000"/>
            </a:solidFill>
          </a:ln>
        </p:spPr>
        <p:txBody>
          <a:bodyPr wrap="square" lIns="0" tIns="0" rIns="0" bIns="0" rtlCol="0"/>
          <a:lstStyle/>
          <a:p>
            <a:endParaRPr/>
          </a:p>
        </p:txBody>
      </p:sp>
      <p:sp>
        <p:nvSpPr>
          <p:cNvPr id="29" name="object 29"/>
          <p:cNvSpPr txBox="1"/>
          <p:nvPr/>
        </p:nvSpPr>
        <p:spPr>
          <a:xfrm>
            <a:off x="3330166" y="5637017"/>
            <a:ext cx="2261778" cy="246221"/>
          </a:xfrm>
          <a:prstGeom prst="rect">
            <a:avLst/>
          </a:prstGeom>
        </p:spPr>
        <p:txBody>
          <a:bodyPr vert="horz" wrap="square" lIns="0" tIns="0" rIns="0" bIns="0" rtlCol="0">
            <a:spAutoFit/>
          </a:bodyPr>
          <a:lstStyle/>
          <a:p>
            <a:pPr marL="11132"/>
            <a:r>
              <a:rPr sz="1600" b="1" spc="-4" dirty="0">
                <a:latin typeface="Calibri"/>
                <a:cs typeface="Calibri"/>
              </a:rPr>
              <a:t>Σύν</a:t>
            </a:r>
            <a:r>
              <a:rPr sz="1600" b="1" spc="-18" dirty="0">
                <a:latin typeface="Calibri"/>
                <a:cs typeface="Calibri"/>
              </a:rPr>
              <a:t>ολ</a:t>
            </a:r>
            <a:r>
              <a:rPr sz="1600" b="1" dirty="0">
                <a:latin typeface="Calibri"/>
                <a:cs typeface="Calibri"/>
              </a:rPr>
              <a:t>ο</a:t>
            </a:r>
            <a:r>
              <a:rPr sz="1600" b="1" spc="-4" dirty="0">
                <a:latin typeface="Calibri"/>
                <a:cs typeface="Calibri"/>
              </a:rPr>
              <a:t> Ενε</a:t>
            </a:r>
            <a:r>
              <a:rPr sz="1600" b="1" spc="-18" dirty="0">
                <a:latin typeface="Calibri"/>
                <a:cs typeface="Calibri"/>
              </a:rPr>
              <a:t>ρ</a:t>
            </a:r>
            <a:r>
              <a:rPr sz="1600" b="1" spc="-4" dirty="0">
                <a:latin typeface="Calibri"/>
                <a:cs typeface="Calibri"/>
              </a:rPr>
              <a:t>γ</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4" dirty="0">
                <a:latin typeface="Calibri"/>
                <a:cs typeface="Calibri"/>
              </a:rPr>
              <a:t>ού</a:t>
            </a:r>
            <a:endParaRPr sz="1600" dirty="0">
              <a:latin typeface="Calibri"/>
              <a:cs typeface="Calibri"/>
            </a:endParaRPr>
          </a:p>
        </p:txBody>
      </p:sp>
      <p:sp>
        <p:nvSpPr>
          <p:cNvPr id="30" name="object 30"/>
          <p:cNvSpPr txBox="1"/>
          <p:nvPr/>
        </p:nvSpPr>
        <p:spPr>
          <a:xfrm>
            <a:off x="5979371" y="5637017"/>
            <a:ext cx="2092901" cy="246221"/>
          </a:xfrm>
          <a:prstGeom prst="rect">
            <a:avLst/>
          </a:prstGeom>
        </p:spPr>
        <p:txBody>
          <a:bodyPr vert="horz" wrap="square" lIns="0" tIns="0" rIns="0" bIns="0" rtlCol="0">
            <a:spAutoFit/>
          </a:bodyPr>
          <a:lstStyle/>
          <a:p>
            <a:pPr marL="11132"/>
            <a:r>
              <a:rPr sz="1600" b="1" spc="-4" dirty="0">
                <a:latin typeface="Calibri"/>
                <a:cs typeface="Calibri"/>
              </a:rPr>
              <a:t>Σύν</a:t>
            </a:r>
            <a:r>
              <a:rPr sz="1600" b="1" spc="-18" dirty="0">
                <a:latin typeface="Calibri"/>
                <a:cs typeface="Calibri"/>
              </a:rPr>
              <a:t>ολ</a:t>
            </a:r>
            <a:r>
              <a:rPr sz="1600" b="1" dirty="0">
                <a:latin typeface="Calibri"/>
                <a:cs typeface="Calibri"/>
              </a:rPr>
              <a:t>ο</a:t>
            </a:r>
            <a:r>
              <a:rPr sz="1600" b="1" spc="-4" dirty="0">
                <a:latin typeface="Calibri"/>
                <a:cs typeface="Calibri"/>
              </a:rPr>
              <a:t> Παθ</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4" dirty="0">
                <a:latin typeface="Calibri"/>
                <a:cs typeface="Calibri"/>
              </a:rPr>
              <a:t>ού</a:t>
            </a:r>
            <a:endParaRPr sz="1600">
              <a:latin typeface="Calibri"/>
              <a:cs typeface="Calibri"/>
            </a:endParaRPr>
          </a:p>
        </p:txBody>
      </p:sp>
      <p:sp>
        <p:nvSpPr>
          <p:cNvPr id="32" name="object 32"/>
          <p:cNvSpPr/>
          <p:nvPr/>
        </p:nvSpPr>
        <p:spPr>
          <a:xfrm>
            <a:off x="5750124" y="5983890"/>
            <a:ext cx="45719" cy="109406"/>
          </a:xfrm>
          <a:custGeom>
            <a:avLst/>
            <a:gdLst/>
            <a:ahLst/>
            <a:cxnLst/>
            <a:rect l="l" t="t" r="r" b="b"/>
            <a:pathLst>
              <a:path h="120650">
                <a:moveTo>
                  <a:pt x="0" y="0"/>
                </a:moveTo>
                <a:lnTo>
                  <a:pt x="0" y="120394"/>
                </a:lnTo>
              </a:path>
            </a:pathLst>
          </a:custGeom>
          <a:ln w="9144">
            <a:solidFill>
              <a:srgbClr val="000000"/>
            </a:solidFill>
          </a:ln>
        </p:spPr>
        <p:txBody>
          <a:bodyPr wrap="square" lIns="0" tIns="0" rIns="0" bIns="0" rtlCol="0"/>
          <a:lstStyle/>
          <a:p>
            <a:endParaRPr/>
          </a:p>
        </p:txBody>
      </p:sp>
      <p:sp>
        <p:nvSpPr>
          <p:cNvPr id="33" name="object 33"/>
          <p:cNvSpPr txBox="1"/>
          <p:nvPr/>
        </p:nvSpPr>
        <p:spPr>
          <a:xfrm>
            <a:off x="2444916" y="6140624"/>
            <a:ext cx="3867108" cy="384721"/>
          </a:xfrm>
          <a:prstGeom prst="rect">
            <a:avLst/>
          </a:prstGeom>
        </p:spPr>
        <p:txBody>
          <a:bodyPr vert="horz" wrap="square" lIns="0" tIns="0" rIns="0" bIns="0" rtlCol="0">
            <a:spAutoFit/>
          </a:bodyPr>
          <a:lstStyle/>
          <a:p>
            <a:pPr marL="354032" indent="-342900">
              <a:buFont typeface="Arial" panose="020B0604020202020204" pitchFamily="34" charset="0"/>
              <a:buChar char="•"/>
            </a:pPr>
            <a:r>
              <a:rPr sz="2500" dirty="0">
                <a:latin typeface="Calibri"/>
                <a:cs typeface="Calibri"/>
              </a:rPr>
              <a:t>Τι</a:t>
            </a:r>
            <a:r>
              <a:rPr sz="2500" spc="-13" dirty="0">
                <a:latin typeface="Calibri"/>
                <a:cs typeface="Calibri"/>
              </a:rPr>
              <a:t> </a:t>
            </a:r>
            <a:r>
              <a:rPr sz="2500" spc="-4" dirty="0">
                <a:latin typeface="Calibri"/>
                <a:cs typeface="Calibri"/>
              </a:rPr>
              <a:t>ι</a:t>
            </a:r>
            <a:r>
              <a:rPr sz="2500" dirty="0">
                <a:latin typeface="Calibri"/>
                <a:cs typeface="Calibri"/>
              </a:rPr>
              <a:t>σχ</a:t>
            </a:r>
            <a:r>
              <a:rPr sz="2500" spc="-18" dirty="0">
                <a:latin typeface="Calibri"/>
                <a:cs typeface="Calibri"/>
              </a:rPr>
              <a:t>ύ</a:t>
            </a:r>
            <a:r>
              <a:rPr sz="2500" dirty="0">
                <a:latin typeface="Calibri"/>
                <a:cs typeface="Calibri"/>
              </a:rPr>
              <a:t>ει</a:t>
            </a:r>
            <a:r>
              <a:rPr sz="2500" spc="-13" dirty="0">
                <a:latin typeface="Calibri"/>
                <a:cs typeface="Calibri"/>
              </a:rPr>
              <a:t> </a:t>
            </a:r>
            <a:r>
              <a:rPr sz="2500" dirty="0">
                <a:latin typeface="Calibri"/>
                <a:cs typeface="Calibri"/>
              </a:rPr>
              <a:t>31/12;</a:t>
            </a:r>
          </a:p>
        </p:txBody>
      </p:sp>
    </p:spTree>
    <p:extLst>
      <p:ext uri="{BB962C8B-B14F-4D97-AF65-F5344CB8AC3E}">
        <p14:creationId xmlns:p14="http://schemas.microsoft.com/office/powerpoint/2010/main" val="224769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Προει</a:t>
            </a:r>
            <a:r>
              <a:rPr spc="18" dirty="0">
                <a:latin typeface="Calibri"/>
                <a:cs typeface="Calibri"/>
              </a:rPr>
              <a:t>σ</a:t>
            </a:r>
            <a:r>
              <a:rPr dirty="0">
                <a:latin typeface="Calibri"/>
                <a:cs typeface="Calibri"/>
              </a:rPr>
              <a:t>πρ</a:t>
            </a:r>
            <a:r>
              <a:rPr spc="-22" dirty="0">
                <a:latin typeface="Calibri"/>
                <a:cs typeface="Calibri"/>
              </a:rPr>
              <a:t>α</a:t>
            </a:r>
            <a:r>
              <a:rPr spc="-4" dirty="0">
                <a:latin typeface="Calibri"/>
                <a:cs typeface="Calibri"/>
              </a:rPr>
              <a:t>γ</a:t>
            </a:r>
            <a:r>
              <a:rPr dirty="0">
                <a:latin typeface="Calibri"/>
                <a:cs typeface="Calibri"/>
              </a:rPr>
              <a:t>μένα</a:t>
            </a:r>
            <a:r>
              <a:rPr spc="4" dirty="0">
                <a:latin typeface="Calibri"/>
                <a:cs typeface="Calibri"/>
              </a:rPr>
              <a:t> </a:t>
            </a:r>
            <a:r>
              <a:rPr spc="-35" dirty="0">
                <a:latin typeface="Calibri"/>
                <a:cs typeface="Calibri"/>
              </a:rPr>
              <a:t>έ</a:t>
            </a:r>
            <a:r>
              <a:rPr dirty="0">
                <a:latin typeface="Calibri"/>
                <a:cs typeface="Calibri"/>
              </a:rPr>
              <a:t>σοδα</a:t>
            </a:r>
          </a:p>
        </p:txBody>
      </p:sp>
      <p:sp>
        <p:nvSpPr>
          <p:cNvPr id="27" name="Θέση περιεχομένου 26"/>
          <p:cNvSpPr>
            <a:spLocks noGrp="1"/>
          </p:cNvSpPr>
          <p:nvPr>
            <p:ph idx="1"/>
          </p:nvPr>
        </p:nvSpPr>
        <p:spPr/>
        <p:txBody>
          <a:bodyPr/>
          <a:lstStyle/>
          <a:p>
            <a:r>
              <a:rPr lang="el-GR" dirty="0"/>
              <a:t>Την 1/9 εισπράττω € 10.000 (ενοίκια 10 μηνών). Τι ισχύει 31/12;</a:t>
            </a:r>
          </a:p>
          <a:p>
            <a:endParaRPr lang="el-GR" dirty="0"/>
          </a:p>
        </p:txBody>
      </p:sp>
      <p:sp>
        <p:nvSpPr>
          <p:cNvPr id="5" name="object 5"/>
          <p:cNvSpPr/>
          <p:nvPr/>
        </p:nvSpPr>
        <p:spPr>
          <a:xfrm>
            <a:off x="2186571" y="2647844"/>
            <a:ext cx="7819097" cy="778506"/>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4436591" y="3313953"/>
            <a:ext cx="2028078" cy="112285"/>
          </a:xfrm>
          <a:custGeom>
            <a:avLst/>
            <a:gdLst/>
            <a:ahLst/>
            <a:cxnLst/>
            <a:rect l="l" t="t" r="r" b="b"/>
            <a:pathLst>
              <a:path w="2371725" h="123825">
                <a:moveTo>
                  <a:pt x="513500" y="123443"/>
                </a:moveTo>
                <a:lnTo>
                  <a:pt x="513500" y="113538"/>
                </a:lnTo>
                <a:lnTo>
                  <a:pt x="485306" y="114300"/>
                </a:lnTo>
                <a:lnTo>
                  <a:pt x="0" y="123443"/>
                </a:lnTo>
                <a:lnTo>
                  <a:pt x="513500" y="123443"/>
                </a:lnTo>
                <a:close/>
              </a:path>
              <a:path w="2371725" h="123825">
                <a:moveTo>
                  <a:pt x="579032" y="117656"/>
                </a:moveTo>
                <a:lnTo>
                  <a:pt x="579032" y="108204"/>
                </a:lnTo>
                <a:lnTo>
                  <a:pt x="566078" y="109728"/>
                </a:lnTo>
                <a:lnTo>
                  <a:pt x="540170" y="112014"/>
                </a:lnTo>
                <a:lnTo>
                  <a:pt x="512738" y="113538"/>
                </a:lnTo>
                <a:lnTo>
                  <a:pt x="513500" y="113538"/>
                </a:lnTo>
                <a:lnTo>
                  <a:pt x="513500" y="123443"/>
                </a:lnTo>
                <a:lnTo>
                  <a:pt x="539348" y="121995"/>
                </a:lnTo>
                <a:lnTo>
                  <a:pt x="565073" y="119414"/>
                </a:lnTo>
                <a:lnTo>
                  <a:pt x="579032" y="117656"/>
                </a:lnTo>
                <a:close/>
              </a:path>
              <a:path w="2371725" h="123825">
                <a:moveTo>
                  <a:pt x="626276" y="110794"/>
                </a:moveTo>
                <a:lnTo>
                  <a:pt x="626276" y="101346"/>
                </a:lnTo>
                <a:lnTo>
                  <a:pt x="614846" y="102870"/>
                </a:lnTo>
                <a:lnTo>
                  <a:pt x="602654" y="105156"/>
                </a:lnTo>
                <a:lnTo>
                  <a:pt x="590730" y="106738"/>
                </a:lnTo>
                <a:lnTo>
                  <a:pt x="578270" y="108204"/>
                </a:lnTo>
                <a:lnTo>
                  <a:pt x="579032" y="108204"/>
                </a:lnTo>
                <a:lnTo>
                  <a:pt x="579032" y="117656"/>
                </a:lnTo>
                <a:lnTo>
                  <a:pt x="591224" y="116116"/>
                </a:lnTo>
                <a:lnTo>
                  <a:pt x="616370" y="112776"/>
                </a:lnTo>
                <a:lnTo>
                  <a:pt x="626276" y="110794"/>
                </a:lnTo>
                <a:close/>
              </a:path>
              <a:path w="2371725" h="123825">
                <a:moveTo>
                  <a:pt x="733718" y="74287"/>
                </a:moveTo>
                <a:lnTo>
                  <a:pt x="733718" y="64008"/>
                </a:lnTo>
                <a:lnTo>
                  <a:pt x="728384" y="67818"/>
                </a:lnTo>
                <a:lnTo>
                  <a:pt x="706449" y="78168"/>
                </a:lnTo>
                <a:lnTo>
                  <a:pt x="683788" y="86687"/>
                </a:lnTo>
                <a:lnTo>
                  <a:pt x="660565" y="93581"/>
                </a:lnTo>
                <a:lnTo>
                  <a:pt x="636944" y="99060"/>
                </a:lnTo>
                <a:lnTo>
                  <a:pt x="625514" y="101346"/>
                </a:lnTo>
                <a:lnTo>
                  <a:pt x="626276" y="101346"/>
                </a:lnTo>
                <a:lnTo>
                  <a:pt x="626276" y="110794"/>
                </a:lnTo>
                <a:lnTo>
                  <a:pt x="627800" y="110490"/>
                </a:lnTo>
                <a:lnTo>
                  <a:pt x="638468" y="108204"/>
                </a:lnTo>
                <a:lnTo>
                  <a:pt x="649898" y="105918"/>
                </a:lnTo>
                <a:lnTo>
                  <a:pt x="678312" y="98420"/>
                </a:lnTo>
                <a:lnTo>
                  <a:pt x="712006" y="86425"/>
                </a:lnTo>
                <a:lnTo>
                  <a:pt x="733718" y="74287"/>
                </a:lnTo>
                <a:close/>
              </a:path>
              <a:path w="2371725" h="123825">
                <a:moveTo>
                  <a:pt x="738290" y="71732"/>
                </a:moveTo>
                <a:lnTo>
                  <a:pt x="738290" y="60960"/>
                </a:lnTo>
                <a:lnTo>
                  <a:pt x="732956" y="64008"/>
                </a:lnTo>
                <a:lnTo>
                  <a:pt x="733718" y="64008"/>
                </a:lnTo>
                <a:lnTo>
                  <a:pt x="733718" y="74287"/>
                </a:lnTo>
                <a:lnTo>
                  <a:pt x="738290" y="71732"/>
                </a:lnTo>
                <a:close/>
              </a:path>
              <a:path w="2371725" h="123825">
                <a:moveTo>
                  <a:pt x="748196" y="62224"/>
                </a:moveTo>
                <a:lnTo>
                  <a:pt x="748196" y="50292"/>
                </a:lnTo>
                <a:lnTo>
                  <a:pt x="742100" y="57912"/>
                </a:lnTo>
                <a:lnTo>
                  <a:pt x="742100" y="57150"/>
                </a:lnTo>
                <a:lnTo>
                  <a:pt x="737528" y="60960"/>
                </a:lnTo>
                <a:lnTo>
                  <a:pt x="738290" y="60960"/>
                </a:lnTo>
                <a:lnTo>
                  <a:pt x="738290" y="71732"/>
                </a:lnTo>
                <a:lnTo>
                  <a:pt x="742269" y="69508"/>
                </a:lnTo>
                <a:lnTo>
                  <a:pt x="748196" y="62224"/>
                </a:lnTo>
                <a:close/>
              </a:path>
              <a:path w="2371725" h="123825">
                <a:moveTo>
                  <a:pt x="758283" y="49830"/>
                </a:moveTo>
                <a:lnTo>
                  <a:pt x="752768" y="42672"/>
                </a:lnTo>
                <a:lnTo>
                  <a:pt x="752169" y="39674"/>
                </a:lnTo>
                <a:lnTo>
                  <a:pt x="752006" y="41910"/>
                </a:lnTo>
                <a:lnTo>
                  <a:pt x="752006" y="41148"/>
                </a:lnTo>
                <a:lnTo>
                  <a:pt x="751244" y="44958"/>
                </a:lnTo>
                <a:lnTo>
                  <a:pt x="751244" y="44196"/>
                </a:lnTo>
                <a:lnTo>
                  <a:pt x="749720" y="48006"/>
                </a:lnTo>
                <a:lnTo>
                  <a:pt x="749720" y="47244"/>
                </a:lnTo>
                <a:lnTo>
                  <a:pt x="747434" y="51054"/>
                </a:lnTo>
                <a:lnTo>
                  <a:pt x="748196" y="50292"/>
                </a:lnTo>
                <a:lnTo>
                  <a:pt x="748196" y="62224"/>
                </a:lnTo>
                <a:lnTo>
                  <a:pt x="758283" y="49830"/>
                </a:lnTo>
                <a:close/>
              </a:path>
              <a:path w="2371725" h="123825">
                <a:moveTo>
                  <a:pt x="752229" y="38844"/>
                </a:moveTo>
                <a:lnTo>
                  <a:pt x="752006" y="38862"/>
                </a:lnTo>
                <a:lnTo>
                  <a:pt x="752169" y="39674"/>
                </a:lnTo>
                <a:lnTo>
                  <a:pt x="752229" y="38844"/>
                </a:lnTo>
                <a:close/>
              </a:path>
              <a:path w="2371725" h="123825">
                <a:moveTo>
                  <a:pt x="761709" y="39319"/>
                </a:moveTo>
                <a:lnTo>
                  <a:pt x="761577" y="38125"/>
                </a:lnTo>
                <a:lnTo>
                  <a:pt x="752229" y="38844"/>
                </a:lnTo>
                <a:lnTo>
                  <a:pt x="752169" y="39674"/>
                </a:lnTo>
                <a:lnTo>
                  <a:pt x="752768" y="42672"/>
                </a:lnTo>
                <a:lnTo>
                  <a:pt x="758283" y="49830"/>
                </a:lnTo>
                <a:lnTo>
                  <a:pt x="760388" y="47244"/>
                </a:lnTo>
                <a:lnTo>
                  <a:pt x="761709" y="39319"/>
                </a:lnTo>
                <a:close/>
              </a:path>
              <a:path w="2371725" h="123825">
                <a:moveTo>
                  <a:pt x="761577" y="38125"/>
                </a:moveTo>
                <a:lnTo>
                  <a:pt x="757340" y="0"/>
                </a:lnTo>
                <a:lnTo>
                  <a:pt x="755054" y="0"/>
                </a:lnTo>
                <a:lnTo>
                  <a:pt x="752229" y="38844"/>
                </a:lnTo>
                <a:lnTo>
                  <a:pt x="761577" y="38125"/>
                </a:lnTo>
                <a:close/>
              </a:path>
              <a:path w="2371725" h="123825">
                <a:moveTo>
                  <a:pt x="763436" y="44196"/>
                </a:moveTo>
                <a:lnTo>
                  <a:pt x="761912" y="40386"/>
                </a:lnTo>
                <a:lnTo>
                  <a:pt x="761912" y="41148"/>
                </a:lnTo>
                <a:lnTo>
                  <a:pt x="761709" y="39319"/>
                </a:lnTo>
                <a:lnTo>
                  <a:pt x="760388" y="47244"/>
                </a:lnTo>
                <a:lnTo>
                  <a:pt x="758283" y="49830"/>
                </a:lnTo>
                <a:lnTo>
                  <a:pt x="762674" y="55531"/>
                </a:lnTo>
                <a:lnTo>
                  <a:pt x="762674" y="44196"/>
                </a:lnTo>
                <a:lnTo>
                  <a:pt x="763436" y="44196"/>
                </a:lnTo>
                <a:close/>
              </a:path>
              <a:path w="2371725" h="123825">
                <a:moveTo>
                  <a:pt x="761912" y="38100"/>
                </a:moveTo>
                <a:lnTo>
                  <a:pt x="761577" y="38125"/>
                </a:lnTo>
                <a:lnTo>
                  <a:pt x="761709" y="39319"/>
                </a:lnTo>
                <a:lnTo>
                  <a:pt x="761912" y="38100"/>
                </a:lnTo>
                <a:close/>
              </a:path>
              <a:path w="2371725" h="123825">
                <a:moveTo>
                  <a:pt x="764960" y="47244"/>
                </a:moveTo>
                <a:lnTo>
                  <a:pt x="762674" y="44196"/>
                </a:lnTo>
                <a:lnTo>
                  <a:pt x="762674" y="55531"/>
                </a:lnTo>
                <a:lnTo>
                  <a:pt x="764198" y="57509"/>
                </a:lnTo>
                <a:lnTo>
                  <a:pt x="764198" y="47244"/>
                </a:lnTo>
                <a:lnTo>
                  <a:pt x="764960" y="47244"/>
                </a:lnTo>
                <a:close/>
              </a:path>
              <a:path w="2371725" h="123825">
                <a:moveTo>
                  <a:pt x="773342" y="57150"/>
                </a:moveTo>
                <a:lnTo>
                  <a:pt x="769532" y="53340"/>
                </a:lnTo>
                <a:lnTo>
                  <a:pt x="769532" y="54102"/>
                </a:lnTo>
                <a:lnTo>
                  <a:pt x="766484" y="50292"/>
                </a:lnTo>
                <a:lnTo>
                  <a:pt x="766484" y="51054"/>
                </a:lnTo>
                <a:lnTo>
                  <a:pt x="764198" y="47244"/>
                </a:lnTo>
                <a:lnTo>
                  <a:pt x="764198" y="57509"/>
                </a:lnTo>
                <a:lnTo>
                  <a:pt x="772580" y="68391"/>
                </a:lnTo>
                <a:lnTo>
                  <a:pt x="772580" y="57150"/>
                </a:lnTo>
                <a:lnTo>
                  <a:pt x="773342" y="57150"/>
                </a:lnTo>
                <a:close/>
              </a:path>
              <a:path w="2371725" h="123825">
                <a:moveTo>
                  <a:pt x="777152" y="60198"/>
                </a:moveTo>
                <a:lnTo>
                  <a:pt x="772580" y="57150"/>
                </a:lnTo>
                <a:lnTo>
                  <a:pt x="772580" y="68391"/>
                </a:lnTo>
                <a:lnTo>
                  <a:pt x="773184" y="69175"/>
                </a:lnTo>
                <a:lnTo>
                  <a:pt x="776390" y="70685"/>
                </a:lnTo>
                <a:lnTo>
                  <a:pt x="776390" y="60198"/>
                </a:lnTo>
                <a:lnTo>
                  <a:pt x="777152" y="60198"/>
                </a:lnTo>
                <a:close/>
              </a:path>
              <a:path w="2371725" h="123825">
                <a:moveTo>
                  <a:pt x="793154" y="69342"/>
                </a:moveTo>
                <a:lnTo>
                  <a:pt x="787058" y="66294"/>
                </a:lnTo>
                <a:lnTo>
                  <a:pt x="776390" y="60198"/>
                </a:lnTo>
                <a:lnTo>
                  <a:pt x="776390" y="70685"/>
                </a:lnTo>
                <a:lnTo>
                  <a:pt x="792392" y="78223"/>
                </a:lnTo>
                <a:lnTo>
                  <a:pt x="792392" y="69342"/>
                </a:lnTo>
                <a:lnTo>
                  <a:pt x="793154" y="69342"/>
                </a:lnTo>
                <a:close/>
              </a:path>
              <a:path w="2371725" h="123825">
                <a:moveTo>
                  <a:pt x="822110" y="80772"/>
                </a:moveTo>
                <a:lnTo>
                  <a:pt x="813728" y="78486"/>
                </a:lnTo>
                <a:lnTo>
                  <a:pt x="806108" y="75438"/>
                </a:lnTo>
                <a:lnTo>
                  <a:pt x="792392" y="69342"/>
                </a:lnTo>
                <a:lnTo>
                  <a:pt x="792392" y="78223"/>
                </a:lnTo>
                <a:lnTo>
                  <a:pt x="814231" y="88510"/>
                </a:lnTo>
                <a:lnTo>
                  <a:pt x="821348" y="90292"/>
                </a:lnTo>
                <a:lnTo>
                  <a:pt x="821348" y="80772"/>
                </a:lnTo>
                <a:lnTo>
                  <a:pt x="822110" y="80772"/>
                </a:lnTo>
                <a:close/>
              </a:path>
              <a:path w="2371725" h="123825">
                <a:moveTo>
                  <a:pt x="1031660" y="104436"/>
                </a:moveTo>
                <a:lnTo>
                  <a:pt x="1003466" y="104394"/>
                </a:lnTo>
                <a:lnTo>
                  <a:pt x="980639" y="103855"/>
                </a:lnTo>
                <a:lnTo>
                  <a:pt x="958370" y="103008"/>
                </a:lnTo>
                <a:lnTo>
                  <a:pt x="936170" y="101520"/>
                </a:lnTo>
                <a:lnTo>
                  <a:pt x="913550" y="99060"/>
                </a:lnTo>
                <a:lnTo>
                  <a:pt x="901358" y="97536"/>
                </a:lnTo>
                <a:lnTo>
                  <a:pt x="890690" y="96012"/>
                </a:lnTo>
                <a:lnTo>
                  <a:pt x="876069" y="93703"/>
                </a:lnTo>
                <a:lnTo>
                  <a:pt x="860096" y="90901"/>
                </a:lnTo>
                <a:lnTo>
                  <a:pt x="844370" y="87416"/>
                </a:lnTo>
                <a:lnTo>
                  <a:pt x="830492" y="83058"/>
                </a:lnTo>
                <a:lnTo>
                  <a:pt x="821348" y="80772"/>
                </a:lnTo>
                <a:lnTo>
                  <a:pt x="821348" y="90292"/>
                </a:lnTo>
                <a:lnTo>
                  <a:pt x="866845" y="101684"/>
                </a:lnTo>
                <a:lnTo>
                  <a:pt x="921963" y="109702"/>
                </a:lnTo>
                <a:lnTo>
                  <a:pt x="970525" y="113572"/>
                </a:lnTo>
                <a:lnTo>
                  <a:pt x="993560" y="114081"/>
                </a:lnTo>
                <a:lnTo>
                  <a:pt x="993560" y="105156"/>
                </a:lnTo>
                <a:lnTo>
                  <a:pt x="1031660" y="104436"/>
                </a:lnTo>
                <a:close/>
              </a:path>
              <a:path w="2371725" h="123825">
                <a:moveTo>
                  <a:pt x="902120" y="97536"/>
                </a:moveTo>
                <a:lnTo>
                  <a:pt x="901358" y="97434"/>
                </a:lnTo>
                <a:lnTo>
                  <a:pt x="902120" y="97536"/>
                </a:lnTo>
                <a:close/>
              </a:path>
              <a:path w="2371725" h="123825">
                <a:moveTo>
                  <a:pt x="2371503" y="123443"/>
                </a:moveTo>
                <a:lnTo>
                  <a:pt x="2332578" y="106665"/>
                </a:lnTo>
                <a:lnTo>
                  <a:pt x="2273492" y="93664"/>
                </a:lnTo>
                <a:lnTo>
                  <a:pt x="2212001" y="86348"/>
                </a:lnTo>
                <a:lnTo>
                  <a:pt x="2158556" y="83480"/>
                </a:lnTo>
                <a:lnTo>
                  <a:pt x="2123606" y="83820"/>
                </a:lnTo>
                <a:lnTo>
                  <a:pt x="993560" y="105156"/>
                </a:lnTo>
                <a:lnTo>
                  <a:pt x="993560" y="114081"/>
                </a:lnTo>
                <a:lnTo>
                  <a:pt x="1003466" y="114300"/>
                </a:lnTo>
                <a:lnTo>
                  <a:pt x="1031660" y="114300"/>
                </a:lnTo>
                <a:lnTo>
                  <a:pt x="2123606" y="93726"/>
                </a:lnTo>
                <a:lnTo>
                  <a:pt x="2173530" y="93556"/>
                </a:lnTo>
                <a:lnTo>
                  <a:pt x="2224800" y="96750"/>
                </a:lnTo>
                <a:lnTo>
                  <a:pt x="2275765" y="103575"/>
                </a:lnTo>
                <a:lnTo>
                  <a:pt x="2324774" y="114300"/>
                </a:lnTo>
                <a:lnTo>
                  <a:pt x="2333156" y="117348"/>
                </a:lnTo>
                <a:lnTo>
                  <a:pt x="2333156" y="116586"/>
                </a:lnTo>
                <a:lnTo>
                  <a:pt x="2341538" y="119634"/>
                </a:lnTo>
                <a:lnTo>
                  <a:pt x="2349158" y="122682"/>
                </a:lnTo>
                <a:lnTo>
                  <a:pt x="2349158" y="122910"/>
                </a:lnTo>
                <a:lnTo>
                  <a:pt x="2350936" y="123443"/>
                </a:lnTo>
                <a:lnTo>
                  <a:pt x="2371503" y="123443"/>
                </a:lnTo>
                <a:close/>
              </a:path>
              <a:path w="2371725" h="123825">
                <a:moveTo>
                  <a:pt x="1003466" y="114300"/>
                </a:moveTo>
                <a:lnTo>
                  <a:pt x="993560" y="114081"/>
                </a:lnTo>
                <a:lnTo>
                  <a:pt x="993560" y="114300"/>
                </a:lnTo>
                <a:lnTo>
                  <a:pt x="1003466" y="114300"/>
                </a:lnTo>
                <a:close/>
              </a:path>
              <a:path w="2371725" h="123825">
                <a:moveTo>
                  <a:pt x="2349158" y="122910"/>
                </a:moveTo>
                <a:lnTo>
                  <a:pt x="2349158" y="122682"/>
                </a:lnTo>
                <a:lnTo>
                  <a:pt x="2348396" y="122682"/>
                </a:lnTo>
                <a:lnTo>
                  <a:pt x="2349158" y="122910"/>
                </a:lnTo>
                <a:close/>
              </a:path>
            </a:pathLst>
          </a:custGeom>
          <a:solidFill>
            <a:srgbClr val="000000"/>
          </a:solidFill>
        </p:spPr>
        <p:txBody>
          <a:bodyPr wrap="square" lIns="0" tIns="0" rIns="0" bIns="0" rtlCol="0"/>
          <a:lstStyle/>
          <a:p>
            <a:endParaRPr/>
          </a:p>
        </p:txBody>
      </p:sp>
      <p:sp>
        <p:nvSpPr>
          <p:cNvPr id="9" name="object 9"/>
          <p:cNvSpPr txBox="1"/>
          <p:nvPr/>
        </p:nvSpPr>
        <p:spPr>
          <a:xfrm>
            <a:off x="3433934" y="2906964"/>
            <a:ext cx="4030218" cy="323165"/>
          </a:xfrm>
          <a:prstGeom prst="rect">
            <a:avLst/>
          </a:prstGeom>
        </p:spPr>
        <p:txBody>
          <a:bodyPr vert="horz" wrap="square" lIns="0" tIns="0" rIns="0" bIns="0" rtlCol="0">
            <a:spAutoFit/>
          </a:bodyPr>
          <a:lstStyle/>
          <a:p>
            <a:pPr marL="11132">
              <a:tabLst>
                <a:tab pos="1343022" algn="l"/>
              </a:tabLst>
            </a:pPr>
            <a:r>
              <a:rPr sz="2100" dirty="0">
                <a:cs typeface="Arial"/>
              </a:rPr>
              <a:t>4</a:t>
            </a:r>
            <a:r>
              <a:rPr sz="2100" spc="-9" dirty="0">
                <a:cs typeface="Arial"/>
              </a:rPr>
              <a:t> </a:t>
            </a:r>
            <a:r>
              <a:rPr sz="2100" spc="-4" dirty="0">
                <a:cs typeface="Arial"/>
              </a:rPr>
              <a:t>μήνε</a:t>
            </a:r>
            <a:r>
              <a:rPr sz="2100" dirty="0">
                <a:cs typeface="Arial"/>
              </a:rPr>
              <a:t>ς</a:t>
            </a:r>
            <a:r>
              <a:rPr sz="2100" spc="-9" dirty="0">
                <a:cs typeface="Arial"/>
              </a:rPr>
              <a:t> </a:t>
            </a:r>
            <a:r>
              <a:rPr sz="2100" dirty="0">
                <a:cs typeface="Arial"/>
              </a:rPr>
              <a:t>–	€</a:t>
            </a:r>
            <a:r>
              <a:rPr sz="2100" spc="-4" dirty="0">
                <a:cs typeface="Arial"/>
              </a:rPr>
              <a:t> 4.00</a:t>
            </a:r>
            <a:r>
              <a:rPr sz="2100" dirty="0">
                <a:cs typeface="Arial"/>
              </a:rPr>
              <a:t>0</a:t>
            </a:r>
            <a:r>
              <a:rPr sz="2100" spc="18" dirty="0">
                <a:cs typeface="Arial"/>
              </a:rPr>
              <a:t> </a:t>
            </a:r>
            <a:r>
              <a:rPr sz="2100" dirty="0">
                <a:cs typeface="Arial"/>
              </a:rPr>
              <a:t>ΕΣ</a:t>
            </a:r>
            <a:r>
              <a:rPr sz="2100" spc="-61" dirty="0">
                <a:cs typeface="Arial"/>
              </a:rPr>
              <a:t>Ο</a:t>
            </a:r>
            <a:r>
              <a:rPr sz="2100" dirty="0">
                <a:cs typeface="Arial"/>
              </a:rPr>
              <a:t>ΔΑ</a:t>
            </a:r>
          </a:p>
        </p:txBody>
      </p:sp>
      <p:sp>
        <p:nvSpPr>
          <p:cNvPr id="10" name="object 10"/>
          <p:cNvSpPr/>
          <p:nvPr/>
        </p:nvSpPr>
        <p:spPr>
          <a:xfrm>
            <a:off x="6676184" y="3184738"/>
            <a:ext cx="2371250" cy="241268"/>
          </a:xfrm>
          <a:custGeom>
            <a:avLst/>
            <a:gdLst/>
            <a:ahLst/>
            <a:cxnLst/>
            <a:rect l="l" t="t" r="r" b="b"/>
            <a:pathLst>
              <a:path w="2773045" h="266064">
                <a:moveTo>
                  <a:pt x="1166449" y="217932"/>
                </a:moveTo>
                <a:lnTo>
                  <a:pt x="1154257" y="220980"/>
                </a:lnTo>
                <a:lnTo>
                  <a:pt x="1142827" y="223266"/>
                </a:lnTo>
                <a:lnTo>
                  <a:pt x="1130635" y="225552"/>
                </a:lnTo>
                <a:lnTo>
                  <a:pt x="1118443" y="226314"/>
                </a:lnTo>
                <a:lnTo>
                  <a:pt x="1106251" y="227838"/>
                </a:lnTo>
                <a:lnTo>
                  <a:pt x="1093297" y="227838"/>
                </a:lnTo>
                <a:lnTo>
                  <a:pt x="103459" y="246888"/>
                </a:lnTo>
                <a:lnTo>
                  <a:pt x="90505" y="246888"/>
                </a:lnTo>
                <a:lnTo>
                  <a:pt x="52405" y="251460"/>
                </a:lnTo>
                <a:lnTo>
                  <a:pt x="5995" y="263671"/>
                </a:lnTo>
                <a:lnTo>
                  <a:pt x="0" y="265937"/>
                </a:lnTo>
                <a:lnTo>
                  <a:pt x="31070" y="265937"/>
                </a:lnTo>
                <a:lnTo>
                  <a:pt x="42499" y="262890"/>
                </a:lnTo>
                <a:lnTo>
                  <a:pt x="42499" y="263652"/>
                </a:lnTo>
                <a:lnTo>
                  <a:pt x="54691" y="260604"/>
                </a:lnTo>
                <a:lnTo>
                  <a:pt x="54691" y="261223"/>
                </a:lnTo>
                <a:lnTo>
                  <a:pt x="66121" y="259080"/>
                </a:lnTo>
                <a:lnTo>
                  <a:pt x="78313" y="257556"/>
                </a:lnTo>
                <a:lnTo>
                  <a:pt x="90505" y="256838"/>
                </a:lnTo>
                <a:lnTo>
                  <a:pt x="103459" y="256032"/>
                </a:lnTo>
                <a:lnTo>
                  <a:pt x="1094059" y="237744"/>
                </a:lnTo>
                <a:lnTo>
                  <a:pt x="1136342" y="233984"/>
                </a:lnTo>
                <a:lnTo>
                  <a:pt x="1165687" y="227529"/>
                </a:lnTo>
                <a:lnTo>
                  <a:pt x="1165687" y="218694"/>
                </a:lnTo>
                <a:lnTo>
                  <a:pt x="1166449" y="217932"/>
                </a:lnTo>
                <a:close/>
              </a:path>
              <a:path w="2773045" h="266064">
                <a:moveTo>
                  <a:pt x="54691" y="261223"/>
                </a:moveTo>
                <a:lnTo>
                  <a:pt x="54691" y="260604"/>
                </a:lnTo>
                <a:lnTo>
                  <a:pt x="53929" y="261366"/>
                </a:lnTo>
                <a:lnTo>
                  <a:pt x="54691" y="261223"/>
                </a:lnTo>
                <a:close/>
              </a:path>
              <a:path w="2773045" h="266064">
                <a:moveTo>
                  <a:pt x="91267" y="256794"/>
                </a:moveTo>
                <a:lnTo>
                  <a:pt x="90505" y="256794"/>
                </a:lnTo>
                <a:lnTo>
                  <a:pt x="91267" y="256794"/>
                </a:lnTo>
                <a:close/>
              </a:path>
              <a:path w="2773045" h="266064">
                <a:moveTo>
                  <a:pt x="1188547" y="220773"/>
                </a:moveTo>
                <a:lnTo>
                  <a:pt x="1188547" y="211836"/>
                </a:lnTo>
                <a:lnTo>
                  <a:pt x="1176974" y="214931"/>
                </a:lnTo>
                <a:lnTo>
                  <a:pt x="1165687" y="218694"/>
                </a:lnTo>
                <a:lnTo>
                  <a:pt x="1165687" y="227529"/>
                </a:lnTo>
                <a:lnTo>
                  <a:pt x="1176974" y="225047"/>
                </a:lnTo>
                <a:lnTo>
                  <a:pt x="1188547" y="220773"/>
                </a:lnTo>
                <a:close/>
              </a:path>
              <a:path w="2773045" h="266064">
                <a:moveTo>
                  <a:pt x="1209883" y="212893"/>
                </a:moveTo>
                <a:lnTo>
                  <a:pt x="1209883" y="203454"/>
                </a:lnTo>
                <a:lnTo>
                  <a:pt x="1199215" y="208026"/>
                </a:lnTo>
                <a:lnTo>
                  <a:pt x="1199215" y="207264"/>
                </a:lnTo>
                <a:lnTo>
                  <a:pt x="1187785" y="211836"/>
                </a:lnTo>
                <a:lnTo>
                  <a:pt x="1188547" y="211836"/>
                </a:lnTo>
                <a:lnTo>
                  <a:pt x="1188547" y="220773"/>
                </a:lnTo>
                <a:lnTo>
                  <a:pt x="1209883" y="212893"/>
                </a:lnTo>
                <a:close/>
              </a:path>
              <a:path w="2773045" h="266064">
                <a:moveTo>
                  <a:pt x="1219789" y="208584"/>
                </a:moveTo>
                <a:lnTo>
                  <a:pt x="1219789" y="198882"/>
                </a:lnTo>
                <a:lnTo>
                  <a:pt x="1209121" y="203454"/>
                </a:lnTo>
                <a:lnTo>
                  <a:pt x="1209883" y="203454"/>
                </a:lnTo>
                <a:lnTo>
                  <a:pt x="1209883" y="212893"/>
                </a:lnTo>
                <a:lnTo>
                  <a:pt x="1215964" y="210647"/>
                </a:lnTo>
                <a:lnTo>
                  <a:pt x="1219789" y="208584"/>
                </a:lnTo>
                <a:close/>
              </a:path>
              <a:path w="2773045" h="266064">
                <a:moveTo>
                  <a:pt x="1229695" y="203241"/>
                </a:moveTo>
                <a:lnTo>
                  <a:pt x="1229695" y="193548"/>
                </a:lnTo>
                <a:lnTo>
                  <a:pt x="1219027" y="198882"/>
                </a:lnTo>
                <a:lnTo>
                  <a:pt x="1219789" y="198882"/>
                </a:lnTo>
                <a:lnTo>
                  <a:pt x="1219789" y="208584"/>
                </a:lnTo>
                <a:lnTo>
                  <a:pt x="1229695" y="203241"/>
                </a:lnTo>
                <a:close/>
              </a:path>
              <a:path w="2773045" h="266064">
                <a:moveTo>
                  <a:pt x="1287607" y="161804"/>
                </a:moveTo>
                <a:lnTo>
                  <a:pt x="1287607" y="149352"/>
                </a:lnTo>
                <a:lnTo>
                  <a:pt x="1279987" y="156972"/>
                </a:lnTo>
                <a:lnTo>
                  <a:pt x="1279987" y="156210"/>
                </a:lnTo>
                <a:lnTo>
                  <a:pt x="1272367" y="163830"/>
                </a:lnTo>
                <a:lnTo>
                  <a:pt x="1272367" y="163068"/>
                </a:lnTo>
                <a:lnTo>
                  <a:pt x="1264747" y="169926"/>
                </a:lnTo>
                <a:lnTo>
                  <a:pt x="1256365" y="176784"/>
                </a:lnTo>
                <a:lnTo>
                  <a:pt x="1256365" y="176022"/>
                </a:lnTo>
                <a:lnTo>
                  <a:pt x="1247983" y="182880"/>
                </a:lnTo>
                <a:lnTo>
                  <a:pt x="1247983" y="182118"/>
                </a:lnTo>
                <a:lnTo>
                  <a:pt x="1238839" y="188214"/>
                </a:lnTo>
                <a:lnTo>
                  <a:pt x="1228933" y="193548"/>
                </a:lnTo>
                <a:lnTo>
                  <a:pt x="1229695" y="193548"/>
                </a:lnTo>
                <a:lnTo>
                  <a:pt x="1229695" y="203241"/>
                </a:lnTo>
                <a:lnTo>
                  <a:pt x="1253317" y="190500"/>
                </a:lnTo>
                <a:lnTo>
                  <a:pt x="1262461" y="184404"/>
                </a:lnTo>
                <a:lnTo>
                  <a:pt x="1270843" y="177546"/>
                </a:lnTo>
                <a:lnTo>
                  <a:pt x="1287607" y="161804"/>
                </a:lnTo>
                <a:close/>
              </a:path>
              <a:path w="2773045" h="266064">
                <a:moveTo>
                  <a:pt x="1311229" y="133819"/>
                </a:moveTo>
                <a:lnTo>
                  <a:pt x="1311229" y="118110"/>
                </a:lnTo>
                <a:lnTo>
                  <a:pt x="1305895" y="126492"/>
                </a:lnTo>
                <a:lnTo>
                  <a:pt x="1293703" y="141732"/>
                </a:lnTo>
                <a:lnTo>
                  <a:pt x="1286845" y="149352"/>
                </a:lnTo>
                <a:lnTo>
                  <a:pt x="1287607" y="149352"/>
                </a:lnTo>
                <a:lnTo>
                  <a:pt x="1287607" y="161804"/>
                </a:lnTo>
                <a:lnTo>
                  <a:pt x="1296937" y="153043"/>
                </a:lnTo>
                <a:lnTo>
                  <a:pt x="1311229" y="133819"/>
                </a:lnTo>
                <a:close/>
              </a:path>
              <a:path w="2773045" h="266064">
                <a:moveTo>
                  <a:pt x="1315801" y="127669"/>
                </a:moveTo>
                <a:lnTo>
                  <a:pt x="1315801" y="109728"/>
                </a:lnTo>
                <a:lnTo>
                  <a:pt x="1310467" y="118110"/>
                </a:lnTo>
                <a:lnTo>
                  <a:pt x="1311229" y="118110"/>
                </a:lnTo>
                <a:lnTo>
                  <a:pt x="1311229" y="133819"/>
                </a:lnTo>
                <a:lnTo>
                  <a:pt x="1315801" y="127669"/>
                </a:lnTo>
                <a:close/>
              </a:path>
              <a:path w="2773045" h="266064">
                <a:moveTo>
                  <a:pt x="1354663" y="92202"/>
                </a:moveTo>
                <a:lnTo>
                  <a:pt x="1343233" y="47244"/>
                </a:lnTo>
                <a:lnTo>
                  <a:pt x="1340185" y="0"/>
                </a:lnTo>
                <a:lnTo>
                  <a:pt x="1333327" y="0"/>
                </a:lnTo>
                <a:lnTo>
                  <a:pt x="1332565" y="47244"/>
                </a:lnTo>
                <a:lnTo>
                  <a:pt x="1331803" y="57150"/>
                </a:lnTo>
                <a:lnTo>
                  <a:pt x="1331803" y="56388"/>
                </a:lnTo>
                <a:lnTo>
                  <a:pt x="1331041" y="66294"/>
                </a:lnTo>
                <a:lnTo>
                  <a:pt x="1331041" y="65532"/>
                </a:lnTo>
                <a:lnTo>
                  <a:pt x="1328755" y="75438"/>
                </a:lnTo>
                <a:lnTo>
                  <a:pt x="1328755" y="74676"/>
                </a:lnTo>
                <a:lnTo>
                  <a:pt x="1326469" y="83820"/>
                </a:lnTo>
                <a:lnTo>
                  <a:pt x="1323421" y="92964"/>
                </a:lnTo>
                <a:lnTo>
                  <a:pt x="1319611" y="101346"/>
                </a:lnTo>
                <a:lnTo>
                  <a:pt x="1315039" y="110490"/>
                </a:lnTo>
                <a:lnTo>
                  <a:pt x="1315801" y="109728"/>
                </a:lnTo>
                <a:lnTo>
                  <a:pt x="1315801" y="127669"/>
                </a:lnTo>
                <a:lnTo>
                  <a:pt x="1318082" y="124601"/>
                </a:lnTo>
                <a:lnTo>
                  <a:pt x="1333327" y="92710"/>
                </a:lnTo>
                <a:lnTo>
                  <a:pt x="1333327" y="38100"/>
                </a:lnTo>
                <a:lnTo>
                  <a:pt x="1342471" y="38100"/>
                </a:lnTo>
                <a:lnTo>
                  <a:pt x="1342471" y="84748"/>
                </a:lnTo>
                <a:lnTo>
                  <a:pt x="1346055" y="97369"/>
                </a:lnTo>
                <a:lnTo>
                  <a:pt x="1353901" y="110611"/>
                </a:lnTo>
                <a:lnTo>
                  <a:pt x="1353901" y="92202"/>
                </a:lnTo>
                <a:lnTo>
                  <a:pt x="1354663" y="92202"/>
                </a:lnTo>
                <a:close/>
              </a:path>
              <a:path w="2773045" h="266064">
                <a:moveTo>
                  <a:pt x="1342471" y="48006"/>
                </a:moveTo>
                <a:lnTo>
                  <a:pt x="1342471" y="38100"/>
                </a:lnTo>
                <a:lnTo>
                  <a:pt x="1333327" y="38100"/>
                </a:lnTo>
                <a:lnTo>
                  <a:pt x="1333327" y="48006"/>
                </a:lnTo>
                <a:lnTo>
                  <a:pt x="1334851" y="57912"/>
                </a:lnTo>
                <a:lnTo>
                  <a:pt x="1338562" y="70979"/>
                </a:lnTo>
                <a:lnTo>
                  <a:pt x="1341709" y="57912"/>
                </a:lnTo>
                <a:lnTo>
                  <a:pt x="1342471" y="48006"/>
                </a:lnTo>
                <a:close/>
              </a:path>
              <a:path w="2773045" h="266064">
                <a:moveTo>
                  <a:pt x="1338562" y="70979"/>
                </a:moveTo>
                <a:lnTo>
                  <a:pt x="1334851" y="57912"/>
                </a:lnTo>
                <a:lnTo>
                  <a:pt x="1333327" y="48006"/>
                </a:lnTo>
                <a:lnTo>
                  <a:pt x="1333327" y="92710"/>
                </a:lnTo>
                <a:lnTo>
                  <a:pt x="1338562" y="70979"/>
                </a:lnTo>
                <a:close/>
              </a:path>
              <a:path w="2773045" h="266064">
                <a:moveTo>
                  <a:pt x="1342471" y="84748"/>
                </a:moveTo>
                <a:lnTo>
                  <a:pt x="1342471" y="48006"/>
                </a:lnTo>
                <a:lnTo>
                  <a:pt x="1341709" y="57912"/>
                </a:lnTo>
                <a:lnTo>
                  <a:pt x="1338562" y="70979"/>
                </a:lnTo>
                <a:lnTo>
                  <a:pt x="1342471" y="84748"/>
                </a:lnTo>
                <a:close/>
              </a:path>
              <a:path w="2773045" h="266064">
                <a:moveTo>
                  <a:pt x="1363045" y="108966"/>
                </a:moveTo>
                <a:lnTo>
                  <a:pt x="1353901" y="92202"/>
                </a:lnTo>
                <a:lnTo>
                  <a:pt x="1353901" y="110611"/>
                </a:lnTo>
                <a:lnTo>
                  <a:pt x="1362283" y="124758"/>
                </a:lnTo>
                <a:lnTo>
                  <a:pt x="1362283" y="108966"/>
                </a:lnTo>
                <a:lnTo>
                  <a:pt x="1363045" y="108966"/>
                </a:lnTo>
                <a:close/>
              </a:path>
              <a:path w="2773045" h="266064">
                <a:moveTo>
                  <a:pt x="1385905" y="140208"/>
                </a:moveTo>
                <a:lnTo>
                  <a:pt x="1379047" y="132588"/>
                </a:lnTo>
                <a:lnTo>
                  <a:pt x="1372951" y="124968"/>
                </a:lnTo>
                <a:lnTo>
                  <a:pt x="1367617" y="117348"/>
                </a:lnTo>
                <a:lnTo>
                  <a:pt x="1362283" y="108966"/>
                </a:lnTo>
                <a:lnTo>
                  <a:pt x="1362283" y="124758"/>
                </a:lnTo>
                <a:lnTo>
                  <a:pt x="1366922" y="132588"/>
                </a:lnTo>
                <a:lnTo>
                  <a:pt x="1385143" y="152232"/>
                </a:lnTo>
                <a:lnTo>
                  <a:pt x="1385143" y="140208"/>
                </a:lnTo>
                <a:lnTo>
                  <a:pt x="1385905" y="140208"/>
                </a:lnTo>
                <a:close/>
              </a:path>
              <a:path w="2773045" h="266064">
                <a:moveTo>
                  <a:pt x="1494109" y="205740"/>
                </a:moveTo>
                <a:lnTo>
                  <a:pt x="1482679" y="201930"/>
                </a:lnTo>
                <a:lnTo>
                  <a:pt x="1482679" y="202692"/>
                </a:lnTo>
                <a:lnTo>
                  <a:pt x="1472011" y="198120"/>
                </a:lnTo>
                <a:lnTo>
                  <a:pt x="1462105" y="194310"/>
                </a:lnTo>
                <a:lnTo>
                  <a:pt x="1452199" y="188976"/>
                </a:lnTo>
                <a:lnTo>
                  <a:pt x="1452199" y="189738"/>
                </a:lnTo>
                <a:lnTo>
                  <a:pt x="1442293" y="184404"/>
                </a:lnTo>
                <a:lnTo>
                  <a:pt x="1433149" y="179070"/>
                </a:lnTo>
                <a:lnTo>
                  <a:pt x="1424005" y="172974"/>
                </a:lnTo>
                <a:lnTo>
                  <a:pt x="1415623" y="166878"/>
                </a:lnTo>
                <a:lnTo>
                  <a:pt x="1415623" y="167640"/>
                </a:lnTo>
                <a:lnTo>
                  <a:pt x="1407241" y="160782"/>
                </a:lnTo>
                <a:lnTo>
                  <a:pt x="1399621" y="153924"/>
                </a:lnTo>
                <a:lnTo>
                  <a:pt x="1399621" y="154686"/>
                </a:lnTo>
                <a:lnTo>
                  <a:pt x="1385143" y="140208"/>
                </a:lnTo>
                <a:lnTo>
                  <a:pt x="1385143" y="152232"/>
                </a:lnTo>
                <a:lnTo>
                  <a:pt x="1427815" y="187452"/>
                </a:lnTo>
                <a:lnTo>
                  <a:pt x="1474394" y="209257"/>
                </a:lnTo>
                <a:lnTo>
                  <a:pt x="1493347" y="215473"/>
                </a:lnTo>
                <a:lnTo>
                  <a:pt x="1493347" y="205740"/>
                </a:lnTo>
                <a:lnTo>
                  <a:pt x="1494109" y="205740"/>
                </a:lnTo>
                <a:close/>
              </a:path>
              <a:path w="2773045" h="266064">
                <a:moveTo>
                  <a:pt x="2772531" y="265937"/>
                </a:moveTo>
                <a:lnTo>
                  <a:pt x="2749123" y="247650"/>
                </a:lnTo>
                <a:lnTo>
                  <a:pt x="2730835" y="235458"/>
                </a:lnTo>
                <a:lnTo>
                  <a:pt x="2720167" y="230886"/>
                </a:lnTo>
                <a:lnTo>
                  <a:pt x="2707701" y="224413"/>
                </a:lnTo>
                <a:lnTo>
                  <a:pt x="2666065" y="210312"/>
                </a:lnTo>
                <a:lnTo>
                  <a:pt x="2626023" y="202875"/>
                </a:lnTo>
                <a:lnTo>
                  <a:pt x="2595953" y="200243"/>
                </a:lnTo>
                <a:lnTo>
                  <a:pt x="2579197" y="200406"/>
                </a:lnTo>
                <a:lnTo>
                  <a:pt x="1588597" y="218694"/>
                </a:lnTo>
                <a:lnTo>
                  <a:pt x="1576405" y="218694"/>
                </a:lnTo>
                <a:lnTo>
                  <a:pt x="1563451" y="217932"/>
                </a:lnTo>
                <a:lnTo>
                  <a:pt x="1551259" y="217170"/>
                </a:lnTo>
                <a:lnTo>
                  <a:pt x="1527637" y="214122"/>
                </a:lnTo>
                <a:lnTo>
                  <a:pt x="1516207" y="211836"/>
                </a:lnTo>
                <a:lnTo>
                  <a:pt x="1493347" y="205740"/>
                </a:lnTo>
                <a:lnTo>
                  <a:pt x="1493347" y="215473"/>
                </a:lnTo>
                <a:lnTo>
                  <a:pt x="1538305" y="225552"/>
                </a:lnTo>
                <a:lnTo>
                  <a:pt x="1600625" y="229252"/>
                </a:lnTo>
                <a:lnTo>
                  <a:pt x="1650768" y="230593"/>
                </a:lnTo>
                <a:lnTo>
                  <a:pt x="1700925" y="231182"/>
                </a:lnTo>
                <a:lnTo>
                  <a:pt x="1751095" y="231105"/>
                </a:lnTo>
                <a:lnTo>
                  <a:pt x="1801275" y="230447"/>
                </a:lnTo>
                <a:lnTo>
                  <a:pt x="1851464" y="229293"/>
                </a:lnTo>
                <a:lnTo>
                  <a:pt x="1901661" y="227727"/>
                </a:lnTo>
                <a:lnTo>
                  <a:pt x="1951863" y="225836"/>
                </a:lnTo>
                <a:lnTo>
                  <a:pt x="2002071" y="223704"/>
                </a:lnTo>
                <a:lnTo>
                  <a:pt x="2052281" y="221417"/>
                </a:lnTo>
                <a:lnTo>
                  <a:pt x="2152704" y="216715"/>
                </a:lnTo>
                <a:lnTo>
                  <a:pt x="2202914" y="214471"/>
                </a:lnTo>
                <a:lnTo>
                  <a:pt x="2253120" y="212411"/>
                </a:lnTo>
                <a:lnTo>
                  <a:pt x="2303322" y="210621"/>
                </a:lnTo>
                <a:lnTo>
                  <a:pt x="2353517" y="209186"/>
                </a:lnTo>
                <a:lnTo>
                  <a:pt x="2403704" y="208191"/>
                </a:lnTo>
                <a:lnTo>
                  <a:pt x="2453882" y="207721"/>
                </a:lnTo>
                <a:lnTo>
                  <a:pt x="2504049" y="207861"/>
                </a:lnTo>
                <a:lnTo>
                  <a:pt x="2554203" y="208696"/>
                </a:lnTo>
                <a:lnTo>
                  <a:pt x="2604343" y="210312"/>
                </a:lnTo>
                <a:lnTo>
                  <a:pt x="2616535" y="211074"/>
                </a:lnTo>
                <a:lnTo>
                  <a:pt x="2640919" y="214122"/>
                </a:lnTo>
                <a:lnTo>
                  <a:pt x="2640919" y="214312"/>
                </a:lnTo>
                <a:lnTo>
                  <a:pt x="2652349" y="217170"/>
                </a:lnTo>
                <a:lnTo>
                  <a:pt x="2652349" y="216408"/>
                </a:lnTo>
                <a:lnTo>
                  <a:pt x="2663779" y="219456"/>
                </a:lnTo>
                <a:lnTo>
                  <a:pt x="2674447" y="222504"/>
                </a:lnTo>
                <a:lnTo>
                  <a:pt x="2685877" y="226314"/>
                </a:lnTo>
                <a:lnTo>
                  <a:pt x="2685877" y="226586"/>
                </a:lnTo>
                <a:lnTo>
                  <a:pt x="2695783" y="230124"/>
                </a:lnTo>
                <a:lnTo>
                  <a:pt x="2706451" y="234696"/>
                </a:lnTo>
                <a:lnTo>
                  <a:pt x="2716357" y="239268"/>
                </a:lnTo>
                <a:lnTo>
                  <a:pt x="2725501" y="244191"/>
                </a:lnTo>
                <a:lnTo>
                  <a:pt x="2725501" y="243840"/>
                </a:lnTo>
                <a:lnTo>
                  <a:pt x="2735407" y="249936"/>
                </a:lnTo>
                <a:lnTo>
                  <a:pt x="2735407" y="249174"/>
                </a:lnTo>
                <a:lnTo>
                  <a:pt x="2744551" y="255270"/>
                </a:lnTo>
                <a:lnTo>
                  <a:pt x="2744551" y="255778"/>
                </a:lnTo>
                <a:lnTo>
                  <a:pt x="2752933" y="261366"/>
                </a:lnTo>
                <a:lnTo>
                  <a:pt x="2758648" y="265937"/>
                </a:lnTo>
                <a:lnTo>
                  <a:pt x="2772531" y="265937"/>
                </a:lnTo>
                <a:close/>
              </a:path>
              <a:path w="2773045" h="266064">
                <a:moveTo>
                  <a:pt x="1552021" y="217170"/>
                </a:moveTo>
                <a:lnTo>
                  <a:pt x="1551259" y="217074"/>
                </a:lnTo>
                <a:lnTo>
                  <a:pt x="1552021" y="217170"/>
                </a:lnTo>
                <a:close/>
              </a:path>
              <a:path w="2773045" h="266064">
                <a:moveTo>
                  <a:pt x="1564213" y="217932"/>
                </a:moveTo>
                <a:lnTo>
                  <a:pt x="1563451" y="217887"/>
                </a:lnTo>
                <a:lnTo>
                  <a:pt x="1564213" y="217932"/>
                </a:lnTo>
                <a:close/>
              </a:path>
              <a:path w="2773045" h="266064">
                <a:moveTo>
                  <a:pt x="2640919" y="214312"/>
                </a:moveTo>
                <a:lnTo>
                  <a:pt x="2640919" y="214122"/>
                </a:lnTo>
                <a:lnTo>
                  <a:pt x="2640157" y="214122"/>
                </a:lnTo>
                <a:lnTo>
                  <a:pt x="2640919" y="214312"/>
                </a:lnTo>
                <a:close/>
              </a:path>
              <a:path w="2773045" h="266064">
                <a:moveTo>
                  <a:pt x="2685877" y="226586"/>
                </a:moveTo>
                <a:lnTo>
                  <a:pt x="2685877" y="226314"/>
                </a:lnTo>
                <a:lnTo>
                  <a:pt x="2685115" y="226314"/>
                </a:lnTo>
                <a:lnTo>
                  <a:pt x="2685877" y="226586"/>
                </a:lnTo>
                <a:close/>
              </a:path>
              <a:path w="2773045" h="266064">
                <a:moveTo>
                  <a:pt x="2726263" y="244602"/>
                </a:moveTo>
                <a:lnTo>
                  <a:pt x="2725501" y="243840"/>
                </a:lnTo>
                <a:lnTo>
                  <a:pt x="2725501" y="244191"/>
                </a:lnTo>
                <a:lnTo>
                  <a:pt x="2726263" y="244602"/>
                </a:lnTo>
                <a:close/>
              </a:path>
              <a:path w="2773045" h="266064">
                <a:moveTo>
                  <a:pt x="2744551" y="255778"/>
                </a:moveTo>
                <a:lnTo>
                  <a:pt x="2744551" y="255270"/>
                </a:lnTo>
                <a:lnTo>
                  <a:pt x="2743789" y="255270"/>
                </a:lnTo>
                <a:lnTo>
                  <a:pt x="2744551" y="255778"/>
                </a:lnTo>
                <a:close/>
              </a:path>
            </a:pathLst>
          </a:custGeom>
          <a:solidFill>
            <a:srgbClr val="000000"/>
          </a:solidFill>
        </p:spPr>
        <p:txBody>
          <a:bodyPr wrap="square" lIns="0" tIns="0" rIns="0" bIns="0" rtlCol="0"/>
          <a:lstStyle/>
          <a:p>
            <a:endParaRPr/>
          </a:p>
        </p:txBody>
      </p:sp>
      <p:sp>
        <p:nvSpPr>
          <p:cNvPr id="11" name="object 11"/>
          <p:cNvSpPr/>
          <p:nvPr/>
        </p:nvSpPr>
        <p:spPr>
          <a:xfrm>
            <a:off x="2707845" y="3840825"/>
            <a:ext cx="6906869" cy="0"/>
          </a:xfrm>
          <a:custGeom>
            <a:avLst/>
            <a:gdLst/>
            <a:ahLst/>
            <a:cxnLst/>
            <a:rect l="l" t="t" r="r" b="b"/>
            <a:pathLst>
              <a:path w="8077200">
                <a:moveTo>
                  <a:pt x="0" y="0"/>
                </a:moveTo>
                <a:lnTo>
                  <a:pt x="8077200" y="0"/>
                </a:lnTo>
              </a:path>
            </a:pathLst>
          </a:custGeom>
          <a:ln w="9905">
            <a:solidFill>
              <a:srgbClr val="000000"/>
            </a:solidFill>
          </a:ln>
        </p:spPr>
        <p:txBody>
          <a:bodyPr wrap="square" lIns="0" tIns="0" rIns="0" bIns="0" rtlCol="0"/>
          <a:lstStyle/>
          <a:p>
            <a:endParaRPr/>
          </a:p>
        </p:txBody>
      </p:sp>
      <p:sp>
        <p:nvSpPr>
          <p:cNvPr id="12" name="object 12"/>
          <p:cNvSpPr/>
          <p:nvPr/>
        </p:nvSpPr>
        <p:spPr>
          <a:xfrm>
            <a:off x="3620397" y="3702283"/>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3" name="object 13"/>
          <p:cNvSpPr/>
          <p:nvPr/>
        </p:nvSpPr>
        <p:spPr>
          <a:xfrm>
            <a:off x="6487400" y="3633185"/>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4" name="object 14"/>
          <p:cNvSpPr/>
          <p:nvPr/>
        </p:nvSpPr>
        <p:spPr>
          <a:xfrm>
            <a:off x="9112661" y="3702283"/>
            <a:ext cx="0" cy="483688"/>
          </a:xfrm>
          <a:custGeom>
            <a:avLst/>
            <a:gdLst/>
            <a:ahLst/>
            <a:cxnLst/>
            <a:rect l="l" t="t" r="r" b="b"/>
            <a:pathLst>
              <a:path h="533400">
                <a:moveTo>
                  <a:pt x="0" y="0"/>
                </a:moveTo>
                <a:lnTo>
                  <a:pt x="0" y="533400"/>
                </a:lnTo>
              </a:path>
            </a:pathLst>
          </a:custGeom>
          <a:ln w="9906">
            <a:solidFill>
              <a:srgbClr val="000000"/>
            </a:solidFill>
          </a:ln>
        </p:spPr>
        <p:txBody>
          <a:bodyPr wrap="square" lIns="0" tIns="0" rIns="0" bIns="0" rtlCol="0"/>
          <a:lstStyle/>
          <a:p>
            <a:endParaRPr/>
          </a:p>
        </p:txBody>
      </p:sp>
      <p:sp>
        <p:nvSpPr>
          <p:cNvPr id="15" name="object 15"/>
          <p:cNvSpPr/>
          <p:nvPr/>
        </p:nvSpPr>
        <p:spPr>
          <a:xfrm>
            <a:off x="3681321" y="3425891"/>
            <a:ext cx="2809988" cy="89252"/>
          </a:xfrm>
          <a:custGeom>
            <a:avLst/>
            <a:gdLst/>
            <a:ahLst/>
            <a:cxnLst/>
            <a:rect l="l" t="t" r="r" b="b"/>
            <a:pathLst>
              <a:path w="3286125" h="98425">
                <a:moveTo>
                  <a:pt x="1396746" y="0"/>
                </a:moveTo>
                <a:lnTo>
                  <a:pt x="883245" y="0"/>
                </a:lnTo>
                <a:lnTo>
                  <a:pt x="276606" y="11430"/>
                </a:lnTo>
                <a:lnTo>
                  <a:pt x="227532" y="14155"/>
                </a:lnTo>
                <a:lnTo>
                  <a:pt x="178517" y="18635"/>
                </a:lnTo>
                <a:lnTo>
                  <a:pt x="129969" y="26180"/>
                </a:lnTo>
                <a:lnTo>
                  <a:pt x="82296" y="38100"/>
                </a:lnTo>
                <a:lnTo>
                  <a:pt x="28679" y="60398"/>
                </a:lnTo>
                <a:lnTo>
                  <a:pt x="1523" y="88392"/>
                </a:lnTo>
                <a:lnTo>
                  <a:pt x="0" y="97536"/>
                </a:lnTo>
                <a:lnTo>
                  <a:pt x="9906" y="98298"/>
                </a:lnTo>
                <a:lnTo>
                  <a:pt x="9906" y="95250"/>
                </a:lnTo>
                <a:lnTo>
                  <a:pt x="10668" y="91440"/>
                </a:lnTo>
                <a:lnTo>
                  <a:pt x="10668" y="92202"/>
                </a:lnTo>
                <a:lnTo>
                  <a:pt x="12192" y="88392"/>
                </a:lnTo>
                <a:lnTo>
                  <a:pt x="14478" y="84582"/>
                </a:lnTo>
                <a:lnTo>
                  <a:pt x="14478" y="85344"/>
                </a:lnTo>
                <a:lnTo>
                  <a:pt x="16764" y="81534"/>
                </a:lnTo>
                <a:lnTo>
                  <a:pt x="16764" y="82296"/>
                </a:lnTo>
                <a:lnTo>
                  <a:pt x="19812" y="79248"/>
                </a:lnTo>
                <a:lnTo>
                  <a:pt x="19812" y="78486"/>
                </a:lnTo>
                <a:lnTo>
                  <a:pt x="24384" y="74676"/>
                </a:lnTo>
                <a:lnTo>
                  <a:pt x="24384" y="75438"/>
                </a:lnTo>
                <a:lnTo>
                  <a:pt x="28194" y="72263"/>
                </a:lnTo>
                <a:lnTo>
                  <a:pt x="28194" y="71628"/>
                </a:lnTo>
                <a:lnTo>
                  <a:pt x="33528" y="68961"/>
                </a:lnTo>
                <a:lnTo>
                  <a:pt x="33528" y="68580"/>
                </a:lnTo>
                <a:lnTo>
                  <a:pt x="39624" y="64770"/>
                </a:lnTo>
                <a:lnTo>
                  <a:pt x="87740" y="46224"/>
                </a:lnTo>
                <a:lnTo>
                  <a:pt x="114300" y="39787"/>
                </a:lnTo>
                <a:lnTo>
                  <a:pt x="114300" y="39624"/>
                </a:lnTo>
                <a:lnTo>
                  <a:pt x="180086" y="27890"/>
                </a:lnTo>
                <a:lnTo>
                  <a:pt x="243804" y="22268"/>
                </a:lnTo>
                <a:lnTo>
                  <a:pt x="1368552" y="762"/>
                </a:lnTo>
                <a:lnTo>
                  <a:pt x="1396746" y="0"/>
                </a:lnTo>
                <a:close/>
              </a:path>
              <a:path w="3286125" h="98425">
                <a:moveTo>
                  <a:pt x="20574" y="78486"/>
                </a:moveTo>
                <a:lnTo>
                  <a:pt x="19812" y="78486"/>
                </a:lnTo>
                <a:lnTo>
                  <a:pt x="19812" y="79248"/>
                </a:lnTo>
                <a:lnTo>
                  <a:pt x="20574" y="78486"/>
                </a:lnTo>
                <a:close/>
              </a:path>
              <a:path w="3286125" h="98425">
                <a:moveTo>
                  <a:pt x="28956" y="71628"/>
                </a:moveTo>
                <a:lnTo>
                  <a:pt x="28194" y="71628"/>
                </a:lnTo>
                <a:lnTo>
                  <a:pt x="28194" y="72263"/>
                </a:lnTo>
                <a:lnTo>
                  <a:pt x="28956" y="71628"/>
                </a:lnTo>
                <a:close/>
              </a:path>
              <a:path w="3286125" h="98425">
                <a:moveTo>
                  <a:pt x="34290" y="68580"/>
                </a:moveTo>
                <a:lnTo>
                  <a:pt x="33528" y="68580"/>
                </a:lnTo>
                <a:lnTo>
                  <a:pt x="33528" y="68961"/>
                </a:lnTo>
                <a:lnTo>
                  <a:pt x="34290" y="68580"/>
                </a:lnTo>
                <a:close/>
              </a:path>
              <a:path w="3286125" h="98425">
                <a:moveTo>
                  <a:pt x="115062" y="39624"/>
                </a:moveTo>
                <a:lnTo>
                  <a:pt x="114300" y="39624"/>
                </a:lnTo>
                <a:lnTo>
                  <a:pt x="114300" y="39787"/>
                </a:lnTo>
                <a:lnTo>
                  <a:pt x="115062" y="39624"/>
                </a:lnTo>
                <a:close/>
              </a:path>
              <a:path w="3286125" h="98425">
                <a:moveTo>
                  <a:pt x="3285744" y="35814"/>
                </a:moveTo>
                <a:lnTo>
                  <a:pt x="3284982" y="31242"/>
                </a:lnTo>
                <a:lnTo>
                  <a:pt x="3262054" y="3149"/>
                </a:lnTo>
                <a:lnTo>
                  <a:pt x="3254748" y="0"/>
                </a:lnTo>
                <a:lnTo>
                  <a:pt x="3234181" y="0"/>
                </a:lnTo>
                <a:lnTo>
                  <a:pt x="3239262" y="1524"/>
                </a:lnTo>
                <a:lnTo>
                  <a:pt x="3239262" y="1862"/>
                </a:lnTo>
                <a:lnTo>
                  <a:pt x="3245358" y="4572"/>
                </a:lnTo>
                <a:lnTo>
                  <a:pt x="3251454" y="7620"/>
                </a:lnTo>
                <a:lnTo>
                  <a:pt x="3256788" y="11430"/>
                </a:lnTo>
                <a:lnTo>
                  <a:pt x="3256788" y="10668"/>
                </a:lnTo>
                <a:lnTo>
                  <a:pt x="3261360" y="14478"/>
                </a:lnTo>
                <a:lnTo>
                  <a:pt x="3268979" y="20574"/>
                </a:lnTo>
                <a:lnTo>
                  <a:pt x="3268979" y="21336"/>
                </a:lnTo>
                <a:lnTo>
                  <a:pt x="3272028" y="24384"/>
                </a:lnTo>
                <a:lnTo>
                  <a:pt x="3272028" y="24892"/>
                </a:lnTo>
                <a:lnTo>
                  <a:pt x="3273552" y="27432"/>
                </a:lnTo>
                <a:lnTo>
                  <a:pt x="3273552" y="26670"/>
                </a:lnTo>
                <a:lnTo>
                  <a:pt x="3275076" y="30480"/>
                </a:lnTo>
                <a:lnTo>
                  <a:pt x="3275076" y="29718"/>
                </a:lnTo>
                <a:lnTo>
                  <a:pt x="3275838" y="33528"/>
                </a:lnTo>
                <a:lnTo>
                  <a:pt x="3275838" y="32766"/>
                </a:lnTo>
                <a:lnTo>
                  <a:pt x="3276600" y="36576"/>
                </a:lnTo>
                <a:lnTo>
                  <a:pt x="3285744" y="35814"/>
                </a:lnTo>
                <a:close/>
              </a:path>
              <a:path w="3286125" h="98425">
                <a:moveTo>
                  <a:pt x="3239262" y="1862"/>
                </a:moveTo>
                <a:lnTo>
                  <a:pt x="3239262" y="1524"/>
                </a:lnTo>
                <a:lnTo>
                  <a:pt x="3238500" y="1524"/>
                </a:lnTo>
                <a:lnTo>
                  <a:pt x="3239262" y="1862"/>
                </a:lnTo>
                <a:close/>
              </a:path>
              <a:path w="3286125" h="98425">
                <a:moveTo>
                  <a:pt x="3268979" y="21336"/>
                </a:moveTo>
                <a:lnTo>
                  <a:pt x="3268979" y="20574"/>
                </a:lnTo>
                <a:lnTo>
                  <a:pt x="3268217" y="20574"/>
                </a:lnTo>
                <a:lnTo>
                  <a:pt x="3268979" y="21336"/>
                </a:lnTo>
                <a:close/>
              </a:path>
              <a:path w="3286125" h="98425">
                <a:moveTo>
                  <a:pt x="3272028" y="24892"/>
                </a:moveTo>
                <a:lnTo>
                  <a:pt x="3272028" y="24384"/>
                </a:lnTo>
                <a:lnTo>
                  <a:pt x="3271266" y="23622"/>
                </a:lnTo>
                <a:lnTo>
                  <a:pt x="3272028" y="24892"/>
                </a:lnTo>
                <a:close/>
              </a:path>
            </a:pathLst>
          </a:custGeom>
          <a:solidFill>
            <a:srgbClr val="000000"/>
          </a:solidFill>
        </p:spPr>
        <p:txBody>
          <a:bodyPr wrap="square" lIns="0" tIns="0" rIns="0" bIns="0" rtlCol="0"/>
          <a:lstStyle/>
          <a:p>
            <a:endParaRPr/>
          </a:p>
        </p:txBody>
      </p:sp>
      <p:sp>
        <p:nvSpPr>
          <p:cNvPr id="16" name="object 16"/>
          <p:cNvSpPr/>
          <p:nvPr/>
        </p:nvSpPr>
        <p:spPr>
          <a:xfrm>
            <a:off x="6551581" y="3425890"/>
            <a:ext cx="2549352" cy="164108"/>
          </a:xfrm>
          <a:custGeom>
            <a:avLst/>
            <a:gdLst/>
            <a:ahLst/>
            <a:cxnLst/>
            <a:rect l="l" t="t" r="r" b="b"/>
            <a:pathLst>
              <a:path w="2981325" h="180975">
                <a:moveTo>
                  <a:pt x="176784" y="0"/>
                </a:moveTo>
                <a:lnTo>
                  <a:pt x="135051" y="4031"/>
                </a:lnTo>
                <a:lnTo>
                  <a:pt x="99059" y="22098"/>
                </a:lnTo>
                <a:lnTo>
                  <a:pt x="57589" y="53563"/>
                </a:lnTo>
                <a:lnTo>
                  <a:pt x="30522" y="84758"/>
                </a:lnTo>
                <a:lnTo>
                  <a:pt x="11054" y="120818"/>
                </a:lnTo>
                <a:lnTo>
                  <a:pt x="1523" y="160782"/>
                </a:lnTo>
                <a:lnTo>
                  <a:pt x="0" y="170688"/>
                </a:lnTo>
                <a:lnTo>
                  <a:pt x="0" y="180594"/>
                </a:lnTo>
                <a:lnTo>
                  <a:pt x="9906" y="180594"/>
                </a:lnTo>
                <a:lnTo>
                  <a:pt x="9906" y="171450"/>
                </a:lnTo>
                <a:lnTo>
                  <a:pt x="10667" y="161544"/>
                </a:lnTo>
                <a:lnTo>
                  <a:pt x="13715" y="143256"/>
                </a:lnTo>
                <a:lnTo>
                  <a:pt x="16001" y="136398"/>
                </a:lnTo>
                <a:lnTo>
                  <a:pt x="16001" y="134112"/>
                </a:lnTo>
                <a:lnTo>
                  <a:pt x="19811" y="125730"/>
                </a:lnTo>
                <a:lnTo>
                  <a:pt x="22859" y="116586"/>
                </a:lnTo>
                <a:lnTo>
                  <a:pt x="22859" y="117348"/>
                </a:lnTo>
                <a:lnTo>
                  <a:pt x="46267" y="79538"/>
                </a:lnTo>
                <a:lnTo>
                  <a:pt x="77723" y="48006"/>
                </a:lnTo>
                <a:lnTo>
                  <a:pt x="77723" y="48768"/>
                </a:lnTo>
                <a:lnTo>
                  <a:pt x="86105" y="41910"/>
                </a:lnTo>
                <a:lnTo>
                  <a:pt x="94488" y="36322"/>
                </a:lnTo>
                <a:lnTo>
                  <a:pt x="94488" y="35814"/>
                </a:lnTo>
                <a:lnTo>
                  <a:pt x="103632" y="30890"/>
                </a:lnTo>
                <a:lnTo>
                  <a:pt x="103632" y="30480"/>
                </a:lnTo>
                <a:lnTo>
                  <a:pt x="113538" y="25146"/>
                </a:lnTo>
                <a:lnTo>
                  <a:pt x="128340" y="17505"/>
                </a:lnTo>
                <a:lnTo>
                  <a:pt x="144365" y="10572"/>
                </a:lnTo>
                <a:lnTo>
                  <a:pt x="160788" y="4640"/>
                </a:lnTo>
                <a:lnTo>
                  <a:pt x="176784" y="0"/>
                </a:lnTo>
                <a:close/>
              </a:path>
              <a:path w="2981325" h="180975">
                <a:moveTo>
                  <a:pt x="16763" y="134112"/>
                </a:moveTo>
                <a:lnTo>
                  <a:pt x="16001" y="134112"/>
                </a:lnTo>
                <a:lnTo>
                  <a:pt x="16001" y="136398"/>
                </a:lnTo>
                <a:lnTo>
                  <a:pt x="16763" y="134112"/>
                </a:lnTo>
                <a:close/>
              </a:path>
              <a:path w="2981325" h="180975">
                <a:moveTo>
                  <a:pt x="95249" y="35814"/>
                </a:moveTo>
                <a:lnTo>
                  <a:pt x="94488" y="35814"/>
                </a:lnTo>
                <a:lnTo>
                  <a:pt x="94488" y="36322"/>
                </a:lnTo>
                <a:lnTo>
                  <a:pt x="95249" y="35814"/>
                </a:lnTo>
                <a:close/>
              </a:path>
              <a:path w="2981325" h="180975">
                <a:moveTo>
                  <a:pt x="104394" y="30480"/>
                </a:moveTo>
                <a:lnTo>
                  <a:pt x="103632" y="30480"/>
                </a:lnTo>
                <a:lnTo>
                  <a:pt x="103632" y="30890"/>
                </a:lnTo>
                <a:lnTo>
                  <a:pt x="104394" y="30480"/>
                </a:lnTo>
                <a:close/>
              </a:path>
              <a:path w="2981325" h="180975">
                <a:moveTo>
                  <a:pt x="2980944" y="124968"/>
                </a:moveTo>
                <a:lnTo>
                  <a:pt x="2968982" y="67781"/>
                </a:lnTo>
                <a:lnTo>
                  <a:pt x="2950178" y="34275"/>
                </a:lnTo>
                <a:lnTo>
                  <a:pt x="2924848" y="5158"/>
                </a:lnTo>
                <a:lnTo>
                  <a:pt x="2918246" y="0"/>
                </a:lnTo>
                <a:lnTo>
                  <a:pt x="2904362" y="0"/>
                </a:lnTo>
                <a:lnTo>
                  <a:pt x="2906268" y="1524"/>
                </a:lnTo>
                <a:lnTo>
                  <a:pt x="2914650" y="8382"/>
                </a:lnTo>
                <a:lnTo>
                  <a:pt x="2914650" y="9067"/>
                </a:lnTo>
                <a:lnTo>
                  <a:pt x="2921508" y="15240"/>
                </a:lnTo>
                <a:lnTo>
                  <a:pt x="2928366" y="22098"/>
                </a:lnTo>
                <a:lnTo>
                  <a:pt x="2935224" y="29718"/>
                </a:lnTo>
                <a:lnTo>
                  <a:pt x="2935224" y="30670"/>
                </a:lnTo>
                <a:lnTo>
                  <a:pt x="2940558" y="37338"/>
                </a:lnTo>
                <a:lnTo>
                  <a:pt x="2946654" y="45720"/>
                </a:lnTo>
                <a:lnTo>
                  <a:pt x="2946654" y="46155"/>
                </a:lnTo>
                <a:lnTo>
                  <a:pt x="2951226" y="53340"/>
                </a:lnTo>
                <a:lnTo>
                  <a:pt x="2955798" y="61722"/>
                </a:lnTo>
                <a:lnTo>
                  <a:pt x="2959608" y="70104"/>
                </a:lnTo>
                <a:lnTo>
                  <a:pt x="2963418" y="79248"/>
                </a:lnTo>
                <a:lnTo>
                  <a:pt x="2963418" y="78486"/>
                </a:lnTo>
                <a:lnTo>
                  <a:pt x="2970276" y="105918"/>
                </a:lnTo>
                <a:lnTo>
                  <a:pt x="2971038" y="115824"/>
                </a:lnTo>
                <a:lnTo>
                  <a:pt x="2971038" y="115062"/>
                </a:lnTo>
                <a:lnTo>
                  <a:pt x="2971800" y="124968"/>
                </a:lnTo>
                <a:lnTo>
                  <a:pt x="2980944" y="124968"/>
                </a:lnTo>
                <a:close/>
              </a:path>
              <a:path w="2981325" h="180975">
                <a:moveTo>
                  <a:pt x="2914650" y="9067"/>
                </a:moveTo>
                <a:lnTo>
                  <a:pt x="2914650" y="8382"/>
                </a:lnTo>
                <a:lnTo>
                  <a:pt x="2913888" y="8382"/>
                </a:lnTo>
                <a:lnTo>
                  <a:pt x="2914650" y="9067"/>
                </a:lnTo>
                <a:close/>
              </a:path>
              <a:path w="2981325" h="180975">
                <a:moveTo>
                  <a:pt x="2935224" y="30670"/>
                </a:moveTo>
                <a:lnTo>
                  <a:pt x="2935224" y="29718"/>
                </a:lnTo>
                <a:lnTo>
                  <a:pt x="2934462" y="29718"/>
                </a:lnTo>
                <a:lnTo>
                  <a:pt x="2935224" y="30670"/>
                </a:lnTo>
                <a:close/>
              </a:path>
              <a:path w="2981325" h="180975">
                <a:moveTo>
                  <a:pt x="2946654" y="46155"/>
                </a:moveTo>
                <a:lnTo>
                  <a:pt x="2946654" y="45720"/>
                </a:lnTo>
                <a:lnTo>
                  <a:pt x="2945892" y="44958"/>
                </a:lnTo>
                <a:lnTo>
                  <a:pt x="2946654" y="46155"/>
                </a:lnTo>
                <a:close/>
              </a:path>
            </a:pathLst>
          </a:custGeom>
          <a:solidFill>
            <a:srgbClr val="000000"/>
          </a:solidFill>
        </p:spPr>
        <p:txBody>
          <a:bodyPr wrap="square" lIns="0" tIns="0" rIns="0" bIns="0" rtlCol="0"/>
          <a:lstStyle/>
          <a:p>
            <a:endParaRPr/>
          </a:p>
        </p:txBody>
      </p:sp>
      <p:sp>
        <p:nvSpPr>
          <p:cNvPr id="17" name="object 17"/>
          <p:cNvSpPr/>
          <p:nvPr/>
        </p:nvSpPr>
        <p:spPr>
          <a:xfrm>
            <a:off x="6161278" y="4600561"/>
            <a:ext cx="781910" cy="380040"/>
          </a:xfrm>
          <a:custGeom>
            <a:avLst/>
            <a:gdLst/>
            <a:ahLst/>
            <a:cxnLst/>
            <a:rect l="l" t="t" r="r" b="b"/>
            <a:pathLst>
              <a:path w="914400" h="419100">
                <a:moveTo>
                  <a:pt x="914400" y="171449"/>
                </a:moveTo>
                <a:lnTo>
                  <a:pt x="457200" y="0"/>
                </a:lnTo>
                <a:lnTo>
                  <a:pt x="0" y="171450"/>
                </a:lnTo>
                <a:lnTo>
                  <a:pt x="228600" y="171449"/>
                </a:lnTo>
                <a:lnTo>
                  <a:pt x="228600" y="419100"/>
                </a:lnTo>
                <a:lnTo>
                  <a:pt x="685800" y="419100"/>
                </a:lnTo>
                <a:lnTo>
                  <a:pt x="685800" y="171449"/>
                </a:lnTo>
                <a:lnTo>
                  <a:pt x="914400" y="171449"/>
                </a:lnTo>
                <a:close/>
              </a:path>
            </a:pathLst>
          </a:custGeom>
          <a:solidFill>
            <a:srgbClr val="CEB966"/>
          </a:solidFill>
        </p:spPr>
        <p:txBody>
          <a:bodyPr wrap="square" lIns="0" tIns="0" rIns="0" bIns="0" rtlCol="0"/>
          <a:lstStyle/>
          <a:p>
            <a:endParaRPr/>
          </a:p>
        </p:txBody>
      </p:sp>
      <p:sp>
        <p:nvSpPr>
          <p:cNvPr id="18" name="object 18"/>
          <p:cNvSpPr/>
          <p:nvPr/>
        </p:nvSpPr>
        <p:spPr>
          <a:xfrm>
            <a:off x="6139124" y="4596415"/>
            <a:ext cx="826978" cy="384647"/>
          </a:xfrm>
          <a:custGeom>
            <a:avLst/>
            <a:gdLst/>
            <a:ahLst/>
            <a:cxnLst/>
            <a:rect l="l" t="t" r="r" b="b"/>
            <a:pathLst>
              <a:path w="967104" h="424179">
                <a:moveTo>
                  <a:pt x="259842" y="423672"/>
                </a:moveTo>
                <a:lnTo>
                  <a:pt x="259842" y="171449"/>
                </a:lnTo>
                <a:lnTo>
                  <a:pt x="52577" y="171449"/>
                </a:lnTo>
                <a:lnTo>
                  <a:pt x="28194" y="180593"/>
                </a:lnTo>
                <a:lnTo>
                  <a:pt x="25949" y="171614"/>
                </a:lnTo>
                <a:lnTo>
                  <a:pt x="0" y="181355"/>
                </a:lnTo>
                <a:lnTo>
                  <a:pt x="249936" y="181355"/>
                </a:lnTo>
                <a:lnTo>
                  <a:pt x="249936" y="176021"/>
                </a:lnTo>
                <a:lnTo>
                  <a:pt x="254508" y="181355"/>
                </a:lnTo>
                <a:lnTo>
                  <a:pt x="254508" y="423672"/>
                </a:lnTo>
                <a:lnTo>
                  <a:pt x="259842" y="423672"/>
                </a:lnTo>
                <a:close/>
              </a:path>
              <a:path w="967104" h="424179">
                <a:moveTo>
                  <a:pt x="26388" y="171449"/>
                </a:moveTo>
                <a:lnTo>
                  <a:pt x="25908" y="171449"/>
                </a:lnTo>
                <a:lnTo>
                  <a:pt x="25949" y="171614"/>
                </a:lnTo>
                <a:lnTo>
                  <a:pt x="26388" y="171449"/>
                </a:lnTo>
                <a:close/>
              </a:path>
              <a:path w="967104" h="424179">
                <a:moveTo>
                  <a:pt x="52577" y="171449"/>
                </a:moveTo>
                <a:lnTo>
                  <a:pt x="26388" y="171449"/>
                </a:lnTo>
                <a:lnTo>
                  <a:pt x="25949" y="171614"/>
                </a:lnTo>
                <a:lnTo>
                  <a:pt x="28194" y="180593"/>
                </a:lnTo>
                <a:lnTo>
                  <a:pt x="52577" y="171449"/>
                </a:lnTo>
                <a:close/>
              </a:path>
              <a:path w="967104" h="424179">
                <a:moveTo>
                  <a:pt x="966978" y="181355"/>
                </a:moveTo>
                <a:lnTo>
                  <a:pt x="483108" y="0"/>
                </a:lnTo>
                <a:lnTo>
                  <a:pt x="26388" y="171449"/>
                </a:lnTo>
                <a:lnTo>
                  <a:pt x="52577" y="171449"/>
                </a:lnTo>
                <a:lnTo>
                  <a:pt x="481584" y="10572"/>
                </a:lnTo>
                <a:lnTo>
                  <a:pt x="481584" y="9143"/>
                </a:lnTo>
                <a:lnTo>
                  <a:pt x="485394" y="9143"/>
                </a:lnTo>
                <a:lnTo>
                  <a:pt x="485394" y="10572"/>
                </a:lnTo>
                <a:lnTo>
                  <a:pt x="914400" y="171449"/>
                </a:lnTo>
                <a:lnTo>
                  <a:pt x="940308" y="171449"/>
                </a:lnTo>
                <a:lnTo>
                  <a:pt x="940308" y="181355"/>
                </a:lnTo>
                <a:lnTo>
                  <a:pt x="966978" y="181355"/>
                </a:lnTo>
                <a:close/>
              </a:path>
              <a:path w="967104" h="424179">
                <a:moveTo>
                  <a:pt x="254508" y="181355"/>
                </a:moveTo>
                <a:lnTo>
                  <a:pt x="249936" y="176021"/>
                </a:lnTo>
                <a:lnTo>
                  <a:pt x="249936" y="181355"/>
                </a:lnTo>
                <a:lnTo>
                  <a:pt x="254508" y="181355"/>
                </a:lnTo>
                <a:close/>
              </a:path>
              <a:path w="967104" h="424179">
                <a:moveTo>
                  <a:pt x="254508" y="423672"/>
                </a:moveTo>
                <a:lnTo>
                  <a:pt x="254508" y="181355"/>
                </a:lnTo>
                <a:lnTo>
                  <a:pt x="249936" y="181355"/>
                </a:lnTo>
                <a:lnTo>
                  <a:pt x="249936" y="423672"/>
                </a:lnTo>
                <a:lnTo>
                  <a:pt x="254508" y="423672"/>
                </a:lnTo>
                <a:close/>
              </a:path>
              <a:path w="967104" h="424179">
                <a:moveTo>
                  <a:pt x="485394" y="9143"/>
                </a:moveTo>
                <a:lnTo>
                  <a:pt x="481584" y="9143"/>
                </a:lnTo>
                <a:lnTo>
                  <a:pt x="483489" y="9858"/>
                </a:lnTo>
                <a:lnTo>
                  <a:pt x="485394" y="9143"/>
                </a:lnTo>
                <a:close/>
              </a:path>
              <a:path w="967104" h="424179">
                <a:moveTo>
                  <a:pt x="483489" y="9858"/>
                </a:moveTo>
                <a:lnTo>
                  <a:pt x="481584" y="9143"/>
                </a:lnTo>
                <a:lnTo>
                  <a:pt x="481584" y="10572"/>
                </a:lnTo>
                <a:lnTo>
                  <a:pt x="483489" y="9858"/>
                </a:lnTo>
                <a:close/>
              </a:path>
              <a:path w="967104" h="424179">
                <a:moveTo>
                  <a:pt x="485394" y="10572"/>
                </a:moveTo>
                <a:lnTo>
                  <a:pt x="485394" y="9143"/>
                </a:lnTo>
                <a:lnTo>
                  <a:pt x="483489" y="9858"/>
                </a:lnTo>
                <a:lnTo>
                  <a:pt x="485394" y="10572"/>
                </a:lnTo>
                <a:close/>
              </a:path>
              <a:path w="967104" h="424179">
                <a:moveTo>
                  <a:pt x="940308" y="181355"/>
                </a:moveTo>
                <a:lnTo>
                  <a:pt x="940308" y="171449"/>
                </a:lnTo>
                <a:lnTo>
                  <a:pt x="938784" y="180593"/>
                </a:lnTo>
                <a:lnTo>
                  <a:pt x="914400" y="171449"/>
                </a:lnTo>
                <a:lnTo>
                  <a:pt x="707136" y="171449"/>
                </a:lnTo>
                <a:lnTo>
                  <a:pt x="707136" y="423672"/>
                </a:lnTo>
                <a:lnTo>
                  <a:pt x="711708" y="423672"/>
                </a:lnTo>
                <a:lnTo>
                  <a:pt x="711708" y="181355"/>
                </a:lnTo>
                <a:lnTo>
                  <a:pt x="717042" y="176021"/>
                </a:lnTo>
                <a:lnTo>
                  <a:pt x="717042" y="181355"/>
                </a:lnTo>
                <a:lnTo>
                  <a:pt x="940308" y="181355"/>
                </a:lnTo>
                <a:close/>
              </a:path>
              <a:path w="967104" h="424179">
                <a:moveTo>
                  <a:pt x="717042" y="181355"/>
                </a:moveTo>
                <a:lnTo>
                  <a:pt x="717042" y="176021"/>
                </a:lnTo>
                <a:lnTo>
                  <a:pt x="711708" y="181355"/>
                </a:lnTo>
                <a:lnTo>
                  <a:pt x="717042" y="181355"/>
                </a:lnTo>
                <a:close/>
              </a:path>
              <a:path w="967104" h="424179">
                <a:moveTo>
                  <a:pt x="717042" y="423672"/>
                </a:moveTo>
                <a:lnTo>
                  <a:pt x="717042" y="181355"/>
                </a:lnTo>
                <a:lnTo>
                  <a:pt x="711708" y="181355"/>
                </a:lnTo>
                <a:lnTo>
                  <a:pt x="711708" y="423672"/>
                </a:lnTo>
                <a:lnTo>
                  <a:pt x="717042" y="423672"/>
                </a:lnTo>
                <a:close/>
              </a:path>
              <a:path w="967104" h="424179">
                <a:moveTo>
                  <a:pt x="940308" y="171449"/>
                </a:moveTo>
                <a:lnTo>
                  <a:pt x="914400" y="171449"/>
                </a:lnTo>
                <a:lnTo>
                  <a:pt x="938784" y="180593"/>
                </a:lnTo>
                <a:lnTo>
                  <a:pt x="940308" y="171449"/>
                </a:lnTo>
                <a:close/>
              </a:path>
            </a:pathLst>
          </a:custGeom>
          <a:solidFill>
            <a:srgbClr val="000000"/>
          </a:solidFill>
        </p:spPr>
        <p:txBody>
          <a:bodyPr wrap="square" lIns="0" tIns="0" rIns="0" bIns="0" rtlCol="0"/>
          <a:lstStyle/>
          <a:p>
            <a:endParaRPr/>
          </a:p>
        </p:txBody>
      </p:sp>
      <p:sp>
        <p:nvSpPr>
          <p:cNvPr id="20" name="object 20"/>
          <p:cNvSpPr/>
          <p:nvPr/>
        </p:nvSpPr>
        <p:spPr>
          <a:xfrm>
            <a:off x="6356756" y="4980601"/>
            <a:ext cx="390955" cy="241844"/>
          </a:xfrm>
          <a:custGeom>
            <a:avLst/>
            <a:gdLst/>
            <a:ahLst/>
            <a:cxnLst/>
            <a:rect l="l" t="t" r="r" b="b"/>
            <a:pathLst>
              <a:path w="457200" h="266700">
                <a:moveTo>
                  <a:pt x="457200" y="0"/>
                </a:moveTo>
                <a:lnTo>
                  <a:pt x="457200" y="266699"/>
                </a:lnTo>
                <a:lnTo>
                  <a:pt x="0" y="266699"/>
                </a:lnTo>
                <a:lnTo>
                  <a:pt x="0" y="0"/>
                </a:lnTo>
                <a:lnTo>
                  <a:pt x="457200" y="0"/>
                </a:lnTo>
                <a:close/>
              </a:path>
            </a:pathLst>
          </a:custGeom>
          <a:solidFill>
            <a:srgbClr val="CEB966"/>
          </a:solidFill>
        </p:spPr>
        <p:txBody>
          <a:bodyPr wrap="square" lIns="0" tIns="0" rIns="0" bIns="0" rtlCol="0"/>
          <a:lstStyle/>
          <a:p>
            <a:endParaRPr/>
          </a:p>
        </p:txBody>
      </p:sp>
      <p:sp>
        <p:nvSpPr>
          <p:cNvPr id="21" name="object 21"/>
          <p:cNvSpPr/>
          <p:nvPr/>
        </p:nvSpPr>
        <p:spPr>
          <a:xfrm>
            <a:off x="6352846" y="4980601"/>
            <a:ext cx="399642" cy="247026"/>
          </a:xfrm>
          <a:custGeom>
            <a:avLst/>
            <a:gdLst/>
            <a:ahLst/>
            <a:cxnLst/>
            <a:rect l="l" t="t" r="r" b="b"/>
            <a:pathLst>
              <a:path w="467360" h="272414">
                <a:moveTo>
                  <a:pt x="9905" y="262127"/>
                </a:moveTo>
                <a:lnTo>
                  <a:pt x="9905" y="0"/>
                </a:lnTo>
                <a:lnTo>
                  <a:pt x="0" y="0"/>
                </a:lnTo>
                <a:lnTo>
                  <a:pt x="0" y="272033"/>
                </a:lnTo>
                <a:lnTo>
                  <a:pt x="4572" y="272033"/>
                </a:lnTo>
                <a:lnTo>
                  <a:pt x="4571" y="262127"/>
                </a:lnTo>
                <a:lnTo>
                  <a:pt x="9905" y="262127"/>
                </a:lnTo>
                <a:close/>
              </a:path>
              <a:path w="467360" h="272414">
                <a:moveTo>
                  <a:pt x="461771" y="262127"/>
                </a:moveTo>
                <a:lnTo>
                  <a:pt x="4571" y="262127"/>
                </a:lnTo>
                <a:lnTo>
                  <a:pt x="9905" y="266699"/>
                </a:lnTo>
                <a:lnTo>
                  <a:pt x="9905" y="272033"/>
                </a:lnTo>
                <a:lnTo>
                  <a:pt x="457199" y="272033"/>
                </a:lnTo>
                <a:lnTo>
                  <a:pt x="457199" y="266699"/>
                </a:lnTo>
                <a:lnTo>
                  <a:pt x="461771" y="262127"/>
                </a:lnTo>
                <a:close/>
              </a:path>
              <a:path w="467360" h="272414">
                <a:moveTo>
                  <a:pt x="9905" y="272033"/>
                </a:moveTo>
                <a:lnTo>
                  <a:pt x="9905" y="266699"/>
                </a:lnTo>
                <a:lnTo>
                  <a:pt x="4571" y="262127"/>
                </a:lnTo>
                <a:lnTo>
                  <a:pt x="4572" y="272033"/>
                </a:lnTo>
                <a:lnTo>
                  <a:pt x="9905" y="272033"/>
                </a:lnTo>
                <a:close/>
              </a:path>
              <a:path w="467360" h="272414">
                <a:moveTo>
                  <a:pt x="467105" y="272033"/>
                </a:moveTo>
                <a:lnTo>
                  <a:pt x="467105" y="0"/>
                </a:lnTo>
                <a:lnTo>
                  <a:pt x="457199" y="0"/>
                </a:lnTo>
                <a:lnTo>
                  <a:pt x="457199" y="262127"/>
                </a:lnTo>
                <a:lnTo>
                  <a:pt x="461771" y="262127"/>
                </a:lnTo>
                <a:lnTo>
                  <a:pt x="461771" y="272033"/>
                </a:lnTo>
                <a:lnTo>
                  <a:pt x="467105" y="272033"/>
                </a:lnTo>
                <a:close/>
              </a:path>
              <a:path w="467360" h="272414">
                <a:moveTo>
                  <a:pt x="461771" y="272033"/>
                </a:moveTo>
                <a:lnTo>
                  <a:pt x="461771" y="262127"/>
                </a:lnTo>
                <a:lnTo>
                  <a:pt x="457199" y="266699"/>
                </a:lnTo>
                <a:lnTo>
                  <a:pt x="457199" y="272033"/>
                </a:lnTo>
                <a:lnTo>
                  <a:pt x="461771" y="272033"/>
                </a:lnTo>
                <a:close/>
              </a:path>
            </a:pathLst>
          </a:custGeom>
          <a:solidFill>
            <a:srgbClr val="000000"/>
          </a:solidFill>
        </p:spPr>
        <p:txBody>
          <a:bodyPr wrap="square" lIns="0" tIns="0" rIns="0" bIns="0" rtlCol="0"/>
          <a:lstStyle/>
          <a:p>
            <a:endParaRPr/>
          </a:p>
        </p:txBody>
      </p:sp>
      <p:sp>
        <p:nvSpPr>
          <p:cNvPr id="24" name="object 24"/>
          <p:cNvSpPr txBox="1"/>
          <p:nvPr/>
        </p:nvSpPr>
        <p:spPr>
          <a:xfrm>
            <a:off x="4099198" y="5256302"/>
            <a:ext cx="5314814" cy="969496"/>
          </a:xfrm>
          <a:prstGeom prst="rect">
            <a:avLst/>
          </a:prstGeom>
        </p:spPr>
        <p:txBody>
          <a:bodyPr vert="horz" wrap="square" lIns="0" tIns="0" rIns="0" bIns="0" rtlCol="0">
            <a:spAutoFit/>
          </a:bodyPr>
          <a:lstStyle/>
          <a:p>
            <a:pPr marL="73468" algn="ctr"/>
            <a:r>
              <a:rPr sz="2100" spc="-39" dirty="0">
                <a:cs typeface="Arial"/>
              </a:rPr>
              <a:t>Σ</a:t>
            </a:r>
            <a:r>
              <a:rPr sz="2100" dirty="0">
                <a:cs typeface="Arial"/>
              </a:rPr>
              <a:t>τ</a:t>
            </a:r>
            <a:r>
              <a:rPr sz="2100" spc="-4" dirty="0">
                <a:cs typeface="Arial"/>
              </a:rPr>
              <a:t>ι</a:t>
            </a:r>
            <a:r>
              <a:rPr sz="2100" dirty="0">
                <a:cs typeface="Arial"/>
              </a:rPr>
              <a:t>ς</a:t>
            </a:r>
            <a:r>
              <a:rPr sz="2100" spc="-13" dirty="0">
                <a:cs typeface="Arial"/>
              </a:rPr>
              <a:t> </a:t>
            </a:r>
            <a:r>
              <a:rPr sz="2100" spc="-4" dirty="0">
                <a:cs typeface="Arial"/>
              </a:rPr>
              <a:t>31/12</a:t>
            </a:r>
            <a:endParaRPr sz="2100">
              <a:cs typeface="Arial"/>
            </a:endParaRPr>
          </a:p>
          <a:p>
            <a:pPr marL="10575" marR="4453" indent="74581" algn="ctr"/>
            <a:r>
              <a:rPr sz="2100" spc="-4" dirty="0">
                <a:cs typeface="Arial"/>
              </a:rPr>
              <a:t>Έ</a:t>
            </a:r>
            <a:r>
              <a:rPr sz="2100" spc="-44" dirty="0">
                <a:cs typeface="Arial"/>
              </a:rPr>
              <a:t>χ</a:t>
            </a:r>
            <a:r>
              <a:rPr sz="2100" dirty="0">
                <a:cs typeface="Arial"/>
              </a:rPr>
              <a:t>ω</a:t>
            </a:r>
            <a:r>
              <a:rPr sz="2100" spc="-9" dirty="0">
                <a:cs typeface="Arial"/>
              </a:rPr>
              <a:t> </a:t>
            </a:r>
            <a:r>
              <a:rPr sz="2100" spc="-4" dirty="0">
                <a:cs typeface="Arial"/>
              </a:rPr>
              <a:t>προεισπράξε</a:t>
            </a:r>
            <a:r>
              <a:rPr sz="2100" dirty="0">
                <a:cs typeface="Arial"/>
              </a:rPr>
              <a:t>ι</a:t>
            </a:r>
            <a:r>
              <a:rPr sz="2100" spc="-13" dirty="0">
                <a:cs typeface="Arial"/>
              </a:rPr>
              <a:t> </a:t>
            </a:r>
            <a:r>
              <a:rPr sz="2100" dirty="0">
                <a:cs typeface="Arial"/>
              </a:rPr>
              <a:t>έσοδα</a:t>
            </a:r>
            <a:r>
              <a:rPr sz="2100" spc="-13" dirty="0">
                <a:cs typeface="Arial"/>
              </a:rPr>
              <a:t> </a:t>
            </a:r>
            <a:r>
              <a:rPr sz="2100" dirty="0">
                <a:cs typeface="Arial"/>
              </a:rPr>
              <a:t>6</a:t>
            </a:r>
            <a:r>
              <a:rPr sz="2100" spc="-4" dirty="0">
                <a:cs typeface="Arial"/>
              </a:rPr>
              <a:t> μηνών </a:t>
            </a:r>
            <a:r>
              <a:rPr sz="2100" dirty="0">
                <a:cs typeface="Arial"/>
              </a:rPr>
              <a:t>Δη</a:t>
            </a:r>
            <a:r>
              <a:rPr sz="2100" spc="-31" dirty="0">
                <a:cs typeface="Arial"/>
              </a:rPr>
              <a:t>λ</a:t>
            </a:r>
            <a:r>
              <a:rPr sz="2100" dirty="0">
                <a:cs typeface="Arial"/>
              </a:rPr>
              <a:t>αδή</a:t>
            </a:r>
            <a:r>
              <a:rPr sz="2100" spc="-22" dirty="0">
                <a:cs typeface="Arial"/>
              </a:rPr>
              <a:t> </a:t>
            </a:r>
            <a:r>
              <a:rPr sz="2100" dirty="0">
                <a:cs typeface="Arial"/>
              </a:rPr>
              <a:t>έσοδα</a:t>
            </a:r>
            <a:r>
              <a:rPr sz="2100" spc="-13" dirty="0">
                <a:cs typeface="Arial"/>
              </a:rPr>
              <a:t> </a:t>
            </a:r>
            <a:r>
              <a:rPr sz="2100" spc="-4" dirty="0">
                <a:cs typeface="Arial"/>
              </a:rPr>
              <a:t>ε</a:t>
            </a:r>
            <a:r>
              <a:rPr sz="2100" spc="-61" dirty="0">
                <a:cs typeface="Arial"/>
              </a:rPr>
              <a:t>π</a:t>
            </a:r>
            <a:r>
              <a:rPr sz="2100" spc="-4" dirty="0">
                <a:cs typeface="Arial"/>
              </a:rPr>
              <a:t>ομένω</a:t>
            </a:r>
            <a:r>
              <a:rPr sz="2100" dirty="0">
                <a:cs typeface="Arial"/>
              </a:rPr>
              <a:t>ν</a:t>
            </a:r>
            <a:r>
              <a:rPr sz="2100" spc="-9" dirty="0">
                <a:cs typeface="Arial"/>
              </a:rPr>
              <a:t> </a:t>
            </a:r>
            <a:r>
              <a:rPr sz="2100" spc="-4" dirty="0">
                <a:cs typeface="Arial"/>
              </a:rPr>
              <a:t>χρήσεω</a:t>
            </a:r>
            <a:r>
              <a:rPr sz="2100" dirty="0">
                <a:cs typeface="Arial"/>
              </a:rPr>
              <a:t>ν</a:t>
            </a:r>
            <a:r>
              <a:rPr sz="2100" spc="-9" dirty="0">
                <a:cs typeface="Arial"/>
              </a:rPr>
              <a:t> </a:t>
            </a:r>
            <a:r>
              <a:rPr sz="2100" dirty="0">
                <a:cs typeface="Arial"/>
              </a:rPr>
              <a:t>€ </a:t>
            </a:r>
            <a:r>
              <a:rPr sz="2100" spc="-4" dirty="0">
                <a:cs typeface="Arial"/>
              </a:rPr>
              <a:t>6.000</a:t>
            </a:r>
            <a:endParaRPr sz="2100">
              <a:cs typeface="Arial"/>
            </a:endParaRPr>
          </a:p>
        </p:txBody>
      </p:sp>
    </p:spTree>
    <p:extLst>
      <p:ext uri="{BB962C8B-B14F-4D97-AF65-F5344CB8AC3E}">
        <p14:creationId xmlns:p14="http://schemas.microsoft.com/office/powerpoint/2010/main" val="1261585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Ορθογώνιο 36"/>
          <p:cNvSpPr/>
          <p:nvPr/>
        </p:nvSpPr>
        <p:spPr>
          <a:xfrm>
            <a:off x="2711625" y="2903160"/>
            <a:ext cx="2790123" cy="646331"/>
          </a:xfrm>
          <a:prstGeom prst="rect">
            <a:avLst/>
          </a:prstGeom>
        </p:spPr>
        <p:txBody>
          <a:bodyPr wrap="none">
            <a:spAutoFit/>
          </a:bodyPr>
          <a:lstStyle/>
          <a:p>
            <a:r>
              <a:rPr lang="el-GR" b="1" dirty="0">
                <a:cs typeface="Calibri"/>
              </a:rPr>
              <a:t>Σύ</a:t>
            </a:r>
            <a:r>
              <a:rPr lang="el-GR" b="1" spc="-4" dirty="0">
                <a:cs typeface="Calibri"/>
              </a:rPr>
              <a:t>ν</a:t>
            </a:r>
            <a:r>
              <a:rPr lang="el-GR" b="1" spc="-18" dirty="0">
                <a:cs typeface="Calibri"/>
              </a:rPr>
              <a:t>ολ</a:t>
            </a:r>
            <a:r>
              <a:rPr lang="el-GR" b="1" dirty="0">
                <a:cs typeface="Calibri"/>
              </a:rPr>
              <a:t>ο</a:t>
            </a:r>
            <a:r>
              <a:rPr lang="el-GR" b="1" spc="-4" dirty="0">
                <a:cs typeface="Calibri"/>
              </a:rPr>
              <a:t> </a:t>
            </a:r>
            <a:endParaRPr lang="en-US" b="1" spc="-4" dirty="0">
              <a:cs typeface="Calibri"/>
            </a:endParaRPr>
          </a:p>
          <a:p>
            <a:r>
              <a:rPr lang="el-GR" b="1" spc="-4" dirty="0">
                <a:cs typeface="Calibri"/>
              </a:rPr>
              <a:t>Ενε</a:t>
            </a:r>
            <a:r>
              <a:rPr lang="el-GR" b="1" spc="-18" dirty="0">
                <a:cs typeface="Calibri"/>
              </a:rPr>
              <a:t>ρ</a:t>
            </a:r>
            <a:r>
              <a:rPr lang="el-GR" b="1" spc="-4" dirty="0">
                <a:cs typeface="Calibri"/>
              </a:rPr>
              <a:t>γ</a:t>
            </a:r>
            <a:r>
              <a:rPr lang="el-GR" b="1" spc="-18" dirty="0">
                <a:cs typeface="Calibri"/>
              </a:rPr>
              <a:t>η</a:t>
            </a:r>
            <a:r>
              <a:rPr lang="el-GR" b="1" dirty="0">
                <a:cs typeface="Calibri"/>
              </a:rPr>
              <a:t>τ</a:t>
            </a:r>
            <a:r>
              <a:rPr lang="el-GR" b="1" spc="-4" dirty="0">
                <a:cs typeface="Calibri"/>
              </a:rPr>
              <a:t>ι</a:t>
            </a:r>
            <a:r>
              <a:rPr lang="el-GR" b="1" spc="-44" dirty="0">
                <a:cs typeface="Calibri"/>
              </a:rPr>
              <a:t>κ</a:t>
            </a:r>
            <a:r>
              <a:rPr lang="el-GR" b="1" spc="-9" dirty="0">
                <a:cs typeface="Calibri"/>
              </a:rPr>
              <a:t>ο</a:t>
            </a:r>
            <a:r>
              <a:rPr lang="el-GR" b="1" dirty="0">
                <a:cs typeface="Calibri"/>
              </a:rPr>
              <a:t>ύ	</a:t>
            </a:r>
            <a:r>
              <a:rPr lang="el-GR" b="1" spc="-4" dirty="0">
                <a:cs typeface="Calibri"/>
              </a:rPr>
              <a:t>10</a:t>
            </a:r>
            <a:r>
              <a:rPr lang="el-GR" b="1" spc="-9" dirty="0">
                <a:cs typeface="Calibri"/>
              </a:rPr>
              <a:t>0</a:t>
            </a:r>
            <a:r>
              <a:rPr lang="el-GR" b="1" spc="-4" dirty="0">
                <a:cs typeface="Calibri"/>
              </a:rPr>
              <a:t>.000</a:t>
            </a:r>
            <a:endParaRPr lang="el-GR" dirty="0"/>
          </a:p>
        </p:txBody>
      </p:sp>
      <p:sp>
        <p:nvSpPr>
          <p:cNvPr id="3" name="object 3"/>
          <p:cNvSpPr txBox="1">
            <a:spLocks noGrp="1"/>
          </p:cNvSpPr>
          <p:nvPr>
            <p:ph type="title"/>
          </p:nvPr>
        </p:nvSpPr>
        <p:spPr>
          <a:xfrm>
            <a:off x="1981200" y="236742"/>
            <a:ext cx="8229600" cy="1218795"/>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ά</a:t>
            </a:r>
            <a:r>
              <a:rPr dirty="0">
                <a:latin typeface="Calibri"/>
                <a:cs typeface="Calibri"/>
              </a:rPr>
              <a:t>δε</a:t>
            </a:r>
            <a:r>
              <a:rPr spc="-53" dirty="0">
                <a:latin typeface="Calibri"/>
                <a:cs typeface="Calibri"/>
              </a:rPr>
              <a:t>ι</a:t>
            </a:r>
            <a:r>
              <a:rPr dirty="0">
                <a:latin typeface="Calibri"/>
                <a:cs typeface="Calibri"/>
              </a:rPr>
              <a:t>γ</a:t>
            </a:r>
            <a:r>
              <a:rPr spc="-18" dirty="0">
                <a:latin typeface="Calibri"/>
                <a:cs typeface="Calibri"/>
              </a:rPr>
              <a:t>μ</a:t>
            </a:r>
            <a:r>
              <a:rPr dirty="0">
                <a:latin typeface="Calibri"/>
                <a:cs typeface="Calibri"/>
              </a:rPr>
              <a:t>α</a:t>
            </a:r>
            <a:r>
              <a:rPr spc="-18" dirty="0">
                <a:latin typeface="Calibri"/>
                <a:cs typeface="Calibri"/>
              </a:rPr>
              <a:t> </a:t>
            </a:r>
            <a:r>
              <a:rPr spc="-4" dirty="0">
                <a:latin typeface="Calibri"/>
                <a:cs typeface="Calibri"/>
              </a:rPr>
              <a:t>προει</a:t>
            </a:r>
            <a:r>
              <a:rPr spc="18" dirty="0">
                <a:latin typeface="Calibri"/>
                <a:cs typeface="Calibri"/>
              </a:rPr>
              <a:t>σ</a:t>
            </a:r>
            <a:r>
              <a:rPr spc="-4" dirty="0">
                <a:latin typeface="Calibri"/>
                <a:cs typeface="Calibri"/>
              </a:rPr>
              <a:t>πραγμένω</a:t>
            </a:r>
            <a:r>
              <a:rPr dirty="0">
                <a:latin typeface="Calibri"/>
                <a:cs typeface="Calibri"/>
              </a:rPr>
              <a:t>ν</a:t>
            </a:r>
            <a:r>
              <a:rPr spc="18" dirty="0">
                <a:latin typeface="Calibri"/>
                <a:cs typeface="Calibri"/>
              </a:rPr>
              <a:t> </a:t>
            </a:r>
            <a:r>
              <a:rPr spc="-35" dirty="0">
                <a:latin typeface="Calibri"/>
                <a:cs typeface="Calibri"/>
              </a:rPr>
              <a:t>ε</a:t>
            </a:r>
            <a:r>
              <a:rPr dirty="0">
                <a:latin typeface="Calibri"/>
                <a:cs typeface="Calibri"/>
              </a:rPr>
              <a:t>σόδ</a:t>
            </a:r>
            <a:r>
              <a:rPr spc="-9" dirty="0">
                <a:latin typeface="Calibri"/>
                <a:cs typeface="Calibri"/>
              </a:rPr>
              <a:t>ω</a:t>
            </a:r>
            <a:r>
              <a:rPr dirty="0">
                <a:latin typeface="Calibri"/>
                <a:cs typeface="Calibri"/>
              </a:rPr>
              <a:t>ν</a:t>
            </a:r>
          </a:p>
        </p:txBody>
      </p:sp>
      <p:sp>
        <p:nvSpPr>
          <p:cNvPr id="4" name="object 4"/>
          <p:cNvSpPr/>
          <p:nvPr/>
        </p:nvSpPr>
        <p:spPr>
          <a:xfrm>
            <a:off x="2627894" y="2238998"/>
            <a:ext cx="6606605" cy="0"/>
          </a:xfrm>
          <a:custGeom>
            <a:avLst/>
            <a:gdLst/>
            <a:ahLst/>
            <a:cxnLst/>
            <a:rect l="l" t="t" r="r" b="b"/>
            <a:pathLst>
              <a:path w="6019800">
                <a:moveTo>
                  <a:pt x="0" y="0"/>
                </a:moveTo>
                <a:lnTo>
                  <a:pt x="6019799" y="0"/>
                </a:lnTo>
              </a:path>
            </a:pathLst>
          </a:custGeom>
          <a:ln w="9144">
            <a:solidFill>
              <a:srgbClr val="000000"/>
            </a:solidFill>
          </a:ln>
        </p:spPr>
        <p:txBody>
          <a:bodyPr wrap="square" lIns="0" tIns="0" rIns="0" bIns="0" rtlCol="0"/>
          <a:lstStyle/>
          <a:p>
            <a:endParaRPr/>
          </a:p>
        </p:txBody>
      </p:sp>
      <p:sp>
        <p:nvSpPr>
          <p:cNvPr id="6" name="object 6"/>
          <p:cNvSpPr txBox="1"/>
          <p:nvPr/>
        </p:nvSpPr>
        <p:spPr>
          <a:xfrm>
            <a:off x="2909708" y="1772817"/>
            <a:ext cx="1775003"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7" name="object 7"/>
          <p:cNvSpPr txBox="1"/>
          <p:nvPr/>
        </p:nvSpPr>
        <p:spPr>
          <a:xfrm>
            <a:off x="6541700" y="1796310"/>
            <a:ext cx="1533178"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9" name="object 9"/>
          <p:cNvSpPr txBox="1"/>
          <p:nvPr/>
        </p:nvSpPr>
        <p:spPr>
          <a:xfrm>
            <a:off x="2927648" y="2313625"/>
            <a:ext cx="982628" cy="323165"/>
          </a:xfrm>
          <a:prstGeom prst="rect">
            <a:avLst/>
          </a:prstGeom>
        </p:spPr>
        <p:txBody>
          <a:bodyPr vert="horz" wrap="square" lIns="0" tIns="0" rIns="0" bIns="0" rtlCol="0">
            <a:spAutoFit/>
          </a:bodyPr>
          <a:lstStyle/>
          <a:p>
            <a:pPr marL="11132"/>
            <a:r>
              <a:rPr sz="2100" spc="-4" dirty="0">
                <a:latin typeface="Calibri"/>
                <a:cs typeface="Calibri"/>
              </a:rPr>
              <a:t>Ταμείο</a:t>
            </a:r>
            <a:endParaRPr sz="2100" dirty="0">
              <a:latin typeface="Calibri"/>
              <a:cs typeface="Calibri"/>
            </a:endParaRPr>
          </a:p>
        </p:txBody>
      </p:sp>
      <p:sp>
        <p:nvSpPr>
          <p:cNvPr id="10" name="object 10"/>
          <p:cNvSpPr txBox="1"/>
          <p:nvPr/>
        </p:nvSpPr>
        <p:spPr>
          <a:xfrm>
            <a:off x="4216161" y="2313625"/>
            <a:ext cx="1131067" cy="323165"/>
          </a:xfrm>
          <a:prstGeom prst="rect">
            <a:avLst/>
          </a:prstGeom>
        </p:spPr>
        <p:txBody>
          <a:bodyPr vert="horz" wrap="square" lIns="0" tIns="0" rIns="0" bIns="0" rtlCol="0">
            <a:spAutoFit/>
          </a:bodyPr>
          <a:lstStyle/>
          <a:p>
            <a:pPr marL="11132"/>
            <a:r>
              <a:rPr sz="2100" spc="-4" dirty="0">
                <a:latin typeface="Calibri"/>
                <a:cs typeface="Calibri"/>
              </a:rPr>
              <a:t>100.000</a:t>
            </a:r>
            <a:endParaRPr sz="2100">
              <a:latin typeface="Calibri"/>
              <a:cs typeface="Calibri"/>
            </a:endParaRPr>
          </a:p>
        </p:txBody>
      </p:sp>
      <p:sp>
        <p:nvSpPr>
          <p:cNvPr id="11" name="object 11"/>
          <p:cNvSpPr txBox="1"/>
          <p:nvPr/>
        </p:nvSpPr>
        <p:spPr>
          <a:xfrm>
            <a:off x="5956885" y="2330036"/>
            <a:ext cx="2967398" cy="384721"/>
          </a:xfrm>
          <a:prstGeom prst="rect">
            <a:avLst/>
          </a:prstGeom>
        </p:spPr>
        <p:txBody>
          <a:bodyPr vert="horz" wrap="square" lIns="0" tIns="0" rIns="0" bIns="0" rtlCol="0">
            <a:spAutoFit/>
          </a:bodyPr>
          <a:lstStyle/>
          <a:p>
            <a:pPr marL="11132"/>
            <a:r>
              <a:rPr sz="2500" dirty="0">
                <a:latin typeface="Calibri"/>
                <a:cs typeface="Calibri"/>
              </a:rPr>
              <a:t>Κ</a:t>
            </a:r>
            <a:r>
              <a:rPr sz="2500" spc="-22" dirty="0">
                <a:latin typeface="Calibri"/>
                <a:cs typeface="Calibri"/>
              </a:rPr>
              <a:t>ε</a:t>
            </a:r>
            <a:r>
              <a:rPr sz="2500" dirty="0">
                <a:latin typeface="Calibri"/>
                <a:cs typeface="Calibri"/>
              </a:rPr>
              <a:t>φά</a:t>
            </a:r>
            <a:r>
              <a:rPr sz="2500" spc="-35" dirty="0">
                <a:latin typeface="Calibri"/>
                <a:cs typeface="Calibri"/>
              </a:rPr>
              <a:t>λ</a:t>
            </a:r>
            <a:r>
              <a:rPr sz="2500" dirty="0">
                <a:latin typeface="Calibri"/>
                <a:cs typeface="Calibri"/>
              </a:rPr>
              <a:t>αιο</a:t>
            </a:r>
            <a:r>
              <a:rPr sz="2500" spc="-13" dirty="0">
                <a:latin typeface="Calibri"/>
                <a:cs typeface="Calibri"/>
              </a:rPr>
              <a:t> </a:t>
            </a:r>
            <a:r>
              <a:rPr sz="2500" dirty="0">
                <a:latin typeface="Calibri"/>
                <a:cs typeface="Calibri"/>
              </a:rPr>
              <a:t>100.000</a:t>
            </a:r>
          </a:p>
        </p:txBody>
      </p:sp>
      <p:sp>
        <p:nvSpPr>
          <p:cNvPr id="12" name="object 12"/>
          <p:cNvSpPr/>
          <p:nvPr/>
        </p:nvSpPr>
        <p:spPr>
          <a:xfrm>
            <a:off x="5795843" y="2276872"/>
            <a:ext cx="78651" cy="1339266"/>
          </a:xfrm>
          <a:custGeom>
            <a:avLst/>
            <a:gdLst/>
            <a:ahLst/>
            <a:cxnLst/>
            <a:rect l="l" t="t" r="r" b="b"/>
            <a:pathLst>
              <a:path h="858519">
                <a:moveTo>
                  <a:pt x="0" y="0"/>
                </a:moveTo>
                <a:lnTo>
                  <a:pt x="0" y="858012"/>
                </a:lnTo>
              </a:path>
            </a:pathLst>
          </a:custGeom>
          <a:ln w="9143">
            <a:solidFill>
              <a:srgbClr val="000000"/>
            </a:solidFill>
          </a:ln>
        </p:spPr>
        <p:txBody>
          <a:bodyPr wrap="square" lIns="0" tIns="0" rIns="0" bIns="0" rtlCol="0"/>
          <a:lstStyle/>
          <a:p>
            <a:endParaRPr/>
          </a:p>
        </p:txBody>
      </p:sp>
      <p:sp>
        <p:nvSpPr>
          <p:cNvPr id="13" name="object 13"/>
          <p:cNvSpPr/>
          <p:nvPr/>
        </p:nvSpPr>
        <p:spPr>
          <a:xfrm>
            <a:off x="2568563" y="2857773"/>
            <a:ext cx="6355721" cy="0"/>
          </a:xfrm>
          <a:custGeom>
            <a:avLst/>
            <a:gdLst/>
            <a:ahLst/>
            <a:cxnLst/>
            <a:rect l="l" t="t" r="r" b="b"/>
            <a:pathLst>
              <a:path w="5791200">
                <a:moveTo>
                  <a:pt x="0" y="0"/>
                </a:moveTo>
                <a:lnTo>
                  <a:pt x="5791199" y="0"/>
                </a:lnTo>
              </a:path>
            </a:pathLst>
          </a:custGeom>
          <a:ln w="9906">
            <a:solidFill>
              <a:srgbClr val="000000"/>
            </a:solidFill>
          </a:ln>
        </p:spPr>
        <p:txBody>
          <a:bodyPr wrap="square" lIns="0" tIns="0" rIns="0" bIns="0" rtlCol="0"/>
          <a:lstStyle/>
          <a:p>
            <a:endParaRPr/>
          </a:p>
        </p:txBody>
      </p:sp>
      <p:sp>
        <p:nvSpPr>
          <p:cNvPr id="16" name="object 16"/>
          <p:cNvSpPr txBox="1"/>
          <p:nvPr/>
        </p:nvSpPr>
        <p:spPr>
          <a:xfrm>
            <a:off x="2253896" y="3616138"/>
            <a:ext cx="7898656" cy="630942"/>
          </a:xfrm>
          <a:prstGeom prst="rect">
            <a:avLst/>
          </a:prstGeom>
        </p:spPr>
        <p:txBody>
          <a:bodyPr vert="horz" wrap="square" lIns="0" tIns="0" rIns="0" bIns="0" rtlCol="0">
            <a:spAutoFit/>
          </a:bodyPr>
          <a:lstStyle/>
          <a:p>
            <a:pPr marL="285750" indent="-285750">
              <a:spcBef>
                <a:spcPts val="35"/>
              </a:spcBef>
              <a:buFont typeface="Arial" panose="020B0604020202020204" pitchFamily="34" charset="0"/>
              <a:buChar char="•"/>
            </a:pPr>
            <a:endParaRPr sz="1600" dirty="0">
              <a:latin typeface="Times New Roman"/>
              <a:cs typeface="Times New Roman"/>
            </a:endParaRPr>
          </a:p>
          <a:p>
            <a:pPr marL="354032" indent="-342900">
              <a:buFont typeface="Arial" panose="020B0604020202020204" pitchFamily="34" charset="0"/>
              <a:buChar char="•"/>
            </a:pPr>
            <a:r>
              <a:rPr sz="2500" dirty="0">
                <a:latin typeface="Calibri"/>
                <a:cs typeface="Calibri"/>
              </a:rPr>
              <a:t>Τ</a:t>
            </a:r>
            <a:r>
              <a:rPr sz="2500" spc="-53" dirty="0">
                <a:latin typeface="Calibri"/>
                <a:cs typeface="Calibri"/>
              </a:rPr>
              <a:t>η</a:t>
            </a:r>
            <a:r>
              <a:rPr sz="2500" dirty="0">
                <a:latin typeface="Calibri"/>
                <a:cs typeface="Calibri"/>
              </a:rPr>
              <a:t>ν</a:t>
            </a:r>
            <a:r>
              <a:rPr sz="2500" spc="-9" dirty="0">
                <a:latin typeface="Calibri"/>
                <a:cs typeface="Calibri"/>
              </a:rPr>
              <a:t> </a:t>
            </a:r>
            <a:r>
              <a:rPr sz="2500" dirty="0">
                <a:latin typeface="Calibri"/>
                <a:cs typeface="Calibri"/>
              </a:rPr>
              <a:t>1/9</a:t>
            </a:r>
            <a:r>
              <a:rPr sz="2500" spc="4" dirty="0">
                <a:latin typeface="Calibri"/>
                <a:cs typeface="Calibri"/>
              </a:rPr>
              <a:t> ε</a:t>
            </a:r>
            <a:r>
              <a:rPr sz="2500" spc="-4" dirty="0">
                <a:latin typeface="Calibri"/>
                <a:cs typeface="Calibri"/>
              </a:rPr>
              <a:t>ι</a:t>
            </a:r>
            <a:r>
              <a:rPr sz="2500" dirty="0">
                <a:latin typeface="Calibri"/>
                <a:cs typeface="Calibri"/>
              </a:rPr>
              <a:t>σ</a:t>
            </a:r>
            <a:r>
              <a:rPr sz="2500" spc="-4" dirty="0">
                <a:latin typeface="Calibri"/>
                <a:cs typeface="Calibri"/>
              </a:rPr>
              <a:t>π</a:t>
            </a:r>
            <a:r>
              <a:rPr sz="2500" dirty="0">
                <a:latin typeface="Calibri"/>
                <a:cs typeface="Calibri"/>
              </a:rPr>
              <a:t>ρ</a:t>
            </a:r>
            <a:r>
              <a:rPr sz="2500" spc="-4" dirty="0">
                <a:latin typeface="Calibri"/>
                <a:cs typeface="Calibri"/>
              </a:rPr>
              <a:t>ά</a:t>
            </a:r>
            <a:r>
              <a:rPr sz="2500" spc="57" dirty="0">
                <a:latin typeface="Calibri"/>
                <a:cs typeface="Calibri"/>
              </a:rPr>
              <a:t>τ</a:t>
            </a:r>
            <a:r>
              <a:rPr sz="2500" spc="-4" dirty="0">
                <a:latin typeface="Calibri"/>
                <a:cs typeface="Calibri"/>
              </a:rPr>
              <a:t>τ</a:t>
            </a:r>
            <a:r>
              <a:rPr sz="2500" dirty="0">
                <a:latin typeface="Calibri"/>
                <a:cs typeface="Calibri"/>
              </a:rPr>
              <a:t>ω</a:t>
            </a:r>
            <a:r>
              <a:rPr sz="2500" spc="-9" dirty="0">
                <a:latin typeface="Calibri"/>
                <a:cs typeface="Calibri"/>
              </a:rPr>
              <a:t> </a:t>
            </a:r>
            <a:r>
              <a:rPr sz="2500" dirty="0">
                <a:latin typeface="Calibri"/>
                <a:cs typeface="Calibri"/>
              </a:rPr>
              <a:t>€</a:t>
            </a:r>
            <a:r>
              <a:rPr sz="2500" spc="4" dirty="0">
                <a:latin typeface="Calibri"/>
                <a:cs typeface="Calibri"/>
              </a:rPr>
              <a:t> </a:t>
            </a:r>
            <a:r>
              <a:rPr sz="2500" dirty="0">
                <a:latin typeface="Calibri"/>
                <a:cs typeface="Calibri"/>
              </a:rPr>
              <a:t>10.000</a:t>
            </a:r>
            <a:r>
              <a:rPr sz="2500" spc="22" dirty="0">
                <a:latin typeface="Calibri"/>
                <a:cs typeface="Calibri"/>
              </a:rPr>
              <a:t> </a:t>
            </a:r>
            <a:r>
              <a:rPr sz="2500" dirty="0">
                <a:latin typeface="Calibri"/>
                <a:cs typeface="Calibri"/>
              </a:rPr>
              <a:t>(ενοί</a:t>
            </a:r>
            <a:r>
              <a:rPr sz="2500" spc="-31" dirty="0">
                <a:latin typeface="Calibri"/>
                <a:cs typeface="Calibri"/>
              </a:rPr>
              <a:t>κ</a:t>
            </a:r>
            <a:r>
              <a:rPr sz="2500" spc="-4" dirty="0">
                <a:latin typeface="Calibri"/>
                <a:cs typeface="Calibri"/>
              </a:rPr>
              <a:t>ι</a:t>
            </a:r>
            <a:r>
              <a:rPr sz="2500" dirty="0">
                <a:latin typeface="Calibri"/>
                <a:cs typeface="Calibri"/>
              </a:rPr>
              <a:t>α</a:t>
            </a:r>
            <a:r>
              <a:rPr sz="2500" spc="-9" dirty="0">
                <a:latin typeface="Calibri"/>
                <a:cs typeface="Calibri"/>
              </a:rPr>
              <a:t> </a:t>
            </a:r>
            <a:r>
              <a:rPr sz="2500" dirty="0">
                <a:latin typeface="Calibri"/>
                <a:cs typeface="Calibri"/>
              </a:rPr>
              <a:t>10</a:t>
            </a:r>
            <a:r>
              <a:rPr sz="2500" spc="13" dirty="0">
                <a:latin typeface="Calibri"/>
                <a:cs typeface="Calibri"/>
              </a:rPr>
              <a:t> </a:t>
            </a:r>
            <a:r>
              <a:rPr sz="2500" dirty="0">
                <a:latin typeface="Calibri"/>
                <a:cs typeface="Calibri"/>
              </a:rPr>
              <a:t>μ</a:t>
            </a:r>
            <a:r>
              <a:rPr sz="2500" spc="-53" dirty="0">
                <a:latin typeface="Calibri"/>
                <a:cs typeface="Calibri"/>
              </a:rPr>
              <a:t>η</a:t>
            </a:r>
            <a:r>
              <a:rPr sz="2500" spc="-13" dirty="0">
                <a:latin typeface="Calibri"/>
                <a:cs typeface="Calibri"/>
              </a:rPr>
              <a:t>νώ</a:t>
            </a:r>
            <a:r>
              <a:rPr sz="2500" dirty="0">
                <a:latin typeface="Calibri"/>
                <a:cs typeface="Calibri"/>
              </a:rPr>
              <a:t>ν)</a:t>
            </a:r>
          </a:p>
        </p:txBody>
      </p:sp>
      <p:sp>
        <p:nvSpPr>
          <p:cNvPr id="18" name="object 18"/>
          <p:cNvSpPr txBox="1"/>
          <p:nvPr/>
        </p:nvSpPr>
        <p:spPr>
          <a:xfrm>
            <a:off x="3363561" y="4954572"/>
            <a:ext cx="985416" cy="323165"/>
          </a:xfrm>
          <a:prstGeom prst="rect">
            <a:avLst/>
          </a:prstGeom>
        </p:spPr>
        <p:txBody>
          <a:bodyPr vert="horz" wrap="square" lIns="0" tIns="0" rIns="0" bIns="0" rtlCol="0">
            <a:spAutoFit/>
          </a:bodyPr>
          <a:lstStyle/>
          <a:p>
            <a:pPr marL="11132"/>
            <a:r>
              <a:rPr sz="2100" dirty="0">
                <a:latin typeface="Calibri"/>
                <a:cs typeface="Calibri"/>
              </a:rPr>
              <a:t>Ταμείο</a:t>
            </a:r>
            <a:endParaRPr sz="2100">
              <a:latin typeface="Calibri"/>
              <a:cs typeface="Calibri"/>
            </a:endParaRPr>
          </a:p>
        </p:txBody>
      </p:sp>
      <p:sp>
        <p:nvSpPr>
          <p:cNvPr id="19" name="object 19"/>
          <p:cNvSpPr txBox="1"/>
          <p:nvPr/>
        </p:nvSpPr>
        <p:spPr>
          <a:xfrm>
            <a:off x="5956885" y="4952038"/>
            <a:ext cx="1593112" cy="384721"/>
          </a:xfrm>
          <a:prstGeom prst="rect">
            <a:avLst/>
          </a:prstGeom>
        </p:spPr>
        <p:txBody>
          <a:bodyPr vert="horz" wrap="square" lIns="0" tIns="0" rIns="0" bIns="0" rtlCol="0">
            <a:spAutoFit/>
          </a:bodyPr>
          <a:lstStyle/>
          <a:p>
            <a:pPr marL="11132"/>
            <a:r>
              <a:rPr sz="2500" dirty="0">
                <a:latin typeface="Calibri"/>
                <a:cs typeface="Calibri"/>
              </a:rPr>
              <a:t>Κ</a:t>
            </a:r>
            <a:r>
              <a:rPr sz="2500" spc="-22" dirty="0">
                <a:latin typeface="Calibri"/>
                <a:cs typeface="Calibri"/>
              </a:rPr>
              <a:t>ε</a:t>
            </a:r>
            <a:r>
              <a:rPr sz="2500" dirty="0">
                <a:latin typeface="Calibri"/>
                <a:cs typeface="Calibri"/>
              </a:rPr>
              <a:t>φά</a:t>
            </a:r>
            <a:r>
              <a:rPr sz="2500" spc="-35" dirty="0">
                <a:latin typeface="Calibri"/>
                <a:cs typeface="Calibri"/>
              </a:rPr>
              <a:t>λ</a:t>
            </a:r>
            <a:r>
              <a:rPr sz="2500" dirty="0">
                <a:latin typeface="Calibri"/>
                <a:cs typeface="Calibri"/>
              </a:rPr>
              <a:t>αιο</a:t>
            </a:r>
            <a:endParaRPr sz="2500">
              <a:latin typeface="Calibri"/>
              <a:cs typeface="Calibri"/>
            </a:endParaRPr>
          </a:p>
        </p:txBody>
      </p:sp>
      <p:sp>
        <p:nvSpPr>
          <p:cNvPr id="20" name="object 20"/>
          <p:cNvSpPr/>
          <p:nvPr/>
        </p:nvSpPr>
        <p:spPr>
          <a:xfrm>
            <a:off x="2492540" y="4884568"/>
            <a:ext cx="6606605" cy="0"/>
          </a:xfrm>
          <a:custGeom>
            <a:avLst/>
            <a:gdLst/>
            <a:ahLst/>
            <a:cxnLst/>
            <a:rect l="l" t="t" r="r" b="b"/>
            <a:pathLst>
              <a:path w="6019800">
                <a:moveTo>
                  <a:pt x="0" y="0"/>
                </a:moveTo>
                <a:lnTo>
                  <a:pt x="6019800" y="0"/>
                </a:lnTo>
              </a:path>
            </a:pathLst>
          </a:custGeom>
          <a:ln w="9144">
            <a:solidFill>
              <a:srgbClr val="000000"/>
            </a:solidFill>
          </a:ln>
        </p:spPr>
        <p:txBody>
          <a:bodyPr wrap="square" lIns="0" tIns="0" rIns="0" bIns="0" rtlCol="0"/>
          <a:lstStyle/>
          <a:p>
            <a:endParaRPr/>
          </a:p>
        </p:txBody>
      </p:sp>
      <p:sp>
        <p:nvSpPr>
          <p:cNvPr id="21" name="object 21"/>
          <p:cNvSpPr/>
          <p:nvPr/>
        </p:nvSpPr>
        <p:spPr>
          <a:xfrm>
            <a:off x="5375921" y="4904130"/>
            <a:ext cx="45719" cy="355280"/>
          </a:xfrm>
          <a:custGeom>
            <a:avLst/>
            <a:gdLst/>
            <a:ahLst/>
            <a:cxnLst/>
            <a:rect l="l" t="t" r="r" b="b"/>
            <a:pathLst>
              <a:path h="391795">
                <a:moveTo>
                  <a:pt x="0" y="0"/>
                </a:moveTo>
                <a:lnTo>
                  <a:pt x="0" y="391667"/>
                </a:lnTo>
              </a:path>
            </a:pathLst>
          </a:custGeom>
          <a:ln w="9144">
            <a:solidFill>
              <a:srgbClr val="000000"/>
            </a:solidFill>
          </a:ln>
        </p:spPr>
        <p:txBody>
          <a:bodyPr wrap="square" lIns="0" tIns="0" rIns="0" bIns="0" rtlCol="0"/>
          <a:lstStyle/>
          <a:p>
            <a:endParaRPr/>
          </a:p>
        </p:txBody>
      </p:sp>
      <p:sp>
        <p:nvSpPr>
          <p:cNvPr id="22" name="object 22"/>
          <p:cNvSpPr txBox="1"/>
          <p:nvPr/>
        </p:nvSpPr>
        <p:spPr>
          <a:xfrm>
            <a:off x="3328377" y="4437948"/>
            <a:ext cx="1775003"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endParaRPr sz="2500">
              <a:latin typeface="Calibri"/>
              <a:cs typeface="Calibri"/>
            </a:endParaRPr>
          </a:p>
        </p:txBody>
      </p:sp>
      <p:sp>
        <p:nvSpPr>
          <p:cNvPr id="23" name="object 23"/>
          <p:cNvSpPr txBox="1"/>
          <p:nvPr/>
        </p:nvSpPr>
        <p:spPr>
          <a:xfrm>
            <a:off x="6203224" y="4409451"/>
            <a:ext cx="1533178"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25" name="object 25"/>
          <p:cNvSpPr/>
          <p:nvPr/>
        </p:nvSpPr>
        <p:spPr>
          <a:xfrm>
            <a:off x="5375921" y="5258604"/>
            <a:ext cx="45719"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26" name="object 26"/>
          <p:cNvSpPr/>
          <p:nvPr/>
        </p:nvSpPr>
        <p:spPr>
          <a:xfrm>
            <a:off x="2567609" y="5661100"/>
            <a:ext cx="6355721" cy="0"/>
          </a:xfrm>
          <a:custGeom>
            <a:avLst/>
            <a:gdLst/>
            <a:ahLst/>
            <a:cxnLst/>
            <a:rect l="l" t="t" r="r" b="b"/>
            <a:pathLst>
              <a:path w="5791200">
                <a:moveTo>
                  <a:pt x="0" y="0"/>
                </a:moveTo>
                <a:lnTo>
                  <a:pt x="5791200" y="0"/>
                </a:lnTo>
              </a:path>
            </a:pathLst>
          </a:custGeom>
          <a:ln w="9906">
            <a:solidFill>
              <a:srgbClr val="000000"/>
            </a:solidFill>
          </a:ln>
        </p:spPr>
        <p:txBody>
          <a:bodyPr wrap="square" lIns="0" tIns="0" rIns="0" bIns="0" rtlCol="0"/>
          <a:lstStyle/>
          <a:p>
            <a:endParaRPr/>
          </a:p>
        </p:txBody>
      </p:sp>
      <p:sp>
        <p:nvSpPr>
          <p:cNvPr id="27" name="object 27"/>
          <p:cNvSpPr txBox="1"/>
          <p:nvPr/>
        </p:nvSpPr>
        <p:spPr>
          <a:xfrm>
            <a:off x="2941320" y="5689086"/>
            <a:ext cx="2137390" cy="246221"/>
          </a:xfrm>
          <a:prstGeom prst="rect">
            <a:avLst/>
          </a:prstGeom>
        </p:spPr>
        <p:txBody>
          <a:bodyPr vert="horz" wrap="square" lIns="0" tIns="0" rIns="0" bIns="0" rtlCol="0">
            <a:spAutoFit/>
          </a:bodyPr>
          <a:lstStyle/>
          <a:p>
            <a:pPr marL="11132"/>
            <a:r>
              <a:rPr sz="1600" b="1" spc="-4" dirty="0">
                <a:latin typeface="Calibri"/>
                <a:cs typeface="Calibri"/>
              </a:rPr>
              <a:t>Σύν</a:t>
            </a:r>
            <a:r>
              <a:rPr sz="1600" b="1" spc="-18" dirty="0">
                <a:latin typeface="Calibri"/>
                <a:cs typeface="Calibri"/>
              </a:rPr>
              <a:t>ολ</a:t>
            </a:r>
            <a:r>
              <a:rPr sz="1600" b="1" dirty="0">
                <a:latin typeface="Calibri"/>
                <a:cs typeface="Calibri"/>
              </a:rPr>
              <a:t>ο</a:t>
            </a:r>
            <a:r>
              <a:rPr sz="1600" b="1" spc="-4" dirty="0">
                <a:latin typeface="Calibri"/>
                <a:cs typeface="Calibri"/>
              </a:rPr>
              <a:t> Ενε</a:t>
            </a:r>
            <a:r>
              <a:rPr sz="1600" b="1" spc="-18" dirty="0">
                <a:latin typeface="Calibri"/>
                <a:cs typeface="Calibri"/>
              </a:rPr>
              <a:t>ρ</a:t>
            </a:r>
            <a:r>
              <a:rPr sz="1600" b="1" spc="-4" dirty="0">
                <a:latin typeface="Calibri"/>
                <a:cs typeface="Calibri"/>
              </a:rPr>
              <a:t>γ</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4" dirty="0">
                <a:latin typeface="Calibri"/>
                <a:cs typeface="Calibri"/>
              </a:rPr>
              <a:t>ού</a:t>
            </a:r>
            <a:endParaRPr sz="1600" dirty="0">
              <a:latin typeface="Calibri"/>
              <a:cs typeface="Calibri"/>
            </a:endParaRPr>
          </a:p>
        </p:txBody>
      </p:sp>
      <p:sp>
        <p:nvSpPr>
          <p:cNvPr id="28" name="object 28"/>
          <p:cNvSpPr txBox="1"/>
          <p:nvPr/>
        </p:nvSpPr>
        <p:spPr>
          <a:xfrm>
            <a:off x="5979371" y="5689086"/>
            <a:ext cx="1977800" cy="246221"/>
          </a:xfrm>
          <a:prstGeom prst="rect">
            <a:avLst/>
          </a:prstGeom>
        </p:spPr>
        <p:txBody>
          <a:bodyPr vert="horz" wrap="square" lIns="0" tIns="0" rIns="0" bIns="0" rtlCol="0">
            <a:spAutoFit/>
          </a:bodyPr>
          <a:lstStyle/>
          <a:p>
            <a:pPr marL="11132"/>
            <a:r>
              <a:rPr sz="1600" b="1" spc="-4" dirty="0">
                <a:latin typeface="Calibri"/>
                <a:cs typeface="Calibri"/>
              </a:rPr>
              <a:t>Σύν</a:t>
            </a:r>
            <a:r>
              <a:rPr sz="1600" b="1" spc="-18" dirty="0">
                <a:latin typeface="Calibri"/>
                <a:cs typeface="Calibri"/>
              </a:rPr>
              <a:t>ολ</a:t>
            </a:r>
            <a:r>
              <a:rPr sz="1600" b="1" dirty="0">
                <a:latin typeface="Calibri"/>
                <a:cs typeface="Calibri"/>
              </a:rPr>
              <a:t>ο</a:t>
            </a:r>
            <a:r>
              <a:rPr sz="1600" b="1" spc="-4" dirty="0">
                <a:latin typeface="Calibri"/>
                <a:cs typeface="Calibri"/>
              </a:rPr>
              <a:t> Παθ</a:t>
            </a:r>
            <a:r>
              <a:rPr sz="1600" b="1" spc="-18" dirty="0">
                <a:latin typeface="Calibri"/>
                <a:cs typeface="Calibri"/>
              </a:rPr>
              <a:t>η</a:t>
            </a:r>
            <a:r>
              <a:rPr sz="1600" b="1" dirty="0">
                <a:latin typeface="Calibri"/>
                <a:cs typeface="Calibri"/>
              </a:rPr>
              <a:t>τ</a:t>
            </a:r>
            <a:r>
              <a:rPr sz="1600" b="1" spc="-4" dirty="0">
                <a:latin typeface="Calibri"/>
                <a:cs typeface="Calibri"/>
              </a:rPr>
              <a:t>ι</a:t>
            </a:r>
            <a:r>
              <a:rPr sz="1600" b="1" spc="-44" dirty="0">
                <a:latin typeface="Calibri"/>
                <a:cs typeface="Calibri"/>
              </a:rPr>
              <a:t>κ</a:t>
            </a:r>
            <a:r>
              <a:rPr sz="1600" b="1" spc="-4" dirty="0">
                <a:latin typeface="Calibri"/>
                <a:cs typeface="Calibri"/>
              </a:rPr>
              <a:t>ού</a:t>
            </a:r>
            <a:endParaRPr sz="1600">
              <a:latin typeface="Calibri"/>
              <a:cs typeface="Calibri"/>
            </a:endParaRPr>
          </a:p>
        </p:txBody>
      </p:sp>
      <p:sp>
        <p:nvSpPr>
          <p:cNvPr id="30" name="object 30"/>
          <p:cNvSpPr/>
          <p:nvPr/>
        </p:nvSpPr>
        <p:spPr>
          <a:xfrm>
            <a:off x="5375921" y="6035959"/>
            <a:ext cx="45719" cy="109406"/>
          </a:xfrm>
          <a:custGeom>
            <a:avLst/>
            <a:gdLst/>
            <a:ahLst/>
            <a:cxnLst/>
            <a:rect l="l" t="t" r="r" b="b"/>
            <a:pathLst>
              <a:path h="120650">
                <a:moveTo>
                  <a:pt x="0" y="0"/>
                </a:moveTo>
                <a:lnTo>
                  <a:pt x="0" y="120394"/>
                </a:lnTo>
              </a:path>
            </a:pathLst>
          </a:custGeom>
          <a:ln w="9144">
            <a:solidFill>
              <a:srgbClr val="000000"/>
            </a:solidFill>
          </a:ln>
        </p:spPr>
        <p:txBody>
          <a:bodyPr wrap="square" lIns="0" tIns="0" rIns="0" bIns="0" rtlCol="0"/>
          <a:lstStyle/>
          <a:p>
            <a:endParaRPr/>
          </a:p>
        </p:txBody>
      </p:sp>
      <p:sp>
        <p:nvSpPr>
          <p:cNvPr id="31" name="object 31"/>
          <p:cNvSpPr txBox="1"/>
          <p:nvPr/>
        </p:nvSpPr>
        <p:spPr>
          <a:xfrm>
            <a:off x="2384215" y="5971928"/>
            <a:ext cx="2522775" cy="384721"/>
          </a:xfrm>
          <a:prstGeom prst="rect">
            <a:avLst/>
          </a:prstGeom>
        </p:spPr>
        <p:txBody>
          <a:bodyPr vert="horz" wrap="square" lIns="0" tIns="0" rIns="0" bIns="0" rtlCol="0">
            <a:spAutoFit/>
          </a:bodyPr>
          <a:lstStyle/>
          <a:p>
            <a:pPr marL="354032" indent="-342900">
              <a:buFont typeface="Arial" panose="020B0604020202020204" pitchFamily="34" charset="0"/>
              <a:buChar char="•"/>
            </a:pPr>
            <a:r>
              <a:rPr sz="2500" dirty="0">
                <a:latin typeface="Calibri"/>
                <a:cs typeface="Calibri"/>
              </a:rPr>
              <a:t>Τι</a:t>
            </a:r>
            <a:r>
              <a:rPr sz="2500" spc="-13" dirty="0">
                <a:latin typeface="Calibri"/>
                <a:cs typeface="Calibri"/>
              </a:rPr>
              <a:t> </a:t>
            </a:r>
            <a:r>
              <a:rPr sz="2500" spc="-4" dirty="0">
                <a:latin typeface="Calibri"/>
                <a:cs typeface="Calibri"/>
              </a:rPr>
              <a:t>ι</a:t>
            </a:r>
            <a:r>
              <a:rPr sz="2500" dirty="0">
                <a:latin typeface="Calibri"/>
                <a:cs typeface="Calibri"/>
              </a:rPr>
              <a:t>σχ</a:t>
            </a:r>
            <a:r>
              <a:rPr sz="2500" spc="-18" dirty="0">
                <a:latin typeface="Calibri"/>
                <a:cs typeface="Calibri"/>
              </a:rPr>
              <a:t>ύ</a:t>
            </a:r>
            <a:r>
              <a:rPr sz="2500" dirty="0">
                <a:latin typeface="Calibri"/>
                <a:cs typeface="Calibri"/>
              </a:rPr>
              <a:t>ει</a:t>
            </a:r>
            <a:r>
              <a:rPr sz="2500" spc="-13" dirty="0">
                <a:latin typeface="Calibri"/>
                <a:cs typeface="Calibri"/>
              </a:rPr>
              <a:t> </a:t>
            </a:r>
            <a:r>
              <a:rPr sz="2500" dirty="0">
                <a:latin typeface="Calibri"/>
                <a:cs typeface="Calibri"/>
              </a:rPr>
              <a:t>31/12;</a:t>
            </a:r>
          </a:p>
        </p:txBody>
      </p:sp>
      <p:sp>
        <p:nvSpPr>
          <p:cNvPr id="36" name="Ορθογώνιο 35"/>
          <p:cNvSpPr/>
          <p:nvPr/>
        </p:nvSpPr>
        <p:spPr>
          <a:xfrm>
            <a:off x="5159896" y="2967335"/>
            <a:ext cx="3999530" cy="369332"/>
          </a:xfrm>
          <a:prstGeom prst="rect">
            <a:avLst/>
          </a:prstGeom>
        </p:spPr>
        <p:txBody>
          <a:bodyPr wrap="square">
            <a:spAutoFit/>
          </a:bodyPr>
          <a:lstStyle/>
          <a:p>
            <a:pPr marL="687930">
              <a:tabLst>
                <a:tab pos="2600887" algn="l"/>
                <a:tab pos="3801981" algn="l"/>
                <a:tab pos="5633677" algn="l"/>
              </a:tabLst>
            </a:pPr>
            <a:r>
              <a:rPr lang="el-GR" b="1" dirty="0">
                <a:cs typeface="Calibri"/>
              </a:rPr>
              <a:t>Σύ</a:t>
            </a:r>
            <a:r>
              <a:rPr lang="el-GR" b="1" spc="-4" dirty="0">
                <a:cs typeface="Calibri"/>
              </a:rPr>
              <a:t>ν</a:t>
            </a:r>
            <a:r>
              <a:rPr lang="el-GR" b="1" spc="-18" dirty="0">
                <a:cs typeface="Calibri"/>
              </a:rPr>
              <a:t>ολ</a:t>
            </a:r>
            <a:r>
              <a:rPr lang="el-GR" b="1" dirty="0">
                <a:cs typeface="Calibri"/>
              </a:rPr>
              <a:t>ο</a:t>
            </a:r>
            <a:r>
              <a:rPr lang="el-GR" b="1" spc="-4" dirty="0">
                <a:cs typeface="Calibri"/>
              </a:rPr>
              <a:t> Παθ</a:t>
            </a:r>
            <a:r>
              <a:rPr lang="el-GR" b="1" spc="-18" dirty="0">
                <a:cs typeface="Calibri"/>
              </a:rPr>
              <a:t>η</a:t>
            </a:r>
            <a:r>
              <a:rPr lang="el-GR" b="1" dirty="0">
                <a:cs typeface="Calibri"/>
              </a:rPr>
              <a:t>τι</a:t>
            </a:r>
            <a:r>
              <a:rPr lang="el-GR" b="1" spc="-44" dirty="0">
                <a:cs typeface="Calibri"/>
              </a:rPr>
              <a:t>κ</a:t>
            </a:r>
            <a:r>
              <a:rPr lang="el-GR" b="1" spc="-4" dirty="0">
                <a:cs typeface="Calibri"/>
              </a:rPr>
              <a:t>ο</a:t>
            </a:r>
            <a:r>
              <a:rPr lang="el-GR" b="1" dirty="0">
                <a:cs typeface="Calibri"/>
              </a:rPr>
              <a:t>ύ</a:t>
            </a:r>
            <a:r>
              <a:rPr lang="en-US" b="1" dirty="0">
                <a:cs typeface="Calibri"/>
              </a:rPr>
              <a:t>  </a:t>
            </a:r>
            <a:r>
              <a:rPr lang="el-GR" b="1" spc="-4" dirty="0">
                <a:cs typeface="Calibri"/>
              </a:rPr>
              <a:t>10</a:t>
            </a:r>
            <a:r>
              <a:rPr lang="el-GR" b="1" spc="-9" dirty="0">
                <a:cs typeface="Calibri"/>
              </a:rPr>
              <a:t>0</a:t>
            </a:r>
            <a:r>
              <a:rPr lang="el-GR" b="1" spc="-4" dirty="0">
                <a:cs typeface="Calibri"/>
              </a:rPr>
              <a:t>.000</a:t>
            </a:r>
            <a:endParaRPr lang="el-GR" dirty="0">
              <a:cs typeface="Calibri"/>
            </a:endParaRPr>
          </a:p>
        </p:txBody>
      </p:sp>
    </p:spTree>
    <p:extLst>
      <p:ext uri="{BB962C8B-B14F-4D97-AF65-F5344CB8AC3E}">
        <p14:creationId xmlns:p14="http://schemas.microsoft.com/office/powerpoint/2010/main" val="34685318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srcRect r="53401"/>
          <a:stretch/>
        </p:blipFill>
        <p:spPr>
          <a:xfrm>
            <a:off x="1627345" y="104504"/>
            <a:ext cx="7830164" cy="6586914"/>
          </a:xfrm>
          <a:prstGeom prst="rect">
            <a:avLst/>
          </a:prstGeom>
        </p:spPr>
      </p:pic>
    </p:spTree>
    <p:extLst>
      <p:ext uri="{BB962C8B-B14F-4D97-AF65-F5344CB8AC3E}">
        <p14:creationId xmlns:p14="http://schemas.microsoft.com/office/powerpoint/2010/main" val="259393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3051" y="450850"/>
            <a:ext cx="9161463" cy="5956300"/>
          </a:xfrm>
        </p:spPr>
      </p:pic>
    </p:spTree>
    <p:extLst>
      <p:ext uri="{BB962C8B-B14F-4D97-AF65-F5344CB8AC3E}">
        <p14:creationId xmlns:p14="http://schemas.microsoft.com/office/powerpoint/2010/main" val="213559324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rotWithShape="1">
          <a:blip r:embed="rId2"/>
          <a:srcRect l="47064" b="38943"/>
          <a:stretch/>
        </p:blipFill>
        <p:spPr>
          <a:xfrm>
            <a:off x="358419" y="888274"/>
            <a:ext cx="11595341" cy="5238206"/>
          </a:xfrm>
          <a:prstGeom prst="rect">
            <a:avLst/>
          </a:prstGeom>
        </p:spPr>
      </p:pic>
    </p:spTree>
    <p:extLst>
      <p:ext uri="{BB962C8B-B14F-4D97-AF65-F5344CB8AC3E}">
        <p14:creationId xmlns:p14="http://schemas.microsoft.com/office/powerpoint/2010/main" val="17260050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981200" y="183397"/>
            <a:ext cx="8229600" cy="914400"/>
          </a:xfrm>
        </p:spPr>
        <p:txBody>
          <a:bodyPr>
            <a:normAutofit fontScale="90000"/>
          </a:bodyPr>
          <a:lstStyle/>
          <a:p>
            <a:r>
              <a:rPr lang="el-GR" altLang="el-GR" dirty="0" smtClean="0">
                <a:latin typeface="+mn-lt"/>
              </a:rPr>
              <a:t>Κατάσταση Μεταβολών των Ιδίων Κεφαλαίων</a:t>
            </a:r>
            <a:endParaRPr lang="en-US" altLang="el-GR" dirty="0" smtClean="0">
              <a:latin typeface="+mn-lt"/>
            </a:endParaRPr>
          </a:p>
        </p:txBody>
      </p:sp>
      <p:sp>
        <p:nvSpPr>
          <p:cNvPr id="79875" name="Content Placeholder 2"/>
          <p:cNvSpPr>
            <a:spLocks noGrp="1"/>
          </p:cNvSpPr>
          <p:nvPr>
            <p:ph idx="1"/>
          </p:nvPr>
        </p:nvSpPr>
        <p:spPr>
          <a:xfrm>
            <a:off x="1981200" y="1447800"/>
            <a:ext cx="8229600" cy="4343400"/>
          </a:xfrm>
        </p:spPr>
        <p:txBody>
          <a:bodyPr>
            <a:normAutofit/>
          </a:bodyPr>
          <a:lstStyle/>
          <a:p>
            <a:pPr algn="just">
              <a:buFont typeface="Wingdings" panose="05000000000000000000" pitchFamily="2" charset="2"/>
              <a:buChar char="§"/>
            </a:pPr>
            <a:r>
              <a:rPr lang="el-GR" altLang="el-GR" dirty="0"/>
              <a:t>Η </a:t>
            </a:r>
            <a:r>
              <a:rPr lang="el-GR" altLang="el-GR" b="1" dirty="0">
                <a:solidFill>
                  <a:srgbClr val="0070C0"/>
                </a:solidFill>
              </a:rPr>
              <a:t>Κατάσταση Μεταβολών των Ιδίων Κεφαλαίων </a:t>
            </a:r>
            <a:r>
              <a:rPr lang="el-GR" altLang="el-GR" dirty="0"/>
              <a:t>παρουσιάζει τις αλλαγές στα ίδια Κεφάλαια μέσα σε μία λογιστική περίοδο.</a:t>
            </a:r>
            <a:r>
              <a:rPr lang="en-US" altLang="el-GR" dirty="0"/>
              <a:t> </a:t>
            </a:r>
            <a:r>
              <a:rPr lang="el-GR" altLang="el-GR" dirty="0"/>
              <a:t>Τα Ίδια κεφάλαια επηρεάζονται από τις εισφορές που κάνει ο ιδιοκτήτης στην επιχείρηση</a:t>
            </a:r>
            <a:r>
              <a:rPr lang="en-US" altLang="el-GR" dirty="0"/>
              <a:t>, </a:t>
            </a:r>
            <a:r>
              <a:rPr lang="el-GR" altLang="el-GR" dirty="0"/>
              <a:t>τα καθαρά κέρδη (ή τις ζημιές)</a:t>
            </a:r>
            <a:r>
              <a:rPr lang="en-US" altLang="el-GR" dirty="0"/>
              <a:t> </a:t>
            </a:r>
            <a:r>
              <a:rPr lang="el-GR" altLang="el-GR" dirty="0"/>
              <a:t>και τις αναλήψεις από τον ιδιοκτήτη.</a:t>
            </a:r>
          </a:p>
          <a:p>
            <a:pPr algn="just">
              <a:buFont typeface="Wingdings" panose="05000000000000000000" pitchFamily="2" charset="2"/>
              <a:buNone/>
            </a:pPr>
            <a:endParaRPr lang="el-GR" altLang="el-GR" dirty="0"/>
          </a:p>
          <a:p>
            <a:pPr>
              <a:buFont typeface="Wingdings" panose="05000000000000000000" pitchFamily="2" charset="2"/>
              <a:buChar char="§"/>
            </a:pPr>
            <a:r>
              <a:rPr lang="el-GR" altLang="el-GR" sz="2400" dirty="0"/>
              <a:t>Τα καθαρά κέρδη (ή οι ζημιές) στην Κατάσταση Μεταβολών των Ιδίων Κεφαλαίων προέρχονται από την Κατάσταση Αποτελεσμάτων Χρήσεως.</a:t>
            </a:r>
            <a:endParaRPr lang="en-US" altLang="el-GR" dirty="0"/>
          </a:p>
        </p:txBody>
      </p:sp>
    </p:spTree>
    <p:extLst>
      <p:ext uri="{BB962C8B-B14F-4D97-AF65-F5344CB8AC3E}">
        <p14:creationId xmlns:p14="http://schemas.microsoft.com/office/powerpoint/2010/main" val="83346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752600" y="152400"/>
            <a:ext cx="8839200" cy="1066800"/>
          </a:xfrm>
        </p:spPr>
        <p:txBody>
          <a:bodyPr/>
          <a:lstStyle/>
          <a:p>
            <a:r>
              <a:rPr lang="el-GR" altLang="el-GR" sz="2400" dirty="0">
                <a:latin typeface="+mn-lt"/>
              </a:rPr>
              <a:t>Κατάσταση των Μεταβολών των Ιδίων Κεφαλαίων της </a:t>
            </a:r>
            <a:r>
              <a:rPr altLang="el-GR" sz="2400" dirty="0">
                <a:latin typeface="+mn-lt"/>
              </a:rPr>
              <a:t>Roland Consultancy</a:t>
            </a:r>
          </a:p>
        </p:txBody>
      </p:sp>
      <p:pic>
        <p:nvPicPr>
          <p:cNvPr id="80900" name="Picture 6" descr="1-ex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97" y="1858963"/>
            <a:ext cx="11373340" cy="426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193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14400" y="122238"/>
            <a:ext cx="10515600" cy="838658"/>
          </a:xfrm>
        </p:spPr>
        <p:txBody>
          <a:bodyPr/>
          <a:lstStyle/>
          <a:p>
            <a:r>
              <a:rPr lang="el-GR" altLang="el-GR" sz="2400" dirty="0">
                <a:latin typeface="+mn-lt"/>
              </a:rPr>
              <a:t>Κατάσταση Ταμειακών Ροών</a:t>
            </a:r>
            <a:endParaRPr lang="en-US" altLang="el-GR" sz="2400" dirty="0">
              <a:latin typeface="+mn-lt"/>
            </a:endParaRPr>
          </a:p>
        </p:txBody>
      </p:sp>
      <p:sp>
        <p:nvSpPr>
          <p:cNvPr id="3" name="Content Placeholder 2"/>
          <p:cNvSpPr>
            <a:spLocks noGrp="1"/>
          </p:cNvSpPr>
          <p:nvPr>
            <p:ph idx="1"/>
          </p:nvPr>
        </p:nvSpPr>
        <p:spPr>
          <a:xfrm>
            <a:off x="1981200" y="1447800"/>
            <a:ext cx="8382000" cy="4800600"/>
          </a:xfrm>
        </p:spPr>
        <p:txBody>
          <a:bodyPr/>
          <a:lstStyle/>
          <a:p>
            <a:pPr algn="just">
              <a:buFont typeface="Wingdings" panose="05000000000000000000" pitchFamily="2" charset="2"/>
              <a:buChar char="§"/>
            </a:pPr>
            <a:r>
              <a:rPr lang="el-GR" altLang="el-GR" sz="2400" dirty="0"/>
              <a:t>Η </a:t>
            </a:r>
            <a:r>
              <a:rPr lang="el-GR" altLang="el-GR" sz="2400" b="1" dirty="0">
                <a:solidFill>
                  <a:srgbClr val="0070C0"/>
                </a:solidFill>
              </a:rPr>
              <a:t>Κατάσταση Ταμειακών Ροών </a:t>
            </a:r>
            <a:r>
              <a:rPr lang="el-GR" altLang="el-GR" sz="2400" dirty="0"/>
              <a:t>εστιάζει στην ρευστότητα, δηλαδή στην εξισορρόπηση εισροών και εκροών</a:t>
            </a:r>
            <a:r>
              <a:rPr lang="en-US" altLang="el-GR" sz="2400" dirty="0"/>
              <a:t>, </a:t>
            </a:r>
            <a:r>
              <a:rPr lang="el-GR" altLang="el-GR" sz="2400" dirty="0"/>
              <a:t>ταμειακών διαθεσίμων που κάνουν την εταιρία να λειτουργεί και να πληρώνει τους λογαριασμούς της όταν πρέπει.</a:t>
            </a:r>
          </a:p>
          <a:p>
            <a:pPr>
              <a:buFont typeface="Wingdings" panose="05000000000000000000" pitchFamily="2" charset="2"/>
              <a:buChar char="§"/>
            </a:pPr>
            <a:r>
              <a:rPr lang="en-US" altLang="el-GR" dirty="0"/>
              <a:t> </a:t>
            </a:r>
            <a:r>
              <a:rPr lang="el-GR" altLang="el-GR" sz="2400" b="1" dirty="0">
                <a:solidFill>
                  <a:srgbClr val="000000"/>
                </a:solidFill>
              </a:rPr>
              <a:t>Οι</a:t>
            </a:r>
            <a:r>
              <a:rPr lang="el-GR" altLang="el-GR" sz="2400" b="1" dirty="0">
                <a:solidFill>
                  <a:srgbClr val="275CAE"/>
                </a:solidFill>
              </a:rPr>
              <a:t> Ταμειακές ροές </a:t>
            </a:r>
            <a:r>
              <a:rPr lang="el-GR" altLang="el-GR" sz="2400" b="1" dirty="0">
                <a:solidFill>
                  <a:srgbClr val="000000"/>
                </a:solidFill>
              </a:rPr>
              <a:t>είναι οι εισροές και οι εκροές ταμειακών διαθεσίμων εντός και εκτός της επιχείρησης</a:t>
            </a:r>
            <a:r>
              <a:rPr lang="el-GR" altLang="el-GR" b="1" dirty="0">
                <a:solidFill>
                  <a:srgbClr val="275CAE"/>
                </a:solidFill>
              </a:rPr>
              <a:t>.</a:t>
            </a:r>
          </a:p>
          <a:p>
            <a:pPr>
              <a:buFont typeface="Wingdings" panose="05000000000000000000" pitchFamily="2" charset="2"/>
              <a:buChar char="§"/>
            </a:pPr>
            <a:r>
              <a:rPr lang="el-GR" altLang="el-GR" sz="2400" dirty="0"/>
              <a:t>Η Κατάσταση Ταμειακών Ροών καταρτίζεται στη βάση τριών επιχειρηματικών δραστηριοτήτων</a:t>
            </a:r>
            <a:r>
              <a:rPr lang="en-US" altLang="el-GR" dirty="0"/>
              <a:t>:</a:t>
            </a:r>
          </a:p>
          <a:p>
            <a:pPr lvl="2">
              <a:buFont typeface="Wingdings" panose="05000000000000000000" pitchFamily="2" charset="2"/>
              <a:buChar char="§"/>
            </a:pPr>
            <a:r>
              <a:rPr lang="el-GR" altLang="el-GR" dirty="0">
                <a:cs typeface="Times New Roman" panose="02020603050405020304" pitchFamily="18" charset="0"/>
              </a:rPr>
              <a:t>Ταμειακές ροές από λειτουργικές δραστηριότητες </a:t>
            </a:r>
            <a:endParaRPr lang="en-US" altLang="el-GR" dirty="0">
              <a:cs typeface="Times New Roman" panose="02020603050405020304" pitchFamily="18" charset="0"/>
            </a:endParaRPr>
          </a:p>
          <a:p>
            <a:pPr lvl="2">
              <a:buFont typeface="Wingdings" panose="05000000000000000000" pitchFamily="2" charset="2"/>
              <a:buChar char="§"/>
            </a:pPr>
            <a:r>
              <a:rPr lang="el-GR" altLang="el-GR" dirty="0">
                <a:cs typeface="Times New Roman" panose="02020603050405020304" pitchFamily="18" charset="0"/>
              </a:rPr>
              <a:t>Ταμειακές ροές από επενδυτικές  δραστηριότητες </a:t>
            </a:r>
            <a:endParaRPr lang="en-US" altLang="el-GR" dirty="0">
              <a:cs typeface="Times New Roman" panose="02020603050405020304" pitchFamily="18" charset="0"/>
            </a:endParaRPr>
          </a:p>
          <a:p>
            <a:pPr lvl="2">
              <a:buFont typeface="Wingdings" panose="05000000000000000000" pitchFamily="2" charset="2"/>
              <a:buChar char="§"/>
            </a:pPr>
            <a:r>
              <a:rPr lang="el-GR" altLang="el-GR" dirty="0">
                <a:cs typeface="Times New Roman" panose="02020603050405020304" pitchFamily="18" charset="0"/>
              </a:rPr>
              <a:t>Ταμειακές ροές από χρηματοδοτικές δραστηριότητες </a:t>
            </a:r>
            <a:endParaRPr lang="en-US" altLang="el-GR" dirty="0">
              <a:cs typeface="Times New Roman" panose="02020603050405020304" pitchFamily="18" charset="0"/>
            </a:endParaRPr>
          </a:p>
          <a:p>
            <a:pPr lvl="1">
              <a:buClr>
                <a:schemeClr val="tx2"/>
              </a:buClr>
            </a:pPr>
            <a:endParaRPr lang="en-US" altLang="el-GR" sz="1800" dirty="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678686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981200" y="152400"/>
            <a:ext cx="8458200" cy="576020"/>
          </a:xfrm>
        </p:spPr>
        <p:txBody>
          <a:bodyPr>
            <a:normAutofit/>
          </a:bodyPr>
          <a:lstStyle/>
          <a:p>
            <a:r>
              <a:rPr lang="el-GR" altLang="el-GR" sz="2400" dirty="0"/>
              <a:t>Κατάσταση Ταμειακών Ροών της </a:t>
            </a:r>
            <a:r>
              <a:rPr altLang="el-GR" sz="2400" dirty="0"/>
              <a:t> </a:t>
            </a:r>
            <a:r>
              <a:rPr lang="el-GR" altLang="el-GR" sz="2400" dirty="0" smtClean="0"/>
              <a:t> </a:t>
            </a:r>
            <a:r>
              <a:rPr altLang="el-GR" sz="2400" dirty="0" smtClean="0"/>
              <a:t>Roland </a:t>
            </a:r>
            <a:r>
              <a:rPr altLang="el-GR" sz="2400" dirty="0"/>
              <a:t>Consultancy</a:t>
            </a:r>
          </a:p>
        </p:txBody>
      </p:sp>
      <p:pic>
        <p:nvPicPr>
          <p:cNvPr id="84996" name="Picture 6" descr="1-ex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742" y="576419"/>
            <a:ext cx="7423687" cy="628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6369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02414"/>
            <a:ext cx="10515600" cy="650987"/>
          </a:xfrm>
          <a:prstGeom prst="rect">
            <a:avLst/>
          </a:prstGeom>
        </p:spPr>
        <p:txBody>
          <a:bodyPr vert="horz" wrap="square" lIns="0" tIns="41187" rIns="0" bIns="0" rtlCol="0" anchor="ctr">
            <a:spAutoFit/>
          </a:bodyPr>
          <a:lstStyle/>
          <a:p>
            <a:pPr marL="38404"/>
            <a:r>
              <a:rPr spc="-9" dirty="0">
                <a:latin typeface="Calibri"/>
                <a:cs typeface="Calibri"/>
              </a:rPr>
              <a:t>Π</a:t>
            </a:r>
            <a:r>
              <a:rPr spc="-44" dirty="0">
                <a:latin typeface="Calibri"/>
                <a:cs typeface="Calibri"/>
              </a:rPr>
              <a:t>ί</a:t>
            </a:r>
            <a:r>
              <a:rPr spc="-9" dirty="0">
                <a:latin typeface="Calibri"/>
                <a:cs typeface="Calibri"/>
              </a:rPr>
              <a:t>να</a:t>
            </a:r>
            <a:r>
              <a:rPr spc="-88" dirty="0">
                <a:latin typeface="Calibri"/>
                <a:cs typeface="Calibri"/>
              </a:rPr>
              <a:t>κ</a:t>
            </a:r>
            <a:r>
              <a:rPr spc="-4" dirty="0">
                <a:latin typeface="Calibri"/>
                <a:cs typeface="Calibri"/>
              </a:rPr>
              <a:t>ας διάθ</a:t>
            </a:r>
            <a:r>
              <a:rPr spc="-44" dirty="0">
                <a:latin typeface="Calibri"/>
                <a:cs typeface="Calibri"/>
              </a:rPr>
              <a:t>ε</a:t>
            </a:r>
            <a:r>
              <a:rPr spc="-9" dirty="0">
                <a:latin typeface="Calibri"/>
                <a:cs typeface="Calibri"/>
              </a:rPr>
              <a:t>σ</a:t>
            </a:r>
            <a:r>
              <a:rPr spc="-4" dirty="0">
                <a:latin typeface="Calibri"/>
                <a:cs typeface="Calibri"/>
              </a:rPr>
              <a:t>ης αποτελ</a:t>
            </a:r>
            <a:r>
              <a:rPr spc="-44" dirty="0">
                <a:latin typeface="Calibri"/>
                <a:cs typeface="Calibri"/>
              </a:rPr>
              <a:t>ε</a:t>
            </a:r>
            <a:r>
              <a:rPr spc="-9" dirty="0">
                <a:latin typeface="Calibri"/>
                <a:cs typeface="Calibri"/>
              </a:rPr>
              <a:t>σ</a:t>
            </a:r>
            <a:r>
              <a:rPr spc="-26" dirty="0">
                <a:latin typeface="Calibri"/>
                <a:cs typeface="Calibri"/>
              </a:rPr>
              <a:t>μ</a:t>
            </a:r>
            <a:r>
              <a:rPr spc="-4" dirty="0">
                <a:latin typeface="Calibri"/>
                <a:cs typeface="Calibri"/>
              </a:rPr>
              <a:t>ά</a:t>
            </a:r>
            <a:r>
              <a:rPr spc="-31" dirty="0">
                <a:latin typeface="Calibri"/>
                <a:cs typeface="Calibri"/>
              </a:rPr>
              <a:t>τ</a:t>
            </a:r>
            <a:r>
              <a:rPr spc="-9" dirty="0">
                <a:latin typeface="Calibri"/>
                <a:cs typeface="Calibri"/>
              </a:rPr>
              <a:t>ω</a:t>
            </a:r>
            <a:r>
              <a:rPr spc="-4" dirty="0">
                <a:latin typeface="Calibri"/>
                <a:cs typeface="Calibri"/>
              </a:rPr>
              <a:t>ν</a:t>
            </a:r>
            <a:endParaRPr dirty="0">
              <a:latin typeface="Calibri"/>
              <a:cs typeface="Calibri"/>
            </a:endParaRPr>
          </a:p>
        </p:txBody>
      </p:sp>
      <p:sp>
        <p:nvSpPr>
          <p:cNvPr id="13" name="Θέση περιεχομένου 12"/>
          <p:cNvSpPr>
            <a:spLocks noGrp="1"/>
          </p:cNvSpPr>
          <p:nvPr>
            <p:ph idx="1"/>
          </p:nvPr>
        </p:nvSpPr>
        <p:spPr/>
        <p:txBody>
          <a:bodyPr/>
          <a:lstStyle/>
          <a:p>
            <a:pPr marL="311683" marR="426337" indent="-300552">
              <a:buClr>
                <a:schemeClr val="tx1"/>
              </a:buClr>
              <a:buFont typeface="Arial"/>
              <a:buChar char="•"/>
              <a:tabLst>
                <a:tab pos="311683" algn="l"/>
              </a:tabLst>
            </a:pPr>
            <a:r>
              <a:rPr lang="el-GR" spc="-4" dirty="0">
                <a:cs typeface="Calibri"/>
              </a:rPr>
              <a:t>Π</a:t>
            </a:r>
            <a:r>
              <a:rPr lang="el-GR" spc="-39" dirty="0">
                <a:cs typeface="Calibri"/>
              </a:rPr>
              <a:t>ί</a:t>
            </a:r>
            <a:r>
              <a:rPr lang="el-GR" spc="-4" dirty="0">
                <a:cs typeface="Calibri"/>
              </a:rPr>
              <a:t>να</a:t>
            </a:r>
            <a:r>
              <a:rPr lang="el-GR" spc="-83" dirty="0">
                <a:cs typeface="Calibri"/>
              </a:rPr>
              <a:t>κ</a:t>
            </a:r>
            <a:r>
              <a:rPr lang="el-GR" dirty="0">
                <a:cs typeface="Calibri"/>
              </a:rPr>
              <a:t>ας</a:t>
            </a:r>
            <a:r>
              <a:rPr lang="el-GR" spc="-4" dirty="0">
                <a:cs typeface="Calibri"/>
              </a:rPr>
              <a:t> διάθ</a:t>
            </a:r>
            <a:r>
              <a:rPr lang="el-GR" spc="-31" dirty="0">
                <a:cs typeface="Calibri"/>
              </a:rPr>
              <a:t>ε</a:t>
            </a:r>
            <a:r>
              <a:rPr lang="el-GR" spc="-4" dirty="0">
                <a:cs typeface="Calibri"/>
              </a:rPr>
              <a:t>ση</a:t>
            </a:r>
            <a:r>
              <a:rPr lang="el-GR" dirty="0">
                <a:cs typeface="Calibri"/>
              </a:rPr>
              <a:t>ς</a:t>
            </a:r>
            <a:r>
              <a:rPr lang="el-GR" spc="-22" dirty="0">
                <a:cs typeface="Calibri"/>
              </a:rPr>
              <a:t> </a:t>
            </a:r>
            <a:r>
              <a:rPr lang="el-GR" dirty="0">
                <a:cs typeface="Calibri"/>
              </a:rPr>
              <a:t>α</a:t>
            </a:r>
            <a:r>
              <a:rPr lang="el-GR" spc="-4" dirty="0">
                <a:cs typeface="Calibri"/>
              </a:rPr>
              <a:t>ποτελ</a:t>
            </a:r>
            <a:r>
              <a:rPr lang="el-GR" spc="-31" dirty="0">
                <a:cs typeface="Calibri"/>
              </a:rPr>
              <a:t>ε</a:t>
            </a:r>
            <a:r>
              <a:rPr lang="el-GR" spc="-4" dirty="0">
                <a:cs typeface="Calibri"/>
              </a:rPr>
              <a:t>σμάτω</a:t>
            </a:r>
            <a:r>
              <a:rPr lang="el-GR" dirty="0">
                <a:cs typeface="Calibri"/>
              </a:rPr>
              <a:t>ν</a:t>
            </a:r>
            <a:r>
              <a:rPr lang="el-GR" spc="-4" dirty="0">
                <a:cs typeface="Calibri"/>
              </a:rPr>
              <a:t> ονομά</a:t>
            </a:r>
            <a:r>
              <a:rPr lang="el-GR" spc="-26" dirty="0">
                <a:cs typeface="Calibri"/>
              </a:rPr>
              <a:t>ζ</a:t>
            </a:r>
            <a:r>
              <a:rPr lang="el-GR" dirty="0">
                <a:cs typeface="Calibri"/>
              </a:rPr>
              <a:t>ε</a:t>
            </a:r>
            <a:r>
              <a:rPr lang="el-GR" spc="-4" dirty="0">
                <a:cs typeface="Calibri"/>
              </a:rPr>
              <a:t>τα</a:t>
            </a:r>
            <a:r>
              <a:rPr lang="el-GR" dirty="0">
                <a:cs typeface="Calibri"/>
              </a:rPr>
              <a:t>ι</a:t>
            </a:r>
            <a:r>
              <a:rPr lang="el-GR" spc="-4" dirty="0">
                <a:cs typeface="Calibri"/>
              </a:rPr>
              <a:t> </a:t>
            </a:r>
            <a:r>
              <a:rPr lang="el-GR" dirty="0">
                <a:cs typeface="Calibri"/>
              </a:rPr>
              <a:t>η </a:t>
            </a:r>
            <a:r>
              <a:rPr lang="el-GR" spc="-83" dirty="0">
                <a:cs typeface="Calibri"/>
              </a:rPr>
              <a:t>κ</a:t>
            </a:r>
            <a:r>
              <a:rPr lang="el-GR" dirty="0">
                <a:cs typeface="Calibri"/>
              </a:rPr>
              <a:t>α</a:t>
            </a:r>
            <a:r>
              <a:rPr lang="el-GR" spc="-13" dirty="0">
                <a:cs typeface="Calibri"/>
              </a:rPr>
              <a:t>τ</a:t>
            </a:r>
            <a:r>
              <a:rPr lang="el-GR" spc="-22" dirty="0">
                <a:cs typeface="Calibri"/>
              </a:rPr>
              <a:t>ά</a:t>
            </a:r>
            <a:r>
              <a:rPr lang="el-GR" spc="22" dirty="0">
                <a:cs typeface="Calibri"/>
              </a:rPr>
              <a:t>σ</a:t>
            </a:r>
            <a:r>
              <a:rPr lang="el-GR" spc="-13" dirty="0">
                <a:cs typeface="Calibri"/>
              </a:rPr>
              <a:t>τ</a:t>
            </a:r>
            <a:r>
              <a:rPr lang="el-GR" spc="-22" dirty="0">
                <a:cs typeface="Calibri"/>
              </a:rPr>
              <a:t>α</a:t>
            </a:r>
            <a:r>
              <a:rPr lang="el-GR" spc="-4" dirty="0">
                <a:cs typeface="Calibri"/>
              </a:rPr>
              <a:t>σ</a:t>
            </a:r>
            <a:r>
              <a:rPr lang="el-GR" dirty="0">
                <a:cs typeface="Calibri"/>
              </a:rPr>
              <a:t>η</a:t>
            </a:r>
            <a:r>
              <a:rPr lang="el-GR" spc="-13" dirty="0">
                <a:cs typeface="Calibri"/>
              </a:rPr>
              <a:t> </a:t>
            </a:r>
            <a:r>
              <a:rPr lang="el-GR" spc="22" dirty="0">
                <a:cs typeface="Calibri"/>
              </a:rPr>
              <a:t>σ</a:t>
            </a:r>
            <a:r>
              <a:rPr lang="el-GR" dirty="0">
                <a:cs typeface="Calibri"/>
              </a:rPr>
              <a:t>τ</a:t>
            </a:r>
            <a:r>
              <a:rPr lang="el-GR" spc="-53" dirty="0">
                <a:cs typeface="Calibri"/>
              </a:rPr>
              <a:t>η</a:t>
            </a:r>
            <a:r>
              <a:rPr lang="el-GR" dirty="0">
                <a:cs typeface="Calibri"/>
              </a:rPr>
              <a:t>ν </a:t>
            </a:r>
            <a:r>
              <a:rPr lang="el-GR" spc="-4" dirty="0">
                <a:cs typeface="Calibri"/>
              </a:rPr>
              <a:t>οποί</a:t>
            </a:r>
            <a:r>
              <a:rPr lang="el-GR" dirty="0">
                <a:cs typeface="Calibri"/>
              </a:rPr>
              <a:t>α</a:t>
            </a:r>
            <a:r>
              <a:rPr lang="el-GR" spc="-4" dirty="0">
                <a:cs typeface="Calibri"/>
              </a:rPr>
              <a:t> </a:t>
            </a:r>
            <a:r>
              <a:rPr lang="el-GR" spc="-31" dirty="0">
                <a:cs typeface="Calibri"/>
              </a:rPr>
              <a:t>π</a:t>
            </a:r>
            <a:r>
              <a:rPr lang="el-GR" spc="-4" dirty="0">
                <a:cs typeface="Calibri"/>
              </a:rPr>
              <a:t>αρουσιά</a:t>
            </a:r>
            <a:r>
              <a:rPr lang="el-GR" spc="-26" dirty="0">
                <a:cs typeface="Calibri"/>
              </a:rPr>
              <a:t>ζ</a:t>
            </a:r>
            <a:r>
              <a:rPr lang="el-GR" spc="-4" dirty="0">
                <a:cs typeface="Calibri"/>
              </a:rPr>
              <a:t>ετα</a:t>
            </a:r>
            <a:r>
              <a:rPr lang="el-GR" dirty="0">
                <a:cs typeface="Calibri"/>
              </a:rPr>
              <a:t>ι</a:t>
            </a:r>
            <a:r>
              <a:rPr lang="el-GR" spc="-22" dirty="0">
                <a:cs typeface="Calibri"/>
              </a:rPr>
              <a:t> </a:t>
            </a:r>
            <a:r>
              <a:rPr lang="el-GR" dirty="0">
                <a:cs typeface="Calibri"/>
              </a:rPr>
              <a:t>η</a:t>
            </a:r>
            <a:r>
              <a:rPr lang="el-GR" spc="9" dirty="0">
                <a:cs typeface="Calibri"/>
              </a:rPr>
              <a:t> </a:t>
            </a:r>
            <a:r>
              <a:rPr lang="el-GR" b="1" dirty="0">
                <a:cs typeface="Calibri"/>
              </a:rPr>
              <a:t>διανομή </a:t>
            </a:r>
            <a:r>
              <a:rPr lang="el-GR" b="1" spc="-22" dirty="0">
                <a:cs typeface="Calibri"/>
              </a:rPr>
              <a:t>τ</a:t>
            </a:r>
            <a:r>
              <a:rPr lang="el-GR" b="1" spc="-4" dirty="0">
                <a:cs typeface="Calibri"/>
              </a:rPr>
              <a:t>ο</a:t>
            </a:r>
            <a:r>
              <a:rPr lang="el-GR" b="1" dirty="0">
                <a:cs typeface="Calibri"/>
              </a:rPr>
              <a:t>υ</a:t>
            </a:r>
            <a:r>
              <a:rPr lang="el-GR" b="1" spc="-4" dirty="0">
                <a:cs typeface="Calibri"/>
              </a:rPr>
              <a:t> </a:t>
            </a:r>
            <a:r>
              <a:rPr lang="el-GR" b="1" dirty="0">
                <a:cs typeface="Calibri"/>
              </a:rPr>
              <a:t>α</a:t>
            </a:r>
            <a:r>
              <a:rPr lang="el-GR" b="1" spc="-4" dirty="0">
                <a:cs typeface="Calibri"/>
              </a:rPr>
              <a:t>ποτ</a:t>
            </a:r>
            <a:r>
              <a:rPr lang="el-GR" b="1" dirty="0">
                <a:cs typeface="Calibri"/>
              </a:rPr>
              <a:t>ε</a:t>
            </a:r>
            <a:r>
              <a:rPr lang="el-GR" b="1" spc="-4" dirty="0">
                <a:cs typeface="Calibri"/>
              </a:rPr>
              <a:t>λ</a:t>
            </a:r>
            <a:r>
              <a:rPr lang="el-GR" b="1" spc="-22" dirty="0">
                <a:cs typeface="Calibri"/>
              </a:rPr>
              <a:t>έ</a:t>
            </a:r>
            <a:r>
              <a:rPr lang="el-GR" b="1" spc="-4" dirty="0">
                <a:cs typeface="Calibri"/>
              </a:rPr>
              <a:t>σ</a:t>
            </a:r>
            <a:r>
              <a:rPr lang="el-GR" b="1" spc="-22" dirty="0">
                <a:cs typeface="Calibri"/>
              </a:rPr>
              <a:t>μ</a:t>
            </a:r>
            <a:r>
              <a:rPr lang="el-GR" b="1" spc="-9" dirty="0">
                <a:cs typeface="Calibri"/>
              </a:rPr>
              <a:t>α</a:t>
            </a:r>
            <a:r>
              <a:rPr lang="el-GR" b="1" spc="-22" dirty="0">
                <a:cs typeface="Calibri"/>
              </a:rPr>
              <a:t>τ</a:t>
            </a:r>
            <a:r>
              <a:rPr lang="el-GR" b="1" spc="-4" dirty="0">
                <a:cs typeface="Calibri"/>
              </a:rPr>
              <a:t>ο</a:t>
            </a:r>
            <a:r>
              <a:rPr lang="el-GR" b="1" dirty="0">
                <a:cs typeface="Calibri"/>
              </a:rPr>
              <a:t>ς</a:t>
            </a:r>
            <a:r>
              <a:rPr lang="el-GR" b="1" spc="-31" dirty="0">
                <a:cs typeface="Calibri"/>
              </a:rPr>
              <a:t> </a:t>
            </a:r>
            <a:r>
              <a:rPr lang="el-GR" spc="-4" dirty="0">
                <a:cs typeface="Calibri"/>
              </a:rPr>
              <a:t>απ</a:t>
            </a:r>
            <a:r>
              <a:rPr lang="el-GR" dirty="0">
                <a:cs typeface="Calibri"/>
              </a:rPr>
              <a:t>ό</a:t>
            </a:r>
            <a:r>
              <a:rPr lang="el-GR" spc="-4" dirty="0">
                <a:cs typeface="Calibri"/>
              </a:rPr>
              <a:t> τι</a:t>
            </a:r>
            <a:r>
              <a:rPr lang="el-GR" dirty="0">
                <a:cs typeface="Calibri"/>
              </a:rPr>
              <a:t>ς</a:t>
            </a:r>
            <a:r>
              <a:rPr lang="el-GR" spc="-4" dirty="0">
                <a:cs typeface="Calibri"/>
              </a:rPr>
              <a:t> επ</a:t>
            </a:r>
            <a:r>
              <a:rPr lang="el-GR" spc="-22" dirty="0">
                <a:cs typeface="Calibri"/>
              </a:rPr>
              <a:t>ιχ</a:t>
            </a:r>
            <a:r>
              <a:rPr lang="el-GR" spc="-4" dirty="0">
                <a:cs typeface="Calibri"/>
              </a:rPr>
              <a:t>ειρήσεις</a:t>
            </a:r>
            <a:endParaRPr lang="el-GR" dirty="0">
              <a:cs typeface="Calibri"/>
            </a:endParaRPr>
          </a:p>
          <a:p>
            <a:pPr marL="311683" marR="4453" indent="-300552">
              <a:spcBef>
                <a:spcPts val="587"/>
              </a:spcBef>
              <a:buClr>
                <a:schemeClr val="tx1"/>
              </a:buClr>
              <a:buFont typeface="Arial"/>
              <a:buChar char="•"/>
              <a:tabLst>
                <a:tab pos="311683" algn="l"/>
              </a:tabLst>
            </a:pPr>
            <a:r>
              <a:rPr lang="el-GR" spc="-4" dirty="0">
                <a:cs typeface="Calibri"/>
              </a:rPr>
              <a:t>Σ</a:t>
            </a:r>
            <a:r>
              <a:rPr lang="el-GR" dirty="0">
                <a:cs typeface="Calibri"/>
              </a:rPr>
              <a:t>τ</a:t>
            </a:r>
            <a:r>
              <a:rPr lang="el-GR" spc="-53" dirty="0">
                <a:cs typeface="Calibri"/>
              </a:rPr>
              <a:t>η</a:t>
            </a:r>
            <a:r>
              <a:rPr lang="el-GR" dirty="0">
                <a:cs typeface="Calibri"/>
              </a:rPr>
              <a:t>ν</a:t>
            </a:r>
            <a:r>
              <a:rPr lang="el-GR" spc="-13" dirty="0">
                <a:cs typeface="Calibri"/>
              </a:rPr>
              <a:t> </a:t>
            </a:r>
            <a:r>
              <a:rPr lang="el-GR" spc="-83" dirty="0">
                <a:cs typeface="Calibri"/>
              </a:rPr>
              <a:t>κ</a:t>
            </a:r>
            <a:r>
              <a:rPr lang="el-GR" dirty="0">
                <a:cs typeface="Calibri"/>
              </a:rPr>
              <a:t>α</a:t>
            </a:r>
            <a:r>
              <a:rPr lang="el-GR" spc="-9" dirty="0">
                <a:cs typeface="Calibri"/>
              </a:rPr>
              <a:t>τ</a:t>
            </a:r>
            <a:r>
              <a:rPr lang="el-GR" spc="-22" dirty="0">
                <a:cs typeface="Calibri"/>
              </a:rPr>
              <a:t>ά</a:t>
            </a:r>
            <a:r>
              <a:rPr lang="el-GR" spc="22" dirty="0">
                <a:cs typeface="Calibri"/>
              </a:rPr>
              <a:t>σ</a:t>
            </a:r>
            <a:r>
              <a:rPr lang="el-GR" spc="-13" dirty="0">
                <a:cs typeface="Calibri"/>
              </a:rPr>
              <a:t>τ</a:t>
            </a:r>
            <a:r>
              <a:rPr lang="el-GR" spc="-22" dirty="0">
                <a:cs typeface="Calibri"/>
              </a:rPr>
              <a:t>α</a:t>
            </a:r>
            <a:r>
              <a:rPr lang="el-GR" dirty="0">
                <a:cs typeface="Calibri"/>
              </a:rPr>
              <a:t>ση</a:t>
            </a:r>
            <a:r>
              <a:rPr lang="el-GR" spc="-4" dirty="0">
                <a:cs typeface="Calibri"/>
              </a:rPr>
              <a:t> αυτ</a:t>
            </a:r>
            <a:r>
              <a:rPr lang="el-GR" dirty="0">
                <a:cs typeface="Calibri"/>
              </a:rPr>
              <a:t>ή</a:t>
            </a:r>
            <a:r>
              <a:rPr lang="el-GR" spc="-9" dirty="0">
                <a:cs typeface="Calibri"/>
              </a:rPr>
              <a:t> </a:t>
            </a:r>
            <a:r>
              <a:rPr lang="el-GR" spc="-31" dirty="0">
                <a:cs typeface="Calibri"/>
              </a:rPr>
              <a:t>π</a:t>
            </a:r>
            <a:r>
              <a:rPr lang="el-GR" dirty="0">
                <a:cs typeface="Calibri"/>
              </a:rPr>
              <a:t>αρ</a:t>
            </a:r>
            <a:r>
              <a:rPr lang="el-GR" spc="-4" dirty="0">
                <a:cs typeface="Calibri"/>
              </a:rPr>
              <a:t>ουσι</a:t>
            </a:r>
            <a:r>
              <a:rPr lang="el-GR" dirty="0">
                <a:cs typeface="Calibri"/>
              </a:rPr>
              <a:t>ά</a:t>
            </a:r>
            <a:r>
              <a:rPr lang="el-GR" spc="-4" dirty="0">
                <a:cs typeface="Calibri"/>
              </a:rPr>
              <a:t>ζο</a:t>
            </a:r>
            <a:r>
              <a:rPr lang="el-GR" spc="18" dirty="0">
                <a:cs typeface="Calibri"/>
              </a:rPr>
              <a:t>ν</a:t>
            </a:r>
            <a:r>
              <a:rPr lang="el-GR" spc="-4" dirty="0">
                <a:cs typeface="Calibri"/>
              </a:rPr>
              <a:t>τα</a:t>
            </a:r>
            <a:r>
              <a:rPr lang="el-GR" dirty="0">
                <a:cs typeface="Calibri"/>
              </a:rPr>
              <a:t>ι</a:t>
            </a:r>
            <a:r>
              <a:rPr lang="el-GR" spc="-18" dirty="0">
                <a:cs typeface="Calibri"/>
              </a:rPr>
              <a:t> </a:t>
            </a:r>
            <a:r>
              <a:rPr lang="el-GR" b="1" spc="-26" dirty="0">
                <a:cs typeface="Calibri"/>
              </a:rPr>
              <a:t>τ</a:t>
            </a:r>
            <a:r>
              <a:rPr lang="el-GR" b="1" dirty="0">
                <a:cs typeface="Calibri"/>
              </a:rPr>
              <a:t>α </a:t>
            </a:r>
            <a:r>
              <a:rPr lang="el-GR" b="1" spc="-35" dirty="0">
                <a:cs typeface="Calibri"/>
              </a:rPr>
              <a:t>κ</a:t>
            </a:r>
            <a:r>
              <a:rPr lang="el-GR" b="1" spc="-4" dirty="0">
                <a:cs typeface="Calibri"/>
              </a:rPr>
              <a:t>έ</a:t>
            </a:r>
            <a:r>
              <a:rPr lang="el-GR" b="1" dirty="0">
                <a:cs typeface="Calibri"/>
              </a:rPr>
              <a:t>ρδη</a:t>
            </a:r>
            <a:r>
              <a:rPr lang="el-GR" b="1" spc="-9" dirty="0">
                <a:cs typeface="Calibri"/>
              </a:rPr>
              <a:t> </a:t>
            </a:r>
            <a:r>
              <a:rPr lang="el-GR" b="1" spc="-4" dirty="0">
                <a:cs typeface="Calibri"/>
              </a:rPr>
              <a:t>π</a:t>
            </a:r>
            <a:r>
              <a:rPr lang="el-GR" b="1" dirty="0">
                <a:cs typeface="Calibri"/>
              </a:rPr>
              <a:t>ρο φόρ</a:t>
            </a:r>
            <a:r>
              <a:rPr lang="el-GR" b="1" spc="-13" dirty="0">
                <a:cs typeface="Calibri"/>
              </a:rPr>
              <a:t>ω</a:t>
            </a:r>
            <a:r>
              <a:rPr lang="el-GR" b="1" spc="-4" dirty="0">
                <a:cs typeface="Calibri"/>
              </a:rPr>
              <a:t>ν</a:t>
            </a:r>
            <a:r>
              <a:rPr lang="el-GR" spc="-4" dirty="0">
                <a:cs typeface="Calibri"/>
              </a:rPr>
              <a:t>,</a:t>
            </a:r>
            <a:r>
              <a:rPr lang="el-GR" dirty="0">
                <a:cs typeface="Calibri"/>
              </a:rPr>
              <a:t> ο </a:t>
            </a:r>
            <a:r>
              <a:rPr lang="el-GR" b="1" spc="-4" dirty="0">
                <a:cs typeface="Calibri"/>
              </a:rPr>
              <a:t>φόρο</a:t>
            </a:r>
            <a:r>
              <a:rPr lang="el-GR" b="1" dirty="0">
                <a:cs typeface="Calibri"/>
              </a:rPr>
              <a:t>ς</a:t>
            </a:r>
            <a:r>
              <a:rPr lang="el-GR" b="1" spc="-4" dirty="0">
                <a:cs typeface="Calibri"/>
              </a:rPr>
              <a:t> εισοδήμα</a:t>
            </a:r>
            <a:r>
              <a:rPr lang="el-GR" b="1" spc="-26" dirty="0">
                <a:cs typeface="Calibri"/>
              </a:rPr>
              <a:t>τ</a:t>
            </a:r>
            <a:r>
              <a:rPr lang="el-GR" b="1" spc="-9" dirty="0">
                <a:cs typeface="Calibri"/>
              </a:rPr>
              <a:t>ο</a:t>
            </a:r>
            <a:r>
              <a:rPr lang="el-GR" b="1" dirty="0">
                <a:cs typeface="Calibri"/>
              </a:rPr>
              <a:t>ς</a:t>
            </a:r>
            <a:r>
              <a:rPr lang="el-GR" b="1" spc="-26" dirty="0">
                <a:cs typeface="Calibri"/>
              </a:rPr>
              <a:t> </a:t>
            </a:r>
            <a:r>
              <a:rPr lang="el-GR" spc="-83" dirty="0">
                <a:cs typeface="Calibri"/>
              </a:rPr>
              <a:t>κ</a:t>
            </a:r>
            <a:r>
              <a:rPr lang="el-GR" dirty="0">
                <a:cs typeface="Calibri"/>
              </a:rPr>
              <a:t>αι</a:t>
            </a:r>
            <a:r>
              <a:rPr lang="el-GR" spc="-4" dirty="0">
                <a:cs typeface="Calibri"/>
              </a:rPr>
              <a:t> </a:t>
            </a:r>
            <a:r>
              <a:rPr lang="el-GR" dirty="0">
                <a:cs typeface="Calibri"/>
              </a:rPr>
              <a:t>ο </a:t>
            </a:r>
            <a:r>
              <a:rPr lang="el-GR" b="1" spc="-18" dirty="0">
                <a:cs typeface="Calibri"/>
              </a:rPr>
              <a:t>τ</a:t>
            </a:r>
            <a:r>
              <a:rPr lang="el-GR" b="1" dirty="0">
                <a:cs typeface="Calibri"/>
              </a:rPr>
              <a:t>ρ</a:t>
            </a:r>
            <a:r>
              <a:rPr lang="el-GR" b="1" spc="-4" dirty="0">
                <a:cs typeface="Calibri"/>
              </a:rPr>
              <a:t>όπος </a:t>
            </a:r>
            <a:r>
              <a:rPr lang="el-GR" b="1" dirty="0">
                <a:cs typeface="Calibri"/>
              </a:rPr>
              <a:t>διαν</a:t>
            </a:r>
            <a:r>
              <a:rPr lang="el-GR" b="1" spc="-4" dirty="0">
                <a:cs typeface="Calibri"/>
              </a:rPr>
              <a:t>ομ</a:t>
            </a:r>
            <a:r>
              <a:rPr lang="el-GR" b="1" dirty="0">
                <a:cs typeface="Calibri"/>
              </a:rPr>
              <a:t>ής</a:t>
            </a:r>
            <a:r>
              <a:rPr lang="el-GR" b="1" spc="-4" dirty="0">
                <a:cs typeface="Calibri"/>
              </a:rPr>
              <a:t> τη</a:t>
            </a:r>
            <a:r>
              <a:rPr lang="el-GR" b="1" dirty="0">
                <a:cs typeface="Calibri"/>
              </a:rPr>
              <a:t>ς</a:t>
            </a:r>
            <a:r>
              <a:rPr lang="el-GR" b="1" spc="-13" dirty="0">
                <a:cs typeface="Calibri"/>
              </a:rPr>
              <a:t> </a:t>
            </a:r>
            <a:r>
              <a:rPr lang="el-GR" b="1" dirty="0">
                <a:cs typeface="Calibri"/>
              </a:rPr>
              <a:t>δι</a:t>
            </a:r>
            <a:r>
              <a:rPr lang="el-GR" b="1" spc="-4" dirty="0">
                <a:cs typeface="Calibri"/>
              </a:rPr>
              <a:t>α</a:t>
            </a:r>
            <a:r>
              <a:rPr lang="el-GR" b="1" dirty="0">
                <a:cs typeface="Calibri"/>
              </a:rPr>
              <a:t>φ</a:t>
            </a:r>
            <a:r>
              <a:rPr lang="el-GR" b="1" spc="-4" dirty="0">
                <a:cs typeface="Calibri"/>
              </a:rPr>
              <a:t>ο</a:t>
            </a:r>
            <a:r>
              <a:rPr lang="el-GR" b="1" dirty="0">
                <a:cs typeface="Calibri"/>
              </a:rPr>
              <a:t>ρ</a:t>
            </a:r>
            <a:r>
              <a:rPr lang="el-GR" b="1" spc="-9" dirty="0">
                <a:cs typeface="Calibri"/>
              </a:rPr>
              <a:t>άς</a:t>
            </a:r>
            <a:endParaRPr lang="el-GR" dirty="0">
              <a:cs typeface="Calibri"/>
            </a:endParaRPr>
          </a:p>
          <a:p>
            <a:pPr marL="662327" marR="360106" indent="-250460">
              <a:spcBef>
                <a:spcPts val="522"/>
              </a:spcBef>
              <a:buClr>
                <a:schemeClr val="tx1"/>
              </a:buClr>
            </a:pPr>
            <a:r>
              <a:rPr lang="el-GR" dirty="0">
                <a:latin typeface="Arial"/>
                <a:cs typeface="Arial"/>
              </a:rPr>
              <a:t>–</a:t>
            </a:r>
            <a:r>
              <a:rPr lang="el-GR" spc="215" dirty="0">
                <a:latin typeface="Arial"/>
                <a:cs typeface="Arial"/>
              </a:rPr>
              <a:t> </a:t>
            </a:r>
            <a:r>
              <a:rPr lang="el-GR" dirty="0">
                <a:cs typeface="Calibri"/>
              </a:rPr>
              <a:t>Η</a:t>
            </a:r>
            <a:r>
              <a:rPr lang="el-GR" spc="-4" dirty="0">
                <a:cs typeface="Calibri"/>
              </a:rPr>
              <a:t> διανομ</a:t>
            </a:r>
            <a:r>
              <a:rPr lang="el-GR" dirty="0">
                <a:cs typeface="Calibri"/>
              </a:rPr>
              <a:t>ή</a:t>
            </a:r>
            <a:r>
              <a:rPr lang="el-GR" spc="-4" dirty="0">
                <a:cs typeface="Calibri"/>
              </a:rPr>
              <a:t> αφορ</a:t>
            </a:r>
            <a:r>
              <a:rPr lang="el-GR" dirty="0">
                <a:cs typeface="Calibri"/>
              </a:rPr>
              <a:t>ά</a:t>
            </a:r>
            <a:r>
              <a:rPr lang="el-GR" spc="-4" dirty="0">
                <a:cs typeface="Calibri"/>
              </a:rPr>
              <a:t> </a:t>
            </a:r>
            <a:r>
              <a:rPr lang="el-GR" spc="-44" dirty="0">
                <a:cs typeface="Calibri"/>
              </a:rPr>
              <a:t>κ</a:t>
            </a:r>
            <a:r>
              <a:rPr lang="el-GR" spc="-4" dirty="0">
                <a:cs typeface="Calibri"/>
              </a:rPr>
              <a:t>υρίω</a:t>
            </a:r>
            <a:r>
              <a:rPr lang="el-GR" dirty="0">
                <a:cs typeface="Calibri"/>
              </a:rPr>
              <a:t>ς</a:t>
            </a:r>
            <a:r>
              <a:rPr lang="el-GR" spc="-4" dirty="0">
                <a:cs typeface="Calibri"/>
              </a:rPr>
              <a:t> αποθεματι</a:t>
            </a:r>
            <a:r>
              <a:rPr lang="el-GR" spc="-70" dirty="0">
                <a:cs typeface="Calibri"/>
              </a:rPr>
              <a:t>κ</a:t>
            </a:r>
            <a:r>
              <a:rPr lang="el-GR" spc="9" dirty="0">
                <a:cs typeface="Calibri"/>
              </a:rPr>
              <a:t>ά</a:t>
            </a:r>
            <a:r>
              <a:rPr lang="el-GR" spc="-4" dirty="0">
                <a:cs typeface="Calibri"/>
              </a:rPr>
              <a:t>,</a:t>
            </a:r>
            <a:r>
              <a:rPr lang="el-GR" spc="-13" dirty="0">
                <a:cs typeface="Calibri"/>
              </a:rPr>
              <a:t> </a:t>
            </a:r>
            <a:r>
              <a:rPr lang="el-GR" dirty="0">
                <a:cs typeface="Calibri"/>
              </a:rPr>
              <a:t>μ</a:t>
            </a:r>
            <a:r>
              <a:rPr lang="el-GR" spc="-4" dirty="0">
                <a:cs typeface="Calibri"/>
              </a:rPr>
              <a:t>ε</a:t>
            </a:r>
            <a:r>
              <a:rPr lang="el-GR" dirty="0">
                <a:cs typeface="Calibri"/>
              </a:rPr>
              <a:t>ρίσ</a:t>
            </a:r>
            <a:r>
              <a:rPr lang="el-GR" spc="-13" dirty="0">
                <a:cs typeface="Calibri"/>
              </a:rPr>
              <a:t>μ</a:t>
            </a:r>
            <a:r>
              <a:rPr lang="el-GR" dirty="0">
                <a:cs typeface="Calibri"/>
              </a:rPr>
              <a:t>α</a:t>
            </a:r>
            <a:r>
              <a:rPr lang="el-GR" spc="-13" dirty="0">
                <a:cs typeface="Calibri"/>
              </a:rPr>
              <a:t>τ</a:t>
            </a:r>
            <a:r>
              <a:rPr lang="el-GR" dirty="0">
                <a:cs typeface="Calibri"/>
              </a:rPr>
              <a:t>α</a:t>
            </a:r>
            <a:r>
              <a:rPr lang="el-GR" spc="-4" dirty="0">
                <a:cs typeface="Calibri"/>
              </a:rPr>
              <a:t> </a:t>
            </a:r>
            <a:r>
              <a:rPr lang="el-GR" spc="-70" dirty="0">
                <a:cs typeface="Calibri"/>
              </a:rPr>
              <a:t>κ</a:t>
            </a:r>
            <a:r>
              <a:rPr lang="el-GR" dirty="0">
                <a:cs typeface="Calibri"/>
              </a:rPr>
              <a:t>αι </a:t>
            </a:r>
            <a:r>
              <a:rPr lang="el-GR" spc="-31" dirty="0">
                <a:cs typeface="Calibri"/>
              </a:rPr>
              <a:t>κ</a:t>
            </a:r>
            <a:r>
              <a:rPr lang="el-GR" spc="-4" dirty="0">
                <a:cs typeface="Calibri"/>
              </a:rPr>
              <a:t>έρδ</a:t>
            </a:r>
            <a:r>
              <a:rPr lang="el-GR" dirty="0">
                <a:cs typeface="Calibri"/>
              </a:rPr>
              <a:t>η</a:t>
            </a:r>
            <a:r>
              <a:rPr lang="el-GR" spc="-4" dirty="0">
                <a:cs typeface="Calibri"/>
              </a:rPr>
              <a:t> ει</a:t>
            </a:r>
            <a:r>
              <a:rPr lang="el-GR" dirty="0">
                <a:cs typeface="Calibri"/>
              </a:rPr>
              <a:t>ς</a:t>
            </a:r>
            <a:r>
              <a:rPr lang="el-GR" spc="-4" dirty="0">
                <a:cs typeface="Calibri"/>
              </a:rPr>
              <a:t> νέο</a:t>
            </a:r>
            <a:endParaRPr lang="el-GR" dirty="0">
              <a:cs typeface="Calibri"/>
            </a:endParaRPr>
          </a:p>
          <a:p>
            <a:pPr>
              <a:buClr>
                <a:schemeClr val="tx1"/>
              </a:buClr>
            </a:pPr>
            <a:endParaRPr lang="el-GR" dirty="0"/>
          </a:p>
        </p:txBody>
      </p:sp>
    </p:spTree>
    <p:extLst>
      <p:ext uri="{BB962C8B-B14F-4D97-AF65-F5344CB8AC3E}">
        <p14:creationId xmlns:p14="http://schemas.microsoft.com/office/powerpoint/2010/main" val="29357424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981200" y="152400"/>
            <a:ext cx="8458200" cy="914400"/>
          </a:xfrm>
        </p:spPr>
        <p:txBody>
          <a:bodyPr>
            <a:normAutofit fontScale="90000"/>
          </a:bodyPr>
          <a:lstStyle/>
          <a:p>
            <a:r>
              <a:rPr lang="el-GR" altLang="el-GR" dirty="0" smtClean="0">
                <a:latin typeface="+mn-lt"/>
              </a:rPr>
              <a:t>Σχέσεις Μεταξύ των Οικονομικών Καταστάσεων</a:t>
            </a:r>
            <a:endParaRPr lang="en-US" altLang="el-GR" dirty="0" smtClean="0">
              <a:latin typeface="+mn-lt"/>
            </a:endParaRPr>
          </a:p>
        </p:txBody>
      </p:sp>
      <p:sp>
        <p:nvSpPr>
          <p:cNvPr id="3" name="Content Placeholder 2"/>
          <p:cNvSpPr>
            <a:spLocks noGrp="1"/>
          </p:cNvSpPr>
          <p:nvPr>
            <p:ph idx="1"/>
          </p:nvPr>
        </p:nvSpPr>
        <p:spPr>
          <a:xfrm>
            <a:off x="1828800" y="1447799"/>
            <a:ext cx="9252488" cy="5123481"/>
          </a:xfrm>
        </p:spPr>
        <p:txBody>
          <a:bodyPr>
            <a:noAutofit/>
          </a:bodyPr>
          <a:lstStyle/>
          <a:p>
            <a:pPr algn="just">
              <a:buFont typeface="Wingdings" panose="05000000000000000000" pitchFamily="2" charset="2"/>
              <a:buChar char="§"/>
            </a:pPr>
            <a:r>
              <a:rPr lang="el-GR" altLang="el-GR" dirty="0"/>
              <a:t>Όπως θα φανεί στην επόμενη διαφάνεια</a:t>
            </a:r>
            <a:r>
              <a:rPr lang="en-US" altLang="el-GR" dirty="0"/>
              <a:t>, </a:t>
            </a:r>
            <a:r>
              <a:rPr lang="el-GR" altLang="el-GR" dirty="0"/>
              <a:t>η Κατάσταση Ταμειακών ροών σχετίζεται άμεσα με τις υπόλοιπες τρείς οικονομικές καταστάσεις.</a:t>
            </a:r>
          </a:p>
          <a:p>
            <a:pPr>
              <a:buFont typeface="Wingdings" panose="05000000000000000000" pitchFamily="2" charset="2"/>
              <a:buChar char="§"/>
            </a:pPr>
            <a:r>
              <a:rPr lang="en-US" altLang="el-GR" dirty="0"/>
              <a:t> </a:t>
            </a:r>
            <a:r>
              <a:rPr lang="el-GR" altLang="el-GR" dirty="0"/>
              <a:t>Τα καθαρά κέρδη προέρχονται από την Κατάσταση Αποτελεσμάτων Χρήσεως</a:t>
            </a:r>
            <a:r>
              <a:rPr lang="en-US" altLang="el-GR" dirty="0"/>
              <a:t>.</a:t>
            </a:r>
          </a:p>
          <a:p>
            <a:pPr lvl="1"/>
            <a:r>
              <a:rPr lang="el-GR" altLang="el-GR" sz="2800" dirty="0">
                <a:cs typeface="Times New Roman" panose="02020603050405020304" pitchFamily="18" charset="0"/>
              </a:rPr>
              <a:t>Οι αναλήψεις – και οι επενδύσεις του ιδιοκτήτη – από την Κατάσταση Μεταβολών των Ιδίων Κεφαλαίων,</a:t>
            </a:r>
            <a:r>
              <a:rPr lang="en-US" altLang="el-GR" sz="2800" dirty="0">
                <a:cs typeface="Times New Roman" panose="02020603050405020304" pitchFamily="18" charset="0"/>
              </a:rPr>
              <a:t> </a:t>
            </a:r>
            <a:endParaRPr lang="el-GR" altLang="el-GR" sz="2800" dirty="0">
              <a:cs typeface="Times New Roman" panose="02020603050405020304" pitchFamily="18" charset="0"/>
            </a:endParaRPr>
          </a:p>
          <a:p>
            <a:pPr lvl="1"/>
            <a:r>
              <a:rPr lang="el-GR" altLang="el-GR" dirty="0">
                <a:cs typeface="Times New Roman" panose="02020603050405020304" pitchFamily="18" charset="0"/>
              </a:rPr>
              <a:t>Τα υπόλοιπα στοιχεία στην Κατάσταση αντιπροσωπεύουν αλλαγές στους λογαριασμούς του ισολογισμού</a:t>
            </a:r>
            <a:r>
              <a:rPr lang="el-GR" altLang="el-GR" sz="2800" dirty="0">
                <a:cs typeface="Times New Roman" panose="02020603050405020304" pitchFamily="18" charset="0"/>
              </a:rPr>
              <a:t>.</a:t>
            </a:r>
            <a:r>
              <a:rPr lang="en-US" altLang="el-GR" sz="2800" dirty="0">
                <a:cs typeface="Times New Roman" panose="02020603050405020304" pitchFamily="18" charset="0"/>
              </a:rPr>
              <a:t> </a:t>
            </a:r>
            <a:endParaRPr lang="el-GR" altLang="el-GR" sz="2800" dirty="0">
              <a:cs typeface="Times New Roman" panose="02020603050405020304" pitchFamily="18" charset="0"/>
            </a:endParaRPr>
          </a:p>
          <a:p>
            <a:pPr lvl="1"/>
            <a:r>
              <a:rPr lang="el-GR" altLang="el-GR" dirty="0">
                <a:cs typeface="Times New Roman" panose="02020603050405020304" pitchFamily="18" charset="0"/>
              </a:rPr>
              <a:t>Οι τίτλοι κάθε κατάστασης προσδιορίζει τη εταιρία και το είδος της κατάστασης</a:t>
            </a:r>
            <a:r>
              <a:rPr lang="en-US" altLang="el-GR" sz="2800" dirty="0">
                <a:cs typeface="Times New Roman" panose="02020603050405020304" pitchFamily="18" charset="0"/>
              </a:rPr>
              <a:t>.</a:t>
            </a:r>
          </a:p>
        </p:txBody>
      </p:sp>
    </p:spTree>
    <p:extLst>
      <p:ext uri="{BB962C8B-B14F-4D97-AF65-F5344CB8AC3E}">
        <p14:creationId xmlns:p14="http://schemas.microsoft.com/office/powerpoint/2010/main" val="37666526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11995688" cy="697424"/>
          </a:xfrm>
        </p:spPr>
        <p:txBody>
          <a:bodyPr/>
          <a:lstStyle/>
          <a:p>
            <a:r>
              <a:rPr lang="el-GR" altLang="el-GR" sz="1600" dirty="0"/>
              <a:t>Κατάσταση Αποτελεσμάτων Χρήσεως</a:t>
            </a:r>
            <a:r>
              <a:rPr altLang="el-GR" sz="1600" dirty="0"/>
              <a:t>,</a:t>
            </a:r>
            <a:r>
              <a:rPr lang="el-GR" altLang="el-GR" sz="1600" dirty="0"/>
              <a:t> Κατάσταση Μεταβολών των Ιδίων Κεφαλαίων, Ισολογισμός και Κατάσταση Ταμειακών </a:t>
            </a:r>
            <a:r>
              <a:rPr lang="el-GR" altLang="el-GR" sz="1600" dirty="0" smtClean="0"/>
              <a:t>Ροών</a:t>
            </a:r>
            <a:endParaRPr altLang="el-GR" sz="1600" dirty="0"/>
          </a:p>
        </p:txBody>
      </p:sp>
      <p:pic>
        <p:nvPicPr>
          <p:cNvPr id="88068" name="Picture 6" descr="1-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405" y="557939"/>
            <a:ext cx="8422987" cy="623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5005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6" descr="1-p36"/>
          <p:cNvPicPr>
            <a:picLocks noChangeAspect="1" noChangeArrowheads="1"/>
          </p:cNvPicPr>
          <p:nvPr/>
        </p:nvPicPr>
        <p:blipFill rotWithShape="1">
          <a:blip r:embed="rId2">
            <a:extLst>
              <a:ext uri="{28A0092B-C50C-407E-A947-70E740481C1C}">
                <a14:useLocalDpi xmlns:a14="http://schemas.microsoft.com/office/drawing/2010/main" val="0"/>
              </a:ext>
            </a:extLst>
          </a:blip>
          <a:srcRect r="45696"/>
          <a:stretch/>
        </p:blipFill>
        <p:spPr bwMode="auto">
          <a:xfrm>
            <a:off x="1301858" y="-31479"/>
            <a:ext cx="7082725" cy="66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264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p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 y="511444"/>
            <a:ext cx="11970530" cy="60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4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08598"/>
          </a:xfrm>
        </p:spPr>
        <p:txBody>
          <a:bodyPr>
            <a:normAutofit fontScale="90000"/>
          </a:bodyPr>
          <a:lstStyle/>
          <a:p>
            <a:r>
              <a:rPr lang="el-GR" b="1" dirty="0" smtClean="0"/>
              <a:t>Πιστωτής (</a:t>
            </a:r>
            <a:r>
              <a:rPr lang="el-GR" b="1" dirty="0" err="1" smtClean="0"/>
              <a:t>Creditor</a:t>
            </a:r>
            <a:r>
              <a:rPr lang="el-GR" b="1" dirty="0" smtClean="0"/>
              <a:t>)</a:t>
            </a:r>
            <a:br>
              <a:rPr lang="el-GR" b="1" dirty="0" smtClean="0"/>
            </a:br>
            <a:endParaRPr lang="en-US" dirty="0"/>
          </a:p>
        </p:txBody>
      </p:sp>
      <p:sp>
        <p:nvSpPr>
          <p:cNvPr id="3" name="Θέση περιεχομένου 2"/>
          <p:cNvSpPr>
            <a:spLocks noGrp="1"/>
          </p:cNvSpPr>
          <p:nvPr>
            <p:ph idx="1"/>
          </p:nvPr>
        </p:nvSpPr>
        <p:spPr>
          <a:xfrm>
            <a:off x="225083" y="773724"/>
            <a:ext cx="11479237" cy="5403239"/>
          </a:xfrm>
        </p:spPr>
        <p:txBody>
          <a:bodyPr>
            <a:normAutofit fontScale="77500" lnSpcReduction="20000"/>
          </a:bodyPr>
          <a:lstStyle/>
          <a:p>
            <a:r>
              <a:rPr lang="el-GR" dirty="0" smtClean="0"/>
              <a:t>Πιστωτής είναι </a:t>
            </a:r>
            <a:r>
              <a:rPr lang="el-GR" b="1" dirty="0" smtClean="0"/>
              <a:t>ένα πρόσωπο (φυσικό ή νομικό) στο οποίο οφείλονται χρήματα</a:t>
            </a:r>
            <a:r>
              <a:rPr lang="el-GR" dirty="0" smtClean="0"/>
              <a:t>.</a:t>
            </a:r>
          </a:p>
          <a:p>
            <a:r>
              <a:rPr lang="el-GR" dirty="0" smtClean="0"/>
              <a:t>Ο πιστωτής παρέχει πίστωση, δίνει δηλαδή σε άλλα πρόσωπα τη δυνατότητα να δανειστούν χρήματα με την προϋπόθεση να τα επιστρέψουν σε μελλοντική ημερομηνία.</a:t>
            </a:r>
          </a:p>
          <a:p>
            <a:r>
              <a:rPr lang="el-GR" dirty="0" smtClean="0"/>
              <a:t>Οι πιστωτές μπορούν να διαχωριστούν σε προσωπικούς και πραγματικούς:</a:t>
            </a:r>
          </a:p>
          <a:p>
            <a:r>
              <a:rPr lang="el-GR" dirty="0" smtClean="0"/>
              <a:t>	</a:t>
            </a:r>
            <a:r>
              <a:rPr lang="el-GR" b="1" dirty="0" smtClean="0"/>
              <a:t>Προσωπικοί πιστωτές </a:t>
            </a:r>
            <a:r>
              <a:rPr lang="el-GR" dirty="0" smtClean="0"/>
              <a:t>είναι οι άνθρωποι που δανείζουν χρήματα σε φίλους και συγγενείς.</a:t>
            </a:r>
          </a:p>
          <a:p>
            <a:r>
              <a:rPr lang="el-GR" dirty="0" smtClean="0"/>
              <a:t>	Οι </a:t>
            </a:r>
            <a:r>
              <a:rPr lang="el-GR" b="1" dirty="0" smtClean="0"/>
              <a:t>πραγματικοί πιστωτές</a:t>
            </a:r>
            <a:r>
              <a:rPr lang="el-GR" dirty="0" smtClean="0"/>
              <a:t>, όπως είναι οι τράπεζες, έχουν νομικά συμβόλαια με τους οφειλέτες που εγγυώνται ότι ο δανειστής έχει δικαίωμα διεκδίκησης πάνω στα περιουσιακά στοιχεία του οφειλέτη αν ο τελευταίος αποτύχει να αποπληρώσει το δάνειο του.</a:t>
            </a:r>
          </a:p>
          <a:p>
            <a:endParaRPr lang="el-GR" dirty="0" smtClean="0"/>
          </a:p>
          <a:p>
            <a:r>
              <a:rPr lang="el-GR" b="1" dirty="0" smtClean="0"/>
              <a:t>Κατηγορίες πιστωτών</a:t>
            </a:r>
          </a:p>
          <a:p>
            <a:r>
              <a:rPr lang="el-GR" dirty="0" smtClean="0"/>
              <a:t>1.	</a:t>
            </a:r>
            <a:r>
              <a:rPr lang="el-GR" b="1" dirty="0" smtClean="0"/>
              <a:t>Ασφαλισμένους</a:t>
            </a:r>
            <a:r>
              <a:rPr lang="el-GR" dirty="0" smtClean="0"/>
              <a:t>, οι οποίοι έχουν το νομικό δικαίωμα να διεκδικήσουν περιουσιακά στοιχεία του οφειλέτη και να τα πουλήσουν σε περίπτωση χρεωκοπίας.</a:t>
            </a:r>
          </a:p>
          <a:p>
            <a:r>
              <a:rPr lang="el-GR" dirty="0" smtClean="0"/>
              <a:t>2.	</a:t>
            </a:r>
            <a:r>
              <a:rPr lang="el-GR" b="1" dirty="0" smtClean="0"/>
              <a:t>Ανασφάλιστους</a:t>
            </a:r>
            <a:r>
              <a:rPr lang="el-GR" dirty="0" smtClean="0"/>
              <a:t>, οι οποίοι δεν έχουν το παραπάνω δικαίωμα.</a:t>
            </a:r>
          </a:p>
          <a:p>
            <a:r>
              <a:rPr lang="el-GR" dirty="0" smtClean="0"/>
              <a:t>3.	</a:t>
            </a:r>
            <a:r>
              <a:rPr lang="el-GR" b="1" dirty="0" smtClean="0"/>
              <a:t>Προνομιούχους</a:t>
            </a:r>
            <a:r>
              <a:rPr lang="el-GR" dirty="0" smtClean="0"/>
              <a:t>, οι οποίοι έχουν προτεραιότητα έναντι άλλων πιστωτών στην διεκδίκηση της περιουσίας του οφειλέτη σε περίπτωση χρεωκοπίας.</a:t>
            </a:r>
          </a:p>
          <a:p>
            <a:r>
              <a:rPr lang="el-GR" dirty="0" smtClean="0"/>
              <a:t>4.	</a:t>
            </a:r>
            <a:r>
              <a:rPr lang="el-GR" b="1" dirty="0" smtClean="0"/>
              <a:t>Κατώτερους,</a:t>
            </a:r>
            <a:r>
              <a:rPr lang="el-GR" dirty="0" smtClean="0"/>
              <a:t> των οποίων οι απαιτήσεις καλύπτονται μετά τους προνομιούχους πιστωτές.</a:t>
            </a:r>
          </a:p>
          <a:p>
            <a:endParaRPr lang="el-GR" dirty="0" smtClean="0"/>
          </a:p>
          <a:p>
            <a:endParaRPr lang="en-US" dirty="0"/>
          </a:p>
        </p:txBody>
      </p:sp>
    </p:spTree>
    <p:extLst>
      <p:ext uri="{BB962C8B-B14F-4D97-AF65-F5344CB8AC3E}">
        <p14:creationId xmlns:p14="http://schemas.microsoft.com/office/powerpoint/2010/main" val="2052189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Πως</a:t>
            </a:r>
            <a:r>
              <a:rPr spc="-9" dirty="0">
                <a:latin typeface="Calibri"/>
                <a:cs typeface="Calibri"/>
              </a:rPr>
              <a:t> </a:t>
            </a:r>
            <a:r>
              <a:rPr dirty="0">
                <a:latin typeface="Calibri"/>
                <a:cs typeface="Calibri"/>
              </a:rPr>
              <a:t>διαβά</a:t>
            </a:r>
            <a:r>
              <a:rPr spc="-88" dirty="0">
                <a:latin typeface="Calibri"/>
                <a:cs typeface="Calibri"/>
              </a:rPr>
              <a:t>ζ</a:t>
            </a:r>
            <a:r>
              <a:rPr dirty="0">
                <a:latin typeface="Calibri"/>
                <a:cs typeface="Calibri"/>
              </a:rPr>
              <a:t>ω</a:t>
            </a:r>
            <a:r>
              <a:rPr spc="-22" dirty="0">
                <a:latin typeface="Calibri"/>
                <a:cs typeface="Calibri"/>
              </a:rPr>
              <a:t> </a:t>
            </a:r>
            <a:r>
              <a:rPr dirty="0">
                <a:latin typeface="Calibri"/>
                <a:cs typeface="Calibri"/>
              </a:rPr>
              <a:t>τις</a:t>
            </a:r>
            <a:r>
              <a:rPr spc="-18" dirty="0">
                <a:latin typeface="Calibri"/>
                <a:cs typeface="Calibri"/>
              </a:rPr>
              <a:t> </a:t>
            </a:r>
            <a:r>
              <a:rPr spc="-31" dirty="0">
                <a:latin typeface="Calibri"/>
                <a:cs typeface="Calibri"/>
              </a:rPr>
              <a:t>λ</a:t>
            </a:r>
            <a:r>
              <a:rPr dirty="0">
                <a:latin typeface="Calibri"/>
                <a:cs typeface="Calibri"/>
              </a:rPr>
              <a:t>ο</a:t>
            </a:r>
            <a:r>
              <a:rPr spc="-4" dirty="0">
                <a:latin typeface="Calibri"/>
                <a:cs typeface="Calibri"/>
              </a:rPr>
              <a:t>γ</a:t>
            </a:r>
            <a:r>
              <a:rPr dirty="0">
                <a:latin typeface="Calibri"/>
                <a:cs typeface="Calibri"/>
              </a:rPr>
              <a:t>ι</a:t>
            </a:r>
            <a:r>
              <a:rPr spc="35" dirty="0">
                <a:latin typeface="Calibri"/>
                <a:cs typeface="Calibri"/>
              </a:rPr>
              <a:t>σ</a:t>
            </a:r>
            <a:r>
              <a:rPr dirty="0">
                <a:latin typeface="Calibri"/>
                <a:cs typeface="Calibri"/>
              </a:rPr>
              <a:t>τι</a:t>
            </a:r>
            <a:r>
              <a:rPr spc="-44" dirty="0">
                <a:latin typeface="Calibri"/>
                <a:cs typeface="Calibri"/>
              </a:rPr>
              <a:t>κ</a:t>
            </a:r>
            <a:r>
              <a:rPr dirty="0">
                <a:latin typeface="Calibri"/>
                <a:cs typeface="Calibri"/>
              </a:rPr>
              <a:t>ές</a:t>
            </a:r>
            <a:r>
              <a:rPr spc="-13" dirty="0">
                <a:latin typeface="Calibri"/>
                <a:cs typeface="Calibri"/>
              </a:rPr>
              <a:t> </a:t>
            </a:r>
            <a:r>
              <a:rPr spc="-96" dirty="0">
                <a:latin typeface="Calibri"/>
                <a:cs typeface="Calibri"/>
              </a:rPr>
              <a:t>κ</a:t>
            </a:r>
            <a:r>
              <a:rPr dirty="0">
                <a:latin typeface="Calibri"/>
                <a:cs typeface="Calibri"/>
              </a:rPr>
              <a:t>α</a:t>
            </a:r>
            <a:r>
              <a:rPr spc="-26" dirty="0">
                <a:latin typeface="Calibri"/>
                <a:cs typeface="Calibri"/>
              </a:rPr>
              <a:t>τ</a:t>
            </a:r>
            <a:r>
              <a:rPr spc="-22" dirty="0">
                <a:latin typeface="Calibri"/>
                <a:cs typeface="Calibri"/>
              </a:rPr>
              <a:t>α</a:t>
            </a:r>
            <a:r>
              <a:rPr spc="35" dirty="0">
                <a:latin typeface="Calibri"/>
                <a:cs typeface="Calibri"/>
              </a:rPr>
              <a:t>σ</a:t>
            </a:r>
            <a:r>
              <a:rPr spc="-31" dirty="0">
                <a:latin typeface="Calibri"/>
                <a:cs typeface="Calibri"/>
              </a:rPr>
              <a:t>τ</a:t>
            </a:r>
            <a:r>
              <a:rPr spc="-26" dirty="0">
                <a:latin typeface="Calibri"/>
                <a:cs typeface="Calibri"/>
              </a:rPr>
              <a:t>ά</a:t>
            </a:r>
            <a:r>
              <a:rPr dirty="0">
                <a:latin typeface="Calibri"/>
                <a:cs typeface="Calibri"/>
              </a:rPr>
              <a:t>σε</a:t>
            </a:r>
            <a:r>
              <a:rPr spc="-4" dirty="0">
                <a:latin typeface="Calibri"/>
                <a:cs typeface="Calibri"/>
              </a:rPr>
              <a:t>ι</a:t>
            </a:r>
            <a:r>
              <a:rPr spc="-13" dirty="0">
                <a:latin typeface="Calibri"/>
                <a:cs typeface="Calibri"/>
              </a:rPr>
              <a:t>ς</a:t>
            </a:r>
            <a:r>
              <a:rPr spc="-4" dirty="0"/>
              <a:t>;</a:t>
            </a:r>
          </a:p>
        </p:txBody>
      </p:sp>
      <p:sp>
        <p:nvSpPr>
          <p:cNvPr id="12" name="Θέση περιεχομένου 11"/>
          <p:cNvSpPr>
            <a:spLocks noGrp="1"/>
          </p:cNvSpPr>
          <p:nvPr>
            <p:ph idx="1"/>
          </p:nvPr>
        </p:nvSpPr>
        <p:spPr/>
        <p:txBody>
          <a:bodyPr/>
          <a:lstStyle/>
          <a:p>
            <a:pPr marL="311683" indent="-300552">
              <a:buClr>
                <a:schemeClr val="tx1"/>
              </a:buClr>
              <a:buFont typeface="Arial"/>
              <a:buChar char="•"/>
              <a:tabLst>
                <a:tab pos="311683" algn="l"/>
              </a:tabLst>
            </a:pPr>
            <a:r>
              <a:rPr lang="el-GR" sz="2500" b="1" dirty="0">
                <a:cs typeface="Calibri"/>
              </a:rPr>
              <a:t>Κάθετη</a:t>
            </a:r>
            <a:r>
              <a:rPr lang="el-GR" sz="2500" b="1" spc="-18" dirty="0">
                <a:cs typeface="Calibri"/>
              </a:rPr>
              <a:t> </a:t>
            </a:r>
            <a:r>
              <a:rPr lang="el-GR" sz="2500" b="1" dirty="0">
                <a:cs typeface="Calibri"/>
              </a:rPr>
              <a:t>ανά</a:t>
            </a:r>
            <a:r>
              <a:rPr lang="el-GR" sz="2500" b="1" spc="-35" dirty="0">
                <a:cs typeface="Calibri"/>
              </a:rPr>
              <a:t>λ</a:t>
            </a:r>
            <a:r>
              <a:rPr lang="el-GR" sz="2500" b="1" dirty="0">
                <a:cs typeface="Calibri"/>
              </a:rPr>
              <a:t>υση</a:t>
            </a:r>
            <a:r>
              <a:rPr lang="el-GR" sz="2500" b="1" spc="-9" dirty="0">
                <a:cs typeface="Calibri"/>
              </a:rPr>
              <a:t> </a:t>
            </a:r>
            <a:r>
              <a:rPr lang="el-GR" sz="2500" dirty="0">
                <a:cs typeface="Calibri"/>
              </a:rPr>
              <a:t>(</a:t>
            </a:r>
            <a:r>
              <a:rPr lang="el-GR" sz="2500" spc="-4" dirty="0">
                <a:cs typeface="Calibri"/>
              </a:rPr>
              <a:t>Κατ</a:t>
            </a:r>
            <a:r>
              <a:rPr lang="el-GR" sz="2500" spc="-22" dirty="0">
                <a:cs typeface="Calibri"/>
              </a:rPr>
              <a:t>ά</a:t>
            </a:r>
            <a:r>
              <a:rPr lang="el-GR" sz="2500" spc="22" dirty="0">
                <a:cs typeface="Calibri"/>
              </a:rPr>
              <a:t>σ</a:t>
            </a:r>
            <a:r>
              <a:rPr lang="el-GR" sz="2500" spc="-13" dirty="0">
                <a:cs typeface="Calibri"/>
              </a:rPr>
              <a:t>τ</a:t>
            </a:r>
            <a:r>
              <a:rPr lang="el-GR" sz="2500" spc="-22" dirty="0">
                <a:cs typeface="Calibri"/>
              </a:rPr>
              <a:t>α</a:t>
            </a:r>
            <a:r>
              <a:rPr lang="el-GR" sz="2500" spc="-4" dirty="0">
                <a:cs typeface="Calibri"/>
              </a:rPr>
              <a:t>σ</a:t>
            </a:r>
            <a:r>
              <a:rPr lang="el-GR" sz="2500" dirty="0">
                <a:cs typeface="Calibri"/>
              </a:rPr>
              <a:t>η</a:t>
            </a:r>
            <a:r>
              <a:rPr lang="el-GR" sz="2500" spc="-22" dirty="0">
                <a:cs typeface="Calibri"/>
              </a:rPr>
              <a:t> </a:t>
            </a:r>
            <a:r>
              <a:rPr lang="el-GR" sz="2500" spc="-79" dirty="0">
                <a:cs typeface="Calibri"/>
              </a:rPr>
              <a:t>Κ</a:t>
            </a:r>
            <a:r>
              <a:rPr lang="el-GR" sz="2500" spc="-4" dirty="0">
                <a:cs typeface="Calibri"/>
              </a:rPr>
              <a:t>ο</a:t>
            </a:r>
            <a:r>
              <a:rPr lang="el-GR" sz="2500" spc="-39" dirty="0">
                <a:cs typeface="Calibri"/>
              </a:rPr>
              <a:t>ι</a:t>
            </a:r>
            <a:r>
              <a:rPr lang="el-GR" sz="2500" spc="-9" dirty="0">
                <a:cs typeface="Calibri"/>
              </a:rPr>
              <a:t>ν</a:t>
            </a:r>
            <a:r>
              <a:rPr lang="el-GR" sz="2500" spc="-13" dirty="0">
                <a:cs typeface="Calibri"/>
              </a:rPr>
              <a:t>ώ</a:t>
            </a:r>
            <a:r>
              <a:rPr lang="el-GR" sz="2500" dirty="0">
                <a:cs typeface="Calibri"/>
              </a:rPr>
              <a:t>ν</a:t>
            </a:r>
            <a:r>
              <a:rPr lang="el-GR" sz="2500" spc="-4" dirty="0">
                <a:cs typeface="Calibri"/>
              </a:rPr>
              <a:t> Με</a:t>
            </a:r>
            <a:r>
              <a:rPr lang="el-GR" sz="2500" spc="-13" dirty="0">
                <a:cs typeface="Calibri"/>
              </a:rPr>
              <a:t>γ</a:t>
            </a:r>
            <a:r>
              <a:rPr lang="el-GR" sz="2500" spc="-31" dirty="0">
                <a:cs typeface="Calibri"/>
              </a:rPr>
              <a:t>ε</a:t>
            </a:r>
            <a:r>
              <a:rPr lang="el-GR" sz="2500" spc="-4" dirty="0">
                <a:cs typeface="Calibri"/>
              </a:rPr>
              <a:t>θ</a:t>
            </a:r>
            <a:r>
              <a:rPr lang="el-GR" sz="2500" spc="-13" dirty="0">
                <a:cs typeface="Calibri"/>
              </a:rPr>
              <a:t>ώ</a:t>
            </a:r>
            <a:r>
              <a:rPr lang="el-GR" sz="2500" spc="4" dirty="0">
                <a:cs typeface="Calibri"/>
              </a:rPr>
              <a:t>ν</a:t>
            </a:r>
            <a:r>
              <a:rPr lang="el-GR" sz="2500" dirty="0">
                <a:cs typeface="Calibri"/>
              </a:rPr>
              <a:t>)</a:t>
            </a:r>
          </a:p>
          <a:p>
            <a:pPr marL="662327" marR="4453" lvl="1" indent="-250460">
              <a:spcBef>
                <a:spcPts val="522"/>
              </a:spcBef>
              <a:buClr>
                <a:schemeClr val="tx1"/>
              </a:buClr>
              <a:buFont typeface="Arial"/>
              <a:buChar char="–"/>
              <a:tabLst>
                <a:tab pos="662327" algn="l"/>
              </a:tabLst>
            </a:pPr>
            <a:r>
              <a:rPr lang="el-GR" sz="2100" dirty="0">
                <a:cs typeface="Calibri"/>
              </a:rPr>
              <a:t>Ό</a:t>
            </a:r>
            <a:r>
              <a:rPr lang="el-GR" sz="2100" spc="-31" dirty="0">
                <a:cs typeface="Calibri"/>
              </a:rPr>
              <a:t>λ</a:t>
            </a:r>
            <a:r>
              <a:rPr lang="el-GR" sz="2100" dirty="0">
                <a:cs typeface="Calibri"/>
              </a:rPr>
              <a:t>α</a:t>
            </a:r>
            <a:r>
              <a:rPr lang="el-GR" sz="2100" spc="-13" dirty="0">
                <a:cs typeface="Calibri"/>
              </a:rPr>
              <a:t> τ</a:t>
            </a:r>
            <a:r>
              <a:rPr lang="el-GR" sz="2100" dirty="0">
                <a:cs typeface="Calibri"/>
              </a:rPr>
              <a:t>α </a:t>
            </a:r>
            <a:r>
              <a:rPr lang="el-GR" sz="2100" spc="22" dirty="0">
                <a:cs typeface="Calibri"/>
              </a:rPr>
              <a:t>σ</a:t>
            </a:r>
            <a:r>
              <a:rPr lang="el-GR" sz="2100" spc="-18" dirty="0">
                <a:cs typeface="Calibri"/>
              </a:rPr>
              <a:t>τ</a:t>
            </a:r>
            <a:r>
              <a:rPr lang="el-GR" sz="2100" dirty="0">
                <a:cs typeface="Calibri"/>
              </a:rPr>
              <a:t>ο</a:t>
            </a:r>
            <a:r>
              <a:rPr lang="el-GR" sz="2100" spc="-18" dirty="0">
                <a:cs typeface="Calibri"/>
              </a:rPr>
              <a:t>ι</a:t>
            </a:r>
            <a:r>
              <a:rPr lang="el-GR" sz="2100" spc="-22" dirty="0">
                <a:cs typeface="Calibri"/>
              </a:rPr>
              <a:t>χ</a:t>
            </a:r>
            <a:r>
              <a:rPr lang="el-GR" sz="2100" dirty="0">
                <a:cs typeface="Calibri"/>
              </a:rPr>
              <a:t>εία</a:t>
            </a:r>
            <a:r>
              <a:rPr lang="el-GR" sz="2100" spc="-13" dirty="0">
                <a:cs typeface="Calibri"/>
              </a:rPr>
              <a:t> </a:t>
            </a:r>
            <a:r>
              <a:rPr lang="el-GR" sz="2100" spc="-18" dirty="0">
                <a:cs typeface="Calibri"/>
              </a:rPr>
              <a:t>τ</a:t>
            </a:r>
            <a:r>
              <a:rPr lang="el-GR" sz="2100" dirty="0">
                <a:cs typeface="Calibri"/>
              </a:rPr>
              <a:t>ου</a:t>
            </a:r>
            <a:r>
              <a:rPr lang="el-GR" sz="2100" spc="-13" dirty="0">
                <a:cs typeface="Calibri"/>
              </a:rPr>
              <a:t> </a:t>
            </a:r>
            <a:r>
              <a:rPr lang="el-GR" sz="2100" dirty="0">
                <a:cs typeface="Calibri"/>
              </a:rPr>
              <a:t>Ενεργ</a:t>
            </a:r>
            <a:r>
              <a:rPr lang="el-GR" sz="2100" spc="-31" dirty="0">
                <a:cs typeface="Calibri"/>
              </a:rPr>
              <a:t>η</a:t>
            </a:r>
            <a:r>
              <a:rPr lang="el-GR" sz="2100" dirty="0">
                <a:cs typeface="Calibri"/>
              </a:rPr>
              <a:t>τι</a:t>
            </a:r>
            <a:r>
              <a:rPr lang="el-GR" sz="2100" spc="-70" dirty="0">
                <a:cs typeface="Calibri"/>
              </a:rPr>
              <a:t>κ</a:t>
            </a:r>
            <a:r>
              <a:rPr lang="el-GR" sz="2100" dirty="0">
                <a:cs typeface="Calibri"/>
              </a:rPr>
              <a:t>ού</a:t>
            </a:r>
            <a:r>
              <a:rPr lang="el-GR" sz="2100" spc="-26" dirty="0">
                <a:cs typeface="Calibri"/>
              </a:rPr>
              <a:t> </a:t>
            </a:r>
            <a:r>
              <a:rPr lang="el-GR" sz="2100" spc="-70" dirty="0">
                <a:cs typeface="Calibri"/>
              </a:rPr>
              <a:t>κ</a:t>
            </a:r>
            <a:r>
              <a:rPr lang="el-GR" sz="2100" dirty="0">
                <a:cs typeface="Calibri"/>
              </a:rPr>
              <a:t>αι </a:t>
            </a:r>
            <a:r>
              <a:rPr lang="el-GR" sz="2100" spc="-18" dirty="0">
                <a:cs typeface="Calibri"/>
              </a:rPr>
              <a:t>τ</a:t>
            </a:r>
            <a:r>
              <a:rPr lang="el-GR" sz="2100" dirty="0">
                <a:cs typeface="Calibri"/>
              </a:rPr>
              <a:t>ου</a:t>
            </a:r>
            <a:r>
              <a:rPr lang="el-GR" sz="2100" spc="-22" dirty="0">
                <a:cs typeface="Calibri"/>
              </a:rPr>
              <a:t> </a:t>
            </a:r>
            <a:r>
              <a:rPr lang="el-GR" sz="2100" dirty="0">
                <a:cs typeface="Calibri"/>
              </a:rPr>
              <a:t>Παθ</a:t>
            </a:r>
            <a:r>
              <a:rPr lang="el-GR" sz="2100" spc="-31" dirty="0">
                <a:cs typeface="Calibri"/>
              </a:rPr>
              <a:t>η</a:t>
            </a:r>
            <a:r>
              <a:rPr lang="el-GR" sz="2100" dirty="0">
                <a:cs typeface="Calibri"/>
              </a:rPr>
              <a:t>τι</a:t>
            </a:r>
            <a:r>
              <a:rPr lang="el-GR" sz="2100" spc="-70" dirty="0">
                <a:cs typeface="Calibri"/>
              </a:rPr>
              <a:t>κ</a:t>
            </a:r>
            <a:r>
              <a:rPr lang="el-GR" sz="2100" dirty="0">
                <a:cs typeface="Calibri"/>
              </a:rPr>
              <a:t>ού</a:t>
            </a:r>
            <a:r>
              <a:rPr lang="el-GR" sz="2100" spc="-13" dirty="0">
                <a:cs typeface="Calibri"/>
              </a:rPr>
              <a:t> </a:t>
            </a:r>
            <a:r>
              <a:rPr lang="el-GR" sz="2100" dirty="0">
                <a:cs typeface="Calibri"/>
              </a:rPr>
              <a:t>ως ποσο</a:t>
            </a:r>
            <a:r>
              <a:rPr lang="el-GR" sz="2100" spc="22" dirty="0">
                <a:cs typeface="Calibri"/>
              </a:rPr>
              <a:t>σ</a:t>
            </a:r>
            <a:r>
              <a:rPr lang="el-GR" sz="2100" spc="-13" dirty="0">
                <a:cs typeface="Calibri"/>
              </a:rPr>
              <a:t>τ</a:t>
            </a:r>
            <a:r>
              <a:rPr lang="el-GR" sz="2100" dirty="0">
                <a:cs typeface="Calibri"/>
              </a:rPr>
              <a:t>ά</a:t>
            </a:r>
            <a:r>
              <a:rPr lang="el-GR" sz="2100" spc="-26" dirty="0">
                <a:cs typeface="Calibri"/>
              </a:rPr>
              <a:t> </a:t>
            </a:r>
            <a:r>
              <a:rPr lang="el-GR" sz="2100" spc="-18" dirty="0">
                <a:cs typeface="Calibri"/>
              </a:rPr>
              <a:t>τ</a:t>
            </a:r>
            <a:r>
              <a:rPr lang="el-GR" sz="2100" dirty="0">
                <a:cs typeface="Calibri"/>
              </a:rPr>
              <a:t>ου</a:t>
            </a:r>
            <a:r>
              <a:rPr lang="el-GR" sz="2100" spc="-18" dirty="0">
                <a:cs typeface="Calibri"/>
              </a:rPr>
              <a:t> </a:t>
            </a:r>
            <a:r>
              <a:rPr lang="el-GR" sz="2100" dirty="0">
                <a:cs typeface="Calibri"/>
              </a:rPr>
              <a:t>Συν</a:t>
            </a:r>
            <a:r>
              <a:rPr lang="el-GR" sz="2100" spc="-18" dirty="0">
                <a:cs typeface="Calibri"/>
              </a:rPr>
              <a:t>ό</a:t>
            </a:r>
            <a:r>
              <a:rPr lang="el-GR" sz="2100" spc="-22" dirty="0">
                <a:cs typeface="Calibri"/>
              </a:rPr>
              <a:t>λ</a:t>
            </a:r>
            <a:r>
              <a:rPr lang="el-GR" sz="2100" dirty="0">
                <a:cs typeface="Calibri"/>
              </a:rPr>
              <a:t>ου</a:t>
            </a:r>
            <a:r>
              <a:rPr lang="el-GR" sz="2100" spc="-13" dirty="0">
                <a:cs typeface="Calibri"/>
              </a:rPr>
              <a:t> </a:t>
            </a:r>
            <a:r>
              <a:rPr lang="el-GR" sz="2100" spc="-18" dirty="0">
                <a:cs typeface="Calibri"/>
              </a:rPr>
              <a:t>τ</a:t>
            </a:r>
            <a:r>
              <a:rPr lang="el-GR" sz="2100" dirty="0">
                <a:cs typeface="Calibri"/>
              </a:rPr>
              <a:t>ου</a:t>
            </a:r>
            <a:r>
              <a:rPr lang="el-GR" sz="2100" spc="-13" dirty="0">
                <a:cs typeface="Calibri"/>
              </a:rPr>
              <a:t> </a:t>
            </a:r>
            <a:r>
              <a:rPr lang="el-GR" sz="2100" dirty="0">
                <a:cs typeface="Calibri"/>
              </a:rPr>
              <a:t>Ενεργ</a:t>
            </a:r>
            <a:r>
              <a:rPr lang="el-GR" sz="2100" spc="-31" dirty="0">
                <a:cs typeface="Calibri"/>
              </a:rPr>
              <a:t>η</a:t>
            </a:r>
            <a:r>
              <a:rPr lang="el-GR" sz="2100" dirty="0">
                <a:cs typeface="Calibri"/>
              </a:rPr>
              <a:t>τι</a:t>
            </a:r>
            <a:r>
              <a:rPr lang="el-GR" sz="2100" spc="-70" dirty="0">
                <a:cs typeface="Calibri"/>
              </a:rPr>
              <a:t>κ</a:t>
            </a:r>
            <a:r>
              <a:rPr lang="el-GR" sz="2100" dirty="0">
                <a:cs typeface="Calibri"/>
              </a:rPr>
              <a:t>ού</a:t>
            </a:r>
          </a:p>
          <a:p>
            <a:pPr marL="662327" lvl="1" indent="-250460">
              <a:spcBef>
                <a:spcPts val="504"/>
              </a:spcBef>
              <a:buClr>
                <a:schemeClr val="tx1"/>
              </a:buClr>
              <a:buFont typeface="Arial"/>
              <a:buChar char="–"/>
              <a:tabLst>
                <a:tab pos="662327" algn="l"/>
              </a:tabLst>
            </a:pPr>
            <a:r>
              <a:rPr lang="el-GR" sz="2100" spc="-4" dirty="0">
                <a:cs typeface="Calibri"/>
              </a:rPr>
              <a:t>Ό</a:t>
            </a:r>
            <a:r>
              <a:rPr lang="el-GR" sz="2100" spc="-31" dirty="0">
                <a:cs typeface="Calibri"/>
              </a:rPr>
              <a:t>λ</a:t>
            </a:r>
            <a:r>
              <a:rPr lang="el-GR" sz="2100" dirty="0">
                <a:cs typeface="Calibri"/>
              </a:rPr>
              <a:t>α</a:t>
            </a:r>
            <a:r>
              <a:rPr lang="el-GR" sz="2100" spc="-18" dirty="0">
                <a:cs typeface="Calibri"/>
              </a:rPr>
              <a:t> </a:t>
            </a:r>
            <a:r>
              <a:rPr lang="el-GR" sz="2100" spc="-4" dirty="0">
                <a:cs typeface="Calibri"/>
              </a:rPr>
              <a:t>τ</a:t>
            </a:r>
            <a:r>
              <a:rPr lang="el-GR" sz="2100" dirty="0">
                <a:cs typeface="Calibri"/>
              </a:rPr>
              <a:t>α</a:t>
            </a:r>
            <a:r>
              <a:rPr lang="el-GR" sz="2100" spc="-4" dirty="0">
                <a:cs typeface="Calibri"/>
              </a:rPr>
              <a:t> </a:t>
            </a:r>
            <a:r>
              <a:rPr lang="el-GR" sz="2100" spc="22" dirty="0">
                <a:cs typeface="Calibri"/>
              </a:rPr>
              <a:t>σ</a:t>
            </a:r>
            <a:r>
              <a:rPr lang="el-GR" sz="2100" spc="-18" dirty="0">
                <a:cs typeface="Calibri"/>
              </a:rPr>
              <a:t>τ</a:t>
            </a:r>
            <a:r>
              <a:rPr lang="el-GR" sz="2100" dirty="0">
                <a:cs typeface="Calibri"/>
              </a:rPr>
              <a:t>ο</a:t>
            </a:r>
            <a:r>
              <a:rPr lang="el-GR" sz="2100" spc="-18" dirty="0">
                <a:cs typeface="Calibri"/>
              </a:rPr>
              <a:t>ι</a:t>
            </a:r>
            <a:r>
              <a:rPr lang="el-GR" sz="2100" spc="-22" dirty="0">
                <a:cs typeface="Calibri"/>
              </a:rPr>
              <a:t>χ</a:t>
            </a:r>
            <a:r>
              <a:rPr lang="el-GR" sz="2100" spc="-4" dirty="0">
                <a:cs typeface="Calibri"/>
              </a:rPr>
              <a:t>εί</a:t>
            </a:r>
            <a:r>
              <a:rPr lang="el-GR" sz="2100" dirty="0">
                <a:cs typeface="Calibri"/>
              </a:rPr>
              <a:t>α</a:t>
            </a:r>
            <a:r>
              <a:rPr lang="el-GR" sz="2100" spc="-18" dirty="0">
                <a:cs typeface="Calibri"/>
              </a:rPr>
              <a:t> </a:t>
            </a:r>
            <a:r>
              <a:rPr lang="el-GR" sz="2100" spc="-4" dirty="0">
                <a:cs typeface="Calibri"/>
              </a:rPr>
              <a:t>τη</a:t>
            </a:r>
            <a:r>
              <a:rPr lang="el-GR" sz="2100" dirty="0">
                <a:cs typeface="Calibri"/>
              </a:rPr>
              <a:t>ς</a:t>
            </a:r>
            <a:r>
              <a:rPr lang="el-GR" sz="2100" spc="-4" dirty="0">
                <a:cs typeface="Calibri"/>
              </a:rPr>
              <a:t> ΚΑ</a:t>
            </a:r>
            <a:r>
              <a:rPr lang="el-GR" sz="2100" dirty="0">
                <a:cs typeface="Calibri"/>
              </a:rPr>
              <a:t>Χ</a:t>
            </a:r>
            <a:r>
              <a:rPr lang="el-GR" sz="2100" spc="-4" dirty="0">
                <a:cs typeface="Calibri"/>
              </a:rPr>
              <a:t> ω</a:t>
            </a:r>
            <a:r>
              <a:rPr lang="el-GR" sz="2100" dirty="0">
                <a:cs typeface="Calibri"/>
              </a:rPr>
              <a:t>ς</a:t>
            </a:r>
            <a:r>
              <a:rPr lang="el-GR" sz="2100" spc="-4" dirty="0">
                <a:cs typeface="Calibri"/>
              </a:rPr>
              <a:t> ποσο</a:t>
            </a:r>
            <a:r>
              <a:rPr lang="el-GR" sz="2100" spc="22" dirty="0">
                <a:cs typeface="Calibri"/>
              </a:rPr>
              <a:t>σ</a:t>
            </a:r>
            <a:r>
              <a:rPr lang="el-GR" sz="2100" spc="-4" dirty="0">
                <a:cs typeface="Calibri"/>
              </a:rPr>
              <a:t>τ</a:t>
            </a:r>
            <a:r>
              <a:rPr lang="el-GR" sz="2100" dirty="0">
                <a:cs typeface="Calibri"/>
              </a:rPr>
              <a:t>ά</a:t>
            </a:r>
            <a:r>
              <a:rPr lang="el-GR" sz="2100" spc="-26" dirty="0">
                <a:cs typeface="Calibri"/>
              </a:rPr>
              <a:t> </a:t>
            </a:r>
            <a:r>
              <a:rPr lang="el-GR" sz="2100" spc="-13" dirty="0">
                <a:cs typeface="Calibri"/>
              </a:rPr>
              <a:t>τ</a:t>
            </a:r>
            <a:r>
              <a:rPr lang="el-GR" sz="2100" spc="-4" dirty="0">
                <a:cs typeface="Calibri"/>
              </a:rPr>
              <a:t>ω</a:t>
            </a:r>
            <a:r>
              <a:rPr lang="el-GR" sz="2100" dirty="0">
                <a:cs typeface="Calibri"/>
              </a:rPr>
              <a:t>ν</a:t>
            </a:r>
            <a:r>
              <a:rPr lang="el-GR" sz="2100" spc="-4" dirty="0">
                <a:cs typeface="Calibri"/>
              </a:rPr>
              <a:t> </a:t>
            </a:r>
            <a:r>
              <a:rPr lang="el-GR" sz="2100" spc="-22" dirty="0">
                <a:cs typeface="Calibri"/>
              </a:rPr>
              <a:t>πω</a:t>
            </a:r>
            <a:r>
              <a:rPr lang="el-GR" sz="2100" spc="-4" dirty="0">
                <a:cs typeface="Calibri"/>
              </a:rPr>
              <a:t>λήσεων</a:t>
            </a:r>
            <a:endParaRPr lang="el-GR" sz="2100" dirty="0">
              <a:cs typeface="Calibri"/>
            </a:endParaRPr>
          </a:p>
          <a:p>
            <a:pPr marL="311683" indent="-300552">
              <a:spcBef>
                <a:spcPts val="570"/>
              </a:spcBef>
              <a:buClr>
                <a:schemeClr val="tx1"/>
              </a:buClr>
              <a:buFont typeface="Arial"/>
              <a:buChar char="•"/>
              <a:tabLst>
                <a:tab pos="312240" algn="l"/>
              </a:tabLst>
            </a:pPr>
            <a:r>
              <a:rPr lang="el-GR" sz="2500" b="1" dirty="0">
                <a:cs typeface="Calibri"/>
              </a:rPr>
              <a:t>Οριζό</a:t>
            </a:r>
            <a:r>
              <a:rPr lang="el-GR" sz="2500" b="1" spc="18" dirty="0">
                <a:cs typeface="Calibri"/>
              </a:rPr>
              <a:t>ν</a:t>
            </a:r>
            <a:r>
              <a:rPr lang="el-GR" sz="2500" b="1" dirty="0">
                <a:cs typeface="Calibri"/>
              </a:rPr>
              <a:t>τια</a:t>
            </a:r>
            <a:r>
              <a:rPr lang="el-GR" sz="2500" b="1" spc="-13" dirty="0">
                <a:cs typeface="Calibri"/>
              </a:rPr>
              <a:t> </a:t>
            </a:r>
            <a:r>
              <a:rPr lang="el-GR" sz="2500" b="1" dirty="0">
                <a:cs typeface="Calibri"/>
              </a:rPr>
              <a:t>ανά</a:t>
            </a:r>
            <a:r>
              <a:rPr lang="el-GR" sz="2500" b="1" spc="-35" dirty="0">
                <a:cs typeface="Calibri"/>
              </a:rPr>
              <a:t>λ</a:t>
            </a:r>
            <a:r>
              <a:rPr lang="el-GR" sz="2500" b="1" dirty="0">
                <a:cs typeface="Calibri"/>
              </a:rPr>
              <a:t>υση</a:t>
            </a:r>
            <a:r>
              <a:rPr lang="el-GR" sz="2500" b="1" spc="-4" dirty="0">
                <a:cs typeface="Calibri"/>
              </a:rPr>
              <a:t> </a:t>
            </a:r>
            <a:r>
              <a:rPr lang="el-GR" sz="2500" dirty="0">
                <a:cs typeface="Calibri"/>
              </a:rPr>
              <a:t>(</a:t>
            </a:r>
            <a:r>
              <a:rPr lang="el-GR" sz="2500" spc="-4" dirty="0">
                <a:cs typeface="Calibri"/>
              </a:rPr>
              <a:t>Ανά</a:t>
            </a:r>
            <a:r>
              <a:rPr lang="el-GR" sz="2500" spc="-35" dirty="0">
                <a:cs typeface="Calibri"/>
              </a:rPr>
              <a:t>λ</a:t>
            </a:r>
            <a:r>
              <a:rPr lang="el-GR" sz="2500" spc="-4" dirty="0">
                <a:cs typeface="Calibri"/>
              </a:rPr>
              <a:t>υσ</a:t>
            </a:r>
            <a:r>
              <a:rPr lang="el-GR" sz="2500" dirty="0">
                <a:cs typeface="Calibri"/>
              </a:rPr>
              <a:t>η</a:t>
            </a:r>
            <a:r>
              <a:rPr lang="el-GR" sz="2500" spc="-4" dirty="0">
                <a:cs typeface="Calibri"/>
              </a:rPr>
              <a:t> τ</a:t>
            </a:r>
            <a:r>
              <a:rPr lang="el-GR" sz="2500" spc="-22" dirty="0">
                <a:cs typeface="Calibri"/>
              </a:rPr>
              <a:t>ά</a:t>
            </a:r>
            <a:r>
              <a:rPr lang="el-GR" sz="2500" spc="-4" dirty="0">
                <a:cs typeface="Calibri"/>
              </a:rPr>
              <a:t>ση</a:t>
            </a:r>
            <a:r>
              <a:rPr lang="el-GR" sz="2500" dirty="0">
                <a:cs typeface="Calibri"/>
              </a:rPr>
              <a:t>ς)</a:t>
            </a:r>
          </a:p>
          <a:p>
            <a:pPr marL="662327" lvl="1" indent="-250460">
              <a:spcBef>
                <a:spcPts val="522"/>
              </a:spcBef>
              <a:buClr>
                <a:schemeClr val="tx1"/>
              </a:buClr>
              <a:buFont typeface="Arial"/>
              <a:buChar char="–"/>
              <a:tabLst>
                <a:tab pos="662327" algn="l"/>
              </a:tabLst>
            </a:pPr>
            <a:r>
              <a:rPr lang="el-GR" sz="2100" spc="-4" dirty="0">
                <a:cs typeface="Calibri"/>
              </a:rPr>
              <a:t>Με</a:t>
            </a:r>
            <a:r>
              <a:rPr lang="el-GR" sz="2100" spc="-13" dirty="0">
                <a:cs typeface="Calibri"/>
              </a:rPr>
              <a:t>τ</a:t>
            </a:r>
            <a:r>
              <a:rPr lang="el-GR" sz="2100" dirty="0">
                <a:cs typeface="Calibri"/>
              </a:rPr>
              <a:t>α</a:t>
            </a:r>
            <a:r>
              <a:rPr lang="el-GR" sz="2100" spc="-4" dirty="0">
                <a:cs typeface="Calibri"/>
              </a:rPr>
              <a:t>β</a:t>
            </a:r>
            <a:r>
              <a:rPr lang="el-GR" sz="2100" spc="-18" dirty="0">
                <a:cs typeface="Calibri"/>
              </a:rPr>
              <a:t>ο</a:t>
            </a:r>
            <a:r>
              <a:rPr lang="el-GR" sz="2100" spc="-4" dirty="0">
                <a:cs typeface="Calibri"/>
              </a:rPr>
              <a:t>λ</a:t>
            </a:r>
            <a:r>
              <a:rPr lang="el-GR" sz="2100" dirty="0">
                <a:cs typeface="Calibri"/>
              </a:rPr>
              <a:t>ή</a:t>
            </a:r>
            <a:r>
              <a:rPr lang="el-GR" sz="2100" spc="-26" dirty="0">
                <a:cs typeface="Calibri"/>
              </a:rPr>
              <a:t> </a:t>
            </a:r>
            <a:r>
              <a:rPr lang="el-GR" sz="2100" spc="-70" dirty="0">
                <a:cs typeface="Calibri"/>
              </a:rPr>
              <a:t>κ</a:t>
            </a:r>
            <a:r>
              <a:rPr lang="el-GR" sz="2100" spc="-4" dirty="0">
                <a:cs typeface="Calibri"/>
              </a:rPr>
              <a:t>ονδ</a:t>
            </a:r>
            <a:r>
              <a:rPr lang="el-GR" sz="2100" spc="-57" dirty="0">
                <a:cs typeface="Calibri"/>
              </a:rPr>
              <a:t>υ</a:t>
            </a:r>
            <a:r>
              <a:rPr lang="el-GR" sz="2100" spc="-22" dirty="0">
                <a:cs typeface="Calibri"/>
              </a:rPr>
              <a:t>λ</a:t>
            </a:r>
            <a:r>
              <a:rPr lang="el-GR" sz="2100" dirty="0">
                <a:cs typeface="Calibri"/>
              </a:rPr>
              <a:t>ί</a:t>
            </a:r>
            <a:r>
              <a:rPr lang="el-GR" sz="2100" spc="-4" dirty="0">
                <a:cs typeface="Calibri"/>
              </a:rPr>
              <a:t>ω</a:t>
            </a:r>
            <a:r>
              <a:rPr lang="el-GR" sz="2100" dirty="0">
                <a:cs typeface="Calibri"/>
              </a:rPr>
              <a:t>ν</a:t>
            </a:r>
            <a:r>
              <a:rPr lang="el-GR" sz="2100" spc="-4" dirty="0">
                <a:cs typeface="Calibri"/>
              </a:rPr>
              <a:t> απ</a:t>
            </a:r>
            <a:r>
              <a:rPr lang="el-GR" sz="2100" dirty="0">
                <a:cs typeface="Calibri"/>
              </a:rPr>
              <a:t>ό</a:t>
            </a:r>
            <a:r>
              <a:rPr lang="el-GR" sz="2100" spc="-4" dirty="0">
                <a:cs typeface="Calibri"/>
              </a:rPr>
              <a:t> χρονι</a:t>
            </a:r>
            <a:r>
              <a:rPr lang="el-GR" sz="2100" dirty="0">
                <a:cs typeface="Calibri"/>
              </a:rPr>
              <a:t>ά</a:t>
            </a:r>
            <a:r>
              <a:rPr lang="el-GR" sz="2100" spc="-4" dirty="0">
                <a:cs typeface="Calibri"/>
              </a:rPr>
              <a:t> σ</a:t>
            </a:r>
            <a:r>
              <a:rPr lang="el-GR" sz="2100" dirty="0">
                <a:cs typeface="Calibri"/>
              </a:rPr>
              <a:t>ε</a:t>
            </a:r>
            <a:r>
              <a:rPr lang="el-GR" sz="2100" spc="-13" dirty="0">
                <a:cs typeface="Calibri"/>
              </a:rPr>
              <a:t> </a:t>
            </a:r>
            <a:r>
              <a:rPr lang="el-GR" sz="2100" spc="-4" dirty="0">
                <a:cs typeface="Calibri"/>
              </a:rPr>
              <a:t>χρονιά</a:t>
            </a:r>
            <a:endParaRPr lang="el-GR" sz="2100" dirty="0">
              <a:cs typeface="Calibri"/>
            </a:endParaRPr>
          </a:p>
          <a:p>
            <a:pPr marL="1012971" lvl="2" indent="-200368">
              <a:spcBef>
                <a:spcPts val="443"/>
              </a:spcBef>
              <a:buClr>
                <a:schemeClr val="tx1"/>
              </a:buClr>
              <a:buFont typeface="Arial"/>
              <a:buChar char="•"/>
              <a:tabLst>
                <a:tab pos="1012971" algn="l"/>
              </a:tabLst>
            </a:pPr>
            <a:r>
              <a:rPr lang="el-GR" spc="-9" dirty="0" err="1">
                <a:cs typeface="Calibri"/>
              </a:rPr>
              <a:t>π</a:t>
            </a:r>
            <a:r>
              <a:rPr lang="el-GR" spc="-4" dirty="0" err="1">
                <a:cs typeface="Calibri"/>
              </a:rPr>
              <a:t>.χ</a:t>
            </a:r>
            <a:r>
              <a:rPr lang="el-GR" spc="-18" dirty="0">
                <a:cs typeface="Calibri"/>
              </a:rPr>
              <a:t> </a:t>
            </a:r>
            <a:r>
              <a:rPr lang="el-GR" spc="-4" dirty="0">
                <a:cs typeface="Calibri"/>
              </a:rPr>
              <a:t>(</a:t>
            </a:r>
            <a:r>
              <a:rPr lang="el-GR" spc="-9" dirty="0">
                <a:cs typeface="Calibri"/>
              </a:rPr>
              <a:t>Π</a:t>
            </a:r>
            <a:r>
              <a:rPr lang="el-GR" spc="-22" dirty="0">
                <a:cs typeface="Calibri"/>
              </a:rPr>
              <a:t>ω</a:t>
            </a:r>
            <a:r>
              <a:rPr lang="el-GR" spc="-9" dirty="0">
                <a:cs typeface="Calibri"/>
              </a:rPr>
              <a:t>λήσει</a:t>
            </a:r>
            <a:r>
              <a:rPr lang="el-GR" spc="-4" dirty="0">
                <a:cs typeface="Calibri"/>
              </a:rPr>
              <a:t>ς</a:t>
            </a:r>
            <a:r>
              <a:rPr lang="el-GR" spc="13" dirty="0">
                <a:cs typeface="Calibri"/>
              </a:rPr>
              <a:t> </a:t>
            </a:r>
            <a:r>
              <a:rPr lang="el-GR" sz="1700" spc="13" baseline="-8547" dirty="0">
                <a:cs typeface="Calibri"/>
              </a:rPr>
              <a:t>t</a:t>
            </a:r>
            <a:r>
              <a:rPr lang="el-GR" sz="1700" baseline="-8547" dirty="0">
                <a:cs typeface="Calibri"/>
              </a:rPr>
              <a:t> </a:t>
            </a:r>
            <a:r>
              <a:rPr lang="el-GR" sz="1700" spc="-177" baseline="-8547" dirty="0">
                <a:cs typeface="Calibri"/>
              </a:rPr>
              <a:t> </a:t>
            </a:r>
            <a:r>
              <a:rPr lang="el-GR" spc="-4" dirty="0">
                <a:cs typeface="Calibri"/>
              </a:rPr>
              <a:t>–</a:t>
            </a:r>
            <a:r>
              <a:rPr lang="el-GR" spc="4" dirty="0">
                <a:cs typeface="Calibri"/>
              </a:rPr>
              <a:t> </a:t>
            </a:r>
            <a:r>
              <a:rPr lang="el-GR" spc="-9" dirty="0">
                <a:cs typeface="Calibri"/>
              </a:rPr>
              <a:t>Π</a:t>
            </a:r>
            <a:r>
              <a:rPr lang="el-GR" spc="-22" dirty="0">
                <a:cs typeface="Calibri"/>
              </a:rPr>
              <a:t>ω</a:t>
            </a:r>
            <a:r>
              <a:rPr lang="el-GR" spc="-9" dirty="0">
                <a:cs typeface="Calibri"/>
              </a:rPr>
              <a:t>λήσει</a:t>
            </a:r>
            <a:r>
              <a:rPr lang="el-GR" spc="-4" dirty="0">
                <a:cs typeface="Calibri"/>
              </a:rPr>
              <a:t>ς</a:t>
            </a:r>
            <a:r>
              <a:rPr lang="el-GR" spc="9" dirty="0">
                <a:cs typeface="Calibri"/>
              </a:rPr>
              <a:t> </a:t>
            </a:r>
            <a:r>
              <a:rPr lang="el-GR" sz="1700" spc="6" baseline="-8547" dirty="0">
                <a:cs typeface="Calibri"/>
              </a:rPr>
              <a:t>t‐</a:t>
            </a:r>
            <a:r>
              <a:rPr lang="el-GR" sz="1700" spc="19" baseline="-8547" dirty="0">
                <a:cs typeface="Calibri"/>
              </a:rPr>
              <a:t>1</a:t>
            </a:r>
            <a:r>
              <a:rPr lang="el-GR" spc="-9" dirty="0">
                <a:cs typeface="Calibri"/>
              </a:rPr>
              <a:t>)</a:t>
            </a:r>
            <a:r>
              <a:rPr lang="el-GR" spc="-4" dirty="0">
                <a:cs typeface="Calibri"/>
              </a:rPr>
              <a:t>/</a:t>
            </a:r>
            <a:r>
              <a:rPr lang="el-GR" spc="13" dirty="0">
                <a:cs typeface="Calibri"/>
              </a:rPr>
              <a:t> </a:t>
            </a:r>
            <a:r>
              <a:rPr lang="el-GR" spc="-9" dirty="0">
                <a:cs typeface="Calibri"/>
              </a:rPr>
              <a:t>Π</a:t>
            </a:r>
            <a:r>
              <a:rPr lang="el-GR" spc="-22" dirty="0">
                <a:cs typeface="Calibri"/>
              </a:rPr>
              <a:t>ω</a:t>
            </a:r>
            <a:r>
              <a:rPr lang="el-GR" spc="-9" dirty="0">
                <a:cs typeface="Calibri"/>
              </a:rPr>
              <a:t>λ</a:t>
            </a:r>
            <a:r>
              <a:rPr lang="el-GR" spc="-4" dirty="0">
                <a:cs typeface="Calibri"/>
              </a:rPr>
              <a:t>ή</a:t>
            </a:r>
            <a:r>
              <a:rPr lang="el-GR" spc="-9" dirty="0">
                <a:cs typeface="Calibri"/>
              </a:rPr>
              <a:t>σ</a:t>
            </a:r>
            <a:r>
              <a:rPr lang="el-GR" spc="-4" dirty="0">
                <a:cs typeface="Calibri"/>
              </a:rPr>
              <a:t>ε</a:t>
            </a:r>
            <a:r>
              <a:rPr lang="el-GR" spc="-9" dirty="0">
                <a:cs typeface="Calibri"/>
              </a:rPr>
              <a:t>ι</a:t>
            </a:r>
            <a:r>
              <a:rPr lang="el-GR" spc="-4" dirty="0">
                <a:cs typeface="Calibri"/>
              </a:rPr>
              <a:t>ς</a:t>
            </a:r>
            <a:r>
              <a:rPr lang="el-GR" spc="9" dirty="0">
                <a:cs typeface="Calibri"/>
              </a:rPr>
              <a:t> </a:t>
            </a:r>
            <a:r>
              <a:rPr lang="el-GR" sz="1700" spc="6" baseline="-8547" dirty="0">
                <a:cs typeface="Calibri"/>
              </a:rPr>
              <a:t>t‐</a:t>
            </a:r>
            <a:r>
              <a:rPr lang="el-GR" sz="1700" spc="19" baseline="-8547" dirty="0">
                <a:cs typeface="Calibri"/>
              </a:rPr>
              <a:t>1</a:t>
            </a:r>
            <a:endParaRPr lang="el-GR" sz="1700" baseline="-8547" dirty="0">
              <a:cs typeface="Calibri"/>
            </a:endParaRPr>
          </a:p>
          <a:p>
            <a:pPr marL="1012971" marR="344521" lvl="2" indent="-200368">
              <a:spcBef>
                <a:spcPts val="421"/>
              </a:spcBef>
              <a:buClr>
                <a:schemeClr val="tx1"/>
              </a:buClr>
              <a:buFont typeface="Arial"/>
              <a:buChar char="•"/>
              <a:tabLst>
                <a:tab pos="1012971" algn="l"/>
              </a:tabLst>
            </a:pPr>
            <a:r>
              <a:rPr lang="el-GR" spc="-9" dirty="0">
                <a:cs typeface="Calibri"/>
              </a:rPr>
              <a:t>Δη</a:t>
            </a:r>
            <a:r>
              <a:rPr lang="el-GR" spc="-35" dirty="0">
                <a:cs typeface="Calibri"/>
              </a:rPr>
              <a:t>λ</a:t>
            </a:r>
            <a:r>
              <a:rPr lang="el-GR" spc="-13" dirty="0">
                <a:cs typeface="Calibri"/>
              </a:rPr>
              <a:t>ώ</a:t>
            </a:r>
            <a:r>
              <a:rPr lang="el-GR" spc="-9" dirty="0">
                <a:cs typeface="Calibri"/>
              </a:rPr>
              <a:t>νε</a:t>
            </a:r>
            <a:r>
              <a:rPr lang="el-GR" spc="-4" dirty="0">
                <a:cs typeface="Calibri"/>
              </a:rPr>
              <a:t>ι </a:t>
            </a:r>
            <a:r>
              <a:rPr lang="el-GR" spc="-9" dirty="0">
                <a:cs typeface="Calibri"/>
              </a:rPr>
              <a:t>τ</a:t>
            </a:r>
            <a:r>
              <a:rPr lang="el-GR" spc="-4" dirty="0">
                <a:cs typeface="Calibri"/>
              </a:rPr>
              <a:t>η </a:t>
            </a:r>
            <a:r>
              <a:rPr lang="el-GR" spc="-9" dirty="0">
                <a:cs typeface="Calibri"/>
              </a:rPr>
              <a:t>ποσο</a:t>
            </a:r>
            <a:r>
              <a:rPr lang="el-GR" spc="4" dirty="0">
                <a:cs typeface="Calibri"/>
              </a:rPr>
              <a:t>σ</a:t>
            </a:r>
            <a:r>
              <a:rPr lang="el-GR" spc="-9" dirty="0">
                <a:cs typeface="Calibri"/>
              </a:rPr>
              <a:t>τιαί</a:t>
            </a:r>
            <a:r>
              <a:rPr lang="el-GR" spc="-4" dirty="0">
                <a:cs typeface="Calibri"/>
              </a:rPr>
              <a:t>α </a:t>
            </a:r>
            <a:r>
              <a:rPr lang="el-GR" spc="-9" dirty="0">
                <a:cs typeface="Calibri"/>
              </a:rPr>
              <a:t>με</a:t>
            </a:r>
            <a:r>
              <a:rPr lang="el-GR" spc="-18" dirty="0">
                <a:cs typeface="Calibri"/>
              </a:rPr>
              <a:t>τ</a:t>
            </a:r>
            <a:r>
              <a:rPr lang="el-GR" spc="-4" dirty="0">
                <a:cs typeface="Calibri"/>
              </a:rPr>
              <a:t>α</a:t>
            </a:r>
            <a:r>
              <a:rPr lang="el-GR" spc="-9" dirty="0">
                <a:cs typeface="Calibri"/>
              </a:rPr>
              <a:t>β</a:t>
            </a:r>
            <a:r>
              <a:rPr lang="el-GR" spc="-22" dirty="0">
                <a:cs typeface="Calibri"/>
              </a:rPr>
              <a:t>ο</a:t>
            </a:r>
            <a:r>
              <a:rPr lang="el-GR" spc="-9" dirty="0">
                <a:cs typeface="Calibri"/>
              </a:rPr>
              <a:t>λ</a:t>
            </a:r>
            <a:r>
              <a:rPr lang="el-GR" spc="-4" dirty="0">
                <a:cs typeface="Calibri"/>
              </a:rPr>
              <a:t>ή </a:t>
            </a:r>
            <a:r>
              <a:rPr lang="el-GR" spc="-9" dirty="0">
                <a:cs typeface="Calibri"/>
              </a:rPr>
              <a:t>τω</a:t>
            </a:r>
            <a:r>
              <a:rPr lang="el-GR" spc="-4" dirty="0">
                <a:cs typeface="Calibri"/>
              </a:rPr>
              <a:t>ν </a:t>
            </a:r>
            <a:r>
              <a:rPr lang="el-GR" spc="-22" dirty="0">
                <a:cs typeface="Calibri"/>
              </a:rPr>
              <a:t>πω</a:t>
            </a:r>
            <a:r>
              <a:rPr lang="el-GR" spc="-9" dirty="0">
                <a:cs typeface="Calibri"/>
              </a:rPr>
              <a:t>λήσεω</a:t>
            </a:r>
            <a:r>
              <a:rPr lang="el-GR" spc="-4" dirty="0">
                <a:cs typeface="Calibri"/>
              </a:rPr>
              <a:t>ν</a:t>
            </a:r>
            <a:r>
              <a:rPr lang="el-GR" spc="-13" dirty="0">
                <a:cs typeface="Calibri"/>
              </a:rPr>
              <a:t> </a:t>
            </a:r>
            <a:r>
              <a:rPr lang="el-GR" spc="-9" dirty="0">
                <a:cs typeface="Calibri"/>
              </a:rPr>
              <a:t>με</a:t>
            </a:r>
            <a:r>
              <a:rPr lang="el-GR" spc="-18" dirty="0">
                <a:cs typeface="Calibri"/>
              </a:rPr>
              <a:t>τ</a:t>
            </a:r>
            <a:r>
              <a:rPr lang="el-GR" spc="-4" dirty="0">
                <a:cs typeface="Calibri"/>
              </a:rPr>
              <a:t>α</a:t>
            </a:r>
            <a:r>
              <a:rPr lang="el-GR" spc="-31" dirty="0">
                <a:cs typeface="Calibri"/>
              </a:rPr>
              <a:t>ξ</a:t>
            </a:r>
            <a:r>
              <a:rPr lang="el-GR" spc="-4" dirty="0">
                <a:cs typeface="Calibri"/>
              </a:rPr>
              <a:t>ύ</a:t>
            </a:r>
            <a:r>
              <a:rPr lang="el-GR" spc="9" dirty="0">
                <a:cs typeface="Calibri"/>
              </a:rPr>
              <a:t> </a:t>
            </a:r>
            <a:r>
              <a:rPr lang="el-GR" spc="-4" dirty="0">
                <a:cs typeface="Calibri"/>
              </a:rPr>
              <a:t>2 </a:t>
            </a:r>
            <a:r>
              <a:rPr lang="el-GR" spc="-9" dirty="0">
                <a:cs typeface="Calibri"/>
              </a:rPr>
              <a:t>περι</a:t>
            </a:r>
            <a:r>
              <a:rPr lang="el-GR" spc="-4" dirty="0">
                <a:cs typeface="Calibri"/>
              </a:rPr>
              <a:t>ό</a:t>
            </a:r>
            <a:r>
              <a:rPr lang="el-GR" spc="-9" dirty="0">
                <a:cs typeface="Calibri"/>
              </a:rPr>
              <a:t>δ</a:t>
            </a:r>
            <a:r>
              <a:rPr lang="el-GR" spc="-13" dirty="0">
                <a:cs typeface="Calibri"/>
              </a:rPr>
              <a:t>ων</a:t>
            </a:r>
            <a:endParaRPr lang="el-GR" dirty="0">
              <a:cs typeface="Calibri"/>
            </a:endParaRPr>
          </a:p>
          <a:p>
            <a:pPr marL="311683" indent="-300552">
              <a:spcBef>
                <a:spcPts val="543"/>
              </a:spcBef>
              <a:buClr>
                <a:schemeClr val="tx1"/>
              </a:buClr>
              <a:buFont typeface="Arial"/>
              <a:buChar char="•"/>
              <a:tabLst>
                <a:tab pos="312240" algn="l"/>
              </a:tabLst>
            </a:pPr>
            <a:r>
              <a:rPr lang="el-GR" sz="2500" b="1" dirty="0">
                <a:cs typeface="Calibri"/>
              </a:rPr>
              <a:t>Ανά</a:t>
            </a:r>
            <a:r>
              <a:rPr lang="el-GR" sz="2500" b="1" spc="-35" dirty="0">
                <a:cs typeface="Calibri"/>
              </a:rPr>
              <a:t>λ</a:t>
            </a:r>
            <a:r>
              <a:rPr lang="el-GR" sz="2500" b="1" dirty="0">
                <a:cs typeface="Calibri"/>
              </a:rPr>
              <a:t>υση με αρ</a:t>
            </a:r>
            <a:r>
              <a:rPr lang="el-GR" sz="2500" b="1" spc="-18" dirty="0">
                <a:cs typeface="Calibri"/>
              </a:rPr>
              <a:t>ι</a:t>
            </a:r>
            <a:r>
              <a:rPr lang="el-GR" sz="2500" b="1" spc="-4" dirty="0">
                <a:cs typeface="Calibri"/>
              </a:rPr>
              <a:t>θ</a:t>
            </a:r>
            <a:r>
              <a:rPr lang="el-GR" sz="2500" b="1" spc="-18" dirty="0">
                <a:cs typeface="Calibri"/>
              </a:rPr>
              <a:t>μ</a:t>
            </a:r>
            <a:r>
              <a:rPr lang="el-GR" sz="2500" b="1" spc="-4" dirty="0">
                <a:cs typeface="Calibri"/>
              </a:rPr>
              <a:t>ο</a:t>
            </a:r>
            <a:r>
              <a:rPr lang="el-GR" sz="2500" b="1" dirty="0">
                <a:cs typeface="Calibri"/>
              </a:rPr>
              <a:t>δείκτες</a:t>
            </a:r>
          </a:p>
          <a:p>
            <a:pPr>
              <a:buClr>
                <a:schemeClr val="tx1"/>
              </a:buClr>
            </a:pPr>
            <a:endParaRPr lang="el-GR" dirty="0"/>
          </a:p>
        </p:txBody>
      </p:sp>
    </p:spTree>
    <p:extLst>
      <p:ext uri="{BB962C8B-B14F-4D97-AF65-F5344CB8AC3E}">
        <p14:creationId xmlns:p14="http://schemas.microsoft.com/office/powerpoint/2010/main" val="35557922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Ίδρυση</a:t>
            </a:r>
            <a:r>
              <a:rPr spc="-4" dirty="0">
                <a:latin typeface="Calibri"/>
                <a:cs typeface="Calibri"/>
              </a:rPr>
              <a:t> </a:t>
            </a:r>
            <a:r>
              <a:rPr dirty="0">
                <a:latin typeface="Calibri"/>
                <a:cs typeface="Calibri"/>
              </a:rPr>
              <a:t>επ</a:t>
            </a:r>
            <a:r>
              <a:rPr spc="-22" dirty="0">
                <a:latin typeface="Calibri"/>
                <a:cs typeface="Calibri"/>
              </a:rPr>
              <a:t>ι</a:t>
            </a:r>
            <a:r>
              <a:rPr spc="-31" dirty="0">
                <a:latin typeface="Calibri"/>
                <a:cs typeface="Calibri"/>
              </a:rPr>
              <a:t>χ</a:t>
            </a:r>
            <a:r>
              <a:rPr dirty="0">
                <a:latin typeface="Calibri"/>
                <a:cs typeface="Calibri"/>
              </a:rPr>
              <a:t>είρησης</a:t>
            </a:r>
          </a:p>
        </p:txBody>
      </p:sp>
      <p:sp>
        <p:nvSpPr>
          <p:cNvPr id="5" name="object 5"/>
          <p:cNvSpPr txBox="1"/>
          <p:nvPr/>
        </p:nvSpPr>
        <p:spPr>
          <a:xfrm>
            <a:off x="2654621" y="1811525"/>
            <a:ext cx="6825963" cy="861774"/>
          </a:xfrm>
          <a:prstGeom prst="rect">
            <a:avLst/>
          </a:prstGeom>
        </p:spPr>
        <p:txBody>
          <a:bodyPr vert="horz" wrap="square" lIns="0" tIns="0" rIns="0" bIns="0" rtlCol="0">
            <a:spAutoFit/>
          </a:bodyPr>
          <a:lstStyle/>
          <a:p>
            <a:pPr marL="311683" marR="4453" indent="-300552">
              <a:buClr>
                <a:schemeClr val="tx1"/>
              </a:buClr>
              <a:buFont typeface="Arial"/>
              <a:buChar char="•"/>
              <a:tabLst>
                <a:tab pos="311683" algn="l"/>
              </a:tabLst>
            </a:pPr>
            <a:r>
              <a:rPr sz="2800" spc="-4" dirty="0">
                <a:latin typeface="Calibri"/>
                <a:cs typeface="Calibri"/>
              </a:rPr>
              <a:t>Κα</a:t>
            </a:r>
            <a:r>
              <a:rPr sz="2800" spc="-26" dirty="0">
                <a:latin typeface="Calibri"/>
                <a:cs typeface="Calibri"/>
              </a:rPr>
              <a:t>τ</a:t>
            </a:r>
            <a:r>
              <a:rPr sz="2800" spc="-9" dirty="0">
                <a:latin typeface="Calibri"/>
                <a:cs typeface="Calibri"/>
              </a:rPr>
              <a:t>α</a:t>
            </a:r>
            <a:r>
              <a:rPr sz="2800" spc="-4" dirty="0">
                <a:latin typeface="Calibri"/>
                <a:cs typeface="Calibri"/>
              </a:rPr>
              <a:t>βά</a:t>
            </a:r>
            <a:r>
              <a:rPr sz="2800" spc="4" dirty="0">
                <a:latin typeface="Calibri"/>
                <a:cs typeface="Calibri"/>
              </a:rPr>
              <a:t>λ</a:t>
            </a:r>
            <a:r>
              <a:rPr sz="2800" spc="-31" dirty="0">
                <a:latin typeface="Calibri"/>
                <a:cs typeface="Calibri"/>
              </a:rPr>
              <a:t>λ</a:t>
            </a:r>
            <a:r>
              <a:rPr sz="2800" spc="-4" dirty="0">
                <a:latin typeface="Calibri"/>
                <a:cs typeface="Calibri"/>
              </a:rPr>
              <a:t>ο</a:t>
            </a:r>
            <a:r>
              <a:rPr sz="2800" spc="4" dirty="0">
                <a:latin typeface="Calibri"/>
                <a:cs typeface="Calibri"/>
              </a:rPr>
              <a:t>ν</a:t>
            </a:r>
            <a:r>
              <a:rPr sz="2800" spc="-26" dirty="0">
                <a:latin typeface="Calibri"/>
                <a:cs typeface="Calibri"/>
              </a:rPr>
              <a:t>τ</a:t>
            </a:r>
            <a:r>
              <a:rPr sz="2800" spc="-9" dirty="0">
                <a:latin typeface="Calibri"/>
                <a:cs typeface="Calibri"/>
              </a:rPr>
              <a:t>α</a:t>
            </a:r>
            <a:r>
              <a:rPr sz="2800" spc="-4" dirty="0">
                <a:latin typeface="Calibri"/>
                <a:cs typeface="Calibri"/>
              </a:rPr>
              <a:t>ι</a:t>
            </a:r>
            <a:r>
              <a:rPr sz="2800" spc="22" dirty="0">
                <a:latin typeface="Calibri"/>
                <a:cs typeface="Calibri"/>
              </a:rPr>
              <a:t> </a:t>
            </a:r>
            <a:r>
              <a:rPr sz="2800" spc="-4" dirty="0">
                <a:latin typeface="Calibri"/>
                <a:cs typeface="Calibri"/>
              </a:rPr>
              <a:t>από</a:t>
            </a:r>
            <a:r>
              <a:rPr sz="2800" dirty="0">
                <a:latin typeface="Calibri"/>
                <a:cs typeface="Calibri"/>
              </a:rPr>
              <a:t> </a:t>
            </a:r>
            <a:r>
              <a:rPr sz="2800" spc="-31" dirty="0">
                <a:latin typeface="Calibri"/>
                <a:cs typeface="Calibri"/>
              </a:rPr>
              <a:t>τ</a:t>
            </a:r>
            <a:r>
              <a:rPr sz="2800" spc="-9" dirty="0">
                <a:latin typeface="Calibri"/>
                <a:cs typeface="Calibri"/>
              </a:rPr>
              <a:t>ο</a:t>
            </a:r>
            <a:r>
              <a:rPr sz="2800" spc="-4" dirty="0">
                <a:latin typeface="Calibri"/>
                <a:cs typeface="Calibri"/>
              </a:rPr>
              <a:t>υς</a:t>
            </a:r>
            <a:r>
              <a:rPr sz="2800" dirty="0">
                <a:latin typeface="Calibri"/>
                <a:cs typeface="Calibri"/>
              </a:rPr>
              <a:t> </a:t>
            </a:r>
            <a:r>
              <a:rPr sz="2800" spc="-4" dirty="0">
                <a:latin typeface="Calibri"/>
                <a:cs typeface="Calibri"/>
              </a:rPr>
              <a:t>με</a:t>
            </a:r>
            <a:r>
              <a:rPr sz="2800" spc="-31" dirty="0">
                <a:latin typeface="Calibri"/>
                <a:cs typeface="Calibri"/>
              </a:rPr>
              <a:t>τ</a:t>
            </a:r>
            <a:r>
              <a:rPr sz="2800" spc="-4" dirty="0">
                <a:latin typeface="Calibri"/>
                <a:cs typeface="Calibri"/>
              </a:rPr>
              <a:t>ό</a:t>
            </a:r>
            <a:r>
              <a:rPr sz="2800" spc="-44" dirty="0">
                <a:latin typeface="Calibri"/>
                <a:cs typeface="Calibri"/>
              </a:rPr>
              <a:t>χ</a:t>
            </a:r>
            <a:r>
              <a:rPr sz="2800" spc="-4" dirty="0">
                <a:latin typeface="Calibri"/>
                <a:cs typeface="Calibri"/>
              </a:rPr>
              <a:t>ους</a:t>
            </a:r>
            <a:r>
              <a:rPr sz="2800" spc="26" dirty="0">
                <a:latin typeface="Calibri"/>
                <a:cs typeface="Calibri"/>
              </a:rPr>
              <a:t> </a:t>
            </a:r>
            <a:r>
              <a:rPr sz="2800" spc="-4" dirty="0">
                <a:latin typeface="Calibri"/>
                <a:cs typeface="Calibri"/>
              </a:rPr>
              <a:t>€</a:t>
            </a:r>
            <a:r>
              <a:rPr sz="2800" spc="4" dirty="0">
                <a:latin typeface="Calibri"/>
                <a:cs typeface="Calibri"/>
              </a:rPr>
              <a:t> </a:t>
            </a:r>
            <a:r>
              <a:rPr sz="2800" spc="-9" dirty="0">
                <a:latin typeface="Calibri"/>
                <a:cs typeface="Calibri"/>
              </a:rPr>
              <a:t>5.00</a:t>
            </a:r>
            <a:r>
              <a:rPr sz="2800" spc="-4" dirty="0">
                <a:latin typeface="Calibri"/>
                <a:cs typeface="Calibri"/>
              </a:rPr>
              <a:t>0</a:t>
            </a:r>
            <a:r>
              <a:rPr sz="2800" spc="18" dirty="0">
                <a:latin typeface="Calibri"/>
                <a:cs typeface="Calibri"/>
              </a:rPr>
              <a:t> </a:t>
            </a:r>
            <a:r>
              <a:rPr sz="2800" spc="-9" dirty="0">
                <a:latin typeface="Calibri"/>
                <a:cs typeface="Calibri"/>
              </a:rPr>
              <a:t>μ</a:t>
            </a:r>
            <a:r>
              <a:rPr sz="2800" spc="-4" dirty="0">
                <a:latin typeface="Calibri"/>
                <a:cs typeface="Calibri"/>
              </a:rPr>
              <a:t>ε </a:t>
            </a:r>
            <a:r>
              <a:rPr sz="2800" spc="-9" dirty="0">
                <a:latin typeface="Calibri"/>
                <a:cs typeface="Calibri"/>
              </a:rPr>
              <a:t>μ</a:t>
            </a:r>
            <a:r>
              <a:rPr sz="2800" spc="-4" dirty="0">
                <a:latin typeface="Calibri"/>
                <a:cs typeface="Calibri"/>
              </a:rPr>
              <a:t>ε</a:t>
            </a:r>
            <a:r>
              <a:rPr sz="2800" spc="-18" dirty="0">
                <a:latin typeface="Calibri"/>
                <a:cs typeface="Calibri"/>
              </a:rPr>
              <a:t>τ</a:t>
            </a:r>
            <a:r>
              <a:rPr sz="2800" spc="-9" dirty="0">
                <a:latin typeface="Calibri"/>
                <a:cs typeface="Calibri"/>
              </a:rPr>
              <a:t>ρ</a:t>
            </a:r>
            <a:r>
              <a:rPr sz="2800" spc="-53" dirty="0">
                <a:latin typeface="Calibri"/>
                <a:cs typeface="Calibri"/>
              </a:rPr>
              <a:t>η</a:t>
            </a:r>
            <a:r>
              <a:rPr sz="2800" spc="-26" dirty="0">
                <a:latin typeface="Calibri"/>
                <a:cs typeface="Calibri"/>
              </a:rPr>
              <a:t>τά</a:t>
            </a:r>
            <a:endParaRPr sz="2800" dirty="0">
              <a:latin typeface="Calibri"/>
              <a:cs typeface="Calibri"/>
            </a:endParaRPr>
          </a:p>
        </p:txBody>
      </p:sp>
      <p:sp>
        <p:nvSpPr>
          <p:cNvPr id="8" name="object 8"/>
          <p:cNvSpPr/>
          <p:nvPr/>
        </p:nvSpPr>
        <p:spPr>
          <a:xfrm flipV="1">
            <a:off x="2927649" y="3397559"/>
            <a:ext cx="6012667" cy="45719"/>
          </a:xfrm>
          <a:custGeom>
            <a:avLst/>
            <a:gdLst/>
            <a:ahLst/>
            <a:cxnLst/>
            <a:rect l="l" t="t" r="r" b="b"/>
            <a:pathLst>
              <a:path w="6019800">
                <a:moveTo>
                  <a:pt x="0" y="0"/>
                </a:moveTo>
                <a:lnTo>
                  <a:pt x="6019800" y="0"/>
                </a:lnTo>
              </a:path>
            </a:pathLst>
          </a:custGeom>
          <a:ln w="9144">
            <a:solidFill>
              <a:srgbClr val="000000"/>
            </a:solidFill>
          </a:ln>
        </p:spPr>
        <p:txBody>
          <a:bodyPr wrap="square" lIns="0" tIns="0" rIns="0" bIns="0" rtlCol="0"/>
          <a:lstStyle/>
          <a:p>
            <a:endParaRPr/>
          </a:p>
        </p:txBody>
      </p:sp>
      <p:sp>
        <p:nvSpPr>
          <p:cNvPr id="9" name="object 9"/>
          <p:cNvSpPr txBox="1"/>
          <p:nvPr/>
        </p:nvSpPr>
        <p:spPr>
          <a:xfrm>
            <a:off x="3774374" y="2935524"/>
            <a:ext cx="2321627"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10" name="object 10"/>
          <p:cNvSpPr txBox="1"/>
          <p:nvPr/>
        </p:nvSpPr>
        <p:spPr>
          <a:xfrm>
            <a:off x="6946228" y="2959018"/>
            <a:ext cx="1670052"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11" name="object 11"/>
          <p:cNvSpPr txBox="1"/>
          <p:nvPr/>
        </p:nvSpPr>
        <p:spPr>
          <a:xfrm>
            <a:off x="3431704" y="3719099"/>
            <a:ext cx="1146258" cy="384721"/>
          </a:xfrm>
          <a:prstGeom prst="rect">
            <a:avLst/>
          </a:prstGeom>
        </p:spPr>
        <p:txBody>
          <a:bodyPr vert="horz" wrap="square" lIns="0" tIns="0" rIns="0" bIns="0" rtlCol="0">
            <a:spAutoFit/>
          </a:bodyPr>
          <a:lstStyle/>
          <a:p>
            <a:pPr marL="11132"/>
            <a:r>
              <a:rPr sz="2500" spc="-4" dirty="0">
                <a:latin typeface="Calibri"/>
                <a:cs typeface="Calibri"/>
              </a:rPr>
              <a:t>Ταμείο</a:t>
            </a:r>
            <a:endParaRPr sz="2500" dirty="0">
              <a:latin typeface="Calibri"/>
              <a:cs typeface="Calibri"/>
            </a:endParaRPr>
          </a:p>
        </p:txBody>
      </p:sp>
      <p:sp>
        <p:nvSpPr>
          <p:cNvPr id="12" name="object 12"/>
          <p:cNvSpPr txBox="1"/>
          <p:nvPr/>
        </p:nvSpPr>
        <p:spPr>
          <a:xfrm>
            <a:off x="4995533" y="3719099"/>
            <a:ext cx="975216" cy="384721"/>
          </a:xfrm>
          <a:prstGeom prst="rect">
            <a:avLst/>
          </a:prstGeom>
        </p:spPr>
        <p:txBody>
          <a:bodyPr vert="horz" wrap="square" lIns="0" tIns="0" rIns="0" bIns="0" rtlCol="0">
            <a:spAutoFit/>
          </a:bodyPr>
          <a:lstStyle/>
          <a:p>
            <a:pPr marL="11132"/>
            <a:r>
              <a:rPr sz="2500" dirty="0">
                <a:latin typeface="Calibri"/>
                <a:cs typeface="Calibri"/>
              </a:rPr>
              <a:t>5.000</a:t>
            </a:r>
          </a:p>
        </p:txBody>
      </p:sp>
      <p:sp>
        <p:nvSpPr>
          <p:cNvPr id="13" name="object 13"/>
          <p:cNvSpPr txBox="1"/>
          <p:nvPr/>
        </p:nvSpPr>
        <p:spPr>
          <a:xfrm>
            <a:off x="6466451" y="3719099"/>
            <a:ext cx="1811424" cy="769441"/>
          </a:xfrm>
          <a:prstGeom prst="rect">
            <a:avLst/>
          </a:prstGeom>
        </p:spPr>
        <p:txBody>
          <a:bodyPr vert="horz" wrap="square" lIns="0" tIns="0" rIns="0" bIns="0" rtlCol="0">
            <a:spAutoFit/>
          </a:bodyPr>
          <a:lstStyle/>
          <a:p>
            <a:pPr marL="11132"/>
            <a:r>
              <a:rPr sz="2500" dirty="0">
                <a:latin typeface="Calibri"/>
                <a:cs typeface="Calibri"/>
              </a:rPr>
              <a:t>Ίδια</a:t>
            </a:r>
            <a:r>
              <a:rPr sz="2500" spc="-22" dirty="0">
                <a:latin typeface="Calibri"/>
                <a:cs typeface="Calibri"/>
              </a:rPr>
              <a:t> </a:t>
            </a:r>
            <a:r>
              <a:rPr sz="2500" dirty="0">
                <a:latin typeface="Calibri"/>
                <a:cs typeface="Calibri"/>
              </a:rPr>
              <a:t>Κ</a:t>
            </a:r>
            <a:r>
              <a:rPr sz="2500" spc="-22" dirty="0">
                <a:latin typeface="Calibri"/>
                <a:cs typeface="Calibri"/>
              </a:rPr>
              <a:t>ε</a:t>
            </a:r>
            <a:r>
              <a:rPr sz="2500" spc="-4" dirty="0">
                <a:latin typeface="Calibri"/>
                <a:cs typeface="Calibri"/>
              </a:rPr>
              <a:t>φ</a:t>
            </a:r>
            <a:r>
              <a:rPr sz="2500" dirty="0">
                <a:latin typeface="Calibri"/>
                <a:cs typeface="Calibri"/>
              </a:rPr>
              <a:t>ά</a:t>
            </a:r>
            <a:r>
              <a:rPr sz="2500" spc="-35" dirty="0">
                <a:latin typeface="Calibri"/>
                <a:cs typeface="Calibri"/>
              </a:rPr>
              <a:t>λ</a:t>
            </a:r>
            <a:r>
              <a:rPr sz="2500" dirty="0">
                <a:latin typeface="Calibri"/>
                <a:cs typeface="Calibri"/>
              </a:rPr>
              <a:t>αια</a:t>
            </a:r>
          </a:p>
        </p:txBody>
      </p:sp>
      <p:sp>
        <p:nvSpPr>
          <p:cNvPr id="14" name="object 14"/>
          <p:cNvSpPr txBox="1"/>
          <p:nvPr/>
        </p:nvSpPr>
        <p:spPr>
          <a:xfrm>
            <a:off x="8462277" y="3719099"/>
            <a:ext cx="1018307" cy="384721"/>
          </a:xfrm>
          <a:prstGeom prst="rect">
            <a:avLst/>
          </a:prstGeom>
        </p:spPr>
        <p:txBody>
          <a:bodyPr vert="horz" wrap="square" lIns="0" tIns="0" rIns="0" bIns="0" rtlCol="0">
            <a:spAutoFit/>
          </a:bodyPr>
          <a:lstStyle/>
          <a:p>
            <a:pPr marL="11132"/>
            <a:r>
              <a:rPr sz="2500" dirty="0">
                <a:latin typeface="Calibri"/>
                <a:cs typeface="Calibri"/>
              </a:rPr>
              <a:t>5.000</a:t>
            </a:r>
          </a:p>
        </p:txBody>
      </p:sp>
      <p:sp>
        <p:nvSpPr>
          <p:cNvPr id="15" name="object 15"/>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6333950" y="3397560"/>
            <a:ext cx="0" cy="2003849"/>
          </a:xfrm>
          <a:custGeom>
            <a:avLst/>
            <a:gdLst/>
            <a:ahLst/>
            <a:cxnLst/>
            <a:rect l="l" t="t" r="r" b="b"/>
            <a:pathLst>
              <a:path h="2209800">
                <a:moveTo>
                  <a:pt x="0" y="0"/>
                </a:moveTo>
                <a:lnTo>
                  <a:pt x="0" y="2209800"/>
                </a:lnTo>
              </a:path>
            </a:pathLst>
          </a:custGeom>
          <a:ln w="9144">
            <a:solidFill>
              <a:srgbClr val="000000"/>
            </a:solidFill>
          </a:ln>
        </p:spPr>
        <p:txBody>
          <a:bodyPr wrap="square" lIns="0" tIns="0" rIns="0" bIns="0" rtlCol="0"/>
          <a:lstStyle/>
          <a:p>
            <a:endParaRPr/>
          </a:p>
        </p:txBody>
      </p:sp>
      <p:sp>
        <p:nvSpPr>
          <p:cNvPr id="17" name="object 17"/>
          <p:cNvSpPr/>
          <p:nvPr/>
        </p:nvSpPr>
        <p:spPr>
          <a:xfrm flipV="1">
            <a:off x="2855641" y="5125016"/>
            <a:ext cx="6019516" cy="45719"/>
          </a:xfrm>
          <a:custGeom>
            <a:avLst/>
            <a:gdLst/>
            <a:ahLst/>
            <a:cxnLst/>
            <a:rect l="l" t="t" r="r" b="b"/>
            <a:pathLst>
              <a:path w="5791200">
                <a:moveTo>
                  <a:pt x="0" y="0"/>
                </a:moveTo>
                <a:lnTo>
                  <a:pt x="5791200" y="0"/>
                </a:lnTo>
              </a:path>
            </a:pathLst>
          </a:custGeom>
          <a:ln w="9144">
            <a:solidFill>
              <a:srgbClr val="000000"/>
            </a:solidFill>
          </a:ln>
        </p:spPr>
        <p:txBody>
          <a:bodyPr wrap="square" lIns="0" tIns="0" rIns="0" bIns="0" rtlCol="0"/>
          <a:lstStyle/>
          <a:p>
            <a:endParaRPr/>
          </a:p>
        </p:txBody>
      </p:sp>
      <p:sp>
        <p:nvSpPr>
          <p:cNvPr id="18" name="object 18"/>
          <p:cNvSpPr txBox="1"/>
          <p:nvPr/>
        </p:nvSpPr>
        <p:spPr>
          <a:xfrm>
            <a:off x="3273633" y="5272195"/>
            <a:ext cx="1667531" cy="492443"/>
          </a:xfrm>
          <a:prstGeom prst="rect">
            <a:avLst/>
          </a:prstGeom>
        </p:spPr>
        <p:txBody>
          <a:bodyPr vert="horz" wrap="square" lIns="0" tIns="0" rIns="0" bIns="0" rtlCol="0">
            <a:spAutoFit/>
          </a:bodyPr>
          <a:lstStyle/>
          <a:p>
            <a:pPr marL="11132"/>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Ε</a:t>
            </a:r>
            <a:r>
              <a:rPr sz="1600" b="1" spc="-9" dirty="0">
                <a:solidFill>
                  <a:srgbClr val="0000FF"/>
                </a:solidFill>
                <a:latin typeface="Calibri"/>
                <a:cs typeface="Calibri"/>
              </a:rPr>
              <a:t>ν</a:t>
            </a:r>
            <a:r>
              <a:rPr sz="1600" b="1" spc="-4" dirty="0">
                <a:solidFill>
                  <a:srgbClr val="0000FF"/>
                </a:solidFill>
                <a:latin typeface="Calibri"/>
                <a:cs typeface="Calibri"/>
              </a:rPr>
              <a:t>ε</a:t>
            </a:r>
            <a:r>
              <a:rPr sz="1600" b="1" spc="-18" dirty="0">
                <a:solidFill>
                  <a:srgbClr val="0000FF"/>
                </a:solidFill>
                <a:latin typeface="Calibri"/>
                <a:cs typeface="Calibri"/>
              </a:rPr>
              <a:t>ρ</a:t>
            </a:r>
            <a:r>
              <a:rPr sz="1600" b="1" spc="-4" dirty="0">
                <a:solidFill>
                  <a:srgbClr val="0000FF"/>
                </a:solidFill>
                <a:latin typeface="Calibri"/>
                <a:cs typeface="Calibri"/>
              </a:rPr>
              <a:t>γ</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dirty="0">
              <a:latin typeface="Calibri"/>
              <a:cs typeface="Calibri"/>
            </a:endParaRPr>
          </a:p>
        </p:txBody>
      </p:sp>
      <p:sp>
        <p:nvSpPr>
          <p:cNvPr id="19" name="object 19"/>
          <p:cNvSpPr txBox="1"/>
          <p:nvPr/>
        </p:nvSpPr>
        <p:spPr>
          <a:xfrm>
            <a:off x="5274679" y="5272195"/>
            <a:ext cx="800806" cy="246221"/>
          </a:xfrm>
          <a:prstGeom prst="rect">
            <a:avLst/>
          </a:prstGeom>
        </p:spPr>
        <p:txBody>
          <a:bodyPr vert="horz" wrap="square" lIns="0" tIns="0" rIns="0" bIns="0" rtlCol="0">
            <a:spAutoFit/>
          </a:bodyPr>
          <a:lstStyle/>
          <a:p>
            <a:pPr marL="11132"/>
            <a:r>
              <a:rPr sz="1600" b="1" spc="-4" dirty="0">
                <a:solidFill>
                  <a:srgbClr val="0000FF"/>
                </a:solidFill>
                <a:latin typeface="Calibri"/>
                <a:cs typeface="Calibri"/>
              </a:rPr>
              <a:t>5.000</a:t>
            </a:r>
            <a:endParaRPr sz="1600" dirty="0">
              <a:latin typeface="Calibri"/>
              <a:cs typeface="Calibri"/>
            </a:endParaRPr>
          </a:p>
        </p:txBody>
      </p:sp>
      <p:sp>
        <p:nvSpPr>
          <p:cNvPr id="20" name="object 20"/>
          <p:cNvSpPr txBox="1"/>
          <p:nvPr/>
        </p:nvSpPr>
        <p:spPr>
          <a:xfrm>
            <a:off x="6466452" y="5242495"/>
            <a:ext cx="1542643" cy="492443"/>
          </a:xfrm>
          <a:prstGeom prst="rect">
            <a:avLst/>
          </a:prstGeom>
        </p:spPr>
        <p:txBody>
          <a:bodyPr vert="horz" wrap="square" lIns="0" tIns="0" rIns="0" bIns="0" rtlCol="0">
            <a:spAutoFit/>
          </a:bodyPr>
          <a:lstStyle/>
          <a:p>
            <a:pPr marL="11132"/>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a:t>
            </a:r>
            <a:r>
              <a:rPr sz="1600" b="1" spc="-4" dirty="0">
                <a:solidFill>
                  <a:srgbClr val="0000FF"/>
                </a:solidFill>
                <a:latin typeface="Calibri"/>
                <a:cs typeface="Calibri"/>
              </a:rPr>
              <a:t> </a:t>
            </a:r>
            <a:r>
              <a:rPr sz="1600" b="1" dirty="0">
                <a:solidFill>
                  <a:srgbClr val="0000FF"/>
                </a:solidFill>
                <a:latin typeface="Calibri"/>
                <a:cs typeface="Calibri"/>
              </a:rPr>
              <a:t>Πα</a:t>
            </a:r>
            <a:r>
              <a:rPr sz="1600" b="1" spc="-4" dirty="0">
                <a:solidFill>
                  <a:srgbClr val="0000FF"/>
                </a:solidFill>
                <a:latin typeface="Calibri"/>
                <a:cs typeface="Calibri"/>
              </a:rPr>
              <a:t>θ</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a:latin typeface="Calibri"/>
              <a:cs typeface="Calibri"/>
            </a:endParaRPr>
          </a:p>
        </p:txBody>
      </p:sp>
      <p:sp>
        <p:nvSpPr>
          <p:cNvPr id="21" name="object 21"/>
          <p:cNvSpPr txBox="1"/>
          <p:nvPr/>
        </p:nvSpPr>
        <p:spPr>
          <a:xfrm>
            <a:off x="8208796" y="5242495"/>
            <a:ext cx="970231" cy="246221"/>
          </a:xfrm>
          <a:prstGeom prst="rect">
            <a:avLst/>
          </a:prstGeom>
        </p:spPr>
        <p:txBody>
          <a:bodyPr vert="horz" wrap="square" lIns="0" tIns="0" rIns="0" bIns="0" rtlCol="0">
            <a:spAutoFit/>
          </a:bodyPr>
          <a:lstStyle/>
          <a:p>
            <a:pPr marL="11132"/>
            <a:r>
              <a:rPr sz="1600" b="1" spc="-4" dirty="0">
                <a:solidFill>
                  <a:srgbClr val="0000FF"/>
                </a:solidFill>
                <a:latin typeface="Calibri"/>
                <a:cs typeface="Calibri"/>
              </a:rPr>
              <a:t>5.000</a:t>
            </a:r>
            <a:endParaRPr sz="1600" dirty="0">
              <a:latin typeface="Calibri"/>
              <a:cs typeface="Calibri"/>
            </a:endParaRPr>
          </a:p>
        </p:txBody>
      </p:sp>
    </p:spTree>
    <p:extLst>
      <p:ext uri="{BB962C8B-B14F-4D97-AF65-F5344CB8AC3E}">
        <p14:creationId xmlns:p14="http://schemas.microsoft.com/office/powerpoint/2010/main" val="19034747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Αγορά</a:t>
            </a:r>
            <a:r>
              <a:rPr spc="4" dirty="0">
                <a:latin typeface="Calibri"/>
                <a:cs typeface="Calibri"/>
              </a:rPr>
              <a:t> </a:t>
            </a:r>
            <a:r>
              <a:rPr spc="-4" dirty="0">
                <a:latin typeface="Calibri"/>
                <a:cs typeface="Calibri"/>
              </a:rPr>
              <a:t>μη</a:t>
            </a:r>
            <a:r>
              <a:rPr spc="-66" dirty="0">
                <a:latin typeface="Calibri"/>
                <a:cs typeface="Calibri"/>
              </a:rPr>
              <a:t>χ</a:t>
            </a:r>
            <a:r>
              <a:rPr dirty="0">
                <a:latin typeface="Calibri"/>
                <a:cs typeface="Calibri"/>
              </a:rPr>
              <a:t>α</a:t>
            </a:r>
            <a:r>
              <a:rPr spc="-4" dirty="0">
                <a:latin typeface="Calibri"/>
                <a:cs typeface="Calibri"/>
              </a:rPr>
              <a:t>νήμα</a:t>
            </a:r>
            <a:r>
              <a:rPr spc="-26" dirty="0">
                <a:latin typeface="Calibri"/>
                <a:cs typeface="Calibri"/>
              </a:rPr>
              <a:t>τ</a:t>
            </a:r>
            <a:r>
              <a:rPr dirty="0">
                <a:latin typeface="Calibri"/>
                <a:cs typeface="Calibri"/>
              </a:rPr>
              <a:t>ος</a:t>
            </a:r>
          </a:p>
        </p:txBody>
      </p:sp>
      <p:sp>
        <p:nvSpPr>
          <p:cNvPr id="5" name="object 5"/>
          <p:cNvSpPr txBox="1"/>
          <p:nvPr/>
        </p:nvSpPr>
        <p:spPr>
          <a:xfrm>
            <a:off x="2654620" y="1811526"/>
            <a:ext cx="7113788" cy="430887"/>
          </a:xfrm>
          <a:prstGeom prst="rect">
            <a:avLst/>
          </a:prstGeom>
        </p:spPr>
        <p:txBody>
          <a:bodyPr vert="horz" wrap="square" lIns="0" tIns="0" rIns="0" bIns="0" rtlCol="0">
            <a:spAutoFit/>
          </a:bodyPr>
          <a:lstStyle/>
          <a:p>
            <a:pPr marL="311683" marR="4453" indent="-300552">
              <a:buClr>
                <a:schemeClr val="tx1"/>
              </a:buClr>
              <a:buFont typeface="Arial"/>
              <a:buChar char="•"/>
              <a:tabLst>
                <a:tab pos="311683" algn="l"/>
              </a:tabLst>
            </a:pPr>
            <a:r>
              <a:rPr sz="2800" spc="-9" dirty="0">
                <a:latin typeface="Calibri"/>
                <a:cs typeface="Calibri"/>
              </a:rPr>
              <a:t>Αγορά</a:t>
            </a:r>
            <a:r>
              <a:rPr sz="2800" spc="-35" dirty="0">
                <a:latin typeface="Calibri"/>
                <a:cs typeface="Calibri"/>
              </a:rPr>
              <a:t>ζ</a:t>
            </a:r>
            <a:r>
              <a:rPr sz="2800" spc="-9" dirty="0">
                <a:latin typeface="Calibri"/>
                <a:cs typeface="Calibri"/>
              </a:rPr>
              <a:t>ε</a:t>
            </a:r>
            <a:r>
              <a:rPr sz="2800" spc="-26" dirty="0">
                <a:latin typeface="Calibri"/>
                <a:cs typeface="Calibri"/>
              </a:rPr>
              <a:t>τ</a:t>
            </a:r>
            <a:r>
              <a:rPr sz="2800" spc="-9" dirty="0">
                <a:latin typeface="Calibri"/>
                <a:cs typeface="Calibri"/>
              </a:rPr>
              <a:t>α</a:t>
            </a:r>
            <a:r>
              <a:rPr sz="2800" spc="-4" dirty="0">
                <a:latin typeface="Calibri"/>
                <a:cs typeface="Calibri"/>
              </a:rPr>
              <a:t>ι </a:t>
            </a:r>
            <a:r>
              <a:rPr sz="2800" spc="-9" dirty="0">
                <a:latin typeface="Calibri"/>
                <a:cs typeface="Calibri"/>
              </a:rPr>
              <a:t>μ</a:t>
            </a:r>
            <a:r>
              <a:rPr sz="2800" spc="-31" dirty="0">
                <a:latin typeface="Calibri"/>
                <a:cs typeface="Calibri"/>
              </a:rPr>
              <a:t>η</a:t>
            </a:r>
            <a:r>
              <a:rPr sz="2800" spc="-79" dirty="0">
                <a:latin typeface="Calibri"/>
                <a:cs typeface="Calibri"/>
              </a:rPr>
              <a:t>χ</a:t>
            </a:r>
            <a:r>
              <a:rPr sz="2800" spc="-9" dirty="0">
                <a:latin typeface="Calibri"/>
                <a:cs typeface="Calibri"/>
              </a:rPr>
              <a:t>άνημ</a:t>
            </a:r>
            <a:r>
              <a:rPr sz="2800" spc="-4" dirty="0">
                <a:latin typeface="Calibri"/>
                <a:cs typeface="Calibri"/>
              </a:rPr>
              <a:t>α</a:t>
            </a:r>
            <a:r>
              <a:rPr sz="2800" spc="22" dirty="0">
                <a:latin typeface="Calibri"/>
                <a:cs typeface="Calibri"/>
              </a:rPr>
              <a:t> </a:t>
            </a:r>
            <a:r>
              <a:rPr sz="2800" spc="-9" dirty="0">
                <a:latin typeface="Calibri"/>
                <a:cs typeface="Calibri"/>
              </a:rPr>
              <a:t>α</a:t>
            </a:r>
            <a:r>
              <a:rPr sz="2800" spc="-39" dirty="0">
                <a:latin typeface="Calibri"/>
                <a:cs typeface="Calibri"/>
              </a:rPr>
              <a:t>ξ</a:t>
            </a:r>
            <a:r>
              <a:rPr sz="2800" spc="-9" dirty="0">
                <a:latin typeface="Calibri"/>
                <a:cs typeface="Calibri"/>
              </a:rPr>
              <a:t>ία</a:t>
            </a:r>
            <a:r>
              <a:rPr sz="2800" spc="-4" dirty="0">
                <a:latin typeface="Calibri"/>
                <a:cs typeface="Calibri"/>
              </a:rPr>
              <a:t>ς</a:t>
            </a:r>
            <a:r>
              <a:rPr sz="2800" dirty="0">
                <a:latin typeface="Calibri"/>
                <a:cs typeface="Calibri"/>
              </a:rPr>
              <a:t> </a:t>
            </a:r>
            <a:r>
              <a:rPr sz="2800" spc="-4" dirty="0">
                <a:latin typeface="Calibri"/>
                <a:cs typeface="Calibri"/>
              </a:rPr>
              <a:t>€2.000</a:t>
            </a:r>
            <a:r>
              <a:rPr sz="2800" spc="18" dirty="0">
                <a:latin typeface="Calibri"/>
                <a:cs typeface="Calibri"/>
              </a:rPr>
              <a:t> </a:t>
            </a:r>
            <a:r>
              <a:rPr sz="2800" spc="-9" dirty="0">
                <a:latin typeface="Calibri"/>
                <a:cs typeface="Calibri"/>
              </a:rPr>
              <a:t>μ</a:t>
            </a:r>
            <a:r>
              <a:rPr sz="2800" spc="-4" dirty="0">
                <a:latin typeface="Calibri"/>
                <a:cs typeface="Calibri"/>
              </a:rPr>
              <a:t>ε </a:t>
            </a:r>
            <a:r>
              <a:rPr sz="2800" spc="-9" dirty="0">
                <a:latin typeface="Calibri"/>
                <a:cs typeface="Calibri"/>
              </a:rPr>
              <a:t>μ</a:t>
            </a:r>
            <a:r>
              <a:rPr sz="2800" spc="-4" dirty="0">
                <a:latin typeface="Calibri"/>
                <a:cs typeface="Calibri"/>
              </a:rPr>
              <a:t>ε</a:t>
            </a:r>
            <a:r>
              <a:rPr sz="2800" spc="-18" dirty="0">
                <a:latin typeface="Calibri"/>
                <a:cs typeface="Calibri"/>
              </a:rPr>
              <a:t>τ</a:t>
            </a:r>
            <a:r>
              <a:rPr sz="2800" spc="-9" dirty="0">
                <a:latin typeface="Calibri"/>
                <a:cs typeface="Calibri"/>
              </a:rPr>
              <a:t>ρ</a:t>
            </a:r>
            <a:r>
              <a:rPr sz="2800" spc="-53" dirty="0">
                <a:latin typeface="Calibri"/>
                <a:cs typeface="Calibri"/>
              </a:rPr>
              <a:t>η</a:t>
            </a:r>
            <a:r>
              <a:rPr sz="2800" spc="-26" dirty="0">
                <a:latin typeface="Calibri"/>
                <a:cs typeface="Calibri"/>
              </a:rPr>
              <a:t>τά</a:t>
            </a:r>
            <a:endParaRPr sz="2800" dirty="0">
              <a:latin typeface="Calibri"/>
              <a:cs typeface="Calibri"/>
            </a:endParaRPr>
          </a:p>
        </p:txBody>
      </p:sp>
      <p:sp>
        <p:nvSpPr>
          <p:cNvPr id="8" name="object 8"/>
          <p:cNvSpPr/>
          <p:nvPr/>
        </p:nvSpPr>
        <p:spPr>
          <a:xfrm>
            <a:off x="2695818" y="3261392"/>
            <a:ext cx="7072590" cy="45719"/>
          </a:xfrm>
          <a:custGeom>
            <a:avLst/>
            <a:gdLst/>
            <a:ahLst/>
            <a:cxnLst/>
            <a:rect l="l" t="t" r="r" b="b"/>
            <a:pathLst>
              <a:path w="6019800">
                <a:moveTo>
                  <a:pt x="0" y="0"/>
                </a:moveTo>
                <a:lnTo>
                  <a:pt x="6019799" y="0"/>
                </a:lnTo>
              </a:path>
            </a:pathLst>
          </a:custGeom>
          <a:ln w="9905">
            <a:solidFill>
              <a:srgbClr val="000000"/>
            </a:solidFill>
          </a:ln>
        </p:spPr>
        <p:txBody>
          <a:bodyPr wrap="square" lIns="0" tIns="0" rIns="0" bIns="0" rtlCol="0"/>
          <a:lstStyle/>
          <a:p>
            <a:endParaRPr/>
          </a:p>
        </p:txBody>
      </p:sp>
      <p:sp>
        <p:nvSpPr>
          <p:cNvPr id="9" name="object 9"/>
          <p:cNvSpPr/>
          <p:nvPr/>
        </p:nvSpPr>
        <p:spPr>
          <a:xfrm>
            <a:off x="6357081" y="3242274"/>
            <a:ext cx="45719" cy="362766"/>
          </a:xfrm>
          <a:custGeom>
            <a:avLst/>
            <a:gdLst/>
            <a:ahLst/>
            <a:cxnLst/>
            <a:rect l="l" t="t" r="r" b="b"/>
            <a:pathLst>
              <a:path h="400050">
                <a:moveTo>
                  <a:pt x="0" y="0"/>
                </a:moveTo>
                <a:lnTo>
                  <a:pt x="0" y="400050"/>
                </a:lnTo>
              </a:path>
            </a:pathLst>
          </a:custGeom>
          <a:ln w="9906">
            <a:solidFill>
              <a:srgbClr val="000000"/>
            </a:solidFill>
          </a:ln>
        </p:spPr>
        <p:txBody>
          <a:bodyPr wrap="square" lIns="0" tIns="0" rIns="0" bIns="0" rtlCol="0"/>
          <a:lstStyle/>
          <a:p>
            <a:endParaRPr/>
          </a:p>
        </p:txBody>
      </p:sp>
      <p:sp>
        <p:nvSpPr>
          <p:cNvPr id="10" name="object 10"/>
          <p:cNvSpPr txBox="1"/>
          <p:nvPr/>
        </p:nvSpPr>
        <p:spPr>
          <a:xfrm>
            <a:off x="3869186" y="2780929"/>
            <a:ext cx="2264834"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11" name="object 11"/>
          <p:cNvSpPr txBox="1"/>
          <p:nvPr/>
        </p:nvSpPr>
        <p:spPr>
          <a:xfrm>
            <a:off x="7531782" y="2803743"/>
            <a:ext cx="1956275"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endParaRPr sz="2500">
              <a:latin typeface="Calibri"/>
              <a:cs typeface="Calibri"/>
            </a:endParaRPr>
          </a:p>
        </p:txBody>
      </p:sp>
      <p:sp>
        <p:nvSpPr>
          <p:cNvPr id="12" name="object 12"/>
          <p:cNvSpPr txBox="1"/>
          <p:nvPr/>
        </p:nvSpPr>
        <p:spPr>
          <a:xfrm>
            <a:off x="2855640" y="3563812"/>
            <a:ext cx="4201546" cy="615553"/>
          </a:xfrm>
          <a:prstGeom prst="rect">
            <a:avLst/>
          </a:prstGeom>
        </p:spPr>
        <p:txBody>
          <a:bodyPr vert="horz" wrap="square" lIns="0" tIns="0" rIns="0" bIns="0" rtlCol="0">
            <a:spAutoFit/>
          </a:bodyPr>
          <a:lstStyle/>
          <a:p>
            <a:pPr marL="11132">
              <a:tabLst>
                <a:tab pos="1905721" algn="l"/>
              </a:tabLst>
            </a:pPr>
            <a:r>
              <a:rPr sz="2000" spc="-4" dirty="0">
                <a:solidFill>
                  <a:srgbClr val="FF0000"/>
                </a:solidFill>
                <a:latin typeface="Calibri"/>
                <a:cs typeface="Calibri"/>
              </a:rPr>
              <a:t>Μ</a:t>
            </a:r>
            <a:r>
              <a:rPr sz="2000" spc="-18" dirty="0">
                <a:solidFill>
                  <a:srgbClr val="FF0000"/>
                </a:solidFill>
                <a:latin typeface="Calibri"/>
                <a:cs typeface="Calibri"/>
              </a:rPr>
              <a:t>η</a:t>
            </a:r>
            <a:r>
              <a:rPr sz="2000" spc="-66" dirty="0">
                <a:solidFill>
                  <a:srgbClr val="FF0000"/>
                </a:solidFill>
                <a:latin typeface="Calibri"/>
                <a:cs typeface="Calibri"/>
              </a:rPr>
              <a:t>χ</a:t>
            </a:r>
            <a:r>
              <a:rPr sz="2000" dirty="0">
                <a:solidFill>
                  <a:srgbClr val="FF0000"/>
                </a:solidFill>
                <a:latin typeface="Calibri"/>
                <a:cs typeface="Calibri"/>
              </a:rPr>
              <a:t>α</a:t>
            </a:r>
            <a:r>
              <a:rPr sz="2000" spc="-4" dirty="0">
                <a:solidFill>
                  <a:srgbClr val="FF0000"/>
                </a:solidFill>
                <a:latin typeface="Calibri"/>
                <a:cs typeface="Calibri"/>
              </a:rPr>
              <a:t>νή</a:t>
            </a:r>
            <a:r>
              <a:rPr sz="2000" spc="-18" dirty="0">
                <a:solidFill>
                  <a:srgbClr val="FF0000"/>
                </a:solidFill>
                <a:latin typeface="Calibri"/>
                <a:cs typeface="Calibri"/>
              </a:rPr>
              <a:t>μ</a:t>
            </a:r>
            <a:r>
              <a:rPr sz="2000" dirty="0">
                <a:solidFill>
                  <a:srgbClr val="FF0000"/>
                </a:solidFill>
                <a:latin typeface="Calibri"/>
                <a:cs typeface="Calibri"/>
              </a:rPr>
              <a:t>α</a:t>
            </a:r>
            <a:r>
              <a:rPr sz="2000" spc="-4" dirty="0">
                <a:solidFill>
                  <a:srgbClr val="FF0000"/>
                </a:solidFill>
                <a:latin typeface="Calibri"/>
                <a:cs typeface="Calibri"/>
              </a:rPr>
              <a:t>τ</a:t>
            </a:r>
            <a:r>
              <a:rPr sz="2000" dirty="0">
                <a:solidFill>
                  <a:srgbClr val="FF0000"/>
                </a:solidFill>
                <a:latin typeface="Calibri"/>
                <a:cs typeface="Calibri"/>
              </a:rPr>
              <a:t>α	2.000</a:t>
            </a:r>
            <a:endParaRPr sz="2000" dirty="0">
              <a:latin typeface="Calibri"/>
              <a:cs typeface="Calibri"/>
            </a:endParaRPr>
          </a:p>
          <a:p>
            <a:pPr marL="11132">
              <a:tabLst>
                <a:tab pos="1752106" algn="l"/>
              </a:tabLst>
            </a:pPr>
            <a:r>
              <a:rPr sz="2000" dirty="0">
                <a:latin typeface="Calibri"/>
                <a:cs typeface="Calibri"/>
              </a:rPr>
              <a:t>Ταμείο</a:t>
            </a:r>
            <a:r>
              <a:rPr sz="2000" dirty="0">
                <a:latin typeface="Times New Roman"/>
                <a:cs typeface="Times New Roman"/>
              </a:rPr>
              <a:t> 	</a:t>
            </a:r>
            <a:r>
              <a:rPr lang="en-US" sz="2000" dirty="0">
                <a:latin typeface="Times New Roman"/>
                <a:cs typeface="Times New Roman"/>
              </a:rPr>
              <a:t>  </a:t>
            </a:r>
            <a:r>
              <a:rPr sz="2000" dirty="0">
                <a:latin typeface="Calibri"/>
                <a:cs typeface="Calibri"/>
              </a:rPr>
              <a:t>3.000</a:t>
            </a:r>
          </a:p>
        </p:txBody>
      </p:sp>
      <p:sp>
        <p:nvSpPr>
          <p:cNvPr id="13" name="object 13"/>
          <p:cNvSpPr txBox="1"/>
          <p:nvPr/>
        </p:nvSpPr>
        <p:spPr>
          <a:xfrm>
            <a:off x="6489214" y="3563811"/>
            <a:ext cx="421489" cy="307777"/>
          </a:xfrm>
          <a:prstGeom prst="rect">
            <a:avLst/>
          </a:prstGeom>
        </p:spPr>
        <p:txBody>
          <a:bodyPr vert="horz" wrap="square" lIns="0" tIns="0" rIns="0" bIns="0" rtlCol="0">
            <a:spAutoFit/>
          </a:bodyPr>
          <a:lstStyle/>
          <a:p>
            <a:pPr marL="11132"/>
            <a:r>
              <a:rPr sz="2000" dirty="0">
                <a:latin typeface="Calibri"/>
                <a:cs typeface="Calibri"/>
              </a:rPr>
              <a:t>ΙΚ</a:t>
            </a:r>
          </a:p>
        </p:txBody>
      </p:sp>
      <p:sp>
        <p:nvSpPr>
          <p:cNvPr id="14" name="object 14"/>
          <p:cNvSpPr txBox="1"/>
          <p:nvPr/>
        </p:nvSpPr>
        <p:spPr>
          <a:xfrm>
            <a:off x="8090586" y="3563811"/>
            <a:ext cx="1173766" cy="307777"/>
          </a:xfrm>
          <a:prstGeom prst="rect">
            <a:avLst/>
          </a:prstGeom>
        </p:spPr>
        <p:txBody>
          <a:bodyPr vert="horz" wrap="square" lIns="0" tIns="0" rIns="0" bIns="0" rtlCol="0">
            <a:spAutoFit/>
          </a:bodyPr>
          <a:lstStyle/>
          <a:p>
            <a:pPr marL="11132"/>
            <a:r>
              <a:rPr sz="2000" dirty="0">
                <a:latin typeface="Calibri"/>
                <a:cs typeface="Calibri"/>
              </a:rPr>
              <a:t>5.000</a:t>
            </a:r>
          </a:p>
        </p:txBody>
      </p:sp>
      <p:sp>
        <p:nvSpPr>
          <p:cNvPr id="15" name="object 15"/>
          <p:cNvSpPr/>
          <p:nvPr/>
        </p:nvSpPr>
        <p:spPr>
          <a:xfrm>
            <a:off x="6357081" y="3604349"/>
            <a:ext cx="45719" cy="778506"/>
          </a:xfrm>
          <a:custGeom>
            <a:avLst/>
            <a:gdLst/>
            <a:ahLst/>
            <a:cxnLst/>
            <a:rect l="l" t="t" r="r" b="b"/>
            <a:pathLst>
              <a:path h="858520">
                <a:moveTo>
                  <a:pt x="0" y="0"/>
                </a:moveTo>
                <a:lnTo>
                  <a:pt x="0" y="858012"/>
                </a:lnTo>
              </a:path>
            </a:pathLst>
          </a:custGeom>
          <a:ln w="9906">
            <a:solidFill>
              <a:srgbClr val="000000"/>
            </a:solidFill>
          </a:ln>
        </p:spPr>
        <p:txBody>
          <a:bodyPr wrap="square" lIns="0" tIns="0" rIns="0" bIns="0" rtlCol="0"/>
          <a:lstStyle/>
          <a:p>
            <a:endParaRPr/>
          </a:p>
        </p:txBody>
      </p:sp>
      <p:sp>
        <p:nvSpPr>
          <p:cNvPr id="17" name="object 17"/>
          <p:cNvSpPr/>
          <p:nvPr/>
        </p:nvSpPr>
        <p:spPr>
          <a:xfrm>
            <a:off x="6357081" y="4381704"/>
            <a:ext cx="45719" cy="778506"/>
          </a:xfrm>
          <a:custGeom>
            <a:avLst/>
            <a:gdLst/>
            <a:ahLst/>
            <a:cxnLst/>
            <a:rect l="l" t="t" r="r" b="b"/>
            <a:pathLst>
              <a:path h="858520">
                <a:moveTo>
                  <a:pt x="0" y="0"/>
                </a:moveTo>
                <a:lnTo>
                  <a:pt x="0" y="858012"/>
                </a:lnTo>
              </a:path>
            </a:pathLst>
          </a:custGeom>
          <a:ln w="9906">
            <a:solidFill>
              <a:srgbClr val="000000"/>
            </a:solidFill>
          </a:ln>
        </p:spPr>
        <p:txBody>
          <a:bodyPr wrap="square" lIns="0" tIns="0" rIns="0" bIns="0" rtlCol="0"/>
          <a:lstStyle/>
          <a:p>
            <a:endParaRPr/>
          </a:p>
        </p:txBody>
      </p:sp>
      <p:sp>
        <p:nvSpPr>
          <p:cNvPr id="18" name="object 18"/>
          <p:cNvSpPr/>
          <p:nvPr/>
        </p:nvSpPr>
        <p:spPr>
          <a:xfrm>
            <a:off x="2783633" y="4970075"/>
            <a:ext cx="6984776" cy="45719"/>
          </a:xfrm>
          <a:custGeom>
            <a:avLst/>
            <a:gdLst/>
            <a:ahLst/>
            <a:cxnLst/>
            <a:rect l="l" t="t" r="r" b="b"/>
            <a:pathLst>
              <a:path w="5791200">
                <a:moveTo>
                  <a:pt x="0" y="0"/>
                </a:moveTo>
                <a:lnTo>
                  <a:pt x="5791199" y="0"/>
                </a:lnTo>
              </a:path>
            </a:pathLst>
          </a:custGeom>
          <a:ln w="9905">
            <a:solidFill>
              <a:srgbClr val="000000"/>
            </a:solidFill>
          </a:ln>
        </p:spPr>
        <p:txBody>
          <a:bodyPr wrap="square" lIns="0" tIns="0" rIns="0" bIns="0" rtlCol="0"/>
          <a:lstStyle/>
          <a:p>
            <a:endParaRPr/>
          </a:p>
        </p:txBody>
      </p:sp>
      <p:sp>
        <p:nvSpPr>
          <p:cNvPr id="21" name="object 21"/>
          <p:cNvSpPr/>
          <p:nvPr/>
        </p:nvSpPr>
        <p:spPr>
          <a:xfrm>
            <a:off x="6357081" y="5159059"/>
            <a:ext cx="45719" cy="87524"/>
          </a:xfrm>
          <a:custGeom>
            <a:avLst/>
            <a:gdLst/>
            <a:ahLst/>
            <a:cxnLst/>
            <a:rect l="l" t="t" r="r" b="b"/>
            <a:pathLst>
              <a:path h="96520">
                <a:moveTo>
                  <a:pt x="0" y="0"/>
                </a:moveTo>
                <a:lnTo>
                  <a:pt x="0" y="96010"/>
                </a:lnTo>
              </a:path>
            </a:pathLst>
          </a:custGeom>
          <a:ln w="9906">
            <a:solidFill>
              <a:srgbClr val="000000"/>
            </a:solidFill>
          </a:ln>
        </p:spPr>
        <p:txBody>
          <a:bodyPr wrap="square" lIns="0" tIns="0" rIns="0" bIns="0" rtlCol="0"/>
          <a:lstStyle/>
          <a:p>
            <a:endParaRPr/>
          </a:p>
        </p:txBody>
      </p:sp>
      <p:sp>
        <p:nvSpPr>
          <p:cNvPr id="22" name="object 22"/>
          <p:cNvSpPr txBox="1"/>
          <p:nvPr/>
        </p:nvSpPr>
        <p:spPr>
          <a:xfrm>
            <a:off x="6489257" y="5127493"/>
            <a:ext cx="2523596" cy="205184"/>
          </a:xfrm>
          <a:prstGeom prst="rect">
            <a:avLst/>
          </a:prstGeom>
        </p:spPr>
        <p:txBody>
          <a:bodyPr vert="horz" wrap="square" lIns="0" tIns="0" rIns="0" bIns="0" rtlCol="0">
            <a:spAutoFit/>
          </a:bodyPr>
          <a:lstStyle/>
          <a:p>
            <a:pPr marL="11132">
              <a:lnSpc>
                <a:spcPts val="1586"/>
              </a:lnSpc>
            </a:pPr>
            <a:r>
              <a:rPr sz="1600" b="1" spc="-4" dirty="0">
                <a:solidFill>
                  <a:srgbClr val="0000FF"/>
                </a:solidFill>
                <a:latin typeface="Calibri"/>
                <a:cs typeface="Calibri"/>
              </a:rPr>
              <a:t>Σ</a:t>
            </a:r>
            <a:r>
              <a:rPr sz="1600" b="1" dirty="0">
                <a:solidFill>
                  <a:srgbClr val="0000FF"/>
                </a:solidFill>
                <a:latin typeface="Calibri"/>
                <a:cs typeface="Calibri"/>
              </a:rPr>
              <a:t>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a:t>
            </a:r>
            <a:r>
              <a:rPr sz="1600" b="1" spc="-4" dirty="0">
                <a:solidFill>
                  <a:srgbClr val="0000FF"/>
                </a:solidFill>
                <a:latin typeface="Calibri"/>
                <a:cs typeface="Calibri"/>
              </a:rPr>
              <a:t> Παθ</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spc="-4" dirty="0">
                <a:solidFill>
                  <a:srgbClr val="0000FF"/>
                </a:solidFill>
                <a:latin typeface="Calibri"/>
                <a:cs typeface="Calibri"/>
              </a:rPr>
              <a:t>ο</a:t>
            </a:r>
            <a:r>
              <a:rPr sz="1600" b="1" dirty="0">
                <a:solidFill>
                  <a:srgbClr val="0000FF"/>
                </a:solidFill>
                <a:latin typeface="Calibri"/>
                <a:cs typeface="Calibri"/>
              </a:rPr>
              <a:t>ύ</a:t>
            </a:r>
            <a:endParaRPr sz="1600">
              <a:latin typeface="Calibri"/>
              <a:cs typeface="Calibri"/>
            </a:endParaRPr>
          </a:p>
        </p:txBody>
      </p:sp>
      <p:sp>
        <p:nvSpPr>
          <p:cNvPr id="23" name="object 23"/>
          <p:cNvSpPr txBox="1"/>
          <p:nvPr/>
        </p:nvSpPr>
        <p:spPr>
          <a:xfrm>
            <a:off x="8321522" y="5127504"/>
            <a:ext cx="770061" cy="205184"/>
          </a:xfrm>
          <a:prstGeom prst="rect">
            <a:avLst/>
          </a:prstGeom>
        </p:spPr>
        <p:txBody>
          <a:bodyPr vert="horz" wrap="square" lIns="0" tIns="0" rIns="0" bIns="0" rtlCol="0">
            <a:spAutoFit/>
          </a:bodyPr>
          <a:lstStyle/>
          <a:p>
            <a:pPr marL="11132">
              <a:lnSpc>
                <a:spcPts val="1586"/>
              </a:lnSpc>
            </a:pPr>
            <a:r>
              <a:rPr sz="1600" b="1" spc="-4" dirty="0">
                <a:solidFill>
                  <a:srgbClr val="0000FF"/>
                </a:solidFill>
                <a:latin typeface="Calibri"/>
                <a:cs typeface="Calibri"/>
              </a:rPr>
              <a:t>5.000</a:t>
            </a:r>
            <a:endParaRPr sz="1600">
              <a:latin typeface="Calibri"/>
              <a:cs typeface="Calibri"/>
            </a:endParaRPr>
          </a:p>
        </p:txBody>
      </p:sp>
      <p:sp>
        <p:nvSpPr>
          <p:cNvPr id="24" name="object 24"/>
          <p:cNvSpPr txBox="1"/>
          <p:nvPr/>
        </p:nvSpPr>
        <p:spPr>
          <a:xfrm>
            <a:off x="2783633" y="5157908"/>
            <a:ext cx="2729893" cy="205184"/>
          </a:xfrm>
          <a:prstGeom prst="rect">
            <a:avLst/>
          </a:prstGeom>
        </p:spPr>
        <p:txBody>
          <a:bodyPr vert="horz" wrap="square" lIns="0" tIns="0" rIns="0" bIns="0" rtlCol="0">
            <a:spAutoFit/>
          </a:bodyPr>
          <a:lstStyle/>
          <a:p>
            <a:pPr marL="11132">
              <a:lnSpc>
                <a:spcPts val="1586"/>
              </a:lnSpc>
            </a:pPr>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Ε</a:t>
            </a:r>
            <a:r>
              <a:rPr sz="1600" b="1" spc="-9" dirty="0">
                <a:solidFill>
                  <a:srgbClr val="0000FF"/>
                </a:solidFill>
                <a:latin typeface="Calibri"/>
                <a:cs typeface="Calibri"/>
              </a:rPr>
              <a:t>ν</a:t>
            </a:r>
            <a:r>
              <a:rPr sz="1600" b="1" spc="-4" dirty="0">
                <a:solidFill>
                  <a:srgbClr val="0000FF"/>
                </a:solidFill>
                <a:latin typeface="Calibri"/>
                <a:cs typeface="Calibri"/>
              </a:rPr>
              <a:t>ε</a:t>
            </a:r>
            <a:r>
              <a:rPr sz="1600" b="1" spc="-18" dirty="0">
                <a:solidFill>
                  <a:srgbClr val="0000FF"/>
                </a:solidFill>
                <a:latin typeface="Calibri"/>
                <a:cs typeface="Calibri"/>
              </a:rPr>
              <a:t>ρ</a:t>
            </a:r>
            <a:r>
              <a:rPr sz="1600" b="1" spc="-4" dirty="0">
                <a:solidFill>
                  <a:srgbClr val="0000FF"/>
                </a:solidFill>
                <a:latin typeface="Calibri"/>
                <a:cs typeface="Calibri"/>
              </a:rPr>
              <a:t>γ</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dirty="0">
              <a:latin typeface="Calibri"/>
              <a:cs typeface="Calibri"/>
            </a:endParaRPr>
          </a:p>
        </p:txBody>
      </p:sp>
      <p:sp>
        <p:nvSpPr>
          <p:cNvPr id="25" name="object 25"/>
          <p:cNvSpPr txBox="1"/>
          <p:nvPr/>
        </p:nvSpPr>
        <p:spPr>
          <a:xfrm>
            <a:off x="5241665" y="5157908"/>
            <a:ext cx="787846" cy="205184"/>
          </a:xfrm>
          <a:prstGeom prst="rect">
            <a:avLst/>
          </a:prstGeom>
        </p:spPr>
        <p:txBody>
          <a:bodyPr vert="horz" wrap="square" lIns="0" tIns="0" rIns="0" bIns="0" rtlCol="0">
            <a:spAutoFit/>
          </a:bodyPr>
          <a:lstStyle/>
          <a:p>
            <a:pPr marL="22263">
              <a:lnSpc>
                <a:spcPts val="1586"/>
              </a:lnSpc>
            </a:pPr>
            <a:r>
              <a:rPr sz="1600" b="1" spc="-4" dirty="0">
                <a:solidFill>
                  <a:srgbClr val="0000FF"/>
                </a:solidFill>
                <a:latin typeface="Calibri"/>
                <a:cs typeface="Calibri"/>
              </a:rPr>
              <a:t>5.000</a:t>
            </a:r>
            <a:endParaRPr sz="1600">
              <a:latin typeface="Calibri"/>
              <a:cs typeface="Calibri"/>
            </a:endParaRPr>
          </a:p>
        </p:txBody>
      </p:sp>
    </p:spTree>
    <p:extLst>
      <p:ext uri="{BB962C8B-B14F-4D97-AF65-F5344CB8AC3E}">
        <p14:creationId xmlns:p14="http://schemas.microsoft.com/office/powerpoint/2010/main" val="24105191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Αγορά</a:t>
            </a:r>
            <a:r>
              <a:rPr spc="4" dirty="0">
                <a:latin typeface="Calibri"/>
                <a:cs typeface="Calibri"/>
              </a:rPr>
              <a:t> </a:t>
            </a:r>
            <a:r>
              <a:rPr spc="-4" dirty="0">
                <a:latin typeface="Calibri"/>
                <a:cs typeface="Calibri"/>
              </a:rPr>
              <a:t>εμπορευ</a:t>
            </a:r>
            <a:r>
              <a:rPr spc="-18" dirty="0">
                <a:latin typeface="Calibri"/>
                <a:cs typeface="Calibri"/>
              </a:rPr>
              <a:t>μ</a:t>
            </a:r>
            <a:r>
              <a:rPr spc="-4" dirty="0">
                <a:latin typeface="Calibri"/>
                <a:cs typeface="Calibri"/>
              </a:rPr>
              <a:t>ά</a:t>
            </a:r>
            <a:r>
              <a:rPr spc="-22" dirty="0">
                <a:latin typeface="Calibri"/>
                <a:cs typeface="Calibri"/>
              </a:rPr>
              <a:t>τ</a:t>
            </a:r>
            <a:r>
              <a:rPr spc="-4" dirty="0">
                <a:latin typeface="Calibri"/>
                <a:cs typeface="Calibri"/>
              </a:rPr>
              <a:t>ων</a:t>
            </a:r>
          </a:p>
        </p:txBody>
      </p:sp>
      <p:sp>
        <p:nvSpPr>
          <p:cNvPr id="5" name="object 5"/>
          <p:cNvSpPr txBox="1"/>
          <p:nvPr/>
        </p:nvSpPr>
        <p:spPr>
          <a:xfrm>
            <a:off x="2592073" y="1680238"/>
            <a:ext cx="7320351" cy="861774"/>
          </a:xfrm>
          <a:prstGeom prst="rect">
            <a:avLst/>
          </a:prstGeom>
        </p:spPr>
        <p:txBody>
          <a:bodyPr vert="horz" wrap="square" lIns="0" tIns="0" rIns="0" bIns="0" rtlCol="0">
            <a:spAutoFit/>
          </a:bodyPr>
          <a:lstStyle/>
          <a:p>
            <a:pPr marL="311683" marR="4453" indent="-300552">
              <a:buFont typeface="Arial"/>
              <a:buChar char="•"/>
              <a:tabLst>
                <a:tab pos="311683" algn="l"/>
              </a:tabLst>
            </a:pPr>
            <a:r>
              <a:rPr sz="2800" spc="-9" dirty="0">
                <a:latin typeface="Calibri"/>
                <a:cs typeface="Calibri"/>
              </a:rPr>
              <a:t>Α</a:t>
            </a:r>
            <a:r>
              <a:rPr sz="2800" spc="-4" dirty="0">
                <a:latin typeface="Calibri"/>
                <a:cs typeface="Calibri"/>
              </a:rPr>
              <a:t>γο</a:t>
            </a:r>
            <a:r>
              <a:rPr sz="2800" spc="-9" dirty="0">
                <a:latin typeface="Calibri"/>
                <a:cs typeface="Calibri"/>
              </a:rPr>
              <a:t>ράζο</a:t>
            </a:r>
            <a:r>
              <a:rPr sz="2800" spc="4" dirty="0">
                <a:latin typeface="Calibri"/>
                <a:cs typeface="Calibri"/>
              </a:rPr>
              <a:t>ν</a:t>
            </a:r>
            <a:r>
              <a:rPr sz="2800" spc="-26" dirty="0">
                <a:latin typeface="Calibri"/>
                <a:cs typeface="Calibri"/>
              </a:rPr>
              <a:t>τ</a:t>
            </a:r>
            <a:r>
              <a:rPr sz="2800" spc="-9" dirty="0">
                <a:latin typeface="Calibri"/>
                <a:cs typeface="Calibri"/>
              </a:rPr>
              <a:t>α</a:t>
            </a:r>
            <a:r>
              <a:rPr sz="2800" spc="-4" dirty="0">
                <a:latin typeface="Calibri"/>
                <a:cs typeface="Calibri"/>
              </a:rPr>
              <a:t>ι </a:t>
            </a:r>
            <a:r>
              <a:rPr sz="2800" spc="-9" dirty="0">
                <a:latin typeface="Calibri"/>
                <a:cs typeface="Calibri"/>
              </a:rPr>
              <a:t>εμπορ</a:t>
            </a:r>
            <a:r>
              <a:rPr sz="2800" dirty="0">
                <a:latin typeface="Calibri"/>
                <a:cs typeface="Calibri"/>
              </a:rPr>
              <a:t>εύ</a:t>
            </a:r>
            <a:r>
              <a:rPr sz="2800" spc="-13" dirty="0">
                <a:latin typeface="Calibri"/>
                <a:cs typeface="Calibri"/>
              </a:rPr>
              <a:t>ματ</a:t>
            </a:r>
            <a:r>
              <a:rPr sz="2800" spc="-4" dirty="0">
                <a:latin typeface="Calibri"/>
                <a:cs typeface="Calibri"/>
              </a:rPr>
              <a:t>α</a:t>
            </a:r>
            <a:r>
              <a:rPr sz="2800" spc="9" dirty="0">
                <a:latin typeface="Calibri"/>
                <a:cs typeface="Calibri"/>
              </a:rPr>
              <a:t> </a:t>
            </a:r>
            <a:r>
              <a:rPr sz="2800" spc="-4" dirty="0">
                <a:latin typeface="Calibri"/>
                <a:cs typeface="Calibri"/>
              </a:rPr>
              <a:t>α</a:t>
            </a:r>
            <a:r>
              <a:rPr sz="2800" spc="-39" dirty="0">
                <a:latin typeface="Calibri"/>
                <a:cs typeface="Calibri"/>
              </a:rPr>
              <a:t>ξ</a:t>
            </a:r>
            <a:r>
              <a:rPr sz="2800" spc="-9" dirty="0">
                <a:latin typeface="Calibri"/>
                <a:cs typeface="Calibri"/>
              </a:rPr>
              <a:t>ία</a:t>
            </a:r>
            <a:r>
              <a:rPr sz="2800" spc="-4" dirty="0">
                <a:latin typeface="Calibri"/>
                <a:cs typeface="Calibri"/>
              </a:rPr>
              <a:t>ς</a:t>
            </a:r>
            <a:r>
              <a:rPr sz="2800" dirty="0">
                <a:latin typeface="Calibri"/>
                <a:cs typeface="Calibri"/>
              </a:rPr>
              <a:t> </a:t>
            </a:r>
            <a:r>
              <a:rPr sz="2800" spc="-9" dirty="0">
                <a:latin typeface="Calibri"/>
                <a:cs typeface="Calibri"/>
              </a:rPr>
              <a:t>€1</a:t>
            </a:r>
            <a:r>
              <a:rPr sz="2800" dirty="0">
                <a:latin typeface="Calibri"/>
                <a:cs typeface="Calibri"/>
              </a:rPr>
              <a:t>.</a:t>
            </a:r>
            <a:r>
              <a:rPr sz="2800" spc="-4" dirty="0">
                <a:latin typeface="Calibri"/>
                <a:cs typeface="Calibri"/>
              </a:rPr>
              <a:t>000</a:t>
            </a:r>
            <a:r>
              <a:rPr sz="2800" spc="18" dirty="0">
                <a:latin typeface="Calibri"/>
                <a:cs typeface="Calibri"/>
              </a:rPr>
              <a:t> </a:t>
            </a:r>
            <a:r>
              <a:rPr sz="2800" spc="-9" dirty="0">
                <a:latin typeface="Calibri"/>
                <a:cs typeface="Calibri"/>
              </a:rPr>
              <a:t>μ</a:t>
            </a:r>
            <a:r>
              <a:rPr sz="2800" spc="-4" dirty="0">
                <a:latin typeface="Calibri"/>
                <a:cs typeface="Calibri"/>
              </a:rPr>
              <a:t>ε </a:t>
            </a:r>
            <a:r>
              <a:rPr sz="2800" spc="-9" dirty="0">
                <a:latin typeface="Calibri"/>
                <a:cs typeface="Calibri"/>
              </a:rPr>
              <a:t>πί</a:t>
            </a:r>
            <a:r>
              <a:rPr sz="2800" spc="22" dirty="0">
                <a:latin typeface="Calibri"/>
                <a:cs typeface="Calibri"/>
              </a:rPr>
              <a:t>σ</a:t>
            </a:r>
            <a:r>
              <a:rPr sz="2800" spc="-18" dirty="0">
                <a:latin typeface="Calibri"/>
                <a:cs typeface="Calibri"/>
              </a:rPr>
              <a:t>τ</a:t>
            </a:r>
            <a:r>
              <a:rPr sz="2800" spc="-9" dirty="0">
                <a:latin typeface="Calibri"/>
                <a:cs typeface="Calibri"/>
              </a:rPr>
              <a:t>ωση</a:t>
            </a:r>
            <a:endParaRPr sz="2800" dirty="0">
              <a:latin typeface="Calibri"/>
              <a:cs typeface="Calibri"/>
            </a:endParaRPr>
          </a:p>
        </p:txBody>
      </p:sp>
      <p:sp>
        <p:nvSpPr>
          <p:cNvPr id="7" name="object 7"/>
          <p:cNvSpPr/>
          <p:nvPr/>
        </p:nvSpPr>
        <p:spPr>
          <a:xfrm>
            <a:off x="5988617" y="3335937"/>
            <a:ext cx="0" cy="359311"/>
          </a:xfrm>
          <a:custGeom>
            <a:avLst/>
            <a:gdLst/>
            <a:ahLst/>
            <a:cxnLst/>
            <a:rect l="l" t="t" r="r" b="b"/>
            <a:pathLst>
              <a:path h="396239">
                <a:moveTo>
                  <a:pt x="0" y="0"/>
                </a:moveTo>
                <a:lnTo>
                  <a:pt x="0" y="396239"/>
                </a:lnTo>
              </a:path>
            </a:pathLst>
          </a:custGeom>
          <a:ln w="9144">
            <a:solidFill>
              <a:srgbClr val="000000"/>
            </a:solidFill>
          </a:ln>
        </p:spPr>
        <p:txBody>
          <a:bodyPr wrap="square" lIns="0" tIns="0" rIns="0" bIns="0" rtlCol="0"/>
          <a:lstStyle/>
          <a:p>
            <a:endParaRPr/>
          </a:p>
        </p:txBody>
      </p:sp>
      <p:sp>
        <p:nvSpPr>
          <p:cNvPr id="8" name="object 8"/>
          <p:cNvSpPr txBox="1"/>
          <p:nvPr/>
        </p:nvSpPr>
        <p:spPr>
          <a:xfrm>
            <a:off x="3698456" y="2873901"/>
            <a:ext cx="2181521"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9" name="object 9"/>
          <p:cNvSpPr txBox="1"/>
          <p:nvPr/>
        </p:nvSpPr>
        <p:spPr>
          <a:xfrm>
            <a:off x="6624664" y="2897395"/>
            <a:ext cx="1559569"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10" name="object 10"/>
          <p:cNvSpPr/>
          <p:nvPr/>
        </p:nvSpPr>
        <p:spPr>
          <a:xfrm>
            <a:off x="5988617" y="3694557"/>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11" name="object 11"/>
          <p:cNvSpPr/>
          <p:nvPr/>
        </p:nvSpPr>
        <p:spPr>
          <a:xfrm>
            <a:off x="8453589" y="4990840"/>
            <a:ext cx="363577" cy="259118"/>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5988617" y="4471912"/>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16" name="object 16"/>
          <p:cNvSpPr/>
          <p:nvPr/>
        </p:nvSpPr>
        <p:spPr>
          <a:xfrm>
            <a:off x="5988617" y="5249268"/>
            <a:ext cx="0" cy="90979"/>
          </a:xfrm>
          <a:custGeom>
            <a:avLst/>
            <a:gdLst/>
            <a:ahLst/>
            <a:cxnLst/>
            <a:rect l="l" t="t" r="r" b="b"/>
            <a:pathLst>
              <a:path h="100329">
                <a:moveTo>
                  <a:pt x="0" y="0"/>
                </a:moveTo>
                <a:lnTo>
                  <a:pt x="0" y="99822"/>
                </a:lnTo>
              </a:path>
            </a:pathLst>
          </a:custGeom>
          <a:ln w="9144">
            <a:solidFill>
              <a:srgbClr val="000000"/>
            </a:solidFill>
          </a:ln>
        </p:spPr>
        <p:txBody>
          <a:bodyPr wrap="square" lIns="0" tIns="0" rIns="0" bIns="0" rtlCol="0"/>
          <a:lstStyle/>
          <a:p>
            <a:endParaRPr/>
          </a:p>
        </p:txBody>
      </p:sp>
      <p:sp>
        <p:nvSpPr>
          <p:cNvPr id="17" name="object 17"/>
          <p:cNvSpPr txBox="1"/>
          <p:nvPr/>
        </p:nvSpPr>
        <p:spPr>
          <a:xfrm>
            <a:off x="6245366" y="5301208"/>
            <a:ext cx="2514931" cy="205184"/>
          </a:xfrm>
          <a:prstGeom prst="rect">
            <a:avLst/>
          </a:prstGeom>
        </p:spPr>
        <p:txBody>
          <a:bodyPr vert="horz" wrap="square" lIns="0" tIns="0" rIns="0" bIns="0" rtlCol="0">
            <a:spAutoFit/>
          </a:bodyPr>
          <a:lstStyle/>
          <a:p>
            <a:pPr marL="11132">
              <a:lnSpc>
                <a:spcPts val="1586"/>
              </a:lnSpc>
            </a:pPr>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a:t>
            </a:r>
            <a:r>
              <a:rPr sz="1600" b="1" spc="-4" dirty="0">
                <a:solidFill>
                  <a:srgbClr val="0000FF"/>
                </a:solidFill>
                <a:latin typeface="Calibri"/>
                <a:cs typeface="Calibri"/>
              </a:rPr>
              <a:t> Παθ</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spc="-4" dirty="0">
                <a:solidFill>
                  <a:srgbClr val="0000FF"/>
                </a:solidFill>
                <a:latin typeface="Calibri"/>
                <a:cs typeface="Calibri"/>
              </a:rPr>
              <a:t>ο</a:t>
            </a:r>
            <a:r>
              <a:rPr sz="1600" b="1" dirty="0">
                <a:solidFill>
                  <a:srgbClr val="0000FF"/>
                </a:solidFill>
                <a:latin typeface="Calibri"/>
                <a:cs typeface="Calibri"/>
              </a:rPr>
              <a:t>ύ</a:t>
            </a:r>
            <a:endParaRPr sz="1600" dirty="0">
              <a:latin typeface="Calibri"/>
              <a:cs typeface="Calibri"/>
            </a:endParaRPr>
          </a:p>
        </p:txBody>
      </p:sp>
      <p:sp>
        <p:nvSpPr>
          <p:cNvPr id="18" name="object 18"/>
          <p:cNvSpPr txBox="1"/>
          <p:nvPr/>
        </p:nvSpPr>
        <p:spPr>
          <a:xfrm>
            <a:off x="8453589" y="5312048"/>
            <a:ext cx="1111285" cy="205184"/>
          </a:xfrm>
          <a:prstGeom prst="rect">
            <a:avLst/>
          </a:prstGeom>
        </p:spPr>
        <p:txBody>
          <a:bodyPr vert="horz" wrap="square" lIns="0" tIns="0" rIns="0" bIns="0" rtlCol="0">
            <a:spAutoFit/>
          </a:bodyPr>
          <a:lstStyle/>
          <a:p>
            <a:pPr marL="11132">
              <a:lnSpc>
                <a:spcPts val="1586"/>
              </a:lnSpc>
            </a:pPr>
            <a:r>
              <a:rPr sz="1600" b="1" spc="-4" dirty="0">
                <a:solidFill>
                  <a:srgbClr val="0000FF"/>
                </a:solidFill>
                <a:latin typeface="Calibri"/>
                <a:cs typeface="Calibri"/>
              </a:rPr>
              <a:t>6.000</a:t>
            </a:r>
            <a:endParaRPr sz="1600" dirty="0">
              <a:latin typeface="Calibri"/>
              <a:cs typeface="Calibri"/>
            </a:endParaRPr>
          </a:p>
        </p:txBody>
      </p:sp>
      <p:sp>
        <p:nvSpPr>
          <p:cNvPr id="19" name="object 19"/>
          <p:cNvSpPr txBox="1"/>
          <p:nvPr/>
        </p:nvSpPr>
        <p:spPr>
          <a:xfrm>
            <a:off x="2999656" y="5340246"/>
            <a:ext cx="2592288" cy="205184"/>
          </a:xfrm>
          <a:prstGeom prst="rect">
            <a:avLst/>
          </a:prstGeom>
        </p:spPr>
        <p:txBody>
          <a:bodyPr vert="horz" wrap="square" lIns="0" tIns="0" rIns="0" bIns="0" rtlCol="0">
            <a:spAutoFit/>
          </a:bodyPr>
          <a:lstStyle/>
          <a:p>
            <a:pPr marL="11132">
              <a:lnSpc>
                <a:spcPts val="1586"/>
              </a:lnSpc>
            </a:pPr>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Ε</a:t>
            </a:r>
            <a:r>
              <a:rPr sz="1600" b="1" spc="-9" dirty="0">
                <a:solidFill>
                  <a:srgbClr val="0000FF"/>
                </a:solidFill>
                <a:latin typeface="Calibri"/>
                <a:cs typeface="Calibri"/>
              </a:rPr>
              <a:t>ν</a:t>
            </a:r>
            <a:r>
              <a:rPr sz="1600" b="1" spc="-4" dirty="0">
                <a:solidFill>
                  <a:srgbClr val="0000FF"/>
                </a:solidFill>
                <a:latin typeface="Calibri"/>
                <a:cs typeface="Calibri"/>
              </a:rPr>
              <a:t>ε</a:t>
            </a:r>
            <a:r>
              <a:rPr sz="1600" b="1" spc="-18" dirty="0">
                <a:solidFill>
                  <a:srgbClr val="0000FF"/>
                </a:solidFill>
                <a:latin typeface="Calibri"/>
                <a:cs typeface="Calibri"/>
              </a:rPr>
              <a:t>ρ</a:t>
            </a:r>
            <a:r>
              <a:rPr sz="1600" b="1" spc="-4" dirty="0">
                <a:solidFill>
                  <a:srgbClr val="0000FF"/>
                </a:solidFill>
                <a:latin typeface="Calibri"/>
                <a:cs typeface="Calibri"/>
              </a:rPr>
              <a:t>γ</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dirty="0">
              <a:latin typeface="Calibri"/>
              <a:cs typeface="Calibri"/>
            </a:endParaRPr>
          </a:p>
        </p:txBody>
      </p:sp>
      <p:graphicFrame>
        <p:nvGraphicFramePr>
          <p:cNvPr id="13" name="object 13"/>
          <p:cNvGraphicFramePr>
            <a:graphicFrameLocks noGrp="1"/>
          </p:cNvGraphicFramePr>
          <p:nvPr>
            <p:extLst/>
          </p:nvPr>
        </p:nvGraphicFramePr>
        <p:xfrm>
          <a:off x="2984663" y="3335593"/>
          <a:ext cx="6423705" cy="1727455"/>
        </p:xfrm>
        <a:graphic>
          <a:graphicData uri="http://schemas.openxmlformats.org/drawingml/2006/table">
            <a:tbl>
              <a:tblPr firstRow="1" bandRow="1">
                <a:tableStyleId>{2D5ABB26-0587-4C30-8999-92F81FD0307C}</a:tableStyleId>
              </a:tblPr>
              <a:tblGrid>
                <a:gridCol w="2082342">
                  <a:extLst>
                    <a:ext uri="{9D8B030D-6E8A-4147-A177-3AD203B41FA5}">
                      <a16:colId xmlns:a16="http://schemas.microsoft.com/office/drawing/2014/main" xmlns="" val="20000"/>
                    </a:ext>
                  </a:extLst>
                </a:gridCol>
                <a:gridCol w="1311550">
                  <a:extLst>
                    <a:ext uri="{9D8B030D-6E8A-4147-A177-3AD203B41FA5}">
                      <a16:colId xmlns:a16="http://schemas.microsoft.com/office/drawing/2014/main" xmlns="" val="20001"/>
                    </a:ext>
                  </a:extLst>
                </a:gridCol>
                <a:gridCol w="2138943">
                  <a:extLst>
                    <a:ext uri="{9D8B030D-6E8A-4147-A177-3AD203B41FA5}">
                      <a16:colId xmlns:a16="http://schemas.microsoft.com/office/drawing/2014/main" xmlns="" val="20002"/>
                    </a:ext>
                  </a:extLst>
                </a:gridCol>
                <a:gridCol w="890870">
                  <a:extLst>
                    <a:ext uri="{9D8B030D-6E8A-4147-A177-3AD203B41FA5}">
                      <a16:colId xmlns:a16="http://schemas.microsoft.com/office/drawing/2014/main" xmlns="" val="20003"/>
                    </a:ext>
                  </a:extLst>
                </a:gridCol>
              </a:tblGrid>
              <a:tr h="757138">
                <a:tc>
                  <a:txBody>
                    <a:bodyPr/>
                    <a:lstStyle/>
                    <a:p>
                      <a:pPr>
                        <a:lnSpc>
                          <a:spcPct val="100000"/>
                        </a:lnSpc>
                        <a:spcBef>
                          <a:spcPts val="53"/>
                        </a:spcBef>
                      </a:pPr>
                      <a:endParaRPr sz="2000" dirty="0">
                        <a:latin typeface="+mn-lt"/>
                        <a:cs typeface="Times New Roman"/>
                      </a:endParaRPr>
                    </a:p>
                    <a:p>
                      <a:pPr marL="22225">
                        <a:lnSpc>
                          <a:spcPct val="100000"/>
                        </a:lnSpc>
                      </a:pPr>
                      <a:r>
                        <a:rPr sz="2000" spc="-5" dirty="0">
                          <a:latin typeface="+mn-lt"/>
                          <a:cs typeface="Calibri"/>
                        </a:rPr>
                        <a:t>Μ</a:t>
                      </a:r>
                      <a:r>
                        <a:rPr sz="2000" spc="-20" dirty="0">
                          <a:latin typeface="+mn-lt"/>
                          <a:cs typeface="Calibri"/>
                        </a:rPr>
                        <a:t>η</a:t>
                      </a:r>
                      <a:r>
                        <a:rPr sz="2000" spc="-75" dirty="0">
                          <a:latin typeface="+mn-lt"/>
                          <a:cs typeface="Calibri"/>
                        </a:rPr>
                        <a:t>χ</a:t>
                      </a:r>
                      <a:r>
                        <a:rPr sz="2000" dirty="0">
                          <a:latin typeface="+mn-lt"/>
                          <a:cs typeface="Calibri"/>
                        </a:rPr>
                        <a:t>α</a:t>
                      </a:r>
                      <a:r>
                        <a:rPr sz="2000" spc="-5" dirty="0">
                          <a:latin typeface="+mn-lt"/>
                          <a:cs typeface="Calibri"/>
                        </a:rPr>
                        <a:t>νή</a:t>
                      </a:r>
                      <a:r>
                        <a:rPr sz="2000" spc="-20" dirty="0">
                          <a:latin typeface="+mn-lt"/>
                          <a:cs typeface="Calibri"/>
                        </a:rPr>
                        <a:t>μ</a:t>
                      </a:r>
                      <a:r>
                        <a:rPr sz="2000" dirty="0">
                          <a:latin typeface="+mn-lt"/>
                          <a:cs typeface="Calibri"/>
                        </a:rPr>
                        <a:t>α</a:t>
                      </a:r>
                      <a:r>
                        <a:rPr sz="2000" spc="-5" dirty="0">
                          <a:latin typeface="+mn-lt"/>
                          <a:cs typeface="Calibri"/>
                        </a:rPr>
                        <a:t>τα</a:t>
                      </a:r>
                      <a:endParaRPr sz="2000" dirty="0">
                        <a:latin typeface="+mn-lt"/>
                        <a:cs typeface="Calibri"/>
                      </a:endParaRPr>
                    </a:p>
                  </a:txBody>
                  <a:tcPr marL="0" marR="0" marT="0" marB="0">
                    <a:lnT w="9905">
                      <a:solidFill>
                        <a:srgbClr val="000000"/>
                      </a:solidFill>
                      <a:prstDash val="solid"/>
                    </a:lnT>
                  </a:tcPr>
                </a:tc>
                <a:tc>
                  <a:txBody>
                    <a:bodyPr/>
                    <a:lstStyle/>
                    <a:p>
                      <a:pPr>
                        <a:lnSpc>
                          <a:spcPct val="100000"/>
                        </a:lnSpc>
                        <a:spcBef>
                          <a:spcPts val="53"/>
                        </a:spcBef>
                      </a:pPr>
                      <a:endParaRPr sz="2000">
                        <a:latin typeface="+mn-lt"/>
                        <a:cs typeface="Times New Roman"/>
                      </a:endParaRPr>
                    </a:p>
                    <a:p>
                      <a:pPr marL="109220">
                        <a:lnSpc>
                          <a:spcPct val="100000"/>
                        </a:lnSpc>
                      </a:pPr>
                      <a:r>
                        <a:rPr sz="2000" dirty="0">
                          <a:latin typeface="+mn-lt"/>
                          <a:cs typeface="Calibri"/>
                        </a:rPr>
                        <a:t>2.000</a:t>
                      </a:r>
                      <a:endParaRPr sz="2000">
                        <a:latin typeface="+mn-lt"/>
                        <a:cs typeface="Calibri"/>
                      </a:endParaRPr>
                    </a:p>
                  </a:txBody>
                  <a:tcPr marL="0" marR="0" marT="0" marB="0">
                    <a:lnT w="9905">
                      <a:solidFill>
                        <a:srgbClr val="000000"/>
                      </a:solidFill>
                      <a:prstDash val="solid"/>
                    </a:lnT>
                  </a:tcPr>
                </a:tc>
                <a:tc>
                  <a:txBody>
                    <a:bodyPr/>
                    <a:lstStyle/>
                    <a:p>
                      <a:pPr>
                        <a:lnSpc>
                          <a:spcPct val="100000"/>
                        </a:lnSpc>
                        <a:spcBef>
                          <a:spcPts val="53"/>
                        </a:spcBef>
                      </a:pPr>
                      <a:endParaRPr sz="2000">
                        <a:latin typeface="+mn-lt"/>
                        <a:cs typeface="Times New Roman"/>
                      </a:endParaRPr>
                    </a:p>
                    <a:p>
                      <a:pPr marL="166370">
                        <a:lnSpc>
                          <a:spcPct val="100000"/>
                        </a:lnSpc>
                      </a:pPr>
                      <a:r>
                        <a:rPr sz="2000" dirty="0">
                          <a:latin typeface="+mn-lt"/>
                          <a:cs typeface="Calibri"/>
                        </a:rPr>
                        <a:t>ΙΚ</a:t>
                      </a:r>
                      <a:endParaRPr sz="2000">
                        <a:latin typeface="+mn-lt"/>
                        <a:cs typeface="Calibri"/>
                      </a:endParaRPr>
                    </a:p>
                  </a:txBody>
                  <a:tcPr marL="0" marR="0" marT="0" marB="0">
                    <a:lnT w="9905">
                      <a:solidFill>
                        <a:srgbClr val="000000"/>
                      </a:solidFill>
                      <a:prstDash val="solid"/>
                    </a:lnT>
                  </a:tcPr>
                </a:tc>
                <a:tc>
                  <a:txBody>
                    <a:bodyPr/>
                    <a:lstStyle/>
                    <a:p>
                      <a:pPr>
                        <a:lnSpc>
                          <a:spcPct val="100000"/>
                        </a:lnSpc>
                        <a:spcBef>
                          <a:spcPts val="53"/>
                        </a:spcBef>
                      </a:pPr>
                      <a:endParaRPr sz="2000">
                        <a:latin typeface="+mn-lt"/>
                        <a:cs typeface="Times New Roman"/>
                      </a:endParaRPr>
                    </a:p>
                    <a:p>
                      <a:pPr marR="14604" algn="r">
                        <a:lnSpc>
                          <a:spcPct val="100000"/>
                        </a:lnSpc>
                      </a:pPr>
                      <a:r>
                        <a:rPr sz="2000" dirty="0">
                          <a:latin typeface="+mn-lt"/>
                          <a:cs typeface="Calibri"/>
                        </a:rPr>
                        <a:t>5.000</a:t>
                      </a:r>
                      <a:endParaRPr sz="2000">
                        <a:latin typeface="+mn-lt"/>
                        <a:cs typeface="Calibri"/>
                      </a:endParaRPr>
                    </a:p>
                  </a:txBody>
                  <a:tcPr marL="0" marR="0" marT="0" marB="0">
                    <a:lnT w="9905">
                      <a:solidFill>
                        <a:srgbClr val="000000"/>
                      </a:solidFill>
                      <a:prstDash val="solid"/>
                    </a:lnT>
                  </a:tcPr>
                </a:tc>
                <a:extLst>
                  <a:ext uri="{0D108BD9-81ED-4DB2-BD59-A6C34878D82A}">
                    <a16:rowId xmlns:a16="http://schemas.microsoft.com/office/drawing/2014/main" xmlns="" val="10000"/>
                  </a:ext>
                </a:extLst>
              </a:tr>
              <a:tr h="386950">
                <a:tc>
                  <a:txBody>
                    <a:bodyPr/>
                    <a:lstStyle/>
                    <a:p>
                      <a:pPr marL="22225">
                        <a:lnSpc>
                          <a:spcPts val="2940"/>
                        </a:lnSpc>
                      </a:pPr>
                      <a:r>
                        <a:rPr sz="2000" spc="-5" dirty="0">
                          <a:solidFill>
                            <a:srgbClr val="FF0000"/>
                          </a:solidFill>
                          <a:latin typeface="+mn-lt"/>
                          <a:cs typeface="Calibri"/>
                        </a:rPr>
                        <a:t>Εμπορεύ</a:t>
                      </a:r>
                      <a:r>
                        <a:rPr sz="2000" spc="-20" dirty="0">
                          <a:solidFill>
                            <a:srgbClr val="FF0000"/>
                          </a:solidFill>
                          <a:latin typeface="+mn-lt"/>
                          <a:cs typeface="Calibri"/>
                        </a:rPr>
                        <a:t>μ</a:t>
                      </a:r>
                      <a:r>
                        <a:rPr sz="2000" spc="-5" dirty="0">
                          <a:solidFill>
                            <a:srgbClr val="FF0000"/>
                          </a:solidFill>
                          <a:latin typeface="+mn-lt"/>
                          <a:cs typeface="Calibri"/>
                        </a:rPr>
                        <a:t>ατα</a:t>
                      </a:r>
                      <a:endParaRPr sz="2000">
                        <a:latin typeface="+mn-lt"/>
                        <a:cs typeface="Calibri"/>
                      </a:endParaRPr>
                    </a:p>
                  </a:txBody>
                  <a:tcPr marL="0" marR="0" marT="0" marB="0"/>
                </a:tc>
                <a:tc>
                  <a:txBody>
                    <a:bodyPr/>
                    <a:lstStyle/>
                    <a:p>
                      <a:pPr marL="128905">
                        <a:lnSpc>
                          <a:spcPts val="2940"/>
                        </a:lnSpc>
                      </a:pPr>
                      <a:r>
                        <a:rPr sz="2000" dirty="0">
                          <a:solidFill>
                            <a:srgbClr val="FF0000"/>
                          </a:solidFill>
                          <a:latin typeface="+mn-lt"/>
                          <a:cs typeface="Calibri"/>
                        </a:rPr>
                        <a:t>1.000</a:t>
                      </a:r>
                      <a:endParaRPr sz="2000" dirty="0">
                        <a:latin typeface="+mn-lt"/>
                        <a:cs typeface="Calibri"/>
                      </a:endParaRPr>
                    </a:p>
                  </a:txBody>
                  <a:tcPr marL="0" marR="0" marT="0" marB="0"/>
                </a:tc>
                <a:tc>
                  <a:txBody>
                    <a:bodyPr/>
                    <a:lstStyle/>
                    <a:p>
                      <a:pPr marL="166370">
                        <a:lnSpc>
                          <a:spcPts val="2940"/>
                        </a:lnSpc>
                      </a:pPr>
                      <a:r>
                        <a:rPr sz="2000" spc="-5" dirty="0">
                          <a:latin typeface="+mn-lt"/>
                          <a:cs typeface="Calibri"/>
                        </a:rPr>
                        <a:t>Προμηθευτές</a:t>
                      </a:r>
                      <a:endParaRPr sz="2000" dirty="0">
                        <a:latin typeface="+mn-lt"/>
                        <a:cs typeface="Calibri"/>
                      </a:endParaRPr>
                    </a:p>
                  </a:txBody>
                  <a:tcPr marL="0" marR="0" marT="0" marB="0"/>
                </a:tc>
                <a:tc>
                  <a:txBody>
                    <a:bodyPr/>
                    <a:lstStyle/>
                    <a:p>
                      <a:pPr marR="22225" algn="r">
                        <a:lnSpc>
                          <a:spcPts val="2940"/>
                        </a:lnSpc>
                      </a:pPr>
                      <a:r>
                        <a:rPr sz="2000" dirty="0">
                          <a:latin typeface="+mn-lt"/>
                          <a:cs typeface="Calibri"/>
                        </a:rPr>
                        <a:t>1.000</a:t>
                      </a:r>
                      <a:endParaRPr sz="2000">
                        <a:latin typeface="+mn-lt"/>
                        <a:cs typeface="Calibri"/>
                      </a:endParaRPr>
                    </a:p>
                  </a:txBody>
                  <a:tcPr marL="0" marR="0" marT="0" marB="0"/>
                </a:tc>
                <a:extLst>
                  <a:ext uri="{0D108BD9-81ED-4DB2-BD59-A6C34878D82A}">
                    <a16:rowId xmlns:a16="http://schemas.microsoft.com/office/drawing/2014/main" xmlns="" val="10001"/>
                  </a:ext>
                </a:extLst>
              </a:tr>
              <a:tr h="583367">
                <a:tc>
                  <a:txBody>
                    <a:bodyPr/>
                    <a:lstStyle/>
                    <a:p>
                      <a:pPr marL="22225">
                        <a:lnSpc>
                          <a:spcPts val="2940"/>
                        </a:lnSpc>
                      </a:pPr>
                      <a:r>
                        <a:rPr sz="2000" dirty="0">
                          <a:latin typeface="+mn-lt"/>
                          <a:cs typeface="Calibri"/>
                        </a:rPr>
                        <a:t>Ταμείο</a:t>
                      </a:r>
                      <a:endParaRPr sz="2000">
                        <a:latin typeface="+mn-lt"/>
                        <a:cs typeface="Calibri"/>
                      </a:endParaRPr>
                    </a:p>
                  </a:txBody>
                  <a:tcPr marL="0" marR="0" marT="0" marB="0">
                    <a:lnB w="9906">
                      <a:solidFill>
                        <a:srgbClr val="000000"/>
                      </a:solidFill>
                      <a:prstDash val="solid"/>
                    </a:lnB>
                  </a:tcPr>
                </a:tc>
                <a:tc>
                  <a:txBody>
                    <a:bodyPr/>
                    <a:lstStyle/>
                    <a:p>
                      <a:pPr marL="177165">
                        <a:lnSpc>
                          <a:spcPts val="2940"/>
                        </a:lnSpc>
                      </a:pPr>
                      <a:r>
                        <a:rPr sz="2000" dirty="0">
                          <a:latin typeface="+mn-lt"/>
                          <a:cs typeface="Calibri"/>
                        </a:rPr>
                        <a:t>3.000</a:t>
                      </a:r>
                      <a:endParaRPr sz="2000">
                        <a:latin typeface="+mn-lt"/>
                        <a:cs typeface="Calibri"/>
                      </a:endParaRPr>
                    </a:p>
                  </a:txBody>
                  <a:tcPr marL="0" marR="0" marT="0" marB="0">
                    <a:lnB w="9906">
                      <a:solidFill>
                        <a:srgbClr val="000000"/>
                      </a:solidFill>
                      <a:prstDash val="solid"/>
                    </a:lnB>
                  </a:tcPr>
                </a:tc>
                <a:tc>
                  <a:txBody>
                    <a:bodyPr/>
                    <a:lstStyle/>
                    <a:p>
                      <a:endParaRPr sz="2000" dirty="0">
                        <a:latin typeface="+mn-lt"/>
                        <a:cs typeface="Calibri"/>
                      </a:endParaRPr>
                    </a:p>
                  </a:txBody>
                  <a:tcPr marL="0" marR="0" marT="0" marB="0">
                    <a:lnB w="9906">
                      <a:solidFill>
                        <a:srgbClr val="000000"/>
                      </a:solidFill>
                      <a:prstDash val="solid"/>
                    </a:lnB>
                  </a:tcPr>
                </a:tc>
                <a:tc>
                  <a:txBody>
                    <a:bodyPr/>
                    <a:lstStyle/>
                    <a:p>
                      <a:endParaRPr sz="2000" dirty="0">
                        <a:latin typeface="+mn-lt"/>
                        <a:cs typeface="Calibri"/>
                      </a:endParaRPr>
                    </a:p>
                  </a:txBody>
                  <a:tcPr marL="0" marR="0" marT="0" marB="0">
                    <a:lnB w="9906">
                      <a:solidFill>
                        <a:srgbClr val="000000"/>
                      </a:solidFill>
                      <a:prstDash val="solid"/>
                    </a:lnB>
                  </a:tcPr>
                </a:tc>
                <a:extLst>
                  <a:ext uri="{0D108BD9-81ED-4DB2-BD59-A6C34878D82A}">
                    <a16:rowId xmlns:a16="http://schemas.microsoft.com/office/drawing/2014/main" xmlns="" val="10002"/>
                  </a:ext>
                </a:extLst>
              </a:tr>
            </a:tbl>
          </a:graphicData>
        </a:graphic>
      </p:graphicFrame>
      <p:sp>
        <p:nvSpPr>
          <p:cNvPr id="15" name="object 18"/>
          <p:cNvSpPr txBox="1"/>
          <p:nvPr/>
        </p:nvSpPr>
        <p:spPr>
          <a:xfrm>
            <a:off x="5134081" y="5312048"/>
            <a:ext cx="1111285" cy="205184"/>
          </a:xfrm>
          <a:prstGeom prst="rect">
            <a:avLst/>
          </a:prstGeom>
        </p:spPr>
        <p:txBody>
          <a:bodyPr vert="horz" wrap="square" lIns="0" tIns="0" rIns="0" bIns="0" rtlCol="0">
            <a:spAutoFit/>
          </a:bodyPr>
          <a:lstStyle/>
          <a:p>
            <a:pPr marL="11132">
              <a:lnSpc>
                <a:spcPts val="1586"/>
              </a:lnSpc>
            </a:pPr>
            <a:r>
              <a:rPr sz="1600" b="1" spc="-4" dirty="0">
                <a:solidFill>
                  <a:srgbClr val="0000FF"/>
                </a:solidFill>
                <a:latin typeface="Calibri"/>
                <a:cs typeface="Calibri"/>
              </a:rPr>
              <a:t>6.000</a:t>
            </a:r>
            <a:endParaRPr sz="1600" dirty="0">
              <a:latin typeface="Calibri"/>
              <a:cs typeface="Calibri"/>
            </a:endParaRPr>
          </a:p>
        </p:txBody>
      </p:sp>
    </p:spTree>
    <p:extLst>
      <p:ext uri="{BB962C8B-B14F-4D97-AF65-F5344CB8AC3E}">
        <p14:creationId xmlns:p14="http://schemas.microsoft.com/office/powerpoint/2010/main" val="379933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Π</a:t>
            </a:r>
            <a:r>
              <a:rPr spc="-31" dirty="0">
                <a:latin typeface="Calibri"/>
                <a:cs typeface="Calibri"/>
              </a:rPr>
              <a:t>ώ</a:t>
            </a:r>
            <a:r>
              <a:rPr dirty="0">
                <a:latin typeface="Calibri"/>
                <a:cs typeface="Calibri"/>
              </a:rPr>
              <a:t>ληση</a:t>
            </a:r>
            <a:r>
              <a:rPr spc="4" dirty="0">
                <a:latin typeface="Calibri"/>
                <a:cs typeface="Calibri"/>
              </a:rPr>
              <a:t> </a:t>
            </a:r>
            <a:r>
              <a:rPr spc="-4" dirty="0">
                <a:latin typeface="Calibri"/>
                <a:cs typeface="Calibri"/>
              </a:rPr>
              <a:t>εμπορευ</a:t>
            </a:r>
            <a:r>
              <a:rPr spc="-18" dirty="0">
                <a:latin typeface="Calibri"/>
                <a:cs typeface="Calibri"/>
              </a:rPr>
              <a:t>μ</a:t>
            </a:r>
            <a:r>
              <a:rPr spc="-4" dirty="0">
                <a:latin typeface="Calibri"/>
                <a:cs typeface="Calibri"/>
              </a:rPr>
              <a:t>ά</a:t>
            </a:r>
            <a:r>
              <a:rPr spc="-22" dirty="0">
                <a:latin typeface="Calibri"/>
                <a:cs typeface="Calibri"/>
              </a:rPr>
              <a:t>τ</a:t>
            </a:r>
            <a:r>
              <a:rPr spc="-4" dirty="0">
                <a:latin typeface="Calibri"/>
                <a:cs typeface="Calibri"/>
              </a:rPr>
              <a:t>ων</a:t>
            </a:r>
          </a:p>
        </p:txBody>
      </p:sp>
      <p:sp>
        <p:nvSpPr>
          <p:cNvPr id="5" name="object 5"/>
          <p:cNvSpPr txBox="1"/>
          <p:nvPr/>
        </p:nvSpPr>
        <p:spPr>
          <a:xfrm>
            <a:off x="2654620" y="1700808"/>
            <a:ext cx="7185796" cy="861774"/>
          </a:xfrm>
          <a:prstGeom prst="rect">
            <a:avLst/>
          </a:prstGeom>
        </p:spPr>
        <p:txBody>
          <a:bodyPr vert="horz" wrap="square" lIns="0" tIns="0" rIns="0" bIns="0" rtlCol="0">
            <a:spAutoFit/>
          </a:bodyPr>
          <a:lstStyle/>
          <a:p>
            <a:pPr marL="311683" marR="4453" indent="-300552">
              <a:buClr>
                <a:schemeClr val="tx1"/>
              </a:buClr>
              <a:buFont typeface="Arial"/>
              <a:buChar char="•"/>
              <a:tabLst>
                <a:tab pos="311683" algn="l"/>
              </a:tabLst>
            </a:pPr>
            <a:r>
              <a:rPr sz="2800" spc="-9" dirty="0">
                <a:latin typeface="Calibri"/>
                <a:cs typeface="Calibri"/>
              </a:rPr>
              <a:t>Π</a:t>
            </a:r>
            <a:r>
              <a:rPr sz="2800" spc="-35" dirty="0">
                <a:latin typeface="Calibri"/>
                <a:cs typeface="Calibri"/>
              </a:rPr>
              <a:t>ω</a:t>
            </a:r>
            <a:r>
              <a:rPr sz="2800" spc="-31" dirty="0">
                <a:latin typeface="Calibri"/>
                <a:cs typeface="Calibri"/>
              </a:rPr>
              <a:t>λ</a:t>
            </a:r>
            <a:r>
              <a:rPr sz="2800" spc="-9" dirty="0">
                <a:latin typeface="Calibri"/>
                <a:cs typeface="Calibri"/>
              </a:rPr>
              <a:t>ού</a:t>
            </a:r>
            <a:r>
              <a:rPr sz="2800" spc="4" dirty="0">
                <a:latin typeface="Calibri"/>
                <a:cs typeface="Calibri"/>
              </a:rPr>
              <a:t>ν</a:t>
            </a:r>
            <a:r>
              <a:rPr sz="2800" spc="-26" dirty="0">
                <a:latin typeface="Calibri"/>
                <a:cs typeface="Calibri"/>
              </a:rPr>
              <a:t>τ</a:t>
            </a:r>
            <a:r>
              <a:rPr sz="2800" spc="-9" dirty="0">
                <a:latin typeface="Calibri"/>
                <a:cs typeface="Calibri"/>
              </a:rPr>
              <a:t>α</a:t>
            </a:r>
            <a:r>
              <a:rPr sz="2800" spc="-4" dirty="0">
                <a:latin typeface="Calibri"/>
                <a:cs typeface="Calibri"/>
              </a:rPr>
              <a:t>ι</a:t>
            </a:r>
            <a:r>
              <a:rPr sz="2800" spc="13" dirty="0">
                <a:latin typeface="Calibri"/>
                <a:cs typeface="Calibri"/>
              </a:rPr>
              <a:t> </a:t>
            </a:r>
            <a:r>
              <a:rPr sz="2800" spc="-9" dirty="0">
                <a:latin typeface="Calibri"/>
                <a:cs typeface="Calibri"/>
              </a:rPr>
              <a:t>εμπορεύμα</a:t>
            </a:r>
            <a:r>
              <a:rPr sz="2800" spc="-26" dirty="0">
                <a:latin typeface="Calibri"/>
                <a:cs typeface="Calibri"/>
              </a:rPr>
              <a:t>τ</a:t>
            </a:r>
            <a:r>
              <a:rPr sz="2800" spc="-4" dirty="0">
                <a:latin typeface="Calibri"/>
                <a:cs typeface="Calibri"/>
              </a:rPr>
              <a:t>α</a:t>
            </a:r>
            <a:r>
              <a:rPr sz="2800" spc="18" dirty="0">
                <a:latin typeface="Calibri"/>
                <a:cs typeface="Calibri"/>
              </a:rPr>
              <a:t> </a:t>
            </a:r>
            <a:r>
              <a:rPr sz="2800" spc="-9" dirty="0">
                <a:latin typeface="Calibri"/>
                <a:cs typeface="Calibri"/>
              </a:rPr>
              <a:t>α</a:t>
            </a:r>
            <a:r>
              <a:rPr sz="2800" spc="-39" dirty="0">
                <a:latin typeface="Calibri"/>
                <a:cs typeface="Calibri"/>
              </a:rPr>
              <a:t>ξ</a:t>
            </a:r>
            <a:r>
              <a:rPr sz="2800" spc="-9" dirty="0">
                <a:latin typeface="Calibri"/>
                <a:cs typeface="Calibri"/>
              </a:rPr>
              <a:t>ία</a:t>
            </a:r>
            <a:r>
              <a:rPr sz="2800" spc="-4" dirty="0">
                <a:latin typeface="Calibri"/>
                <a:cs typeface="Calibri"/>
              </a:rPr>
              <a:t>ς </a:t>
            </a:r>
            <a:r>
              <a:rPr sz="2800" spc="-9" dirty="0">
                <a:latin typeface="Calibri"/>
                <a:cs typeface="Calibri"/>
              </a:rPr>
              <a:t>αγορά</a:t>
            </a:r>
            <a:r>
              <a:rPr sz="2800" spc="-4" dirty="0">
                <a:latin typeface="Calibri"/>
                <a:cs typeface="Calibri"/>
              </a:rPr>
              <a:t>ς</a:t>
            </a:r>
            <a:r>
              <a:rPr sz="2800" dirty="0">
                <a:latin typeface="Calibri"/>
                <a:cs typeface="Calibri"/>
              </a:rPr>
              <a:t> </a:t>
            </a:r>
            <a:r>
              <a:rPr sz="2800" spc="-9" dirty="0">
                <a:latin typeface="Calibri"/>
                <a:cs typeface="Calibri"/>
              </a:rPr>
              <a:t>€500 </a:t>
            </a:r>
            <a:r>
              <a:rPr sz="2800" spc="-4" dirty="0">
                <a:latin typeface="Calibri"/>
                <a:cs typeface="Calibri"/>
              </a:rPr>
              <a:t>έναντι</a:t>
            </a:r>
            <a:r>
              <a:rPr sz="2800" spc="9" dirty="0">
                <a:latin typeface="Calibri"/>
                <a:cs typeface="Calibri"/>
              </a:rPr>
              <a:t> </a:t>
            </a:r>
            <a:r>
              <a:rPr sz="2800" spc="-4" dirty="0">
                <a:latin typeface="Calibri"/>
                <a:cs typeface="Calibri"/>
              </a:rPr>
              <a:t>€</a:t>
            </a:r>
            <a:r>
              <a:rPr sz="2800" spc="4" dirty="0">
                <a:latin typeface="Calibri"/>
                <a:cs typeface="Calibri"/>
              </a:rPr>
              <a:t> </a:t>
            </a:r>
            <a:r>
              <a:rPr sz="2800" spc="-9" dirty="0">
                <a:latin typeface="Calibri"/>
                <a:cs typeface="Calibri"/>
              </a:rPr>
              <a:t>85</a:t>
            </a:r>
            <a:r>
              <a:rPr sz="2800" spc="-4" dirty="0">
                <a:latin typeface="Calibri"/>
                <a:cs typeface="Calibri"/>
              </a:rPr>
              <a:t>0</a:t>
            </a:r>
            <a:r>
              <a:rPr sz="2800" spc="9" dirty="0">
                <a:latin typeface="Calibri"/>
                <a:cs typeface="Calibri"/>
              </a:rPr>
              <a:t> </a:t>
            </a:r>
            <a:r>
              <a:rPr sz="2800" spc="-9" dirty="0">
                <a:latin typeface="Calibri"/>
                <a:cs typeface="Calibri"/>
              </a:rPr>
              <a:t>μ</a:t>
            </a:r>
            <a:r>
              <a:rPr sz="2800" spc="-4" dirty="0">
                <a:latin typeface="Calibri"/>
                <a:cs typeface="Calibri"/>
              </a:rPr>
              <a:t>ε</a:t>
            </a:r>
            <a:r>
              <a:rPr sz="2800" dirty="0">
                <a:latin typeface="Calibri"/>
                <a:cs typeface="Calibri"/>
              </a:rPr>
              <a:t> </a:t>
            </a:r>
            <a:r>
              <a:rPr sz="2800" spc="-4" dirty="0">
                <a:latin typeface="Calibri"/>
                <a:cs typeface="Calibri"/>
              </a:rPr>
              <a:t>πί</a:t>
            </a:r>
            <a:r>
              <a:rPr sz="2800" spc="22" dirty="0">
                <a:latin typeface="Calibri"/>
                <a:cs typeface="Calibri"/>
              </a:rPr>
              <a:t>σ</a:t>
            </a:r>
            <a:r>
              <a:rPr sz="2800" spc="-18" dirty="0">
                <a:latin typeface="Calibri"/>
                <a:cs typeface="Calibri"/>
              </a:rPr>
              <a:t>τ</a:t>
            </a:r>
            <a:r>
              <a:rPr sz="2800" spc="-4" dirty="0">
                <a:latin typeface="Calibri"/>
                <a:cs typeface="Calibri"/>
              </a:rPr>
              <a:t>ω</a:t>
            </a:r>
            <a:r>
              <a:rPr sz="2800" spc="-9" dirty="0">
                <a:latin typeface="Calibri"/>
                <a:cs typeface="Calibri"/>
              </a:rPr>
              <a:t>σ</a:t>
            </a:r>
            <a:r>
              <a:rPr sz="2800" spc="-4" dirty="0">
                <a:latin typeface="Calibri"/>
                <a:cs typeface="Calibri"/>
              </a:rPr>
              <a:t>η</a:t>
            </a:r>
            <a:endParaRPr sz="2800" dirty="0">
              <a:latin typeface="Calibri"/>
              <a:cs typeface="Calibri"/>
            </a:endParaRPr>
          </a:p>
        </p:txBody>
      </p:sp>
      <p:sp>
        <p:nvSpPr>
          <p:cNvPr id="8" name="object 8"/>
          <p:cNvSpPr/>
          <p:nvPr/>
        </p:nvSpPr>
        <p:spPr>
          <a:xfrm flipV="1">
            <a:off x="2999656" y="3260803"/>
            <a:ext cx="6158932" cy="48079"/>
          </a:xfrm>
          <a:custGeom>
            <a:avLst/>
            <a:gdLst/>
            <a:ahLst/>
            <a:cxnLst/>
            <a:rect l="l" t="t" r="r" b="b"/>
            <a:pathLst>
              <a:path w="6019800">
                <a:moveTo>
                  <a:pt x="0" y="0"/>
                </a:moveTo>
                <a:lnTo>
                  <a:pt x="6019800" y="0"/>
                </a:lnTo>
              </a:path>
            </a:pathLst>
          </a:custGeom>
          <a:ln w="9906">
            <a:solidFill>
              <a:srgbClr val="000000"/>
            </a:solidFill>
          </a:ln>
        </p:spPr>
        <p:txBody>
          <a:bodyPr wrap="square" lIns="0" tIns="0" rIns="0" bIns="0" rtlCol="0"/>
          <a:lstStyle/>
          <a:p>
            <a:endParaRPr/>
          </a:p>
        </p:txBody>
      </p:sp>
      <p:sp>
        <p:nvSpPr>
          <p:cNvPr id="9" name="object 9"/>
          <p:cNvSpPr/>
          <p:nvPr/>
        </p:nvSpPr>
        <p:spPr>
          <a:xfrm>
            <a:off x="6249894" y="3263511"/>
            <a:ext cx="0" cy="162381"/>
          </a:xfrm>
          <a:custGeom>
            <a:avLst/>
            <a:gdLst/>
            <a:ahLst/>
            <a:cxnLst/>
            <a:rect l="l" t="t" r="r" b="b"/>
            <a:pathLst>
              <a:path h="179070">
                <a:moveTo>
                  <a:pt x="0" y="0"/>
                </a:moveTo>
                <a:lnTo>
                  <a:pt x="0" y="179070"/>
                </a:lnTo>
              </a:path>
            </a:pathLst>
          </a:custGeom>
          <a:ln w="9144">
            <a:solidFill>
              <a:srgbClr val="000000"/>
            </a:solidFill>
          </a:ln>
        </p:spPr>
        <p:txBody>
          <a:bodyPr wrap="square" lIns="0" tIns="0" rIns="0" bIns="0" rtlCol="0"/>
          <a:lstStyle/>
          <a:p>
            <a:endParaRPr/>
          </a:p>
        </p:txBody>
      </p:sp>
      <p:sp>
        <p:nvSpPr>
          <p:cNvPr id="10" name="object 10"/>
          <p:cNvSpPr txBox="1"/>
          <p:nvPr/>
        </p:nvSpPr>
        <p:spPr>
          <a:xfrm>
            <a:off x="3062879" y="2926381"/>
            <a:ext cx="1383003" cy="307777"/>
          </a:xfrm>
          <a:prstGeom prst="rect">
            <a:avLst/>
          </a:prstGeom>
        </p:spPr>
        <p:txBody>
          <a:bodyPr vert="horz" wrap="square" lIns="0" tIns="0" rIns="0" bIns="0" rtlCol="0">
            <a:spAutoFit/>
          </a:bodyPr>
          <a:lstStyle/>
          <a:p>
            <a:pPr marL="11132"/>
            <a:r>
              <a:rPr sz="2000" spc="-4" dirty="0">
                <a:cs typeface="Calibri"/>
              </a:rPr>
              <a:t>Ενε</a:t>
            </a:r>
            <a:r>
              <a:rPr sz="2000" spc="-18" dirty="0">
                <a:cs typeface="Calibri"/>
              </a:rPr>
              <a:t>ρ</a:t>
            </a:r>
            <a:r>
              <a:rPr sz="2000" spc="-4" dirty="0">
                <a:cs typeface="Calibri"/>
              </a:rPr>
              <a:t>γ</a:t>
            </a:r>
            <a:r>
              <a:rPr sz="2000" spc="-39" dirty="0">
                <a:cs typeface="Calibri"/>
              </a:rPr>
              <a:t>η</a:t>
            </a:r>
            <a:r>
              <a:rPr sz="2000" spc="-4" dirty="0">
                <a:cs typeface="Calibri"/>
              </a:rPr>
              <a:t>τι</a:t>
            </a:r>
            <a:r>
              <a:rPr sz="2000" spc="-83" dirty="0">
                <a:cs typeface="Calibri"/>
              </a:rPr>
              <a:t>κ</a:t>
            </a:r>
            <a:r>
              <a:rPr sz="2000" dirty="0">
                <a:cs typeface="Calibri"/>
              </a:rPr>
              <a:t>ό</a:t>
            </a:r>
          </a:p>
        </p:txBody>
      </p:sp>
      <p:sp>
        <p:nvSpPr>
          <p:cNvPr id="11" name="object 11"/>
          <p:cNvSpPr txBox="1"/>
          <p:nvPr/>
        </p:nvSpPr>
        <p:spPr>
          <a:xfrm>
            <a:off x="3071665" y="3458598"/>
            <a:ext cx="1666444" cy="307777"/>
          </a:xfrm>
          <a:prstGeom prst="rect">
            <a:avLst/>
          </a:prstGeom>
        </p:spPr>
        <p:txBody>
          <a:bodyPr vert="horz" wrap="square" lIns="0" tIns="0" rIns="0" bIns="0" rtlCol="0">
            <a:spAutoFit/>
          </a:bodyPr>
          <a:lstStyle/>
          <a:p>
            <a:pPr marL="11132"/>
            <a:r>
              <a:rPr sz="2000" spc="-4" dirty="0">
                <a:cs typeface="Calibri"/>
              </a:rPr>
              <a:t>Μ</a:t>
            </a:r>
            <a:r>
              <a:rPr sz="2000" spc="-18" dirty="0">
                <a:cs typeface="Calibri"/>
              </a:rPr>
              <a:t>η</a:t>
            </a:r>
            <a:r>
              <a:rPr sz="2000" spc="-66" dirty="0">
                <a:cs typeface="Calibri"/>
              </a:rPr>
              <a:t>χ</a:t>
            </a:r>
            <a:r>
              <a:rPr sz="2000" dirty="0">
                <a:cs typeface="Calibri"/>
              </a:rPr>
              <a:t>α</a:t>
            </a:r>
            <a:r>
              <a:rPr sz="2000" spc="-4" dirty="0">
                <a:cs typeface="Calibri"/>
              </a:rPr>
              <a:t>νή</a:t>
            </a:r>
            <a:r>
              <a:rPr sz="2000" spc="-18" dirty="0">
                <a:cs typeface="Calibri"/>
              </a:rPr>
              <a:t>μ</a:t>
            </a:r>
            <a:r>
              <a:rPr sz="2000" dirty="0">
                <a:cs typeface="Calibri"/>
              </a:rPr>
              <a:t>α</a:t>
            </a:r>
            <a:r>
              <a:rPr sz="2000" spc="-4" dirty="0">
                <a:cs typeface="Calibri"/>
              </a:rPr>
              <a:t>τα</a:t>
            </a:r>
            <a:endParaRPr sz="2000" dirty="0">
              <a:cs typeface="Calibri"/>
            </a:endParaRPr>
          </a:p>
        </p:txBody>
      </p:sp>
      <p:sp>
        <p:nvSpPr>
          <p:cNvPr id="12" name="object 12"/>
          <p:cNvSpPr txBox="1"/>
          <p:nvPr/>
        </p:nvSpPr>
        <p:spPr>
          <a:xfrm>
            <a:off x="3071666" y="3845537"/>
            <a:ext cx="1752781" cy="307777"/>
          </a:xfrm>
          <a:prstGeom prst="rect">
            <a:avLst/>
          </a:prstGeom>
        </p:spPr>
        <p:txBody>
          <a:bodyPr vert="horz" wrap="square" lIns="0" tIns="0" rIns="0" bIns="0" rtlCol="0">
            <a:spAutoFit/>
          </a:bodyPr>
          <a:lstStyle/>
          <a:p>
            <a:pPr marL="11132"/>
            <a:r>
              <a:rPr sz="2000" dirty="0">
                <a:solidFill>
                  <a:srgbClr val="FF0000"/>
                </a:solidFill>
                <a:cs typeface="Calibri"/>
              </a:rPr>
              <a:t>Εμ</a:t>
            </a:r>
            <a:r>
              <a:rPr sz="2000" spc="-4" dirty="0">
                <a:solidFill>
                  <a:srgbClr val="FF0000"/>
                </a:solidFill>
                <a:cs typeface="Calibri"/>
              </a:rPr>
              <a:t>πορ</a:t>
            </a:r>
            <a:r>
              <a:rPr sz="2000" dirty="0">
                <a:solidFill>
                  <a:srgbClr val="FF0000"/>
                </a:solidFill>
                <a:cs typeface="Calibri"/>
              </a:rPr>
              <a:t>ε</a:t>
            </a:r>
            <a:r>
              <a:rPr sz="2000" spc="-4" dirty="0">
                <a:solidFill>
                  <a:srgbClr val="FF0000"/>
                </a:solidFill>
                <a:cs typeface="Calibri"/>
              </a:rPr>
              <a:t>ύ</a:t>
            </a:r>
            <a:r>
              <a:rPr sz="2000" spc="-18" dirty="0">
                <a:solidFill>
                  <a:srgbClr val="FF0000"/>
                </a:solidFill>
                <a:cs typeface="Calibri"/>
              </a:rPr>
              <a:t>μ</a:t>
            </a:r>
            <a:r>
              <a:rPr sz="2000" dirty="0">
                <a:solidFill>
                  <a:srgbClr val="FF0000"/>
                </a:solidFill>
                <a:cs typeface="Calibri"/>
              </a:rPr>
              <a:t>ατα</a:t>
            </a:r>
            <a:endParaRPr sz="2000">
              <a:cs typeface="Calibri"/>
            </a:endParaRPr>
          </a:p>
        </p:txBody>
      </p:sp>
      <p:sp>
        <p:nvSpPr>
          <p:cNvPr id="13" name="object 13"/>
          <p:cNvSpPr txBox="1"/>
          <p:nvPr/>
        </p:nvSpPr>
        <p:spPr>
          <a:xfrm>
            <a:off x="4989299" y="3458599"/>
            <a:ext cx="716751" cy="615553"/>
          </a:xfrm>
          <a:prstGeom prst="rect">
            <a:avLst/>
          </a:prstGeom>
        </p:spPr>
        <p:txBody>
          <a:bodyPr vert="horz" wrap="square" lIns="0" tIns="0" rIns="0" bIns="0" rtlCol="0">
            <a:spAutoFit/>
          </a:bodyPr>
          <a:lstStyle/>
          <a:p>
            <a:pPr algn="ctr">
              <a:lnSpc>
                <a:spcPct val="100000"/>
              </a:lnSpc>
            </a:pPr>
            <a:r>
              <a:rPr sz="2000" dirty="0">
                <a:cs typeface="Calibri"/>
              </a:rPr>
              <a:t>2.000</a:t>
            </a:r>
            <a:endParaRPr sz="2000">
              <a:cs typeface="Calibri"/>
            </a:endParaRPr>
          </a:p>
          <a:p>
            <a:pPr marL="80147" algn="ctr"/>
            <a:r>
              <a:rPr sz="2000" dirty="0">
                <a:solidFill>
                  <a:srgbClr val="FF0000"/>
                </a:solidFill>
                <a:cs typeface="Calibri"/>
              </a:rPr>
              <a:t>500</a:t>
            </a:r>
            <a:endParaRPr sz="2000">
              <a:cs typeface="Calibri"/>
            </a:endParaRPr>
          </a:p>
        </p:txBody>
      </p:sp>
      <p:sp>
        <p:nvSpPr>
          <p:cNvPr id="14" name="object 14"/>
          <p:cNvSpPr/>
          <p:nvPr/>
        </p:nvSpPr>
        <p:spPr>
          <a:xfrm>
            <a:off x="6249894" y="3425200"/>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15" name="object 15"/>
          <p:cNvSpPr txBox="1"/>
          <p:nvPr/>
        </p:nvSpPr>
        <p:spPr>
          <a:xfrm>
            <a:off x="8828174" y="3501595"/>
            <a:ext cx="287786" cy="276999"/>
          </a:xfrm>
          <a:prstGeom prst="rect">
            <a:avLst/>
          </a:prstGeom>
        </p:spPr>
        <p:txBody>
          <a:bodyPr vert="horz" wrap="square" lIns="0" tIns="0" rIns="0" bIns="0" rtlCol="0">
            <a:spAutoFit/>
          </a:bodyPr>
          <a:lstStyle/>
          <a:p>
            <a:pPr marL="11132"/>
            <a:r>
              <a:rPr spc="-4" dirty="0">
                <a:solidFill>
                  <a:srgbClr val="932968"/>
                </a:solidFill>
                <a:cs typeface="Arial"/>
              </a:rPr>
              <a:t>?</a:t>
            </a:r>
            <a:endParaRPr dirty="0">
              <a:cs typeface="Arial"/>
            </a:endParaRPr>
          </a:p>
        </p:txBody>
      </p:sp>
      <p:sp>
        <p:nvSpPr>
          <p:cNvPr id="16" name="object 16"/>
          <p:cNvSpPr/>
          <p:nvPr/>
        </p:nvSpPr>
        <p:spPr>
          <a:xfrm>
            <a:off x="2186571" y="4202555"/>
            <a:ext cx="7819097" cy="778506"/>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17" name="object 17"/>
          <p:cNvSpPr txBox="1"/>
          <p:nvPr/>
        </p:nvSpPr>
        <p:spPr>
          <a:xfrm>
            <a:off x="3071664" y="4232498"/>
            <a:ext cx="1405808" cy="307777"/>
          </a:xfrm>
          <a:prstGeom prst="rect">
            <a:avLst/>
          </a:prstGeom>
        </p:spPr>
        <p:txBody>
          <a:bodyPr vert="horz" wrap="square" lIns="0" tIns="0" rIns="0" bIns="0" rtlCol="0">
            <a:spAutoFit/>
          </a:bodyPr>
          <a:lstStyle/>
          <a:p>
            <a:pPr marL="11132"/>
            <a:r>
              <a:rPr sz="2000" dirty="0">
                <a:solidFill>
                  <a:srgbClr val="FF0000"/>
                </a:solidFill>
                <a:cs typeface="Calibri"/>
              </a:rPr>
              <a:t>Α</a:t>
            </a:r>
            <a:r>
              <a:rPr sz="2000" spc="-31" dirty="0">
                <a:solidFill>
                  <a:srgbClr val="FF0000"/>
                </a:solidFill>
                <a:cs typeface="Calibri"/>
              </a:rPr>
              <a:t>π</a:t>
            </a:r>
            <a:r>
              <a:rPr sz="2000" dirty="0">
                <a:solidFill>
                  <a:srgbClr val="FF0000"/>
                </a:solidFill>
                <a:cs typeface="Calibri"/>
              </a:rPr>
              <a:t>α</a:t>
            </a:r>
            <a:r>
              <a:rPr sz="2000" spc="-39" dirty="0">
                <a:solidFill>
                  <a:srgbClr val="FF0000"/>
                </a:solidFill>
                <a:cs typeface="Calibri"/>
              </a:rPr>
              <a:t>ι</a:t>
            </a:r>
            <a:r>
              <a:rPr sz="2000" dirty="0">
                <a:solidFill>
                  <a:srgbClr val="FF0000"/>
                </a:solidFill>
                <a:cs typeface="Calibri"/>
              </a:rPr>
              <a:t>τήσεις</a:t>
            </a:r>
            <a:endParaRPr sz="2000">
              <a:cs typeface="Calibri"/>
            </a:endParaRPr>
          </a:p>
        </p:txBody>
      </p:sp>
      <p:sp>
        <p:nvSpPr>
          <p:cNvPr id="18" name="object 18"/>
          <p:cNvSpPr txBox="1"/>
          <p:nvPr/>
        </p:nvSpPr>
        <p:spPr>
          <a:xfrm>
            <a:off x="3071665" y="4619437"/>
            <a:ext cx="894308" cy="307777"/>
          </a:xfrm>
          <a:prstGeom prst="rect">
            <a:avLst/>
          </a:prstGeom>
        </p:spPr>
        <p:txBody>
          <a:bodyPr vert="horz" wrap="square" lIns="0" tIns="0" rIns="0" bIns="0" rtlCol="0">
            <a:spAutoFit/>
          </a:bodyPr>
          <a:lstStyle/>
          <a:p>
            <a:pPr marL="11132"/>
            <a:r>
              <a:rPr sz="2000" dirty="0">
                <a:cs typeface="Calibri"/>
              </a:rPr>
              <a:t>Ταμείο</a:t>
            </a:r>
            <a:endParaRPr sz="2000">
              <a:cs typeface="Calibri"/>
            </a:endParaRPr>
          </a:p>
        </p:txBody>
      </p:sp>
      <p:sp>
        <p:nvSpPr>
          <p:cNvPr id="19" name="object 19"/>
          <p:cNvSpPr txBox="1"/>
          <p:nvPr/>
        </p:nvSpPr>
        <p:spPr>
          <a:xfrm>
            <a:off x="4909142" y="4232499"/>
            <a:ext cx="720551" cy="615553"/>
          </a:xfrm>
          <a:prstGeom prst="rect">
            <a:avLst/>
          </a:prstGeom>
        </p:spPr>
        <p:txBody>
          <a:bodyPr vert="horz" wrap="square" lIns="0" tIns="0" rIns="0" bIns="0" rtlCol="0">
            <a:spAutoFit/>
          </a:bodyPr>
          <a:lstStyle/>
          <a:p>
            <a:pPr marL="252130"/>
            <a:r>
              <a:rPr sz="2000" dirty="0">
                <a:solidFill>
                  <a:srgbClr val="FF0000"/>
                </a:solidFill>
                <a:cs typeface="Calibri"/>
              </a:rPr>
              <a:t>850</a:t>
            </a:r>
            <a:endParaRPr sz="2000" dirty="0">
              <a:cs typeface="Calibri"/>
            </a:endParaRPr>
          </a:p>
          <a:p>
            <a:pPr marL="11132"/>
            <a:r>
              <a:rPr lang="en-US" sz="2000" dirty="0">
                <a:cs typeface="Calibri"/>
              </a:rPr>
              <a:t> </a:t>
            </a:r>
            <a:r>
              <a:rPr sz="2000" dirty="0">
                <a:cs typeface="Calibri"/>
              </a:rPr>
              <a:t>3.000</a:t>
            </a:r>
          </a:p>
        </p:txBody>
      </p:sp>
      <p:sp>
        <p:nvSpPr>
          <p:cNvPr id="20" name="object 20"/>
          <p:cNvSpPr txBox="1"/>
          <p:nvPr/>
        </p:nvSpPr>
        <p:spPr>
          <a:xfrm>
            <a:off x="6351041" y="2904599"/>
            <a:ext cx="2535234" cy="1538883"/>
          </a:xfrm>
          <a:prstGeom prst="rect">
            <a:avLst/>
          </a:prstGeom>
        </p:spPr>
        <p:txBody>
          <a:bodyPr vert="horz" wrap="square" lIns="0" tIns="0" rIns="0" bIns="0" rtlCol="0">
            <a:spAutoFit/>
          </a:bodyPr>
          <a:lstStyle/>
          <a:p>
            <a:pPr marL="1059724" algn="ctr"/>
            <a:r>
              <a:rPr sz="2000" spc="-4" dirty="0">
                <a:cs typeface="Calibri"/>
              </a:rPr>
              <a:t>Παθ</a:t>
            </a:r>
            <a:r>
              <a:rPr sz="2000" spc="-39" dirty="0">
                <a:cs typeface="Calibri"/>
              </a:rPr>
              <a:t>η</a:t>
            </a:r>
            <a:r>
              <a:rPr sz="2000" dirty="0">
                <a:cs typeface="Calibri"/>
              </a:rPr>
              <a:t>τ</a:t>
            </a:r>
            <a:r>
              <a:rPr sz="2000" spc="-4" dirty="0">
                <a:cs typeface="Calibri"/>
              </a:rPr>
              <a:t>ι</a:t>
            </a:r>
            <a:r>
              <a:rPr sz="2000" spc="-83" dirty="0">
                <a:cs typeface="Calibri"/>
              </a:rPr>
              <a:t>κ</a:t>
            </a:r>
            <a:r>
              <a:rPr sz="2000" dirty="0">
                <a:cs typeface="Calibri"/>
              </a:rPr>
              <a:t>ό</a:t>
            </a:r>
          </a:p>
          <a:p>
            <a:pPr>
              <a:spcBef>
                <a:spcPts val="25"/>
              </a:spcBef>
            </a:pPr>
            <a:endParaRPr sz="2000" dirty="0">
              <a:cs typeface="Times New Roman"/>
            </a:endParaRPr>
          </a:p>
          <a:p>
            <a:pPr marL="11132">
              <a:tabLst>
                <a:tab pos="1810547" algn="l"/>
              </a:tabLst>
            </a:pPr>
            <a:r>
              <a:rPr sz="2000" dirty="0">
                <a:cs typeface="Calibri"/>
              </a:rPr>
              <a:t>IΚ	</a:t>
            </a:r>
            <a:r>
              <a:rPr sz="2000" b="1" spc="-4" dirty="0">
                <a:solidFill>
                  <a:srgbClr val="932968"/>
                </a:solidFill>
                <a:cs typeface="Calibri"/>
              </a:rPr>
              <a:t>………</a:t>
            </a:r>
            <a:endParaRPr sz="2000" dirty="0">
              <a:cs typeface="Calibri"/>
            </a:endParaRPr>
          </a:p>
          <a:p>
            <a:pPr>
              <a:spcBef>
                <a:spcPts val="22"/>
              </a:spcBef>
            </a:pPr>
            <a:endParaRPr sz="2000" dirty="0">
              <a:cs typeface="Times New Roman"/>
            </a:endParaRPr>
          </a:p>
          <a:p>
            <a:pPr marL="11132">
              <a:tabLst>
                <a:tab pos="1875110" algn="l"/>
              </a:tabLst>
            </a:pPr>
            <a:r>
              <a:rPr sz="2000" spc="-4" dirty="0">
                <a:cs typeface="Calibri"/>
              </a:rPr>
              <a:t>Προμηθευτέ</a:t>
            </a:r>
            <a:r>
              <a:rPr sz="2000" dirty="0">
                <a:cs typeface="Calibri"/>
              </a:rPr>
              <a:t>ς	1.000</a:t>
            </a:r>
          </a:p>
        </p:txBody>
      </p:sp>
      <p:sp>
        <p:nvSpPr>
          <p:cNvPr id="21" name="object 21"/>
          <p:cNvSpPr/>
          <p:nvPr/>
        </p:nvSpPr>
        <p:spPr>
          <a:xfrm>
            <a:off x="6249894" y="4202555"/>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23" name="object 23"/>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6249894" y="4979911"/>
            <a:ext cx="0" cy="797509"/>
          </a:xfrm>
          <a:custGeom>
            <a:avLst/>
            <a:gdLst/>
            <a:ahLst/>
            <a:cxnLst/>
            <a:rect l="l" t="t" r="r" b="b"/>
            <a:pathLst>
              <a:path h="879475">
                <a:moveTo>
                  <a:pt x="0" y="0"/>
                </a:moveTo>
                <a:lnTo>
                  <a:pt x="0" y="879348"/>
                </a:lnTo>
              </a:path>
            </a:pathLst>
          </a:custGeom>
          <a:ln w="9144">
            <a:solidFill>
              <a:srgbClr val="000000"/>
            </a:solidFill>
          </a:ln>
        </p:spPr>
        <p:txBody>
          <a:bodyPr wrap="square" lIns="0" tIns="0" rIns="0" bIns="0" rtlCol="0"/>
          <a:lstStyle/>
          <a:p>
            <a:endParaRPr/>
          </a:p>
        </p:txBody>
      </p:sp>
      <p:sp>
        <p:nvSpPr>
          <p:cNvPr id="25" name="object 25"/>
          <p:cNvSpPr/>
          <p:nvPr/>
        </p:nvSpPr>
        <p:spPr>
          <a:xfrm flipV="1">
            <a:off x="3062878" y="5314993"/>
            <a:ext cx="6095710" cy="49907"/>
          </a:xfrm>
          <a:custGeom>
            <a:avLst/>
            <a:gdLst/>
            <a:ahLst/>
            <a:cxnLst/>
            <a:rect l="l" t="t" r="r" b="b"/>
            <a:pathLst>
              <a:path w="5791200">
                <a:moveTo>
                  <a:pt x="0" y="0"/>
                </a:moveTo>
                <a:lnTo>
                  <a:pt x="5791200" y="0"/>
                </a:lnTo>
              </a:path>
            </a:pathLst>
          </a:custGeom>
          <a:ln w="9144">
            <a:solidFill>
              <a:srgbClr val="000000"/>
            </a:solidFill>
          </a:ln>
        </p:spPr>
        <p:txBody>
          <a:bodyPr wrap="square" lIns="0" tIns="0" rIns="0" bIns="0" rtlCol="0"/>
          <a:lstStyle/>
          <a:p>
            <a:endParaRPr/>
          </a:p>
        </p:txBody>
      </p:sp>
      <p:sp>
        <p:nvSpPr>
          <p:cNvPr id="26" name="object 26"/>
          <p:cNvSpPr txBox="1"/>
          <p:nvPr/>
        </p:nvSpPr>
        <p:spPr>
          <a:xfrm>
            <a:off x="3062879" y="5415230"/>
            <a:ext cx="1813126" cy="246221"/>
          </a:xfrm>
          <a:prstGeom prst="rect">
            <a:avLst/>
          </a:prstGeom>
        </p:spPr>
        <p:txBody>
          <a:bodyPr vert="horz" wrap="square" lIns="0" tIns="0" rIns="0" bIns="0" rtlCol="0">
            <a:spAutoFit/>
          </a:bodyPr>
          <a:lstStyle/>
          <a:p>
            <a:pPr marL="11132"/>
            <a:r>
              <a:rPr sz="1600" b="1" dirty="0">
                <a:solidFill>
                  <a:srgbClr val="0000FF"/>
                </a:solidFill>
                <a:cs typeface="Calibri"/>
              </a:rPr>
              <a:t>Σύ</a:t>
            </a:r>
            <a:r>
              <a:rPr sz="1600" b="1" spc="-4" dirty="0">
                <a:solidFill>
                  <a:srgbClr val="0000FF"/>
                </a:solidFill>
                <a:cs typeface="Calibri"/>
              </a:rPr>
              <a:t>ν</a:t>
            </a:r>
            <a:r>
              <a:rPr sz="1600" b="1" spc="-18" dirty="0">
                <a:solidFill>
                  <a:srgbClr val="0000FF"/>
                </a:solidFill>
                <a:cs typeface="Calibri"/>
              </a:rPr>
              <a:t>ολ</a:t>
            </a:r>
            <a:r>
              <a:rPr sz="1600" b="1" dirty="0">
                <a:solidFill>
                  <a:srgbClr val="0000FF"/>
                </a:solidFill>
                <a:cs typeface="Calibri"/>
              </a:rPr>
              <a:t>ο Ε</a:t>
            </a:r>
            <a:r>
              <a:rPr sz="1600" b="1" spc="-9" dirty="0">
                <a:solidFill>
                  <a:srgbClr val="0000FF"/>
                </a:solidFill>
                <a:cs typeface="Calibri"/>
              </a:rPr>
              <a:t>ν</a:t>
            </a:r>
            <a:r>
              <a:rPr sz="1600" b="1" spc="-4" dirty="0">
                <a:solidFill>
                  <a:srgbClr val="0000FF"/>
                </a:solidFill>
                <a:cs typeface="Calibri"/>
              </a:rPr>
              <a:t>ε</a:t>
            </a:r>
            <a:r>
              <a:rPr sz="1600" b="1" spc="-18" dirty="0">
                <a:solidFill>
                  <a:srgbClr val="0000FF"/>
                </a:solidFill>
                <a:cs typeface="Calibri"/>
              </a:rPr>
              <a:t>ρ</a:t>
            </a:r>
            <a:r>
              <a:rPr sz="1600" b="1" spc="-4" dirty="0">
                <a:solidFill>
                  <a:srgbClr val="0000FF"/>
                </a:solidFill>
                <a:cs typeface="Calibri"/>
              </a:rPr>
              <a:t>γ</a:t>
            </a:r>
            <a:r>
              <a:rPr sz="1600" b="1" spc="-18" dirty="0">
                <a:solidFill>
                  <a:srgbClr val="0000FF"/>
                </a:solidFill>
                <a:cs typeface="Calibri"/>
              </a:rPr>
              <a:t>η</a:t>
            </a:r>
            <a:r>
              <a:rPr sz="1600" b="1" dirty="0">
                <a:solidFill>
                  <a:srgbClr val="0000FF"/>
                </a:solidFill>
                <a:cs typeface="Calibri"/>
              </a:rPr>
              <a:t>τι</a:t>
            </a:r>
            <a:r>
              <a:rPr sz="1600" b="1" spc="-44" dirty="0">
                <a:solidFill>
                  <a:srgbClr val="0000FF"/>
                </a:solidFill>
                <a:cs typeface="Calibri"/>
              </a:rPr>
              <a:t>κ</a:t>
            </a:r>
            <a:r>
              <a:rPr sz="1600" b="1" dirty="0">
                <a:solidFill>
                  <a:srgbClr val="0000FF"/>
                </a:solidFill>
                <a:cs typeface="Calibri"/>
              </a:rPr>
              <a:t>ού</a:t>
            </a:r>
            <a:endParaRPr sz="1600" dirty="0">
              <a:cs typeface="Calibri"/>
            </a:endParaRPr>
          </a:p>
        </p:txBody>
      </p:sp>
      <p:sp>
        <p:nvSpPr>
          <p:cNvPr id="27" name="object 27"/>
          <p:cNvSpPr txBox="1"/>
          <p:nvPr/>
        </p:nvSpPr>
        <p:spPr>
          <a:xfrm>
            <a:off x="5253818" y="5415230"/>
            <a:ext cx="842300" cy="246221"/>
          </a:xfrm>
          <a:prstGeom prst="rect">
            <a:avLst/>
          </a:prstGeom>
        </p:spPr>
        <p:txBody>
          <a:bodyPr vert="horz" wrap="square" lIns="0" tIns="0" rIns="0" bIns="0" rtlCol="0">
            <a:spAutoFit/>
          </a:bodyPr>
          <a:lstStyle/>
          <a:p>
            <a:pPr marL="11132"/>
            <a:r>
              <a:rPr sz="1600" b="1" spc="-4" dirty="0">
                <a:solidFill>
                  <a:srgbClr val="0000FF"/>
                </a:solidFill>
                <a:cs typeface="Calibri"/>
              </a:rPr>
              <a:t>6.350</a:t>
            </a:r>
            <a:endParaRPr sz="1600" dirty="0">
              <a:cs typeface="Calibri"/>
            </a:endParaRPr>
          </a:p>
        </p:txBody>
      </p:sp>
      <p:sp>
        <p:nvSpPr>
          <p:cNvPr id="28" name="object 28"/>
          <p:cNvSpPr txBox="1"/>
          <p:nvPr/>
        </p:nvSpPr>
        <p:spPr>
          <a:xfrm>
            <a:off x="6409090" y="5420768"/>
            <a:ext cx="1543729" cy="492443"/>
          </a:xfrm>
          <a:prstGeom prst="rect">
            <a:avLst/>
          </a:prstGeom>
        </p:spPr>
        <p:txBody>
          <a:bodyPr vert="horz" wrap="square" lIns="0" tIns="0" rIns="0" bIns="0" rtlCol="0">
            <a:spAutoFit/>
          </a:bodyPr>
          <a:lstStyle/>
          <a:p>
            <a:pPr marL="11132"/>
            <a:r>
              <a:rPr sz="1600" b="1" dirty="0">
                <a:solidFill>
                  <a:srgbClr val="0000FF"/>
                </a:solidFill>
                <a:cs typeface="Calibri"/>
              </a:rPr>
              <a:t>Σύ</a:t>
            </a:r>
            <a:r>
              <a:rPr sz="1600" b="1" spc="-4" dirty="0">
                <a:solidFill>
                  <a:srgbClr val="0000FF"/>
                </a:solidFill>
                <a:cs typeface="Calibri"/>
              </a:rPr>
              <a:t>ν</a:t>
            </a:r>
            <a:r>
              <a:rPr sz="1600" b="1" spc="-18" dirty="0">
                <a:solidFill>
                  <a:srgbClr val="0000FF"/>
                </a:solidFill>
                <a:cs typeface="Calibri"/>
              </a:rPr>
              <a:t>ολ</a:t>
            </a:r>
            <a:r>
              <a:rPr sz="1600" b="1" dirty="0">
                <a:solidFill>
                  <a:srgbClr val="0000FF"/>
                </a:solidFill>
                <a:cs typeface="Calibri"/>
              </a:rPr>
              <a:t>ο Πα</a:t>
            </a:r>
            <a:r>
              <a:rPr sz="1600" b="1" spc="-4" dirty="0">
                <a:solidFill>
                  <a:srgbClr val="0000FF"/>
                </a:solidFill>
                <a:cs typeface="Calibri"/>
              </a:rPr>
              <a:t>θ</a:t>
            </a:r>
            <a:r>
              <a:rPr sz="1600" b="1" spc="-18" dirty="0">
                <a:solidFill>
                  <a:srgbClr val="0000FF"/>
                </a:solidFill>
                <a:cs typeface="Calibri"/>
              </a:rPr>
              <a:t>η</a:t>
            </a:r>
            <a:r>
              <a:rPr sz="1600" b="1" dirty="0">
                <a:solidFill>
                  <a:srgbClr val="0000FF"/>
                </a:solidFill>
                <a:cs typeface="Calibri"/>
              </a:rPr>
              <a:t>τι</a:t>
            </a:r>
            <a:r>
              <a:rPr sz="1600" b="1" spc="-44" dirty="0">
                <a:solidFill>
                  <a:srgbClr val="0000FF"/>
                </a:solidFill>
                <a:cs typeface="Calibri"/>
              </a:rPr>
              <a:t>κ</a:t>
            </a:r>
            <a:r>
              <a:rPr sz="1600" b="1" dirty="0">
                <a:solidFill>
                  <a:srgbClr val="0000FF"/>
                </a:solidFill>
                <a:cs typeface="Calibri"/>
              </a:rPr>
              <a:t>ού</a:t>
            </a:r>
            <a:endParaRPr sz="1600">
              <a:cs typeface="Calibri"/>
            </a:endParaRPr>
          </a:p>
        </p:txBody>
      </p:sp>
      <p:sp>
        <p:nvSpPr>
          <p:cNvPr id="29" name="object 29"/>
          <p:cNvSpPr txBox="1"/>
          <p:nvPr/>
        </p:nvSpPr>
        <p:spPr>
          <a:xfrm>
            <a:off x="8241354" y="5420768"/>
            <a:ext cx="1117392" cy="246221"/>
          </a:xfrm>
          <a:prstGeom prst="rect">
            <a:avLst/>
          </a:prstGeom>
        </p:spPr>
        <p:txBody>
          <a:bodyPr vert="horz" wrap="square" lIns="0" tIns="0" rIns="0" bIns="0" rtlCol="0">
            <a:spAutoFit/>
          </a:bodyPr>
          <a:lstStyle/>
          <a:p>
            <a:pPr marL="11132"/>
            <a:r>
              <a:rPr sz="1600" b="1" spc="-4" dirty="0">
                <a:solidFill>
                  <a:srgbClr val="0000FF"/>
                </a:solidFill>
                <a:cs typeface="Calibri"/>
              </a:rPr>
              <a:t>…………</a:t>
            </a:r>
            <a:endParaRPr sz="1600" dirty="0">
              <a:cs typeface="Calibri"/>
            </a:endParaRPr>
          </a:p>
        </p:txBody>
      </p:sp>
    </p:spTree>
    <p:extLst>
      <p:ext uri="{BB962C8B-B14F-4D97-AF65-F5344CB8AC3E}">
        <p14:creationId xmlns:p14="http://schemas.microsoft.com/office/powerpoint/2010/main" val="30740716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48168" y="971345"/>
            <a:ext cx="1910249" cy="279272"/>
          </a:xfrm>
          <a:custGeom>
            <a:avLst/>
            <a:gdLst/>
            <a:ahLst/>
            <a:cxnLst/>
            <a:rect l="l" t="t" r="r" b="b"/>
            <a:pathLst>
              <a:path w="2233929" h="307975">
                <a:moveTo>
                  <a:pt x="0" y="0"/>
                </a:moveTo>
                <a:lnTo>
                  <a:pt x="2233422" y="0"/>
                </a:lnTo>
                <a:lnTo>
                  <a:pt x="2233422" y="307848"/>
                </a:lnTo>
                <a:lnTo>
                  <a:pt x="0" y="307848"/>
                </a:lnTo>
                <a:lnTo>
                  <a:pt x="0" y="0"/>
                </a:lnTo>
                <a:close/>
              </a:path>
            </a:pathLst>
          </a:custGeom>
          <a:solidFill>
            <a:srgbClr val="8C350E"/>
          </a:solidFill>
        </p:spPr>
        <p:txBody>
          <a:bodyPr wrap="square" lIns="0" tIns="0" rIns="0" bIns="0" rtlCol="0"/>
          <a:lstStyle/>
          <a:p>
            <a:endParaRPr/>
          </a:p>
        </p:txBody>
      </p:sp>
      <p:sp>
        <p:nvSpPr>
          <p:cNvPr id="3" name="object 3"/>
          <p:cNvSpPr/>
          <p:nvPr/>
        </p:nvSpPr>
        <p:spPr>
          <a:xfrm>
            <a:off x="8144259" y="967199"/>
            <a:ext cx="1918394" cy="283303"/>
          </a:xfrm>
          <a:custGeom>
            <a:avLst/>
            <a:gdLst/>
            <a:ahLst/>
            <a:cxnLst/>
            <a:rect l="l" t="t" r="r" b="b"/>
            <a:pathLst>
              <a:path w="2243454" h="312419">
                <a:moveTo>
                  <a:pt x="2243328" y="312419"/>
                </a:moveTo>
                <a:lnTo>
                  <a:pt x="2243328" y="0"/>
                </a:lnTo>
                <a:lnTo>
                  <a:pt x="0" y="0"/>
                </a:lnTo>
                <a:lnTo>
                  <a:pt x="0" y="312419"/>
                </a:lnTo>
                <a:lnTo>
                  <a:pt x="4572" y="312419"/>
                </a:lnTo>
                <a:lnTo>
                  <a:pt x="4572" y="9906"/>
                </a:lnTo>
                <a:lnTo>
                  <a:pt x="9144" y="4571"/>
                </a:lnTo>
                <a:lnTo>
                  <a:pt x="9143" y="9906"/>
                </a:lnTo>
                <a:lnTo>
                  <a:pt x="2233422" y="9905"/>
                </a:lnTo>
                <a:lnTo>
                  <a:pt x="2233422" y="4571"/>
                </a:lnTo>
                <a:lnTo>
                  <a:pt x="2237994" y="9905"/>
                </a:lnTo>
                <a:lnTo>
                  <a:pt x="2237994" y="312419"/>
                </a:lnTo>
                <a:lnTo>
                  <a:pt x="2243328" y="312419"/>
                </a:lnTo>
                <a:close/>
              </a:path>
              <a:path w="2243454" h="312419">
                <a:moveTo>
                  <a:pt x="9143" y="9906"/>
                </a:moveTo>
                <a:lnTo>
                  <a:pt x="9144" y="4571"/>
                </a:lnTo>
                <a:lnTo>
                  <a:pt x="4572" y="9906"/>
                </a:lnTo>
                <a:lnTo>
                  <a:pt x="9143" y="9906"/>
                </a:lnTo>
                <a:close/>
              </a:path>
              <a:path w="2243454" h="312419">
                <a:moveTo>
                  <a:pt x="9143" y="312419"/>
                </a:moveTo>
                <a:lnTo>
                  <a:pt x="9143" y="9906"/>
                </a:lnTo>
                <a:lnTo>
                  <a:pt x="4572" y="9906"/>
                </a:lnTo>
                <a:lnTo>
                  <a:pt x="4572" y="312419"/>
                </a:lnTo>
                <a:lnTo>
                  <a:pt x="9143" y="312419"/>
                </a:lnTo>
                <a:close/>
              </a:path>
              <a:path w="2243454" h="312419">
                <a:moveTo>
                  <a:pt x="2237994" y="9905"/>
                </a:moveTo>
                <a:lnTo>
                  <a:pt x="2233422" y="4571"/>
                </a:lnTo>
                <a:lnTo>
                  <a:pt x="2233422" y="9905"/>
                </a:lnTo>
                <a:lnTo>
                  <a:pt x="2237994" y="9905"/>
                </a:lnTo>
                <a:close/>
              </a:path>
              <a:path w="2243454" h="312419">
                <a:moveTo>
                  <a:pt x="2237994" y="312419"/>
                </a:moveTo>
                <a:lnTo>
                  <a:pt x="2237994" y="9905"/>
                </a:lnTo>
                <a:lnTo>
                  <a:pt x="2233422" y="9905"/>
                </a:lnTo>
                <a:lnTo>
                  <a:pt x="2233422" y="312419"/>
                </a:lnTo>
                <a:lnTo>
                  <a:pt x="2237994" y="312419"/>
                </a:lnTo>
                <a:close/>
              </a:path>
            </a:pathLst>
          </a:custGeom>
          <a:solidFill>
            <a:srgbClr val="000000"/>
          </a:solidFill>
        </p:spPr>
        <p:txBody>
          <a:bodyPr wrap="square" lIns="0" tIns="0" rIns="0" bIns="0" rtlCol="0"/>
          <a:lstStyle/>
          <a:p>
            <a:endParaRPr/>
          </a:p>
        </p:txBody>
      </p:sp>
      <p:sp>
        <p:nvSpPr>
          <p:cNvPr id="5" name="object 5"/>
          <p:cNvSpPr/>
          <p:nvPr/>
        </p:nvSpPr>
        <p:spPr>
          <a:xfrm>
            <a:off x="2186571" y="1093826"/>
            <a:ext cx="5694909" cy="777355"/>
          </a:xfrm>
          <a:custGeom>
            <a:avLst/>
            <a:gdLst/>
            <a:ahLst/>
            <a:cxnLst/>
            <a:rect l="l" t="t" r="r" b="b"/>
            <a:pathLst>
              <a:path w="6659880" h="857250">
                <a:moveTo>
                  <a:pt x="0" y="0"/>
                </a:moveTo>
                <a:lnTo>
                  <a:pt x="0" y="857250"/>
                </a:lnTo>
                <a:lnTo>
                  <a:pt x="6659880" y="857250"/>
                </a:lnTo>
                <a:lnTo>
                  <a:pt x="6659880" y="0"/>
                </a:lnTo>
                <a:lnTo>
                  <a:pt x="0" y="0"/>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Κέρδος</a:t>
            </a:r>
            <a:r>
              <a:rPr spc="-9" dirty="0">
                <a:latin typeface="Calibri"/>
                <a:cs typeface="Calibri"/>
              </a:rPr>
              <a:t> </a:t>
            </a:r>
            <a:r>
              <a:rPr dirty="0"/>
              <a:t>?</a:t>
            </a:r>
          </a:p>
        </p:txBody>
      </p:sp>
      <p:sp>
        <p:nvSpPr>
          <p:cNvPr id="8" name="object 8"/>
          <p:cNvSpPr/>
          <p:nvPr/>
        </p:nvSpPr>
        <p:spPr>
          <a:xfrm>
            <a:off x="8148168" y="1250503"/>
            <a:ext cx="1910249" cy="777355"/>
          </a:xfrm>
          <a:custGeom>
            <a:avLst/>
            <a:gdLst/>
            <a:ahLst/>
            <a:cxnLst/>
            <a:rect l="l" t="t" r="r" b="b"/>
            <a:pathLst>
              <a:path w="2233929" h="857250">
                <a:moveTo>
                  <a:pt x="0" y="0"/>
                </a:moveTo>
                <a:lnTo>
                  <a:pt x="2233422" y="0"/>
                </a:lnTo>
                <a:lnTo>
                  <a:pt x="2233422" y="857249"/>
                </a:lnTo>
                <a:lnTo>
                  <a:pt x="0" y="857249"/>
                </a:lnTo>
                <a:lnTo>
                  <a:pt x="0" y="0"/>
                </a:lnTo>
                <a:close/>
              </a:path>
            </a:pathLst>
          </a:custGeom>
          <a:solidFill>
            <a:srgbClr val="8C350E"/>
          </a:solidFill>
        </p:spPr>
        <p:txBody>
          <a:bodyPr wrap="square" lIns="0" tIns="0" rIns="0" bIns="0" rtlCol="0"/>
          <a:lstStyle/>
          <a:p>
            <a:endParaRPr/>
          </a:p>
        </p:txBody>
      </p:sp>
      <p:sp>
        <p:nvSpPr>
          <p:cNvPr id="9" name="object 9"/>
          <p:cNvSpPr/>
          <p:nvPr/>
        </p:nvSpPr>
        <p:spPr>
          <a:xfrm>
            <a:off x="8148167" y="1250502"/>
            <a:ext cx="0" cy="777355"/>
          </a:xfrm>
          <a:custGeom>
            <a:avLst/>
            <a:gdLst/>
            <a:ahLst/>
            <a:cxnLst/>
            <a:rect l="l" t="t" r="r" b="b"/>
            <a:pathLst>
              <a:path h="857250">
                <a:moveTo>
                  <a:pt x="0" y="0"/>
                </a:moveTo>
                <a:lnTo>
                  <a:pt x="0" y="857250"/>
                </a:lnTo>
              </a:path>
            </a:pathLst>
          </a:custGeom>
          <a:ln w="9144">
            <a:solidFill>
              <a:srgbClr val="000000"/>
            </a:solidFill>
          </a:ln>
        </p:spPr>
        <p:txBody>
          <a:bodyPr wrap="square" lIns="0" tIns="0" rIns="0" bIns="0" rtlCol="0"/>
          <a:lstStyle/>
          <a:p>
            <a:endParaRPr/>
          </a:p>
        </p:txBody>
      </p:sp>
      <p:sp>
        <p:nvSpPr>
          <p:cNvPr id="12" name="object 12"/>
          <p:cNvSpPr txBox="1"/>
          <p:nvPr/>
        </p:nvSpPr>
        <p:spPr>
          <a:xfrm>
            <a:off x="2654621" y="1811525"/>
            <a:ext cx="2903925" cy="828432"/>
          </a:xfrm>
          <a:prstGeom prst="rect">
            <a:avLst/>
          </a:prstGeom>
        </p:spPr>
        <p:txBody>
          <a:bodyPr vert="horz" wrap="square" lIns="0" tIns="0" rIns="0" bIns="0" rtlCol="0">
            <a:spAutoFit/>
          </a:bodyPr>
          <a:lstStyle/>
          <a:p>
            <a:pPr marL="11132"/>
            <a:r>
              <a:rPr sz="2400" spc="-4" dirty="0">
                <a:latin typeface="Calibri"/>
                <a:cs typeface="Calibri"/>
              </a:rPr>
              <a:t>Π</a:t>
            </a:r>
            <a:r>
              <a:rPr sz="2400" spc="-35" dirty="0">
                <a:latin typeface="Calibri"/>
                <a:cs typeface="Calibri"/>
              </a:rPr>
              <a:t>ω</a:t>
            </a:r>
            <a:r>
              <a:rPr sz="2400" spc="-4" dirty="0">
                <a:latin typeface="Calibri"/>
                <a:cs typeface="Calibri"/>
              </a:rPr>
              <a:t>λήσεις</a:t>
            </a:r>
            <a:endParaRPr sz="2400" dirty="0">
              <a:latin typeface="Calibri"/>
              <a:cs typeface="Calibri"/>
            </a:endParaRPr>
          </a:p>
          <a:p>
            <a:pPr marL="11132">
              <a:spcBef>
                <a:spcPts val="671"/>
              </a:spcBef>
            </a:pPr>
            <a:r>
              <a:rPr sz="2400" spc="-96" dirty="0">
                <a:latin typeface="Calibri"/>
                <a:cs typeface="Calibri"/>
              </a:rPr>
              <a:t>Κ</a:t>
            </a:r>
            <a:r>
              <a:rPr sz="2400" spc="-9" dirty="0">
                <a:latin typeface="Calibri"/>
                <a:cs typeface="Calibri"/>
              </a:rPr>
              <a:t>ό</a:t>
            </a:r>
            <a:r>
              <a:rPr sz="2400" spc="22" dirty="0">
                <a:latin typeface="Calibri"/>
                <a:cs typeface="Calibri"/>
              </a:rPr>
              <a:t>σ</a:t>
            </a:r>
            <a:r>
              <a:rPr sz="2400" spc="-31" dirty="0">
                <a:latin typeface="Calibri"/>
                <a:cs typeface="Calibri"/>
              </a:rPr>
              <a:t>τ</a:t>
            </a:r>
            <a:r>
              <a:rPr sz="2400" spc="-9" dirty="0">
                <a:latin typeface="Calibri"/>
                <a:cs typeface="Calibri"/>
              </a:rPr>
              <a:t>ο</a:t>
            </a:r>
            <a:r>
              <a:rPr sz="2400" spc="-4" dirty="0">
                <a:latin typeface="Calibri"/>
                <a:cs typeface="Calibri"/>
              </a:rPr>
              <a:t>ς </a:t>
            </a:r>
            <a:r>
              <a:rPr sz="2400" spc="-31" dirty="0">
                <a:latin typeface="Calibri"/>
                <a:cs typeface="Calibri"/>
              </a:rPr>
              <a:t>π</a:t>
            </a:r>
            <a:r>
              <a:rPr sz="2400" spc="-35" dirty="0">
                <a:latin typeface="Calibri"/>
                <a:cs typeface="Calibri"/>
              </a:rPr>
              <a:t>ω</a:t>
            </a:r>
            <a:r>
              <a:rPr sz="2400" spc="-4" dirty="0">
                <a:latin typeface="Calibri"/>
                <a:cs typeface="Calibri"/>
              </a:rPr>
              <a:t>λ</a:t>
            </a:r>
            <a:r>
              <a:rPr sz="2400" spc="-9" dirty="0">
                <a:latin typeface="Calibri"/>
                <a:cs typeface="Calibri"/>
              </a:rPr>
              <a:t>ηθ</a:t>
            </a:r>
            <a:r>
              <a:rPr sz="2400" dirty="0">
                <a:latin typeface="Calibri"/>
                <a:cs typeface="Calibri"/>
              </a:rPr>
              <a:t>έ</a:t>
            </a:r>
            <a:r>
              <a:rPr sz="2400" spc="4" dirty="0">
                <a:latin typeface="Calibri"/>
                <a:cs typeface="Calibri"/>
              </a:rPr>
              <a:t>ν</a:t>
            </a:r>
            <a:r>
              <a:rPr sz="2400" spc="-18" dirty="0">
                <a:latin typeface="Calibri"/>
                <a:cs typeface="Calibri"/>
              </a:rPr>
              <a:t>τω</a:t>
            </a:r>
            <a:r>
              <a:rPr sz="2400" spc="-4" dirty="0">
                <a:latin typeface="Calibri"/>
                <a:cs typeface="Calibri"/>
              </a:rPr>
              <a:t>ν</a:t>
            </a:r>
            <a:endParaRPr sz="2400" dirty="0">
              <a:latin typeface="Calibri"/>
              <a:cs typeface="Calibri"/>
            </a:endParaRPr>
          </a:p>
        </p:txBody>
      </p:sp>
      <p:sp>
        <p:nvSpPr>
          <p:cNvPr id="13" name="object 13"/>
          <p:cNvSpPr txBox="1"/>
          <p:nvPr/>
        </p:nvSpPr>
        <p:spPr>
          <a:xfrm>
            <a:off x="6322438" y="1811525"/>
            <a:ext cx="1186128" cy="828432"/>
          </a:xfrm>
          <a:prstGeom prst="rect">
            <a:avLst/>
          </a:prstGeom>
        </p:spPr>
        <p:txBody>
          <a:bodyPr vert="horz" wrap="square" lIns="0" tIns="0" rIns="0" bIns="0" rtlCol="0">
            <a:spAutoFit/>
          </a:bodyPr>
          <a:lstStyle/>
          <a:p>
            <a:pPr marL="11132"/>
            <a:r>
              <a:rPr sz="2400" spc="-9" dirty="0">
                <a:latin typeface="Calibri"/>
                <a:cs typeface="Calibri"/>
              </a:rPr>
              <a:t>850</a:t>
            </a:r>
            <a:endParaRPr sz="2400" dirty="0">
              <a:latin typeface="Calibri"/>
              <a:cs typeface="Calibri"/>
            </a:endParaRPr>
          </a:p>
          <a:p>
            <a:pPr marL="15028">
              <a:spcBef>
                <a:spcPts val="671"/>
              </a:spcBef>
            </a:pPr>
            <a:r>
              <a:rPr sz="2400" u="heavy" spc="-9" dirty="0">
                <a:latin typeface="Calibri"/>
                <a:cs typeface="Calibri"/>
              </a:rPr>
              <a:t>500</a:t>
            </a:r>
            <a:endParaRPr sz="2400" dirty="0">
              <a:latin typeface="Calibri"/>
              <a:cs typeface="Calibri"/>
            </a:endParaRPr>
          </a:p>
        </p:txBody>
      </p:sp>
      <p:sp>
        <p:nvSpPr>
          <p:cNvPr id="14" name="object 14"/>
          <p:cNvSpPr/>
          <p:nvPr/>
        </p:nvSpPr>
        <p:spPr>
          <a:xfrm>
            <a:off x="8148168" y="2027858"/>
            <a:ext cx="1910249" cy="777355"/>
          </a:xfrm>
          <a:custGeom>
            <a:avLst/>
            <a:gdLst/>
            <a:ahLst/>
            <a:cxnLst/>
            <a:rect l="l" t="t" r="r" b="b"/>
            <a:pathLst>
              <a:path w="2233929" h="857250">
                <a:moveTo>
                  <a:pt x="0" y="0"/>
                </a:moveTo>
                <a:lnTo>
                  <a:pt x="2233422" y="0"/>
                </a:lnTo>
                <a:lnTo>
                  <a:pt x="2233422" y="857250"/>
                </a:lnTo>
                <a:lnTo>
                  <a:pt x="0" y="857250"/>
                </a:lnTo>
                <a:lnTo>
                  <a:pt x="0" y="0"/>
                </a:lnTo>
                <a:close/>
              </a:path>
            </a:pathLst>
          </a:custGeom>
          <a:solidFill>
            <a:srgbClr val="8C350E"/>
          </a:solidFill>
        </p:spPr>
        <p:txBody>
          <a:bodyPr wrap="square" lIns="0" tIns="0" rIns="0" bIns="0" rtlCol="0"/>
          <a:lstStyle/>
          <a:p>
            <a:endParaRPr/>
          </a:p>
        </p:txBody>
      </p:sp>
      <p:sp>
        <p:nvSpPr>
          <p:cNvPr id="15" name="object 15"/>
          <p:cNvSpPr/>
          <p:nvPr/>
        </p:nvSpPr>
        <p:spPr>
          <a:xfrm>
            <a:off x="8148167" y="2027857"/>
            <a:ext cx="0" cy="777355"/>
          </a:xfrm>
          <a:custGeom>
            <a:avLst/>
            <a:gdLst/>
            <a:ahLst/>
            <a:cxnLst/>
            <a:rect l="l" t="t" r="r" b="b"/>
            <a:pathLst>
              <a:path h="857250">
                <a:moveTo>
                  <a:pt x="0" y="0"/>
                </a:moveTo>
                <a:lnTo>
                  <a:pt x="0" y="857250"/>
                </a:lnTo>
              </a:path>
            </a:pathLst>
          </a:custGeom>
          <a:ln w="9144">
            <a:solidFill>
              <a:srgbClr val="000000"/>
            </a:solidFill>
          </a:ln>
        </p:spPr>
        <p:txBody>
          <a:bodyPr wrap="square" lIns="0" tIns="0" rIns="0" bIns="0" rtlCol="0"/>
          <a:lstStyle/>
          <a:p>
            <a:endParaRPr/>
          </a:p>
        </p:txBody>
      </p:sp>
      <p:sp>
        <p:nvSpPr>
          <p:cNvPr id="19" name="object 19"/>
          <p:cNvSpPr txBox="1"/>
          <p:nvPr/>
        </p:nvSpPr>
        <p:spPr>
          <a:xfrm>
            <a:off x="2654621" y="2780928"/>
            <a:ext cx="2903925" cy="369332"/>
          </a:xfrm>
          <a:prstGeom prst="rect">
            <a:avLst/>
          </a:prstGeom>
        </p:spPr>
        <p:txBody>
          <a:bodyPr vert="horz" wrap="square" lIns="0" tIns="0" rIns="0" bIns="0" rtlCol="0">
            <a:spAutoFit/>
          </a:bodyPr>
          <a:lstStyle/>
          <a:p>
            <a:pPr marL="11132"/>
            <a:r>
              <a:rPr sz="2400" spc="-4" dirty="0">
                <a:latin typeface="Calibri"/>
                <a:cs typeface="Calibri"/>
              </a:rPr>
              <a:t>Μικ</a:t>
            </a:r>
            <a:r>
              <a:rPr sz="2400" spc="-31" dirty="0">
                <a:latin typeface="Calibri"/>
                <a:cs typeface="Calibri"/>
              </a:rPr>
              <a:t>τ</a:t>
            </a:r>
            <a:r>
              <a:rPr sz="2400" spc="-4" dirty="0">
                <a:latin typeface="Calibri"/>
                <a:cs typeface="Calibri"/>
              </a:rPr>
              <a:t>ό</a:t>
            </a:r>
            <a:r>
              <a:rPr sz="2400" dirty="0">
                <a:latin typeface="Calibri"/>
                <a:cs typeface="Calibri"/>
              </a:rPr>
              <a:t> </a:t>
            </a:r>
            <a:r>
              <a:rPr sz="2400" spc="-4" dirty="0">
                <a:latin typeface="Calibri"/>
                <a:cs typeface="Calibri"/>
              </a:rPr>
              <a:t>Κέρδος</a:t>
            </a:r>
            <a:endParaRPr sz="2400" dirty="0">
              <a:latin typeface="Calibri"/>
              <a:cs typeface="Calibri"/>
            </a:endParaRPr>
          </a:p>
        </p:txBody>
      </p:sp>
      <p:sp>
        <p:nvSpPr>
          <p:cNvPr id="20" name="object 20"/>
          <p:cNvSpPr txBox="1"/>
          <p:nvPr/>
        </p:nvSpPr>
        <p:spPr>
          <a:xfrm>
            <a:off x="6353075" y="2771636"/>
            <a:ext cx="895053" cy="369332"/>
          </a:xfrm>
          <a:prstGeom prst="rect">
            <a:avLst/>
          </a:prstGeom>
        </p:spPr>
        <p:txBody>
          <a:bodyPr vert="horz" wrap="square" lIns="0" tIns="0" rIns="0" bIns="0" rtlCol="0">
            <a:spAutoFit/>
          </a:bodyPr>
          <a:lstStyle/>
          <a:p>
            <a:pPr marL="11132"/>
            <a:r>
              <a:rPr sz="2400" spc="-9" dirty="0">
                <a:latin typeface="Calibri"/>
                <a:cs typeface="Calibri"/>
              </a:rPr>
              <a:t>350</a:t>
            </a:r>
            <a:endParaRPr sz="2400" dirty="0">
              <a:latin typeface="Calibri"/>
              <a:cs typeface="Calibri"/>
            </a:endParaRPr>
          </a:p>
        </p:txBody>
      </p:sp>
      <p:sp>
        <p:nvSpPr>
          <p:cNvPr id="21" name="object 21"/>
          <p:cNvSpPr/>
          <p:nvPr/>
        </p:nvSpPr>
        <p:spPr>
          <a:xfrm>
            <a:off x="7279597" y="2805213"/>
            <a:ext cx="2778495" cy="777355"/>
          </a:xfrm>
          <a:custGeom>
            <a:avLst/>
            <a:gdLst/>
            <a:ahLst/>
            <a:cxnLst/>
            <a:rect l="l" t="t" r="r" b="b"/>
            <a:pathLst>
              <a:path w="3249295" h="857250">
                <a:moveTo>
                  <a:pt x="3249168" y="857249"/>
                </a:moveTo>
                <a:lnTo>
                  <a:pt x="3249168" y="0"/>
                </a:lnTo>
                <a:lnTo>
                  <a:pt x="1015746" y="0"/>
                </a:lnTo>
                <a:lnTo>
                  <a:pt x="1015746" y="161543"/>
                </a:lnTo>
                <a:lnTo>
                  <a:pt x="0" y="525779"/>
                </a:lnTo>
                <a:lnTo>
                  <a:pt x="589132" y="857250"/>
                </a:lnTo>
                <a:lnTo>
                  <a:pt x="3249168" y="857249"/>
                </a:lnTo>
                <a:close/>
              </a:path>
            </a:pathLst>
          </a:custGeom>
          <a:solidFill>
            <a:srgbClr val="8C350E"/>
          </a:solidFill>
        </p:spPr>
        <p:txBody>
          <a:bodyPr wrap="square" lIns="0" tIns="0" rIns="0" bIns="0" rtlCol="0"/>
          <a:lstStyle/>
          <a:p>
            <a:endParaRPr/>
          </a:p>
        </p:txBody>
      </p:sp>
      <p:sp>
        <p:nvSpPr>
          <p:cNvPr id="24" name="object 24"/>
          <p:cNvSpPr/>
          <p:nvPr/>
        </p:nvSpPr>
        <p:spPr>
          <a:xfrm>
            <a:off x="6189225" y="3691941"/>
            <a:ext cx="173215" cy="143955"/>
          </a:xfrm>
          <a:custGeom>
            <a:avLst/>
            <a:gdLst/>
            <a:ahLst/>
            <a:cxnLst/>
            <a:rect l="l" t="t" r="r" b="b"/>
            <a:pathLst>
              <a:path w="202564" h="158750">
                <a:moveTo>
                  <a:pt x="202425" y="158496"/>
                </a:moveTo>
                <a:lnTo>
                  <a:pt x="41995" y="0"/>
                </a:lnTo>
                <a:lnTo>
                  <a:pt x="0" y="158496"/>
                </a:lnTo>
                <a:lnTo>
                  <a:pt x="202425" y="158496"/>
                </a:lnTo>
                <a:close/>
              </a:path>
            </a:pathLst>
          </a:custGeom>
          <a:solidFill>
            <a:srgbClr val="637EB9"/>
          </a:solidFill>
        </p:spPr>
        <p:txBody>
          <a:bodyPr wrap="square" lIns="0" tIns="0" rIns="0" bIns="0" rtlCol="0"/>
          <a:lstStyle/>
          <a:p>
            <a:endParaRPr/>
          </a:p>
        </p:txBody>
      </p:sp>
      <p:sp>
        <p:nvSpPr>
          <p:cNvPr id="25" name="object 25"/>
          <p:cNvSpPr/>
          <p:nvPr/>
        </p:nvSpPr>
        <p:spPr>
          <a:xfrm>
            <a:off x="6185169" y="3683648"/>
            <a:ext cx="183531" cy="152016"/>
          </a:xfrm>
          <a:custGeom>
            <a:avLst/>
            <a:gdLst/>
            <a:ahLst/>
            <a:cxnLst/>
            <a:rect l="l" t="t" r="r" b="b"/>
            <a:pathLst>
              <a:path w="214629" h="167639">
                <a:moveTo>
                  <a:pt x="214031" y="167640"/>
                </a:moveTo>
                <a:lnTo>
                  <a:pt x="44452" y="0"/>
                </a:lnTo>
                <a:lnTo>
                  <a:pt x="0" y="167640"/>
                </a:lnTo>
                <a:lnTo>
                  <a:pt x="9723" y="167640"/>
                </a:lnTo>
                <a:lnTo>
                  <a:pt x="43690" y="39430"/>
                </a:lnTo>
                <a:lnTo>
                  <a:pt x="43690" y="12953"/>
                </a:lnTo>
                <a:lnTo>
                  <a:pt x="51310" y="10667"/>
                </a:lnTo>
                <a:lnTo>
                  <a:pt x="51310" y="20482"/>
                </a:lnTo>
                <a:lnTo>
                  <a:pt x="200262" y="167640"/>
                </a:lnTo>
                <a:lnTo>
                  <a:pt x="214031" y="167640"/>
                </a:lnTo>
                <a:close/>
              </a:path>
              <a:path w="214629" h="167639">
                <a:moveTo>
                  <a:pt x="51310" y="10667"/>
                </a:moveTo>
                <a:lnTo>
                  <a:pt x="43690" y="12953"/>
                </a:lnTo>
                <a:lnTo>
                  <a:pt x="49249" y="18446"/>
                </a:lnTo>
                <a:lnTo>
                  <a:pt x="51310" y="10667"/>
                </a:lnTo>
                <a:close/>
              </a:path>
              <a:path w="214629" h="167639">
                <a:moveTo>
                  <a:pt x="49249" y="18446"/>
                </a:moveTo>
                <a:lnTo>
                  <a:pt x="43690" y="12953"/>
                </a:lnTo>
                <a:lnTo>
                  <a:pt x="43690" y="39430"/>
                </a:lnTo>
                <a:lnTo>
                  <a:pt x="49249" y="18446"/>
                </a:lnTo>
                <a:close/>
              </a:path>
              <a:path w="214629" h="167639">
                <a:moveTo>
                  <a:pt x="51310" y="20482"/>
                </a:moveTo>
                <a:lnTo>
                  <a:pt x="51310" y="10667"/>
                </a:lnTo>
                <a:lnTo>
                  <a:pt x="49249" y="18446"/>
                </a:lnTo>
                <a:lnTo>
                  <a:pt x="51310" y="20482"/>
                </a:lnTo>
                <a:close/>
              </a:path>
            </a:pathLst>
          </a:custGeom>
          <a:solidFill>
            <a:srgbClr val="000000"/>
          </a:solidFill>
        </p:spPr>
        <p:txBody>
          <a:bodyPr wrap="square" lIns="0" tIns="0" rIns="0" bIns="0" rtlCol="0"/>
          <a:lstStyle/>
          <a:p>
            <a:endParaRPr/>
          </a:p>
        </p:txBody>
      </p:sp>
      <p:sp>
        <p:nvSpPr>
          <p:cNvPr id="27" name="object 27"/>
          <p:cNvSpPr/>
          <p:nvPr/>
        </p:nvSpPr>
        <p:spPr>
          <a:xfrm>
            <a:off x="7783368" y="3582567"/>
            <a:ext cx="2275140" cy="777356"/>
          </a:xfrm>
          <a:custGeom>
            <a:avLst/>
            <a:gdLst/>
            <a:ahLst/>
            <a:cxnLst/>
            <a:rect l="l" t="t" r="r" b="b"/>
            <a:pathLst>
              <a:path w="2660650" h="857250">
                <a:moveTo>
                  <a:pt x="2660035" y="857250"/>
                </a:moveTo>
                <a:lnTo>
                  <a:pt x="2660035" y="0"/>
                </a:lnTo>
                <a:lnTo>
                  <a:pt x="0" y="0"/>
                </a:lnTo>
                <a:lnTo>
                  <a:pt x="426613" y="240029"/>
                </a:lnTo>
                <a:lnTo>
                  <a:pt x="426613" y="857250"/>
                </a:lnTo>
                <a:lnTo>
                  <a:pt x="2660035" y="857250"/>
                </a:lnTo>
                <a:close/>
              </a:path>
            </a:pathLst>
          </a:custGeom>
          <a:solidFill>
            <a:srgbClr val="8C350E"/>
          </a:solidFill>
        </p:spPr>
        <p:txBody>
          <a:bodyPr wrap="square" lIns="0" tIns="0" rIns="0" bIns="0" rtlCol="0"/>
          <a:lstStyle/>
          <a:p>
            <a:endParaRPr/>
          </a:p>
        </p:txBody>
      </p:sp>
      <p:sp>
        <p:nvSpPr>
          <p:cNvPr id="28" name="object 28"/>
          <p:cNvSpPr/>
          <p:nvPr/>
        </p:nvSpPr>
        <p:spPr>
          <a:xfrm>
            <a:off x="7775255" y="3582568"/>
            <a:ext cx="2287629" cy="777355"/>
          </a:xfrm>
          <a:custGeom>
            <a:avLst/>
            <a:gdLst/>
            <a:ahLst/>
            <a:cxnLst/>
            <a:rect l="l" t="t" r="r" b="b"/>
            <a:pathLst>
              <a:path w="2675254" h="857250">
                <a:moveTo>
                  <a:pt x="440673" y="857250"/>
                </a:moveTo>
                <a:lnTo>
                  <a:pt x="440673" y="236982"/>
                </a:lnTo>
                <a:lnTo>
                  <a:pt x="19092" y="0"/>
                </a:lnTo>
                <a:lnTo>
                  <a:pt x="0" y="0"/>
                </a:lnTo>
                <a:lnTo>
                  <a:pt x="431529" y="242555"/>
                </a:lnTo>
                <a:lnTo>
                  <a:pt x="431529" y="240030"/>
                </a:lnTo>
                <a:lnTo>
                  <a:pt x="433815" y="243840"/>
                </a:lnTo>
                <a:lnTo>
                  <a:pt x="433815" y="857250"/>
                </a:lnTo>
                <a:lnTo>
                  <a:pt x="440673" y="857250"/>
                </a:lnTo>
                <a:close/>
              </a:path>
              <a:path w="2675254" h="857250">
                <a:moveTo>
                  <a:pt x="433815" y="243840"/>
                </a:moveTo>
                <a:lnTo>
                  <a:pt x="431529" y="240030"/>
                </a:lnTo>
                <a:lnTo>
                  <a:pt x="431529" y="242555"/>
                </a:lnTo>
                <a:lnTo>
                  <a:pt x="433815" y="243840"/>
                </a:lnTo>
                <a:close/>
              </a:path>
              <a:path w="2675254" h="857250">
                <a:moveTo>
                  <a:pt x="433815" y="857250"/>
                </a:moveTo>
                <a:lnTo>
                  <a:pt x="433815" y="243840"/>
                </a:lnTo>
                <a:lnTo>
                  <a:pt x="431529" y="242555"/>
                </a:lnTo>
                <a:lnTo>
                  <a:pt x="431529" y="857250"/>
                </a:lnTo>
                <a:lnTo>
                  <a:pt x="433815" y="857250"/>
                </a:lnTo>
                <a:close/>
              </a:path>
              <a:path w="2675254" h="857250">
                <a:moveTo>
                  <a:pt x="2674857" y="857250"/>
                </a:moveTo>
                <a:lnTo>
                  <a:pt x="2674857" y="0"/>
                </a:lnTo>
                <a:lnTo>
                  <a:pt x="2664951" y="0"/>
                </a:lnTo>
                <a:lnTo>
                  <a:pt x="2664951" y="857250"/>
                </a:lnTo>
                <a:lnTo>
                  <a:pt x="2674857" y="857250"/>
                </a:lnTo>
                <a:close/>
              </a:path>
            </a:pathLst>
          </a:custGeom>
          <a:solidFill>
            <a:srgbClr val="000000"/>
          </a:solidFill>
        </p:spPr>
        <p:txBody>
          <a:bodyPr wrap="square" lIns="0" tIns="0" rIns="0" bIns="0" rtlCol="0"/>
          <a:lstStyle/>
          <a:p>
            <a:endParaRPr/>
          </a:p>
        </p:txBody>
      </p:sp>
      <p:sp>
        <p:nvSpPr>
          <p:cNvPr id="30" name="object 30"/>
          <p:cNvSpPr/>
          <p:nvPr/>
        </p:nvSpPr>
        <p:spPr>
          <a:xfrm>
            <a:off x="5994996" y="3835666"/>
            <a:ext cx="1109334" cy="777355"/>
          </a:xfrm>
          <a:custGeom>
            <a:avLst/>
            <a:gdLst/>
            <a:ahLst/>
            <a:cxnLst/>
            <a:rect l="l" t="t" r="r" b="b"/>
            <a:pathLst>
              <a:path w="1297304" h="857250">
                <a:moveTo>
                  <a:pt x="1297274" y="857249"/>
                </a:moveTo>
                <a:lnTo>
                  <a:pt x="429564" y="0"/>
                </a:lnTo>
                <a:lnTo>
                  <a:pt x="227138" y="0"/>
                </a:lnTo>
                <a:lnTo>
                  <a:pt x="0" y="857249"/>
                </a:lnTo>
                <a:lnTo>
                  <a:pt x="1297274" y="857249"/>
                </a:lnTo>
                <a:close/>
              </a:path>
            </a:pathLst>
          </a:custGeom>
          <a:solidFill>
            <a:srgbClr val="637EB9"/>
          </a:solidFill>
        </p:spPr>
        <p:txBody>
          <a:bodyPr wrap="square" lIns="0" tIns="0" rIns="0" bIns="0" rtlCol="0"/>
          <a:lstStyle/>
          <a:p>
            <a:endParaRPr/>
          </a:p>
        </p:txBody>
      </p:sp>
      <p:sp>
        <p:nvSpPr>
          <p:cNvPr id="31" name="object 31"/>
          <p:cNvSpPr/>
          <p:nvPr/>
        </p:nvSpPr>
        <p:spPr>
          <a:xfrm>
            <a:off x="5990793" y="3835666"/>
            <a:ext cx="1119108" cy="777355"/>
          </a:xfrm>
          <a:custGeom>
            <a:avLst/>
            <a:gdLst/>
            <a:ahLst/>
            <a:cxnLst/>
            <a:rect l="l" t="t" r="r" b="b"/>
            <a:pathLst>
              <a:path w="1308734" h="857250">
                <a:moveTo>
                  <a:pt x="237036" y="0"/>
                </a:moveTo>
                <a:lnTo>
                  <a:pt x="227312" y="0"/>
                </a:lnTo>
                <a:lnTo>
                  <a:pt x="0" y="857249"/>
                </a:lnTo>
                <a:lnTo>
                  <a:pt x="9927" y="857249"/>
                </a:lnTo>
                <a:lnTo>
                  <a:pt x="237036" y="0"/>
                </a:lnTo>
                <a:close/>
              </a:path>
              <a:path w="1308734" h="857250">
                <a:moveTo>
                  <a:pt x="1308509" y="857249"/>
                </a:moveTo>
                <a:lnTo>
                  <a:pt x="441343" y="0"/>
                </a:lnTo>
                <a:lnTo>
                  <a:pt x="427575" y="0"/>
                </a:lnTo>
                <a:lnTo>
                  <a:pt x="1295279" y="857249"/>
                </a:lnTo>
                <a:lnTo>
                  <a:pt x="1308509" y="857249"/>
                </a:lnTo>
                <a:close/>
              </a:path>
            </a:pathLst>
          </a:custGeom>
          <a:solidFill>
            <a:srgbClr val="000000"/>
          </a:solidFill>
        </p:spPr>
        <p:txBody>
          <a:bodyPr wrap="square" lIns="0" tIns="0" rIns="0" bIns="0" rtlCol="0"/>
          <a:lstStyle/>
          <a:p>
            <a:endParaRPr/>
          </a:p>
        </p:txBody>
      </p:sp>
      <p:sp>
        <p:nvSpPr>
          <p:cNvPr id="32" name="object 32"/>
          <p:cNvSpPr/>
          <p:nvPr/>
        </p:nvSpPr>
        <p:spPr>
          <a:xfrm>
            <a:off x="8148168" y="4363032"/>
            <a:ext cx="1910249" cy="0"/>
          </a:xfrm>
          <a:custGeom>
            <a:avLst/>
            <a:gdLst/>
            <a:ahLst/>
            <a:cxnLst/>
            <a:rect l="l" t="t" r="r" b="b"/>
            <a:pathLst>
              <a:path w="2233929">
                <a:moveTo>
                  <a:pt x="0" y="0"/>
                </a:moveTo>
                <a:lnTo>
                  <a:pt x="2233422" y="0"/>
                </a:lnTo>
              </a:path>
            </a:pathLst>
          </a:custGeom>
          <a:ln w="6857">
            <a:solidFill>
              <a:srgbClr val="8C350E"/>
            </a:solidFill>
          </a:ln>
        </p:spPr>
        <p:txBody>
          <a:bodyPr wrap="square" lIns="0" tIns="0" rIns="0" bIns="0" rtlCol="0"/>
          <a:lstStyle/>
          <a:p>
            <a:endParaRPr/>
          </a:p>
        </p:txBody>
      </p:sp>
      <p:sp>
        <p:nvSpPr>
          <p:cNvPr id="33" name="object 33"/>
          <p:cNvSpPr/>
          <p:nvPr/>
        </p:nvSpPr>
        <p:spPr>
          <a:xfrm>
            <a:off x="8144259" y="4365104"/>
            <a:ext cx="1918394" cy="0"/>
          </a:xfrm>
          <a:custGeom>
            <a:avLst/>
            <a:gdLst/>
            <a:ahLst/>
            <a:cxnLst/>
            <a:rect l="l" t="t" r="r" b="b"/>
            <a:pathLst>
              <a:path w="2243454">
                <a:moveTo>
                  <a:pt x="0" y="0"/>
                </a:moveTo>
                <a:lnTo>
                  <a:pt x="2243328" y="0"/>
                </a:lnTo>
              </a:path>
            </a:pathLst>
          </a:custGeom>
          <a:ln w="11430">
            <a:solidFill>
              <a:srgbClr val="000000"/>
            </a:solidFill>
          </a:ln>
        </p:spPr>
        <p:txBody>
          <a:bodyPr wrap="square" lIns="0" tIns="0" rIns="0" bIns="0" rtlCol="0"/>
          <a:lstStyle/>
          <a:p>
            <a:endParaRPr/>
          </a:p>
        </p:txBody>
      </p:sp>
      <p:sp>
        <p:nvSpPr>
          <p:cNvPr id="34" name="object 34"/>
          <p:cNvSpPr/>
          <p:nvPr/>
        </p:nvSpPr>
        <p:spPr>
          <a:xfrm>
            <a:off x="2587300" y="4613021"/>
            <a:ext cx="5727489" cy="777355"/>
          </a:xfrm>
          <a:custGeom>
            <a:avLst/>
            <a:gdLst/>
            <a:ahLst/>
            <a:cxnLst/>
            <a:rect l="l" t="t" r="r" b="b"/>
            <a:pathLst>
              <a:path w="6697980" h="857250">
                <a:moveTo>
                  <a:pt x="6697980" y="857249"/>
                </a:moveTo>
                <a:lnTo>
                  <a:pt x="6697980" y="295655"/>
                </a:lnTo>
                <a:lnTo>
                  <a:pt x="5581650" y="295655"/>
                </a:lnTo>
                <a:lnTo>
                  <a:pt x="5282386" y="0"/>
                </a:lnTo>
                <a:lnTo>
                  <a:pt x="3985111" y="0"/>
                </a:lnTo>
                <a:lnTo>
                  <a:pt x="3906774" y="295655"/>
                </a:lnTo>
                <a:lnTo>
                  <a:pt x="0" y="295655"/>
                </a:lnTo>
                <a:lnTo>
                  <a:pt x="0" y="857249"/>
                </a:lnTo>
                <a:lnTo>
                  <a:pt x="6697980" y="857249"/>
                </a:lnTo>
                <a:close/>
              </a:path>
            </a:pathLst>
          </a:custGeom>
          <a:solidFill>
            <a:srgbClr val="637EB9"/>
          </a:solidFill>
        </p:spPr>
        <p:txBody>
          <a:bodyPr wrap="square" lIns="0" tIns="0" rIns="0" bIns="0" rtlCol="0"/>
          <a:lstStyle/>
          <a:p>
            <a:endParaRPr/>
          </a:p>
        </p:txBody>
      </p:sp>
      <p:sp>
        <p:nvSpPr>
          <p:cNvPr id="35" name="object 35"/>
          <p:cNvSpPr/>
          <p:nvPr/>
        </p:nvSpPr>
        <p:spPr>
          <a:xfrm>
            <a:off x="2583390" y="4613021"/>
            <a:ext cx="5735634" cy="777355"/>
          </a:xfrm>
          <a:custGeom>
            <a:avLst/>
            <a:gdLst/>
            <a:ahLst/>
            <a:cxnLst/>
            <a:rect l="l" t="t" r="r" b="b"/>
            <a:pathLst>
              <a:path w="6707505" h="857250">
                <a:moveTo>
                  <a:pt x="3907582" y="291083"/>
                </a:moveTo>
                <a:lnTo>
                  <a:pt x="0" y="291083"/>
                </a:lnTo>
                <a:lnTo>
                  <a:pt x="0" y="857250"/>
                </a:lnTo>
                <a:lnTo>
                  <a:pt x="4572" y="857250"/>
                </a:lnTo>
                <a:lnTo>
                  <a:pt x="4572" y="300227"/>
                </a:lnTo>
                <a:lnTo>
                  <a:pt x="9144" y="295655"/>
                </a:lnTo>
                <a:lnTo>
                  <a:pt x="9144" y="300227"/>
                </a:lnTo>
                <a:lnTo>
                  <a:pt x="3906774" y="300227"/>
                </a:lnTo>
                <a:lnTo>
                  <a:pt x="3906774" y="294131"/>
                </a:lnTo>
                <a:lnTo>
                  <a:pt x="3907582" y="291083"/>
                </a:lnTo>
                <a:close/>
              </a:path>
              <a:path w="6707505" h="857250">
                <a:moveTo>
                  <a:pt x="9144" y="300227"/>
                </a:moveTo>
                <a:lnTo>
                  <a:pt x="9144" y="295655"/>
                </a:lnTo>
                <a:lnTo>
                  <a:pt x="4572" y="300227"/>
                </a:lnTo>
                <a:lnTo>
                  <a:pt x="9144" y="300227"/>
                </a:lnTo>
                <a:close/>
              </a:path>
              <a:path w="6707505" h="857250">
                <a:moveTo>
                  <a:pt x="9144" y="857250"/>
                </a:moveTo>
                <a:lnTo>
                  <a:pt x="9144" y="300227"/>
                </a:lnTo>
                <a:lnTo>
                  <a:pt x="4572" y="300227"/>
                </a:lnTo>
                <a:lnTo>
                  <a:pt x="4572" y="857250"/>
                </a:lnTo>
                <a:lnTo>
                  <a:pt x="9144" y="857250"/>
                </a:lnTo>
                <a:close/>
              </a:path>
              <a:path w="6707505" h="857250">
                <a:moveTo>
                  <a:pt x="3911346" y="291083"/>
                </a:moveTo>
                <a:lnTo>
                  <a:pt x="3907582" y="291083"/>
                </a:lnTo>
                <a:lnTo>
                  <a:pt x="3906774" y="294131"/>
                </a:lnTo>
                <a:lnTo>
                  <a:pt x="3911346" y="291083"/>
                </a:lnTo>
                <a:close/>
              </a:path>
              <a:path w="6707505" h="857250">
                <a:moveTo>
                  <a:pt x="3911346" y="300227"/>
                </a:moveTo>
                <a:lnTo>
                  <a:pt x="3911346" y="291083"/>
                </a:lnTo>
                <a:lnTo>
                  <a:pt x="3906774" y="294131"/>
                </a:lnTo>
                <a:lnTo>
                  <a:pt x="3906774" y="300227"/>
                </a:lnTo>
                <a:lnTo>
                  <a:pt x="3911346" y="300227"/>
                </a:lnTo>
                <a:close/>
              </a:path>
              <a:path w="6707505" h="857250">
                <a:moveTo>
                  <a:pt x="3994694" y="0"/>
                </a:moveTo>
                <a:lnTo>
                  <a:pt x="3984767" y="0"/>
                </a:lnTo>
                <a:lnTo>
                  <a:pt x="3907582" y="291083"/>
                </a:lnTo>
                <a:lnTo>
                  <a:pt x="3911346" y="291083"/>
                </a:lnTo>
                <a:lnTo>
                  <a:pt x="3911346" y="300227"/>
                </a:lnTo>
                <a:lnTo>
                  <a:pt x="3915155" y="300227"/>
                </a:lnTo>
                <a:lnTo>
                  <a:pt x="3994694" y="0"/>
                </a:lnTo>
                <a:close/>
              </a:path>
              <a:path w="6707505" h="857250">
                <a:moveTo>
                  <a:pt x="5587728" y="291083"/>
                </a:moveTo>
                <a:lnTo>
                  <a:pt x="5293277" y="0"/>
                </a:lnTo>
                <a:lnTo>
                  <a:pt x="5280046" y="0"/>
                </a:lnTo>
                <a:lnTo>
                  <a:pt x="5583936" y="300227"/>
                </a:lnTo>
                <a:lnTo>
                  <a:pt x="5586222" y="300227"/>
                </a:lnTo>
                <a:lnTo>
                  <a:pt x="5586222" y="291083"/>
                </a:lnTo>
                <a:lnTo>
                  <a:pt x="5587728" y="291083"/>
                </a:lnTo>
                <a:close/>
              </a:path>
              <a:path w="6707505" h="857250">
                <a:moveTo>
                  <a:pt x="5589270" y="292607"/>
                </a:moveTo>
                <a:lnTo>
                  <a:pt x="5587728" y="291083"/>
                </a:lnTo>
                <a:lnTo>
                  <a:pt x="5586222" y="291083"/>
                </a:lnTo>
                <a:lnTo>
                  <a:pt x="5589270" y="292607"/>
                </a:lnTo>
                <a:close/>
              </a:path>
              <a:path w="6707505" h="857250">
                <a:moveTo>
                  <a:pt x="5589270" y="300227"/>
                </a:moveTo>
                <a:lnTo>
                  <a:pt x="5589270" y="292607"/>
                </a:lnTo>
                <a:lnTo>
                  <a:pt x="5586222" y="291083"/>
                </a:lnTo>
                <a:lnTo>
                  <a:pt x="5586222" y="300227"/>
                </a:lnTo>
                <a:lnTo>
                  <a:pt x="5589270" y="300227"/>
                </a:lnTo>
                <a:close/>
              </a:path>
              <a:path w="6707505" h="857250">
                <a:moveTo>
                  <a:pt x="6707124" y="857249"/>
                </a:moveTo>
                <a:lnTo>
                  <a:pt x="6707124" y="291083"/>
                </a:lnTo>
                <a:lnTo>
                  <a:pt x="5587728" y="291083"/>
                </a:lnTo>
                <a:lnTo>
                  <a:pt x="5589270" y="292607"/>
                </a:lnTo>
                <a:lnTo>
                  <a:pt x="5589270" y="300227"/>
                </a:lnTo>
                <a:lnTo>
                  <a:pt x="6697218" y="300227"/>
                </a:lnTo>
                <a:lnTo>
                  <a:pt x="6697218" y="295655"/>
                </a:lnTo>
                <a:lnTo>
                  <a:pt x="6702552" y="300227"/>
                </a:lnTo>
                <a:lnTo>
                  <a:pt x="6702552" y="857249"/>
                </a:lnTo>
                <a:lnTo>
                  <a:pt x="6707124" y="857249"/>
                </a:lnTo>
                <a:close/>
              </a:path>
              <a:path w="6707505" h="857250">
                <a:moveTo>
                  <a:pt x="6702552" y="300227"/>
                </a:moveTo>
                <a:lnTo>
                  <a:pt x="6697218" y="295655"/>
                </a:lnTo>
                <a:lnTo>
                  <a:pt x="6697218" y="300227"/>
                </a:lnTo>
                <a:lnTo>
                  <a:pt x="6702552" y="300227"/>
                </a:lnTo>
                <a:close/>
              </a:path>
              <a:path w="6707505" h="857250">
                <a:moveTo>
                  <a:pt x="6702552" y="857249"/>
                </a:moveTo>
                <a:lnTo>
                  <a:pt x="6702552" y="300227"/>
                </a:lnTo>
                <a:lnTo>
                  <a:pt x="6697218" y="300227"/>
                </a:lnTo>
                <a:lnTo>
                  <a:pt x="6697218" y="857249"/>
                </a:lnTo>
                <a:lnTo>
                  <a:pt x="6702552" y="857249"/>
                </a:lnTo>
                <a:close/>
              </a:path>
            </a:pathLst>
          </a:custGeom>
          <a:solidFill>
            <a:srgbClr val="000000"/>
          </a:solidFill>
        </p:spPr>
        <p:txBody>
          <a:bodyPr wrap="square" lIns="0" tIns="0" rIns="0" bIns="0" rtlCol="0"/>
          <a:lstStyle/>
          <a:p>
            <a:endParaRPr/>
          </a:p>
        </p:txBody>
      </p:sp>
      <p:sp>
        <p:nvSpPr>
          <p:cNvPr id="36" name="object 36"/>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2587300" y="5390376"/>
            <a:ext cx="5727489" cy="777355"/>
          </a:xfrm>
          <a:custGeom>
            <a:avLst/>
            <a:gdLst/>
            <a:ahLst/>
            <a:cxnLst/>
            <a:rect l="l" t="t" r="r" b="b"/>
            <a:pathLst>
              <a:path w="6697980" h="857250">
                <a:moveTo>
                  <a:pt x="0" y="0"/>
                </a:moveTo>
                <a:lnTo>
                  <a:pt x="6697980" y="0"/>
                </a:lnTo>
                <a:lnTo>
                  <a:pt x="6697980" y="857249"/>
                </a:lnTo>
                <a:lnTo>
                  <a:pt x="0" y="857250"/>
                </a:lnTo>
                <a:lnTo>
                  <a:pt x="0" y="0"/>
                </a:lnTo>
                <a:close/>
              </a:path>
            </a:pathLst>
          </a:custGeom>
          <a:solidFill>
            <a:srgbClr val="637EB9"/>
          </a:solidFill>
        </p:spPr>
        <p:txBody>
          <a:bodyPr wrap="square" lIns="0" tIns="0" rIns="0" bIns="0" rtlCol="0"/>
          <a:lstStyle/>
          <a:p>
            <a:endParaRPr/>
          </a:p>
        </p:txBody>
      </p:sp>
      <p:sp>
        <p:nvSpPr>
          <p:cNvPr id="38" name="object 38"/>
          <p:cNvSpPr/>
          <p:nvPr/>
        </p:nvSpPr>
        <p:spPr>
          <a:xfrm>
            <a:off x="2579331" y="5390377"/>
            <a:ext cx="0" cy="777355"/>
          </a:xfrm>
          <a:custGeom>
            <a:avLst/>
            <a:gdLst/>
            <a:ahLst/>
            <a:cxnLst/>
            <a:rect l="l" t="t" r="r" b="b"/>
            <a:pathLst>
              <a:path h="857250">
                <a:moveTo>
                  <a:pt x="0" y="0"/>
                </a:moveTo>
                <a:lnTo>
                  <a:pt x="0" y="857250"/>
                </a:lnTo>
              </a:path>
            </a:pathLst>
          </a:custGeom>
          <a:ln w="9143">
            <a:solidFill>
              <a:srgbClr val="000000"/>
            </a:solidFill>
          </a:ln>
        </p:spPr>
        <p:txBody>
          <a:bodyPr wrap="square" lIns="0" tIns="0" rIns="0" bIns="0" rtlCol="0"/>
          <a:lstStyle/>
          <a:p>
            <a:endParaRPr/>
          </a:p>
        </p:txBody>
      </p:sp>
      <p:sp>
        <p:nvSpPr>
          <p:cNvPr id="39" name="object 39"/>
          <p:cNvSpPr/>
          <p:nvPr/>
        </p:nvSpPr>
        <p:spPr>
          <a:xfrm>
            <a:off x="8314462" y="5390376"/>
            <a:ext cx="0" cy="777355"/>
          </a:xfrm>
          <a:custGeom>
            <a:avLst/>
            <a:gdLst/>
            <a:ahLst/>
            <a:cxnLst/>
            <a:rect l="l" t="t" r="r" b="b"/>
            <a:pathLst>
              <a:path h="857250">
                <a:moveTo>
                  <a:pt x="0" y="0"/>
                </a:moveTo>
                <a:lnTo>
                  <a:pt x="0" y="857249"/>
                </a:lnTo>
              </a:path>
            </a:pathLst>
          </a:custGeom>
          <a:ln w="9905">
            <a:solidFill>
              <a:srgbClr val="000000"/>
            </a:solidFill>
          </a:ln>
        </p:spPr>
        <p:txBody>
          <a:bodyPr wrap="square" lIns="0" tIns="0" rIns="0" bIns="0" rtlCol="0"/>
          <a:lstStyle/>
          <a:p>
            <a:endParaRPr/>
          </a:p>
        </p:txBody>
      </p:sp>
      <p:sp>
        <p:nvSpPr>
          <p:cNvPr id="40" name="object 40"/>
          <p:cNvSpPr txBox="1"/>
          <p:nvPr/>
        </p:nvSpPr>
        <p:spPr>
          <a:xfrm>
            <a:off x="2906786" y="5006206"/>
            <a:ext cx="5087300" cy="1231106"/>
          </a:xfrm>
          <a:prstGeom prst="rect">
            <a:avLst/>
          </a:prstGeom>
        </p:spPr>
        <p:txBody>
          <a:bodyPr vert="horz" wrap="square" lIns="0" tIns="0" rIns="0" bIns="0" rtlCol="0">
            <a:spAutoFit/>
          </a:bodyPr>
          <a:lstStyle/>
          <a:p>
            <a:pPr marL="11132" marR="4453" algn="ctr"/>
            <a:r>
              <a:rPr sz="2000" dirty="0">
                <a:solidFill>
                  <a:srgbClr val="FFFFFF"/>
                </a:solidFill>
                <a:cs typeface="Arial"/>
              </a:rPr>
              <a:t>Η</a:t>
            </a:r>
            <a:r>
              <a:rPr sz="2000" spc="-9" dirty="0">
                <a:solidFill>
                  <a:srgbClr val="FFFFFF"/>
                </a:solidFill>
                <a:cs typeface="Arial"/>
              </a:rPr>
              <a:t> </a:t>
            </a:r>
            <a:r>
              <a:rPr sz="2000" spc="-4" dirty="0">
                <a:solidFill>
                  <a:srgbClr val="FFFFFF"/>
                </a:solidFill>
                <a:cs typeface="Arial"/>
              </a:rPr>
              <a:t>πληροφορί</a:t>
            </a:r>
            <a:r>
              <a:rPr sz="2000" dirty="0">
                <a:solidFill>
                  <a:srgbClr val="FFFFFF"/>
                </a:solidFill>
                <a:cs typeface="Arial"/>
              </a:rPr>
              <a:t>α</a:t>
            </a:r>
            <a:r>
              <a:rPr sz="2000" spc="4" dirty="0">
                <a:solidFill>
                  <a:srgbClr val="FFFFFF"/>
                </a:solidFill>
                <a:cs typeface="Arial"/>
              </a:rPr>
              <a:t> </a:t>
            </a:r>
            <a:r>
              <a:rPr sz="2000" dirty="0">
                <a:solidFill>
                  <a:srgbClr val="FFFFFF"/>
                </a:solidFill>
                <a:cs typeface="Arial"/>
              </a:rPr>
              <a:t>για</a:t>
            </a:r>
            <a:r>
              <a:rPr sz="2000" spc="-4" dirty="0">
                <a:solidFill>
                  <a:srgbClr val="FFFFFF"/>
                </a:solidFill>
                <a:cs typeface="Arial"/>
              </a:rPr>
              <a:t> </a:t>
            </a:r>
            <a:r>
              <a:rPr sz="2000" spc="-35" dirty="0">
                <a:solidFill>
                  <a:srgbClr val="FFFFFF"/>
                </a:solidFill>
                <a:cs typeface="Arial"/>
              </a:rPr>
              <a:t>τ</a:t>
            </a:r>
            <a:r>
              <a:rPr sz="2000" dirty="0">
                <a:solidFill>
                  <a:srgbClr val="FFFFFF"/>
                </a:solidFill>
                <a:cs typeface="Arial"/>
              </a:rPr>
              <a:t>ο α</a:t>
            </a:r>
            <a:r>
              <a:rPr sz="2000" spc="-35" dirty="0">
                <a:solidFill>
                  <a:srgbClr val="FFFFFF"/>
                </a:solidFill>
                <a:cs typeface="Arial"/>
              </a:rPr>
              <a:t>πο</a:t>
            </a:r>
            <a:r>
              <a:rPr sz="2000" dirty="0">
                <a:solidFill>
                  <a:srgbClr val="FFFFFF"/>
                </a:solidFill>
                <a:cs typeface="Arial"/>
              </a:rPr>
              <a:t>τέλεσμα</a:t>
            </a:r>
            <a:r>
              <a:rPr sz="2000" spc="13" dirty="0">
                <a:solidFill>
                  <a:srgbClr val="FFFFFF"/>
                </a:solidFill>
                <a:cs typeface="Arial"/>
              </a:rPr>
              <a:t> </a:t>
            </a:r>
            <a:r>
              <a:rPr sz="2000" spc="-4" dirty="0">
                <a:solidFill>
                  <a:srgbClr val="FFFFFF"/>
                </a:solidFill>
                <a:cs typeface="Arial"/>
              </a:rPr>
              <a:t>(κέρδο</a:t>
            </a:r>
            <a:r>
              <a:rPr sz="2000" dirty="0">
                <a:solidFill>
                  <a:srgbClr val="FFFFFF"/>
                </a:solidFill>
                <a:cs typeface="Arial"/>
              </a:rPr>
              <a:t>ς</a:t>
            </a:r>
            <a:r>
              <a:rPr sz="2000" spc="9" dirty="0">
                <a:solidFill>
                  <a:srgbClr val="FFFFFF"/>
                </a:solidFill>
                <a:cs typeface="Arial"/>
              </a:rPr>
              <a:t> </a:t>
            </a:r>
            <a:r>
              <a:rPr sz="2000" dirty="0">
                <a:solidFill>
                  <a:srgbClr val="FFFFFF"/>
                </a:solidFill>
                <a:cs typeface="Arial"/>
              </a:rPr>
              <a:t>ή </a:t>
            </a:r>
            <a:r>
              <a:rPr sz="2000" spc="-39" dirty="0">
                <a:solidFill>
                  <a:srgbClr val="FFFFFF"/>
                </a:solidFill>
                <a:cs typeface="Arial"/>
              </a:rPr>
              <a:t>ζ</a:t>
            </a:r>
            <a:r>
              <a:rPr sz="2000" spc="-4" dirty="0">
                <a:solidFill>
                  <a:srgbClr val="FFFFFF"/>
                </a:solidFill>
                <a:cs typeface="Arial"/>
              </a:rPr>
              <a:t>ημι</a:t>
            </a:r>
            <a:r>
              <a:rPr sz="2000" dirty="0">
                <a:solidFill>
                  <a:srgbClr val="FFFFFF"/>
                </a:solidFill>
                <a:cs typeface="Arial"/>
              </a:rPr>
              <a:t>ά)</a:t>
            </a:r>
            <a:r>
              <a:rPr sz="2000" spc="13" dirty="0">
                <a:solidFill>
                  <a:srgbClr val="FFFFFF"/>
                </a:solidFill>
                <a:cs typeface="Arial"/>
              </a:rPr>
              <a:t> </a:t>
            </a:r>
            <a:r>
              <a:rPr sz="2000" spc="-4" dirty="0">
                <a:solidFill>
                  <a:srgbClr val="FFFFFF"/>
                </a:solidFill>
                <a:cs typeface="Arial"/>
              </a:rPr>
              <a:t>ανα</a:t>
            </a:r>
            <a:r>
              <a:rPr sz="2000" spc="-53" dirty="0">
                <a:solidFill>
                  <a:srgbClr val="FFFFFF"/>
                </a:solidFill>
                <a:cs typeface="Arial"/>
              </a:rPr>
              <a:t>λ</a:t>
            </a:r>
            <a:r>
              <a:rPr sz="2000" spc="-4" dirty="0">
                <a:solidFill>
                  <a:srgbClr val="FFFFFF"/>
                </a:solidFill>
                <a:cs typeface="Arial"/>
              </a:rPr>
              <a:t>ύε</a:t>
            </a:r>
            <a:r>
              <a:rPr sz="2000" spc="-35" dirty="0">
                <a:solidFill>
                  <a:srgbClr val="FFFFFF"/>
                </a:solidFill>
                <a:cs typeface="Arial"/>
              </a:rPr>
              <a:t>τ</a:t>
            </a:r>
            <a:r>
              <a:rPr sz="2000" spc="-4" dirty="0">
                <a:solidFill>
                  <a:srgbClr val="FFFFFF"/>
                </a:solidFill>
                <a:cs typeface="Arial"/>
              </a:rPr>
              <a:t>α</a:t>
            </a:r>
            <a:r>
              <a:rPr sz="2000" dirty="0">
                <a:solidFill>
                  <a:srgbClr val="FFFFFF"/>
                </a:solidFill>
                <a:cs typeface="Arial"/>
              </a:rPr>
              <a:t>ι</a:t>
            </a:r>
            <a:r>
              <a:rPr sz="2000" spc="9" dirty="0">
                <a:solidFill>
                  <a:srgbClr val="FFFFFF"/>
                </a:solidFill>
                <a:cs typeface="Arial"/>
              </a:rPr>
              <a:t> </a:t>
            </a:r>
            <a:r>
              <a:rPr sz="2000" dirty="0">
                <a:solidFill>
                  <a:srgbClr val="FFFFFF"/>
                </a:solidFill>
                <a:cs typeface="Arial"/>
              </a:rPr>
              <a:t>σε</a:t>
            </a:r>
            <a:r>
              <a:rPr sz="2000" spc="4" dirty="0">
                <a:solidFill>
                  <a:srgbClr val="FFFFFF"/>
                </a:solidFill>
                <a:cs typeface="Arial"/>
              </a:rPr>
              <a:t> </a:t>
            </a:r>
            <a:r>
              <a:rPr sz="2000" dirty="0">
                <a:solidFill>
                  <a:srgbClr val="FFFFFF"/>
                </a:solidFill>
                <a:cs typeface="Arial"/>
              </a:rPr>
              <a:t>ξε</a:t>
            </a:r>
            <a:r>
              <a:rPr sz="2000" spc="-61" dirty="0">
                <a:solidFill>
                  <a:srgbClr val="FFFFFF"/>
                </a:solidFill>
                <a:cs typeface="Arial"/>
              </a:rPr>
              <a:t>χ</a:t>
            </a:r>
            <a:r>
              <a:rPr sz="2000" spc="-4" dirty="0">
                <a:solidFill>
                  <a:srgbClr val="FFFFFF"/>
                </a:solidFill>
                <a:cs typeface="Arial"/>
              </a:rPr>
              <a:t>ω</a:t>
            </a:r>
            <a:r>
              <a:rPr sz="2000" dirty="0">
                <a:solidFill>
                  <a:srgbClr val="FFFFFF"/>
                </a:solidFill>
                <a:cs typeface="Arial"/>
              </a:rPr>
              <a:t>ριστή</a:t>
            </a:r>
            <a:r>
              <a:rPr sz="2000" spc="13" dirty="0">
                <a:solidFill>
                  <a:srgbClr val="FFFFFF"/>
                </a:solidFill>
                <a:cs typeface="Arial"/>
              </a:rPr>
              <a:t> </a:t>
            </a:r>
            <a:r>
              <a:rPr sz="2000" spc="-35" dirty="0">
                <a:solidFill>
                  <a:srgbClr val="FFFFFF"/>
                </a:solidFill>
                <a:cs typeface="Arial"/>
              </a:rPr>
              <a:t>λ</a:t>
            </a:r>
            <a:r>
              <a:rPr sz="2000" spc="-4" dirty="0">
                <a:solidFill>
                  <a:srgbClr val="FFFFFF"/>
                </a:solidFill>
                <a:cs typeface="Arial"/>
              </a:rPr>
              <a:t>ο</a:t>
            </a:r>
            <a:r>
              <a:rPr sz="2000" dirty="0">
                <a:solidFill>
                  <a:srgbClr val="FFFFFF"/>
                </a:solidFill>
                <a:cs typeface="Arial"/>
              </a:rPr>
              <a:t>γιστική </a:t>
            </a:r>
            <a:r>
              <a:rPr sz="2000" spc="-31" dirty="0">
                <a:solidFill>
                  <a:srgbClr val="FFFFFF"/>
                </a:solidFill>
                <a:cs typeface="Arial"/>
              </a:rPr>
              <a:t>κ</a:t>
            </a:r>
            <a:r>
              <a:rPr sz="2000" spc="-4" dirty="0">
                <a:solidFill>
                  <a:srgbClr val="FFFFFF"/>
                </a:solidFill>
                <a:cs typeface="Arial"/>
              </a:rPr>
              <a:t>α</a:t>
            </a:r>
            <a:r>
              <a:rPr sz="2000" spc="-31" dirty="0">
                <a:solidFill>
                  <a:srgbClr val="FFFFFF"/>
                </a:solidFill>
                <a:cs typeface="Arial"/>
              </a:rPr>
              <a:t>τ</a:t>
            </a:r>
            <a:r>
              <a:rPr sz="2000" spc="-4" dirty="0">
                <a:solidFill>
                  <a:srgbClr val="FFFFFF"/>
                </a:solidFill>
                <a:cs typeface="Arial"/>
              </a:rPr>
              <a:t>ά</a:t>
            </a:r>
            <a:r>
              <a:rPr sz="2000" dirty="0">
                <a:solidFill>
                  <a:srgbClr val="FFFFFF"/>
                </a:solidFill>
                <a:cs typeface="Arial"/>
              </a:rPr>
              <a:t>σ</a:t>
            </a:r>
            <a:r>
              <a:rPr sz="2000" spc="-35" dirty="0">
                <a:solidFill>
                  <a:srgbClr val="FFFFFF"/>
                </a:solidFill>
                <a:cs typeface="Arial"/>
              </a:rPr>
              <a:t>τ</a:t>
            </a:r>
            <a:r>
              <a:rPr sz="2000" spc="-4" dirty="0">
                <a:solidFill>
                  <a:srgbClr val="FFFFFF"/>
                </a:solidFill>
                <a:cs typeface="Arial"/>
              </a:rPr>
              <a:t>α</a:t>
            </a:r>
            <a:r>
              <a:rPr sz="2000" dirty="0">
                <a:solidFill>
                  <a:srgbClr val="FFFFFF"/>
                </a:solidFill>
                <a:cs typeface="Arial"/>
              </a:rPr>
              <a:t>ση</a:t>
            </a:r>
            <a:endParaRPr sz="2000" dirty="0">
              <a:cs typeface="Arial"/>
            </a:endParaRPr>
          </a:p>
          <a:p>
            <a:pPr marL="10018" algn="ctr"/>
            <a:r>
              <a:rPr lang="en-US" sz="2000" dirty="0" smtClean="0">
                <a:solidFill>
                  <a:srgbClr val="FFFFFF"/>
                </a:solidFill>
                <a:cs typeface="Arial"/>
              </a:rPr>
              <a:t>(</a:t>
            </a:r>
            <a:r>
              <a:rPr lang="el-GR" sz="2000" dirty="0" smtClean="0">
                <a:solidFill>
                  <a:srgbClr val="FFFFFF"/>
                </a:solidFill>
                <a:cs typeface="Arial"/>
              </a:rPr>
              <a:t>Αποτελέσματα Χρήσης)</a:t>
            </a:r>
            <a:endParaRPr sz="2000" dirty="0">
              <a:cs typeface="Arial"/>
            </a:endParaRPr>
          </a:p>
        </p:txBody>
      </p:sp>
      <p:sp>
        <p:nvSpPr>
          <p:cNvPr id="44" name="object 44"/>
          <p:cNvSpPr/>
          <p:nvPr/>
        </p:nvSpPr>
        <p:spPr>
          <a:xfrm>
            <a:off x="2587300" y="6167732"/>
            <a:ext cx="5727489" cy="281575"/>
          </a:xfrm>
          <a:custGeom>
            <a:avLst/>
            <a:gdLst/>
            <a:ahLst/>
            <a:cxnLst/>
            <a:rect l="l" t="t" r="r" b="b"/>
            <a:pathLst>
              <a:path w="6697980" h="310515">
                <a:moveTo>
                  <a:pt x="6697980" y="0"/>
                </a:moveTo>
                <a:lnTo>
                  <a:pt x="6697980" y="310133"/>
                </a:lnTo>
                <a:lnTo>
                  <a:pt x="0" y="310133"/>
                </a:lnTo>
                <a:lnTo>
                  <a:pt x="0" y="0"/>
                </a:lnTo>
                <a:lnTo>
                  <a:pt x="6697980" y="0"/>
                </a:lnTo>
                <a:close/>
              </a:path>
            </a:pathLst>
          </a:custGeom>
          <a:solidFill>
            <a:srgbClr val="637EB9"/>
          </a:solidFill>
        </p:spPr>
        <p:txBody>
          <a:bodyPr wrap="square" lIns="0" tIns="0" rIns="0" bIns="0" rtlCol="0"/>
          <a:lstStyle/>
          <a:p>
            <a:endParaRPr/>
          </a:p>
        </p:txBody>
      </p:sp>
      <p:sp>
        <p:nvSpPr>
          <p:cNvPr id="45" name="object 45"/>
          <p:cNvSpPr/>
          <p:nvPr/>
        </p:nvSpPr>
        <p:spPr>
          <a:xfrm>
            <a:off x="2583390" y="6167730"/>
            <a:ext cx="5735634" cy="285606"/>
          </a:xfrm>
          <a:custGeom>
            <a:avLst/>
            <a:gdLst/>
            <a:ahLst/>
            <a:cxnLst/>
            <a:rect l="l" t="t" r="r" b="b"/>
            <a:pathLst>
              <a:path w="6707505" h="314959">
                <a:moveTo>
                  <a:pt x="9144" y="304799"/>
                </a:moveTo>
                <a:lnTo>
                  <a:pt x="9144" y="0"/>
                </a:lnTo>
                <a:lnTo>
                  <a:pt x="0" y="0"/>
                </a:lnTo>
                <a:lnTo>
                  <a:pt x="0" y="314705"/>
                </a:lnTo>
                <a:lnTo>
                  <a:pt x="4571" y="314705"/>
                </a:lnTo>
                <a:lnTo>
                  <a:pt x="4572" y="304799"/>
                </a:lnTo>
                <a:lnTo>
                  <a:pt x="9144" y="304799"/>
                </a:lnTo>
                <a:close/>
              </a:path>
              <a:path w="6707505" h="314959">
                <a:moveTo>
                  <a:pt x="6702552" y="304799"/>
                </a:moveTo>
                <a:lnTo>
                  <a:pt x="4572" y="304799"/>
                </a:lnTo>
                <a:lnTo>
                  <a:pt x="9144" y="310133"/>
                </a:lnTo>
                <a:lnTo>
                  <a:pt x="9144" y="314705"/>
                </a:lnTo>
                <a:lnTo>
                  <a:pt x="6697218" y="314705"/>
                </a:lnTo>
                <a:lnTo>
                  <a:pt x="6697218" y="310133"/>
                </a:lnTo>
                <a:lnTo>
                  <a:pt x="6702552" y="304799"/>
                </a:lnTo>
                <a:close/>
              </a:path>
              <a:path w="6707505" h="314959">
                <a:moveTo>
                  <a:pt x="9144" y="314705"/>
                </a:moveTo>
                <a:lnTo>
                  <a:pt x="9144" y="310133"/>
                </a:lnTo>
                <a:lnTo>
                  <a:pt x="4572" y="304799"/>
                </a:lnTo>
                <a:lnTo>
                  <a:pt x="4571" y="314705"/>
                </a:lnTo>
                <a:lnTo>
                  <a:pt x="9144" y="314705"/>
                </a:lnTo>
                <a:close/>
              </a:path>
              <a:path w="6707505" h="314959">
                <a:moveTo>
                  <a:pt x="6707124" y="314705"/>
                </a:moveTo>
                <a:lnTo>
                  <a:pt x="6707124" y="0"/>
                </a:lnTo>
                <a:lnTo>
                  <a:pt x="6697218" y="0"/>
                </a:lnTo>
                <a:lnTo>
                  <a:pt x="6697218" y="304799"/>
                </a:lnTo>
                <a:lnTo>
                  <a:pt x="6702552" y="304799"/>
                </a:lnTo>
                <a:lnTo>
                  <a:pt x="6702552" y="314705"/>
                </a:lnTo>
                <a:lnTo>
                  <a:pt x="6707124" y="314705"/>
                </a:lnTo>
                <a:close/>
              </a:path>
              <a:path w="6707505" h="314959">
                <a:moveTo>
                  <a:pt x="6702552" y="314705"/>
                </a:moveTo>
                <a:lnTo>
                  <a:pt x="6702552" y="304799"/>
                </a:lnTo>
                <a:lnTo>
                  <a:pt x="6697218" y="310133"/>
                </a:lnTo>
                <a:lnTo>
                  <a:pt x="6697218" y="314705"/>
                </a:lnTo>
                <a:lnTo>
                  <a:pt x="6702552" y="314705"/>
                </a:lnTo>
                <a:close/>
              </a:path>
            </a:pathLst>
          </a:custGeom>
          <a:solidFill>
            <a:srgbClr val="000000"/>
          </a:solidFill>
        </p:spPr>
        <p:txBody>
          <a:bodyPr wrap="square" lIns="0" tIns="0" rIns="0" bIns="0" rtlCol="0"/>
          <a:lstStyle/>
          <a:p>
            <a:endParaRPr/>
          </a:p>
        </p:txBody>
      </p:sp>
      <p:sp>
        <p:nvSpPr>
          <p:cNvPr id="23" name="object 23"/>
          <p:cNvSpPr txBox="1"/>
          <p:nvPr/>
        </p:nvSpPr>
        <p:spPr>
          <a:xfrm>
            <a:off x="8270875" y="1265854"/>
            <a:ext cx="1663187" cy="2739211"/>
          </a:xfrm>
          <a:prstGeom prst="rect">
            <a:avLst/>
          </a:prstGeom>
        </p:spPr>
        <p:txBody>
          <a:bodyPr vert="horz" wrap="square" lIns="0" tIns="0" rIns="0" bIns="0" rtlCol="0">
            <a:spAutoFit/>
          </a:bodyPr>
          <a:lstStyle/>
          <a:p>
            <a:pPr marL="11132" marR="4453" indent="557" algn="ctr"/>
            <a:r>
              <a:rPr sz="2000" spc="-237" dirty="0">
                <a:solidFill>
                  <a:srgbClr val="FFFFFF"/>
                </a:solidFill>
                <a:cs typeface="Arial"/>
              </a:rPr>
              <a:t>Τ</a:t>
            </a:r>
            <a:r>
              <a:rPr sz="2000" dirty="0">
                <a:solidFill>
                  <a:srgbClr val="FFFFFF"/>
                </a:solidFill>
                <a:cs typeface="Arial"/>
              </a:rPr>
              <a:t>α</a:t>
            </a:r>
            <a:r>
              <a:rPr sz="2000" spc="-9" dirty="0">
                <a:solidFill>
                  <a:srgbClr val="FFFFFF"/>
                </a:solidFill>
                <a:cs typeface="Arial"/>
              </a:rPr>
              <a:t> </a:t>
            </a:r>
            <a:r>
              <a:rPr sz="2000" spc="-4" dirty="0">
                <a:solidFill>
                  <a:srgbClr val="FFFFFF"/>
                </a:solidFill>
                <a:cs typeface="Arial"/>
              </a:rPr>
              <a:t>έσοδ</a:t>
            </a:r>
            <a:r>
              <a:rPr sz="2000" dirty="0">
                <a:solidFill>
                  <a:srgbClr val="FFFFFF"/>
                </a:solidFill>
                <a:cs typeface="Arial"/>
              </a:rPr>
              <a:t>α</a:t>
            </a:r>
            <a:r>
              <a:rPr sz="2000" spc="4" dirty="0">
                <a:solidFill>
                  <a:srgbClr val="FFFFFF"/>
                </a:solidFill>
                <a:cs typeface="Arial"/>
              </a:rPr>
              <a:t> </a:t>
            </a:r>
            <a:r>
              <a:rPr sz="2000" spc="-26" dirty="0">
                <a:solidFill>
                  <a:srgbClr val="FFFFFF"/>
                </a:solidFill>
                <a:cs typeface="Arial"/>
              </a:rPr>
              <a:t>κ</a:t>
            </a:r>
            <a:r>
              <a:rPr sz="2000" spc="-4" dirty="0">
                <a:solidFill>
                  <a:srgbClr val="FFFFFF"/>
                </a:solidFill>
                <a:cs typeface="Arial"/>
              </a:rPr>
              <a:t>α</a:t>
            </a:r>
            <a:r>
              <a:rPr sz="2000" dirty="0">
                <a:solidFill>
                  <a:srgbClr val="FFFFFF"/>
                </a:solidFill>
                <a:cs typeface="Arial"/>
              </a:rPr>
              <a:t>ι </a:t>
            </a:r>
            <a:r>
              <a:rPr sz="2000" spc="-35" dirty="0">
                <a:solidFill>
                  <a:srgbClr val="FFFFFF"/>
                </a:solidFill>
                <a:cs typeface="Arial"/>
              </a:rPr>
              <a:t>τ</a:t>
            </a:r>
            <a:r>
              <a:rPr sz="2000" dirty="0">
                <a:solidFill>
                  <a:srgbClr val="FFFFFF"/>
                </a:solidFill>
                <a:cs typeface="Arial"/>
              </a:rPr>
              <a:t>α</a:t>
            </a:r>
            <a:r>
              <a:rPr sz="2000" spc="-9" dirty="0">
                <a:solidFill>
                  <a:srgbClr val="FFFFFF"/>
                </a:solidFill>
                <a:cs typeface="Arial"/>
              </a:rPr>
              <a:t> </a:t>
            </a:r>
            <a:r>
              <a:rPr sz="2000" spc="-4" dirty="0">
                <a:solidFill>
                  <a:srgbClr val="FFFFFF"/>
                </a:solidFill>
                <a:cs typeface="Arial"/>
              </a:rPr>
              <a:t>έ</a:t>
            </a:r>
            <a:r>
              <a:rPr sz="2000" spc="-61" dirty="0">
                <a:solidFill>
                  <a:srgbClr val="FFFFFF"/>
                </a:solidFill>
                <a:cs typeface="Arial"/>
              </a:rPr>
              <a:t>ξ</a:t>
            </a:r>
            <a:r>
              <a:rPr sz="2000" spc="-4" dirty="0">
                <a:solidFill>
                  <a:srgbClr val="FFFFFF"/>
                </a:solidFill>
                <a:cs typeface="Arial"/>
              </a:rPr>
              <a:t>οδα,</a:t>
            </a:r>
            <a:r>
              <a:rPr sz="2000" spc="9" dirty="0">
                <a:solidFill>
                  <a:srgbClr val="FFFFFF"/>
                </a:solidFill>
                <a:cs typeface="Arial"/>
              </a:rPr>
              <a:t> </a:t>
            </a:r>
            <a:r>
              <a:rPr sz="2000" dirty="0">
                <a:solidFill>
                  <a:srgbClr val="FFFFFF"/>
                </a:solidFill>
                <a:cs typeface="Arial"/>
              </a:rPr>
              <a:t>άρα </a:t>
            </a:r>
            <a:r>
              <a:rPr sz="2000" spc="-26" dirty="0">
                <a:solidFill>
                  <a:srgbClr val="FFFFFF"/>
                </a:solidFill>
                <a:cs typeface="Arial"/>
              </a:rPr>
              <a:t>κ</a:t>
            </a:r>
            <a:r>
              <a:rPr sz="2000" spc="-4" dirty="0">
                <a:solidFill>
                  <a:srgbClr val="FFFFFF"/>
                </a:solidFill>
                <a:cs typeface="Arial"/>
              </a:rPr>
              <a:t>α</a:t>
            </a:r>
            <a:r>
              <a:rPr sz="2000" dirty="0">
                <a:solidFill>
                  <a:srgbClr val="FFFFFF"/>
                </a:solidFill>
                <a:cs typeface="Arial"/>
              </a:rPr>
              <a:t>ι</a:t>
            </a:r>
            <a:r>
              <a:rPr sz="2000" spc="-9" dirty="0">
                <a:solidFill>
                  <a:srgbClr val="FFFFFF"/>
                </a:solidFill>
                <a:cs typeface="Arial"/>
              </a:rPr>
              <a:t> </a:t>
            </a:r>
            <a:r>
              <a:rPr sz="2000" spc="-35" dirty="0">
                <a:solidFill>
                  <a:srgbClr val="FFFFFF"/>
                </a:solidFill>
                <a:cs typeface="Arial"/>
              </a:rPr>
              <a:t>το </a:t>
            </a:r>
            <a:r>
              <a:rPr sz="2000" spc="-4" dirty="0">
                <a:solidFill>
                  <a:srgbClr val="FFFFFF"/>
                </a:solidFill>
                <a:cs typeface="Arial"/>
              </a:rPr>
              <a:t>α</a:t>
            </a:r>
            <a:r>
              <a:rPr sz="2000" spc="-35" dirty="0">
                <a:solidFill>
                  <a:srgbClr val="FFFFFF"/>
                </a:solidFill>
                <a:cs typeface="Arial"/>
              </a:rPr>
              <a:t>πο</a:t>
            </a:r>
            <a:r>
              <a:rPr sz="2000" dirty="0">
                <a:solidFill>
                  <a:srgbClr val="FFFFFF"/>
                </a:solidFill>
                <a:cs typeface="Arial"/>
              </a:rPr>
              <a:t>τ</a:t>
            </a:r>
            <a:r>
              <a:rPr sz="2000" spc="-4" dirty="0">
                <a:solidFill>
                  <a:srgbClr val="FFFFFF"/>
                </a:solidFill>
                <a:cs typeface="Arial"/>
              </a:rPr>
              <a:t>έλεσμα απ</a:t>
            </a:r>
            <a:r>
              <a:rPr sz="2000" dirty="0">
                <a:solidFill>
                  <a:srgbClr val="FFFFFF"/>
                </a:solidFill>
                <a:cs typeface="Arial"/>
              </a:rPr>
              <a:t>ό</a:t>
            </a:r>
            <a:r>
              <a:rPr sz="2000" spc="-9" dirty="0">
                <a:solidFill>
                  <a:srgbClr val="FFFFFF"/>
                </a:solidFill>
                <a:cs typeface="Arial"/>
              </a:rPr>
              <a:t> </a:t>
            </a:r>
            <a:r>
              <a:rPr sz="2000" dirty="0">
                <a:solidFill>
                  <a:srgbClr val="FFFFFF"/>
                </a:solidFill>
                <a:cs typeface="Arial"/>
              </a:rPr>
              <a:t>τη</a:t>
            </a:r>
            <a:r>
              <a:rPr sz="2000" spc="-4" dirty="0">
                <a:solidFill>
                  <a:srgbClr val="FFFFFF"/>
                </a:solidFill>
                <a:cs typeface="Arial"/>
              </a:rPr>
              <a:t> με</a:t>
            </a:r>
            <a:r>
              <a:rPr sz="2000" spc="-35" dirty="0">
                <a:solidFill>
                  <a:srgbClr val="FFFFFF"/>
                </a:solidFill>
                <a:cs typeface="Arial"/>
              </a:rPr>
              <a:t>τ</a:t>
            </a:r>
            <a:r>
              <a:rPr sz="2000" spc="-4" dirty="0">
                <a:solidFill>
                  <a:srgbClr val="FFFFFF"/>
                </a:solidFill>
                <a:cs typeface="Arial"/>
              </a:rPr>
              <a:t>αξύ </a:t>
            </a:r>
            <a:r>
              <a:rPr sz="2000" spc="-35" dirty="0">
                <a:solidFill>
                  <a:srgbClr val="FFFFFF"/>
                </a:solidFill>
                <a:cs typeface="Arial"/>
              </a:rPr>
              <a:t>τ</a:t>
            </a:r>
            <a:r>
              <a:rPr sz="2000" spc="-4" dirty="0">
                <a:solidFill>
                  <a:srgbClr val="FFFFFF"/>
                </a:solidFill>
                <a:cs typeface="Arial"/>
              </a:rPr>
              <a:t>ο</a:t>
            </a:r>
            <a:r>
              <a:rPr sz="2000" dirty="0">
                <a:solidFill>
                  <a:srgbClr val="FFFFFF"/>
                </a:solidFill>
                <a:cs typeface="Arial"/>
              </a:rPr>
              <a:t>υς</a:t>
            </a:r>
            <a:r>
              <a:rPr sz="2000" spc="4" dirty="0">
                <a:solidFill>
                  <a:srgbClr val="FFFFFF"/>
                </a:solidFill>
                <a:cs typeface="Arial"/>
              </a:rPr>
              <a:t> </a:t>
            </a:r>
            <a:r>
              <a:rPr sz="2000" dirty="0">
                <a:solidFill>
                  <a:srgbClr val="FFFFFF"/>
                </a:solidFill>
                <a:cs typeface="Arial"/>
              </a:rPr>
              <a:t>σχέση</a:t>
            </a:r>
            <a:endParaRPr lang="en-US" sz="2000" dirty="0">
              <a:solidFill>
                <a:srgbClr val="FFFFFF"/>
              </a:solidFill>
              <a:cs typeface="Arial"/>
            </a:endParaRPr>
          </a:p>
          <a:p>
            <a:pPr marL="11132" marR="4453" indent="557" algn="ctr"/>
            <a:r>
              <a:rPr lang="el-GR" sz="2000" spc="-4" dirty="0">
                <a:solidFill>
                  <a:srgbClr val="FFFFFF"/>
                </a:solidFill>
                <a:cs typeface="Arial"/>
              </a:rPr>
              <a:t>(κέρδο</a:t>
            </a:r>
            <a:r>
              <a:rPr lang="el-GR" sz="2000" dirty="0">
                <a:solidFill>
                  <a:srgbClr val="FFFFFF"/>
                </a:solidFill>
                <a:cs typeface="Arial"/>
              </a:rPr>
              <a:t>ς</a:t>
            </a:r>
            <a:r>
              <a:rPr lang="el-GR" sz="2000" spc="4" dirty="0">
                <a:solidFill>
                  <a:srgbClr val="FFFFFF"/>
                </a:solidFill>
                <a:cs typeface="Arial"/>
              </a:rPr>
              <a:t> </a:t>
            </a:r>
            <a:r>
              <a:rPr lang="el-GR" sz="2000" dirty="0">
                <a:solidFill>
                  <a:srgbClr val="FFFFFF"/>
                </a:solidFill>
                <a:cs typeface="Arial"/>
              </a:rPr>
              <a:t>ή </a:t>
            </a:r>
            <a:r>
              <a:rPr lang="el-GR" sz="2000" spc="-39" dirty="0">
                <a:solidFill>
                  <a:srgbClr val="FFFFFF"/>
                </a:solidFill>
                <a:cs typeface="Arial"/>
              </a:rPr>
              <a:t>ζ</a:t>
            </a:r>
            <a:r>
              <a:rPr lang="el-GR" sz="2000" spc="-4" dirty="0">
                <a:solidFill>
                  <a:srgbClr val="FFFFFF"/>
                </a:solidFill>
                <a:cs typeface="Arial"/>
              </a:rPr>
              <a:t>ημι</a:t>
            </a:r>
            <a:r>
              <a:rPr lang="el-GR" sz="2000" dirty="0">
                <a:solidFill>
                  <a:srgbClr val="FFFFFF"/>
                </a:solidFill>
                <a:cs typeface="Arial"/>
              </a:rPr>
              <a:t>ά) </a:t>
            </a:r>
            <a:r>
              <a:rPr lang="el-GR" sz="2000" spc="-4" dirty="0">
                <a:solidFill>
                  <a:srgbClr val="FFFFFF"/>
                </a:solidFill>
                <a:cs typeface="Arial"/>
              </a:rPr>
              <a:t>επηρεάζε</a:t>
            </a:r>
            <a:r>
              <a:rPr lang="el-GR" sz="2000" dirty="0">
                <a:solidFill>
                  <a:srgbClr val="FFFFFF"/>
                </a:solidFill>
                <a:cs typeface="Arial"/>
              </a:rPr>
              <a:t>ι</a:t>
            </a:r>
            <a:r>
              <a:rPr lang="el-GR" sz="2000" spc="13" dirty="0">
                <a:solidFill>
                  <a:srgbClr val="FFFFFF"/>
                </a:solidFill>
                <a:cs typeface="Arial"/>
              </a:rPr>
              <a:t> </a:t>
            </a:r>
            <a:r>
              <a:rPr lang="el-GR" sz="2000" spc="-35" dirty="0">
                <a:solidFill>
                  <a:srgbClr val="FFFFFF"/>
                </a:solidFill>
                <a:cs typeface="Arial"/>
              </a:rPr>
              <a:t>τα </a:t>
            </a:r>
            <a:r>
              <a:rPr lang="el-GR" sz="2000" spc="-4" dirty="0">
                <a:solidFill>
                  <a:srgbClr val="FFFFFF"/>
                </a:solidFill>
                <a:cs typeface="Arial"/>
              </a:rPr>
              <a:t>ΙΚ</a:t>
            </a:r>
            <a:endParaRPr lang="el-GR" sz="2000" dirty="0">
              <a:cs typeface="Arial"/>
            </a:endParaRPr>
          </a:p>
          <a:p>
            <a:pPr marL="11132" marR="4453" indent="557" algn="ctr"/>
            <a:endParaRPr dirty="0">
              <a:cs typeface="Arial"/>
            </a:endParaRPr>
          </a:p>
        </p:txBody>
      </p:sp>
    </p:spTree>
    <p:extLst>
      <p:ext uri="{BB962C8B-B14F-4D97-AF65-F5344CB8AC3E}">
        <p14:creationId xmlns:p14="http://schemas.microsoft.com/office/powerpoint/2010/main" val="7097088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Π</a:t>
            </a:r>
            <a:r>
              <a:rPr spc="-31" dirty="0">
                <a:latin typeface="Calibri"/>
                <a:cs typeface="Calibri"/>
              </a:rPr>
              <a:t>ώ</a:t>
            </a:r>
            <a:r>
              <a:rPr dirty="0">
                <a:latin typeface="Calibri"/>
                <a:cs typeface="Calibri"/>
              </a:rPr>
              <a:t>ληση</a:t>
            </a:r>
            <a:r>
              <a:rPr spc="4" dirty="0">
                <a:latin typeface="Calibri"/>
                <a:cs typeface="Calibri"/>
              </a:rPr>
              <a:t> </a:t>
            </a:r>
            <a:r>
              <a:rPr spc="-4" dirty="0">
                <a:latin typeface="Calibri"/>
                <a:cs typeface="Calibri"/>
              </a:rPr>
              <a:t>εμπορευ</a:t>
            </a:r>
            <a:r>
              <a:rPr spc="-18" dirty="0">
                <a:latin typeface="Calibri"/>
                <a:cs typeface="Calibri"/>
              </a:rPr>
              <a:t>μ</a:t>
            </a:r>
            <a:r>
              <a:rPr spc="-4" dirty="0">
                <a:latin typeface="Calibri"/>
                <a:cs typeface="Calibri"/>
              </a:rPr>
              <a:t>ά</a:t>
            </a:r>
            <a:r>
              <a:rPr spc="-22" dirty="0">
                <a:latin typeface="Calibri"/>
                <a:cs typeface="Calibri"/>
              </a:rPr>
              <a:t>τ</a:t>
            </a:r>
            <a:r>
              <a:rPr spc="-4" dirty="0">
                <a:latin typeface="Calibri"/>
                <a:cs typeface="Calibri"/>
              </a:rPr>
              <a:t>ων</a:t>
            </a:r>
          </a:p>
        </p:txBody>
      </p:sp>
      <p:sp>
        <p:nvSpPr>
          <p:cNvPr id="5" name="object 5"/>
          <p:cNvSpPr txBox="1"/>
          <p:nvPr/>
        </p:nvSpPr>
        <p:spPr>
          <a:xfrm>
            <a:off x="2654620" y="1556792"/>
            <a:ext cx="7348912" cy="861774"/>
          </a:xfrm>
          <a:prstGeom prst="rect">
            <a:avLst/>
          </a:prstGeom>
        </p:spPr>
        <p:txBody>
          <a:bodyPr vert="horz" wrap="square" lIns="0" tIns="0" rIns="0" bIns="0" rtlCol="0">
            <a:spAutoFit/>
          </a:bodyPr>
          <a:lstStyle/>
          <a:p>
            <a:pPr marL="311683" indent="-300552">
              <a:buClr>
                <a:schemeClr val="tx1"/>
              </a:buClr>
              <a:buFont typeface="Arial"/>
              <a:buChar char="•"/>
              <a:tabLst>
                <a:tab pos="311683" algn="l"/>
              </a:tabLst>
            </a:pPr>
            <a:r>
              <a:rPr sz="2800" spc="-9" dirty="0">
                <a:latin typeface="Calibri"/>
                <a:cs typeface="Calibri"/>
              </a:rPr>
              <a:t>Π</a:t>
            </a:r>
            <a:r>
              <a:rPr sz="2800" spc="-35" dirty="0">
                <a:latin typeface="Calibri"/>
                <a:cs typeface="Calibri"/>
              </a:rPr>
              <a:t>ω</a:t>
            </a:r>
            <a:r>
              <a:rPr sz="2800" spc="-31" dirty="0">
                <a:latin typeface="Calibri"/>
                <a:cs typeface="Calibri"/>
              </a:rPr>
              <a:t>λ</a:t>
            </a:r>
            <a:r>
              <a:rPr sz="2800" spc="-9" dirty="0">
                <a:latin typeface="Calibri"/>
                <a:cs typeface="Calibri"/>
              </a:rPr>
              <a:t>ού</a:t>
            </a:r>
            <a:r>
              <a:rPr sz="2800" spc="4" dirty="0">
                <a:latin typeface="Calibri"/>
                <a:cs typeface="Calibri"/>
              </a:rPr>
              <a:t>ν</a:t>
            </a:r>
            <a:r>
              <a:rPr sz="2800" spc="-26" dirty="0">
                <a:latin typeface="Calibri"/>
                <a:cs typeface="Calibri"/>
              </a:rPr>
              <a:t>τ</a:t>
            </a:r>
            <a:r>
              <a:rPr sz="2800" spc="-9" dirty="0">
                <a:latin typeface="Calibri"/>
                <a:cs typeface="Calibri"/>
              </a:rPr>
              <a:t>α</a:t>
            </a:r>
            <a:r>
              <a:rPr sz="2800" spc="-4" dirty="0">
                <a:latin typeface="Calibri"/>
                <a:cs typeface="Calibri"/>
              </a:rPr>
              <a:t>ι</a:t>
            </a:r>
            <a:r>
              <a:rPr sz="2800" spc="13" dirty="0">
                <a:latin typeface="Calibri"/>
                <a:cs typeface="Calibri"/>
              </a:rPr>
              <a:t> </a:t>
            </a:r>
            <a:r>
              <a:rPr sz="2800" spc="-9" dirty="0">
                <a:latin typeface="Calibri"/>
                <a:cs typeface="Calibri"/>
              </a:rPr>
              <a:t>εμπορεύμα</a:t>
            </a:r>
            <a:r>
              <a:rPr sz="2800" spc="-26" dirty="0">
                <a:latin typeface="Calibri"/>
                <a:cs typeface="Calibri"/>
              </a:rPr>
              <a:t>τ</a:t>
            </a:r>
            <a:r>
              <a:rPr sz="2800" spc="-4" dirty="0">
                <a:latin typeface="Calibri"/>
                <a:cs typeface="Calibri"/>
              </a:rPr>
              <a:t>α</a:t>
            </a:r>
            <a:r>
              <a:rPr sz="2800" spc="18" dirty="0">
                <a:latin typeface="Calibri"/>
                <a:cs typeface="Calibri"/>
              </a:rPr>
              <a:t> </a:t>
            </a:r>
            <a:r>
              <a:rPr sz="2800" spc="-9" dirty="0">
                <a:latin typeface="Calibri"/>
                <a:cs typeface="Calibri"/>
              </a:rPr>
              <a:t>α</a:t>
            </a:r>
            <a:r>
              <a:rPr sz="2800" spc="-39" dirty="0">
                <a:latin typeface="Calibri"/>
                <a:cs typeface="Calibri"/>
              </a:rPr>
              <a:t>ξ</a:t>
            </a:r>
            <a:r>
              <a:rPr sz="2800" spc="-9" dirty="0">
                <a:latin typeface="Calibri"/>
                <a:cs typeface="Calibri"/>
              </a:rPr>
              <a:t>ία</a:t>
            </a:r>
            <a:r>
              <a:rPr sz="2800" spc="-4" dirty="0">
                <a:latin typeface="Calibri"/>
                <a:cs typeface="Calibri"/>
              </a:rPr>
              <a:t>ς </a:t>
            </a:r>
            <a:r>
              <a:rPr sz="2800" spc="-9" dirty="0">
                <a:latin typeface="Calibri"/>
                <a:cs typeface="Calibri"/>
              </a:rPr>
              <a:t>αγορά</a:t>
            </a:r>
            <a:r>
              <a:rPr sz="2800" spc="-4" dirty="0">
                <a:latin typeface="Calibri"/>
                <a:cs typeface="Calibri"/>
              </a:rPr>
              <a:t>ς</a:t>
            </a:r>
            <a:r>
              <a:rPr sz="2800" dirty="0">
                <a:latin typeface="Calibri"/>
                <a:cs typeface="Calibri"/>
              </a:rPr>
              <a:t> </a:t>
            </a:r>
            <a:r>
              <a:rPr sz="2800" spc="-9" dirty="0">
                <a:latin typeface="Calibri"/>
                <a:cs typeface="Calibri"/>
              </a:rPr>
              <a:t>€500</a:t>
            </a:r>
            <a:r>
              <a:rPr lang="en-US" sz="2800" spc="-9" dirty="0">
                <a:latin typeface="Calibri"/>
                <a:cs typeface="Calibri"/>
              </a:rPr>
              <a:t> </a:t>
            </a:r>
            <a:r>
              <a:rPr lang="el-GR" sz="2800" spc="-4" dirty="0">
                <a:cs typeface="Calibri"/>
              </a:rPr>
              <a:t>έναντι</a:t>
            </a:r>
            <a:r>
              <a:rPr lang="el-GR" sz="2800" spc="9" dirty="0">
                <a:cs typeface="Calibri"/>
              </a:rPr>
              <a:t> </a:t>
            </a:r>
            <a:r>
              <a:rPr lang="el-GR" sz="2800" spc="-4" dirty="0">
                <a:cs typeface="Calibri"/>
              </a:rPr>
              <a:t>€</a:t>
            </a:r>
            <a:r>
              <a:rPr lang="el-GR" sz="2800" spc="4" dirty="0">
                <a:cs typeface="Calibri"/>
              </a:rPr>
              <a:t> </a:t>
            </a:r>
            <a:r>
              <a:rPr lang="el-GR" sz="2800" spc="-9" dirty="0">
                <a:cs typeface="Calibri"/>
              </a:rPr>
              <a:t>85</a:t>
            </a:r>
            <a:r>
              <a:rPr lang="el-GR" sz="2800" spc="-4" dirty="0">
                <a:cs typeface="Calibri"/>
              </a:rPr>
              <a:t>0</a:t>
            </a:r>
            <a:r>
              <a:rPr lang="el-GR" sz="2800" spc="9" dirty="0">
                <a:cs typeface="Calibri"/>
              </a:rPr>
              <a:t> </a:t>
            </a:r>
            <a:r>
              <a:rPr lang="el-GR" sz="2800" spc="-9" dirty="0">
                <a:cs typeface="Calibri"/>
              </a:rPr>
              <a:t>μ</a:t>
            </a:r>
            <a:r>
              <a:rPr lang="el-GR" sz="2800" spc="-4" dirty="0">
                <a:cs typeface="Calibri"/>
              </a:rPr>
              <a:t>ε</a:t>
            </a:r>
            <a:r>
              <a:rPr lang="el-GR" sz="2800" dirty="0">
                <a:cs typeface="Calibri"/>
              </a:rPr>
              <a:t> </a:t>
            </a:r>
            <a:r>
              <a:rPr lang="el-GR" sz="2800" spc="-4" dirty="0">
                <a:cs typeface="Calibri"/>
              </a:rPr>
              <a:t>πί</a:t>
            </a:r>
            <a:r>
              <a:rPr lang="el-GR" sz="2800" spc="22" dirty="0">
                <a:cs typeface="Calibri"/>
              </a:rPr>
              <a:t>σ</a:t>
            </a:r>
            <a:r>
              <a:rPr lang="el-GR" sz="2800" spc="-18" dirty="0">
                <a:cs typeface="Calibri"/>
              </a:rPr>
              <a:t>τ</a:t>
            </a:r>
            <a:r>
              <a:rPr lang="el-GR" sz="2800" spc="-4" dirty="0">
                <a:cs typeface="Calibri"/>
              </a:rPr>
              <a:t>ω</a:t>
            </a:r>
            <a:r>
              <a:rPr lang="el-GR" sz="2800" spc="-9" dirty="0">
                <a:cs typeface="Calibri"/>
              </a:rPr>
              <a:t>σ</a:t>
            </a:r>
            <a:r>
              <a:rPr lang="el-GR" sz="2800" spc="-4" dirty="0">
                <a:cs typeface="Calibri"/>
              </a:rPr>
              <a:t>η</a:t>
            </a:r>
            <a:endParaRPr lang="el-GR" sz="2800" dirty="0">
              <a:cs typeface="Calibri"/>
            </a:endParaRPr>
          </a:p>
        </p:txBody>
      </p:sp>
      <p:sp>
        <p:nvSpPr>
          <p:cNvPr id="10" name="object 10"/>
          <p:cNvSpPr/>
          <p:nvPr/>
        </p:nvSpPr>
        <p:spPr>
          <a:xfrm>
            <a:off x="10003532" y="2648535"/>
            <a:ext cx="0" cy="84070"/>
          </a:xfrm>
          <a:custGeom>
            <a:avLst/>
            <a:gdLst/>
            <a:ahLst/>
            <a:cxnLst/>
            <a:rect l="l" t="t" r="r" b="b"/>
            <a:pathLst>
              <a:path h="92710">
                <a:moveTo>
                  <a:pt x="0" y="0"/>
                </a:moveTo>
                <a:lnTo>
                  <a:pt x="0" y="92201"/>
                </a:lnTo>
              </a:path>
            </a:pathLst>
          </a:custGeom>
          <a:ln w="4994">
            <a:solidFill>
              <a:srgbClr val="98A9D0"/>
            </a:solidFill>
          </a:ln>
        </p:spPr>
        <p:txBody>
          <a:bodyPr wrap="square" lIns="0" tIns="0" rIns="0" bIns="0" rtlCol="0"/>
          <a:lstStyle/>
          <a:p>
            <a:endParaRPr/>
          </a:p>
        </p:txBody>
      </p:sp>
      <p:sp>
        <p:nvSpPr>
          <p:cNvPr id="11" name="object 11"/>
          <p:cNvSpPr/>
          <p:nvPr/>
        </p:nvSpPr>
        <p:spPr>
          <a:xfrm flipV="1">
            <a:off x="3071664" y="3263164"/>
            <a:ext cx="5784596" cy="45719"/>
          </a:xfrm>
          <a:custGeom>
            <a:avLst/>
            <a:gdLst/>
            <a:ahLst/>
            <a:cxnLst/>
            <a:rect l="l" t="t" r="r" b="b"/>
            <a:pathLst>
              <a:path w="6019800">
                <a:moveTo>
                  <a:pt x="0" y="0"/>
                </a:moveTo>
                <a:lnTo>
                  <a:pt x="6019800" y="0"/>
                </a:lnTo>
              </a:path>
            </a:pathLst>
          </a:custGeom>
          <a:ln w="9906">
            <a:solidFill>
              <a:srgbClr val="000000"/>
            </a:solidFill>
          </a:ln>
        </p:spPr>
        <p:txBody>
          <a:bodyPr wrap="square" lIns="0" tIns="0" rIns="0" bIns="0" rtlCol="0"/>
          <a:lstStyle/>
          <a:p>
            <a:endParaRPr/>
          </a:p>
        </p:txBody>
      </p:sp>
      <p:sp>
        <p:nvSpPr>
          <p:cNvPr id="12" name="object 12"/>
          <p:cNvSpPr/>
          <p:nvPr/>
        </p:nvSpPr>
        <p:spPr>
          <a:xfrm>
            <a:off x="6249894" y="3263511"/>
            <a:ext cx="0" cy="162381"/>
          </a:xfrm>
          <a:custGeom>
            <a:avLst/>
            <a:gdLst/>
            <a:ahLst/>
            <a:cxnLst/>
            <a:rect l="l" t="t" r="r" b="b"/>
            <a:pathLst>
              <a:path h="179070">
                <a:moveTo>
                  <a:pt x="0" y="0"/>
                </a:moveTo>
                <a:lnTo>
                  <a:pt x="0" y="179070"/>
                </a:lnTo>
              </a:path>
            </a:pathLst>
          </a:custGeom>
          <a:ln w="9144">
            <a:solidFill>
              <a:srgbClr val="000000"/>
            </a:solidFill>
          </a:ln>
        </p:spPr>
        <p:txBody>
          <a:bodyPr wrap="square" lIns="0" tIns="0" rIns="0" bIns="0" rtlCol="0"/>
          <a:lstStyle/>
          <a:p>
            <a:endParaRPr/>
          </a:p>
        </p:txBody>
      </p:sp>
      <p:sp>
        <p:nvSpPr>
          <p:cNvPr id="13" name="object 13"/>
          <p:cNvSpPr txBox="1"/>
          <p:nvPr/>
        </p:nvSpPr>
        <p:spPr>
          <a:xfrm>
            <a:off x="3208474" y="2686809"/>
            <a:ext cx="1899887"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18" name="object 18"/>
          <p:cNvSpPr txBox="1"/>
          <p:nvPr/>
        </p:nvSpPr>
        <p:spPr>
          <a:xfrm>
            <a:off x="3273632" y="3458598"/>
            <a:ext cx="1666444" cy="276999"/>
          </a:xfrm>
          <a:prstGeom prst="rect">
            <a:avLst/>
          </a:prstGeom>
        </p:spPr>
        <p:txBody>
          <a:bodyPr vert="horz" wrap="square" lIns="0" tIns="0" rIns="0" bIns="0" rtlCol="0">
            <a:spAutoFit/>
          </a:bodyPr>
          <a:lstStyle/>
          <a:p>
            <a:pPr marL="11132"/>
            <a:r>
              <a:rPr spc="-4" dirty="0">
                <a:latin typeface="Calibri"/>
                <a:cs typeface="Calibri"/>
              </a:rPr>
              <a:t>Μ</a:t>
            </a:r>
            <a:r>
              <a:rPr spc="-18" dirty="0">
                <a:latin typeface="Calibri"/>
                <a:cs typeface="Calibri"/>
              </a:rPr>
              <a:t>η</a:t>
            </a:r>
            <a:r>
              <a:rPr spc="-66" dirty="0">
                <a:latin typeface="Calibri"/>
                <a:cs typeface="Calibri"/>
              </a:rPr>
              <a:t>χ</a:t>
            </a:r>
            <a:r>
              <a:rPr dirty="0">
                <a:latin typeface="Calibri"/>
                <a:cs typeface="Calibri"/>
              </a:rPr>
              <a:t>α</a:t>
            </a:r>
            <a:r>
              <a:rPr spc="-4" dirty="0">
                <a:latin typeface="Calibri"/>
                <a:cs typeface="Calibri"/>
              </a:rPr>
              <a:t>νή</a:t>
            </a:r>
            <a:r>
              <a:rPr spc="-18" dirty="0">
                <a:latin typeface="Calibri"/>
                <a:cs typeface="Calibri"/>
              </a:rPr>
              <a:t>μ</a:t>
            </a:r>
            <a:r>
              <a:rPr dirty="0">
                <a:latin typeface="Calibri"/>
                <a:cs typeface="Calibri"/>
              </a:rPr>
              <a:t>α</a:t>
            </a:r>
            <a:r>
              <a:rPr spc="-4" dirty="0">
                <a:latin typeface="Calibri"/>
                <a:cs typeface="Calibri"/>
              </a:rPr>
              <a:t>τα</a:t>
            </a:r>
            <a:endParaRPr dirty="0">
              <a:latin typeface="Calibri"/>
              <a:cs typeface="Calibri"/>
            </a:endParaRPr>
          </a:p>
        </p:txBody>
      </p:sp>
      <p:sp>
        <p:nvSpPr>
          <p:cNvPr id="19" name="object 19"/>
          <p:cNvSpPr txBox="1"/>
          <p:nvPr/>
        </p:nvSpPr>
        <p:spPr>
          <a:xfrm>
            <a:off x="3273633" y="3845537"/>
            <a:ext cx="1752781" cy="276999"/>
          </a:xfrm>
          <a:prstGeom prst="rect">
            <a:avLst/>
          </a:prstGeom>
        </p:spPr>
        <p:txBody>
          <a:bodyPr vert="horz" wrap="square" lIns="0" tIns="0" rIns="0" bIns="0" rtlCol="0">
            <a:spAutoFit/>
          </a:bodyPr>
          <a:lstStyle/>
          <a:p>
            <a:pPr marL="11132"/>
            <a:r>
              <a:rPr dirty="0">
                <a:solidFill>
                  <a:srgbClr val="932968"/>
                </a:solidFill>
                <a:latin typeface="Calibri"/>
                <a:cs typeface="Calibri"/>
              </a:rPr>
              <a:t>Εμ</a:t>
            </a:r>
            <a:r>
              <a:rPr spc="-4" dirty="0">
                <a:solidFill>
                  <a:srgbClr val="932968"/>
                </a:solidFill>
                <a:latin typeface="Calibri"/>
                <a:cs typeface="Calibri"/>
              </a:rPr>
              <a:t>πορ</a:t>
            </a:r>
            <a:r>
              <a:rPr dirty="0">
                <a:solidFill>
                  <a:srgbClr val="932968"/>
                </a:solidFill>
                <a:latin typeface="Calibri"/>
                <a:cs typeface="Calibri"/>
              </a:rPr>
              <a:t>ε</a:t>
            </a:r>
            <a:r>
              <a:rPr spc="-4" dirty="0">
                <a:solidFill>
                  <a:srgbClr val="932968"/>
                </a:solidFill>
                <a:latin typeface="Calibri"/>
                <a:cs typeface="Calibri"/>
              </a:rPr>
              <a:t>ύ</a:t>
            </a:r>
            <a:r>
              <a:rPr spc="-18" dirty="0">
                <a:solidFill>
                  <a:srgbClr val="932968"/>
                </a:solidFill>
                <a:latin typeface="Calibri"/>
                <a:cs typeface="Calibri"/>
              </a:rPr>
              <a:t>μ</a:t>
            </a:r>
            <a:r>
              <a:rPr dirty="0">
                <a:solidFill>
                  <a:srgbClr val="932968"/>
                </a:solidFill>
                <a:latin typeface="Calibri"/>
                <a:cs typeface="Calibri"/>
              </a:rPr>
              <a:t>ατα</a:t>
            </a:r>
            <a:endParaRPr dirty="0">
              <a:latin typeface="Calibri"/>
              <a:cs typeface="Calibri"/>
            </a:endParaRPr>
          </a:p>
        </p:txBody>
      </p:sp>
      <p:sp>
        <p:nvSpPr>
          <p:cNvPr id="20" name="object 20"/>
          <p:cNvSpPr txBox="1"/>
          <p:nvPr/>
        </p:nvSpPr>
        <p:spPr>
          <a:xfrm>
            <a:off x="5191266" y="3523074"/>
            <a:ext cx="716751" cy="553998"/>
          </a:xfrm>
          <a:prstGeom prst="rect">
            <a:avLst/>
          </a:prstGeom>
        </p:spPr>
        <p:txBody>
          <a:bodyPr vert="horz" wrap="square" lIns="0" tIns="0" rIns="0" bIns="0" rtlCol="0">
            <a:spAutoFit/>
          </a:bodyPr>
          <a:lstStyle/>
          <a:p>
            <a:pPr marL="11132"/>
            <a:r>
              <a:rPr dirty="0">
                <a:latin typeface="Calibri"/>
                <a:cs typeface="Calibri"/>
              </a:rPr>
              <a:t>2.000</a:t>
            </a:r>
          </a:p>
          <a:p>
            <a:pPr marL="240441"/>
            <a:r>
              <a:rPr dirty="0">
                <a:solidFill>
                  <a:srgbClr val="932968"/>
                </a:solidFill>
                <a:latin typeface="Calibri"/>
                <a:cs typeface="Calibri"/>
              </a:rPr>
              <a:t>500</a:t>
            </a:r>
            <a:endParaRPr dirty="0">
              <a:latin typeface="Calibri"/>
              <a:cs typeface="Calibri"/>
            </a:endParaRPr>
          </a:p>
        </p:txBody>
      </p:sp>
      <p:sp>
        <p:nvSpPr>
          <p:cNvPr id="21" name="object 21"/>
          <p:cNvSpPr/>
          <p:nvPr/>
        </p:nvSpPr>
        <p:spPr>
          <a:xfrm>
            <a:off x="6249894" y="3425200"/>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24" name="object 24"/>
          <p:cNvSpPr/>
          <p:nvPr/>
        </p:nvSpPr>
        <p:spPr>
          <a:xfrm>
            <a:off x="2186571" y="4202555"/>
            <a:ext cx="7819097" cy="778506"/>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25" name="object 25"/>
          <p:cNvSpPr txBox="1"/>
          <p:nvPr/>
        </p:nvSpPr>
        <p:spPr>
          <a:xfrm>
            <a:off x="3273631" y="4232498"/>
            <a:ext cx="1406352" cy="276999"/>
          </a:xfrm>
          <a:prstGeom prst="rect">
            <a:avLst/>
          </a:prstGeom>
        </p:spPr>
        <p:txBody>
          <a:bodyPr vert="horz" wrap="square" lIns="0" tIns="0" rIns="0" bIns="0" rtlCol="0">
            <a:spAutoFit/>
          </a:bodyPr>
          <a:lstStyle/>
          <a:p>
            <a:pPr marL="11132"/>
            <a:r>
              <a:rPr dirty="0">
                <a:solidFill>
                  <a:srgbClr val="932968"/>
                </a:solidFill>
                <a:latin typeface="Calibri"/>
                <a:cs typeface="Calibri"/>
              </a:rPr>
              <a:t>Α</a:t>
            </a:r>
            <a:r>
              <a:rPr spc="-31" dirty="0">
                <a:solidFill>
                  <a:srgbClr val="932968"/>
                </a:solidFill>
                <a:latin typeface="Calibri"/>
                <a:cs typeface="Calibri"/>
              </a:rPr>
              <a:t>π</a:t>
            </a:r>
            <a:r>
              <a:rPr dirty="0">
                <a:solidFill>
                  <a:srgbClr val="932968"/>
                </a:solidFill>
                <a:latin typeface="Calibri"/>
                <a:cs typeface="Calibri"/>
              </a:rPr>
              <a:t>α</a:t>
            </a:r>
            <a:r>
              <a:rPr spc="-39" dirty="0">
                <a:solidFill>
                  <a:srgbClr val="932968"/>
                </a:solidFill>
                <a:latin typeface="Calibri"/>
                <a:cs typeface="Calibri"/>
              </a:rPr>
              <a:t>ι</a:t>
            </a:r>
            <a:r>
              <a:rPr dirty="0">
                <a:solidFill>
                  <a:srgbClr val="932968"/>
                </a:solidFill>
                <a:latin typeface="Calibri"/>
                <a:cs typeface="Calibri"/>
              </a:rPr>
              <a:t>τήσεις</a:t>
            </a:r>
            <a:endParaRPr>
              <a:latin typeface="Calibri"/>
              <a:cs typeface="Calibri"/>
            </a:endParaRPr>
          </a:p>
        </p:txBody>
      </p:sp>
      <p:sp>
        <p:nvSpPr>
          <p:cNvPr id="26" name="object 26"/>
          <p:cNvSpPr txBox="1"/>
          <p:nvPr/>
        </p:nvSpPr>
        <p:spPr>
          <a:xfrm>
            <a:off x="3273632" y="4619437"/>
            <a:ext cx="894308" cy="276999"/>
          </a:xfrm>
          <a:prstGeom prst="rect">
            <a:avLst/>
          </a:prstGeom>
        </p:spPr>
        <p:txBody>
          <a:bodyPr vert="horz" wrap="square" lIns="0" tIns="0" rIns="0" bIns="0" rtlCol="0">
            <a:spAutoFit/>
          </a:bodyPr>
          <a:lstStyle/>
          <a:p>
            <a:pPr marL="11132"/>
            <a:r>
              <a:rPr dirty="0">
                <a:latin typeface="Calibri"/>
                <a:cs typeface="Calibri"/>
              </a:rPr>
              <a:t>Ταμείο</a:t>
            </a:r>
          </a:p>
        </p:txBody>
      </p:sp>
      <p:sp>
        <p:nvSpPr>
          <p:cNvPr id="27" name="object 27"/>
          <p:cNvSpPr txBox="1"/>
          <p:nvPr/>
        </p:nvSpPr>
        <p:spPr>
          <a:xfrm>
            <a:off x="5180188" y="4315162"/>
            <a:ext cx="1069706" cy="553998"/>
          </a:xfrm>
          <a:prstGeom prst="rect">
            <a:avLst/>
          </a:prstGeom>
        </p:spPr>
        <p:txBody>
          <a:bodyPr vert="horz" wrap="square" lIns="0" tIns="0" rIns="0" bIns="0" rtlCol="0">
            <a:spAutoFit/>
          </a:bodyPr>
          <a:lstStyle/>
          <a:p>
            <a:pPr marL="252686"/>
            <a:r>
              <a:rPr dirty="0">
                <a:solidFill>
                  <a:srgbClr val="932968"/>
                </a:solidFill>
                <a:latin typeface="Calibri"/>
                <a:cs typeface="Calibri"/>
              </a:rPr>
              <a:t>850</a:t>
            </a:r>
            <a:endParaRPr dirty="0">
              <a:latin typeface="Calibri"/>
              <a:cs typeface="Calibri"/>
            </a:endParaRPr>
          </a:p>
          <a:p>
            <a:pPr marL="11132"/>
            <a:r>
              <a:rPr dirty="0">
                <a:latin typeface="Calibri"/>
                <a:cs typeface="Calibri"/>
              </a:rPr>
              <a:t>3.000</a:t>
            </a:r>
          </a:p>
        </p:txBody>
      </p:sp>
      <p:sp>
        <p:nvSpPr>
          <p:cNvPr id="28" name="object 28"/>
          <p:cNvSpPr txBox="1"/>
          <p:nvPr/>
        </p:nvSpPr>
        <p:spPr>
          <a:xfrm>
            <a:off x="6401249" y="3458597"/>
            <a:ext cx="2535234" cy="1107996"/>
          </a:xfrm>
          <a:prstGeom prst="rect">
            <a:avLst/>
          </a:prstGeom>
        </p:spPr>
        <p:txBody>
          <a:bodyPr vert="horz" wrap="square" lIns="0" tIns="0" rIns="0" bIns="0" rtlCol="0">
            <a:spAutoFit/>
          </a:bodyPr>
          <a:lstStyle/>
          <a:p>
            <a:pPr>
              <a:spcBef>
                <a:spcPts val="25"/>
              </a:spcBef>
            </a:pPr>
            <a:endParaRPr dirty="0">
              <a:latin typeface="Times New Roman"/>
              <a:cs typeface="Times New Roman"/>
            </a:endParaRPr>
          </a:p>
          <a:p>
            <a:pPr marL="11132">
              <a:tabLst>
                <a:tab pos="1810547" algn="l"/>
              </a:tabLst>
            </a:pPr>
            <a:r>
              <a:rPr dirty="0">
                <a:latin typeface="Calibri"/>
                <a:cs typeface="Calibri"/>
              </a:rPr>
              <a:t>IΚ</a:t>
            </a:r>
            <a:r>
              <a:rPr dirty="0">
                <a:solidFill>
                  <a:srgbClr val="932968"/>
                </a:solidFill>
                <a:latin typeface="Times New Roman"/>
                <a:cs typeface="Times New Roman"/>
              </a:rPr>
              <a:t> 	</a:t>
            </a:r>
            <a:r>
              <a:rPr b="1" dirty="0">
                <a:solidFill>
                  <a:srgbClr val="932968"/>
                </a:solidFill>
                <a:latin typeface="Calibri"/>
                <a:cs typeface="Calibri"/>
              </a:rPr>
              <a:t>5.350</a:t>
            </a:r>
            <a:endParaRPr dirty="0">
              <a:latin typeface="Calibri"/>
              <a:cs typeface="Calibri"/>
            </a:endParaRPr>
          </a:p>
          <a:p>
            <a:pPr>
              <a:spcBef>
                <a:spcPts val="22"/>
              </a:spcBef>
            </a:pPr>
            <a:endParaRPr dirty="0">
              <a:latin typeface="Times New Roman"/>
              <a:cs typeface="Times New Roman"/>
            </a:endParaRPr>
          </a:p>
          <a:p>
            <a:pPr marL="11132">
              <a:tabLst>
                <a:tab pos="1875110" algn="l"/>
              </a:tabLst>
            </a:pPr>
            <a:r>
              <a:rPr spc="-4" dirty="0">
                <a:latin typeface="Calibri"/>
                <a:cs typeface="Calibri"/>
              </a:rPr>
              <a:t>Προμηθευτέ</a:t>
            </a:r>
            <a:r>
              <a:rPr dirty="0">
                <a:latin typeface="Calibri"/>
                <a:cs typeface="Calibri"/>
              </a:rPr>
              <a:t>ς	1.000</a:t>
            </a:r>
          </a:p>
        </p:txBody>
      </p:sp>
      <p:sp>
        <p:nvSpPr>
          <p:cNvPr id="29" name="object 29"/>
          <p:cNvSpPr/>
          <p:nvPr/>
        </p:nvSpPr>
        <p:spPr>
          <a:xfrm>
            <a:off x="6249894" y="4202555"/>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31" name="object 31"/>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32" name="object 32"/>
          <p:cNvSpPr/>
          <p:nvPr/>
        </p:nvSpPr>
        <p:spPr>
          <a:xfrm>
            <a:off x="6249894" y="4979911"/>
            <a:ext cx="0" cy="797509"/>
          </a:xfrm>
          <a:custGeom>
            <a:avLst/>
            <a:gdLst/>
            <a:ahLst/>
            <a:cxnLst/>
            <a:rect l="l" t="t" r="r" b="b"/>
            <a:pathLst>
              <a:path h="879475">
                <a:moveTo>
                  <a:pt x="0" y="0"/>
                </a:moveTo>
                <a:lnTo>
                  <a:pt x="0" y="879348"/>
                </a:lnTo>
              </a:path>
            </a:pathLst>
          </a:custGeom>
          <a:ln w="9144">
            <a:solidFill>
              <a:srgbClr val="000000"/>
            </a:solidFill>
          </a:ln>
        </p:spPr>
        <p:txBody>
          <a:bodyPr wrap="square" lIns="0" tIns="0" rIns="0" bIns="0" rtlCol="0"/>
          <a:lstStyle/>
          <a:p>
            <a:endParaRPr/>
          </a:p>
        </p:txBody>
      </p:sp>
      <p:sp>
        <p:nvSpPr>
          <p:cNvPr id="33" name="object 33"/>
          <p:cNvSpPr/>
          <p:nvPr/>
        </p:nvSpPr>
        <p:spPr>
          <a:xfrm flipV="1">
            <a:off x="3208474" y="5317423"/>
            <a:ext cx="5647786" cy="47477"/>
          </a:xfrm>
          <a:custGeom>
            <a:avLst/>
            <a:gdLst/>
            <a:ahLst/>
            <a:cxnLst/>
            <a:rect l="l" t="t" r="r" b="b"/>
            <a:pathLst>
              <a:path w="5791200">
                <a:moveTo>
                  <a:pt x="0" y="0"/>
                </a:moveTo>
                <a:lnTo>
                  <a:pt x="5791200" y="0"/>
                </a:lnTo>
              </a:path>
            </a:pathLst>
          </a:custGeom>
          <a:ln w="9144">
            <a:solidFill>
              <a:srgbClr val="000000"/>
            </a:solidFill>
          </a:ln>
        </p:spPr>
        <p:txBody>
          <a:bodyPr wrap="square" lIns="0" tIns="0" rIns="0" bIns="0" rtlCol="0"/>
          <a:lstStyle/>
          <a:p>
            <a:endParaRPr/>
          </a:p>
        </p:txBody>
      </p:sp>
      <p:sp>
        <p:nvSpPr>
          <p:cNvPr id="34" name="object 34"/>
          <p:cNvSpPr txBox="1"/>
          <p:nvPr/>
        </p:nvSpPr>
        <p:spPr>
          <a:xfrm>
            <a:off x="3208474" y="5415230"/>
            <a:ext cx="1667531" cy="492443"/>
          </a:xfrm>
          <a:prstGeom prst="rect">
            <a:avLst/>
          </a:prstGeom>
        </p:spPr>
        <p:txBody>
          <a:bodyPr vert="horz" wrap="square" lIns="0" tIns="0" rIns="0" bIns="0" rtlCol="0">
            <a:spAutoFit/>
          </a:bodyPr>
          <a:lstStyle/>
          <a:p>
            <a:pPr marL="11132"/>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Ε</a:t>
            </a:r>
            <a:r>
              <a:rPr sz="1600" b="1" spc="-9" dirty="0">
                <a:solidFill>
                  <a:srgbClr val="0000FF"/>
                </a:solidFill>
                <a:latin typeface="Calibri"/>
                <a:cs typeface="Calibri"/>
              </a:rPr>
              <a:t>ν</a:t>
            </a:r>
            <a:r>
              <a:rPr sz="1600" b="1" spc="-4" dirty="0">
                <a:solidFill>
                  <a:srgbClr val="0000FF"/>
                </a:solidFill>
                <a:latin typeface="Calibri"/>
                <a:cs typeface="Calibri"/>
              </a:rPr>
              <a:t>ε</a:t>
            </a:r>
            <a:r>
              <a:rPr sz="1600" b="1" spc="-18" dirty="0">
                <a:solidFill>
                  <a:srgbClr val="0000FF"/>
                </a:solidFill>
                <a:latin typeface="Calibri"/>
                <a:cs typeface="Calibri"/>
              </a:rPr>
              <a:t>ρ</a:t>
            </a:r>
            <a:r>
              <a:rPr sz="1600" b="1" spc="-4" dirty="0">
                <a:solidFill>
                  <a:srgbClr val="0000FF"/>
                </a:solidFill>
                <a:latin typeface="Calibri"/>
                <a:cs typeface="Calibri"/>
              </a:rPr>
              <a:t>γ</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a:latin typeface="Calibri"/>
              <a:cs typeface="Calibri"/>
            </a:endParaRPr>
          </a:p>
        </p:txBody>
      </p:sp>
      <p:sp>
        <p:nvSpPr>
          <p:cNvPr id="35" name="object 35"/>
          <p:cNvSpPr txBox="1"/>
          <p:nvPr/>
        </p:nvSpPr>
        <p:spPr>
          <a:xfrm>
            <a:off x="5253818" y="5415230"/>
            <a:ext cx="778549" cy="246221"/>
          </a:xfrm>
          <a:prstGeom prst="rect">
            <a:avLst/>
          </a:prstGeom>
        </p:spPr>
        <p:txBody>
          <a:bodyPr vert="horz" wrap="square" lIns="0" tIns="0" rIns="0" bIns="0" rtlCol="0">
            <a:spAutoFit/>
          </a:bodyPr>
          <a:lstStyle/>
          <a:p>
            <a:pPr marL="11132"/>
            <a:r>
              <a:rPr sz="1600" b="1" spc="-4" dirty="0">
                <a:solidFill>
                  <a:srgbClr val="0000FF"/>
                </a:solidFill>
                <a:latin typeface="Calibri"/>
                <a:cs typeface="Calibri"/>
              </a:rPr>
              <a:t>6.350</a:t>
            </a:r>
            <a:endParaRPr sz="1600" dirty="0">
              <a:latin typeface="Calibri"/>
              <a:cs typeface="Calibri"/>
            </a:endParaRPr>
          </a:p>
        </p:txBody>
      </p:sp>
      <p:sp>
        <p:nvSpPr>
          <p:cNvPr id="36" name="object 36"/>
          <p:cNvSpPr txBox="1"/>
          <p:nvPr/>
        </p:nvSpPr>
        <p:spPr>
          <a:xfrm>
            <a:off x="6409090" y="5420768"/>
            <a:ext cx="1543729" cy="492443"/>
          </a:xfrm>
          <a:prstGeom prst="rect">
            <a:avLst/>
          </a:prstGeom>
        </p:spPr>
        <p:txBody>
          <a:bodyPr vert="horz" wrap="square" lIns="0" tIns="0" rIns="0" bIns="0" rtlCol="0">
            <a:spAutoFit/>
          </a:bodyPr>
          <a:lstStyle/>
          <a:p>
            <a:pPr marL="11132"/>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Πα</a:t>
            </a:r>
            <a:r>
              <a:rPr sz="1600" b="1" spc="-4" dirty="0">
                <a:solidFill>
                  <a:srgbClr val="0000FF"/>
                </a:solidFill>
                <a:latin typeface="Calibri"/>
                <a:cs typeface="Calibri"/>
              </a:rPr>
              <a:t>θ</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a:latin typeface="Calibri"/>
              <a:cs typeface="Calibri"/>
            </a:endParaRPr>
          </a:p>
        </p:txBody>
      </p:sp>
      <p:sp>
        <p:nvSpPr>
          <p:cNvPr id="37" name="object 37"/>
          <p:cNvSpPr txBox="1"/>
          <p:nvPr/>
        </p:nvSpPr>
        <p:spPr>
          <a:xfrm>
            <a:off x="8241354" y="5420768"/>
            <a:ext cx="695129" cy="246221"/>
          </a:xfrm>
          <a:prstGeom prst="rect">
            <a:avLst/>
          </a:prstGeom>
        </p:spPr>
        <p:txBody>
          <a:bodyPr vert="horz" wrap="square" lIns="0" tIns="0" rIns="0" bIns="0" rtlCol="0">
            <a:spAutoFit/>
          </a:bodyPr>
          <a:lstStyle/>
          <a:p>
            <a:pPr marL="11132"/>
            <a:r>
              <a:rPr sz="1600" b="1" spc="-4" dirty="0">
                <a:solidFill>
                  <a:srgbClr val="0000FF"/>
                </a:solidFill>
                <a:latin typeface="Calibri"/>
                <a:cs typeface="Calibri"/>
              </a:rPr>
              <a:t>6.350</a:t>
            </a:r>
            <a:endParaRPr sz="1600" dirty="0">
              <a:latin typeface="Calibri"/>
              <a:cs typeface="Calibri"/>
            </a:endParaRPr>
          </a:p>
        </p:txBody>
      </p:sp>
      <p:sp>
        <p:nvSpPr>
          <p:cNvPr id="42" name="Ορθογώνιο 41"/>
          <p:cNvSpPr/>
          <p:nvPr/>
        </p:nvSpPr>
        <p:spPr>
          <a:xfrm>
            <a:off x="5488935" y="2730742"/>
            <a:ext cx="2911139" cy="477054"/>
          </a:xfrm>
          <a:prstGeom prst="rect">
            <a:avLst/>
          </a:prstGeom>
        </p:spPr>
        <p:txBody>
          <a:bodyPr wrap="square">
            <a:spAutoFit/>
          </a:bodyPr>
          <a:lstStyle/>
          <a:p>
            <a:pPr marL="1059724"/>
            <a:r>
              <a:rPr lang="el-GR" sz="2500" spc="-4" dirty="0">
                <a:cs typeface="Calibri"/>
              </a:rPr>
              <a:t>Παθ</a:t>
            </a:r>
            <a:r>
              <a:rPr lang="el-GR" sz="2500" spc="-39" dirty="0">
                <a:cs typeface="Calibri"/>
              </a:rPr>
              <a:t>η</a:t>
            </a:r>
            <a:r>
              <a:rPr lang="el-GR" sz="2500" dirty="0">
                <a:cs typeface="Calibri"/>
              </a:rPr>
              <a:t>τ</a:t>
            </a:r>
            <a:r>
              <a:rPr lang="el-GR" sz="2500" spc="-4" dirty="0">
                <a:cs typeface="Calibri"/>
              </a:rPr>
              <a:t>ι</a:t>
            </a:r>
            <a:r>
              <a:rPr lang="el-GR" sz="2500" spc="-83" dirty="0">
                <a:cs typeface="Calibri"/>
              </a:rPr>
              <a:t>κ</a:t>
            </a:r>
            <a:r>
              <a:rPr lang="el-GR" sz="2500" dirty="0">
                <a:cs typeface="Calibri"/>
              </a:rPr>
              <a:t>ό</a:t>
            </a:r>
          </a:p>
        </p:txBody>
      </p:sp>
      <p:sp>
        <p:nvSpPr>
          <p:cNvPr id="43" name="Επεξήγηση με παραλληλόγραμμο 42"/>
          <p:cNvSpPr/>
          <p:nvPr/>
        </p:nvSpPr>
        <p:spPr>
          <a:xfrm>
            <a:off x="8832305" y="2084362"/>
            <a:ext cx="1691201" cy="1135525"/>
          </a:xfrm>
          <a:prstGeom prst="wedgeRectCallout">
            <a:avLst>
              <a:gd name="adj1" fmla="val -52968"/>
              <a:gd name="adj2" fmla="val 83203"/>
            </a:avLst>
          </a:prstGeom>
        </p:spPr>
        <p:style>
          <a:lnRef idx="1">
            <a:schemeClr val="accent1"/>
          </a:lnRef>
          <a:fillRef idx="3">
            <a:schemeClr val="accent1"/>
          </a:fillRef>
          <a:effectRef idx="2">
            <a:schemeClr val="accent1"/>
          </a:effectRef>
          <a:fontRef idx="minor">
            <a:schemeClr val="lt1"/>
          </a:fontRef>
        </p:style>
        <p:txBody>
          <a:bodyPr rtlCol="0" anchor="ctr"/>
          <a:lstStyle/>
          <a:p>
            <a:pPr marL="270497" algn="ctr">
              <a:spcBef>
                <a:spcPts val="272"/>
              </a:spcBef>
            </a:pPr>
            <a:r>
              <a:rPr lang="el-GR" dirty="0">
                <a:solidFill>
                  <a:srgbClr val="FFFFFF"/>
                </a:solidFill>
                <a:cs typeface="Arial"/>
              </a:rPr>
              <a:t>Κέρδος</a:t>
            </a:r>
            <a:r>
              <a:rPr lang="en-US" dirty="0">
                <a:solidFill>
                  <a:srgbClr val="FFFFFF"/>
                </a:solidFill>
                <a:cs typeface="Arial"/>
              </a:rPr>
              <a:t> </a:t>
            </a:r>
            <a:r>
              <a:rPr lang="el-GR" dirty="0">
                <a:solidFill>
                  <a:srgbClr val="FFFFFF"/>
                </a:solidFill>
                <a:cs typeface="Arial"/>
              </a:rPr>
              <a:t>€</a:t>
            </a:r>
            <a:r>
              <a:rPr lang="el-GR" spc="-9" dirty="0">
                <a:solidFill>
                  <a:srgbClr val="FFFFFF"/>
                </a:solidFill>
                <a:cs typeface="Arial"/>
              </a:rPr>
              <a:t> </a:t>
            </a:r>
            <a:r>
              <a:rPr lang="el-GR" dirty="0">
                <a:solidFill>
                  <a:srgbClr val="FFFFFF"/>
                </a:solidFill>
                <a:cs typeface="Arial"/>
              </a:rPr>
              <a:t>350</a:t>
            </a:r>
            <a:r>
              <a:rPr lang="en-US" dirty="0">
                <a:solidFill>
                  <a:srgbClr val="FFFFFF"/>
                </a:solidFill>
                <a:cs typeface="Arial"/>
              </a:rPr>
              <a:t> </a:t>
            </a:r>
            <a:r>
              <a:rPr lang="el-GR" dirty="0">
                <a:solidFill>
                  <a:srgbClr val="FFFFFF"/>
                </a:solidFill>
                <a:cs typeface="Arial"/>
              </a:rPr>
              <a:t>(850-500)</a:t>
            </a:r>
            <a:endParaRPr lang="el-GR" dirty="0">
              <a:cs typeface="Arial"/>
            </a:endParaRPr>
          </a:p>
        </p:txBody>
      </p:sp>
    </p:spTree>
    <p:extLst>
      <p:ext uri="{BB962C8B-B14F-4D97-AF65-F5344CB8AC3E}">
        <p14:creationId xmlns:p14="http://schemas.microsoft.com/office/powerpoint/2010/main" val="32581169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Έ</a:t>
            </a:r>
            <a:r>
              <a:rPr spc="-35" dirty="0">
                <a:latin typeface="Calibri"/>
                <a:cs typeface="Calibri"/>
              </a:rPr>
              <a:t>ξ</a:t>
            </a:r>
            <a:r>
              <a:rPr dirty="0">
                <a:latin typeface="Calibri"/>
                <a:cs typeface="Calibri"/>
              </a:rPr>
              <a:t>οδα</a:t>
            </a:r>
            <a:r>
              <a:rPr spc="-26" dirty="0">
                <a:latin typeface="Calibri"/>
                <a:cs typeface="Calibri"/>
              </a:rPr>
              <a:t> </a:t>
            </a:r>
            <a:r>
              <a:rPr dirty="0">
                <a:latin typeface="Calibri"/>
                <a:cs typeface="Calibri"/>
              </a:rPr>
              <a:t>προσωπι</a:t>
            </a:r>
            <a:r>
              <a:rPr spc="-88" dirty="0">
                <a:latin typeface="Calibri"/>
                <a:cs typeface="Calibri"/>
              </a:rPr>
              <a:t>κ</a:t>
            </a:r>
            <a:r>
              <a:rPr dirty="0">
                <a:latin typeface="Calibri"/>
                <a:cs typeface="Calibri"/>
              </a:rPr>
              <a:t>ού</a:t>
            </a:r>
          </a:p>
        </p:txBody>
      </p:sp>
      <p:sp>
        <p:nvSpPr>
          <p:cNvPr id="4" name="object 4"/>
          <p:cNvSpPr/>
          <p:nvPr/>
        </p:nvSpPr>
        <p:spPr>
          <a:xfrm>
            <a:off x="2186571" y="1870489"/>
            <a:ext cx="7819097" cy="778506"/>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2654621" y="1615286"/>
            <a:ext cx="7351047" cy="861774"/>
          </a:xfrm>
          <a:prstGeom prst="rect">
            <a:avLst/>
          </a:prstGeom>
        </p:spPr>
        <p:txBody>
          <a:bodyPr vert="horz" wrap="square" lIns="0" tIns="0" rIns="0" bIns="0" rtlCol="0">
            <a:spAutoFit/>
          </a:bodyPr>
          <a:lstStyle/>
          <a:p>
            <a:pPr marL="468331" indent="-457200">
              <a:buClr>
                <a:schemeClr val="tx1"/>
              </a:buClr>
              <a:buFont typeface="Arial" panose="020B0604020202020204" pitchFamily="34" charset="0"/>
              <a:buChar char="•"/>
              <a:tabLst>
                <a:tab pos="311683" algn="l"/>
              </a:tabLst>
            </a:pPr>
            <a:r>
              <a:rPr sz="2800" spc="-4" dirty="0">
                <a:latin typeface="Calibri"/>
                <a:cs typeface="Calibri"/>
              </a:rPr>
              <a:t>Οι </a:t>
            </a:r>
            <a:r>
              <a:rPr sz="2800" spc="-9" dirty="0">
                <a:latin typeface="Calibri"/>
                <a:cs typeface="Calibri"/>
              </a:rPr>
              <a:t>α</a:t>
            </a:r>
            <a:r>
              <a:rPr sz="2800" spc="-26" dirty="0">
                <a:latin typeface="Calibri"/>
                <a:cs typeface="Calibri"/>
              </a:rPr>
              <a:t>μ</a:t>
            </a:r>
            <a:r>
              <a:rPr sz="2800" spc="-9" dirty="0">
                <a:latin typeface="Calibri"/>
                <a:cs typeface="Calibri"/>
              </a:rPr>
              <a:t>οιβέ</a:t>
            </a:r>
            <a:r>
              <a:rPr sz="2800" spc="-4" dirty="0">
                <a:latin typeface="Calibri"/>
                <a:cs typeface="Calibri"/>
              </a:rPr>
              <a:t>ς</a:t>
            </a:r>
            <a:r>
              <a:rPr sz="2800" spc="13" dirty="0">
                <a:latin typeface="Calibri"/>
                <a:cs typeface="Calibri"/>
              </a:rPr>
              <a:t> </a:t>
            </a:r>
            <a:r>
              <a:rPr sz="2800" spc="-31" dirty="0">
                <a:latin typeface="Calibri"/>
                <a:cs typeface="Calibri"/>
              </a:rPr>
              <a:t>τ</a:t>
            </a:r>
            <a:r>
              <a:rPr sz="2800" spc="-9" dirty="0">
                <a:latin typeface="Calibri"/>
                <a:cs typeface="Calibri"/>
              </a:rPr>
              <a:t>ο</a:t>
            </a:r>
            <a:r>
              <a:rPr sz="2800" spc="-4" dirty="0">
                <a:latin typeface="Calibri"/>
                <a:cs typeface="Calibri"/>
              </a:rPr>
              <a:t>υ</a:t>
            </a:r>
            <a:r>
              <a:rPr sz="2800" spc="4" dirty="0">
                <a:latin typeface="Calibri"/>
                <a:cs typeface="Calibri"/>
              </a:rPr>
              <a:t> </a:t>
            </a:r>
            <a:r>
              <a:rPr sz="2800" spc="-9" dirty="0">
                <a:latin typeface="Calibri"/>
                <a:cs typeface="Calibri"/>
              </a:rPr>
              <a:t>προσωπι</a:t>
            </a:r>
            <a:r>
              <a:rPr sz="2800" spc="-96" dirty="0">
                <a:latin typeface="Calibri"/>
                <a:cs typeface="Calibri"/>
              </a:rPr>
              <a:t>κ</a:t>
            </a:r>
            <a:r>
              <a:rPr sz="2800" spc="-9" dirty="0">
                <a:latin typeface="Calibri"/>
                <a:cs typeface="Calibri"/>
              </a:rPr>
              <a:t>ο</a:t>
            </a:r>
            <a:r>
              <a:rPr sz="2800" spc="-4" dirty="0">
                <a:latin typeface="Calibri"/>
                <a:cs typeface="Calibri"/>
              </a:rPr>
              <a:t>ύ</a:t>
            </a:r>
            <a:r>
              <a:rPr sz="2800" spc="13" dirty="0">
                <a:latin typeface="Calibri"/>
                <a:cs typeface="Calibri"/>
              </a:rPr>
              <a:t> </a:t>
            </a:r>
            <a:r>
              <a:rPr sz="2800" spc="-9" dirty="0">
                <a:latin typeface="Calibri"/>
                <a:cs typeface="Calibri"/>
              </a:rPr>
              <a:t>ανή</a:t>
            </a:r>
            <a:r>
              <a:rPr sz="2800" spc="-57" dirty="0">
                <a:latin typeface="Calibri"/>
                <a:cs typeface="Calibri"/>
              </a:rPr>
              <a:t>λ</a:t>
            </a:r>
            <a:r>
              <a:rPr sz="2800" spc="-9" dirty="0">
                <a:latin typeface="Calibri"/>
                <a:cs typeface="Calibri"/>
              </a:rPr>
              <a:t>θα</a:t>
            </a:r>
            <a:r>
              <a:rPr sz="2800" spc="-4" dirty="0">
                <a:latin typeface="Calibri"/>
                <a:cs typeface="Calibri"/>
              </a:rPr>
              <a:t>ν</a:t>
            </a:r>
            <a:r>
              <a:rPr sz="2800" spc="22" dirty="0">
                <a:latin typeface="Calibri"/>
                <a:cs typeface="Calibri"/>
              </a:rPr>
              <a:t> </a:t>
            </a:r>
            <a:r>
              <a:rPr sz="2800" spc="-9" dirty="0">
                <a:latin typeface="Calibri"/>
                <a:cs typeface="Calibri"/>
              </a:rPr>
              <a:t>σε</a:t>
            </a:r>
            <a:r>
              <a:rPr lang="en-US" sz="2800" dirty="0">
                <a:latin typeface="Calibri"/>
                <a:cs typeface="Calibri"/>
              </a:rPr>
              <a:t> </a:t>
            </a:r>
            <a:r>
              <a:rPr sz="2800" spc="-9" dirty="0">
                <a:latin typeface="Calibri"/>
                <a:cs typeface="Calibri"/>
              </a:rPr>
              <a:t>€200</a:t>
            </a:r>
            <a:r>
              <a:rPr sz="2800" spc="-4" dirty="0">
                <a:latin typeface="Calibri"/>
                <a:cs typeface="Calibri"/>
              </a:rPr>
              <a:t>.</a:t>
            </a:r>
            <a:r>
              <a:rPr sz="2800" spc="18" dirty="0">
                <a:latin typeface="Calibri"/>
                <a:cs typeface="Calibri"/>
              </a:rPr>
              <a:t> </a:t>
            </a:r>
            <a:r>
              <a:rPr sz="2800" spc="-245" dirty="0">
                <a:latin typeface="Calibri"/>
                <a:cs typeface="Calibri"/>
              </a:rPr>
              <a:t>Τ</a:t>
            </a:r>
            <a:r>
              <a:rPr sz="2800" spc="-4" dirty="0">
                <a:latin typeface="Calibri"/>
                <a:cs typeface="Calibri"/>
              </a:rPr>
              <a:t>ο</a:t>
            </a:r>
            <a:r>
              <a:rPr sz="2800" dirty="0">
                <a:latin typeface="Calibri"/>
                <a:cs typeface="Calibri"/>
              </a:rPr>
              <a:t> </a:t>
            </a:r>
            <a:r>
              <a:rPr sz="2800" spc="-9" dirty="0">
                <a:latin typeface="Calibri"/>
                <a:cs typeface="Calibri"/>
              </a:rPr>
              <a:t>80</a:t>
            </a:r>
            <a:r>
              <a:rPr sz="2800" spc="-4" dirty="0">
                <a:latin typeface="Calibri"/>
                <a:cs typeface="Calibri"/>
              </a:rPr>
              <a:t>%</a:t>
            </a:r>
            <a:r>
              <a:rPr sz="2800" dirty="0">
                <a:latin typeface="Calibri"/>
                <a:cs typeface="Calibri"/>
              </a:rPr>
              <a:t> </a:t>
            </a:r>
            <a:r>
              <a:rPr sz="2800" spc="-31" dirty="0">
                <a:latin typeface="Calibri"/>
                <a:cs typeface="Calibri"/>
              </a:rPr>
              <a:t>τ</a:t>
            </a:r>
            <a:r>
              <a:rPr sz="2800" spc="-4" dirty="0">
                <a:latin typeface="Calibri"/>
                <a:cs typeface="Calibri"/>
              </a:rPr>
              <a:t>ου</a:t>
            </a:r>
            <a:r>
              <a:rPr sz="2800" spc="4" dirty="0">
                <a:latin typeface="Calibri"/>
                <a:cs typeface="Calibri"/>
              </a:rPr>
              <a:t> </a:t>
            </a:r>
            <a:r>
              <a:rPr sz="2800" spc="-4" dirty="0">
                <a:latin typeface="Calibri"/>
                <a:cs typeface="Calibri"/>
              </a:rPr>
              <a:t>ποσού</a:t>
            </a:r>
            <a:r>
              <a:rPr sz="2800" spc="4" dirty="0">
                <a:latin typeface="Calibri"/>
                <a:cs typeface="Calibri"/>
              </a:rPr>
              <a:t> </a:t>
            </a:r>
            <a:r>
              <a:rPr sz="2800" spc="-96" dirty="0">
                <a:latin typeface="Calibri"/>
                <a:cs typeface="Calibri"/>
              </a:rPr>
              <a:t>κ</a:t>
            </a:r>
            <a:r>
              <a:rPr sz="2800" spc="-4" dirty="0">
                <a:latin typeface="Calibri"/>
                <a:cs typeface="Calibri"/>
              </a:rPr>
              <a:t>α</a:t>
            </a:r>
            <a:r>
              <a:rPr sz="2800" spc="-26" dirty="0">
                <a:latin typeface="Calibri"/>
                <a:cs typeface="Calibri"/>
              </a:rPr>
              <a:t>τ</a:t>
            </a:r>
            <a:r>
              <a:rPr sz="2800" spc="-4" dirty="0">
                <a:latin typeface="Calibri"/>
                <a:cs typeface="Calibri"/>
              </a:rPr>
              <a:t>α</a:t>
            </a:r>
            <a:r>
              <a:rPr sz="2800" spc="-22" dirty="0">
                <a:latin typeface="Calibri"/>
                <a:cs typeface="Calibri"/>
              </a:rPr>
              <a:t>β</a:t>
            </a:r>
            <a:r>
              <a:rPr sz="2800" spc="-4" dirty="0">
                <a:latin typeface="Calibri"/>
                <a:cs typeface="Calibri"/>
              </a:rPr>
              <a:t>λήθη</a:t>
            </a:r>
            <a:r>
              <a:rPr sz="2800" spc="-44" dirty="0">
                <a:latin typeface="Calibri"/>
                <a:cs typeface="Calibri"/>
              </a:rPr>
              <a:t>κ</a:t>
            </a:r>
            <a:r>
              <a:rPr sz="2800" spc="-4" dirty="0">
                <a:latin typeface="Calibri"/>
                <a:cs typeface="Calibri"/>
              </a:rPr>
              <a:t>ε</a:t>
            </a:r>
            <a:r>
              <a:rPr sz="2800" spc="18" dirty="0">
                <a:latin typeface="Calibri"/>
                <a:cs typeface="Calibri"/>
              </a:rPr>
              <a:t> </a:t>
            </a:r>
            <a:r>
              <a:rPr sz="2800" spc="-9" dirty="0">
                <a:latin typeface="Calibri"/>
                <a:cs typeface="Calibri"/>
              </a:rPr>
              <a:t>μ</a:t>
            </a:r>
            <a:r>
              <a:rPr sz="2800" spc="-4" dirty="0">
                <a:latin typeface="Calibri"/>
                <a:cs typeface="Calibri"/>
              </a:rPr>
              <a:t>ε </a:t>
            </a:r>
            <a:r>
              <a:rPr sz="2800" spc="-9" dirty="0">
                <a:latin typeface="Calibri"/>
                <a:cs typeface="Calibri"/>
              </a:rPr>
              <a:t>μετρ</a:t>
            </a:r>
            <a:r>
              <a:rPr sz="2800" spc="-48" dirty="0">
                <a:latin typeface="Calibri"/>
                <a:cs typeface="Calibri"/>
              </a:rPr>
              <a:t>η</a:t>
            </a:r>
            <a:r>
              <a:rPr sz="2800" spc="-26" dirty="0">
                <a:latin typeface="Calibri"/>
                <a:cs typeface="Calibri"/>
              </a:rPr>
              <a:t>τ</a:t>
            </a:r>
            <a:r>
              <a:rPr sz="2800" spc="-9" dirty="0">
                <a:latin typeface="Calibri"/>
                <a:cs typeface="Calibri"/>
              </a:rPr>
              <a:t>ά</a:t>
            </a:r>
            <a:r>
              <a:rPr sz="2800" dirty="0">
                <a:latin typeface="Calibri"/>
                <a:cs typeface="Calibri"/>
              </a:rPr>
              <a:t>.</a:t>
            </a:r>
          </a:p>
        </p:txBody>
      </p:sp>
      <p:sp>
        <p:nvSpPr>
          <p:cNvPr id="8" name="object 8"/>
          <p:cNvSpPr txBox="1"/>
          <p:nvPr/>
        </p:nvSpPr>
        <p:spPr>
          <a:xfrm>
            <a:off x="3503712" y="2780929"/>
            <a:ext cx="1961724"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9" name="object 9"/>
          <p:cNvSpPr txBox="1"/>
          <p:nvPr/>
        </p:nvSpPr>
        <p:spPr>
          <a:xfrm>
            <a:off x="7165677" y="2809938"/>
            <a:ext cx="1734297"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10" name="object 10"/>
          <p:cNvSpPr txBox="1"/>
          <p:nvPr/>
        </p:nvSpPr>
        <p:spPr>
          <a:xfrm>
            <a:off x="3273632" y="3408756"/>
            <a:ext cx="1666444" cy="276999"/>
          </a:xfrm>
          <a:prstGeom prst="rect">
            <a:avLst/>
          </a:prstGeom>
        </p:spPr>
        <p:txBody>
          <a:bodyPr vert="horz" wrap="square" lIns="0" tIns="0" rIns="0" bIns="0" rtlCol="0">
            <a:spAutoFit/>
          </a:bodyPr>
          <a:lstStyle/>
          <a:p>
            <a:pPr marL="11132"/>
            <a:r>
              <a:rPr spc="-4" dirty="0">
                <a:cs typeface="Calibri"/>
              </a:rPr>
              <a:t>Μ</a:t>
            </a:r>
            <a:r>
              <a:rPr spc="-18" dirty="0">
                <a:cs typeface="Calibri"/>
              </a:rPr>
              <a:t>η</a:t>
            </a:r>
            <a:r>
              <a:rPr spc="-66" dirty="0">
                <a:cs typeface="Calibri"/>
              </a:rPr>
              <a:t>χ</a:t>
            </a:r>
            <a:r>
              <a:rPr dirty="0">
                <a:cs typeface="Calibri"/>
              </a:rPr>
              <a:t>α</a:t>
            </a:r>
            <a:r>
              <a:rPr spc="-4" dirty="0">
                <a:cs typeface="Calibri"/>
              </a:rPr>
              <a:t>νή</a:t>
            </a:r>
            <a:r>
              <a:rPr spc="-18" dirty="0">
                <a:cs typeface="Calibri"/>
              </a:rPr>
              <a:t>μ</a:t>
            </a:r>
            <a:r>
              <a:rPr dirty="0">
                <a:cs typeface="Calibri"/>
              </a:rPr>
              <a:t>α</a:t>
            </a:r>
            <a:r>
              <a:rPr spc="-4" dirty="0">
                <a:cs typeface="Calibri"/>
              </a:rPr>
              <a:t>τα</a:t>
            </a:r>
            <a:endParaRPr dirty="0">
              <a:cs typeface="Calibri"/>
            </a:endParaRPr>
          </a:p>
        </p:txBody>
      </p:sp>
      <p:sp>
        <p:nvSpPr>
          <p:cNvPr id="11" name="object 11"/>
          <p:cNvSpPr/>
          <p:nvPr/>
        </p:nvSpPr>
        <p:spPr>
          <a:xfrm>
            <a:off x="2927648" y="3284985"/>
            <a:ext cx="5928612" cy="88991"/>
          </a:xfrm>
          <a:custGeom>
            <a:avLst/>
            <a:gdLst/>
            <a:ahLst/>
            <a:cxnLst/>
            <a:rect l="l" t="t" r="r" b="b"/>
            <a:pathLst>
              <a:path w="6019800">
                <a:moveTo>
                  <a:pt x="0" y="0"/>
                </a:moveTo>
                <a:lnTo>
                  <a:pt x="6019800" y="0"/>
                </a:lnTo>
              </a:path>
            </a:pathLst>
          </a:custGeom>
          <a:ln w="9906">
            <a:solidFill>
              <a:srgbClr val="000000"/>
            </a:solidFill>
          </a:ln>
        </p:spPr>
        <p:txBody>
          <a:bodyPr wrap="square" lIns="0" tIns="0" rIns="0" bIns="0" rtlCol="0"/>
          <a:lstStyle/>
          <a:p>
            <a:endParaRPr/>
          </a:p>
        </p:txBody>
      </p:sp>
      <p:sp>
        <p:nvSpPr>
          <p:cNvPr id="12" name="object 12"/>
          <p:cNvSpPr/>
          <p:nvPr/>
        </p:nvSpPr>
        <p:spPr>
          <a:xfrm>
            <a:off x="6249894" y="3212977"/>
            <a:ext cx="0" cy="613823"/>
          </a:xfrm>
          <a:custGeom>
            <a:avLst/>
            <a:gdLst/>
            <a:ahLst/>
            <a:cxnLst/>
            <a:rect l="l" t="t" r="r" b="b"/>
            <a:pathLst>
              <a:path h="676910">
                <a:moveTo>
                  <a:pt x="0" y="0"/>
                </a:moveTo>
                <a:lnTo>
                  <a:pt x="0" y="676656"/>
                </a:lnTo>
              </a:path>
            </a:pathLst>
          </a:custGeom>
          <a:ln w="9144">
            <a:solidFill>
              <a:srgbClr val="000000"/>
            </a:solidFill>
          </a:ln>
        </p:spPr>
        <p:txBody>
          <a:bodyPr wrap="square" lIns="0" tIns="0" rIns="0" bIns="0" rtlCol="0"/>
          <a:lstStyle/>
          <a:p>
            <a:endParaRPr/>
          </a:p>
        </p:txBody>
      </p:sp>
      <p:sp>
        <p:nvSpPr>
          <p:cNvPr id="13" name="object 13"/>
          <p:cNvSpPr txBox="1"/>
          <p:nvPr/>
        </p:nvSpPr>
        <p:spPr>
          <a:xfrm>
            <a:off x="3273633" y="3795705"/>
            <a:ext cx="1753323" cy="276999"/>
          </a:xfrm>
          <a:prstGeom prst="rect">
            <a:avLst/>
          </a:prstGeom>
        </p:spPr>
        <p:txBody>
          <a:bodyPr vert="horz" wrap="square" lIns="0" tIns="0" rIns="0" bIns="0" rtlCol="0">
            <a:spAutoFit/>
          </a:bodyPr>
          <a:lstStyle/>
          <a:p>
            <a:pPr marL="11132"/>
            <a:r>
              <a:rPr spc="-4" dirty="0">
                <a:cs typeface="Calibri"/>
              </a:rPr>
              <a:t>Εμπορεύ</a:t>
            </a:r>
            <a:r>
              <a:rPr spc="-18" dirty="0">
                <a:cs typeface="Calibri"/>
              </a:rPr>
              <a:t>μ</a:t>
            </a:r>
            <a:r>
              <a:rPr spc="-4" dirty="0">
                <a:cs typeface="Calibri"/>
              </a:rPr>
              <a:t>ατα</a:t>
            </a:r>
            <a:endParaRPr>
              <a:cs typeface="Calibri"/>
            </a:endParaRPr>
          </a:p>
        </p:txBody>
      </p:sp>
      <p:sp>
        <p:nvSpPr>
          <p:cNvPr id="14" name="object 14"/>
          <p:cNvSpPr txBox="1"/>
          <p:nvPr/>
        </p:nvSpPr>
        <p:spPr>
          <a:xfrm>
            <a:off x="3273631" y="4182644"/>
            <a:ext cx="1406352" cy="276999"/>
          </a:xfrm>
          <a:prstGeom prst="rect">
            <a:avLst/>
          </a:prstGeom>
        </p:spPr>
        <p:txBody>
          <a:bodyPr vert="horz" wrap="square" lIns="0" tIns="0" rIns="0" bIns="0" rtlCol="0">
            <a:spAutoFit/>
          </a:bodyPr>
          <a:lstStyle/>
          <a:p>
            <a:pPr marL="11132"/>
            <a:r>
              <a:rPr dirty="0">
                <a:cs typeface="Calibri"/>
              </a:rPr>
              <a:t>Α</a:t>
            </a:r>
            <a:r>
              <a:rPr spc="-31" dirty="0">
                <a:cs typeface="Calibri"/>
              </a:rPr>
              <a:t>π</a:t>
            </a:r>
            <a:r>
              <a:rPr dirty="0">
                <a:cs typeface="Calibri"/>
              </a:rPr>
              <a:t>α</a:t>
            </a:r>
            <a:r>
              <a:rPr spc="-39" dirty="0">
                <a:cs typeface="Calibri"/>
              </a:rPr>
              <a:t>ι</a:t>
            </a:r>
            <a:r>
              <a:rPr dirty="0">
                <a:cs typeface="Calibri"/>
              </a:rPr>
              <a:t>τήσεις</a:t>
            </a:r>
            <a:endParaRPr>
              <a:cs typeface="Calibri"/>
            </a:endParaRPr>
          </a:p>
        </p:txBody>
      </p:sp>
      <p:sp>
        <p:nvSpPr>
          <p:cNvPr id="15" name="object 15"/>
          <p:cNvSpPr/>
          <p:nvPr/>
        </p:nvSpPr>
        <p:spPr>
          <a:xfrm>
            <a:off x="6249894" y="3825878"/>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16" name="object 16"/>
          <p:cNvSpPr txBox="1"/>
          <p:nvPr/>
        </p:nvSpPr>
        <p:spPr>
          <a:xfrm>
            <a:off x="8857357" y="3518706"/>
            <a:ext cx="287786" cy="276999"/>
          </a:xfrm>
          <a:prstGeom prst="rect">
            <a:avLst/>
          </a:prstGeom>
        </p:spPr>
        <p:txBody>
          <a:bodyPr vert="horz" wrap="square" lIns="0" tIns="0" rIns="0" bIns="0" rtlCol="0">
            <a:spAutoFit/>
          </a:bodyPr>
          <a:lstStyle/>
          <a:p>
            <a:pPr marL="11132"/>
            <a:r>
              <a:rPr spc="-4" dirty="0">
                <a:solidFill>
                  <a:srgbClr val="932968"/>
                </a:solidFill>
                <a:cs typeface="Arial"/>
              </a:rPr>
              <a:t>?</a:t>
            </a:r>
            <a:endParaRPr dirty="0">
              <a:cs typeface="Arial"/>
            </a:endParaRPr>
          </a:p>
        </p:txBody>
      </p:sp>
      <p:sp>
        <p:nvSpPr>
          <p:cNvPr id="17" name="object 17"/>
          <p:cNvSpPr/>
          <p:nvPr/>
        </p:nvSpPr>
        <p:spPr>
          <a:xfrm>
            <a:off x="8795012" y="5122161"/>
            <a:ext cx="363577" cy="259118"/>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3273632" y="4569606"/>
            <a:ext cx="894308" cy="276999"/>
          </a:xfrm>
          <a:prstGeom prst="rect">
            <a:avLst/>
          </a:prstGeom>
        </p:spPr>
        <p:txBody>
          <a:bodyPr vert="horz" wrap="square" lIns="0" tIns="0" rIns="0" bIns="0" rtlCol="0">
            <a:spAutoFit/>
          </a:bodyPr>
          <a:lstStyle/>
          <a:p>
            <a:pPr marL="11132"/>
            <a:r>
              <a:rPr dirty="0">
                <a:cs typeface="Calibri"/>
              </a:rPr>
              <a:t>Ταμείο</a:t>
            </a:r>
            <a:endParaRPr>
              <a:cs typeface="Calibri"/>
            </a:endParaRPr>
          </a:p>
        </p:txBody>
      </p:sp>
      <p:sp>
        <p:nvSpPr>
          <p:cNvPr id="19" name="object 19"/>
          <p:cNvSpPr txBox="1"/>
          <p:nvPr/>
        </p:nvSpPr>
        <p:spPr>
          <a:xfrm>
            <a:off x="5180190" y="3408755"/>
            <a:ext cx="728153" cy="1384995"/>
          </a:xfrm>
          <a:prstGeom prst="rect">
            <a:avLst/>
          </a:prstGeom>
        </p:spPr>
        <p:txBody>
          <a:bodyPr vert="horz" wrap="square" lIns="0" tIns="0" rIns="0" bIns="0" rtlCol="0">
            <a:spAutoFit/>
          </a:bodyPr>
          <a:lstStyle/>
          <a:p>
            <a:pPr marL="11132" algn="ctr"/>
            <a:r>
              <a:rPr dirty="0">
                <a:cs typeface="Calibri"/>
              </a:rPr>
              <a:t>2.000</a:t>
            </a:r>
          </a:p>
          <a:p>
            <a:pPr marL="91835" algn="ctr"/>
            <a:r>
              <a:rPr dirty="0">
                <a:cs typeface="Calibri"/>
              </a:rPr>
              <a:t>500</a:t>
            </a:r>
          </a:p>
          <a:p>
            <a:pPr marL="91835" algn="ctr"/>
            <a:endParaRPr lang="el-GR" dirty="0" smtClean="0">
              <a:cs typeface="Calibri"/>
            </a:endParaRPr>
          </a:p>
          <a:p>
            <a:pPr marL="91835" algn="ctr"/>
            <a:r>
              <a:rPr dirty="0" smtClean="0">
                <a:cs typeface="Calibri"/>
              </a:rPr>
              <a:t>850</a:t>
            </a:r>
            <a:endParaRPr dirty="0">
              <a:cs typeface="Calibri"/>
            </a:endParaRPr>
          </a:p>
          <a:p>
            <a:pPr marR="4453" algn="ctr"/>
            <a:r>
              <a:rPr dirty="0">
                <a:solidFill>
                  <a:srgbClr val="932968"/>
                </a:solidFill>
                <a:cs typeface="Calibri"/>
              </a:rPr>
              <a:t>2.840</a:t>
            </a:r>
            <a:endParaRPr dirty="0">
              <a:cs typeface="Calibri"/>
            </a:endParaRPr>
          </a:p>
        </p:txBody>
      </p:sp>
      <p:sp>
        <p:nvSpPr>
          <p:cNvPr id="20" name="object 20"/>
          <p:cNvSpPr txBox="1"/>
          <p:nvPr/>
        </p:nvSpPr>
        <p:spPr>
          <a:xfrm>
            <a:off x="6401249" y="3573016"/>
            <a:ext cx="2546094" cy="1107996"/>
          </a:xfrm>
          <a:prstGeom prst="rect">
            <a:avLst/>
          </a:prstGeom>
        </p:spPr>
        <p:txBody>
          <a:bodyPr vert="horz" wrap="square" lIns="0" tIns="0" rIns="0" bIns="0" rtlCol="0">
            <a:spAutoFit/>
          </a:bodyPr>
          <a:lstStyle/>
          <a:p>
            <a:pPr marL="11132">
              <a:tabLst>
                <a:tab pos="1810547" algn="l"/>
              </a:tabLst>
            </a:pPr>
            <a:r>
              <a:rPr dirty="0">
                <a:cs typeface="Calibri"/>
              </a:rPr>
              <a:t>IΚ	</a:t>
            </a:r>
            <a:r>
              <a:rPr b="1" spc="-4" dirty="0">
                <a:solidFill>
                  <a:srgbClr val="932968"/>
                </a:solidFill>
                <a:cs typeface="Calibri"/>
              </a:rPr>
              <a:t>………</a:t>
            </a:r>
            <a:endParaRPr dirty="0">
              <a:cs typeface="Calibri"/>
            </a:endParaRPr>
          </a:p>
          <a:p>
            <a:pPr>
              <a:spcBef>
                <a:spcPts val="22"/>
              </a:spcBef>
            </a:pPr>
            <a:endParaRPr dirty="0">
              <a:cs typeface="Times New Roman"/>
            </a:endParaRPr>
          </a:p>
          <a:p>
            <a:pPr marL="11132">
              <a:tabLst>
                <a:tab pos="1875110" algn="l"/>
              </a:tabLst>
            </a:pPr>
            <a:r>
              <a:rPr spc="-4" dirty="0">
                <a:cs typeface="Calibri"/>
              </a:rPr>
              <a:t>Προμηθευτέ</a:t>
            </a:r>
            <a:r>
              <a:rPr dirty="0">
                <a:cs typeface="Calibri"/>
              </a:rPr>
              <a:t>ς	1.000</a:t>
            </a:r>
          </a:p>
          <a:p>
            <a:pPr marL="11132">
              <a:tabLst>
                <a:tab pos="1966945" algn="l"/>
              </a:tabLst>
            </a:pPr>
            <a:r>
              <a:rPr dirty="0" err="1">
                <a:cs typeface="Calibri"/>
              </a:rPr>
              <a:t>Πι</a:t>
            </a:r>
            <a:r>
              <a:rPr spc="22" dirty="0" err="1">
                <a:cs typeface="Calibri"/>
              </a:rPr>
              <a:t>σ</a:t>
            </a:r>
            <a:r>
              <a:rPr spc="-13" dirty="0" err="1">
                <a:cs typeface="Calibri"/>
              </a:rPr>
              <a:t>τ</a:t>
            </a:r>
            <a:r>
              <a:rPr dirty="0" err="1">
                <a:cs typeface="Calibri"/>
              </a:rPr>
              <a:t>ωτές</a:t>
            </a:r>
            <a:r>
              <a:rPr lang="en-US" dirty="0">
                <a:cs typeface="Calibri"/>
              </a:rPr>
              <a:t>	</a:t>
            </a:r>
            <a:r>
              <a:rPr dirty="0">
                <a:cs typeface="Calibri"/>
              </a:rPr>
              <a:t>........</a:t>
            </a:r>
          </a:p>
        </p:txBody>
      </p:sp>
      <p:sp>
        <p:nvSpPr>
          <p:cNvPr id="21" name="object 21"/>
          <p:cNvSpPr/>
          <p:nvPr/>
        </p:nvSpPr>
        <p:spPr>
          <a:xfrm>
            <a:off x="6249894" y="4603233"/>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22" name="object 22"/>
          <p:cNvSpPr/>
          <p:nvPr/>
        </p:nvSpPr>
        <p:spPr>
          <a:xfrm>
            <a:off x="2999657" y="5223621"/>
            <a:ext cx="5900317" cy="47766"/>
          </a:xfrm>
          <a:custGeom>
            <a:avLst/>
            <a:gdLst/>
            <a:ahLst/>
            <a:cxnLst/>
            <a:rect l="l" t="t" r="r" b="b"/>
            <a:pathLst>
              <a:path w="5791200">
                <a:moveTo>
                  <a:pt x="0" y="0"/>
                </a:moveTo>
                <a:lnTo>
                  <a:pt x="5791200" y="0"/>
                </a:lnTo>
              </a:path>
            </a:pathLst>
          </a:custGeom>
          <a:ln w="9144">
            <a:solidFill>
              <a:srgbClr val="000000"/>
            </a:solidFill>
          </a:ln>
        </p:spPr>
        <p:txBody>
          <a:bodyPr wrap="square" lIns="0" tIns="0" rIns="0" bIns="0" rtlCol="0"/>
          <a:lstStyle/>
          <a:p>
            <a:endParaRPr/>
          </a:p>
        </p:txBody>
      </p:sp>
      <p:sp>
        <p:nvSpPr>
          <p:cNvPr id="25" name="object 25"/>
          <p:cNvSpPr/>
          <p:nvPr/>
        </p:nvSpPr>
        <p:spPr>
          <a:xfrm>
            <a:off x="6249894" y="5380589"/>
            <a:ext cx="0" cy="346643"/>
          </a:xfrm>
          <a:custGeom>
            <a:avLst/>
            <a:gdLst/>
            <a:ahLst/>
            <a:cxnLst/>
            <a:rect l="l" t="t" r="r" b="b"/>
            <a:pathLst>
              <a:path h="382270">
                <a:moveTo>
                  <a:pt x="0" y="0"/>
                </a:moveTo>
                <a:lnTo>
                  <a:pt x="0" y="381762"/>
                </a:lnTo>
              </a:path>
            </a:pathLst>
          </a:custGeom>
          <a:ln w="9144">
            <a:solidFill>
              <a:srgbClr val="000000"/>
            </a:solidFill>
          </a:ln>
        </p:spPr>
        <p:txBody>
          <a:bodyPr wrap="square" lIns="0" tIns="0" rIns="0" bIns="0" rtlCol="0"/>
          <a:lstStyle/>
          <a:p>
            <a:endParaRPr/>
          </a:p>
        </p:txBody>
      </p:sp>
      <p:sp>
        <p:nvSpPr>
          <p:cNvPr id="26" name="object 26"/>
          <p:cNvSpPr txBox="1"/>
          <p:nvPr/>
        </p:nvSpPr>
        <p:spPr>
          <a:xfrm>
            <a:off x="3208474" y="5364695"/>
            <a:ext cx="1667531" cy="553998"/>
          </a:xfrm>
          <a:prstGeom prst="rect">
            <a:avLst/>
          </a:prstGeom>
        </p:spPr>
        <p:txBody>
          <a:bodyPr vert="horz" wrap="square" lIns="0" tIns="0" rIns="0" bIns="0" rtlCol="0">
            <a:spAutoFit/>
          </a:bodyPr>
          <a:lstStyle/>
          <a:p>
            <a:pPr marL="11132"/>
            <a:r>
              <a:rPr b="1" dirty="0">
                <a:solidFill>
                  <a:srgbClr val="0000FF"/>
                </a:solidFill>
                <a:cs typeface="Calibri"/>
              </a:rPr>
              <a:t>Σύ</a:t>
            </a:r>
            <a:r>
              <a:rPr b="1" spc="-4" dirty="0">
                <a:solidFill>
                  <a:srgbClr val="0000FF"/>
                </a:solidFill>
                <a:cs typeface="Calibri"/>
              </a:rPr>
              <a:t>ν</a:t>
            </a:r>
            <a:r>
              <a:rPr b="1" spc="-18" dirty="0">
                <a:solidFill>
                  <a:srgbClr val="0000FF"/>
                </a:solidFill>
                <a:cs typeface="Calibri"/>
              </a:rPr>
              <a:t>ολ</a:t>
            </a:r>
            <a:r>
              <a:rPr b="1" dirty="0">
                <a:solidFill>
                  <a:srgbClr val="0000FF"/>
                </a:solidFill>
                <a:cs typeface="Calibri"/>
              </a:rPr>
              <a:t>ο Ε</a:t>
            </a:r>
            <a:r>
              <a:rPr b="1" spc="-9" dirty="0">
                <a:solidFill>
                  <a:srgbClr val="0000FF"/>
                </a:solidFill>
                <a:cs typeface="Calibri"/>
              </a:rPr>
              <a:t>ν</a:t>
            </a:r>
            <a:r>
              <a:rPr b="1" spc="-4" dirty="0">
                <a:solidFill>
                  <a:srgbClr val="0000FF"/>
                </a:solidFill>
                <a:cs typeface="Calibri"/>
              </a:rPr>
              <a:t>ε</a:t>
            </a:r>
            <a:r>
              <a:rPr b="1" spc="-18" dirty="0">
                <a:solidFill>
                  <a:srgbClr val="0000FF"/>
                </a:solidFill>
                <a:cs typeface="Calibri"/>
              </a:rPr>
              <a:t>ρ</a:t>
            </a:r>
            <a:r>
              <a:rPr b="1" spc="-4" dirty="0">
                <a:solidFill>
                  <a:srgbClr val="0000FF"/>
                </a:solidFill>
                <a:cs typeface="Calibri"/>
              </a:rPr>
              <a:t>γ</a:t>
            </a:r>
            <a:r>
              <a:rPr b="1" spc="-18" dirty="0">
                <a:solidFill>
                  <a:srgbClr val="0000FF"/>
                </a:solidFill>
                <a:cs typeface="Calibri"/>
              </a:rPr>
              <a:t>η</a:t>
            </a:r>
            <a:r>
              <a:rPr b="1" dirty="0">
                <a:solidFill>
                  <a:srgbClr val="0000FF"/>
                </a:solidFill>
                <a:cs typeface="Calibri"/>
              </a:rPr>
              <a:t>τι</a:t>
            </a:r>
            <a:r>
              <a:rPr b="1" spc="-44" dirty="0">
                <a:solidFill>
                  <a:srgbClr val="0000FF"/>
                </a:solidFill>
                <a:cs typeface="Calibri"/>
              </a:rPr>
              <a:t>κ</a:t>
            </a:r>
            <a:r>
              <a:rPr b="1" dirty="0">
                <a:solidFill>
                  <a:srgbClr val="0000FF"/>
                </a:solidFill>
                <a:cs typeface="Calibri"/>
              </a:rPr>
              <a:t>ού</a:t>
            </a:r>
            <a:endParaRPr>
              <a:cs typeface="Calibri"/>
            </a:endParaRPr>
          </a:p>
        </p:txBody>
      </p:sp>
      <p:sp>
        <p:nvSpPr>
          <p:cNvPr id="27" name="object 27"/>
          <p:cNvSpPr txBox="1"/>
          <p:nvPr/>
        </p:nvSpPr>
        <p:spPr>
          <a:xfrm>
            <a:off x="5253818" y="5364696"/>
            <a:ext cx="842300" cy="276999"/>
          </a:xfrm>
          <a:prstGeom prst="rect">
            <a:avLst/>
          </a:prstGeom>
        </p:spPr>
        <p:txBody>
          <a:bodyPr vert="horz" wrap="square" lIns="0" tIns="0" rIns="0" bIns="0" rtlCol="0">
            <a:spAutoFit/>
          </a:bodyPr>
          <a:lstStyle/>
          <a:p>
            <a:pPr marL="11132"/>
            <a:r>
              <a:rPr b="1" spc="-4" dirty="0">
                <a:solidFill>
                  <a:srgbClr val="0000FF"/>
                </a:solidFill>
                <a:cs typeface="Calibri"/>
              </a:rPr>
              <a:t>6.190</a:t>
            </a:r>
            <a:endParaRPr dirty="0">
              <a:cs typeface="Calibri"/>
            </a:endParaRPr>
          </a:p>
        </p:txBody>
      </p:sp>
      <p:sp>
        <p:nvSpPr>
          <p:cNvPr id="28" name="object 28"/>
          <p:cNvSpPr txBox="1"/>
          <p:nvPr/>
        </p:nvSpPr>
        <p:spPr>
          <a:xfrm>
            <a:off x="6409090" y="5370914"/>
            <a:ext cx="1543729" cy="553998"/>
          </a:xfrm>
          <a:prstGeom prst="rect">
            <a:avLst/>
          </a:prstGeom>
        </p:spPr>
        <p:txBody>
          <a:bodyPr vert="horz" wrap="square" lIns="0" tIns="0" rIns="0" bIns="0" rtlCol="0">
            <a:spAutoFit/>
          </a:bodyPr>
          <a:lstStyle/>
          <a:p>
            <a:pPr marL="11132"/>
            <a:r>
              <a:rPr b="1" dirty="0">
                <a:solidFill>
                  <a:srgbClr val="0000FF"/>
                </a:solidFill>
                <a:cs typeface="Calibri"/>
              </a:rPr>
              <a:t>Σύ</a:t>
            </a:r>
            <a:r>
              <a:rPr b="1" spc="-4" dirty="0">
                <a:solidFill>
                  <a:srgbClr val="0000FF"/>
                </a:solidFill>
                <a:cs typeface="Calibri"/>
              </a:rPr>
              <a:t>ν</a:t>
            </a:r>
            <a:r>
              <a:rPr b="1" spc="-18" dirty="0">
                <a:solidFill>
                  <a:srgbClr val="0000FF"/>
                </a:solidFill>
                <a:cs typeface="Calibri"/>
              </a:rPr>
              <a:t>ολ</a:t>
            </a:r>
            <a:r>
              <a:rPr b="1" dirty="0">
                <a:solidFill>
                  <a:srgbClr val="0000FF"/>
                </a:solidFill>
                <a:cs typeface="Calibri"/>
              </a:rPr>
              <a:t>ο Πα</a:t>
            </a:r>
            <a:r>
              <a:rPr b="1" spc="-4" dirty="0">
                <a:solidFill>
                  <a:srgbClr val="0000FF"/>
                </a:solidFill>
                <a:cs typeface="Calibri"/>
              </a:rPr>
              <a:t>θ</a:t>
            </a:r>
            <a:r>
              <a:rPr b="1" spc="-18" dirty="0">
                <a:solidFill>
                  <a:srgbClr val="0000FF"/>
                </a:solidFill>
                <a:cs typeface="Calibri"/>
              </a:rPr>
              <a:t>η</a:t>
            </a:r>
            <a:r>
              <a:rPr b="1" dirty="0">
                <a:solidFill>
                  <a:srgbClr val="0000FF"/>
                </a:solidFill>
                <a:cs typeface="Calibri"/>
              </a:rPr>
              <a:t>τι</a:t>
            </a:r>
            <a:r>
              <a:rPr b="1" spc="-44" dirty="0">
                <a:solidFill>
                  <a:srgbClr val="0000FF"/>
                </a:solidFill>
                <a:cs typeface="Calibri"/>
              </a:rPr>
              <a:t>κ</a:t>
            </a:r>
            <a:r>
              <a:rPr b="1" dirty="0">
                <a:solidFill>
                  <a:srgbClr val="0000FF"/>
                </a:solidFill>
                <a:cs typeface="Calibri"/>
              </a:rPr>
              <a:t>ού</a:t>
            </a:r>
            <a:endParaRPr>
              <a:cs typeface="Calibri"/>
            </a:endParaRPr>
          </a:p>
        </p:txBody>
      </p:sp>
      <p:sp>
        <p:nvSpPr>
          <p:cNvPr id="29" name="object 29"/>
          <p:cNvSpPr txBox="1"/>
          <p:nvPr/>
        </p:nvSpPr>
        <p:spPr>
          <a:xfrm>
            <a:off x="8241354" y="5370915"/>
            <a:ext cx="903789" cy="276999"/>
          </a:xfrm>
          <a:prstGeom prst="rect">
            <a:avLst/>
          </a:prstGeom>
        </p:spPr>
        <p:txBody>
          <a:bodyPr vert="horz" wrap="square" lIns="0" tIns="0" rIns="0" bIns="0" rtlCol="0">
            <a:spAutoFit/>
          </a:bodyPr>
          <a:lstStyle/>
          <a:p>
            <a:pPr marL="11132"/>
            <a:r>
              <a:rPr b="1" spc="-4" dirty="0">
                <a:solidFill>
                  <a:srgbClr val="0000FF"/>
                </a:solidFill>
                <a:cs typeface="Calibri"/>
              </a:rPr>
              <a:t>…………</a:t>
            </a:r>
            <a:endParaRPr dirty="0">
              <a:cs typeface="Calibri"/>
            </a:endParaRPr>
          </a:p>
        </p:txBody>
      </p:sp>
    </p:spTree>
    <p:extLst>
      <p:ext uri="{BB962C8B-B14F-4D97-AF65-F5344CB8AC3E}">
        <p14:creationId xmlns:p14="http://schemas.microsoft.com/office/powerpoint/2010/main" val="29828064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Επεξήγηση με παραλληλόγραμμο 34"/>
          <p:cNvSpPr/>
          <p:nvPr/>
        </p:nvSpPr>
        <p:spPr>
          <a:xfrm>
            <a:off x="3215681" y="4981061"/>
            <a:ext cx="3440953" cy="1135525"/>
          </a:xfrm>
          <a:prstGeom prst="wedgeRectCallout">
            <a:avLst>
              <a:gd name="adj1" fmla="val 127258"/>
              <a:gd name="adj2" fmla="val -143924"/>
            </a:avLst>
          </a:prstGeom>
        </p:spPr>
        <p:style>
          <a:lnRef idx="1">
            <a:schemeClr val="accent1"/>
          </a:lnRef>
          <a:fillRef idx="3">
            <a:schemeClr val="accent1"/>
          </a:fillRef>
          <a:effectRef idx="2">
            <a:schemeClr val="accent1"/>
          </a:effectRef>
          <a:fontRef idx="minor">
            <a:schemeClr val="lt1"/>
          </a:fontRef>
        </p:style>
        <p:txBody>
          <a:bodyPr rtlCol="0" anchor="ctr"/>
          <a:lstStyle/>
          <a:p>
            <a:pPr marL="270497" algn="ctr">
              <a:spcBef>
                <a:spcPts val="272"/>
              </a:spcBef>
            </a:pPr>
            <a:r>
              <a:rPr lang="el-GR" dirty="0">
                <a:solidFill>
                  <a:srgbClr val="FFFFFF"/>
                </a:solidFill>
                <a:cs typeface="Arial"/>
              </a:rPr>
              <a:t>Ποια κατάσταση είναι αυτή?</a:t>
            </a:r>
          </a:p>
        </p:txBody>
      </p:sp>
      <p:sp>
        <p:nvSpPr>
          <p:cNvPr id="5" name="object 5"/>
          <p:cNvSpPr/>
          <p:nvPr/>
        </p:nvSpPr>
        <p:spPr>
          <a:xfrm>
            <a:off x="2186571" y="1093826"/>
            <a:ext cx="5694909" cy="777355"/>
          </a:xfrm>
          <a:custGeom>
            <a:avLst/>
            <a:gdLst/>
            <a:ahLst/>
            <a:cxnLst/>
            <a:rect l="l" t="t" r="r" b="b"/>
            <a:pathLst>
              <a:path w="6659880" h="857250">
                <a:moveTo>
                  <a:pt x="0" y="0"/>
                </a:moveTo>
                <a:lnTo>
                  <a:pt x="0" y="857250"/>
                </a:lnTo>
                <a:lnTo>
                  <a:pt x="6659880" y="857250"/>
                </a:lnTo>
                <a:lnTo>
                  <a:pt x="6659880" y="0"/>
                </a:lnTo>
                <a:lnTo>
                  <a:pt x="0" y="0"/>
                </a:lnTo>
                <a:close/>
              </a:path>
            </a:pathLst>
          </a:custGeom>
          <a:solidFill>
            <a:srgbClr val="FFFFFF"/>
          </a:solidFill>
        </p:spPr>
        <p:txBody>
          <a:bodyPr wrap="square" lIns="0" tIns="0" rIns="0" bIns="0" rtlCol="0"/>
          <a:lstStyle/>
          <a:p>
            <a:endParaRPr/>
          </a:p>
        </p:txBody>
      </p:sp>
      <p:sp>
        <p:nvSpPr>
          <p:cNvPr id="26" name="object 26"/>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graphicFrame>
        <p:nvGraphicFramePr>
          <p:cNvPr id="21" name="object 21"/>
          <p:cNvGraphicFramePr>
            <a:graphicFrameLocks noGrp="1"/>
          </p:cNvGraphicFramePr>
          <p:nvPr>
            <p:extLst/>
          </p:nvPr>
        </p:nvGraphicFramePr>
        <p:xfrm>
          <a:off x="2671640" y="404664"/>
          <a:ext cx="7384800" cy="4291214"/>
        </p:xfrm>
        <a:graphic>
          <a:graphicData uri="http://schemas.openxmlformats.org/drawingml/2006/table">
            <a:tbl>
              <a:tblPr firstRow="1" bandRow="1">
                <a:tableStyleId>{2D5ABB26-0587-4C30-8999-92F81FD0307C}</a:tableStyleId>
              </a:tblPr>
              <a:tblGrid>
                <a:gridCol w="6219267">
                  <a:extLst>
                    <a:ext uri="{9D8B030D-6E8A-4147-A177-3AD203B41FA5}">
                      <a16:colId xmlns:a16="http://schemas.microsoft.com/office/drawing/2014/main" xmlns="" val="20000"/>
                    </a:ext>
                  </a:extLst>
                </a:gridCol>
                <a:gridCol w="1165533">
                  <a:extLst>
                    <a:ext uri="{9D8B030D-6E8A-4147-A177-3AD203B41FA5}">
                      <a16:colId xmlns:a16="http://schemas.microsoft.com/office/drawing/2014/main" xmlns="" val="20001"/>
                    </a:ext>
                  </a:extLst>
                </a:gridCol>
              </a:tblGrid>
              <a:tr h="1587910">
                <a:tc>
                  <a:txBody>
                    <a:bodyPr/>
                    <a:lstStyle/>
                    <a:p>
                      <a:pPr>
                        <a:lnSpc>
                          <a:spcPct val="100000"/>
                        </a:lnSpc>
                        <a:spcBef>
                          <a:spcPts val="20"/>
                        </a:spcBef>
                      </a:pPr>
                      <a:endParaRPr sz="2800" dirty="0">
                        <a:solidFill>
                          <a:schemeClr val="tx1"/>
                        </a:solidFill>
                        <a:latin typeface="Times New Roman"/>
                        <a:cs typeface="Times New Roman"/>
                      </a:endParaRPr>
                    </a:p>
                    <a:p>
                      <a:pPr marL="22225">
                        <a:lnSpc>
                          <a:spcPct val="100000"/>
                        </a:lnSpc>
                      </a:pPr>
                      <a:endParaRPr lang="en-US" sz="2800" dirty="0" smtClean="0">
                        <a:solidFill>
                          <a:schemeClr val="tx1"/>
                        </a:solidFill>
                        <a:latin typeface="Calibri"/>
                        <a:cs typeface="Calibri"/>
                      </a:endParaRPr>
                    </a:p>
                    <a:p>
                      <a:pPr marL="22225">
                        <a:lnSpc>
                          <a:spcPct val="100000"/>
                        </a:lnSpc>
                      </a:pPr>
                      <a:endParaRPr lang="en-US" sz="2800" dirty="0" smtClean="0">
                        <a:solidFill>
                          <a:schemeClr val="tx1"/>
                        </a:solidFill>
                        <a:latin typeface="Calibri"/>
                        <a:cs typeface="Calibri"/>
                      </a:endParaRPr>
                    </a:p>
                    <a:p>
                      <a:pPr marL="22225">
                        <a:lnSpc>
                          <a:spcPct val="100000"/>
                        </a:lnSpc>
                      </a:pPr>
                      <a:r>
                        <a:rPr sz="2800" dirty="0" smtClean="0">
                          <a:solidFill>
                            <a:schemeClr val="tx1"/>
                          </a:solidFill>
                          <a:latin typeface="Calibri"/>
                          <a:cs typeface="Calibri"/>
                        </a:rPr>
                        <a:t>Π</a:t>
                      </a:r>
                      <a:r>
                        <a:rPr sz="2800" spc="-35" dirty="0" smtClean="0">
                          <a:solidFill>
                            <a:schemeClr val="tx1"/>
                          </a:solidFill>
                          <a:latin typeface="Calibri"/>
                          <a:cs typeface="Calibri"/>
                        </a:rPr>
                        <a:t>ω</a:t>
                      </a:r>
                      <a:r>
                        <a:rPr sz="2800" dirty="0" smtClean="0">
                          <a:solidFill>
                            <a:schemeClr val="tx1"/>
                          </a:solidFill>
                          <a:latin typeface="Calibri"/>
                          <a:cs typeface="Calibri"/>
                        </a:rPr>
                        <a:t>λήσεις</a:t>
                      </a:r>
                      <a:endParaRPr sz="2800" dirty="0">
                        <a:solidFill>
                          <a:schemeClr val="tx1"/>
                        </a:solidFill>
                        <a:latin typeface="Calibri"/>
                        <a:cs typeface="Calibri"/>
                      </a:endParaRPr>
                    </a:p>
                  </a:txBody>
                  <a:tcPr marL="0" marR="0" marT="0" marB="0"/>
                </a:tc>
                <a:tc>
                  <a:txBody>
                    <a:bodyPr/>
                    <a:lstStyle/>
                    <a:p>
                      <a:pPr>
                        <a:lnSpc>
                          <a:spcPct val="100000"/>
                        </a:lnSpc>
                      </a:pPr>
                      <a:endParaRPr sz="2800" dirty="0">
                        <a:solidFill>
                          <a:schemeClr val="tx1"/>
                        </a:solidFill>
                        <a:latin typeface="Times New Roman"/>
                        <a:cs typeface="Times New Roman"/>
                      </a:endParaRPr>
                    </a:p>
                    <a:p>
                      <a:pPr>
                        <a:lnSpc>
                          <a:spcPct val="100000"/>
                        </a:lnSpc>
                        <a:spcBef>
                          <a:spcPts val="48"/>
                        </a:spcBef>
                      </a:pPr>
                      <a:endParaRPr sz="2800" dirty="0">
                        <a:solidFill>
                          <a:schemeClr val="tx1"/>
                        </a:solidFill>
                        <a:latin typeface="Times New Roman"/>
                        <a:cs typeface="Times New Roman"/>
                      </a:endParaRPr>
                    </a:p>
                    <a:p>
                      <a:pPr marR="50165" algn="r">
                        <a:lnSpc>
                          <a:spcPct val="100000"/>
                        </a:lnSpc>
                      </a:pPr>
                      <a:endParaRPr lang="en-US" sz="2800" spc="-5" dirty="0" smtClean="0">
                        <a:solidFill>
                          <a:schemeClr val="tx1"/>
                        </a:solidFill>
                        <a:latin typeface="Calibri"/>
                        <a:cs typeface="Calibri"/>
                      </a:endParaRPr>
                    </a:p>
                    <a:p>
                      <a:pPr marR="50165" algn="r">
                        <a:lnSpc>
                          <a:spcPct val="100000"/>
                        </a:lnSpc>
                      </a:pPr>
                      <a:r>
                        <a:rPr sz="2800" spc="-5" dirty="0" smtClean="0">
                          <a:solidFill>
                            <a:schemeClr val="tx1"/>
                          </a:solidFill>
                          <a:latin typeface="Calibri"/>
                          <a:cs typeface="Calibri"/>
                        </a:rPr>
                        <a:t>850</a:t>
                      </a:r>
                      <a:endParaRPr sz="2800" dirty="0">
                        <a:solidFill>
                          <a:schemeClr val="tx1"/>
                        </a:solidFill>
                        <a:latin typeface="Calibri"/>
                        <a:cs typeface="Calibri"/>
                      </a:endParaRPr>
                    </a:p>
                  </a:txBody>
                  <a:tcPr marL="0" marR="0" marT="0" marB="0"/>
                </a:tc>
                <a:extLst>
                  <a:ext uri="{0D108BD9-81ED-4DB2-BD59-A6C34878D82A}">
                    <a16:rowId xmlns:a16="http://schemas.microsoft.com/office/drawing/2014/main" xmlns="" val="10000"/>
                  </a:ext>
                </a:extLst>
              </a:tr>
              <a:tr h="514281">
                <a:tc>
                  <a:txBody>
                    <a:bodyPr/>
                    <a:lstStyle/>
                    <a:p>
                      <a:pPr marL="22225">
                        <a:lnSpc>
                          <a:spcPts val="3745"/>
                        </a:lnSpc>
                      </a:pPr>
                      <a:r>
                        <a:rPr sz="2800" spc="-105" dirty="0">
                          <a:solidFill>
                            <a:schemeClr val="tx1"/>
                          </a:solidFill>
                          <a:latin typeface="Calibri"/>
                          <a:cs typeface="Calibri"/>
                        </a:rPr>
                        <a:t>Κ</a:t>
                      </a:r>
                      <a:r>
                        <a:rPr sz="2800" spc="-5" dirty="0">
                          <a:solidFill>
                            <a:schemeClr val="tx1"/>
                          </a:solidFill>
                          <a:latin typeface="Calibri"/>
                          <a:cs typeface="Calibri"/>
                        </a:rPr>
                        <a:t>ό</a:t>
                      </a:r>
                      <a:r>
                        <a:rPr sz="2800" spc="30" dirty="0">
                          <a:solidFill>
                            <a:schemeClr val="tx1"/>
                          </a:solidFill>
                          <a:latin typeface="Calibri"/>
                          <a:cs typeface="Calibri"/>
                        </a:rPr>
                        <a:t>σ</a:t>
                      </a:r>
                      <a:r>
                        <a:rPr sz="2800" spc="-30" dirty="0">
                          <a:solidFill>
                            <a:schemeClr val="tx1"/>
                          </a:solidFill>
                          <a:latin typeface="Calibri"/>
                          <a:cs typeface="Calibri"/>
                        </a:rPr>
                        <a:t>τ</a:t>
                      </a:r>
                      <a:r>
                        <a:rPr sz="2800" spc="-5" dirty="0">
                          <a:solidFill>
                            <a:schemeClr val="tx1"/>
                          </a:solidFill>
                          <a:latin typeface="Calibri"/>
                          <a:cs typeface="Calibri"/>
                        </a:rPr>
                        <a:t>ο</a:t>
                      </a:r>
                      <a:r>
                        <a:rPr sz="2800" dirty="0">
                          <a:solidFill>
                            <a:schemeClr val="tx1"/>
                          </a:solidFill>
                          <a:latin typeface="Calibri"/>
                          <a:cs typeface="Calibri"/>
                        </a:rPr>
                        <a:t>ς</a:t>
                      </a:r>
                      <a:r>
                        <a:rPr sz="2800" spc="-5" dirty="0">
                          <a:solidFill>
                            <a:schemeClr val="tx1"/>
                          </a:solidFill>
                          <a:latin typeface="Calibri"/>
                          <a:cs typeface="Calibri"/>
                        </a:rPr>
                        <a:t> </a:t>
                      </a:r>
                      <a:r>
                        <a:rPr sz="2800" spc="-30" dirty="0">
                          <a:solidFill>
                            <a:schemeClr val="tx1"/>
                          </a:solidFill>
                          <a:latin typeface="Calibri"/>
                          <a:cs typeface="Calibri"/>
                        </a:rPr>
                        <a:t>π</a:t>
                      </a:r>
                      <a:r>
                        <a:rPr sz="2800" spc="-35" dirty="0">
                          <a:solidFill>
                            <a:schemeClr val="tx1"/>
                          </a:solidFill>
                          <a:latin typeface="Calibri"/>
                          <a:cs typeface="Calibri"/>
                        </a:rPr>
                        <a:t>ω</a:t>
                      </a:r>
                      <a:r>
                        <a:rPr sz="2800" dirty="0">
                          <a:solidFill>
                            <a:schemeClr val="tx1"/>
                          </a:solidFill>
                          <a:latin typeface="Calibri"/>
                          <a:cs typeface="Calibri"/>
                        </a:rPr>
                        <a:t>λ</a:t>
                      </a:r>
                      <a:r>
                        <a:rPr sz="2800" spc="-5" dirty="0">
                          <a:solidFill>
                            <a:schemeClr val="tx1"/>
                          </a:solidFill>
                          <a:latin typeface="Calibri"/>
                          <a:cs typeface="Calibri"/>
                        </a:rPr>
                        <a:t>ηθ</a:t>
                      </a:r>
                      <a:r>
                        <a:rPr sz="2800" spc="5" dirty="0">
                          <a:solidFill>
                            <a:schemeClr val="tx1"/>
                          </a:solidFill>
                          <a:latin typeface="Calibri"/>
                          <a:cs typeface="Calibri"/>
                        </a:rPr>
                        <a:t>έ</a:t>
                      </a:r>
                      <a:r>
                        <a:rPr sz="2800" spc="15" dirty="0">
                          <a:solidFill>
                            <a:schemeClr val="tx1"/>
                          </a:solidFill>
                          <a:latin typeface="Calibri"/>
                          <a:cs typeface="Calibri"/>
                        </a:rPr>
                        <a:t>ν</a:t>
                      </a:r>
                      <a:r>
                        <a:rPr sz="2800" spc="-15" dirty="0">
                          <a:solidFill>
                            <a:schemeClr val="tx1"/>
                          </a:solidFill>
                          <a:latin typeface="Calibri"/>
                          <a:cs typeface="Calibri"/>
                        </a:rPr>
                        <a:t>τω</a:t>
                      </a:r>
                      <a:r>
                        <a:rPr sz="2800" dirty="0">
                          <a:solidFill>
                            <a:schemeClr val="tx1"/>
                          </a:solidFill>
                          <a:latin typeface="Calibri"/>
                          <a:cs typeface="Calibri"/>
                        </a:rPr>
                        <a:t>ν</a:t>
                      </a:r>
                      <a:endParaRPr sz="2800">
                        <a:solidFill>
                          <a:schemeClr val="tx1"/>
                        </a:solidFill>
                        <a:latin typeface="Calibri"/>
                        <a:cs typeface="Calibri"/>
                      </a:endParaRPr>
                    </a:p>
                  </a:txBody>
                  <a:tcPr marL="0" marR="0" marT="0" marB="0"/>
                </a:tc>
                <a:tc>
                  <a:txBody>
                    <a:bodyPr/>
                    <a:lstStyle/>
                    <a:p>
                      <a:pPr marR="45720" algn="r">
                        <a:lnSpc>
                          <a:spcPts val="3745"/>
                        </a:lnSpc>
                      </a:pPr>
                      <a:r>
                        <a:rPr sz="2800" u="heavy" spc="-5" dirty="0">
                          <a:solidFill>
                            <a:schemeClr val="tx1"/>
                          </a:solidFill>
                          <a:latin typeface="Calibri"/>
                          <a:cs typeface="Calibri"/>
                        </a:rPr>
                        <a:t>500</a:t>
                      </a:r>
                      <a:endParaRPr sz="2800" dirty="0">
                        <a:solidFill>
                          <a:schemeClr val="tx1"/>
                        </a:solidFill>
                        <a:latin typeface="Calibri"/>
                        <a:cs typeface="Calibri"/>
                      </a:endParaRPr>
                    </a:p>
                  </a:txBody>
                  <a:tcPr marL="0" marR="0" marT="0" marB="0"/>
                </a:tc>
                <a:extLst>
                  <a:ext uri="{0D108BD9-81ED-4DB2-BD59-A6C34878D82A}">
                    <a16:rowId xmlns:a16="http://schemas.microsoft.com/office/drawing/2014/main" xmlns="" val="10001"/>
                  </a:ext>
                </a:extLst>
              </a:tr>
              <a:tr h="514281">
                <a:tc>
                  <a:txBody>
                    <a:bodyPr/>
                    <a:lstStyle/>
                    <a:p>
                      <a:pPr marL="22225">
                        <a:lnSpc>
                          <a:spcPts val="3745"/>
                        </a:lnSpc>
                      </a:pPr>
                      <a:r>
                        <a:rPr sz="2800" dirty="0">
                          <a:solidFill>
                            <a:schemeClr val="tx1"/>
                          </a:solidFill>
                          <a:latin typeface="Calibri"/>
                          <a:cs typeface="Calibri"/>
                        </a:rPr>
                        <a:t>Μικ</a:t>
                      </a:r>
                      <a:r>
                        <a:rPr sz="2800" spc="-30" dirty="0">
                          <a:solidFill>
                            <a:schemeClr val="tx1"/>
                          </a:solidFill>
                          <a:latin typeface="Calibri"/>
                          <a:cs typeface="Calibri"/>
                        </a:rPr>
                        <a:t>τ</a:t>
                      </a:r>
                      <a:r>
                        <a:rPr sz="2800" dirty="0">
                          <a:solidFill>
                            <a:schemeClr val="tx1"/>
                          </a:solidFill>
                          <a:latin typeface="Calibri"/>
                          <a:cs typeface="Calibri"/>
                        </a:rPr>
                        <a:t>ό Κέρδος</a:t>
                      </a:r>
                      <a:endParaRPr sz="2800">
                        <a:solidFill>
                          <a:schemeClr val="tx1"/>
                        </a:solidFill>
                        <a:latin typeface="Calibri"/>
                        <a:cs typeface="Calibri"/>
                      </a:endParaRPr>
                    </a:p>
                  </a:txBody>
                  <a:tcPr marL="0" marR="0" marT="0" marB="0"/>
                </a:tc>
                <a:tc>
                  <a:txBody>
                    <a:bodyPr/>
                    <a:lstStyle/>
                    <a:p>
                      <a:pPr marR="14604" algn="r">
                        <a:lnSpc>
                          <a:spcPts val="3745"/>
                        </a:lnSpc>
                      </a:pPr>
                      <a:r>
                        <a:rPr sz="2800" spc="-5" dirty="0">
                          <a:solidFill>
                            <a:schemeClr val="tx1"/>
                          </a:solidFill>
                          <a:latin typeface="Calibri"/>
                          <a:cs typeface="Calibri"/>
                        </a:rPr>
                        <a:t>350</a:t>
                      </a:r>
                      <a:endParaRPr sz="2800">
                        <a:solidFill>
                          <a:schemeClr val="tx1"/>
                        </a:solidFill>
                        <a:latin typeface="Calibri"/>
                        <a:cs typeface="Calibri"/>
                      </a:endParaRPr>
                    </a:p>
                  </a:txBody>
                  <a:tcPr marL="0" marR="0" marT="0" marB="0"/>
                </a:tc>
                <a:extLst>
                  <a:ext uri="{0D108BD9-81ED-4DB2-BD59-A6C34878D82A}">
                    <a16:rowId xmlns:a16="http://schemas.microsoft.com/office/drawing/2014/main" xmlns="" val="10002"/>
                  </a:ext>
                </a:extLst>
              </a:tr>
              <a:tr h="514281">
                <a:tc>
                  <a:txBody>
                    <a:bodyPr/>
                    <a:lstStyle/>
                    <a:p>
                      <a:pPr marL="22225">
                        <a:lnSpc>
                          <a:spcPts val="3745"/>
                        </a:lnSpc>
                      </a:pPr>
                      <a:r>
                        <a:rPr sz="2800" spc="-5" dirty="0">
                          <a:solidFill>
                            <a:schemeClr val="tx1"/>
                          </a:solidFill>
                          <a:latin typeface="Calibri"/>
                          <a:cs typeface="Calibri"/>
                        </a:rPr>
                        <a:t>Έ</a:t>
                      </a:r>
                      <a:r>
                        <a:rPr sz="2800" spc="-35" dirty="0">
                          <a:solidFill>
                            <a:schemeClr val="tx1"/>
                          </a:solidFill>
                          <a:latin typeface="Calibri"/>
                          <a:cs typeface="Calibri"/>
                        </a:rPr>
                        <a:t>ξ</a:t>
                      </a:r>
                      <a:r>
                        <a:rPr sz="2800" spc="-5" dirty="0">
                          <a:solidFill>
                            <a:schemeClr val="tx1"/>
                          </a:solidFill>
                          <a:latin typeface="Calibri"/>
                          <a:cs typeface="Calibri"/>
                        </a:rPr>
                        <a:t>ο</a:t>
                      </a:r>
                      <a:r>
                        <a:rPr sz="2800" dirty="0">
                          <a:solidFill>
                            <a:schemeClr val="tx1"/>
                          </a:solidFill>
                          <a:latin typeface="Calibri"/>
                          <a:cs typeface="Calibri"/>
                        </a:rPr>
                        <a:t>δα προσωπι</a:t>
                      </a:r>
                      <a:r>
                        <a:rPr sz="2800" spc="-105" dirty="0">
                          <a:solidFill>
                            <a:schemeClr val="tx1"/>
                          </a:solidFill>
                          <a:latin typeface="Calibri"/>
                          <a:cs typeface="Calibri"/>
                        </a:rPr>
                        <a:t>κ</a:t>
                      </a:r>
                      <a:r>
                        <a:rPr sz="2800" spc="-5" dirty="0">
                          <a:solidFill>
                            <a:schemeClr val="tx1"/>
                          </a:solidFill>
                          <a:latin typeface="Calibri"/>
                          <a:cs typeface="Calibri"/>
                        </a:rPr>
                        <a:t>ο</a:t>
                      </a:r>
                      <a:r>
                        <a:rPr sz="2800" dirty="0">
                          <a:solidFill>
                            <a:schemeClr val="tx1"/>
                          </a:solidFill>
                          <a:latin typeface="Calibri"/>
                          <a:cs typeface="Calibri"/>
                        </a:rPr>
                        <a:t>ύ</a:t>
                      </a:r>
                      <a:endParaRPr sz="2800">
                        <a:solidFill>
                          <a:schemeClr val="tx1"/>
                        </a:solidFill>
                        <a:latin typeface="Calibri"/>
                        <a:cs typeface="Calibri"/>
                      </a:endParaRPr>
                    </a:p>
                  </a:txBody>
                  <a:tcPr marL="0" marR="0" marT="0" marB="0"/>
                </a:tc>
                <a:tc>
                  <a:txBody>
                    <a:bodyPr/>
                    <a:lstStyle/>
                    <a:p>
                      <a:pPr marR="52069" algn="r">
                        <a:lnSpc>
                          <a:spcPts val="3745"/>
                        </a:lnSpc>
                      </a:pPr>
                      <a:r>
                        <a:rPr sz="2800" u="heavy" spc="-5" dirty="0">
                          <a:solidFill>
                            <a:schemeClr val="tx1"/>
                          </a:solidFill>
                          <a:latin typeface="Calibri"/>
                          <a:cs typeface="Calibri"/>
                        </a:rPr>
                        <a:t>200</a:t>
                      </a:r>
                      <a:endParaRPr sz="2800">
                        <a:solidFill>
                          <a:schemeClr val="tx1"/>
                        </a:solidFill>
                        <a:latin typeface="Calibri"/>
                        <a:cs typeface="Calibri"/>
                      </a:endParaRPr>
                    </a:p>
                  </a:txBody>
                  <a:tcPr marL="0" marR="0" marT="0" marB="0"/>
                </a:tc>
                <a:extLst>
                  <a:ext uri="{0D108BD9-81ED-4DB2-BD59-A6C34878D82A}">
                    <a16:rowId xmlns:a16="http://schemas.microsoft.com/office/drawing/2014/main" xmlns="" val="10003"/>
                  </a:ext>
                </a:extLst>
              </a:tr>
              <a:tr h="1041491">
                <a:tc>
                  <a:txBody>
                    <a:bodyPr/>
                    <a:lstStyle/>
                    <a:p>
                      <a:pPr marL="22225">
                        <a:lnSpc>
                          <a:spcPts val="3745"/>
                        </a:lnSpc>
                      </a:pPr>
                      <a:r>
                        <a:rPr sz="2800" spc="-5" dirty="0">
                          <a:solidFill>
                            <a:schemeClr val="tx1"/>
                          </a:solidFill>
                          <a:latin typeface="Calibri"/>
                          <a:cs typeface="Calibri"/>
                        </a:rPr>
                        <a:t>Λε</a:t>
                      </a:r>
                      <a:r>
                        <a:rPr sz="2800" spc="-50" dirty="0">
                          <a:solidFill>
                            <a:schemeClr val="tx1"/>
                          </a:solidFill>
                          <a:latin typeface="Calibri"/>
                          <a:cs typeface="Calibri"/>
                        </a:rPr>
                        <a:t>ι</a:t>
                      </a:r>
                      <a:r>
                        <a:rPr sz="2800" spc="-30" dirty="0">
                          <a:solidFill>
                            <a:schemeClr val="tx1"/>
                          </a:solidFill>
                          <a:latin typeface="Calibri"/>
                          <a:cs typeface="Calibri"/>
                        </a:rPr>
                        <a:t>τ</a:t>
                      </a:r>
                      <a:r>
                        <a:rPr sz="2800" spc="-5" dirty="0">
                          <a:solidFill>
                            <a:schemeClr val="tx1"/>
                          </a:solidFill>
                          <a:latin typeface="Calibri"/>
                          <a:cs typeface="Calibri"/>
                        </a:rPr>
                        <a:t>ου</a:t>
                      </a:r>
                      <a:r>
                        <a:rPr sz="2800" spc="-20" dirty="0">
                          <a:solidFill>
                            <a:schemeClr val="tx1"/>
                          </a:solidFill>
                          <a:latin typeface="Calibri"/>
                          <a:cs typeface="Calibri"/>
                        </a:rPr>
                        <a:t>ρ</a:t>
                      </a:r>
                      <a:r>
                        <a:rPr sz="2800" dirty="0">
                          <a:solidFill>
                            <a:schemeClr val="tx1"/>
                          </a:solidFill>
                          <a:latin typeface="Calibri"/>
                          <a:cs typeface="Calibri"/>
                        </a:rPr>
                        <a:t>γ</a:t>
                      </a:r>
                      <a:r>
                        <a:rPr sz="2800" spc="-5" dirty="0">
                          <a:solidFill>
                            <a:schemeClr val="tx1"/>
                          </a:solidFill>
                          <a:latin typeface="Calibri"/>
                          <a:cs typeface="Calibri"/>
                        </a:rPr>
                        <a:t>ι</a:t>
                      </a:r>
                      <a:r>
                        <a:rPr sz="2800" spc="-105" dirty="0">
                          <a:solidFill>
                            <a:schemeClr val="tx1"/>
                          </a:solidFill>
                          <a:latin typeface="Calibri"/>
                          <a:cs typeface="Calibri"/>
                        </a:rPr>
                        <a:t>κ</a:t>
                      </a:r>
                      <a:r>
                        <a:rPr sz="2800" dirty="0">
                          <a:solidFill>
                            <a:schemeClr val="tx1"/>
                          </a:solidFill>
                          <a:latin typeface="Calibri"/>
                          <a:cs typeface="Calibri"/>
                        </a:rPr>
                        <a:t>ό</a:t>
                      </a:r>
                      <a:r>
                        <a:rPr sz="2800" spc="10" dirty="0">
                          <a:solidFill>
                            <a:schemeClr val="tx1"/>
                          </a:solidFill>
                          <a:latin typeface="Calibri"/>
                          <a:cs typeface="Calibri"/>
                        </a:rPr>
                        <a:t> </a:t>
                      </a:r>
                      <a:r>
                        <a:rPr sz="2800" spc="-5" dirty="0">
                          <a:solidFill>
                            <a:schemeClr val="tx1"/>
                          </a:solidFill>
                          <a:latin typeface="Calibri"/>
                          <a:cs typeface="Calibri"/>
                        </a:rPr>
                        <a:t>αποτέλ</a:t>
                      </a:r>
                      <a:r>
                        <a:rPr sz="2800" spc="-45" dirty="0">
                          <a:solidFill>
                            <a:schemeClr val="tx1"/>
                          </a:solidFill>
                          <a:latin typeface="Calibri"/>
                          <a:cs typeface="Calibri"/>
                        </a:rPr>
                        <a:t>ε</a:t>
                      </a:r>
                      <a:r>
                        <a:rPr sz="2800" dirty="0">
                          <a:solidFill>
                            <a:schemeClr val="tx1"/>
                          </a:solidFill>
                          <a:latin typeface="Calibri"/>
                          <a:cs typeface="Calibri"/>
                        </a:rPr>
                        <a:t>σ</a:t>
                      </a:r>
                      <a:r>
                        <a:rPr sz="2800" spc="-5" dirty="0">
                          <a:solidFill>
                            <a:schemeClr val="tx1"/>
                          </a:solidFill>
                          <a:latin typeface="Calibri"/>
                          <a:cs typeface="Calibri"/>
                        </a:rPr>
                        <a:t>μα</a:t>
                      </a:r>
                      <a:endParaRPr sz="2800" dirty="0">
                        <a:solidFill>
                          <a:schemeClr val="tx1"/>
                        </a:solidFill>
                        <a:latin typeface="Calibri"/>
                        <a:cs typeface="Calibri"/>
                      </a:endParaRPr>
                    </a:p>
                  </a:txBody>
                  <a:tcPr marL="0" marR="0" marT="0" marB="0"/>
                </a:tc>
                <a:tc>
                  <a:txBody>
                    <a:bodyPr/>
                    <a:lstStyle/>
                    <a:p>
                      <a:pPr marR="19685" algn="r">
                        <a:lnSpc>
                          <a:spcPts val="3745"/>
                        </a:lnSpc>
                      </a:pPr>
                      <a:r>
                        <a:rPr sz="2800" spc="-5" dirty="0">
                          <a:solidFill>
                            <a:schemeClr val="tx1"/>
                          </a:solidFill>
                          <a:latin typeface="Calibri"/>
                          <a:cs typeface="Calibri"/>
                        </a:rPr>
                        <a:t>150</a:t>
                      </a:r>
                      <a:endParaRPr sz="2800" dirty="0">
                        <a:solidFill>
                          <a:schemeClr val="tx1"/>
                        </a:solidFill>
                        <a:latin typeface="Calibri"/>
                        <a:cs typeface="Calibri"/>
                      </a:endParaRPr>
                    </a:p>
                  </a:txBody>
                  <a:tcPr marL="0" marR="0" marT="0" marB="0"/>
                </a:tc>
                <a:extLst>
                  <a:ext uri="{0D108BD9-81ED-4DB2-BD59-A6C34878D82A}">
                    <a16:rowId xmlns:a16="http://schemas.microsoft.com/office/drawing/2014/main" xmlns="" val="10004"/>
                  </a:ext>
                </a:extLst>
              </a:tr>
            </a:tbl>
          </a:graphicData>
        </a:graphic>
      </p:graphicFrame>
      <p:sp>
        <p:nvSpPr>
          <p:cNvPr id="33" name="Τίτλος 32"/>
          <p:cNvSpPr>
            <a:spLocks noGrp="1"/>
          </p:cNvSpPr>
          <p:nvPr>
            <p:ph type="title"/>
          </p:nvPr>
        </p:nvSpPr>
        <p:spPr/>
        <p:txBody>
          <a:bodyPr>
            <a:normAutofit/>
          </a:bodyPr>
          <a:lstStyle/>
          <a:p>
            <a:r>
              <a:rPr lang="el-GR" dirty="0"/>
              <a:t>Έξοδα </a:t>
            </a:r>
            <a:r>
              <a:rPr lang="el-GR" dirty="0" smtClean="0"/>
              <a:t>?</a:t>
            </a:r>
            <a:endParaRPr lang="el-GR" dirty="0"/>
          </a:p>
        </p:txBody>
      </p:sp>
      <p:sp>
        <p:nvSpPr>
          <p:cNvPr id="36" name="Επεξήγηση με παραλληλόγραμμο 35"/>
          <p:cNvSpPr/>
          <p:nvPr/>
        </p:nvSpPr>
        <p:spPr>
          <a:xfrm>
            <a:off x="7074535" y="4981061"/>
            <a:ext cx="3440953" cy="1135525"/>
          </a:xfrm>
          <a:prstGeom prst="wedgeRectCallout">
            <a:avLst>
              <a:gd name="adj1" fmla="val 34249"/>
              <a:gd name="adj2" fmla="val -134632"/>
            </a:avLst>
          </a:prstGeom>
        </p:spPr>
        <p:style>
          <a:lnRef idx="1">
            <a:schemeClr val="accent1"/>
          </a:lnRef>
          <a:fillRef idx="3">
            <a:schemeClr val="accent1"/>
          </a:fillRef>
          <a:effectRef idx="2">
            <a:schemeClr val="accent1"/>
          </a:effectRef>
          <a:fontRef idx="minor">
            <a:schemeClr val="lt1"/>
          </a:fontRef>
        </p:style>
        <p:txBody>
          <a:bodyPr rtlCol="0" anchor="ctr"/>
          <a:lstStyle/>
          <a:p>
            <a:pPr marL="270497" algn="ctr">
              <a:spcBef>
                <a:spcPts val="272"/>
              </a:spcBef>
            </a:pPr>
            <a:r>
              <a:rPr lang="el-GR" dirty="0">
                <a:solidFill>
                  <a:srgbClr val="FFFFFF"/>
                </a:solidFill>
                <a:cs typeface="Arial"/>
              </a:rPr>
              <a:t>Τα έσοδα, έξοδα και το μεταξύ τους αποτέλεσμα επηρεάζουν τα ΙΚ</a:t>
            </a:r>
          </a:p>
        </p:txBody>
      </p:sp>
    </p:spTree>
    <p:extLst>
      <p:ext uri="{BB962C8B-B14F-4D97-AF65-F5344CB8AC3E}">
        <p14:creationId xmlns:p14="http://schemas.microsoft.com/office/powerpoint/2010/main" val="1440797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Έ</a:t>
            </a:r>
            <a:r>
              <a:rPr spc="-35" dirty="0">
                <a:latin typeface="Calibri"/>
                <a:cs typeface="Calibri"/>
              </a:rPr>
              <a:t>ξ</a:t>
            </a:r>
            <a:r>
              <a:rPr dirty="0">
                <a:latin typeface="Calibri"/>
                <a:cs typeface="Calibri"/>
              </a:rPr>
              <a:t>οδα</a:t>
            </a:r>
            <a:r>
              <a:rPr spc="-26" dirty="0">
                <a:latin typeface="Calibri"/>
                <a:cs typeface="Calibri"/>
              </a:rPr>
              <a:t> </a:t>
            </a:r>
            <a:r>
              <a:rPr dirty="0">
                <a:latin typeface="Calibri"/>
                <a:cs typeface="Calibri"/>
              </a:rPr>
              <a:t>προσωπι</a:t>
            </a:r>
            <a:r>
              <a:rPr spc="-88" dirty="0">
                <a:latin typeface="Calibri"/>
                <a:cs typeface="Calibri"/>
              </a:rPr>
              <a:t>κ</a:t>
            </a:r>
            <a:r>
              <a:rPr dirty="0">
                <a:latin typeface="Calibri"/>
                <a:cs typeface="Calibri"/>
              </a:rPr>
              <a:t>ού</a:t>
            </a:r>
          </a:p>
        </p:txBody>
      </p:sp>
      <p:sp>
        <p:nvSpPr>
          <p:cNvPr id="8" name="object 8"/>
          <p:cNvSpPr txBox="1"/>
          <p:nvPr/>
        </p:nvSpPr>
        <p:spPr>
          <a:xfrm>
            <a:off x="2654620" y="1484691"/>
            <a:ext cx="6969772" cy="1292662"/>
          </a:xfrm>
          <a:prstGeom prst="rect">
            <a:avLst/>
          </a:prstGeom>
        </p:spPr>
        <p:txBody>
          <a:bodyPr vert="horz" wrap="square" lIns="0" tIns="0" rIns="0" bIns="0" rtlCol="0">
            <a:spAutoFit/>
          </a:bodyPr>
          <a:lstStyle/>
          <a:p>
            <a:pPr marL="468331" indent="-457200">
              <a:buClr>
                <a:schemeClr val="tx1"/>
              </a:buClr>
              <a:buFont typeface="Arial" panose="020B0604020202020204" pitchFamily="34" charset="0"/>
              <a:buChar char="•"/>
              <a:tabLst>
                <a:tab pos="311683" algn="l"/>
              </a:tabLst>
            </a:pPr>
            <a:r>
              <a:rPr sz="2800" spc="-4" dirty="0">
                <a:latin typeface="Calibri"/>
                <a:cs typeface="Calibri"/>
              </a:rPr>
              <a:t>Οι </a:t>
            </a:r>
            <a:r>
              <a:rPr sz="2800" spc="-9" dirty="0">
                <a:latin typeface="Calibri"/>
                <a:cs typeface="Calibri"/>
              </a:rPr>
              <a:t>α</a:t>
            </a:r>
            <a:r>
              <a:rPr sz="2800" spc="-26" dirty="0">
                <a:latin typeface="Calibri"/>
                <a:cs typeface="Calibri"/>
              </a:rPr>
              <a:t>μ</a:t>
            </a:r>
            <a:r>
              <a:rPr sz="2800" spc="-9" dirty="0">
                <a:latin typeface="Calibri"/>
                <a:cs typeface="Calibri"/>
              </a:rPr>
              <a:t>ο</a:t>
            </a:r>
            <a:r>
              <a:rPr sz="2800" spc="-4" dirty="0">
                <a:latin typeface="Calibri"/>
                <a:cs typeface="Calibri"/>
              </a:rPr>
              <a:t>ι</a:t>
            </a:r>
            <a:r>
              <a:rPr sz="2800" spc="-9" dirty="0">
                <a:latin typeface="Calibri"/>
                <a:cs typeface="Calibri"/>
              </a:rPr>
              <a:t>βέ</a:t>
            </a:r>
            <a:r>
              <a:rPr sz="2800" spc="-4" dirty="0">
                <a:latin typeface="Calibri"/>
                <a:cs typeface="Calibri"/>
              </a:rPr>
              <a:t>ς</a:t>
            </a:r>
            <a:r>
              <a:rPr sz="2800" spc="4" dirty="0">
                <a:latin typeface="Calibri"/>
                <a:cs typeface="Calibri"/>
              </a:rPr>
              <a:t> </a:t>
            </a:r>
            <a:r>
              <a:rPr sz="2800" spc="-31" dirty="0">
                <a:latin typeface="Calibri"/>
                <a:cs typeface="Calibri"/>
              </a:rPr>
              <a:t>τ</a:t>
            </a:r>
            <a:r>
              <a:rPr sz="2800" dirty="0">
                <a:latin typeface="Calibri"/>
                <a:cs typeface="Calibri"/>
              </a:rPr>
              <a:t>ο</a:t>
            </a:r>
            <a:r>
              <a:rPr sz="2800" spc="-4" dirty="0">
                <a:latin typeface="Calibri"/>
                <a:cs typeface="Calibri"/>
              </a:rPr>
              <a:t>υ</a:t>
            </a:r>
            <a:r>
              <a:rPr sz="2800" spc="9" dirty="0">
                <a:latin typeface="Calibri"/>
                <a:cs typeface="Calibri"/>
              </a:rPr>
              <a:t> </a:t>
            </a:r>
            <a:r>
              <a:rPr sz="2800" spc="-9" dirty="0">
                <a:latin typeface="Calibri"/>
                <a:cs typeface="Calibri"/>
              </a:rPr>
              <a:t>πρ</a:t>
            </a:r>
            <a:r>
              <a:rPr sz="2800" spc="-4" dirty="0">
                <a:latin typeface="Calibri"/>
                <a:cs typeface="Calibri"/>
              </a:rPr>
              <a:t>οσωπι</a:t>
            </a:r>
            <a:r>
              <a:rPr sz="2800" spc="-96" dirty="0">
                <a:latin typeface="Calibri"/>
                <a:cs typeface="Calibri"/>
              </a:rPr>
              <a:t>κ</a:t>
            </a:r>
            <a:r>
              <a:rPr sz="2800" spc="-4" dirty="0">
                <a:latin typeface="Calibri"/>
                <a:cs typeface="Calibri"/>
              </a:rPr>
              <a:t>ού</a:t>
            </a:r>
            <a:r>
              <a:rPr sz="2800" dirty="0">
                <a:latin typeface="Calibri"/>
                <a:cs typeface="Calibri"/>
              </a:rPr>
              <a:t> </a:t>
            </a:r>
            <a:r>
              <a:rPr sz="2800" spc="-4" dirty="0">
                <a:latin typeface="Calibri"/>
                <a:cs typeface="Calibri"/>
              </a:rPr>
              <a:t>αν</a:t>
            </a:r>
            <a:r>
              <a:rPr sz="2800" spc="-9" dirty="0">
                <a:latin typeface="Calibri"/>
                <a:cs typeface="Calibri"/>
              </a:rPr>
              <a:t>ή</a:t>
            </a:r>
            <a:r>
              <a:rPr sz="2800" spc="-57" dirty="0">
                <a:latin typeface="Calibri"/>
                <a:cs typeface="Calibri"/>
              </a:rPr>
              <a:t>λ</a:t>
            </a:r>
            <a:r>
              <a:rPr sz="2800" spc="-9" dirty="0">
                <a:latin typeface="Calibri"/>
                <a:cs typeface="Calibri"/>
              </a:rPr>
              <a:t>θα</a:t>
            </a:r>
            <a:r>
              <a:rPr sz="2800" spc="-4" dirty="0">
                <a:latin typeface="Calibri"/>
                <a:cs typeface="Calibri"/>
              </a:rPr>
              <a:t>ν</a:t>
            </a:r>
            <a:r>
              <a:rPr sz="2800" spc="22" dirty="0">
                <a:latin typeface="Calibri"/>
                <a:cs typeface="Calibri"/>
              </a:rPr>
              <a:t> </a:t>
            </a:r>
            <a:r>
              <a:rPr sz="2800" spc="-9" dirty="0">
                <a:latin typeface="Calibri"/>
                <a:cs typeface="Calibri"/>
              </a:rPr>
              <a:t>σ</a:t>
            </a:r>
            <a:r>
              <a:rPr sz="2800" spc="-4" dirty="0">
                <a:latin typeface="Calibri"/>
                <a:cs typeface="Calibri"/>
              </a:rPr>
              <a:t>ε</a:t>
            </a:r>
            <a:r>
              <a:rPr lang="en-US" sz="2800" dirty="0">
                <a:latin typeface="Calibri"/>
                <a:cs typeface="Calibri"/>
              </a:rPr>
              <a:t> </a:t>
            </a:r>
            <a:r>
              <a:rPr sz="2800" spc="-9" dirty="0">
                <a:latin typeface="Calibri"/>
                <a:cs typeface="Calibri"/>
              </a:rPr>
              <a:t>€200</a:t>
            </a:r>
            <a:r>
              <a:rPr sz="2800" spc="-4" dirty="0">
                <a:latin typeface="Calibri"/>
                <a:cs typeface="Calibri"/>
              </a:rPr>
              <a:t>.</a:t>
            </a:r>
            <a:r>
              <a:rPr sz="2800" spc="18" dirty="0">
                <a:latin typeface="Calibri"/>
                <a:cs typeface="Calibri"/>
              </a:rPr>
              <a:t> </a:t>
            </a:r>
            <a:r>
              <a:rPr sz="2800" spc="-245" dirty="0">
                <a:latin typeface="Calibri"/>
                <a:cs typeface="Calibri"/>
              </a:rPr>
              <a:t>Τ</a:t>
            </a:r>
            <a:r>
              <a:rPr sz="2800" spc="-4" dirty="0">
                <a:latin typeface="Calibri"/>
                <a:cs typeface="Calibri"/>
              </a:rPr>
              <a:t>ο</a:t>
            </a:r>
            <a:r>
              <a:rPr sz="2800" dirty="0">
                <a:latin typeface="Calibri"/>
                <a:cs typeface="Calibri"/>
              </a:rPr>
              <a:t> </a:t>
            </a:r>
            <a:r>
              <a:rPr sz="2800" spc="-9" dirty="0">
                <a:latin typeface="Calibri"/>
                <a:cs typeface="Calibri"/>
              </a:rPr>
              <a:t>80</a:t>
            </a:r>
            <a:r>
              <a:rPr sz="2800" spc="-4" dirty="0">
                <a:latin typeface="Calibri"/>
                <a:cs typeface="Calibri"/>
              </a:rPr>
              <a:t>%</a:t>
            </a:r>
            <a:r>
              <a:rPr sz="2800" dirty="0">
                <a:latin typeface="Calibri"/>
                <a:cs typeface="Calibri"/>
              </a:rPr>
              <a:t> </a:t>
            </a:r>
            <a:r>
              <a:rPr sz="2800" spc="-31" dirty="0">
                <a:latin typeface="Calibri"/>
                <a:cs typeface="Calibri"/>
              </a:rPr>
              <a:t>τ</a:t>
            </a:r>
            <a:r>
              <a:rPr sz="2800" spc="-4" dirty="0">
                <a:latin typeface="Calibri"/>
                <a:cs typeface="Calibri"/>
              </a:rPr>
              <a:t>ου</a:t>
            </a:r>
            <a:r>
              <a:rPr sz="2800" spc="4" dirty="0">
                <a:latin typeface="Calibri"/>
                <a:cs typeface="Calibri"/>
              </a:rPr>
              <a:t> </a:t>
            </a:r>
            <a:r>
              <a:rPr sz="2800" spc="-4" dirty="0">
                <a:latin typeface="Calibri"/>
                <a:cs typeface="Calibri"/>
              </a:rPr>
              <a:t>ποσού</a:t>
            </a:r>
            <a:r>
              <a:rPr sz="2800" spc="4" dirty="0">
                <a:latin typeface="Calibri"/>
                <a:cs typeface="Calibri"/>
              </a:rPr>
              <a:t> </a:t>
            </a:r>
            <a:r>
              <a:rPr sz="2800" spc="-96" dirty="0">
                <a:latin typeface="Calibri"/>
                <a:cs typeface="Calibri"/>
              </a:rPr>
              <a:t>κ</a:t>
            </a:r>
            <a:r>
              <a:rPr sz="2800" spc="-4" dirty="0">
                <a:latin typeface="Calibri"/>
                <a:cs typeface="Calibri"/>
              </a:rPr>
              <a:t>α</a:t>
            </a:r>
            <a:r>
              <a:rPr sz="2800" spc="-26" dirty="0">
                <a:latin typeface="Calibri"/>
                <a:cs typeface="Calibri"/>
              </a:rPr>
              <a:t>τ</a:t>
            </a:r>
            <a:r>
              <a:rPr sz="2800" spc="-4" dirty="0">
                <a:latin typeface="Calibri"/>
                <a:cs typeface="Calibri"/>
              </a:rPr>
              <a:t>α</a:t>
            </a:r>
            <a:r>
              <a:rPr sz="2800" spc="-22" dirty="0">
                <a:latin typeface="Calibri"/>
                <a:cs typeface="Calibri"/>
              </a:rPr>
              <a:t>β</a:t>
            </a:r>
            <a:r>
              <a:rPr sz="2800" spc="-4" dirty="0">
                <a:latin typeface="Calibri"/>
                <a:cs typeface="Calibri"/>
              </a:rPr>
              <a:t>λήθη</a:t>
            </a:r>
            <a:r>
              <a:rPr sz="2800" spc="-44" dirty="0">
                <a:latin typeface="Calibri"/>
                <a:cs typeface="Calibri"/>
              </a:rPr>
              <a:t>κ</a:t>
            </a:r>
            <a:r>
              <a:rPr sz="2800" spc="-4" dirty="0">
                <a:latin typeface="Calibri"/>
                <a:cs typeface="Calibri"/>
              </a:rPr>
              <a:t>ε</a:t>
            </a:r>
            <a:r>
              <a:rPr sz="2800" spc="18" dirty="0">
                <a:latin typeface="Calibri"/>
                <a:cs typeface="Calibri"/>
              </a:rPr>
              <a:t> </a:t>
            </a:r>
            <a:r>
              <a:rPr sz="2800" spc="-9" dirty="0">
                <a:latin typeface="Calibri"/>
                <a:cs typeface="Calibri"/>
              </a:rPr>
              <a:t>μ</a:t>
            </a:r>
            <a:r>
              <a:rPr sz="2800" spc="-4" dirty="0">
                <a:latin typeface="Calibri"/>
                <a:cs typeface="Calibri"/>
              </a:rPr>
              <a:t>ε </a:t>
            </a:r>
            <a:r>
              <a:rPr sz="2800" spc="-9" dirty="0">
                <a:latin typeface="Calibri"/>
                <a:cs typeface="Calibri"/>
              </a:rPr>
              <a:t>μετρ</a:t>
            </a:r>
            <a:r>
              <a:rPr sz="2800" spc="-48" dirty="0">
                <a:latin typeface="Calibri"/>
                <a:cs typeface="Calibri"/>
              </a:rPr>
              <a:t>η</a:t>
            </a:r>
            <a:r>
              <a:rPr sz="2800" spc="-26" dirty="0">
                <a:latin typeface="Calibri"/>
                <a:cs typeface="Calibri"/>
              </a:rPr>
              <a:t>τ</a:t>
            </a:r>
            <a:r>
              <a:rPr sz="2800" spc="-9" dirty="0">
                <a:latin typeface="Calibri"/>
                <a:cs typeface="Calibri"/>
              </a:rPr>
              <a:t>ά</a:t>
            </a:r>
            <a:r>
              <a:rPr sz="2800" dirty="0">
                <a:latin typeface="Calibri"/>
                <a:cs typeface="Calibri"/>
              </a:rPr>
              <a:t>.</a:t>
            </a:r>
          </a:p>
        </p:txBody>
      </p:sp>
      <p:sp>
        <p:nvSpPr>
          <p:cNvPr id="9" name="object 9"/>
          <p:cNvSpPr txBox="1"/>
          <p:nvPr/>
        </p:nvSpPr>
        <p:spPr>
          <a:xfrm>
            <a:off x="3762326" y="3001859"/>
            <a:ext cx="2261666" cy="384721"/>
          </a:xfrm>
          <a:prstGeom prst="rect">
            <a:avLst/>
          </a:prstGeom>
        </p:spPr>
        <p:txBody>
          <a:bodyPr vert="horz" wrap="square" lIns="0" tIns="0" rIns="0" bIns="0" rtlCol="0">
            <a:spAutoFit/>
          </a:bodyPr>
          <a:lstStyle/>
          <a:p>
            <a:pPr marL="11132"/>
            <a:r>
              <a:rPr sz="2500" spc="-4" dirty="0">
                <a:latin typeface="Calibri"/>
                <a:cs typeface="Calibri"/>
              </a:rPr>
              <a:t>Ενε</a:t>
            </a:r>
            <a:r>
              <a:rPr sz="2500" spc="-18" dirty="0">
                <a:latin typeface="Calibri"/>
                <a:cs typeface="Calibri"/>
              </a:rPr>
              <a:t>ρ</a:t>
            </a:r>
            <a:r>
              <a:rPr sz="2500" spc="-4" dirty="0">
                <a:latin typeface="Calibri"/>
                <a:cs typeface="Calibri"/>
              </a:rPr>
              <a:t>γ</a:t>
            </a:r>
            <a:r>
              <a:rPr sz="2500" spc="-39" dirty="0">
                <a:latin typeface="Calibri"/>
                <a:cs typeface="Calibri"/>
              </a:rPr>
              <a:t>η</a:t>
            </a:r>
            <a:r>
              <a:rPr sz="2500" spc="-4" dirty="0">
                <a:latin typeface="Calibri"/>
                <a:cs typeface="Calibri"/>
              </a:rPr>
              <a:t>τι</a:t>
            </a:r>
            <a:r>
              <a:rPr sz="2500" spc="-83" dirty="0">
                <a:latin typeface="Calibri"/>
                <a:cs typeface="Calibri"/>
              </a:rPr>
              <a:t>κ</a:t>
            </a:r>
            <a:r>
              <a:rPr sz="2500" dirty="0">
                <a:latin typeface="Calibri"/>
                <a:cs typeface="Calibri"/>
              </a:rPr>
              <a:t>ό</a:t>
            </a:r>
          </a:p>
        </p:txBody>
      </p:sp>
      <p:sp>
        <p:nvSpPr>
          <p:cNvPr id="10" name="object 10"/>
          <p:cNvSpPr txBox="1"/>
          <p:nvPr/>
        </p:nvSpPr>
        <p:spPr>
          <a:xfrm>
            <a:off x="6672065" y="3030868"/>
            <a:ext cx="1912069" cy="384721"/>
          </a:xfrm>
          <a:prstGeom prst="rect">
            <a:avLst/>
          </a:prstGeom>
        </p:spPr>
        <p:txBody>
          <a:bodyPr vert="horz" wrap="square" lIns="0" tIns="0" rIns="0" bIns="0" rtlCol="0">
            <a:spAutoFit/>
          </a:bodyPr>
          <a:lstStyle/>
          <a:p>
            <a:pPr marL="11132"/>
            <a:r>
              <a:rPr sz="2500" spc="-4" dirty="0">
                <a:latin typeface="Calibri"/>
                <a:cs typeface="Calibri"/>
              </a:rPr>
              <a:t>Παθ</a:t>
            </a:r>
            <a:r>
              <a:rPr sz="2500" spc="-39" dirty="0">
                <a:latin typeface="Calibri"/>
                <a:cs typeface="Calibri"/>
              </a:rPr>
              <a:t>η</a:t>
            </a:r>
            <a:r>
              <a:rPr sz="2500" dirty="0">
                <a:latin typeface="Calibri"/>
                <a:cs typeface="Calibri"/>
              </a:rPr>
              <a:t>τ</a:t>
            </a:r>
            <a:r>
              <a:rPr sz="2500" spc="-4" dirty="0">
                <a:latin typeface="Calibri"/>
                <a:cs typeface="Calibri"/>
              </a:rPr>
              <a:t>ι</a:t>
            </a:r>
            <a:r>
              <a:rPr sz="2500" spc="-83" dirty="0">
                <a:latin typeface="Calibri"/>
                <a:cs typeface="Calibri"/>
              </a:rPr>
              <a:t>κ</a:t>
            </a:r>
            <a:r>
              <a:rPr sz="2500" dirty="0">
                <a:latin typeface="Calibri"/>
                <a:cs typeface="Calibri"/>
              </a:rPr>
              <a:t>ό</a:t>
            </a:r>
          </a:p>
        </p:txBody>
      </p:sp>
      <p:sp>
        <p:nvSpPr>
          <p:cNvPr id="11" name="object 11"/>
          <p:cNvSpPr/>
          <p:nvPr/>
        </p:nvSpPr>
        <p:spPr>
          <a:xfrm>
            <a:off x="6249894" y="3589654"/>
            <a:ext cx="0" cy="613823"/>
          </a:xfrm>
          <a:custGeom>
            <a:avLst/>
            <a:gdLst/>
            <a:ahLst/>
            <a:cxnLst/>
            <a:rect l="l" t="t" r="r" b="b"/>
            <a:pathLst>
              <a:path h="676910">
                <a:moveTo>
                  <a:pt x="0" y="0"/>
                </a:moveTo>
                <a:lnTo>
                  <a:pt x="0" y="676656"/>
                </a:lnTo>
              </a:path>
            </a:pathLst>
          </a:custGeom>
          <a:ln w="9144">
            <a:solidFill>
              <a:srgbClr val="000000"/>
            </a:solidFill>
          </a:ln>
        </p:spPr>
        <p:txBody>
          <a:bodyPr wrap="square" lIns="0" tIns="0" rIns="0" bIns="0" rtlCol="0"/>
          <a:lstStyle/>
          <a:p>
            <a:endParaRPr/>
          </a:p>
        </p:txBody>
      </p:sp>
      <p:sp>
        <p:nvSpPr>
          <p:cNvPr id="12" name="object 12"/>
          <p:cNvSpPr/>
          <p:nvPr/>
        </p:nvSpPr>
        <p:spPr>
          <a:xfrm>
            <a:off x="6249894" y="4202555"/>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13" name="object 13"/>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249894" y="4979910"/>
            <a:ext cx="0" cy="778506"/>
          </a:xfrm>
          <a:custGeom>
            <a:avLst/>
            <a:gdLst/>
            <a:ahLst/>
            <a:cxnLst/>
            <a:rect l="l" t="t" r="r" b="b"/>
            <a:pathLst>
              <a:path h="858520">
                <a:moveTo>
                  <a:pt x="0" y="0"/>
                </a:moveTo>
                <a:lnTo>
                  <a:pt x="0" y="858012"/>
                </a:lnTo>
              </a:path>
            </a:pathLst>
          </a:custGeom>
          <a:ln w="9144">
            <a:solidFill>
              <a:srgbClr val="000000"/>
            </a:solidFill>
          </a:ln>
        </p:spPr>
        <p:txBody>
          <a:bodyPr wrap="square" lIns="0" tIns="0" rIns="0" bIns="0" rtlCol="0"/>
          <a:lstStyle/>
          <a:p>
            <a:endParaRPr/>
          </a:p>
        </p:txBody>
      </p:sp>
      <p:sp>
        <p:nvSpPr>
          <p:cNvPr id="18" name="object 18"/>
          <p:cNvSpPr/>
          <p:nvPr/>
        </p:nvSpPr>
        <p:spPr>
          <a:xfrm flipH="1">
            <a:off x="6203178" y="5628398"/>
            <a:ext cx="45719" cy="577717"/>
          </a:xfrm>
          <a:custGeom>
            <a:avLst/>
            <a:gdLst/>
            <a:ahLst/>
            <a:cxnLst/>
            <a:rect l="l" t="t" r="r" b="b"/>
            <a:pathLst>
              <a:path h="382270">
                <a:moveTo>
                  <a:pt x="0" y="0"/>
                </a:moveTo>
                <a:lnTo>
                  <a:pt x="0" y="381762"/>
                </a:lnTo>
              </a:path>
            </a:pathLst>
          </a:custGeom>
          <a:ln w="9144">
            <a:solidFill>
              <a:srgbClr val="000000"/>
            </a:solidFill>
          </a:ln>
        </p:spPr>
        <p:txBody>
          <a:bodyPr wrap="square" lIns="0" tIns="0" rIns="0" bIns="0" rtlCol="0"/>
          <a:lstStyle/>
          <a:p>
            <a:endParaRPr/>
          </a:p>
        </p:txBody>
      </p:sp>
      <p:sp>
        <p:nvSpPr>
          <p:cNvPr id="19" name="object 19"/>
          <p:cNvSpPr txBox="1"/>
          <p:nvPr/>
        </p:nvSpPr>
        <p:spPr>
          <a:xfrm>
            <a:off x="3208474" y="5877273"/>
            <a:ext cx="2045345" cy="246221"/>
          </a:xfrm>
          <a:prstGeom prst="rect">
            <a:avLst/>
          </a:prstGeom>
        </p:spPr>
        <p:txBody>
          <a:bodyPr vert="horz" wrap="square" lIns="0" tIns="0" rIns="0" bIns="0" rtlCol="0">
            <a:spAutoFit/>
          </a:bodyPr>
          <a:lstStyle/>
          <a:p>
            <a:pPr marL="11132"/>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Ε</a:t>
            </a:r>
            <a:r>
              <a:rPr sz="1600" b="1" spc="-9" dirty="0">
                <a:solidFill>
                  <a:srgbClr val="0000FF"/>
                </a:solidFill>
                <a:latin typeface="Calibri"/>
                <a:cs typeface="Calibri"/>
              </a:rPr>
              <a:t>ν</a:t>
            </a:r>
            <a:r>
              <a:rPr sz="1600" b="1" spc="-4" dirty="0">
                <a:solidFill>
                  <a:srgbClr val="0000FF"/>
                </a:solidFill>
                <a:latin typeface="Calibri"/>
                <a:cs typeface="Calibri"/>
              </a:rPr>
              <a:t>ε</a:t>
            </a:r>
            <a:r>
              <a:rPr sz="1600" b="1" spc="-18" dirty="0">
                <a:solidFill>
                  <a:srgbClr val="0000FF"/>
                </a:solidFill>
                <a:latin typeface="Calibri"/>
                <a:cs typeface="Calibri"/>
              </a:rPr>
              <a:t>ρ</a:t>
            </a:r>
            <a:r>
              <a:rPr sz="1600" b="1" spc="-4" dirty="0">
                <a:solidFill>
                  <a:srgbClr val="0000FF"/>
                </a:solidFill>
                <a:latin typeface="Calibri"/>
                <a:cs typeface="Calibri"/>
              </a:rPr>
              <a:t>γ</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dirty="0">
              <a:latin typeface="Calibri"/>
              <a:cs typeface="Calibri"/>
            </a:endParaRPr>
          </a:p>
        </p:txBody>
      </p:sp>
      <p:sp>
        <p:nvSpPr>
          <p:cNvPr id="20" name="object 20"/>
          <p:cNvSpPr txBox="1"/>
          <p:nvPr/>
        </p:nvSpPr>
        <p:spPr>
          <a:xfrm>
            <a:off x="5253818" y="5877273"/>
            <a:ext cx="576773" cy="246221"/>
          </a:xfrm>
          <a:prstGeom prst="rect">
            <a:avLst/>
          </a:prstGeom>
        </p:spPr>
        <p:txBody>
          <a:bodyPr vert="horz" wrap="square" lIns="0" tIns="0" rIns="0" bIns="0" rtlCol="0">
            <a:spAutoFit/>
          </a:bodyPr>
          <a:lstStyle/>
          <a:p>
            <a:pPr marL="11132"/>
            <a:r>
              <a:rPr sz="1600" b="1" spc="-4" dirty="0">
                <a:solidFill>
                  <a:srgbClr val="0000FF"/>
                </a:solidFill>
                <a:latin typeface="Calibri"/>
                <a:cs typeface="Calibri"/>
              </a:rPr>
              <a:t>6.190</a:t>
            </a:r>
            <a:endParaRPr sz="1600" dirty="0">
              <a:latin typeface="Calibri"/>
              <a:cs typeface="Calibri"/>
            </a:endParaRPr>
          </a:p>
        </p:txBody>
      </p:sp>
      <p:sp>
        <p:nvSpPr>
          <p:cNvPr id="21" name="object 21"/>
          <p:cNvSpPr txBox="1"/>
          <p:nvPr/>
        </p:nvSpPr>
        <p:spPr>
          <a:xfrm>
            <a:off x="6409090" y="5883492"/>
            <a:ext cx="1893493" cy="246221"/>
          </a:xfrm>
          <a:prstGeom prst="rect">
            <a:avLst/>
          </a:prstGeom>
        </p:spPr>
        <p:txBody>
          <a:bodyPr vert="horz" wrap="square" lIns="0" tIns="0" rIns="0" bIns="0" rtlCol="0">
            <a:spAutoFit/>
          </a:bodyPr>
          <a:lstStyle/>
          <a:p>
            <a:pPr marL="11132"/>
            <a:r>
              <a:rPr sz="1600" b="1" dirty="0">
                <a:solidFill>
                  <a:srgbClr val="0000FF"/>
                </a:solidFill>
                <a:latin typeface="Calibri"/>
                <a:cs typeface="Calibri"/>
              </a:rPr>
              <a:t>Σύ</a:t>
            </a:r>
            <a:r>
              <a:rPr sz="1600" b="1" spc="-4" dirty="0">
                <a:solidFill>
                  <a:srgbClr val="0000FF"/>
                </a:solidFill>
                <a:latin typeface="Calibri"/>
                <a:cs typeface="Calibri"/>
              </a:rPr>
              <a:t>ν</a:t>
            </a:r>
            <a:r>
              <a:rPr sz="1600" b="1" spc="-18" dirty="0">
                <a:solidFill>
                  <a:srgbClr val="0000FF"/>
                </a:solidFill>
                <a:latin typeface="Calibri"/>
                <a:cs typeface="Calibri"/>
              </a:rPr>
              <a:t>ολ</a:t>
            </a:r>
            <a:r>
              <a:rPr sz="1600" b="1" dirty="0">
                <a:solidFill>
                  <a:srgbClr val="0000FF"/>
                </a:solidFill>
                <a:latin typeface="Calibri"/>
                <a:cs typeface="Calibri"/>
              </a:rPr>
              <a:t>ο Πα</a:t>
            </a:r>
            <a:r>
              <a:rPr sz="1600" b="1" spc="-4" dirty="0">
                <a:solidFill>
                  <a:srgbClr val="0000FF"/>
                </a:solidFill>
                <a:latin typeface="Calibri"/>
                <a:cs typeface="Calibri"/>
              </a:rPr>
              <a:t>θ</a:t>
            </a:r>
            <a:r>
              <a:rPr sz="1600" b="1" spc="-18" dirty="0">
                <a:solidFill>
                  <a:srgbClr val="0000FF"/>
                </a:solidFill>
                <a:latin typeface="Calibri"/>
                <a:cs typeface="Calibri"/>
              </a:rPr>
              <a:t>η</a:t>
            </a:r>
            <a:r>
              <a:rPr sz="1600" b="1" dirty="0">
                <a:solidFill>
                  <a:srgbClr val="0000FF"/>
                </a:solidFill>
                <a:latin typeface="Calibri"/>
                <a:cs typeface="Calibri"/>
              </a:rPr>
              <a:t>τι</a:t>
            </a:r>
            <a:r>
              <a:rPr sz="1600" b="1" spc="-44" dirty="0">
                <a:solidFill>
                  <a:srgbClr val="0000FF"/>
                </a:solidFill>
                <a:latin typeface="Calibri"/>
                <a:cs typeface="Calibri"/>
              </a:rPr>
              <a:t>κ</a:t>
            </a:r>
            <a:r>
              <a:rPr sz="1600" b="1" dirty="0">
                <a:solidFill>
                  <a:srgbClr val="0000FF"/>
                </a:solidFill>
                <a:latin typeface="Calibri"/>
                <a:cs typeface="Calibri"/>
              </a:rPr>
              <a:t>ού</a:t>
            </a:r>
            <a:endParaRPr sz="1600">
              <a:latin typeface="Calibri"/>
              <a:cs typeface="Calibri"/>
            </a:endParaRPr>
          </a:p>
        </p:txBody>
      </p:sp>
      <p:sp>
        <p:nvSpPr>
          <p:cNvPr id="22" name="object 22"/>
          <p:cNvSpPr txBox="1"/>
          <p:nvPr/>
        </p:nvSpPr>
        <p:spPr>
          <a:xfrm>
            <a:off x="8375592" y="5883492"/>
            <a:ext cx="576773" cy="246221"/>
          </a:xfrm>
          <a:prstGeom prst="rect">
            <a:avLst/>
          </a:prstGeom>
        </p:spPr>
        <p:txBody>
          <a:bodyPr vert="horz" wrap="square" lIns="0" tIns="0" rIns="0" bIns="0" rtlCol="0">
            <a:spAutoFit/>
          </a:bodyPr>
          <a:lstStyle/>
          <a:p>
            <a:pPr marL="11132"/>
            <a:r>
              <a:rPr sz="1600" b="1" spc="-4" dirty="0">
                <a:solidFill>
                  <a:srgbClr val="0000FF"/>
                </a:solidFill>
                <a:latin typeface="Calibri"/>
                <a:cs typeface="Calibri"/>
              </a:rPr>
              <a:t>6.190</a:t>
            </a:r>
            <a:endParaRPr sz="1600">
              <a:latin typeface="Calibri"/>
              <a:cs typeface="Calibri"/>
            </a:endParaRPr>
          </a:p>
        </p:txBody>
      </p:sp>
      <p:graphicFrame>
        <p:nvGraphicFramePr>
          <p:cNvPr id="15" name="object 15"/>
          <p:cNvGraphicFramePr>
            <a:graphicFrameLocks noGrp="1"/>
          </p:cNvGraphicFramePr>
          <p:nvPr>
            <p:extLst/>
          </p:nvPr>
        </p:nvGraphicFramePr>
        <p:xfrm>
          <a:off x="3265487" y="3590000"/>
          <a:ext cx="5690250" cy="2056023"/>
        </p:xfrm>
        <a:graphic>
          <a:graphicData uri="http://schemas.openxmlformats.org/drawingml/2006/table">
            <a:tbl>
              <a:tblPr firstRow="1" bandRow="1">
                <a:tableStyleId>{2D5ABB26-0587-4C30-8999-92F81FD0307C}</a:tableStyleId>
              </a:tblPr>
              <a:tblGrid>
                <a:gridCol w="1838012">
                  <a:extLst>
                    <a:ext uri="{9D8B030D-6E8A-4147-A177-3AD203B41FA5}">
                      <a16:colId xmlns:a16="http://schemas.microsoft.com/office/drawing/2014/main" xmlns="" val="20000"/>
                    </a:ext>
                  </a:extLst>
                </a:gridCol>
                <a:gridCol w="1146396">
                  <a:extLst>
                    <a:ext uri="{9D8B030D-6E8A-4147-A177-3AD203B41FA5}">
                      <a16:colId xmlns:a16="http://schemas.microsoft.com/office/drawing/2014/main" xmlns="" val="20001"/>
                    </a:ext>
                  </a:extLst>
                </a:gridCol>
                <a:gridCol w="1912740">
                  <a:extLst>
                    <a:ext uri="{9D8B030D-6E8A-4147-A177-3AD203B41FA5}">
                      <a16:colId xmlns:a16="http://schemas.microsoft.com/office/drawing/2014/main" xmlns="" val="20002"/>
                    </a:ext>
                  </a:extLst>
                </a:gridCol>
                <a:gridCol w="793102">
                  <a:extLst>
                    <a:ext uri="{9D8B030D-6E8A-4147-A177-3AD203B41FA5}">
                      <a16:colId xmlns:a16="http://schemas.microsoft.com/office/drawing/2014/main" xmlns="" val="20003"/>
                    </a:ext>
                  </a:extLst>
                </a:gridCol>
              </a:tblGrid>
              <a:tr h="630694">
                <a:tc>
                  <a:txBody>
                    <a:bodyPr/>
                    <a:lstStyle/>
                    <a:p>
                      <a:pPr marL="22225">
                        <a:lnSpc>
                          <a:spcPct val="100000"/>
                        </a:lnSpc>
                        <a:spcBef>
                          <a:spcPts val="1655"/>
                        </a:spcBef>
                      </a:pPr>
                      <a:r>
                        <a:rPr sz="2000" spc="-5" dirty="0">
                          <a:latin typeface="Calibri"/>
                          <a:cs typeface="Calibri"/>
                        </a:rPr>
                        <a:t>Μ</a:t>
                      </a:r>
                      <a:r>
                        <a:rPr sz="2000" spc="-20" dirty="0">
                          <a:latin typeface="Calibri"/>
                          <a:cs typeface="Calibri"/>
                        </a:rPr>
                        <a:t>η</a:t>
                      </a:r>
                      <a:r>
                        <a:rPr sz="2000" spc="-75" dirty="0">
                          <a:latin typeface="Calibri"/>
                          <a:cs typeface="Calibri"/>
                        </a:rPr>
                        <a:t>χ</a:t>
                      </a:r>
                      <a:r>
                        <a:rPr sz="2000" dirty="0">
                          <a:latin typeface="Calibri"/>
                          <a:cs typeface="Calibri"/>
                        </a:rPr>
                        <a:t>α</a:t>
                      </a:r>
                      <a:r>
                        <a:rPr sz="2000" spc="-5" dirty="0">
                          <a:latin typeface="Calibri"/>
                          <a:cs typeface="Calibri"/>
                        </a:rPr>
                        <a:t>νή</a:t>
                      </a:r>
                      <a:r>
                        <a:rPr sz="2000" spc="-20" dirty="0">
                          <a:latin typeface="Calibri"/>
                          <a:cs typeface="Calibri"/>
                        </a:rPr>
                        <a:t>μ</a:t>
                      </a:r>
                      <a:r>
                        <a:rPr sz="2000" dirty="0">
                          <a:latin typeface="Calibri"/>
                          <a:cs typeface="Calibri"/>
                        </a:rPr>
                        <a:t>α</a:t>
                      </a:r>
                      <a:r>
                        <a:rPr sz="2000" spc="-5" dirty="0">
                          <a:latin typeface="Calibri"/>
                          <a:cs typeface="Calibri"/>
                        </a:rPr>
                        <a:t>τα</a:t>
                      </a:r>
                      <a:endParaRPr sz="2000" dirty="0">
                        <a:latin typeface="Calibri"/>
                        <a:cs typeface="Calibri"/>
                      </a:endParaRPr>
                    </a:p>
                  </a:txBody>
                  <a:tcPr marL="0" marR="0" marT="0" marB="0">
                    <a:lnT w="9905">
                      <a:solidFill>
                        <a:srgbClr val="000000"/>
                      </a:solidFill>
                      <a:prstDash val="solid"/>
                    </a:lnT>
                  </a:tcPr>
                </a:tc>
                <a:tc>
                  <a:txBody>
                    <a:bodyPr/>
                    <a:lstStyle/>
                    <a:p>
                      <a:pPr marR="404495" algn="r">
                        <a:lnSpc>
                          <a:spcPct val="100000"/>
                        </a:lnSpc>
                        <a:spcBef>
                          <a:spcPts val="1655"/>
                        </a:spcBef>
                      </a:pPr>
                      <a:r>
                        <a:rPr sz="2000" dirty="0">
                          <a:latin typeface="Calibri"/>
                          <a:cs typeface="Calibri"/>
                        </a:rPr>
                        <a:t>2.000</a:t>
                      </a:r>
                      <a:endParaRPr sz="2000">
                        <a:latin typeface="Calibri"/>
                        <a:cs typeface="Calibri"/>
                      </a:endParaRPr>
                    </a:p>
                  </a:txBody>
                  <a:tcPr marL="0" marR="0" marT="0" marB="0">
                    <a:lnT w="9905">
                      <a:solidFill>
                        <a:srgbClr val="000000"/>
                      </a:solidFill>
                      <a:prstDash val="solid"/>
                    </a:lnT>
                  </a:tcPr>
                </a:tc>
                <a:tc>
                  <a:txBody>
                    <a:bodyPr/>
                    <a:lstStyle/>
                    <a:p>
                      <a:pPr marL="189230">
                        <a:lnSpc>
                          <a:spcPct val="100000"/>
                        </a:lnSpc>
                        <a:spcBef>
                          <a:spcPts val="1655"/>
                        </a:spcBef>
                      </a:pPr>
                      <a:r>
                        <a:rPr sz="2000" dirty="0">
                          <a:latin typeface="Calibri"/>
                          <a:cs typeface="Calibri"/>
                        </a:rPr>
                        <a:t>IΚ</a:t>
                      </a:r>
                      <a:endParaRPr sz="2000">
                        <a:latin typeface="Calibri"/>
                        <a:cs typeface="Calibri"/>
                      </a:endParaRPr>
                    </a:p>
                  </a:txBody>
                  <a:tcPr marL="0" marR="0" marT="0" marB="0">
                    <a:lnT w="9905">
                      <a:solidFill>
                        <a:srgbClr val="000000"/>
                      </a:solidFill>
                      <a:prstDash val="solid"/>
                    </a:lnT>
                  </a:tcPr>
                </a:tc>
                <a:tc>
                  <a:txBody>
                    <a:bodyPr/>
                    <a:lstStyle/>
                    <a:p>
                      <a:pPr marR="14604" algn="r">
                        <a:lnSpc>
                          <a:spcPct val="100000"/>
                        </a:lnSpc>
                        <a:spcBef>
                          <a:spcPts val="1655"/>
                        </a:spcBef>
                      </a:pPr>
                      <a:r>
                        <a:rPr sz="2000" b="1" dirty="0">
                          <a:solidFill>
                            <a:srgbClr val="932968"/>
                          </a:solidFill>
                          <a:latin typeface="Calibri"/>
                          <a:cs typeface="Calibri"/>
                        </a:rPr>
                        <a:t>5.150</a:t>
                      </a:r>
                      <a:endParaRPr sz="2000">
                        <a:latin typeface="Calibri"/>
                        <a:cs typeface="Calibri"/>
                      </a:endParaRPr>
                    </a:p>
                  </a:txBody>
                  <a:tcPr marL="0" marR="0" marT="0" marB="0">
                    <a:lnT w="9905">
                      <a:solidFill>
                        <a:srgbClr val="000000"/>
                      </a:solidFill>
                      <a:prstDash val="solid"/>
                    </a:lnT>
                  </a:tcPr>
                </a:tc>
                <a:extLst>
                  <a:ext uri="{0D108BD9-81ED-4DB2-BD59-A6C34878D82A}">
                    <a16:rowId xmlns:a16="http://schemas.microsoft.com/office/drawing/2014/main" xmlns="" val="10000"/>
                  </a:ext>
                </a:extLst>
              </a:tr>
              <a:tr h="386950">
                <a:tc>
                  <a:txBody>
                    <a:bodyPr/>
                    <a:lstStyle/>
                    <a:p>
                      <a:pPr marL="22225">
                        <a:lnSpc>
                          <a:spcPts val="2940"/>
                        </a:lnSpc>
                      </a:pPr>
                      <a:r>
                        <a:rPr sz="2000" dirty="0">
                          <a:latin typeface="Calibri"/>
                          <a:cs typeface="Calibri"/>
                        </a:rPr>
                        <a:t>Εμπορεύ</a:t>
                      </a:r>
                      <a:r>
                        <a:rPr sz="2000" spc="-20" dirty="0">
                          <a:latin typeface="Calibri"/>
                          <a:cs typeface="Calibri"/>
                        </a:rPr>
                        <a:t>μ</a:t>
                      </a:r>
                      <a:r>
                        <a:rPr sz="2000" dirty="0">
                          <a:latin typeface="Calibri"/>
                          <a:cs typeface="Calibri"/>
                        </a:rPr>
                        <a:t>ατα</a:t>
                      </a:r>
                      <a:endParaRPr sz="2000">
                        <a:latin typeface="Calibri"/>
                        <a:cs typeface="Calibri"/>
                      </a:endParaRPr>
                    </a:p>
                  </a:txBody>
                  <a:tcPr marL="0" marR="0" marT="0" marB="0"/>
                </a:tc>
                <a:tc>
                  <a:txBody>
                    <a:bodyPr/>
                    <a:lstStyle/>
                    <a:p>
                      <a:pPr marR="413384" algn="r">
                        <a:lnSpc>
                          <a:spcPts val="2940"/>
                        </a:lnSpc>
                      </a:pPr>
                      <a:r>
                        <a:rPr sz="2000" dirty="0">
                          <a:latin typeface="Calibri"/>
                          <a:cs typeface="Calibri"/>
                        </a:rPr>
                        <a:t>500</a:t>
                      </a:r>
                      <a:endParaRPr sz="2000">
                        <a:latin typeface="Calibri"/>
                        <a:cs typeface="Calibri"/>
                      </a:endParaRPr>
                    </a:p>
                  </a:txBody>
                  <a:tcPr marL="0" marR="0" marT="0" marB="0"/>
                </a:tc>
                <a:tc>
                  <a:txBody>
                    <a:bodyPr/>
                    <a:lstStyle/>
                    <a:p>
                      <a:endParaRPr sz="2000">
                        <a:latin typeface="Calibri"/>
                        <a:cs typeface="Calibri"/>
                      </a:endParaRPr>
                    </a:p>
                  </a:txBody>
                  <a:tcPr marL="0" marR="0" marT="0" marB="0"/>
                </a:tc>
                <a:tc>
                  <a:txBody>
                    <a:bodyPr/>
                    <a:lstStyle/>
                    <a:p>
                      <a:endParaRPr sz="2000">
                        <a:latin typeface="Calibri"/>
                        <a:cs typeface="Calibri"/>
                      </a:endParaRPr>
                    </a:p>
                  </a:txBody>
                  <a:tcPr marL="0" marR="0" marT="0" marB="0"/>
                </a:tc>
                <a:extLst>
                  <a:ext uri="{0D108BD9-81ED-4DB2-BD59-A6C34878D82A}">
                    <a16:rowId xmlns:a16="http://schemas.microsoft.com/office/drawing/2014/main" xmlns="" val="10001"/>
                  </a:ext>
                </a:extLst>
              </a:tr>
              <a:tr h="386949">
                <a:tc>
                  <a:txBody>
                    <a:bodyPr/>
                    <a:lstStyle/>
                    <a:p>
                      <a:pPr marL="22225">
                        <a:lnSpc>
                          <a:spcPts val="2940"/>
                        </a:lnSpc>
                      </a:pPr>
                      <a:r>
                        <a:rPr sz="2000" dirty="0">
                          <a:latin typeface="Calibri"/>
                          <a:cs typeface="Calibri"/>
                        </a:rPr>
                        <a:t>Α</a:t>
                      </a:r>
                      <a:r>
                        <a:rPr sz="2000" spc="-35" dirty="0">
                          <a:latin typeface="Calibri"/>
                          <a:cs typeface="Calibri"/>
                        </a:rPr>
                        <a:t>π</a:t>
                      </a:r>
                      <a:r>
                        <a:rPr sz="2000" dirty="0">
                          <a:latin typeface="Calibri"/>
                          <a:cs typeface="Calibri"/>
                        </a:rPr>
                        <a:t>α</a:t>
                      </a:r>
                      <a:r>
                        <a:rPr sz="2000" spc="-45" dirty="0">
                          <a:latin typeface="Calibri"/>
                          <a:cs typeface="Calibri"/>
                        </a:rPr>
                        <a:t>ι</a:t>
                      </a:r>
                      <a:r>
                        <a:rPr sz="2000" dirty="0">
                          <a:latin typeface="Calibri"/>
                          <a:cs typeface="Calibri"/>
                        </a:rPr>
                        <a:t>τήσεις</a:t>
                      </a:r>
                      <a:endParaRPr sz="2000">
                        <a:latin typeface="Calibri"/>
                        <a:cs typeface="Calibri"/>
                      </a:endParaRPr>
                    </a:p>
                  </a:txBody>
                  <a:tcPr marL="0" marR="0" marT="0" marB="0"/>
                </a:tc>
                <a:tc>
                  <a:txBody>
                    <a:bodyPr/>
                    <a:lstStyle/>
                    <a:p>
                      <a:pPr marR="412750" algn="r">
                        <a:lnSpc>
                          <a:spcPts val="2940"/>
                        </a:lnSpc>
                      </a:pPr>
                      <a:r>
                        <a:rPr sz="2000" dirty="0">
                          <a:latin typeface="Calibri"/>
                          <a:cs typeface="Calibri"/>
                        </a:rPr>
                        <a:t>850</a:t>
                      </a:r>
                      <a:endParaRPr sz="2000">
                        <a:latin typeface="Calibri"/>
                        <a:cs typeface="Calibri"/>
                      </a:endParaRPr>
                    </a:p>
                  </a:txBody>
                  <a:tcPr marL="0" marR="0" marT="0" marB="0"/>
                </a:tc>
                <a:tc>
                  <a:txBody>
                    <a:bodyPr/>
                    <a:lstStyle/>
                    <a:p>
                      <a:pPr marL="189230">
                        <a:lnSpc>
                          <a:spcPts val="2940"/>
                        </a:lnSpc>
                      </a:pPr>
                      <a:r>
                        <a:rPr sz="2000" spc="-5" dirty="0">
                          <a:latin typeface="Calibri"/>
                          <a:cs typeface="Calibri"/>
                        </a:rPr>
                        <a:t>Προμηθευτές</a:t>
                      </a:r>
                      <a:endParaRPr sz="2000">
                        <a:latin typeface="Calibri"/>
                        <a:cs typeface="Calibri"/>
                      </a:endParaRPr>
                    </a:p>
                  </a:txBody>
                  <a:tcPr marL="0" marR="0" marT="0" marB="0"/>
                </a:tc>
                <a:tc>
                  <a:txBody>
                    <a:bodyPr/>
                    <a:lstStyle/>
                    <a:p>
                      <a:pPr marR="27305" algn="r">
                        <a:lnSpc>
                          <a:spcPts val="2940"/>
                        </a:lnSpc>
                      </a:pPr>
                      <a:r>
                        <a:rPr sz="2000" dirty="0">
                          <a:latin typeface="Calibri"/>
                          <a:cs typeface="Calibri"/>
                        </a:rPr>
                        <a:t>1.000</a:t>
                      </a:r>
                      <a:endParaRPr sz="2000">
                        <a:latin typeface="Calibri"/>
                        <a:cs typeface="Calibri"/>
                      </a:endParaRPr>
                    </a:p>
                  </a:txBody>
                  <a:tcPr marL="0" marR="0" marT="0" marB="0"/>
                </a:tc>
                <a:extLst>
                  <a:ext uri="{0D108BD9-81ED-4DB2-BD59-A6C34878D82A}">
                    <a16:rowId xmlns:a16="http://schemas.microsoft.com/office/drawing/2014/main" xmlns="" val="10002"/>
                  </a:ext>
                </a:extLst>
              </a:tr>
              <a:tr h="651430">
                <a:tc>
                  <a:txBody>
                    <a:bodyPr/>
                    <a:lstStyle/>
                    <a:p>
                      <a:pPr marL="22225">
                        <a:lnSpc>
                          <a:spcPts val="2940"/>
                        </a:lnSpc>
                      </a:pPr>
                      <a:r>
                        <a:rPr sz="2000" dirty="0">
                          <a:latin typeface="Calibri"/>
                          <a:cs typeface="Calibri"/>
                        </a:rPr>
                        <a:t>Ταμείο</a:t>
                      </a:r>
                      <a:endParaRPr sz="2000">
                        <a:latin typeface="Calibri"/>
                        <a:cs typeface="Calibri"/>
                      </a:endParaRPr>
                    </a:p>
                  </a:txBody>
                  <a:tcPr marL="0" marR="0" marT="0" marB="0">
                    <a:lnB w="9144">
                      <a:solidFill>
                        <a:srgbClr val="000000"/>
                      </a:solidFill>
                      <a:prstDash val="solid"/>
                    </a:lnB>
                  </a:tcPr>
                </a:tc>
                <a:tc>
                  <a:txBody>
                    <a:bodyPr/>
                    <a:lstStyle/>
                    <a:p>
                      <a:pPr marR="417830" algn="r">
                        <a:lnSpc>
                          <a:spcPts val="2940"/>
                        </a:lnSpc>
                      </a:pPr>
                      <a:r>
                        <a:rPr sz="2000" dirty="0">
                          <a:solidFill>
                            <a:srgbClr val="932968"/>
                          </a:solidFill>
                          <a:latin typeface="Calibri"/>
                          <a:cs typeface="Calibri"/>
                        </a:rPr>
                        <a:t>2.840</a:t>
                      </a:r>
                      <a:endParaRPr sz="2000">
                        <a:latin typeface="Calibri"/>
                        <a:cs typeface="Calibri"/>
                      </a:endParaRPr>
                    </a:p>
                  </a:txBody>
                  <a:tcPr marL="0" marR="0" marT="0" marB="0">
                    <a:lnB w="9144">
                      <a:solidFill>
                        <a:srgbClr val="000000"/>
                      </a:solidFill>
                      <a:prstDash val="solid"/>
                    </a:lnB>
                  </a:tcPr>
                </a:tc>
                <a:tc>
                  <a:txBody>
                    <a:bodyPr/>
                    <a:lstStyle/>
                    <a:p>
                      <a:pPr marL="189230">
                        <a:lnSpc>
                          <a:spcPts val="2940"/>
                        </a:lnSpc>
                      </a:pPr>
                      <a:r>
                        <a:rPr sz="2000" dirty="0">
                          <a:latin typeface="Calibri"/>
                          <a:cs typeface="Calibri"/>
                        </a:rPr>
                        <a:t>Πι</a:t>
                      </a:r>
                      <a:r>
                        <a:rPr sz="2000" spc="25" dirty="0">
                          <a:latin typeface="Calibri"/>
                          <a:cs typeface="Calibri"/>
                        </a:rPr>
                        <a:t>σ</a:t>
                      </a:r>
                      <a:r>
                        <a:rPr sz="2000" spc="-15" dirty="0">
                          <a:latin typeface="Calibri"/>
                          <a:cs typeface="Calibri"/>
                        </a:rPr>
                        <a:t>τ</a:t>
                      </a:r>
                      <a:r>
                        <a:rPr sz="2000" dirty="0">
                          <a:latin typeface="Calibri"/>
                          <a:cs typeface="Calibri"/>
                        </a:rPr>
                        <a:t>ωτές</a:t>
                      </a:r>
                    </a:p>
                  </a:txBody>
                  <a:tcPr marL="0" marR="0" marT="0" marB="0">
                    <a:lnB w="9144">
                      <a:solidFill>
                        <a:srgbClr val="000000"/>
                      </a:solidFill>
                      <a:prstDash val="solid"/>
                    </a:lnB>
                  </a:tcPr>
                </a:tc>
                <a:tc>
                  <a:txBody>
                    <a:bodyPr/>
                    <a:lstStyle/>
                    <a:p>
                      <a:pPr marR="49530" algn="r">
                        <a:lnSpc>
                          <a:spcPts val="2940"/>
                        </a:lnSpc>
                      </a:pPr>
                      <a:r>
                        <a:rPr sz="2000" dirty="0">
                          <a:latin typeface="Calibri"/>
                          <a:cs typeface="Calibri"/>
                        </a:rPr>
                        <a:t>40</a:t>
                      </a:r>
                    </a:p>
                  </a:txBody>
                  <a:tcPr marL="0" marR="0" marT="0" marB="0">
                    <a:lnB w="9144">
                      <a:solidFill>
                        <a:srgbClr val="000000"/>
                      </a:solidFill>
                      <a:prstDash val="soli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43851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1"/>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4787" y="396876"/>
            <a:ext cx="9259888" cy="4619625"/>
          </a:xfrm>
        </p:spPr>
      </p:pic>
    </p:spTree>
    <p:extLst>
      <p:ext uri="{BB962C8B-B14F-4D97-AF65-F5344CB8AC3E}">
        <p14:creationId xmlns:p14="http://schemas.microsoft.com/office/powerpoint/2010/main" val="890517871"/>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ά</a:t>
            </a:r>
            <a:r>
              <a:rPr dirty="0">
                <a:latin typeface="Calibri"/>
                <a:cs typeface="Calibri"/>
              </a:rPr>
              <a:t>δε</a:t>
            </a:r>
            <a:r>
              <a:rPr spc="-53" dirty="0">
                <a:latin typeface="Calibri"/>
                <a:cs typeface="Calibri"/>
              </a:rPr>
              <a:t>ι</a:t>
            </a:r>
            <a:r>
              <a:rPr dirty="0">
                <a:latin typeface="Calibri"/>
                <a:cs typeface="Calibri"/>
              </a:rPr>
              <a:t>γ</a:t>
            </a:r>
            <a:r>
              <a:rPr spc="-18" dirty="0">
                <a:latin typeface="Calibri"/>
                <a:cs typeface="Calibri"/>
              </a:rPr>
              <a:t>μ</a:t>
            </a:r>
            <a:r>
              <a:rPr dirty="0">
                <a:latin typeface="Calibri"/>
                <a:cs typeface="Calibri"/>
              </a:rPr>
              <a:t>α</a:t>
            </a:r>
            <a:r>
              <a:rPr spc="-18" dirty="0">
                <a:latin typeface="Calibri"/>
                <a:cs typeface="Calibri"/>
              </a:rPr>
              <a:t> </a:t>
            </a:r>
            <a:r>
              <a:rPr dirty="0">
                <a:latin typeface="Calibri"/>
                <a:cs typeface="Calibri"/>
              </a:rPr>
              <a:t>απόσβ</a:t>
            </a:r>
            <a:r>
              <a:rPr spc="-35" dirty="0">
                <a:latin typeface="Calibri"/>
                <a:cs typeface="Calibri"/>
              </a:rPr>
              <a:t>ε</a:t>
            </a:r>
            <a:r>
              <a:rPr dirty="0">
                <a:latin typeface="Calibri"/>
                <a:cs typeface="Calibri"/>
              </a:rPr>
              <a:t>σης</a:t>
            </a:r>
          </a:p>
        </p:txBody>
      </p:sp>
      <p:sp>
        <p:nvSpPr>
          <p:cNvPr id="21" name="Θέση περιεχομένου 20"/>
          <p:cNvSpPr>
            <a:spLocks noGrp="1"/>
          </p:cNvSpPr>
          <p:nvPr>
            <p:ph idx="1"/>
          </p:nvPr>
        </p:nvSpPr>
        <p:spPr/>
        <p:txBody>
          <a:bodyPr>
            <a:noAutofit/>
          </a:bodyPr>
          <a:lstStyle/>
          <a:p>
            <a:r>
              <a:rPr lang="el-GR" sz="2000" dirty="0"/>
              <a:t>Έστω αξία κτήσης παγίου = €1.000.000</a:t>
            </a:r>
          </a:p>
          <a:p>
            <a:r>
              <a:rPr lang="el-GR" sz="2000" dirty="0"/>
              <a:t>Υπολειμματική αξία = Μηδέν</a:t>
            </a:r>
          </a:p>
          <a:p>
            <a:r>
              <a:rPr lang="el-GR" sz="2000" dirty="0"/>
              <a:t>Ωφέλιμος βίος = 5 έτη</a:t>
            </a:r>
          </a:p>
          <a:p>
            <a:r>
              <a:rPr lang="el-GR" sz="2000" dirty="0"/>
              <a:t>Συντελεστής απόσβεσης 20% (100% / 5)</a:t>
            </a:r>
          </a:p>
          <a:p>
            <a:r>
              <a:rPr lang="el-GR" sz="2000" dirty="0"/>
              <a:t>Ετήσια απόσβεση = 1.000.000 Χ 20% = € 200.000</a:t>
            </a:r>
          </a:p>
          <a:p>
            <a:r>
              <a:rPr lang="el-GR" sz="2000" dirty="0" err="1"/>
              <a:t>Αναπόσβεστη</a:t>
            </a:r>
            <a:r>
              <a:rPr lang="el-GR" sz="2000" dirty="0"/>
              <a:t> αξία έτος 1 = 1.000.000 ‐ 200.000 =€800.000</a:t>
            </a:r>
          </a:p>
          <a:p>
            <a:r>
              <a:rPr lang="el-GR" sz="2000" dirty="0" err="1"/>
              <a:t>Αναπόσβεστη</a:t>
            </a:r>
            <a:r>
              <a:rPr lang="el-GR" sz="2000" dirty="0"/>
              <a:t> αξία έτος 3 = 1.000.000- (200.000+200.000+200.000) = € 400.000</a:t>
            </a:r>
          </a:p>
          <a:p>
            <a:endParaRPr lang="el-GR" sz="2000" dirty="0"/>
          </a:p>
        </p:txBody>
      </p:sp>
      <p:sp>
        <p:nvSpPr>
          <p:cNvPr id="22" name="Επεξήγηση με παραλληλόγραμμο 21"/>
          <p:cNvSpPr/>
          <p:nvPr/>
        </p:nvSpPr>
        <p:spPr>
          <a:xfrm>
            <a:off x="3791745" y="5373217"/>
            <a:ext cx="3440953" cy="1135525"/>
          </a:xfrm>
          <a:prstGeom prst="wedgeRectCallout">
            <a:avLst>
              <a:gd name="adj1" fmla="val 31864"/>
              <a:gd name="adj2" fmla="val -10366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dirty="0"/>
              <a:t>Συσσωρευμένες αποσβέσεις</a:t>
            </a:r>
          </a:p>
        </p:txBody>
      </p:sp>
    </p:spTree>
    <p:extLst>
      <p:ext uri="{BB962C8B-B14F-4D97-AF65-F5344CB8AC3E}">
        <p14:creationId xmlns:p14="http://schemas.microsoft.com/office/powerpoint/2010/main" val="2097715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723207"/>
            <a:ext cx="10515600" cy="609398"/>
          </a:xfrm>
          <a:prstGeom prst="rect">
            <a:avLst/>
          </a:prstGeom>
        </p:spPr>
        <p:txBody>
          <a:bodyPr vert="horz" wrap="square" lIns="0" tIns="0" rIns="0" bIns="0" rtlCol="0" anchor="ctr">
            <a:spAutoFit/>
          </a:bodyPr>
          <a:lstStyle/>
          <a:p>
            <a:pPr marL="38404"/>
            <a:r>
              <a:rPr dirty="0">
                <a:latin typeface="Calibri"/>
                <a:cs typeface="Calibri"/>
              </a:rPr>
              <a:t>Αναπροσαρ</a:t>
            </a:r>
            <a:r>
              <a:rPr spc="-22" dirty="0">
                <a:latin typeface="Calibri"/>
                <a:cs typeface="Calibri"/>
              </a:rPr>
              <a:t>μ</a:t>
            </a:r>
            <a:r>
              <a:rPr dirty="0">
                <a:latin typeface="Calibri"/>
                <a:cs typeface="Calibri"/>
              </a:rPr>
              <a:t>ογή</a:t>
            </a:r>
            <a:r>
              <a:rPr spc="13" dirty="0">
                <a:latin typeface="Calibri"/>
                <a:cs typeface="Calibri"/>
              </a:rPr>
              <a:t> </a:t>
            </a:r>
            <a:r>
              <a:rPr dirty="0">
                <a:latin typeface="Calibri"/>
                <a:cs typeface="Calibri"/>
              </a:rPr>
              <a:t>α</a:t>
            </a:r>
            <a:r>
              <a:rPr spc="-39" dirty="0">
                <a:latin typeface="Calibri"/>
                <a:cs typeface="Calibri"/>
              </a:rPr>
              <a:t>ξ</a:t>
            </a:r>
            <a:r>
              <a:rPr dirty="0">
                <a:latin typeface="Calibri"/>
                <a:cs typeface="Calibri"/>
              </a:rPr>
              <a:t>ίας</a:t>
            </a:r>
          </a:p>
        </p:txBody>
      </p:sp>
      <p:sp>
        <p:nvSpPr>
          <p:cNvPr id="13" name="Θέση περιεχομένου 12"/>
          <p:cNvSpPr>
            <a:spLocks noGrp="1"/>
          </p:cNvSpPr>
          <p:nvPr>
            <p:ph idx="1"/>
          </p:nvPr>
        </p:nvSpPr>
        <p:spPr/>
        <p:txBody>
          <a:bodyPr>
            <a:normAutofit/>
          </a:bodyPr>
          <a:lstStyle/>
          <a:p>
            <a:pPr marL="0" indent="0">
              <a:buNone/>
            </a:pPr>
            <a:r>
              <a:rPr lang="el-GR" dirty="0"/>
              <a:t>Στα οικόπεδα και τα κτήρια κάθε 4 χρόνια γίνεται αναπροσαρμογή της αξίας τους βάσει φορολογικών συντελεστών</a:t>
            </a:r>
          </a:p>
          <a:p>
            <a:r>
              <a:rPr lang="el-GR" dirty="0"/>
              <a:t>Η αναπροσαρμογή επηρεάζει τόσο την αξία κτήσης όσο και τις αποσβέσεις (όπου υπάρχουν)</a:t>
            </a:r>
          </a:p>
          <a:p>
            <a:r>
              <a:rPr lang="el-GR" dirty="0"/>
              <a:t>Δημιουργείται αποθεματικό (Διαφορά αναπροσαρμογής αξίας παγίων στοιχείων) στα Ίδια </a:t>
            </a:r>
            <a:r>
              <a:rPr lang="el-GR" dirty="0" smtClean="0"/>
              <a:t>κεφάλαια</a:t>
            </a:r>
            <a:endParaRPr lang="el-GR" dirty="0"/>
          </a:p>
        </p:txBody>
      </p:sp>
      <p:sp>
        <p:nvSpPr>
          <p:cNvPr id="7" name="object 7"/>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112253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ά</a:t>
            </a:r>
            <a:r>
              <a:rPr dirty="0">
                <a:latin typeface="Calibri"/>
                <a:cs typeface="Calibri"/>
              </a:rPr>
              <a:t>δε</a:t>
            </a:r>
            <a:r>
              <a:rPr spc="-53" dirty="0">
                <a:latin typeface="Calibri"/>
                <a:cs typeface="Calibri"/>
              </a:rPr>
              <a:t>ι</a:t>
            </a:r>
            <a:r>
              <a:rPr dirty="0">
                <a:latin typeface="Calibri"/>
                <a:cs typeface="Calibri"/>
              </a:rPr>
              <a:t>γ</a:t>
            </a:r>
            <a:r>
              <a:rPr spc="-18" dirty="0">
                <a:latin typeface="Calibri"/>
                <a:cs typeface="Calibri"/>
              </a:rPr>
              <a:t>μ</a:t>
            </a:r>
            <a:r>
              <a:rPr dirty="0">
                <a:latin typeface="Calibri"/>
                <a:cs typeface="Calibri"/>
              </a:rPr>
              <a:t>α</a:t>
            </a:r>
          </a:p>
        </p:txBody>
      </p:sp>
      <p:sp>
        <p:nvSpPr>
          <p:cNvPr id="6" name="object 6"/>
          <p:cNvSpPr txBox="1"/>
          <p:nvPr/>
        </p:nvSpPr>
        <p:spPr>
          <a:xfrm>
            <a:off x="2710016" y="1577972"/>
            <a:ext cx="7202408" cy="1292662"/>
          </a:xfrm>
          <a:prstGeom prst="rect">
            <a:avLst/>
          </a:prstGeom>
        </p:spPr>
        <p:txBody>
          <a:bodyPr vert="horz" wrap="square" lIns="0" tIns="0" rIns="0" bIns="0" rtlCol="0">
            <a:spAutoFit/>
          </a:bodyPr>
          <a:lstStyle/>
          <a:p>
            <a:pPr marL="311683" marR="4453" indent="-300552">
              <a:buClr>
                <a:schemeClr val="tx1"/>
              </a:buClr>
              <a:buFont typeface="Arial"/>
              <a:buChar char="•"/>
              <a:tabLst>
                <a:tab pos="311683" algn="l"/>
              </a:tabLst>
            </a:pPr>
            <a:r>
              <a:rPr sz="2800" spc="-4" dirty="0">
                <a:latin typeface="Calibri"/>
                <a:cs typeface="Calibri"/>
              </a:rPr>
              <a:t>Ο </a:t>
            </a:r>
            <a:r>
              <a:rPr sz="2800" spc="-9" dirty="0">
                <a:latin typeface="Calibri"/>
                <a:cs typeface="Calibri"/>
              </a:rPr>
              <a:t>σ</a:t>
            </a:r>
            <a:r>
              <a:rPr sz="2800" spc="-4" dirty="0">
                <a:latin typeface="Calibri"/>
                <a:cs typeface="Calibri"/>
              </a:rPr>
              <a:t>υ</a:t>
            </a:r>
            <a:r>
              <a:rPr sz="2800" spc="4" dirty="0">
                <a:latin typeface="Calibri"/>
                <a:cs typeface="Calibri"/>
              </a:rPr>
              <a:t>ν</a:t>
            </a:r>
            <a:r>
              <a:rPr sz="2800" spc="-4" dirty="0">
                <a:latin typeface="Calibri"/>
                <a:cs typeface="Calibri"/>
              </a:rPr>
              <a:t>τελ</a:t>
            </a:r>
            <a:r>
              <a:rPr sz="2800" spc="-44" dirty="0">
                <a:latin typeface="Calibri"/>
                <a:cs typeface="Calibri"/>
              </a:rPr>
              <a:t>ε</a:t>
            </a:r>
            <a:r>
              <a:rPr sz="2800" spc="22" dirty="0">
                <a:latin typeface="Calibri"/>
                <a:cs typeface="Calibri"/>
              </a:rPr>
              <a:t>σ</a:t>
            </a:r>
            <a:r>
              <a:rPr sz="2800" spc="-4" dirty="0">
                <a:latin typeface="Calibri"/>
                <a:cs typeface="Calibri"/>
              </a:rPr>
              <a:t>τής</a:t>
            </a:r>
            <a:r>
              <a:rPr sz="2800" spc="18" dirty="0">
                <a:latin typeface="Calibri"/>
                <a:cs typeface="Calibri"/>
              </a:rPr>
              <a:t> </a:t>
            </a:r>
            <a:r>
              <a:rPr sz="2800" spc="-4" dirty="0">
                <a:latin typeface="Calibri"/>
                <a:cs typeface="Calibri"/>
              </a:rPr>
              <a:t>αναπροσαρ</a:t>
            </a:r>
            <a:r>
              <a:rPr sz="2800" spc="-26" dirty="0">
                <a:latin typeface="Calibri"/>
                <a:cs typeface="Calibri"/>
              </a:rPr>
              <a:t>μ</a:t>
            </a:r>
            <a:r>
              <a:rPr sz="2800" spc="-9" dirty="0">
                <a:latin typeface="Calibri"/>
                <a:cs typeface="Calibri"/>
              </a:rPr>
              <a:t>ο</a:t>
            </a:r>
            <a:r>
              <a:rPr sz="2800" spc="-4" dirty="0">
                <a:latin typeface="Calibri"/>
                <a:cs typeface="Calibri"/>
              </a:rPr>
              <a:t>γής</a:t>
            </a:r>
            <a:r>
              <a:rPr sz="2800" spc="22" dirty="0">
                <a:latin typeface="Calibri"/>
                <a:cs typeface="Calibri"/>
              </a:rPr>
              <a:t> </a:t>
            </a:r>
            <a:r>
              <a:rPr sz="2800" spc="-4" dirty="0">
                <a:latin typeface="Calibri"/>
                <a:cs typeface="Calibri"/>
              </a:rPr>
              <a:t>για</a:t>
            </a:r>
            <a:r>
              <a:rPr sz="2800" spc="-9" dirty="0">
                <a:latin typeface="Calibri"/>
                <a:cs typeface="Calibri"/>
              </a:rPr>
              <a:t> </a:t>
            </a:r>
            <a:r>
              <a:rPr sz="2800" spc="-26" dirty="0">
                <a:latin typeface="Calibri"/>
                <a:cs typeface="Calibri"/>
              </a:rPr>
              <a:t>τ</a:t>
            </a:r>
            <a:r>
              <a:rPr sz="2800" spc="-4" dirty="0">
                <a:latin typeface="Calibri"/>
                <a:cs typeface="Calibri"/>
              </a:rPr>
              <a:t>α οι</a:t>
            </a:r>
            <a:r>
              <a:rPr sz="2800" spc="-96" dirty="0">
                <a:latin typeface="Calibri"/>
                <a:cs typeface="Calibri"/>
              </a:rPr>
              <a:t>κ</a:t>
            </a:r>
            <a:r>
              <a:rPr sz="2800" spc="-9" dirty="0">
                <a:latin typeface="Calibri"/>
                <a:cs typeface="Calibri"/>
              </a:rPr>
              <a:t>ό</a:t>
            </a:r>
            <a:r>
              <a:rPr sz="2800" spc="-4" dirty="0">
                <a:latin typeface="Calibri"/>
                <a:cs typeface="Calibri"/>
              </a:rPr>
              <a:t>π</a:t>
            </a:r>
            <a:r>
              <a:rPr sz="2800" spc="-48" dirty="0">
                <a:latin typeface="Calibri"/>
                <a:cs typeface="Calibri"/>
              </a:rPr>
              <a:t>ε</a:t>
            </a:r>
            <a:r>
              <a:rPr sz="2800" spc="-4" dirty="0">
                <a:latin typeface="Calibri"/>
                <a:cs typeface="Calibri"/>
              </a:rPr>
              <a:t>δα</a:t>
            </a:r>
            <a:r>
              <a:rPr sz="2800" dirty="0">
                <a:latin typeface="Calibri"/>
                <a:cs typeface="Calibri"/>
              </a:rPr>
              <a:t> </a:t>
            </a:r>
            <a:r>
              <a:rPr sz="2800" spc="-4" dirty="0">
                <a:latin typeface="Calibri"/>
                <a:cs typeface="Calibri"/>
              </a:rPr>
              <a:t>ε</a:t>
            </a:r>
            <a:r>
              <a:rPr sz="2800" spc="-48" dirty="0">
                <a:latin typeface="Calibri"/>
                <a:cs typeface="Calibri"/>
              </a:rPr>
              <a:t>ί</a:t>
            </a:r>
            <a:r>
              <a:rPr sz="2800" spc="-9" dirty="0">
                <a:latin typeface="Calibri"/>
                <a:cs typeface="Calibri"/>
              </a:rPr>
              <a:t>ν</a:t>
            </a:r>
            <a:r>
              <a:rPr sz="2800" spc="-4" dirty="0">
                <a:latin typeface="Calibri"/>
                <a:cs typeface="Calibri"/>
              </a:rPr>
              <a:t>αι</a:t>
            </a:r>
            <a:r>
              <a:rPr sz="2800" spc="9" dirty="0">
                <a:latin typeface="Calibri"/>
                <a:cs typeface="Calibri"/>
              </a:rPr>
              <a:t> </a:t>
            </a:r>
            <a:r>
              <a:rPr sz="2800" spc="-9" dirty="0">
                <a:latin typeface="Calibri"/>
                <a:cs typeface="Calibri"/>
              </a:rPr>
              <a:t>30</a:t>
            </a:r>
            <a:r>
              <a:rPr sz="2800" spc="-4" dirty="0">
                <a:latin typeface="Calibri"/>
                <a:cs typeface="Calibri"/>
              </a:rPr>
              <a:t>%</a:t>
            </a:r>
            <a:r>
              <a:rPr sz="2800" spc="9" dirty="0">
                <a:latin typeface="Calibri"/>
                <a:cs typeface="Calibri"/>
              </a:rPr>
              <a:t> </a:t>
            </a:r>
            <a:r>
              <a:rPr sz="2800" spc="-96" dirty="0">
                <a:latin typeface="Calibri"/>
                <a:cs typeface="Calibri"/>
              </a:rPr>
              <a:t>κ</a:t>
            </a:r>
            <a:r>
              <a:rPr sz="2800" spc="-9" dirty="0">
                <a:latin typeface="Calibri"/>
                <a:cs typeface="Calibri"/>
              </a:rPr>
              <a:t>α</a:t>
            </a:r>
            <a:r>
              <a:rPr sz="2800" spc="-4" dirty="0">
                <a:latin typeface="Calibri"/>
                <a:cs typeface="Calibri"/>
              </a:rPr>
              <a:t>ι </a:t>
            </a:r>
            <a:r>
              <a:rPr sz="2800" spc="-9" dirty="0">
                <a:latin typeface="Calibri"/>
                <a:cs typeface="Calibri"/>
              </a:rPr>
              <a:t>γι</a:t>
            </a:r>
            <a:r>
              <a:rPr sz="2800" spc="-4" dirty="0">
                <a:latin typeface="Calibri"/>
                <a:cs typeface="Calibri"/>
              </a:rPr>
              <a:t>α </a:t>
            </a:r>
            <a:r>
              <a:rPr sz="2800" spc="-26" dirty="0">
                <a:latin typeface="Calibri"/>
                <a:cs typeface="Calibri"/>
              </a:rPr>
              <a:t>τ</a:t>
            </a:r>
            <a:r>
              <a:rPr sz="2800" spc="-4" dirty="0">
                <a:latin typeface="Calibri"/>
                <a:cs typeface="Calibri"/>
              </a:rPr>
              <a:t>α </a:t>
            </a:r>
            <a:r>
              <a:rPr sz="2800" spc="-9" dirty="0">
                <a:latin typeface="Calibri"/>
                <a:cs typeface="Calibri"/>
              </a:rPr>
              <a:t>κτίρι</a:t>
            </a:r>
            <a:r>
              <a:rPr sz="2800" spc="-4" dirty="0">
                <a:latin typeface="Calibri"/>
                <a:cs typeface="Calibri"/>
              </a:rPr>
              <a:t>α</a:t>
            </a:r>
            <a:r>
              <a:rPr sz="2800" dirty="0">
                <a:latin typeface="Calibri"/>
                <a:cs typeface="Calibri"/>
              </a:rPr>
              <a:t> </a:t>
            </a:r>
            <a:r>
              <a:rPr sz="2800" spc="-9" dirty="0">
                <a:latin typeface="Calibri"/>
                <a:cs typeface="Calibri"/>
              </a:rPr>
              <a:t>25</a:t>
            </a:r>
            <a:r>
              <a:rPr sz="2800" spc="-9" dirty="0" smtClean="0">
                <a:latin typeface="Calibri"/>
                <a:cs typeface="Calibri"/>
              </a:rPr>
              <a:t>%</a:t>
            </a:r>
            <a:r>
              <a:rPr lang="en-US" sz="2800" spc="-9" dirty="0" smtClean="0">
                <a:latin typeface="Calibri"/>
                <a:cs typeface="Calibri"/>
              </a:rPr>
              <a:t> </a:t>
            </a:r>
          </a:p>
          <a:p>
            <a:pPr marL="311683" marR="4453" indent="-300552">
              <a:buClr>
                <a:schemeClr val="tx1"/>
              </a:buClr>
              <a:buFont typeface="Arial"/>
              <a:buChar char="•"/>
              <a:tabLst>
                <a:tab pos="311683" algn="l"/>
              </a:tabLst>
            </a:pPr>
            <a:r>
              <a:rPr lang="el-GR" sz="2800" spc="-9" dirty="0" smtClean="0">
                <a:latin typeface="Calibri"/>
                <a:cs typeface="Calibri"/>
              </a:rPr>
              <a:t>Ο συντελεστής απόσβεσης είναι 20%</a:t>
            </a:r>
            <a:endParaRPr sz="2800" dirty="0">
              <a:latin typeface="Calibri"/>
              <a:cs typeface="Calibri"/>
            </a:endParaRPr>
          </a:p>
        </p:txBody>
      </p:sp>
      <p:sp>
        <p:nvSpPr>
          <p:cNvPr id="13" name="object 13"/>
          <p:cNvSpPr/>
          <p:nvPr/>
        </p:nvSpPr>
        <p:spPr>
          <a:xfrm>
            <a:off x="8795012" y="5498838"/>
            <a:ext cx="363577" cy="259118"/>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2999657" y="4899576"/>
            <a:ext cx="3810633" cy="246221"/>
          </a:xfrm>
          <a:prstGeom prst="rect">
            <a:avLst/>
          </a:prstGeom>
        </p:spPr>
        <p:txBody>
          <a:bodyPr vert="horz" wrap="square" lIns="0" tIns="0" rIns="0" bIns="0" rtlCol="0">
            <a:spAutoFit/>
          </a:bodyPr>
          <a:lstStyle/>
          <a:p>
            <a:pPr marL="11132"/>
            <a:r>
              <a:rPr sz="1600" b="1" dirty="0">
                <a:solidFill>
                  <a:srgbClr val="0000FF"/>
                </a:solidFill>
                <a:cs typeface="Arial"/>
              </a:rPr>
              <a:t>Σύνο</a:t>
            </a:r>
            <a:r>
              <a:rPr sz="1600" b="1" spc="-22" dirty="0">
                <a:solidFill>
                  <a:srgbClr val="0000FF"/>
                </a:solidFill>
                <a:cs typeface="Arial"/>
              </a:rPr>
              <a:t>λ</a:t>
            </a:r>
            <a:r>
              <a:rPr sz="1600" b="1" dirty="0">
                <a:solidFill>
                  <a:srgbClr val="0000FF"/>
                </a:solidFill>
                <a:cs typeface="Arial"/>
              </a:rPr>
              <a:t>ο</a:t>
            </a:r>
            <a:r>
              <a:rPr sz="1600" b="1" spc="-9" dirty="0">
                <a:solidFill>
                  <a:srgbClr val="0000FF"/>
                </a:solidFill>
                <a:cs typeface="Arial"/>
              </a:rPr>
              <a:t> </a:t>
            </a:r>
            <a:r>
              <a:rPr sz="1600" b="1" spc="-4" dirty="0">
                <a:solidFill>
                  <a:srgbClr val="0000FF"/>
                </a:solidFill>
                <a:cs typeface="Arial"/>
              </a:rPr>
              <a:t>Ενεργητι</a:t>
            </a:r>
            <a:r>
              <a:rPr sz="1600" b="1" spc="-57" dirty="0">
                <a:solidFill>
                  <a:srgbClr val="0000FF"/>
                </a:solidFill>
                <a:cs typeface="Arial"/>
              </a:rPr>
              <a:t>κ</a:t>
            </a:r>
            <a:r>
              <a:rPr sz="1600" b="1" spc="-4" dirty="0">
                <a:solidFill>
                  <a:srgbClr val="0000FF"/>
                </a:solidFill>
                <a:cs typeface="Arial"/>
              </a:rPr>
              <a:t>ο</a:t>
            </a:r>
            <a:r>
              <a:rPr sz="1600" b="1" dirty="0">
                <a:solidFill>
                  <a:srgbClr val="0000FF"/>
                </a:solidFill>
                <a:cs typeface="Arial"/>
              </a:rPr>
              <a:t>ύ</a:t>
            </a:r>
            <a:endParaRPr sz="1600" dirty="0">
              <a:cs typeface="Arial"/>
            </a:endParaRPr>
          </a:p>
        </p:txBody>
      </p:sp>
      <p:sp>
        <p:nvSpPr>
          <p:cNvPr id="17" name="object 17"/>
          <p:cNvSpPr txBox="1"/>
          <p:nvPr/>
        </p:nvSpPr>
        <p:spPr>
          <a:xfrm>
            <a:off x="5338090" y="4899576"/>
            <a:ext cx="1014154" cy="246221"/>
          </a:xfrm>
          <a:prstGeom prst="rect">
            <a:avLst/>
          </a:prstGeom>
        </p:spPr>
        <p:txBody>
          <a:bodyPr vert="horz" wrap="square" lIns="0" tIns="0" rIns="0" bIns="0" rtlCol="0">
            <a:spAutoFit/>
          </a:bodyPr>
          <a:lstStyle/>
          <a:p>
            <a:pPr marL="11132"/>
            <a:r>
              <a:rPr sz="1600" b="1" spc="-4" dirty="0">
                <a:solidFill>
                  <a:srgbClr val="0000FF"/>
                </a:solidFill>
                <a:cs typeface="Arial"/>
              </a:rPr>
              <a:t>5.700</a:t>
            </a:r>
            <a:endParaRPr sz="1600" dirty="0">
              <a:cs typeface="Arial"/>
            </a:endParaRPr>
          </a:p>
        </p:txBody>
      </p:sp>
      <p:sp>
        <p:nvSpPr>
          <p:cNvPr id="18" name="object 18"/>
          <p:cNvSpPr txBox="1"/>
          <p:nvPr/>
        </p:nvSpPr>
        <p:spPr>
          <a:xfrm>
            <a:off x="6364108" y="4869161"/>
            <a:ext cx="3424390" cy="246221"/>
          </a:xfrm>
          <a:prstGeom prst="rect">
            <a:avLst/>
          </a:prstGeom>
        </p:spPr>
        <p:txBody>
          <a:bodyPr vert="horz" wrap="square" lIns="0" tIns="0" rIns="0" bIns="0" rtlCol="0">
            <a:spAutoFit/>
          </a:bodyPr>
          <a:lstStyle/>
          <a:p>
            <a:pPr marL="11132"/>
            <a:r>
              <a:rPr sz="1600" b="1" dirty="0">
                <a:solidFill>
                  <a:srgbClr val="0000FF"/>
                </a:solidFill>
                <a:latin typeface="Arial"/>
                <a:cs typeface="Arial"/>
              </a:rPr>
              <a:t>Σύνο</a:t>
            </a:r>
            <a:r>
              <a:rPr sz="1600" b="1" spc="-22" dirty="0">
                <a:solidFill>
                  <a:srgbClr val="0000FF"/>
                </a:solidFill>
                <a:latin typeface="Arial"/>
                <a:cs typeface="Arial"/>
              </a:rPr>
              <a:t>λ</a:t>
            </a:r>
            <a:r>
              <a:rPr sz="1600" b="1" dirty="0">
                <a:solidFill>
                  <a:srgbClr val="0000FF"/>
                </a:solidFill>
                <a:latin typeface="Arial"/>
                <a:cs typeface="Arial"/>
              </a:rPr>
              <a:t>ο</a:t>
            </a:r>
            <a:r>
              <a:rPr sz="1600" b="1" spc="-9" dirty="0">
                <a:solidFill>
                  <a:srgbClr val="0000FF"/>
                </a:solidFill>
                <a:latin typeface="Arial"/>
                <a:cs typeface="Arial"/>
              </a:rPr>
              <a:t> </a:t>
            </a:r>
            <a:r>
              <a:rPr sz="1600" b="1" spc="-4" dirty="0">
                <a:solidFill>
                  <a:srgbClr val="0000FF"/>
                </a:solidFill>
                <a:latin typeface="Arial"/>
                <a:cs typeface="Arial"/>
              </a:rPr>
              <a:t>Παθητι</a:t>
            </a:r>
            <a:r>
              <a:rPr sz="1600" b="1" spc="-57" dirty="0">
                <a:solidFill>
                  <a:srgbClr val="0000FF"/>
                </a:solidFill>
                <a:latin typeface="Arial"/>
                <a:cs typeface="Arial"/>
              </a:rPr>
              <a:t>κ</a:t>
            </a:r>
            <a:r>
              <a:rPr sz="1600" b="1" spc="-4" dirty="0">
                <a:solidFill>
                  <a:srgbClr val="0000FF"/>
                </a:solidFill>
                <a:latin typeface="Arial"/>
                <a:cs typeface="Arial"/>
              </a:rPr>
              <a:t>ο</a:t>
            </a:r>
            <a:r>
              <a:rPr sz="1600" b="1" dirty="0">
                <a:solidFill>
                  <a:srgbClr val="0000FF"/>
                </a:solidFill>
                <a:latin typeface="Arial"/>
                <a:cs typeface="Arial"/>
              </a:rPr>
              <a:t>ύ</a:t>
            </a:r>
            <a:endParaRPr sz="1600">
              <a:latin typeface="Arial"/>
              <a:cs typeface="Arial"/>
            </a:endParaRPr>
          </a:p>
        </p:txBody>
      </p:sp>
      <p:sp>
        <p:nvSpPr>
          <p:cNvPr id="19" name="object 19"/>
          <p:cNvSpPr txBox="1"/>
          <p:nvPr/>
        </p:nvSpPr>
        <p:spPr>
          <a:xfrm>
            <a:off x="8392056" y="4869161"/>
            <a:ext cx="1016312" cy="246221"/>
          </a:xfrm>
          <a:prstGeom prst="rect">
            <a:avLst/>
          </a:prstGeom>
        </p:spPr>
        <p:txBody>
          <a:bodyPr vert="horz" wrap="square" lIns="0" tIns="0" rIns="0" bIns="0" rtlCol="0">
            <a:spAutoFit/>
          </a:bodyPr>
          <a:lstStyle/>
          <a:p>
            <a:pPr marL="11132"/>
            <a:r>
              <a:rPr sz="1600" b="1" dirty="0">
                <a:solidFill>
                  <a:srgbClr val="0000FF"/>
                </a:solidFill>
                <a:latin typeface="Arial"/>
                <a:cs typeface="Arial"/>
              </a:rPr>
              <a:t>5.700</a:t>
            </a:r>
            <a:endParaRPr sz="1600">
              <a:latin typeface="Arial"/>
              <a:cs typeface="Arial"/>
            </a:endParaRPr>
          </a:p>
        </p:txBody>
      </p:sp>
      <p:graphicFrame>
        <p:nvGraphicFramePr>
          <p:cNvPr id="11" name="object 11"/>
          <p:cNvGraphicFramePr>
            <a:graphicFrameLocks noGrp="1"/>
          </p:cNvGraphicFramePr>
          <p:nvPr>
            <p:extLst>
              <p:ext uri="{D42A27DB-BD31-4B8C-83A1-F6EECF244321}">
                <p14:modId xmlns:p14="http://schemas.microsoft.com/office/powerpoint/2010/main" val="2312945404"/>
              </p:ext>
            </p:extLst>
          </p:nvPr>
        </p:nvGraphicFramePr>
        <p:xfrm>
          <a:off x="2938485" y="3212977"/>
          <a:ext cx="6315267" cy="2067211"/>
        </p:xfrm>
        <a:graphic>
          <a:graphicData uri="http://schemas.openxmlformats.org/drawingml/2006/table">
            <a:tbl>
              <a:tblPr firstRow="1" bandRow="1">
                <a:tableStyleId>{2D5ABB26-0587-4C30-8999-92F81FD0307C}</a:tableStyleId>
              </a:tblPr>
              <a:tblGrid>
                <a:gridCol w="1935349">
                  <a:extLst>
                    <a:ext uri="{9D8B030D-6E8A-4147-A177-3AD203B41FA5}">
                      <a16:colId xmlns:a16="http://schemas.microsoft.com/office/drawing/2014/main" xmlns="" val="20000"/>
                    </a:ext>
                  </a:extLst>
                </a:gridCol>
                <a:gridCol w="1300214">
                  <a:extLst>
                    <a:ext uri="{9D8B030D-6E8A-4147-A177-3AD203B41FA5}">
                      <a16:colId xmlns:a16="http://schemas.microsoft.com/office/drawing/2014/main" xmlns="" val="20001"/>
                    </a:ext>
                  </a:extLst>
                </a:gridCol>
                <a:gridCol w="2207903">
                  <a:extLst>
                    <a:ext uri="{9D8B030D-6E8A-4147-A177-3AD203B41FA5}">
                      <a16:colId xmlns:a16="http://schemas.microsoft.com/office/drawing/2014/main" xmlns="" val="20002"/>
                    </a:ext>
                  </a:extLst>
                </a:gridCol>
                <a:gridCol w="871801">
                  <a:extLst>
                    <a:ext uri="{9D8B030D-6E8A-4147-A177-3AD203B41FA5}">
                      <a16:colId xmlns:a16="http://schemas.microsoft.com/office/drawing/2014/main" xmlns="" val="20003"/>
                    </a:ext>
                  </a:extLst>
                </a:gridCol>
              </a:tblGrid>
              <a:tr h="441796">
                <a:tc>
                  <a:txBody>
                    <a:bodyPr/>
                    <a:lstStyle/>
                    <a:p>
                      <a:pPr marL="36195">
                        <a:lnSpc>
                          <a:spcPct val="100000"/>
                        </a:lnSpc>
                        <a:spcBef>
                          <a:spcPts val="675"/>
                        </a:spcBef>
                      </a:pPr>
                      <a:r>
                        <a:rPr lang="el-GR" sz="2200" dirty="0" smtClean="0">
                          <a:solidFill>
                            <a:schemeClr val="tx1"/>
                          </a:solidFill>
                          <a:latin typeface="+mn-lt"/>
                          <a:cs typeface="Arial"/>
                        </a:rPr>
                        <a:t>Ταμείο</a:t>
                      </a:r>
                      <a:r>
                        <a:rPr lang="el-GR" sz="2200" baseline="0" dirty="0" smtClean="0">
                          <a:solidFill>
                            <a:schemeClr val="tx1"/>
                          </a:solidFill>
                          <a:latin typeface="+mn-lt"/>
                          <a:cs typeface="Arial"/>
                        </a:rPr>
                        <a:t> </a:t>
                      </a:r>
                      <a:endParaRPr lang="el-GR" sz="2200" dirty="0" smtClean="0">
                        <a:solidFill>
                          <a:schemeClr val="tx1"/>
                        </a:solidFill>
                        <a:latin typeface="+mn-lt"/>
                        <a:cs typeface="Arial"/>
                      </a:endParaRPr>
                    </a:p>
                    <a:p>
                      <a:pPr marL="36195">
                        <a:lnSpc>
                          <a:spcPct val="100000"/>
                        </a:lnSpc>
                        <a:spcBef>
                          <a:spcPts val="675"/>
                        </a:spcBef>
                      </a:pPr>
                      <a:r>
                        <a:rPr sz="2200" dirty="0" err="1" smtClean="0">
                          <a:solidFill>
                            <a:schemeClr val="tx1"/>
                          </a:solidFill>
                          <a:latin typeface="+mn-lt"/>
                          <a:cs typeface="Arial"/>
                        </a:rPr>
                        <a:t>Οι</a:t>
                      </a:r>
                      <a:r>
                        <a:rPr sz="2200" spc="-30" dirty="0" err="1" smtClean="0">
                          <a:solidFill>
                            <a:schemeClr val="tx1"/>
                          </a:solidFill>
                          <a:latin typeface="+mn-lt"/>
                          <a:cs typeface="Arial"/>
                        </a:rPr>
                        <a:t>κ</a:t>
                      </a:r>
                      <a:r>
                        <a:rPr sz="2200" spc="-40" dirty="0" err="1" smtClean="0">
                          <a:solidFill>
                            <a:schemeClr val="tx1"/>
                          </a:solidFill>
                          <a:latin typeface="+mn-lt"/>
                          <a:cs typeface="Arial"/>
                        </a:rPr>
                        <a:t>ό</a:t>
                      </a:r>
                      <a:r>
                        <a:rPr sz="2200" dirty="0" smtClean="0">
                          <a:solidFill>
                            <a:schemeClr val="tx1"/>
                          </a:solidFill>
                          <a:latin typeface="+mn-lt"/>
                          <a:cs typeface="Arial"/>
                        </a:rPr>
                        <a:t>πεδο</a:t>
                      </a:r>
                      <a:endParaRPr sz="2200" dirty="0">
                        <a:solidFill>
                          <a:schemeClr val="tx1"/>
                        </a:solidFill>
                        <a:latin typeface="+mn-lt"/>
                        <a:cs typeface="Arial"/>
                      </a:endParaRPr>
                    </a:p>
                  </a:txBody>
                  <a:tcPr marL="0" marR="0" marT="0" marB="0"/>
                </a:tc>
                <a:tc>
                  <a:txBody>
                    <a:bodyPr/>
                    <a:lstStyle/>
                    <a:p>
                      <a:pPr marR="292100" algn="r">
                        <a:lnSpc>
                          <a:spcPct val="100000"/>
                        </a:lnSpc>
                        <a:spcBef>
                          <a:spcPts val="675"/>
                        </a:spcBef>
                      </a:pPr>
                      <a:r>
                        <a:rPr lang="el-GR" sz="2200" spc="-5" dirty="0" smtClean="0">
                          <a:solidFill>
                            <a:schemeClr val="tx1"/>
                          </a:solidFill>
                          <a:latin typeface="+mn-lt"/>
                          <a:cs typeface="Arial"/>
                        </a:rPr>
                        <a:t>1.700</a:t>
                      </a:r>
                    </a:p>
                    <a:p>
                      <a:pPr marR="292100" algn="r">
                        <a:lnSpc>
                          <a:spcPct val="100000"/>
                        </a:lnSpc>
                        <a:spcBef>
                          <a:spcPts val="675"/>
                        </a:spcBef>
                      </a:pPr>
                      <a:r>
                        <a:rPr sz="2200" spc="-5" dirty="0" smtClean="0">
                          <a:solidFill>
                            <a:schemeClr val="tx1"/>
                          </a:solidFill>
                          <a:latin typeface="+mn-lt"/>
                          <a:cs typeface="Arial"/>
                        </a:rPr>
                        <a:t>2.000</a:t>
                      </a:r>
                      <a:endParaRPr lang="el-GR" sz="2200" spc="-5" dirty="0" smtClean="0">
                        <a:solidFill>
                          <a:schemeClr val="tx1"/>
                        </a:solidFill>
                        <a:latin typeface="+mn-lt"/>
                        <a:cs typeface="Arial"/>
                      </a:endParaRPr>
                    </a:p>
                  </a:txBody>
                  <a:tcPr marL="0" marR="0" marT="0" marB="0"/>
                </a:tc>
                <a:tc>
                  <a:txBody>
                    <a:bodyPr/>
                    <a:lstStyle/>
                    <a:p>
                      <a:pPr marL="309880">
                        <a:lnSpc>
                          <a:spcPct val="100000"/>
                        </a:lnSpc>
                        <a:spcBef>
                          <a:spcPts val="805"/>
                        </a:spcBef>
                      </a:pPr>
                      <a:r>
                        <a:rPr sz="2200" spc="-5" dirty="0">
                          <a:solidFill>
                            <a:schemeClr val="tx1"/>
                          </a:solidFill>
                          <a:latin typeface="+mn-lt"/>
                          <a:cs typeface="Arial"/>
                        </a:rPr>
                        <a:t>ΜΚ</a:t>
                      </a:r>
                      <a:endParaRPr sz="2200" dirty="0">
                        <a:solidFill>
                          <a:schemeClr val="tx1"/>
                        </a:solidFill>
                        <a:latin typeface="+mn-lt"/>
                        <a:cs typeface="Arial"/>
                      </a:endParaRPr>
                    </a:p>
                  </a:txBody>
                  <a:tcPr marL="0" marR="0" marT="0" marB="0"/>
                </a:tc>
                <a:tc>
                  <a:txBody>
                    <a:bodyPr/>
                    <a:lstStyle/>
                    <a:p>
                      <a:pPr marR="19050" algn="r">
                        <a:lnSpc>
                          <a:spcPct val="100000"/>
                        </a:lnSpc>
                        <a:spcBef>
                          <a:spcPts val="805"/>
                        </a:spcBef>
                      </a:pPr>
                      <a:r>
                        <a:rPr sz="2200" spc="-5" dirty="0">
                          <a:solidFill>
                            <a:schemeClr val="tx1"/>
                          </a:solidFill>
                          <a:latin typeface="+mn-lt"/>
                          <a:cs typeface="Arial"/>
                        </a:rPr>
                        <a:t>5.000</a:t>
                      </a:r>
                      <a:endParaRPr sz="2200">
                        <a:solidFill>
                          <a:schemeClr val="tx1"/>
                        </a:solidFill>
                        <a:latin typeface="+mn-lt"/>
                        <a:cs typeface="Arial"/>
                      </a:endParaRPr>
                    </a:p>
                  </a:txBody>
                  <a:tcPr marL="0" marR="0" marT="0" marB="0"/>
                </a:tc>
                <a:extLst>
                  <a:ext uri="{0D108BD9-81ED-4DB2-BD59-A6C34878D82A}">
                    <a16:rowId xmlns:a16="http://schemas.microsoft.com/office/drawing/2014/main" xmlns="" val="10000"/>
                  </a:ext>
                </a:extLst>
              </a:tr>
              <a:tr h="331671">
                <a:tc>
                  <a:txBody>
                    <a:bodyPr/>
                    <a:lstStyle/>
                    <a:p>
                      <a:pPr marL="22225">
                        <a:lnSpc>
                          <a:spcPts val="2600"/>
                        </a:lnSpc>
                      </a:pPr>
                      <a:r>
                        <a:rPr sz="2200" dirty="0">
                          <a:solidFill>
                            <a:schemeClr val="tx1"/>
                          </a:solidFill>
                          <a:latin typeface="+mn-lt"/>
                          <a:cs typeface="Arial"/>
                        </a:rPr>
                        <a:t>Κτίριο</a:t>
                      </a:r>
                    </a:p>
                  </a:txBody>
                  <a:tcPr marL="0" marR="0" marT="0" marB="0"/>
                </a:tc>
                <a:tc>
                  <a:txBody>
                    <a:bodyPr/>
                    <a:lstStyle/>
                    <a:p>
                      <a:pPr marR="276860" algn="r">
                        <a:lnSpc>
                          <a:spcPts val="2600"/>
                        </a:lnSpc>
                      </a:pPr>
                      <a:r>
                        <a:rPr sz="2200" spc="-5" dirty="0">
                          <a:solidFill>
                            <a:schemeClr val="tx1"/>
                          </a:solidFill>
                          <a:latin typeface="+mn-lt"/>
                          <a:cs typeface="Arial"/>
                        </a:rPr>
                        <a:t>1.000</a:t>
                      </a:r>
                      <a:endParaRPr sz="2200">
                        <a:solidFill>
                          <a:schemeClr val="tx1"/>
                        </a:solidFill>
                        <a:latin typeface="+mn-lt"/>
                        <a:cs typeface="Arial"/>
                      </a:endParaRPr>
                    </a:p>
                  </a:txBody>
                  <a:tcPr marL="0" marR="0" marT="0" marB="0"/>
                </a:tc>
                <a:tc>
                  <a:txBody>
                    <a:bodyPr/>
                    <a:lstStyle/>
                    <a:p>
                      <a:pPr marL="273050">
                        <a:lnSpc>
                          <a:spcPts val="2730"/>
                        </a:lnSpc>
                      </a:pPr>
                      <a:r>
                        <a:rPr sz="2200" dirty="0">
                          <a:solidFill>
                            <a:schemeClr val="tx1"/>
                          </a:solidFill>
                          <a:latin typeface="+mn-lt"/>
                          <a:cs typeface="Arial"/>
                        </a:rPr>
                        <a:t>Προμηθευτές</a:t>
                      </a:r>
                      <a:endParaRPr sz="2200">
                        <a:solidFill>
                          <a:schemeClr val="tx1"/>
                        </a:solidFill>
                        <a:latin typeface="+mn-lt"/>
                        <a:cs typeface="Arial"/>
                      </a:endParaRPr>
                    </a:p>
                  </a:txBody>
                  <a:tcPr marL="0" marR="0" marT="0" marB="0"/>
                </a:tc>
                <a:tc>
                  <a:txBody>
                    <a:bodyPr/>
                    <a:lstStyle/>
                    <a:p>
                      <a:pPr marR="14604" algn="r">
                        <a:lnSpc>
                          <a:spcPts val="2730"/>
                        </a:lnSpc>
                      </a:pPr>
                      <a:r>
                        <a:rPr sz="2200" spc="-5" dirty="0">
                          <a:solidFill>
                            <a:schemeClr val="tx1"/>
                          </a:solidFill>
                          <a:latin typeface="+mn-lt"/>
                          <a:cs typeface="Arial"/>
                        </a:rPr>
                        <a:t>700</a:t>
                      </a:r>
                      <a:endParaRPr sz="2200">
                        <a:solidFill>
                          <a:schemeClr val="tx1"/>
                        </a:solidFill>
                        <a:latin typeface="+mn-lt"/>
                        <a:cs typeface="Arial"/>
                      </a:endParaRPr>
                    </a:p>
                  </a:txBody>
                  <a:tcPr marL="0" marR="0" marT="0" marB="0"/>
                </a:tc>
                <a:extLst>
                  <a:ext uri="{0D108BD9-81ED-4DB2-BD59-A6C34878D82A}">
                    <a16:rowId xmlns:a16="http://schemas.microsoft.com/office/drawing/2014/main" xmlns="" val="10001"/>
                  </a:ext>
                </a:extLst>
              </a:tr>
              <a:tr h="331672">
                <a:tc>
                  <a:txBody>
                    <a:bodyPr/>
                    <a:lstStyle/>
                    <a:p>
                      <a:pPr marL="47625">
                        <a:lnSpc>
                          <a:spcPts val="2600"/>
                        </a:lnSpc>
                      </a:pPr>
                      <a:r>
                        <a:rPr sz="2200" dirty="0" smtClean="0">
                          <a:solidFill>
                            <a:schemeClr val="tx1"/>
                          </a:solidFill>
                          <a:latin typeface="+mn-lt"/>
                          <a:cs typeface="Arial"/>
                        </a:rPr>
                        <a:t>Α</a:t>
                      </a:r>
                      <a:r>
                        <a:rPr sz="2200" spc="-40" dirty="0" smtClean="0">
                          <a:solidFill>
                            <a:schemeClr val="tx1"/>
                          </a:solidFill>
                          <a:latin typeface="+mn-lt"/>
                          <a:cs typeface="Arial"/>
                        </a:rPr>
                        <a:t>π</a:t>
                      </a:r>
                      <a:r>
                        <a:rPr sz="2200" spc="-5" dirty="0" err="1" smtClean="0">
                          <a:solidFill>
                            <a:schemeClr val="tx1"/>
                          </a:solidFill>
                          <a:latin typeface="+mn-lt"/>
                          <a:cs typeface="Arial"/>
                        </a:rPr>
                        <a:t>ο</a:t>
                      </a:r>
                      <a:r>
                        <a:rPr sz="2200" dirty="0" err="1" smtClean="0">
                          <a:solidFill>
                            <a:schemeClr val="tx1"/>
                          </a:solidFill>
                          <a:latin typeface="+mn-lt"/>
                          <a:cs typeface="Arial"/>
                        </a:rPr>
                        <a:t>σ</a:t>
                      </a:r>
                      <a:r>
                        <a:rPr sz="2200" spc="-5" dirty="0" smtClean="0">
                          <a:solidFill>
                            <a:schemeClr val="tx1"/>
                          </a:solidFill>
                          <a:latin typeface="+mn-lt"/>
                          <a:cs typeface="Arial"/>
                        </a:rPr>
                        <a:t>βέ</a:t>
                      </a:r>
                      <a:r>
                        <a:rPr sz="2200" dirty="0" smtClean="0">
                          <a:solidFill>
                            <a:schemeClr val="tx1"/>
                          </a:solidFill>
                          <a:latin typeface="+mn-lt"/>
                          <a:cs typeface="Arial"/>
                        </a:rPr>
                        <a:t>σεις</a:t>
                      </a:r>
                      <a:r>
                        <a:rPr lang="el-GR" sz="2200" dirty="0" smtClean="0">
                          <a:solidFill>
                            <a:schemeClr val="tx1"/>
                          </a:solidFill>
                          <a:latin typeface="+mn-lt"/>
                          <a:cs typeface="Arial"/>
                        </a:rPr>
                        <a:t> (1)</a:t>
                      </a:r>
                      <a:endParaRPr sz="2200" dirty="0">
                        <a:solidFill>
                          <a:schemeClr val="tx1"/>
                        </a:solidFill>
                        <a:latin typeface="+mn-lt"/>
                        <a:cs typeface="Arial"/>
                      </a:endParaRPr>
                    </a:p>
                  </a:txBody>
                  <a:tcPr marL="0" marR="0" marT="0" marB="0"/>
                </a:tc>
                <a:tc>
                  <a:txBody>
                    <a:bodyPr/>
                    <a:lstStyle/>
                    <a:p>
                      <a:pPr marR="303530" algn="r">
                        <a:lnSpc>
                          <a:spcPts val="2600"/>
                        </a:lnSpc>
                      </a:pPr>
                      <a:r>
                        <a:rPr sz="2200" u="heavy" dirty="0">
                          <a:solidFill>
                            <a:schemeClr val="tx1"/>
                          </a:solidFill>
                          <a:latin typeface="+mn-lt"/>
                          <a:cs typeface="Arial"/>
                        </a:rPr>
                        <a:t> </a:t>
                      </a:r>
                      <a:r>
                        <a:rPr sz="2200" u="heavy" spc="-10" dirty="0">
                          <a:solidFill>
                            <a:schemeClr val="tx1"/>
                          </a:solidFill>
                          <a:latin typeface="+mn-lt"/>
                          <a:cs typeface="Arial"/>
                        </a:rPr>
                        <a:t> </a:t>
                      </a:r>
                      <a:r>
                        <a:rPr sz="2200" u="heavy" spc="-5" dirty="0">
                          <a:solidFill>
                            <a:schemeClr val="tx1"/>
                          </a:solidFill>
                          <a:latin typeface="+mn-lt"/>
                          <a:cs typeface="Arial"/>
                        </a:rPr>
                        <a:t>300</a:t>
                      </a:r>
                      <a:endParaRPr sz="2200">
                        <a:solidFill>
                          <a:schemeClr val="tx1"/>
                        </a:solidFill>
                        <a:latin typeface="+mn-lt"/>
                        <a:cs typeface="Arial"/>
                      </a:endParaRPr>
                    </a:p>
                  </a:txBody>
                  <a:tcPr marL="0" marR="0" marT="0" marB="0"/>
                </a:tc>
                <a:tc>
                  <a:txBody>
                    <a:bodyPr/>
                    <a:lstStyle/>
                    <a:p>
                      <a:endParaRPr sz="2200">
                        <a:solidFill>
                          <a:schemeClr val="tx1"/>
                        </a:solidFill>
                        <a:latin typeface="+mn-lt"/>
                        <a:cs typeface="Arial"/>
                      </a:endParaRPr>
                    </a:p>
                  </a:txBody>
                  <a:tcPr marL="0" marR="0" marT="0" marB="0"/>
                </a:tc>
                <a:tc>
                  <a:txBody>
                    <a:bodyPr/>
                    <a:lstStyle/>
                    <a:p>
                      <a:endParaRPr sz="2200">
                        <a:solidFill>
                          <a:schemeClr val="tx1"/>
                        </a:solidFill>
                        <a:latin typeface="+mn-lt"/>
                        <a:cs typeface="Arial"/>
                      </a:endParaRPr>
                    </a:p>
                  </a:txBody>
                  <a:tcPr marL="0" marR="0" marT="0" marB="0"/>
                </a:tc>
                <a:extLst>
                  <a:ext uri="{0D108BD9-81ED-4DB2-BD59-A6C34878D82A}">
                    <a16:rowId xmlns:a16="http://schemas.microsoft.com/office/drawing/2014/main" xmlns="" val="10002"/>
                  </a:ext>
                </a:extLst>
              </a:tr>
              <a:tr h="629571">
                <a:tc>
                  <a:txBody>
                    <a:bodyPr/>
                    <a:lstStyle/>
                    <a:p>
                      <a:r>
                        <a:rPr lang="el-GR" sz="2200" dirty="0" smtClean="0">
                          <a:solidFill>
                            <a:schemeClr val="tx1"/>
                          </a:solidFill>
                          <a:latin typeface="+mn-lt"/>
                          <a:cs typeface="Arial"/>
                        </a:rPr>
                        <a:t>Αποσβέσεις (2)</a:t>
                      </a:r>
                      <a:endParaRPr sz="2200" dirty="0">
                        <a:solidFill>
                          <a:schemeClr val="tx1"/>
                        </a:solidFill>
                        <a:latin typeface="+mn-lt"/>
                        <a:cs typeface="Arial"/>
                      </a:endParaRPr>
                    </a:p>
                  </a:txBody>
                  <a:tcPr marL="0" marR="0" marT="0" marB="0"/>
                </a:tc>
                <a:tc>
                  <a:txBody>
                    <a:bodyPr/>
                    <a:lstStyle/>
                    <a:p>
                      <a:pPr marR="277495" algn="r">
                        <a:lnSpc>
                          <a:spcPts val="2665"/>
                        </a:lnSpc>
                      </a:pPr>
                      <a:r>
                        <a:rPr sz="2200" spc="-5" dirty="0">
                          <a:solidFill>
                            <a:schemeClr val="tx1"/>
                          </a:solidFill>
                          <a:latin typeface="+mn-lt"/>
                          <a:cs typeface="Arial"/>
                        </a:rPr>
                        <a:t>700</a:t>
                      </a:r>
                      <a:endParaRPr sz="2200" dirty="0">
                        <a:solidFill>
                          <a:schemeClr val="tx1"/>
                        </a:solidFill>
                        <a:latin typeface="+mn-lt"/>
                        <a:cs typeface="Arial"/>
                      </a:endParaRPr>
                    </a:p>
                  </a:txBody>
                  <a:tcPr marL="0" marR="0" marT="0" marB="0"/>
                </a:tc>
                <a:tc>
                  <a:txBody>
                    <a:bodyPr/>
                    <a:lstStyle/>
                    <a:p>
                      <a:endParaRPr sz="2200" dirty="0">
                        <a:solidFill>
                          <a:schemeClr val="tx1"/>
                        </a:solidFill>
                        <a:latin typeface="+mn-lt"/>
                        <a:cs typeface="Arial"/>
                      </a:endParaRPr>
                    </a:p>
                  </a:txBody>
                  <a:tcPr marL="0" marR="0" marT="0" marB="0"/>
                </a:tc>
                <a:tc>
                  <a:txBody>
                    <a:bodyPr/>
                    <a:lstStyle/>
                    <a:p>
                      <a:endParaRPr sz="2200" dirty="0">
                        <a:solidFill>
                          <a:schemeClr val="tx1"/>
                        </a:solidFill>
                        <a:latin typeface="+mn-lt"/>
                        <a:cs typeface="Arial"/>
                      </a:endParaRPr>
                    </a:p>
                  </a:txBody>
                  <a:tcPr marL="0" marR="0" marT="0" marB="0"/>
                </a:tc>
                <a:extLst>
                  <a:ext uri="{0D108BD9-81ED-4DB2-BD59-A6C34878D82A}">
                    <a16:rowId xmlns:a16="http://schemas.microsoft.com/office/drawing/2014/main" xmlns="" val="10003"/>
                  </a:ext>
                </a:extLst>
              </a:tr>
            </a:tbl>
          </a:graphicData>
        </a:graphic>
      </p:graphicFrame>
      <p:cxnSp>
        <p:nvCxnSpPr>
          <p:cNvPr id="25" name="Ευθεία γραμμή σύνδεσης 24"/>
          <p:cNvCxnSpPr/>
          <p:nvPr/>
        </p:nvCxnSpPr>
        <p:spPr>
          <a:xfrm>
            <a:off x="2927648" y="4737611"/>
            <a:ext cx="6480720" cy="0"/>
          </a:xfrm>
          <a:prstGeom prst="line">
            <a:avLst/>
          </a:prstGeom>
        </p:spPr>
        <p:style>
          <a:lnRef idx="1">
            <a:schemeClr val="dk1"/>
          </a:lnRef>
          <a:fillRef idx="0">
            <a:schemeClr val="dk1"/>
          </a:fillRef>
          <a:effectRef idx="0">
            <a:schemeClr val="dk1"/>
          </a:effectRef>
          <a:fontRef idx="minor">
            <a:schemeClr val="tx1"/>
          </a:fontRef>
        </p:style>
      </p:cxnSp>
      <p:cxnSp>
        <p:nvCxnSpPr>
          <p:cNvPr id="26" name="Ευθεία γραμμή σύνδεσης 25"/>
          <p:cNvCxnSpPr/>
          <p:nvPr/>
        </p:nvCxnSpPr>
        <p:spPr>
          <a:xfrm>
            <a:off x="2927648" y="3140968"/>
            <a:ext cx="6480720" cy="0"/>
          </a:xfrm>
          <a:prstGeom prst="line">
            <a:avLst/>
          </a:prstGeom>
        </p:spPr>
        <p:style>
          <a:lnRef idx="1">
            <a:schemeClr val="dk1"/>
          </a:lnRef>
          <a:fillRef idx="0">
            <a:schemeClr val="dk1"/>
          </a:fillRef>
          <a:effectRef idx="0">
            <a:schemeClr val="dk1"/>
          </a:effectRef>
          <a:fontRef idx="minor">
            <a:schemeClr val="tx1"/>
          </a:fontRef>
        </p:style>
      </p:cxnSp>
      <p:cxnSp>
        <p:nvCxnSpPr>
          <p:cNvPr id="27" name="Ευθεία γραμμή σύνδεσης 26"/>
          <p:cNvCxnSpPr/>
          <p:nvPr/>
        </p:nvCxnSpPr>
        <p:spPr>
          <a:xfrm>
            <a:off x="6162745" y="3140968"/>
            <a:ext cx="0" cy="17281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530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541439"/>
            <a:ext cx="8229600" cy="609398"/>
          </a:xfrm>
          <a:prstGeom prst="rect">
            <a:avLst/>
          </a:prstGeom>
        </p:spPr>
        <p:txBody>
          <a:bodyPr vert="horz" wrap="square" lIns="0" tIns="0" rIns="0" bIns="0" rtlCol="0" anchor="ctr">
            <a:spAutoFit/>
          </a:bodyPr>
          <a:lstStyle/>
          <a:p>
            <a:pPr marL="38404"/>
            <a:r>
              <a:rPr dirty="0">
                <a:latin typeface="Calibri"/>
                <a:cs typeface="Calibri"/>
              </a:rPr>
              <a:t>Παρ</a:t>
            </a:r>
            <a:r>
              <a:rPr spc="-35" dirty="0">
                <a:latin typeface="Calibri"/>
                <a:cs typeface="Calibri"/>
              </a:rPr>
              <a:t>ά</a:t>
            </a:r>
            <a:r>
              <a:rPr dirty="0">
                <a:latin typeface="Calibri"/>
                <a:cs typeface="Calibri"/>
              </a:rPr>
              <a:t>δε</a:t>
            </a:r>
            <a:r>
              <a:rPr spc="-53" dirty="0">
                <a:latin typeface="Calibri"/>
                <a:cs typeface="Calibri"/>
              </a:rPr>
              <a:t>ι</a:t>
            </a:r>
            <a:r>
              <a:rPr dirty="0">
                <a:latin typeface="Calibri"/>
                <a:cs typeface="Calibri"/>
              </a:rPr>
              <a:t>γ</a:t>
            </a:r>
            <a:r>
              <a:rPr spc="-18" dirty="0">
                <a:latin typeface="Calibri"/>
                <a:cs typeface="Calibri"/>
              </a:rPr>
              <a:t>μ</a:t>
            </a:r>
            <a:r>
              <a:rPr dirty="0">
                <a:latin typeface="Calibri"/>
                <a:cs typeface="Calibri"/>
              </a:rPr>
              <a:t>α</a:t>
            </a:r>
          </a:p>
        </p:txBody>
      </p:sp>
      <p:sp>
        <p:nvSpPr>
          <p:cNvPr id="6" name="object 6"/>
          <p:cNvSpPr txBox="1"/>
          <p:nvPr/>
        </p:nvSpPr>
        <p:spPr>
          <a:xfrm>
            <a:off x="2710016" y="1564845"/>
            <a:ext cx="7321108" cy="861774"/>
          </a:xfrm>
          <a:prstGeom prst="rect">
            <a:avLst/>
          </a:prstGeom>
        </p:spPr>
        <p:txBody>
          <a:bodyPr vert="horz" wrap="square" lIns="0" tIns="0" rIns="0" bIns="0" rtlCol="0">
            <a:spAutoFit/>
          </a:bodyPr>
          <a:lstStyle/>
          <a:p>
            <a:pPr marL="311683" marR="4453" indent="-300552">
              <a:buClr>
                <a:schemeClr val="tx1"/>
              </a:buClr>
              <a:buFont typeface="Arial"/>
              <a:buChar char="•"/>
              <a:tabLst>
                <a:tab pos="311683" algn="l"/>
              </a:tabLst>
            </a:pPr>
            <a:r>
              <a:rPr sz="2800" spc="-4" dirty="0">
                <a:latin typeface="Calibri"/>
                <a:cs typeface="Calibri"/>
              </a:rPr>
              <a:t>Ο </a:t>
            </a:r>
            <a:r>
              <a:rPr sz="2800" spc="-9" dirty="0">
                <a:latin typeface="Calibri"/>
                <a:cs typeface="Calibri"/>
              </a:rPr>
              <a:t>σ</a:t>
            </a:r>
            <a:r>
              <a:rPr sz="2800" spc="-4" dirty="0">
                <a:latin typeface="Calibri"/>
                <a:cs typeface="Calibri"/>
              </a:rPr>
              <a:t>υ</a:t>
            </a:r>
            <a:r>
              <a:rPr sz="2800" spc="4" dirty="0">
                <a:latin typeface="Calibri"/>
                <a:cs typeface="Calibri"/>
              </a:rPr>
              <a:t>ν</a:t>
            </a:r>
            <a:r>
              <a:rPr sz="2800" spc="-4" dirty="0">
                <a:latin typeface="Calibri"/>
                <a:cs typeface="Calibri"/>
              </a:rPr>
              <a:t>τελ</a:t>
            </a:r>
            <a:r>
              <a:rPr sz="2800" spc="-44" dirty="0">
                <a:latin typeface="Calibri"/>
                <a:cs typeface="Calibri"/>
              </a:rPr>
              <a:t>ε</a:t>
            </a:r>
            <a:r>
              <a:rPr sz="2800" spc="22" dirty="0">
                <a:latin typeface="Calibri"/>
                <a:cs typeface="Calibri"/>
              </a:rPr>
              <a:t>σ</a:t>
            </a:r>
            <a:r>
              <a:rPr sz="2800" spc="-4" dirty="0">
                <a:latin typeface="Calibri"/>
                <a:cs typeface="Calibri"/>
              </a:rPr>
              <a:t>τής</a:t>
            </a:r>
            <a:r>
              <a:rPr sz="2800" spc="18" dirty="0">
                <a:latin typeface="Calibri"/>
                <a:cs typeface="Calibri"/>
              </a:rPr>
              <a:t> </a:t>
            </a:r>
            <a:r>
              <a:rPr sz="2800" spc="-4" dirty="0">
                <a:latin typeface="Calibri"/>
                <a:cs typeface="Calibri"/>
              </a:rPr>
              <a:t>αναπροσαρ</a:t>
            </a:r>
            <a:r>
              <a:rPr sz="2800" spc="-26" dirty="0">
                <a:latin typeface="Calibri"/>
                <a:cs typeface="Calibri"/>
              </a:rPr>
              <a:t>μ</a:t>
            </a:r>
            <a:r>
              <a:rPr sz="2800" spc="-9" dirty="0">
                <a:latin typeface="Calibri"/>
                <a:cs typeface="Calibri"/>
              </a:rPr>
              <a:t>ο</a:t>
            </a:r>
            <a:r>
              <a:rPr sz="2800" spc="-4" dirty="0">
                <a:latin typeface="Calibri"/>
                <a:cs typeface="Calibri"/>
              </a:rPr>
              <a:t>γής</a:t>
            </a:r>
            <a:r>
              <a:rPr sz="2800" spc="22" dirty="0">
                <a:latin typeface="Calibri"/>
                <a:cs typeface="Calibri"/>
              </a:rPr>
              <a:t> </a:t>
            </a:r>
            <a:r>
              <a:rPr sz="2800" spc="-4" dirty="0">
                <a:latin typeface="Calibri"/>
                <a:cs typeface="Calibri"/>
              </a:rPr>
              <a:t>για</a:t>
            </a:r>
            <a:r>
              <a:rPr sz="2800" spc="-9" dirty="0">
                <a:latin typeface="Calibri"/>
                <a:cs typeface="Calibri"/>
              </a:rPr>
              <a:t> </a:t>
            </a:r>
            <a:r>
              <a:rPr sz="2800" spc="-26" dirty="0">
                <a:latin typeface="Calibri"/>
                <a:cs typeface="Calibri"/>
              </a:rPr>
              <a:t>τ</a:t>
            </a:r>
            <a:r>
              <a:rPr sz="2800" spc="-4" dirty="0">
                <a:latin typeface="Calibri"/>
                <a:cs typeface="Calibri"/>
              </a:rPr>
              <a:t>α</a:t>
            </a:r>
            <a:r>
              <a:rPr lang="en-US" sz="2800" spc="-4" dirty="0">
                <a:latin typeface="Calibri"/>
                <a:cs typeface="Calibri"/>
              </a:rPr>
              <a:t> </a:t>
            </a:r>
            <a:r>
              <a:rPr sz="2800" spc="-4" dirty="0">
                <a:latin typeface="Calibri"/>
                <a:cs typeface="Calibri"/>
              </a:rPr>
              <a:t>οι</a:t>
            </a:r>
            <a:r>
              <a:rPr sz="2800" spc="-96" dirty="0">
                <a:latin typeface="Calibri"/>
                <a:cs typeface="Calibri"/>
              </a:rPr>
              <a:t>κ</a:t>
            </a:r>
            <a:r>
              <a:rPr sz="2800" spc="-9" dirty="0">
                <a:latin typeface="Calibri"/>
                <a:cs typeface="Calibri"/>
              </a:rPr>
              <a:t>ό</a:t>
            </a:r>
            <a:r>
              <a:rPr sz="2800" spc="-4" dirty="0">
                <a:latin typeface="Calibri"/>
                <a:cs typeface="Calibri"/>
              </a:rPr>
              <a:t>π</a:t>
            </a:r>
            <a:r>
              <a:rPr sz="2800" spc="-48" dirty="0">
                <a:latin typeface="Calibri"/>
                <a:cs typeface="Calibri"/>
              </a:rPr>
              <a:t>ε</a:t>
            </a:r>
            <a:r>
              <a:rPr sz="2800" spc="-4" dirty="0">
                <a:latin typeface="Calibri"/>
                <a:cs typeface="Calibri"/>
              </a:rPr>
              <a:t>δα</a:t>
            </a:r>
            <a:r>
              <a:rPr sz="2800" dirty="0">
                <a:latin typeface="Calibri"/>
                <a:cs typeface="Calibri"/>
              </a:rPr>
              <a:t> </a:t>
            </a:r>
            <a:r>
              <a:rPr sz="2800" spc="-4" dirty="0">
                <a:latin typeface="Calibri"/>
                <a:cs typeface="Calibri"/>
              </a:rPr>
              <a:t>ε</a:t>
            </a:r>
            <a:r>
              <a:rPr sz="2800" spc="-48" dirty="0">
                <a:latin typeface="Calibri"/>
                <a:cs typeface="Calibri"/>
              </a:rPr>
              <a:t>ί</a:t>
            </a:r>
            <a:r>
              <a:rPr sz="2800" spc="-9" dirty="0">
                <a:latin typeface="Calibri"/>
                <a:cs typeface="Calibri"/>
              </a:rPr>
              <a:t>ν</a:t>
            </a:r>
            <a:r>
              <a:rPr sz="2800" spc="-4" dirty="0">
                <a:latin typeface="Calibri"/>
                <a:cs typeface="Calibri"/>
              </a:rPr>
              <a:t>αι</a:t>
            </a:r>
            <a:r>
              <a:rPr sz="2800" spc="9" dirty="0">
                <a:latin typeface="Calibri"/>
                <a:cs typeface="Calibri"/>
              </a:rPr>
              <a:t> </a:t>
            </a:r>
            <a:r>
              <a:rPr sz="2800" spc="-9" dirty="0">
                <a:latin typeface="Calibri"/>
                <a:cs typeface="Calibri"/>
              </a:rPr>
              <a:t>30</a:t>
            </a:r>
            <a:r>
              <a:rPr sz="2800" spc="-4" dirty="0">
                <a:latin typeface="Calibri"/>
                <a:cs typeface="Calibri"/>
              </a:rPr>
              <a:t>%</a:t>
            </a:r>
            <a:r>
              <a:rPr sz="2800" spc="9" dirty="0">
                <a:latin typeface="Calibri"/>
                <a:cs typeface="Calibri"/>
              </a:rPr>
              <a:t> </a:t>
            </a:r>
            <a:r>
              <a:rPr sz="2800" spc="-96" dirty="0">
                <a:latin typeface="Calibri"/>
                <a:cs typeface="Calibri"/>
              </a:rPr>
              <a:t>κ</a:t>
            </a:r>
            <a:r>
              <a:rPr sz="2800" spc="-9" dirty="0">
                <a:latin typeface="Calibri"/>
                <a:cs typeface="Calibri"/>
              </a:rPr>
              <a:t>α</a:t>
            </a:r>
            <a:r>
              <a:rPr sz="2800" spc="-4" dirty="0">
                <a:latin typeface="Calibri"/>
                <a:cs typeface="Calibri"/>
              </a:rPr>
              <a:t>ι </a:t>
            </a:r>
            <a:r>
              <a:rPr sz="2800" spc="-9" dirty="0">
                <a:latin typeface="Calibri"/>
                <a:cs typeface="Calibri"/>
              </a:rPr>
              <a:t>γι</a:t>
            </a:r>
            <a:r>
              <a:rPr sz="2800" spc="-4" dirty="0">
                <a:latin typeface="Calibri"/>
                <a:cs typeface="Calibri"/>
              </a:rPr>
              <a:t>α </a:t>
            </a:r>
            <a:r>
              <a:rPr sz="2800" spc="-26" dirty="0">
                <a:latin typeface="Calibri"/>
                <a:cs typeface="Calibri"/>
              </a:rPr>
              <a:t>τ</a:t>
            </a:r>
            <a:r>
              <a:rPr sz="2800" spc="-4" dirty="0">
                <a:latin typeface="Calibri"/>
                <a:cs typeface="Calibri"/>
              </a:rPr>
              <a:t>α </a:t>
            </a:r>
            <a:r>
              <a:rPr sz="2800" spc="-9" dirty="0">
                <a:latin typeface="Calibri"/>
                <a:cs typeface="Calibri"/>
              </a:rPr>
              <a:t>κτίρι</a:t>
            </a:r>
            <a:r>
              <a:rPr sz="2800" spc="-4" dirty="0">
                <a:latin typeface="Calibri"/>
                <a:cs typeface="Calibri"/>
              </a:rPr>
              <a:t>α</a:t>
            </a:r>
            <a:r>
              <a:rPr sz="2800" dirty="0">
                <a:latin typeface="Calibri"/>
                <a:cs typeface="Calibri"/>
              </a:rPr>
              <a:t> </a:t>
            </a:r>
            <a:r>
              <a:rPr sz="2800" spc="-9" dirty="0">
                <a:latin typeface="Calibri"/>
                <a:cs typeface="Calibri"/>
              </a:rPr>
              <a:t>25%</a:t>
            </a:r>
            <a:endParaRPr sz="2800" dirty="0">
              <a:latin typeface="Calibri"/>
              <a:cs typeface="Calibri"/>
            </a:endParaRPr>
          </a:p>
        </p:txBody>
      </p:sp>
      <p:sp>
        <p:nvSpPr>
          <p:cNvPr id="8" name="object 8"/>
          <p:cNvSpPr/>
          <p:nvPr/>
        </p:nvSpPr>
        <p:spPr>
          <a:xfrm>
            <a:off x="3071665" y="3284985"/>
            <a:ext cx="5761139" cy="82173"/>
          </a:xfrm>
          <a:custGeom>
            <a:avLst/>
            <a:gdLst/>
            <a:ahLst/>
            <a:cxnLst/>
            <a:rect l="l" t="t" r="r" b="b"/>
            <a:pathLst>
              <a:path w="6019800">
                <a:moveTo>
                  <a:pt x="0" y="0"/>
                </a:moveTo>
                <a:lnTo>
                  <a:pt x="6019799" y="0"/>
                </a:lnTo>
              </a:path>
            </a:pathLst>
          </a:custGeom>
          <a:ln w="9144">
            <a:solidFill>
              <a:srgbClr val="000000"/>
            </a:solidFill>
          </a:ln>
        </p:spPr>
        <p:txBody>
          <a:bodyPr wrap="square" lIns="0" tIns="0" rIns="0" bIns="0" rtlCol="0"/>
          <a:lstStyle/>
          <a:p>
            <a:endParaRPr/>
          </a:p>
        </p:txBody>
      </p:sp>
      <p:sp>
        <p:nvSpPr>
          <p:cNvPr id="10" name="object 10"/>
          <p:cNvSpPr txBox="1"/>
          <p:nvPr/>
        </p:nvSpPr>
        <p:spPr>
          <a:xfrm>
            <a:off x="3048484" y="3445239"/>
            <a:ext cx="1294359" cy="276999"/>
          </a:xfrm>
          <a:prstGeom prst="rect">
            <a:avLst/>
          </a:prstGeom>
        </p:spPr>
        <p:txBody>
          <a:bodyPr vert="horz" wrap="square" lIns="0" tIns="0" rIns="0" bIns="0" rtlCol="0">
            <a:spAutoFit/>
          </a:bodyPr>
          <a:lstStyle/>
          <a:p>
            <a:pPr marL="11132"/>
            <a:r>
              <a:rPr dirty="0">
                <a:cs typeface="Arial"/>
              </a:rPr>
              <a:t>Οι</a:t>
            </a:r>
            <a:r>
              <a:rPr spc="-26" dirty="0">
                <a:cs typeface="Arial"/>
              </a:rPr>
              <a:t>κ</a:t>
            </a:r>
            <a:r>
              <a:rPr spc="-35" dirty="0">
                <a:cs typeface="Arial"/>
              </a:rPr>
              <a:t>ό</a:t>
            </a:r>
            <a:r>
              <a:rPr dirty="0">
                <a:cs typeface="Arial"/>
              </a:rPr>
              <a:t>πεδο</a:t>
            </a:r>
          </a:p>
        </p:txBody>
      </p:sp>
      <p:sp>
        <p:nvSpPr>
          <p:cNvPr id="11" name="object 11"/>
          <p:cNvSpPr txBox="1"/>
          <p:nvPr/>
        </p:nvSpPr>
        <p:spPr>
          <a:xfrm>
            <a:off x="3036114" y="3776910"/>
            <a:ext cx="806657" cy="276999"/>
          </a:xfrm>
          <a:prstGeom prst="rect">
            <a:avLst/>
          </a:prstGeom>
        </p:spPr>
        <p:txBody>
          <a:bodyPr vert="horz" wrap="square" lIns="0" tIns="0" rIns="0" bIns="0" rtlCol="0">
            <a:spAutoFit/>
          </a:bodyPr>
          <a:lstStyle/>
          <a:p>
            <a:pPr marL="11132"/>
            <a:r>
              <a:rPr dirty="0">
                <a:cs typeface="Arial"/>
              </a:rPr>
              <a:t>Κτίριο</a:t>
            </a:r>
          </a:p>
        </p:txBody>
      </p:sp>
      <p:sp>
        <p:nvSpPr>
          <p:cNvPr id="12" name="object 12"/>
          <p:cNvSpPr/>
          <p:nvPr/>
        </p:nvSpPr>
        <p:spPr>
          <a:xfrm>
            <a:off x="5828907" y="3284984"/>
            <a:ext cx="60621" cy="1032274"/>
          </a:xfrm>
          <a:custGeom>
            <a:avLst/>
            <a:gdLst/>
            <a:ahLst/>
            <a:cxnLst/>
            <a:rect l="l" t="t" r="r" b="b"/>
            <a:pathLst>
              <a:path h="858520">
                <a:moveTo>
                  <a:pt x="0" y="0"/>
                </a:moveTo>
                <a:lnTo>
                  <a:pt x="0" y="858012"/>
                </a:lnTo>
              </a:path>
            </a:pathLst>
          </a:custGeom>
          <a:ln w="9906">
            <a:solidFill>
              <a:srgbClr val="000000"/>
            </a:solidFill>
          </a:ln>
        </p:spPr>
        <p:txBody>
          <a:bodyPr wrap="square" lIns="0" tIns="0" rIns="0" bIns="0" rtlCol="0"/>
          <a:lstStyle/>
          <a:p>
            <a:endParaRPr/>
          </a:p>
        </p:txBody>
      </p:sp>
      <p:sp>
        <p:nvSpPr>
          <p:cNvPr id="14" name="object 14"/>
          <p:cNvSpPr txBox="1"/>
          <p:nvPr/>
        </p:nvSpPr>
        <p:spPr>
          <a:xfrm>
            <a:off x="3036114" y="4108582"/>
            <a:ext cx="1597860" cy="276999"/>
          </a:xfrm>
          <a:prstGeom prst="rect">
            <a:avLst/>
          </a:prstGeom>
        </p:spPr>
        <p:txBody>
          <a:bodyPr vert="horz" wrap="square" lIns="0" tIns="0" rIns="0" bIns="0" rtlCol="0">
            <a:spAutoFit/>
          </a:bodyPr>
          <a:lstStyle/>
          <a:p>
            <a:pPr marL="11132"/>
            <a:r>
              <a:rPr dirty="0">
                <a:cs typeface="Arial"/>
              </a:rPr>
              <a:t>Α</a:t>
            </a:r>
            <a:r>
              <a:rPr spc="-35" dirty="0">
                <a:cs typeface="Arial"/>
              </a:rPr>
              <a:t>π</a:t>
            </a:r>
            <a:r>
              <a:rPr spc="-4" dirty="0">
                <a:cs typeface="Arial"/>
              </a:rPr>
              <a:t>ο</a:t>
            </a:r>
            <a:r>
              <a:rPr dirty="0">
                <a:cs typeface="Arial"/>
              </a:rPr>
              <a:t>σ</a:t>
            </a:r>
            <a:r>
              <a:rPr spc="-4" dirty="0">
                <a:cs typeface="Arial"/>
              </a:rPr>
              <a:t>βέ</a:t>
            </a:r>
            <a:r>
              <a:rPr dirty="0">
                <a:cs typeface="Arial"/>
              </a:rPr>
              <a:t>σεις</a:t>
            </a:r>
          </a:p>
        </p:txBody>
      </p:sp>
      <p:sp>
        <p:nvSpPr>
          <p:cNvPr id="15" name="object 15"/>
          <p:cNvSpPr txBox="1"/>
          <p:nvPr/>
        </p:nvSpPr>
        <p:spPr>
          <a:xfrm>
            <a:off x="4739860" y="3445239"/>
            <a:ext cx="780077" cy="830997"/>
          </a:xfrm>
          <a:prstGeom prst="rect">
            <a:avLst/>
          </a:prstGeom>
        </p:spPr>
        <p:txBody>
          <a:bodyPr vert="horz" wrap="square" lIns="0" tIns="0" rIns="0" bIns="0" rtlCol="0">
            <a:spAutoFit/>
          </a:bodyPr>
          <a:lstStyle/>
          <a:p>
            <a:pPr marR="6122" algn="ctr"/>
            <a:r>
              <a:rPr spc="-4" dirty="0">
                <a:cs typeface="Arial"/>
              </a:rPr>
              <a:t>2.600</a:t>
            </a:r>
            <a:endParaRPr dirty="0">
              <a:cs typeface="Arial"/>
            </a:endParaRPr>
          </a:p>
          <a:p>
            <a:pPr marL="23933"/>
            <a:r>
              <a:rPr lang="en-US" spc="-4" dirty="0" smtClean="0">
                <a:cs typeface="Arial"/>
              </a:rPr>
              <a:t>  </a:t>
            </a:r>
            <a:r>
              <a:rPr spc="-4" dirty="0" smtClean="0">
                <a:cs typeface="Arial"/>
              </a:rPr>
              <a:t>1.250</a:t>
            </a:r>
            <a:endParaRPr dirty="0">
              <a:cs typeface="Arial"/>
            </a:endParaRPr>
          </a:p>
          <a:p>
            <a:pPr marL="40630" algn="ctr"/>
            <a:r>
              <a:rPr u="heavy" spc="-4" dirty="0">
                <a:cs typeface="Arial"/>
              </a:rPr>
              <a:t> </a:t>
            </a:r>
            <a:r>
              <a:rPr u="heavy" spc="-9" dirty="0">
                <a:cs typeface="Arial"/>
              </a:rPr>
              <a:t> </a:t>
            </a:r>
            <a:r>
              <a:rPr u="heavy" spc="-4" dirty="0">
                <a:cs typeface="Arial"/>
              </a:rPr>
              <a:t>375</a:t>
            </a:r>
            <a:endParaRPr dirty="0">
              <a:cs typeface="Arial"/>
            </a:endParaRPr>
          </a:p>
        </p:txBody>
      </p:sp>
      <p:sp>
        <p:nvSpPr>
          <p:cNvPr id="16" name="object 16"/>
          <p:cNvSpPr txBox="1"/>
          <p:nvPr/>
        </p:nvSpPr>
        <p:spPr>
          <a:xfrm>
            <a:off x="4968725" y="4440253"/>
            <a:ext cx="518609" cy="276999"/>
          </a:xfrm>
          <a:prstGeom prst="rect">
            <a:avLst/>
          </a:prstGeom>
        </p:spPr>
        <p:txBody>
          <a:bodyPr vert="horz" wrap="square" lIns="0" tIns="0" rIns="0" bIns="0" rtlCol="0">
            <a:spAutoFit/>
          </a:bodyPr>
          <a:lstStyle/>
          <a:p>
            <a:pPr marL="11132"/>
            <a:r>
              <a:rPr spc="-4" dirty="0">
                <a:cs typeface="Arial"/>
              </a:rPr>
              <a:t>875</a:t>
            </a:r>
            <a:endParaRPr>
              <a:cs typeface="Arial"/>
            </a:endParaRPr>
          </a:p>
        </p:txBody>
      </p:sp>
      <p:sp>
        <p:nvSpPr>
          <p:cNvPr id="17" name="object 17"/>
          <p:cNvSpPr txBox="1"/>
          <p:nvPr/>
        </p:nvSpPr>
        <p:spPr>
          <a:xfrm>
            <a:off x="5969295" y="3459750"/>
            <a:ext cx="4447185" cy="1118255"/>
          </a:xfrm>
          <a:prstGeom prst="rect">
            <a:avLst/>
          </a:prstGeom>
        </p:spPr>
        <p:txBody>
          <a:bodyPr vert="horz" wrap="square" lIns="0" tIns="0" rIns="0" bIns="0" rtlCol="0">
            <a:spAutoFit/>
          </a:bodyPr>
          <a:lstStyle/>
          <a:p>
            <a:pPr marL="11132">
              <a:tabLst>
                <a:tab pos="1761010" algn="l"/>
              </a:tabLst>
            </a:pPr>
            <a:r>
              <a:rPr spc="-4" dirty="0">
                <a:cs typeface="Arial"/>
              </a:rPr>
              <a:t>ΜΚ </a:t>
            </a:r>
            <a:r>
              <a:rPr dirty="0">
                <a:cs typeface="Arial"/>
              </a:rPr>
              <a:t>	</a:t>
            </a:r>
            <a:r>
              <a:rPr spc="-4" dirty="0">
                <a:cs typeface="Arial"/>
              </a:rPr>
              <a:t>5.000</a:t>
            </a:r>
            <a:endParaRPr lang="en-US" dirty="0">
              <a:cs typeface="Arial"/>
            </a:endParaRPr>
          </a:p>
          <a:p>
            <a:pPr marL="11132">
              <a:spcBef>
                <a:spcPts val="13"/>
              </a:spcBef>
            </a:pPr>
            <a:r>
              <a:rPr dirty="0" err="1">
                <a:cs typeface="Arial"/>
              </a:rPr>
              <a:t>Δι</a:t>
            </a:r>
            <a:r>
              <a:rPr dirty="0">
                <a:cs typeface="Arial"/>
              </a:rPr>
              <a:t>αφορές</a:t>
            </a:r>
            <a:r>
              <a:rPr spc="-26" dirty="0">
                <a:cs typeface="Arial"/>
              </a:rPr>
              <a:t> </a:t>
            </a:r>
            <a:r>
              <a:rPr dirty="0">
                <a:cs typeface="Arial"/>
              </a:rPr>
              <a:t>αναπροσαρμογής</a:t>
            </a:r>
            <a:endParaRPr lang="en-US" spc="-4" dirty="0">
              <a:cs typeface="Arial"/>
            </a:endParaRPr>
          </a:p>
          <a:p>
            <a:pPr marL="11132">
              <a:lnSpc>
                <a:spcPts val="1884"/>
              </a:lnSpc>
              <a:tabLst>
                <a:tab pos="2023716" algn="l"/>
              </a:tabLst>
            </a:pPr>
            <a:r>
              <a:rPr spc="-4" dirty="0">
                <a:cs typeface="Arial"/>
              </a:rPr>
              <a:t>Πα</a:t>
            </a:r>
            <a:r>
              <a:rPr spc="-4" dirty="0" err="1">
                <a:cs typeface="Arial"/>
              </a:rPr>
              <a:t>γίω</a:t>
            </a:r>
            <a:r>
              <a:rPr dirty="0" err="1">
                <a:cs typeface="Arial"/>
              </a:rPr>
              <a:t>ν</a:t>
            </a:r>
            <a:r>
              <a:rPr spc="-13" dirty="0">
                <a:cs typeface="Arial"/>
              </a:rPr>
              <a:t> </a:t>
            </a:r>
            <a:r>
              <a:rPr dirty="0">
                <a:cs typeface="Arial"/>
              </a:rPr>
              <a:t>σ</a:t>
            </a:r>
            <a:r>
              <a:rPr spc="-22" dirty="0">
                <a:cs typeface="Arial"/>
              </a:rPr>
              <a:t>τ</a:t>
            </a:r>
            <a:r>
              <a:rPr dirty="0">
                <a:cs typeface="Arial"/>
              </a:rPr>
              <a:t>οιχείων	</a:t>
            </a:r>
            <a:r>
              <a:rPr b="1" dirty="0">
                <a:cs typeface="Arial"/>
              </a:rPr>
              <a:t>775</a:t>
            </a:r>
            <a:r>
              <a:rPr b="1" spc="-9" dirty="0">
                <a:cs typeface="Arial"/>
              </a:rPr>
              <a:t> </a:t>
            </a:r>
            <a:r>
              <a:rPr b="1" dirty="0">
                <a:cs typeface="Arial"/>
              </a:rPr>
              <a:t>(600+250-75)</a:t>
            </a:r>
            <a:endParaRPr dirty="0">
              <a:cs typeface="Arial"/>
            </a:endParaRPr>
          </a:p>
          <a:p>
            <a:pPr marL="11132">
              <a:lnSpc>
                <a:spcPts val="2516"/>
              </a:lnSpc>
              <a:tabLst>
                <a:tab pos="1945795" algn="l"/>
              </a:tabLst>
            </a:pPr>
            <a:r>
              <a:rPr dirty="0">
                <a:cs typeface="Arial"/>
              </a:rPr>
              <a:t>Προμηθευτές</a:t>
            </a:r>
            <a:r>
              <a:rPr spc="-4" dirty="0">
                <a:cs typeface="Arial"/>
              </a:rPr>
              <a:t> 	700</a:t>
            </a:r>
            <a:endParaRPr dirty="0">
              <a:cs typeface="Arial"/>
            </a:endParaRPr>
          </a:p>
        </p:txBody>
      </p:sp>
      <p:sp>
        <p:nvSpPr>
          <p:cNvPr id="18" name="object 18"/>
          <p:cNvSpPr/>
          <p:nvPr/>
        </p:nvSpPr>
        <p:spPr>
          <a:xfrm>
            <a:off x="5828907" y="4062339"/>
            <a:ext cx="60621" cy="1032274"/>
          </a:xfrm>
          <a:custGeom>
            <a:avLst/>
            <a:gdLst/>
            <a:ahLst/>
            <a:cxnLst/>
            <a:rect l="l" t="t" r="r" b="b"/>
            <a:pathLst>
              <a:path h="858520">
                <a:moveTo>
                  <a:pt x="0" y="0"/>
                </a:moveTo>
                <a:lnTo>
                  <a:pt x="0" y="858012"/>
                </a:lnTo>
              </a:path>
            </a:pathLst>
          </a:custGeom>
          <a:ln w="9906">
            <a:solidFill>
              <a:srgbClr val="000000"/>
            </a:solidFill>
          </a:ln>
        </p:spPr>
        <p:txBody>
          <a:bodyPr wrap="square" lIns="0" tIns="0" rIns="0" bIns="0" rtlCol="0"/>
          <a:lstStyle/>
          <a:p>
            <a:endParaRPr/>
          </a:p>
        </p:txBody>
      </p:sp>
      <p:sp>
        <p:nvSpPr>
          <p:cNvPr id="21" name="object 21"/>
          <p:cNvSpPr/>
          <p:nvPr/>
        </p:nvSpPr>
        <p:spPr>
          <a:xfrm flipV="1">
            <a:off x="3071665" y="4797153"/>
            <a:ext cx="5991586" cy="45719"/>
          </a:xfrm>
          <a:custGeom>
            <a:avLst/>
            <a:gdLst/>
            <a:ahLst/>
            <a:cxnLst/>
            <a:rect l="l" t="t" r="r" b="b"/>
            <a:pathLst>
              <a:path w="5791200">
                <a:moveTo>
                  <a:pt x="0" y="0"/>
                </a:moveTo>
                <a:lnTo>
                  <a:pt x="5791199" y="0"/>
                </a:lnTo>
              </a:path>
            </a:pathLst>
          </a:custGeom>
          <a:ln w="9144">
            <a:solidFill>
              <a:srgbClr val="000000"/>
            </a:solidFill>
          </a:ln>
        </p:spPr>
        <p:txBody>
          <a:bodyPr wrap="square" lIns="0" tIns="0" rIns="0" bIns="0" rtlCol="0"/>
          <a:lstStyle/>
          <a:p>
            <a:endParaRPr/>
          </a:p>
        </p:txBody>
      </p:sp>
      <p:sp>
        <p:nvSpPr>
          <p:cNvPr id="22" name="object 22"/>
          <p:cNvSpPr txBox="1"/>
          <p:nvPr/>
        </p:nvSpPr>
        <p:spPr>
          <a:xfrm>
            <a:off x="2999657" y="4982980"/>
            <a:ext cx="4080625" cy="246221"/>
          </a:xfrm>
          <a:prstGeom prst="rect">
            <a:avLst/>
          </a:prstGeom>
        </p:spPr>
        <p:txBody>
          <a:bodyPr vert="horz" wrap="square" lIns="0" tIns="0" rIns="0" bIns="0" rtlCol="0">
            <a:spAutoFit/>
          </a:bodyPr>
          <a:lstStyle/>
          <a:p>
            <a:pPr marL="11132"/>
            <a:r>
              <a:rPr sz="1600" b="1" dirty="0">
                <a:solidFill>
                  <a:srgbClr val="0000FF"/>
                </a:solidFill>
                <a:cs typeface="Arial"/>
              </a:rPr>
              <a:t>Σύνο</a:t>
            </a:r>
            <a:r>
              <a:rPr sz="1600" b="1" spc="-22" dirty="0">
                <a:solidFill>
                  <a:srgbClr val="0000FF"/>
                </a:solidFill>
                <a:cs typeface="Arial"/>
              </a:rPr>
              <a:t>λ</a:t>
            </a:r>
            <a:r>
              <a:rPr sz="1600" b="1" dirty="0">
                <a:solidFill>
                  <a:srgbClr val="0000FF"/>
                </a:solidFill>
                <a:cs typeface="Arial"/>
              </a:rPr>
              <a:t>ο</a:t>
            </a:r>
            <a:r>
              <a:rPr sz="1600" b="1" spc="-9" dirty="0">
                <a:solidFill>
                  <a:srgbClr val="0000FF"/>
                </a:solidFill>
                <a:cs typeface="Arial"/>
              </a:rPr>
              <a:t> </a:t>
            </a:r>
            <a:r>
              <a:rPr sz="1600" b="1" spc="-4" dirty="0">
                <a:solidFill>
                  <a:srgbClr val="0000FF"/>
                </a:solidFill>
                <a:cs typeface="Arial"/>
              </a:rPr>
              <a:t>Ενεργητι</a:t>
            </a:r>
            <a:r>
              <a:rPr sz="1600" b="1" spc="-57" dirty="0">
                <a:solidFill>
                  <a:srgbClr val="0000FF"/>
                </a:solidFill>
                <a:cs typeface="Arial"/>
              </a:rPr>
              <a:t>κ</a:t>
            </a:r>
            <a:r>
              <a:rPr sz="1600" b="1" spc="-4" dirty="0">
                <a:solidFill>
                  <a:srgbClr val="0000FF"/>
                </a:solidFill>
                <a:cs typeface="Arial"/>
              </a:rPr>
              <a:t>ο</a:t>
            </a:r>
            <a:r>
              <a:rPr sz="1600" b="1" dirty="0">
                <a:solidFill>
                  <a:srgbClr val="0000FF"/>
                </a:solidFill>
                <a:cs typeface="Arial"/>
              </a:rPr>
              <a:t>ύ</a:t>
            </a:r>
            <a:endParaRPr sz="1600" dirty="0">
              <a:cs typeface="Arial"/>
            </a:endParaRPr>
          </a:p>
        </p:txBody>
      </p:sp>
      <p:sp>
        <p:nvSpPr>
          <p:cNvPr id="23" name="object 23"/>
          <p:cNvSpPr txBox="1"/>
          <p:nvPr/>
        </p:nvSpPr>
        <p:spPr>
          <a:xfrm>
            <a:off x="5231905" y="5008096"/>
            <a:ext cx="1086009" cy="246221"/>
          </a:xfrm>
          <a:prstGeom prst="rect">
            <a:avLst/>
          </a:prstGeom>
        </p:spPr>
        <p:txBody>
          <a:bodyPr vert="horz" wrap="square" lIns="0" tIns="0" rIns="0" bIns="0" rtlCol="0">
            <a:spAutoFit/>
          </a:bodyPr>
          <a:lstStyle/>
          <a:p>
            <a:pPr marL="11132"/>
            <a:r>
              <a:rPr sz="1600" b="1" spc="-4" dirty="0">
                <a:solidFill>
                  <a:srgbClr val="0000FF"/>
                </a:solidFill>
                <a:cs typeface="Arial"/>
              </a:rPr>
              <a:t>6.475</a:t>
            </a:r>
            <a:endParaRPr sz="1600" dirty="0">
              <a:cs typeface="Arial"/>
            </a:endParaRPr>
          </a:p>
        </p:txBody>
      </p:sp>
      <p:sp>
        <p:nvSpPr>
          <p:cNvPr id="24" name="object 24"/>
          <p:cNvSpPr txBox="1"/>
          <p:nvPr/>
        </p:nvSpPr>
        <p:spPr>
          <a:xfrm>
            <a:off x="6067458" y="4982980"/>
            <a:ext cx="3667016" cy="246221"/>
          </a:xfrm>
          <a:prstGeom prst="rect">
            <a:avLst/>
          </a:prstGeom>
        </p:spPr>
        <p:txBody>
          <a:bodyPr vert="horz" wrap="square" lIns="0" tIns="0" rIns="0" bIns="0" rtlCol="0">
            <a:spAutoFit/>
          </a:bodyPr>
          <a:lstStyle/>
          <a:p>
            <a:pPr marL="11132"/>
            <a:r>
              <a:rPr sz="1600" b="1" dirty="0">
                <a:solidFill>
                  <a:srgbClr val="0000FF"/>
                </a:solidFill>
                <a:cs typeface="Arial"/>
              </a:rPr>
              <a:t>Σύνο</a:t>
            </a:r>
            <a:r>
              <a:rPr sz="1600" b="1" spc="-22" dirty="0">
                <a:solidFill>
                  <a:srgbClr val="0000FF"/>
                </a:solidFill>
                <a:cs typeface="Arial"/>
              </a:rPr>
              <a:t>λ</a:t>
            </a:r>
            <a:r>
              <a:rPr sz="1600" b="1" dirty="0">
                <a:solidFill>
                  <a:srgbClr val="0000FF"/>
                </a:solidFill>
                <a:cs typeface="Arial"/>
              </a:rPr>
              <a:t>ο</a:t>
            </a:r>
            <a:r>
              <a:rPr sz="1600" b="1" spc="-9" dirty="0">
                <a:solidFill>
                  <a:srgbClr val="0000FF"/>
                </a:solidFill>
                <a:cs typeface="Arial"/>
              </a:rPr>
              <a:t> </a:t>
            </a:r>
            <a:r>
              <a:rPr sz="1600" b="1" spc="-4" dirty="0">
                <a:solidFill>
                  <a:srgbClr val="0000FF"/>
                </a:solidFill>
                <a:cs typeface="Arial"/>
              </a:rPr>
              <a:t>Παθητι</a:t>
            </a:r>
            <a:r>
              <a:rPr sz="1600" b="1" spc="-57" dirty="0">
                <a:solidFill>
                  <a:srgbClr val="0000FF"/>
                </a:solidFill>
                <a:cs typeface="Arial"/>
              </a:rPr>
              <a:t>κ</a:t>
            </a:r>
            <a:r>
              <a:rPr sz="1600" b="1" spc="-4" dirty="0">
                <a:solidFill>
                  <a:srgbClr val="0000FF"/>
                </a:solidFill>
                <a:cs typeface="Arial"/>
              </a:rPr>
              <a:t>ο</a:t>
            </a:r>
            <a:r>
              <a:rPr sz="1600" b="1" dirty="0">
                <a:solidFill>
                  <a:srgbClr val="0000FF"/>
                </a:solidFill>
                <a:cs typeface="Arial"/>
              </a:rPr>
              <a:t>ύ</a:t>
            </a:r>
            <a:endParaRPr sz="1600" dirty="0">
              <a:cs typeface="Arial"/>
            </a:endParaRPr>
          </a:p>
        </p:txBody>
      </p:sp>
      <p:sp>
        <p:nvSpPr>
          <p:cNvPr id="25" name="object 25"/>
          <p:cNvSpPr txBox="1"/>
          <p:nvPr/>
        </p:nvSpPr>
        <p:spPr>
          <a:xfrm>
            <a:off x="8288643" y="5008096"/>
            <a:ext cx="1088320" cy="246221"/>
          </a:xfrm>
          <a:prstGeom prst="rect">
            <a:avLst/>
          </a:prstGeom>
        </p:spPr>
        <p:txBody>
          <a:bodyPr vert="horz" wrap="square" lIns="0" tIns="0" rIns="0" bIns="0" rtlCol="0">
            <a:spAutoFit/>
          </a:bodyPr>
          <a:lstStyle/>
          <a:p>
            <a:pPr marL="11132"/>
            <a:r>
              <a:rPr sz="1600" b="1" dirty="0">
                <a:solidFill>
                  <a:srgbClr val="0000FF"/>
                </a:solidFill>
                <a:cs typeface="Arial"/>
              </a:rPr>
              <a:t>6.475</a:t>
            </a:r>
            <a:endParaRPr sz="1600" dirty="0">
              <a:cs typeface="Arial"/>
            </a:endParaRPr>
          </a:p>
        </p:txBody>
      </p:sp>
    </p:spTree>
    <p:extLst>
      <p:ext uri="{BB962C8B-B14F-4D97-AF65-F5344CB8AC3E}">
        <p14:creationId xmlns:p14="http://schemas.microsoft.com/office/powerpoint/2010/main" val="25317587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ΈΝΝΟΙΕΣ &amp; ΟΡΙΣΜΟΙ Ε.Λ.Π</a:t>
            </a:r>
            <a:endParaRPr lang="en-US" dirty="0"/>
          </a:p>
        </p:txBody>
      </p:sp>
      <p:sp>
        <p:nvSpPr>
          <p:cNvPr id="3" name="Θέση περιεχομένου 2"/>
          <p:cNvSpPr>
            <a:spLocks noGrp="1"/>
          </p:cNvSpPr>
          <p:nvPr>
            <p:ph idx="1"/>
          </p:nvPr>
        </p:nvSpPr>
        <p:spPr/>
        <p:txBody>
          <a:bodyPr/>
          <a:lstStyle/>
          <a:p>
            <a:r>
              <a:rPr lang="el-GR" dirty="0" smtClean="0"/>
              <a:t>Ο Νόμος 4308/2014 αντικατέστησε στην ουσία το ΕΓΛΣ (Ελληνικό Γενικό Λογιστικό Σχέδιο) με τα ΕΛΠ (Ελληνικά Λογιστικά Πρότυπα), με σκοπό να εκσυγχρονίσει τους κανόνες που αφορούν τη λογιστική τήρηση των βιβλίων μιας επιχείρησης. </a:t>
            </a:r>
          </a:p>
          <a:p>
            <a:r>
              <a:rPr lang="el-GR" dirty="0" smtClean="0"/>
              <a:t>Για το λόγο αυτό, χρησιμοποιεί για πρώτη φορά κάποιους νέους και λίγο δυσνόητους όρους (Παράρτημα Α), προκειμένου να περιγράφεται</a:t>
            </a:r>
            <a:r>
              <a:rPr lang="el-GR" dirty="0"/>
              <a:t> </a:t>
            </a:r>
            <a:r>
              <a:rPr lang="el-GR" dirty="0" smtClean="0"/>
              <a:t>πλέον οποιαδήποτε εμπορική συναλλαγή μιας οικονομικής μονάδας.</a:t>
            </a:r>
            <a:endParaRPr lang="en-US" dirty="0"/>
          </a:p>
        </p:txBody>
      </p:sp>
    </p:spTree>
    <p:extLst>
      <p:ext uri="{BB962C8B-B14F-4D97-AF65-F5344CB8AC3E}">
        <p14:creationId xmlns:p14="http://schemas.microsoft.com/office/powerpoint/2010/main" val="18234074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fontScale="85000" lnSpcReduction="10000"/>
          </a:bodyPr>
          <a:lstStyle/>
          <a:p>
            <a:r>
              <a:rPr lang="el-GR" b="1" dirty="0" smtClean="0"/>
              <a:t>Οντότητα</a:t>
            </a:r>
            <a:r>
              <a:rPr lang="el-GR" dirty="0" smtClean="0"/>
              <a:t>: Είναι ο νέος όρος με τον οποίο αποκαλείται η επιχείρηση στα πλαίσια αυτού του</a:t>
            </a:r>
            <a:r>
              <a:rPr lang="en-US" dirty="0" smtClean="0"/>
              <a:t> </a:t>
            </a:r>
            <a:r>
              <a:rPr lang="el-GR" dirty="0" smtClean="0"/>
              <a:t>Νόμου, χωρίς να προσδιορίζεται το αντικείμενο εργασιών ή η νομική μορφή της.</a:t>
            </a:r>
          </a:p>
          <a:p>
            <a:r>
              <a:rPr lang="el-GR" dirty="0" smtClean="0"/>
              <a:t> </a:t>
            </a:r>
            <a:r>
              <a:rPr lang="el-GR" b="1" dirty="0" smtClean="0"/>
              <a:t>Σύμβαση μίσθωσης </a:t>
            </a:r>
            <a:r>
              <a:rPr lang="el-GR" dirty="0" smtClean="0"/>
              <a:t>(</a:t>
            </a:r>
            <a:r>
              <a:rPr lang="el-GR" dirty="0" err="1" smtClean="0"/>
              <a:t>leasing</a:t>
            </a:r>
            <a:r>
              <a:rPr lang="el-GR" dirty="0" smtClean="0"/>
              <a:t>): Είναι μια γραπτή συμφωνία μεταξύ μιας επιχείρησης με μια</a:t>
            </a:r>
            <a:r>
              <a:rPr lang="en-US" dirty="0" smtClean="0"/>
              <a:t> </a:t>
            </a:r>
            <a:r>
              <a:rPr lang="el-GR" dirty="0" smtClean="0"/>
              <a:t>άλλη επιχείρηση, με βάση την οποία η πρώτη που ονομάζεται εκμισθωτής ενοικιάζει έναντι</a:t>
            </a:r>
            <a:r>
              <a:rPr lang="en-US" dirty="0" smtClean="0"/>
              <a:t> </a:t>
            </a:r>
            <a:r>
              <a:rPr lang="el-GR" dirty="0" smtClean="0"/>
              <a:t>ανταλλάγματος ένα πάγιο στη δεύτερη που λέγεται μισθωτής για συγκεκριμένο χρονικό διάστημα.</a:t>
            </a:r>
          </a:p>
          <a:p>
            <a:r>
              <a:rPr lang="el-GR" dirty="0" smtClean="0"/>
              <a:t>Πχ η επιχείρηση Α ενοικιάζει ένα αυτοκίνητο στην επιχείρηση Β για 7 χρόνια.</a:t>
            </a:r>
            <a:endParaRPr lang="en-US" dirty="0" smtClean="0"/>
          </a:p>
          <a:p>
            <a:pPr lvl="1"/>
            <a:r>
              <a:rPr lang="el-GR" dirty="0" smtClean="0"/>
              <a:t> </a:t>
            </a:r>
            <a:r>
              <a:rPr lang="el-GR" b="1" dirty="0" smtClean="0"/>
              <a:t>Χρηματοοικονομική μίσθωση </a:t>
            </a:r>
            <a:r>
              <a:rPr lang="el-GR" dirty="0" smtClean="0"/>
              <a:t>είναι αυτή σύμφωνα με την οποία η μισθώτρια επιχείρηση αποκτά</a:t>
            </a:r>
            <a:r>
              <a:rPr lang="en-US" dirty="0" smtClean="0"/>
              <a:t> </a:t>
            </a:r>
            <a:r>
              <a:rPr lang="el-GR" dirty="0" smtClean="0"/>
              <a:t>την κυριότητα του παγίου με τη λήξη της σύμβασης. Πχ η Β κρατά το αυτοκίνητο δικό της όταν</a:t>
            </a:r>
            <a:r>
              <a:rPr lang="en-US" dirty="0" smtClean="0"/>
              <a:t> </a:t>
            </a:r>
            <a:r>
              <a:rPr lang="el-GR" dirty="0" smtClean="0"/>
              <a:t>συμπληρωθούν τα 7 χρόνια.</a:t>
            </a:r>
            <a:endParaRPr lang="en-US" dirty="0" smtClean="0"/>
          </a:p>
          <a:p>
            <a:pPr lvl="1"/>
            <a:r>
              <a:rPr lang="el-GR" b="1" dirty="0" smtClean="0"/>
              <a:t> Λειτουργική αντίθετα</a:t>
            </a:r>
            <a:r>
              <a:rPr lang="el-GR" dirty="0" smtClean="0"/>
              <a:t>, είναι η μίσθωση στην οποία το πάγιο επιστρέφεται από τη μισθώτρια</a:t>
            </a:r>
            <a:r>
              <a:rPr lang="en-US" dirty="0" smtClean="0"/>
              <a:t> </a:t>
            </a:r>
            <a:r>
              <a:rPr lang="el-GR" dirty="0" smtClean="0"/>
              <a:t>επιχείρηση στην εκμισθώτρια με τη λήξη αυτής. Πχ η Β επιστρέφει το αυτοκίνητο στην Α όταν</a:t>
            </a:r>
            <a:r>
              <a:rPr lang="en-US" dirty="0" smtClean="0"/>
              <a:t> </a:t>
            </a:r>
            <a:r>
              <a:rPr lang="el-GR" dirty="0" smtClean="0"/>
              <a:t>συμπληρωθούν τα 7 χρόνια.</a:t>
            </a:r>
            <a:endParaRPr lang="en-US" dirty="0"/>
          </a:p>
        </p:txBody>
      </p:sp>
    </p:spTree>
    <p:extLst>
      <p:ext uri="{BB962C8B-B14F-4D97-AF65-F5344CB8AC3E}">
        <p14:creationId xmlns:p14="http://schemas.microsoft.com/office/powerpoint/2010/main" val="19914468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a:bodyPr>
          <a:lstStyle/>
          <a:p>
            <a:r>
              <a:rPr lang="el-GR" b="1" dirty="0" smtClean="0"/>
              <a:t>Επιμέτρηση</a:t>
            </a:r>
            <a:r>
              <a:rPr lang="el-GR" dirty="0" smtClean="0"/>
              <a:t>: Είναι η λογιστική διαδικασία υπολογισμού της χρηματικής αξίας ενός</a:t>
            </a:r>
            <a:r>
              <a:rPr lang="en-US" dirty="0" smtClean="0"/>
              <a:t> </a:t>
            </a:r>
            <a:r>
              <a:rPr lang="el-GR" dirty="0" smtClean="0"/>
              <a:t>περιουσιακού στοιχείου είτε τη στιγμή που το αγοράζουμε είτε κάθε επόμενο χρόνο όταν το</a:t>
            </a:r>
            <a:r>
              <a:rPr lang="en-US" dirty="0" smtClean="0"/>
              <a:t> </a:t>
            </a:r>
            <a:r>
              <a:rPr lang="el-GR" dirty="0" smtClean="0"/>
              <a:t>αποτιμούμε. Η έννοια της επιμέτρησης συχνά συναντάται και ως αποτίμηση της αξίας.</a:t>
            </a:r>
          </a:p>
          <a:p>
            <a:r>
              <a:rPr lang="el-GR" b="1" dirty="0" smtClean="0"/>
              <a:t>Εύλογη αξία</a:t>
            </a:r>
            <a:r>
              <a:rPr lang="el-GR" dirty="0" smtClean="0"/>
              <a:t>: Ορίζεται ως η αξία που μπορεί να πωληθεί ένα περιουσιακό στοιχείο (πχ</a:t>
            </a:r>
            <a:r>
              <a:rPr lang="en-US" dirty="0" smtClean="0"/>
              <a:t> </a:t>
            </a:r>
            <a:r>
              <a:rPr lang="el-GR" dirty="0" smtClean="0"/>
              <a:t>φορτηγό) μεταξύ δύο πρόθυμων οντοτήτων, δηλαδή μιας επιχείρησης που πουλά και μιας που</a:t>
            </a:r>
            <a:r>
              <a:rPr lang="en-US" dirty="0" smtClean="0"/>
              <a:t> </a:t>
            </a:r>
            <a:r>
              <a:rPr lang="el-GR" dirty="0" smtClean="0"/>
              <a:t>αγοράζει, με την προϋπόθεση ότι έχουν όλες τις πληροφορίες που χρειάζονται και κυριαρχούν</a:t>
            </a:r>
            <a:r>
              <a:rPr lang="en-US" dirty="0" smtClean="0"/>
              <a:t> </a:t>
            </a:r>
            <a:r>
              <a:rPr lang="el-GR" dirty="0" smtClean="0"/>
              <a:t>κανονικές (ομαλές) συνθήκες αγοράς. </a:t>
            </a:r>
            <a:endParaRPr lang="en-US" dirty="0"/>
          </a:p>
        </p:txBody>
      </p:sp>
    </p:spTree>
    <p:extLst>
      <p:ext uri="{BB962C8B-B14F-4D97-AF65-F5344CB8AC3E}">
        <p14:creationId xmlns:p14="http://schemas.microsoft.com/office/powerpoint/2010/main" val="28769171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lnSpcReduction="10000"/>
          </a:bodyPr>
          <a:lstStyle/>
          <a:p>
            <a:r>
              <a:rPr lang="el-GR" b="1" dirty="0" smtClean="0"/>
              <a:t>Απομείωση παγίου</a:t>
            </a:r>
            <a:r>
              <a:rPr lang="el-GR" dirty="0" smtClean="0"/>
              <a:t>: Αντικατοπτρίζει την οριστική μείωση της αξίας του περιουσιακού</a:t>
            </a:r>
            <a:r>
              <a:rPr lang="en-US" dirty="0" smtClean="0"/>
              <a:t> </a:t>
            </a:r>
            <a:r>
              <a:rPr lang="el-GR" dirty="0" smtClean="0"/>
              <a:t>στοιχείου της οντότητας – επιχείρησης (πχ μηχάνημα), εξαιτίας ενός αρνητικού γεγονότος που</a:t>
            </a:r>
            <a:r>
              <a:rPr lang="en-US" dirty="0" smtClean="0"/>
              <a:t> </a:t>
            </a:r>
            <a:r>
              <a:rPr lang="el-GR" dirty="0" smtClean="0"/>
              <a:t>πολύ δύσκολα θα αλλάξει. Στην περίπτωση αυτή, η απομείωση είναι ζημιά για την οντότητα –</a:t>
            </a:r>
            <a:r>
              <a:rPr lang="en-US" dirty="0" smtClean="0"/>
              <a:t> </a:t>
            </a:r>
            <a:r>
              <a:rPr lang="el-GR" dirty="0" smtClean="0"/>
              <a:t>επιχείρηση καθώς δείχνει ότι η τρέχουσα αξία αυτού είναι χαμηλότερη της λογιστικής που φαίνεται</a:t>
            </a:r>
            <a:r>
              <a:rPr lang="en-US" dirty="0" smtClean="0"/>
              <a:t> </a:t>
            </a:r>
            <a:r>
              <a:rPr lang="el-GR" dirty="0" smtClean="0"/>
              <a:t>στον τελευταίο Ισολογισμό. Πχ χαρακτηρισμός οικοπέδου ιδιοκτησίας της επιχείρησης ως δασικό.</a:t>
            </a:r>
          </a:p>
          <a:p>
            <a:r>
              <a:rPr lang="el-GR" b="1" dirty="0" smtClean="0"/>
              <a:t>Παρούσα αξία</a:t>
            </a:r>
            <a:r>
              <a:rPr lang="el-GR" dirty="0" smtClean="0"/>
              <a:t>: Είναι η εύρεση της αξίας που έχει σήμερα ένα μελλοντικό ποσό,</a:t>
            </a:r>
            <a:r>
              <a:rPr lang="en-US" dirty="0" smtClean="0"/>
              <a:t> </a:t>
            </a:r>
            <a:r>
              <a:rPr lang="el-GR" dirty="0" smtClean="0"/>
              <a:t>χρησιμοποιώντας ένα προεξοφλητικό επιτόκιο και συνυπολογίζοντας τα έτη που μεσολαβούν</a:t>
            </a:r>
            <a:endParaRPr lang="en-US" dirty="0"/>
          </a:p>
        </p:txBody>
      </p:sp>
    </p:spTree>
    <p:extLst>
      <p:ext uri="{BB962C8B-B14F-4D97-AF65-F5344CB8AC3E}">
        <p14:creationId xmlns:p14="http://schemas.microsoft.com/office/powerpoint/2010/main" val="29570576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b="1" dirty="0" smtClean="0"/>
              <a:t>Κρατική επιχορήγηση</a:t>
            </a:r>
            <a:r>
              <a:rPr lang="el-GR" dirty="0" smtClean="0"/>
              <a:t>: Πρόκειται για κεφάλαια που παραχωρούνται χωρίς επιστροφή από</a:t>
            </a:r>
            <a:r>
              <a:rPr lang="en-US" dirty="0" smtClean="0"/>
              <a:t> </a:t>
            </a:r>
            <a:r>
              <a:rPr lang="el-GR" dirty="0" smtClean="0"/>
              <a:t>το Κράτος προς τις οντότητες με σκοπό την οικονομική ανάπτυξη και με προϋπόθεση τη</a:t>
            </a:r>
            <a:r>
              <a:rPr lang="en-US" dirty="0" smtClean="0"/>
              <a:t> </a:t>
            </a:r>
            <a:r>
              <a:rPr lang="el-GR" dirty="0" smtClean="0"/>
              <a:t>συμμόρφωσή τους σε συγκεκριμένους όρους. Πχ διατήρηση του αριθμού των εργαζομένων</a:t>
            </a:r>
            <a:endParaRPr lang="en-US" dirty="0"/>
          </a:p>
        </p:txBody>
      </p:sp>
    </p:spTree>
    <p:extLst>
      <p:ext uri="{BB962C8B-B14F-4D97-AF65-F5344CB8AC3E}">
        <p14:creationId xmlns:p14="http://schemas.microsoft.com/office/powerpoint/2010/main" val="41291765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ΚΑΤΗΓΟΡΙΕΣ ΟΝΤΟΤΗΤΩΝ ΣΥΜΦΩΝΑ ΜΕ ΤΑ Ε.Λ.Π. (Άρθρο 2, Ν.4308/2014)</a:t>
            </a:r>
            <a:br>
              <a:rPr lang="el-GR" dirty="0" smtClean="0"/>
            </a:br>
            <a:endParaRPr lang="en-US" dirty="0"/>
          </a:p>
        </p:txBody>
      </p:sp>
      <p:sp>
        <p:nvSpPr>
          <p:cNvPr id="3" name="Θέση περιεχομένου 2"/>
          <p:cNvSpPr>
            <a:spLocks noGrp="1"/>
          </p:cNvSpPr>
          <p:nvPr>
            <p:ph idx="1"/>
          </p:nvPr>
        </p:nvSpPr>
        <p:spPr/>
        <p:txBody>
          <a:bodyPr>
            <a:normAutofit/>
          </a:bodyPr>
          <a:lstStyle/>
          <a:p>
            <a:r>
              <a:rPr lang="el-GR" dirty="0" smtClean="0"/>
              <a:t>Μια από τις βασικές αλλαγές που έφεραν τα Ελληνικά Λογιστικά Πρότυπα είναι η αλλαγή στην ορολογία των επιχειρήσεων, που καλούνται πλέον «οντότητες» και διαχωρίζονται σε κατηγορίες με βάση το μέγεθος τους και κάποια ποσοτικά χαρακτηριστικά</a:t>
            </a:r>
          </a:p>
          <a:p>
            <a:r>
              <a:rPr lang="el-GR" dirty="0" smtClean="0"/>
              <a:t>Ο βασικός λόγος αυτού του διαχωρισμού είναι οι υποχρεώσεις που περαιτέρω προκύπτουν βάσει μεγέθους όσον αφορά  την τήρηση των λογιστικών βιβλίων  και την κατάρτιση των αντίστοιχων λογιστικών καταστάσεων</a:t>
            </a:r>
            <a:endParaRPr lang="en-US" dirty="0"/>
          </a:p>
        </p:txBody>
      </p:sp>
    </p:spTree>
    <p:extLst>
      <p:ext uri="{BB962C8B-B14F-4D97-AF65-F5344CB8AC3E}">
        <p14:creationId xmlns:p14="http://schemas.microsoft.com/office/powerpoint/2010/main" val="2774458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93183" y="0"/>
            <a:ext cx="10515600" cy="1325563"/>
          </a:xfrm>
        </p:spPr>
        <p:txBody>
          <a:bodyPr/>
          <a:lstStyle/>
          <a:p>
            <a:r>
              <a:rPr lang="el-GR" altLang="el-GR" dirty="0" smtClean="0">
                <a:latin typeface="+mn-lt"/>
              </a:rPr>
              <a:t>Διακριτή Οντότητα</a:t>
            </a:r>
            <a:endParaRPr lang="en-US" altLang="el-GR" dirty="0" smtClean="0">
              <a:latin typeface="+mn-lt"/>
            </a:endParaRPr>
          </a:p>
        </p:txBody>
      </p:sp>
      <p:sp>
        <p:nvSpPr>
          <p:cNvPr id="60419" name="Content Placeholder 2"/>
          <p:cNvSpPr>
            <a:spLocks noGrp="1"/>
          </p:cNvSpPr>
          <p:nvPr>
            <p:ph idx="1"/>
          </p:nvPr>
        </p:nvSpPr>
        <p:spPr>
          <a:xfrm>
            <a:off x="650929" y="1295399"/>
            <a:ext cx="10290873" cy="5384369"/>
          </a:xfrm>
        </p:spPr>
        <p:txBody>
          <a:bodyPr>
            <a:normAutofit/>
          </a:bodyPr>
          <a:lstStyle/>
          <a:p>
            <a:pPr>
              <a:buFont typeface="Wingdings" panose="05000000000000000000" pitchFamily="2" charset="2"/>
              <a:buChar char="§"/>
            </a:pPr>
            <a:r>
              <a:rPr lang="el-GR" altLang="el-GR" sz="3200" dirty="0"/>
              <a:t>Για λογιστικούς σκοπούς</a:t>
            </a:r>
            <a:r>
              <a:rPr lang="en-US" altLang="el-GR" sz="3200" dirty="0"/>
              <a:t>, </a:t>
            </a:r>
            <a:r>
              <a:rPr lang="el-GR" altLang="el-GR" sz="3200" dirty="0"/>
              <a:t>μια επιχείρηση αποτελεί </a:t>
            </a:r>
            <a:r>
              <a:rPr lang="el-GR" altLang="el-GR" sz="3200" b="1" dirty="0">
                <a:solidFill>
                  <a:srgbClr val="0070C0"/>
                </a:solidFill>
              </a:rPr>
              <a:t>διακριτή οντότητα</a:t>
            </a:r>
            <a:r>
              <a:rPr lang="en-US" altLang="el-GR" sz="3200" dirty="0"/>
              <a:t>, </a:t>
            </a:r>
            <a:r>
              <a:rPr lang="el-GR" altLang="el-GR" sz="3200" dirty="0"/>
              <a:t>όχι μόνο από τους πιστωτές και τους πελάτες της, αλλά ακόμα και από τους ιδιοκτήτες της.</a:t>
            </a:r>
          </a:p>
          <a:p>
            <a:pPr>
              <a:buFont typeface="Wingdings" panose="05000000000000000000" pitchFamily="2" charset="2"/>
              <a:buChar char="§"/>
            </a:pPr>
            <a:r>
              <a:rPr lang="en-US" altLang="el-GR" sz="3200" dirty="0"/>
              <a:t> </a:t>
            </a:r>
            <a:r>
              <a:rPr lang="el-GR" altLang="el-GR" sz="3200" dirty="0"/>
              <a:t>Θα πρέπει να έχει το δικό της σύνολο χρηματοοικονομικών αρχείων</a:t>
            </a:r>
            <a:r>
              <a:rPr lang="en-US" altLang="el-GR" sz="3200" dirty="0"/>
              <a:t>, </a:t>
            </a:r>
            <a:r>
              <a:rPr lang="el-GR" altLang="el-GR" sz="3200" dirty="0"/>
              <a:t>και τα αρχεία και οι εκθέσεις της θα πρέπει να αφορούν μόνο τις υποθέσεις της.</a:t>
            </a:r>
            <a:endParaRPr lang="en-US" altLang="el-GR" sz="3200" dirty="0"/>
          </a:p>
        </p:txBody>
      </p:sp>
    </p:spTree>
    <p:extLst>
      <p:ext uri="{BB962C8B-B14F-4D97-AF65-F5344CB8AC3E}">
        <p14:creationId xmlns:p14="http://schemas.microsoft.com/office/powerpoint/2010/main" val="19560017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Κατηγορίες Οντοτήτων</a:t>
            </a:r>
            <a:endParaRPr lang="en-US" dirty="0"/>
          </a:p>
        </p:txBody>
      </p:sp>
      <p:sp>
        <p:nvSpPr>
          <p:cNvPr id="3" name="Θέση περιεχομένου 2"/>
          <p:cNvSpPr>
            <a:spLocks noGrp="1"/>
          </p:cNvSpPr>
          <p:nvPr>
            <p:ph idx="1"/>
          </p:nvPr>
        </p:nvSpPr>
        <p:spPr/>
        <p:txBody>
          <a:bodyPr/>
          <a:lstStyle/>
          <a:p>
            <a:r>
              <a:rPr lang="el-GR" dirty="0" smtClean="0"/>
              <a:t>Πολύ Μικρές Οντότητες</a:t>
            </a:r>
          </a:p>
          <a:p>
            <a:r>
              <a:rPr lang="el-GR" dirty="0" smtClean="0"/>
              <a:t>Μικρές Οντότητες</a:t>
            </a:r>
          </a:p>
          <a:p>
            <a:r>
              <a:rPr lang="el-GR" dirty="0" smtClean="0"/>
              <a:t>Μεσαίες Οντότητες</a:t>
            </a:r>
          </a:p>
          <a:p>
            <a:r>
              <a:rPr lang="el-GR" dirty="0" smtClean="0"/>
              <a:t>Μεγάλες Οντότητες</a:t>
            </a:r>
            <a:endParaRPr lang="en-US" dirty="0"/>
          </a:p>
        </p:txBody>
      </p:sp>
    </p:spTree>
    <p:extLst>
      <p:ext uri="{BB962C8B-B14F-4D97-AF65-F5344CB8AC3E}">
        <p14:creationId xmlns:p14="http://schemas.microsoft.com/office/powerpoint/2010/main" val="24806568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6" name="Θέση περιεχομένου 5"/>
          <p:cNvPicPr>
            <a:picLocks noGrp="1" noChangeAspect="1"/>
          </p:cNvPicPr>
          <p:nvPr>
            <p:ph idx="1"/>
          </p:nvPr>
        </p:nvPicPr>
        <p:blipFill>
          <a:blip r:embed="rId2"/>
          <a:stretch>
            <a:fillRect/>
          </a:stretch>
        </p:blipFill>
        <p:spPr>
          <a:xfrm>
            <a:off x="1512612" y="0"/>
            <a:ext cx="8792431" cy="6851479"/>
          </a:xfrm>
          <a:prstGeom prst="rect">
            <a:avLst/>
          </a:prstGeom>
        </p:spPr>
      </p:pic>
    </p:spTree>
    <p:extLst>
      <p:ext uri="{BB962C8B-B14F-4D97-AF65-F5344CB8AC3E}">
        <p14:creationId xmlns:p14="http://schemas.microsoft.com/office/powerpoint/2010/main" val="38156499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7973" y="0"/>
            <a:ext cx="11105827" cy="1325563"/>
          </a:xfrm>
        </p:spPr>
        <p:txBody>
          <a:bodyPr/>
          <a:lstStyle/>
          <a:p>
            <a:r>
              <a:rPr lang="el-GR" dirty="0" smtClean="0"/>
              <a:t>Λογιστικό Κύκλωμα Άνοιγμα βιβλίων (αρχείων)</a:t>
            </a:r>
            <a:endParaRPr lang="en-US" dirty="0"/>
          </a:p>
        </p:txBody>
      </p:sp>
      <p:sp>
        <p:nvSpPr>
          <p:cNvPr id="3" name="Θέση περιεχομένου 2"/>
          <p:cNvSpPr>
            <a:spLocks noGrp="1"/>
          </p:cNvSpPr>
          <p:nvPr>
            <p:ph idx="1"/>
          </p:nvPr>
        </p:nvSpPr>
        <p:spPr>
          <a:xfrm>
            <a:off x="356461" y="1131376"/>
            <a:ext cx="10997339" cy="5045587"/>
          </a:xfrm>
        </p:spPr>
        <p:txBody>
          <a:bodyPr>
            <a:normAutofit fontScale="92500" lnSpcReduction="20000"/>
          </a:bodyPr>
          <a:lstStyle/>
          <a:p>
            <a:r>
              <a:rPr lang="el-GR" dirty="0" smtClean="0"/>
              <a:t>Καταχωρίσεις λογιστικών γεγονότων (Λογιστική και φορολογική βάση)</a:t>
            </a:r>
          </a:p>
          <a:p>
            <a:r>
              <a:rPr lang="el-GR" dirty="0" smtClean="0"/>
              <a:t>Εκτύπωση – φύλαξη (ηλεκτρονική αποθήκευση) μηνιαίων ισοζυγίων</a:t>
            </a:r>
          </a:p>
          <a:p>
            <a:r>
              <a:rPr lang="el-GR" dirty="0" smtClean="0"/>
              <a:t>Διευθέτηση τρεχουσών φορολογικών υποχρεώσεων</a:t>
            </a:r>
          </a:p>
          <a:p>
            <a:r>
              <a:rPr lang="el-GR" dirty="0" smtClean="0"/>
              <a:t>Προσωρινό ισοζύγιο για </a:t>
            </a:r>
            <a:r>
              <a:rPr lang="el-GR" b="1" dirty="0" smtClean="0"/>
              <a:t>έναρξη κλεισίματος βιβλίων </a:t>
            </a:r>
            <a:r>
              <a:rPr lang="el-GR" dirty="0" smtClean="0"/>
              <a:t>και διαδικασίας προσδιορισμού του αποτελέσματος χρήσης</a:t>
            </a:r>
          </a:p>
          <a:p>
            <a:r>
              <a:rPr lang="el-GR" b="1" dirty="0" smtClean="0"/>
              <a:t>Φυσική απογραφή </a:t>
            </a:r>
            <a:r>
              <a:rPr lang="el-GR" dirty="0" smtClean="0"/>
              <a:t>για την διαπίστωση απομειώσεων. </a:t>
            </a:r>
          </a:p>
          <a:p>
            <a:r>
              <a:rPr lang="el-GR" b="1" dirty="0" smtClean="0"/>
              <a:t>Επιμέτρηση-Αποτίμηση</a:t>
            </a:r>
          </a:p>
          <a:p>
            <a:r>
              <a:rPr lang="el-GR" dirty="0" smtClean="0"/>
              <a:t>Αποσβέσεις – προβλέψεις</a:t>
            </a:r>
          </a:p>
          <a:p>
            <a:r>
              <a:rPr lang="el-GR" dirty="0" smtClean="0"/>
              <a:t>Εφαρμογή της αρχής του δεδουλευμένου (τακτοποιήσεις εσόδων – εξόδων)</a:t>
            </a:r>
          </a:p>
          <a:p>
            <a:r>
              <a:rPr lang="el-GR" dirty="0" smtClean="0"/>
              <a:t>Συγκέντρωση αποτελεσματικών λογαριασμών</a:t>
            </a:r>
          </a:p>
          <a:p>
            <a:r>
              <a:rPr lang="el-GR" dirty="0" smtClean="0"/>
              <a:t>Προσδιορισμός αποτελέσματος χρήσης-Διάθεση του αποτελέσματος</a:t>
            </a:r>
          </a:p>
          <a:p>
            <a:r>
              <a:rPr lang="el-GR" b="1" dirty="0" smtClean="0"/>
              <a:t>Κατάρτιση χρηματοοικονομικών καταστάσεων</a:t>
            </a:r>
            <a:endParaRPr lang="en-US" b="1" dirty="0"/>
          </a:p>
        </p:txBody>
      </p:sp>
    </p:spTree>
    <p:extLst>
      <p:ext uri="{BB962C8B-B14F-4D97-AF65-F5344CB8AC3E}">
        <p14:creationId xmlns:p14="http://schemas.microsoft.com/office/powerpoint/2010/main" val="5010120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ΟΡΙΣΜΟΙ Το κόστος κτήσης ως βασική λογιστική αρχή.</a:t>
            </a:r>
            <a:br>
              <a:rPr lang="el-GR" dirty="0" smtClean="0"/>
            </a:br>
            <a:endParaRPr lang="en-US" dirty="0"/>
          </a:p>
        </p:txBody>
      </p:sp>
      <p:sp>
        <p:nvSpPr>
          <p:cNvPr id="3" name="Θέση περιεχομένου 2"/>
          <p:cNvSpPr>
            <a:spLocks noGrp="1"/>
          </p:cNvSpPr>
          <p:nvPr>
            <p:ph idx="1"/>
          </p:nvPr>
        </p:nvSpPr>
        <p:spPr>
          <a:xfrm>
            <a:off x="418454" y="1721684"/>
            <a:ext cx="10935346" cy="4486275"/>
          </a:xfrm>
        </p:spPr>
        <p:txBody>
          <a:bodyPr>
            <a:normAutofit fontScale="92500" lnSpcReduction="10000"/>
          </a:bodyPr>
          <a:lstStyle/>
          <a:p>
            <a:r>
              <a:rPr lang="el-GR" b="1" dirty="0" smtClean="0"/>
              <a:t>κόστος κτήσης:</a:t>
            </a:r>
            <a:r>
              <a:rPr lang="el-GR" dirty="0" smtClean="0"/>
              <a:t> Το σύνολο των ταμειακών διαθεσίμων ή άλλων περιουσιακών στοιχείων που καταβάλλεται για την απόκτηση ή την κατασκευή ενός περιουσιακού στοιχείου, πλέον δαπάνες αγοράς</a:t>
            </a:r>
          </a:p>
          <a:p>
            <a:r>
              <a:rPr lang="el-GR" b="1" dirty="0" smtClean="0"/>
              <a:t>ανακτήσιμη αξία</a:t>
            </a:r>
            <a:r>
              <a:rPr lang="el-GR" dirty="0" smtClean="0"/>
              <a:t>: Το μεγαλύτερο ποσό μεταξύ της εύλογης αξίας και της αξίας χρήσης αυτού.</a:t>
            </a:r>
          </a:p>
          <a:p>
            <a:r>
              <a:rPr lang="el-GR" b="1" dirty="0" smtClean="0"/>
              <a:t>καθαρή ρευστοποιήσιμη αξία</a:t>
            </a:r>
            <a:r>
              <a:rPr lang="el-GR" dirty="0" smtClean="0"/>
              <a:t>: Εκτιμώμενη τιμή διάθεσης, με κανονική πορεία της επιχειρηματικής δραστηριότητας, μειωμένη κατά τυχόν κόστος που απαιτείται,</a:t>
            </a:r>
          </a:p>
          <a:p>
            <a:r>
              <a:rPr lang="el-GR" b="1" dirty="0" smtClean="0"/>
              <a:t>απομείωση</a:t>
            </a:r>
            <a:r>
              <a:rPr lang="el-GR" dirty="0" smtClean="0"/>
              <a:t>: Το ποσό κατά το οποίο η λογιστική αξία υπερβαίνει την ανακτήσιμη</a:t>
            </a:r>
          </a:p>
          <a:p>
            <a:r>
              <a:rPr lang="el-GR" b="1" dirty="0" smtClean="0"/>
              <a:t>Εύλογη αξία</a:t>
            </a:r>
            <a:r>
              <a:rPr lang="el-GR" dirty="0" smtClean="0"/>
              <a:t>: Η τιμή ανταλλαγής ενός περιουσιακού στοιχείου ή διακανονισμού μιας υποχρέωσης υπό κανονικές συνθήκες στην αγορά</a:t>
            </a:r>
            <a:endParaRPr lang="en-US" dirty="0"/>
          </a:p>
        </p:txBody>
      </p:sp>
    </p:spTree>
    <p:extLst>
      <p:ext uri="{BB962C8B-B14F-4D97-AF65-F5344CB8AC3E}">
        <p14:creationId xmlns:p14="http://schemas.microsoft.com/office/powerpoint/2010/main" val="36083592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742" y="0"/>
            <a:ext cx="10515600" cy="1325563"/>
          </a:xfrm>
        </p:spPr>
        <p:txBody>
          <a:bodyPr/>
          <a:lstStyle/>
          <a:p>
            <a:r>
              <a:rPr lang="el-GR" dirty="0" smtClean="0"/>
              <a:t>ΚΑΝΟΝΕΣ ΕΠΙΜΕΤΡΗΣΗΣ (άρθρα 18-22) Περιεχόμενα</a:t>
            </a:r>
            <a:endParaRPr lang="en-US" dirty="0"/>
          </a:p>
        </p:txBody>
      </p:sp>
      <p:sp>
        <p:nvSpPr>
          <p:cNvPr id="3" name="Θέση περιεχομένου 2"/>
          <p:cNvSpPr>
            <a:spLocks noGrp="1"/>
          </p:cNvSpPr>
          <p:nvPr>
            <p:ph idx="1"/>
          </p:nvPr>
        </p:nvSpPr>
        <p:spPr>
          <a:xfrm>
            <a:off x="450742" y="1325563"/>
            <a:ext cx="10903058" cy="4851400"/>
          </a:xfrm>
        </p:spPr>
        <p:txBody>
          <a:bodyPr>
            <a:normAutofit fontScale="85000" lnSpcReduction="20000"/>
          </a:bodyPr>
          <a:lstStyle/>
          <a:p>
            <a:r>
              <a:rPr lang="el-GR" dirty="0" smtClean="0"/>
              <a:t>Α. Ενσώματα και άυλα πάγια περιουσιακά στοιχεία</a:t>
            </a:r>
          </a:p>
          <a:p>
            <a:r>
              <a:rPr lang="el-GR" dirty="0" smtClean="0"/>
              <a:t>Β. Ιδιοπαραγόμενα πάγια στοιχεία</a:t>
            </a:r>
          </a:p>
          <a:p>
            <a:r>
              <a:rPr lang="el-GR" dirty="0" smtClean="0"/>
              <a:t>Γ. Προσαρμογή αξιών</a:t>
            </a:r>
          </a:p>
          <a:p>
            <a:pPr lvl="1"/>
            <a:r>
              <a:rPr lang="el-GR" dirty="0" smtClean="0"/>
              <a:t>1. Αποσβέσεις</a:t>
            </a:r>
          </a:p>
          <a:p>
            <a:pPr lvl="1"/>
            <a:r>
              <a:rPr lang="el-GR" dirty="0" smtClean="0"/>
              <a:t>2. Απομείωση</a:t>
            </a:r>
          </a:p>
          <a:p>
            <a:r>
              <a:rPr lang="el-GR" dirty="0" smtClean="0"/>
              <a:t>Δ. Παύση αναγνώρισης παγίων</a:t>
            </a:r>
          </a:p>
          <a:p>
            <a:r>
              <a:rPr lang="el-GR" dirty="0" smtClean="0"/>
              <a:t>Ε. Χρηματοδοτική μίσθωση</a:t>
            </a:r>
          </a:p>
          <a:p>
            <a:r>
              <a:rPr lang="el-GR" dirty="0" smtClean="0"/>
              <a:t>ΣΤ. Λειτουργική μίσθωση</a:t>
            </a:r>
          </a:p>
          <a:p>
            <a:r>
              <a:rPr lang="el-GR" dirty="0" smtClean="0"/>
              <a:t>Ζ. Επιμέτρηση χρηματοοικονομικών περιουσιακών στοιχείων</a:t>
            </a:r>
          </a:p>
          <a:p>
            <a:r>
              <a:rPr lang="el-GR" dirty="0" smtClean="0"/>
              <a:t>Η. Επιμέτρηση αποθεμάτων και υπηρεσιών</a:t>
            </a:r>
          </a:p>
          <a:p>
            <a:r>
              <a:rPr lang="el-GR" dirty="0" smtClean="0"/>
              <a:t>Ζ. Επιμέτρηση υποχρεώσεων</a:t>
            </a:r>
          </a:p>
          <a:p>
            <a:pPr lvl="1"/>
            <a:r>
              <a:rPr lang="el-GR" dirty="0" smtClean="0"/>
              <a:t>1. Χρηματοοικονομικές υποχρεώσεις</a:t>
            </a:r>
          </a:p>
          <a:p>
            <a:pPr lvl="1"/>
            <a:r>
              <a:rPr lang="el-GR" dirty="0" smtClean="0"/>
              <a:t>2. Προβλέψεις</a:t>
            </a:r>
            <a:endParaRPr lang="en-US" dirty="0"/>
          </a:p>
        </p:txBody>
      </p:sp>
    </p:spTree>
    <p:extLst>
      <p:ext uri="{BB962C8B-B14F-4D97-AF65-F5344CB8AC3E}">
        <p14:creationId xmlns:p14="http://schemas.microsoft.com/office/powerpoint/2010/main" val="8690498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a:bodyPr>
          <a:lstStyle/>
          <a:p>
            <a:r>
              <a:rPr lang="el-GR" dirty="0" smtClean="0"/>
              <a:t>Το κόστος κτήσεως ως βάση επιμέτρησης όλων των</a:t>
            </a:r>
            <a:r>
              <a:rPr lang="en-US" dirty="0" smtClean="0"/>
              <a:t> </a:t>
            </a:r>
            <a:r>
              <a:rPr lang="el-GR" dirty="0" smtClean="0"/>
              <a:t>περιουσιακών στοιχείων και υποχρεώσεων είναι η βασική</a:t>
            </a:r>
            <a:r>
              <a:rPr lang="en-US" dirty="0" smtClean="0"/>
              <a:t> </a:t>
            </a:r>
            <a:r>
              <a:rPr lang="el-GR" dirty="0" smtClean="0"/>
              <a:t>λογιστική μέθοδος που καθιερώνεται από τον νόμο αυτό για τη</a:t>
            </a:r>
            <a:r>
              <a:rPr lang="en-US" dirty="0" smtClean="0"/>
              <a:t> </a:t>
            </a:r>
            <a:r>
              <a:rPr lang="el-GR" dirty="0" smtClean="0"/>
              <a:t>σύνταξη των χρηματοοικονομικών καταστάσεων. </a:t>
            </a:r>
            <a:endParaRPr lang="en-US" dirty="0" smtClean="0"/>
          </a:p>
          <a:p>
            <a:r>
              <a:rPr lang="el-GR" dirty="0" smtClean="0"/>
              <a:t>Στην λογιστική του κόστους κτήσεως,</a:t>
            </a:r>
          </a:p>
          <a:p>
            <a:pPr marL="457200" lvl="1" indent="0">
              <a:buNone/>
            </a:pPr>
            <a:r>
              <a:rPr lang="el-GR" dirty="0" smtClean="0"/>
              <a:t>δεν νοούνται αναπροσαρμογές στην εύλογη αξία των</a:t>
            </a:r>
            <a:r>
              <a:rPr lang="en-US" dirty="0" smtClean="0"/>
              <a:t> </a:t>
            </a:r>
            <a:r>
              <a:rPr lang="el-GR" dirty="0" smtClean="0"/>
              <a:t>στοιχείων</a:t>
            </a:r>
            <a:endParaRPr lang="en-US" dirty="0" smtClean="0"/>
          </a:p>
          <a:p>
            <a:pPr marL="457200" lvl="1" indent="0">
              <a:buNone/>
            </a:pPr>
            <a:r>
              <a:rPr lang="el-GR" dirty="0" smtClean="0"/>
              <a:t>τεκμαίρεται ότι για τα υποκείμενα σε φυσιολογική απαξίωση</a:t>
            </a:r>
            <a:r>
              <a:rPr lang="en-US" dirty="0" smtClean="0"/>
              <a:t> </a:t>
            </a:r>
            <a:r>
              <a:rPr lang="el-GR" dirty="0" smtClean="0"/>
              <a:t>στοιχεία (ενσώματα πάγια), η παρουσίασή τους στο</a:t>
            </a:r>
            <a:r>
              <a:rPr lang="en-US" dirty="0" smtClean="0"/>
              <a:t> </a:t>
            </a:r>
            <a:r>
              <a:rPr lang="el-GR" dirty="0" smtClean="0"/>
              <a:t>ανακτήσιμο κόστος επιτυγχάνεται μέσω των αποσβέσεων.</a:t>
            </a:r>
            <a:endParaRPr lang="en-US" dirty="0" smtClean="0"/>
          </a:p>
          <a:p>
            <a:pPr marL="457200" lvl="1" indent="0">
              <a:buNone/>
            </a:pPr>
            <a:r>
              <a:rPr lang="el-GR" dirty="0" smtClean="0"/>
              <a:t>έκτακτες μειώσεις της αξίας τους, πέραν των αποσβέσεων,</a:t>
            </a:r>
            <a:r>
              <a:rPr lang="en-US" dirty="0" smtClean="0"/>
              <a:t> </a:t>
            </a:r>
            <a:r>
              <a:rPr lang="el-GR" dirty="0" smtClean="0"/>
              <a:t>αναγνωρίζονται μέσω της διαδικασίας της </a:t>
            </a:r>
            <a:r>
              <a:rPr lang="el-GR" dirty="0" err="1" smtClean="0"/>
              <a:t>απομείωσης</a:t>
            </a:r>
            <a:r>
              <a:rPr lang="el-GR" dirty="0" smtClean="0"/>
              <a:t>. </a:t>
            </a:r>
            <a:endParaRPr lang="en-US" dirty="0"/>
          </a:p>
        </p:txBody>
      </p:sp>
    </p:spTree>
    <p:extLst>
      <p:ext uri="{BB962C8B-B14F-4D97-AF65-F5344CB8AC3E}">
        <p14:creationId xmlns:p14="http://schemas.microsoft.com/office/powerpoint/2010/main" val="36846398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Άρθρο 18 – Ενσώματα και άυλα πάγια περιουσιακά στοιχεία</a:t>
            </a:r>
            <a:endParaRPr lang="en-US" dirty="0"/>
          </a:p>
        </p:txBody>
      </p:sp>
      <p:sp>
        <p:nvSpPr>
          <p:cNvPr id="3" name="Θέση περιεχομένου 2"/>
          <p:cNvSpPr>
            <a:spLocks noGrp="1"/>
          </p:cNvSpPr>
          <p:nvPr>
            <p:ph idx="1"/>
          </p:nvPr>
        </p:nvSpPr>
        <p:spPr/>
        <p:txBody>
          <a:bodyPr>
            <a:normAutofit/>
          </a:bodyPr>
          <a:lstStyle/>
          <a:p>
            <a:r>
              <a:rPr lang="el-GR" b="1" dirty="0" smtClean="0"/>
              <a:t>Πάγια περιουσιακά στοιχεία</a:t>
            </a:r>
          </a:p>
          <a:p>
            <a:r>
              <a:rPr lang="el-GR" dirty="0" smtClean="0"/>
              <a:t>Αναφέρεται ο ορισμός των παγίων περιουσιακών στοιχείων δηλαδή των ενσώματων, βιολογικών και άυλων είτε ιδιόκτητων είτε μισθωμένων με χρηματοδοτική μίσθωση. </a:t>
            </a:r>
          </a:p>
          <a:p>
            <a:r>
              <a:rPr lang="el-GR" dirty="0" smtClean="0"/>
              <a:t>Κατά την αρχική τους αναγνώριση τα πάγια στοιχεία επιμετρούνται στο κόστος κτήσης. Παρέχονται οδηγίες για τον υπολογισμό του κόστος κτήσης των παγίων στοιχείων καθώς και συγκεκριμένων στοιχείων του κόστους κτήσης όπως του κόστους αποσυναρμολόγησης, απομάκρυνσης ή αποκατάστασης ενός παγίου στοιχείου.</a:t>
            </a:r>
          </a:p>
          <a:p>
            <a:endParaRPr lang="en-US" dirty="0"/>
          </a:p>
        </p:txBody>
      </p:sp>
    </p:spTree>
    <p:extLst>
      <p:ext uri="{BB962C8B-B14F-4D97-AF65-F5344CB8AC3E}">
        <p14:creationId xmlns:p14="http://schemas.microsoft.com/office/powerpoint/2010/main" val="8813643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a:bodyPr>
          <a:lstStyle/>
          <a:p>
            <a:r>
              <a:rPr lang="el-GR" dirty="0" smtClean="0"/>
              <a:t>Διευκρινίζονται οι προϋποθέσεις αναγνώρισης ως παγίων</a:t>
            </a:r>
            <a:r>
              <a:rPr lang="en-US" dirty="0" smtClean="0"/>
              <a:t> </a:t>
            </a:r>
            <a:r>
              <a:rPr lang="el-GR" dirty="0" smtClean="0"/>
              <a:t>στοιχείων των δαπανών συντήρησης και επισκευής, του</a:t>
            </a:r>
            <a:r>
              <a:rPr lang="en-US" dirty="0" smtClean="0"/>
              <a:t> </a:t>
            </a:r>
            <a:r>
              <a:rPr lang="el-GR" dirty="0" smtClean="0"/>
              <a:t>κόστους επιθεωρήσεων και των δαπανών ανάπτυξης και</a:t>
            </a:r>
            <a:r>
              <a:rPr lang="en-US" dirty="0" smtClean="0"/>
              <a:t> </a:t>
            </a:r>
            <a:r>
              <a:rPr lang="el-GR" dirty="0" smtClean="0"/>
              <a:t>αναφέρονται περιπτώσεις δαπανών που θεωρούνται και δεν</a:t>
            </a:r>
            <a:r>
              <a:rPr lang="en-US" dirty="0" smtClean="0"/>
              <a:t> </a:t>
            </a:r>
            <a:r>
              <a:rPr lang="el-GR" dirty="0" smtClean="0"/>
              <a:t>θεωρούνται άυλα περιουσιακά στοιχεία. </a:t>
            </a:r>
            <a:endParaRPr lang="en-US" dirty="0" smtClean="0"/>
          </a:p>
          <a:p>
            <a:r>
              <a:rPr lang="el-GR" dirty="0" smtClean="0"/>
              <a:t>Μεταγενέστερα της αρχικής τους αναγνώρισης, τα πάγια</a:t>
            </a:r>
            <a:r>
              <a:rPr lang="en-US" dirty="0" smtClean="0"/>
              <a:t> </a:t>
            </a:r>
            <a:r>
              <a:rPr lang="el-GR" dirty="0" smtClean="0"/>
              <a:t>περιουσιακά στοιχεία επιμετρώνται στο αρχικό κόστος</a:t>
            </a:r>
            <a:r>
              <a:rPr lang="en-US" dirty="0" smtClean="0"/>
              <a:t> </a:t>
            </a:r>
            <a:r>
              <a:rPr lang="el-GR" dirty="0" smtClean="0"/>
              <a:t>κτήσης, πλέον των δαπανών βελτίωσης, επισκευής και</a:t>
            </a:r>
            <a:r>
              <a:rPr lang="en-US" dirty="0" smtClean="0"/>
              <a:t> </a:t>
            </a:r>
            <a:r>
              <a:rPr lang="el-GR" dirty="0" smtClean="0"/>
              <a:t>συντήρησης (εφόσον πληρούν τα κριτήρια) και αφαιρουμένων</a:t>
            </a:r>
            <a:r>
              <a:rPr lang="en-US" dirty="0"/>
              <a:t> </a:t>
            </a:r>
            <a:r>
              <a:rPr lang="el-GR" dirty="0" smtClean="0"/>
              <a:t>των προσαρμογών αξίας (αποσβέσεις και </a:t>
            </a:r>
            <a:r>
              <a:rPr lang="el-GR" dirty="0" err="1" smtClean="0"/>
              <a:t>απομειώσεις</a:t>
            </a:r>
            <a:r>
              <a:rPr lang="el-GR" dirty="0" smtClean="0"/>
              <a:t>). </a:t>
            </a:r>
            <a:endParaRPr lang="en-US" dirty="0"/>
          </a:p>
        </p:txBody>
      </p:sp>
    </p:spTree>
    <p:extLst>
      <p:ext uri="{BB962C8B-B14F-4D97-AF65-F5344CB8AC3E}">
        <p14:creationId xmlns:p14="http://schemas.microsoft.com/office/powerpoint/2010/main" val="14659988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dirty="0" smtClean="0"/>
              <a:t>Διευκρινίζεται και αναλύεται επίσης ο λογιστικός χειρισμός σε</a:t>
            </a:r>
            <a:r>
              <a:rPr lang="en-US" dirty="0" smtClean="0"/>
              <a:t> </a:t>
            </a:r>
            <a:r>
              <a:rPr lang="el-GR" dirty="0" smtClean="0"/>
              <a:t>περιπτώσεις ανέγερσης ακινήτου σε οικόπεδο τρίτου τόσο από</a:t>
            </a:r>
            <a:r>
              <a:rPr lang="en-US" dirty="0" smtClean="0"/>
              <a:t> </a:t>
            </a:r>
            <a:r>
              <a:rPr lang="el-GR" dirty="0" smtClean="0"/>
              <a:t>την πλευρά του ιδιοκτήτη του οικοπέδου όσο και από την</a:t>
            </a:r>
            <a:r>
              <a:rPr lang="en-US" dirty="0" smtClean="0"/>
              <a:t> </a:t>
            </a:r>
            <a:r>
              <a:rPr lang="el-GR" dirty="0" smtClean="0"/>
              <a:t>πλευρά της μισθώτριας οντότητας.</a:t>
            </a:r>
            <a:endParaRPr lang="en-US" dirty="0" smtClean="0"/>
          </a:p>
          <a:p>
            <a:r>
              <a:rPr lang="el-GR" dirty="0" smtClean="0"/>
              <a:t>Τέλος αναλύεται ο λογιστικός χειρισμός αναγνώρισης</a:t>
            </a:r>
            <a:r>
              <a:rPr lang="en-US" dirty="0" smtClean="0"/>
              <a:t> </a:t>
            </a:r>
            <a:r>
              <a:rPr lang="el-GR" dirty="0" smtClean="0"/>
              <a:t>περιουσιακών στοιχείων που προκύπτουν από συμβάσεις</a:t>
            </a:r>
            <a:r>
              <a:rPr lang="en-US" dirty="0" smtClean="0"/>
              <a:t> </a:t>
            </a:r>
            <a:r>
              <a:rPr lang="el-GR" dirty="0" smtClean="0"/>
              <a:t>παραχώρησης μεταξύ του Δημοσίου και οντότητας (φορέας</a:t>
            </a:r>
            <a:r>
              <a:rPr lang="en-US" dirty="0" smtClean="0"/>
              <a:t> </a:t>
            </a:r>
            <a:r>
              <a:rPr lang="el-GR" dirty="0" smtClean="0"/>
              <a:t>εκμετάλλευσης).</a:t>
            </a:r>
          </a:p>
          <a:p>
            <a:endParaRPr lang="en-US" dirty="0"/>
          </a:p>
        </p:txBody>
      </p:sp>
    </p:spTree>
    <p:extLst>
      <p:ext uri="{BB962C8B-B14F-4D97-AF65-F5344CB8AC3E}">
        <p14:creationId xmlns:p14="http://schemas.microsoft.com/office/powerpoint/2010/main" val="3065233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el-GR" b="1" dirty="0" smtClean="0"/>
              <a:t>Ιδιοπαραγόμενα πάγια</a:t>
            </a:r>
          </a:p>
          <a:p>
            <a:r>
              <a:rPr lang="el-GR" dirty="0" smtClean="0"/>
              <a:t>Αναλύεται περεταίρω η έννοια της κεφαλαιοποίησης των τόκων</a:t>
            </a:r>
            <a:r>
              <a:rPr lang="en-US" dirty="0" smtClean="0"/>
              <a:t> </a:t>
            </a:r>
            <a:r>
              <a:rPr lang="el-GR" dirty="0" smtClean="0"/>
              <a:t>έντοκων υποχρεώσεων και ο τρόπος υπολογισμού τους και</a:t>
            </a:r>
            <a:r>
              <a:rPr lang="en-US" dirty="0" smtClean="0"/>
              <a:t> </a:t>
            </a:r>
            <a:r>
              <a:rPr lang="el-GR" dirty="0" smtClean="0"/>
              <a:t>παρέχονται αναλυτικά παραδείγματα. </a:t>
            </a:r>
            <a:endParaRPr lang="en-US" dirty="0" smtClean="0"/>
          </a:p>
          <a:p>
            <a:endParaRPr lang="en-US" dirty="0"/>
          </a:p>
        </p:txBody>
      </p:sp>
    </p:spTree>
    <p:extLst>
      <p:ext uri="{BB962C8B-B14F-4D97-AF65-F5344CB8AC3E}">
        <p14:creationId xmlns:p14="http://schemas.microsoft.com/office/powerpoint/2010/main" val="2956942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17186</Words>
  <Application>Microsoft Office PowerPoint</Application>
  <PresentationFormat>Προσαρμογή</PresentationFormat>
  <Paragraphs>2658</Paragraphs>
  <Slides>279</Slides>
  <Notes>35</Notes>
  <HiddenSlides>2</HiddenSlides>
  <MMClips>0</MMClips>
  <ScaleCrop>false</ScaleCrop>
  <HeadingPairs>
    <vt:vector size="4" baseType="variant">
      <vt:variant>
        <vt:lpstr>Θέμα</vt:lpstr>
      </vt:variant>
      <vt:variant>
        <vt:i4>1</vt:i4>
      </vt:variant>
      <vt:variant>
        <vt:lpstr>Τίτλοι διαφανειών</vt:lpstr>
      </vt:variant>
      <vt:variant>
        <vt:i4>279</vt:i4>
      </vt:variant>
    </vt:vector>
  </HeadingPairs>
  <TitlesOfParts>
    <vt:vector size="280" baseType="lpstr">
      <vt:lpstr>Θέμα του Office</vt:lpstr>
      <vt:lpstr>ΕΛΛΗΝΙΚΑ ΛΟΓΙΣΤΙΚΑ ΠΡΟΤΥΠΑ </vt:lpstr>
      <vt:lpstr>Παρουσίαση του PowerPoint</vt:lpstr>
      <vt:lpstr>Παρουσίαση του PowerPoint</vt:lpstr>
      <vt:lpstr>Παρουσίαση του PowerPoint</vt:lpstr>
      <vt:lpstr>Επενδυτής (Investor) </vt:lpstr>
      <vt:lpstr>Παρουσίαση του PowerPoint</vt:lpstr>
      <vt:lpstr>Πιστωτής (Creditor) </vt:lpstr>
      <vt:lpstr>Παρουσίαση του PowerPoint</vt:lpstr>
      <vt:lpstr>Διακριτή Οντότητα</vt:lpstr>
      <vt:lpstr>Είδη Επιχειρηματικής Οργάνωσης (1) </vt:lpstr>
      <vt:lpstr>Είδη Επιχειρηματικής Οργάνωσης (2) </vt:lpstr>
      <vt:lpstr>Παρουσίαση του PowerPoint</vt:lpstr>
      <vt:lpstr>Παρουσίαση του PowerPoint</vt:lpstr>
      <vt:lpstr>Λογιστικές καταστάσεις</vt:lpstr>
      <vt:lpstr>Βασικές Λογιστικές Καταστάσεις</vt:lpstr>
      <vt:lpstr>Παρουσίαση του PowerPoint</vt:lpstr>
      <vt:lpstr>Γενικώς Αποδεκτές Λογιστικές Αρχές - US GAAP </vt:lpstr>
      <vt:lpstr>Οι ΓΠΛΑ και η Έκθεση του Ορκωτού Ελεγκτή</vt:lpstr>
      <vt:lpstr>Να εμπιστευόμαστε τις καταστάσεις;</vt:lpstr>
      <vt:lpstr>Επαγγελματική Δεοντολογία</vt:lpstr>
      <vt:lpstr>Μεγάλες Διεθνείς Ελεγκτικές Εταιρίες</vt:lpstr>
      <vt:lpstr>Ζητήματα Ηθικής στις Χρηματοοικονομικές Αναφορές</vt:lpstr>
      <vt:lpstr>Ηθική Χρηματοοικονομική Αναφορά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Προϋποθέσεις κατάρτισης ισολογισμού (1)</vt:lpstr>
      <vt:lpstr>Προϋποθέσεις κατάρτισης ισολογισμού (2)</vt:lpstr>
      <vt:lpstr>Παρουσίαση του PowerPoint</vt:lpstr>
      <vt:lpstr>Παρουσίαση του PowerPoint</vt:lpstr>
      <vt:lpstr>Παρουσίαση του PowerPoint</vt:lpstr>
      <vt:lpstr> </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Κατάσταση Αποτελεσμάτων Χρήσεως</vt:lpstr>
      <vt:lpstr>Κατάσταση Αποτελεσμάτων Χρήσεως της  Roland Consultancy</vt:lpstr>
      <vt:lpstr>Κατάσταση Αποτελεσμάτων Χρήσης</vt:lpstr>
      <vt:lpstr>Μορφή P&amp;L</vt:lpstr>
      <vt:lpstr>Γενικά Παραδεκτές Λογιστικές Αρχές</vt:lpstr>
      <vt:lpstr>Τι είναι έξοδο;</vt:lpstr>
      <vt:lpstr>Παραδείγματα εξόδων</vt:lpstr>
      <vt:lpstr>Τι είναι έσοδο</vt:lpstr>
      <vt:lpstr>Παραδείγματα εσόδων</vt:lpstr>
      <vt:lpstr>Ειδικές περιπτώσεις</vt:lpstr>
      <vt:lpstr>Προπληρωμένα έξοδα</vt:lpstr>
      <vt:lpstr>Παράδειγμα προπληρωμένων εξόδων</vt:lpstr>
      <vt:lpstr>Τόκοι ομολόγων</vt:lpstr>
      <vt:lpstr>Παράδειγμα εσόδων χρήσης εισπρακτέων</vt:lpstr>
      <vt:lpstr>Προεισπραγμένα έσοδα</vt:lpstr>
      <vt:lpstr>Παράδειγμα προεισπραγμένων εσόδων</vt:lpstr>
      <vt:lpstr>Παρουσίαση του PowerPoint</vt:lpstr>
      <vt:lpstr>Παρουσίαση του PowerPoint</vt:lpstr>
      <vt:lpstr>Κατάσταση Μεταβολών των Ιδίων Κεφαλαίων</vt:lpstr>
      <vt:lpstr>Κατάσταση των Μεταβολών των Ιδίων Κεφαλαίων της Roland Consultancy</vt:lpstr>
      <vt:lpstr>Κατάσταση Ταμειακών Ροών</vt:lpstr>
      <vt:lpstr>Κατάσταση Ταμειακών Ροών της   Roland Consultancy</vt:lpstr>
      <vt:lpstr>Πίνακας διάθεσης αποτελεσμάτων</vt:lpstr>
      <vt:lpstr>Σχέσεις Μεταξύ των Οικονομικών Καταστάσεων</vt:lpstr>
      <vt:lpstr>Κατάσταση Αποτελεσμάτων Χρήσεως, Κατάσταση Μεταβολών των Ιδίων Κεφαλαίων, Ισολογισμός και Κατάσταση Ταμειακών Ροών</vt:lpstr>
      <vt:lpstr>Παρουσίαση του PowerPoint</vt:lpstr>
      <vt:lpstr>Παρουσίαση του PowerPoint</vt:lpstr>
      <vt:lpstr>Πως διαβάζω τις λογιστικές καταστάσεις;</vt:lpstr>
      <vt:lpstr>Ίδρυση επιχείρησης</vt:lpstr>
      <vt:lpstr>Αγορά μηχανήματος</vt:lpstr>
      <vt:lpstr>Αγορά εμπορευμάτων</vt:lpstr>
      <vt:lpstr>Πώληση εμπορευμάτων</vt:lpstr>
      <vt:lpstr>Κέρδος ?</vt:lpstr>
      <vt:lpstr>Πώληση εμπορευμάτων</vt:lpstr>
      <vt:lpstr>Έξοδα προσωπικού</vt:lpstr>
      <vt:lpstr>Έξοδα ?</vt:lpstr>
      <vt:lpstr>Έξοδα προσωπικού</vt:lpstr>
      <vt:lpstr>Παράδειγμα απόσβεσης</vt:lpstr>
      <vt:lpstr>Αναπροσαρμογή αξίας</vt:lpstr>
      <vt:lpstr>Παράδειγμα</vt:lpstr>
      <vt:lpstr>Παράδειγμα</vt:lpstr>
      <vt:lpstr>ΈΝΝΟΙΕΣ &amp; ΟΡΙΣΜΟΙ Ε.Λ.Π</vt:lpstr>
      <vt:lpstr>Παρουσίαση του PowerPoint</vt:lpstr>
      <vt:lpstr>Παρουσίαση του PowerPoint</vt:lpstr>
      <vt:lpstr>Παρουσίαση του PowerPoint</vt:lpstr>
      <vt:lpstr>Παρουσίαση του PowerPoint</vt:lpstr>
      <vt:lpstr>ΚΑΤΗΓΟΡΙΕΣ ΟΝΤΟΤΗΤΩΝ ΣΥΜΦΩΝΑ ΜΕ ΤΑ Ε.Λ.Π. (Άρθρο 2, Ν.4308/2014) </vt:lpstr>
      <vt:lpstr>Κατηγορίες Οντοτήτων</vt:lpstr>
      <vt:lpstr>Παρουσίαση του PowerPoint</vt:lpstr>
      <vt:lpstr>Λογιστικό Κύκλωμα Άνοιγμα βιβλίων (αρχείων)</vt:lpstr>
      <vt:lpstr>ΟΡΙΣΜΟΙ Το κόστος κτήσης ως βασική λογιστική αρχή. </vt:lpstr>
      <vt:lpstr>ΚΑΝΟΝΕΣ ΕΠΙΜΕΤΡΗΣΗΣ (άρθρα 18-22) Περιεχόμενα</vt:lpstr>
      <vt:lpstr>Παρουσίαση του PowerPoint</vt:lpstr>
      <vt:lpstr>Άρθρο 18 – Ενσώματα και άυλα πάγια περιουσιακά στοιχεία</vt:lpstr>
      <vt:lpstr>Παρουσίαση του PowerPoint</vt:lpstr>
      <vt:lpstr>Παρουσίαση του PowerPoint</vt:lpstr>
      <vt:lpstr>Παρουσίαση του PowerPoint</vt:lpstr>
      <vt:lpstr>Παρουσίαση του PowerPoint</vt:lpstr>
      <vt:lpstr>Άρθρο 19 – Χρηματοοικονομικά περιουσιακά στοιχεία</vt:lpstr>
      <vt:lpstr>Άρθρο 20 – Επιμέτρηση αποθεμάτων</vt:lpstr>
      <vt:lpstr>Άρθρο 21 – Προκαταβολές δαπανών και λοιπά μη χρημ/κά περιουσιακά στοιχεία </vt:lpstr>
      <vt:lpstr>Άρθρο 22 – Υποχρεώσεις </vt:lpstr>
      <vt:lpstr>Άρθρο 23 – Κρατικές επιχορηγήσεις και αναβαλλόμενοι φόροι</vt:lpstr>
      <vt:lpstr>Άρθρο 24 – Επιμέτρηση περιουσιακών στοιχείων και υποχρεώσεων στην εύλογη αξία</vt:lpstr>
      <vt:lpstr>Άρθρο 25 – Στοιχεία της κατάστασης αποτελεσμάτων</vt:lpstr>
      <vt:lpstr>Άρθρο 26 – Στοιχεία της καθαρής θέσης</vt:lpstr>
      <vt:lpstr>Άρθρο 27 – Συναλλαγές σε ξένο νόμισμα</vt:lpstr>
      <vt:lpstr>Άρθρο 28 – Μεταβολές λογιστικών πολιτικών και εκτιμήσεων και διόρθωση λαθών</vt:lpstr>
      <vt:lpstr>ΚΑΝΟΝΕΣ ΕΠΙΜΕΤΡΗΣΗΣ (1)</vt:lpstr>
      <vt:lpstr>ΚΑΝΟΝΕΣ ΕΠΙΜΕΤΡΗΣΗΣ (2)</vt:lpstr>
      <vt:lpstr>ΚΑΝΟΝΕΣ ΕΠΙΜΕΤΡΗΣΗΣ (3)</vt:lpstr>
      <vt:lpstr>Παρουσίαση του PowerPoint</vt:lpstr>
      <vt:lpstr>ΚΑΝΟΝΕΣ ΕΠΙΜΕΤΡΗΣΗΣ (4) Οι αποσβέσεις σύμφωνα με τα ΕΛΠ</vt:lpstr>
      <vt:lpstr>ΚΑΝΟΝΕΣ ΕΠΙΜΕΤΡΗΣΗΣ (5) Οι αποσβέσεις σύμφωνα με τα ΕΛΠ</vt:lpstr>
      <vt:lpstr>ΚΑΝΟΝΕΣ ΕΠΙΜΕΤΡΗΣΗΣ (6)</vt:lpstr>
      <vt:lpstr>ΚΑΝΟΝΕΣ ΕΠΙΜΕΤΡΗΣΗΣ (7)</vt:lpstr>
      <vt:lpstr>ΚΑΝΟΝΕΣ ΕΠΙΜΕΤΡΗΣΗΣ (7)</vt:lpstr>
      <vt:lpstr> ΙΔΙΟΠΑΡΑΓΟΜΕΝΑ ΠΑΓΙΑ (ΛΟΓΙΣΤΙΚΟΣ ΧΕΙΡΙΣΜΟΣ)</vt:lpstr>
      <vt:lpstr>Παραδείγματα αποσβέσεων</vt:lpstr>
      <vt:lpstr>Παραδείγματα αποσβέσεων</vt:lpstr>
      <vt:lpstr>Ε. Χρηματοδοτική μίσθωση</vt:lpstr>
      <vt:lpstr>Χρηματοδοτική μίσθωση</vt:lpstr>
      <vt:lpstr> ΣΤ. Λειτουργική μίσθωση</vt:lpstr>
      <vt:lpstr> Λειτουργική μίσθωση</vt:lpstr>
      <vt:lpstr>Ζ. Χρηματοοικονομικά περιουσιακά στοιχεία</vt:lpstr>
      <vt:lpstr>Επιμέτρηση αποθεμάτων και υπηρεσιών (1)</vt:lpstr>
      <vt:lpstr>Επιμέτρηση αποθεμάτων και υπηρεσιών (2)</vt:lpstr>
      <vt:lpstr>Επιμέτρηση υποχρεώσεων</vt:lpstr>
      <vt:lpstr>Χρηματοοικονομικές καταστάσεις 1</vt:lpstr>
      <vt:lpstr>Χρηματοοικονομικές καταστάσεις 2</vt:lpstr>
      <vt:lpstr>Χρηματοοικονομικές καταστάσεις 3</vt:lpstr>
      <vt:lpstr>Χρηματοοικονομικές καταστάσεις 4</vt:lpstr>
      <vt:lpstr>Χρηματοοικονομικές καταστάσεις 5</vt:lpstr>
      <vt:lpstr>Χρηματοοικονομικές καταστάσεις 6</vt:lpstr>
      <vt:lpstr> Συναλλαγές και στοιχεία σε ξένο νόμισμα (1)</vt:lpstr>
      <vt:lpstr>Συναλλαγές και στοιχεία σε ξένο νόμισμα (2)</vt:lpstr>
      <vt:lpstr>ΣΧΕΔΙΟ ΛΟΓΑΡΙΑΣΜΩΝ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ΟΡΙΖΟΝΤΙΑ ΠΑΡΟΥΣΙΑΣΗ)                                                                                                          ΛΟΓ/ΣΜΟΣ ΑΠΟΤΕΛΕΣΜΑΤΑ ΧΡΗΣΕΩΣ                                                                                                             ΧΡΕΩΣΗ                                ΠΙΣΤΩΣΗ                                                                                                             Αποθέματα                           Αποθέματα                                            (2η ομάδα)                          (2η ομάδα)                                            -  Απογραφή                         - Απογραφή                                              ενάρξεως                              λήξεως                                                                                                            - Αγορές χρήσεως                                                                                                                                           Έξοδα οργανικά                    Έσοδα οργανικά                                                                  ( 6η ομάδα)                           (7η ομάδα)                                                                                                              Έξοδα ανόργανα                  Έσοδα ανόργανα                                                                                                             (8η ομάδα)                           (8η ομάδα)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ΚΥΚΛΟΣ ΒΙΟΜΗΧΑΝΙΚΗΣ ΕΠΙΧΕΙΡΗΣΗΣ</vt:lpstr>
      <vt:lpstr>Παρουσίαση του PowerPoint</vt:lpstr>
      <vt:lpstr>Παρουσίαση του PowerPoint</vt:lpstr>
      <vt:lpstr>ΥΠΑΡΞΗ ΛΟΓΙΣΤΙΚΩΝ ΓΕΓΟΝΟΤΩΝ          ΚΑΤΑΓΡΑΦΗ ΛΟΓΙΣΤΙΚΩΝ ΓΕΓΟΝΟΤΩΝ         ΜΕΤΑΒΟΛΗ ΛΟΓΑΡΙΑΣΜΩΝ ΛΟΓΩ ΛΟΓΙΣΤΙΚΩΝ ΓΕΓΟΝΟΤΩΝ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ΓΕΝΙΚΕΣ ΠΑΡΑΤΗΡΗΣΕΙΣ ΚΑΙ ΟΡΙΣΜΟΙ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ΜΕΤΑΒΟΛΕΣ ΣΥΜΜΕΤΟΧΩΝ ΚΑΙ ΧΡΕΟΓΡΑΦΩΝ</vt:lpstr>
      <vt:lpstr>Παρουσίαση του PowerPoint</vt:lpstr>
      <vt:lpstr>Παρουσίαση του PowerPoint</vt:lpstr>
      <vt:lpstr>ΜΕΙΩΣΗ ΤΗΣ ΑΞΙΑΣ ΤΩΝ ΣΥΜΜΕΤΟΧΩΝ ΚΑΙ ΤΩΝ ΧΡΕΟΓΡΑΦΩΝ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ΑΠΟΤΙΜΗΣΗ ΣΥΜΜΕΤΟΧΩΝ ΚΑΙ ΧΡΕΟΓΡΑΦΩΝ ΒΑΣΕΙ ΤΩΝ Δ.Λ.Π.</vt:lpstr>
      <vt:lpstr>Παρουσίαση του PowerPoint</vt:lpstr>
      <vt:lpstr>Παρουσίαση του PowerPoint</vt:lpstr>
      <vt:lpstr>ΑΝΑΛΥΤΙΚΗ ΚΑΤΑΧΩΡΗΣΗ ΣΤΗΝ ΑΠΟΓΡΑΦΗ</vt:lpstr>
      <vt:lpstr>ΠΛΗΡΟΦΟΡΙΕΣ ΣΤΟ ΠΡΟΣΑΡΤΗΜΑ ΓΙΑ ΤΙΣ ΣΥΜΜΕΤΟΧΕΣ</vt:lpstr>
      <vt:lpstr>Παρουσίαση του PowerPoint</vt:lpstr>
      <vt:lpstr>Παρουσίαση του PowerPoint</vt:lpstr>
      <vt:lpstr>ΠΛΗΡΟΦΟΡΙΕΣ ΣΤΗΝ ΕΚΘΕΣΗ ΤΟΥ ΔΙΟΙΚΗΤΙΚΟΥ ΣΥΜΒΟΥΛΙΟΥ ΤΗΣ Α.Ε. Ή ΤΟΥ ΔΙΑΧΕΙΡΙΣΤΗ Ε.Π.Ε. ΓΙΑ ΤΑ ΧΡΕΟΓΡΑΦΑ </vt:lpstr>
      <vt:lpstr>Παρουσίαση του PowerPoint</vt:lpstr>
      <vt:lpstr>ΓΕΝΙΚΕΣ ΠΑΡΑΤΗΡΗΣΕΙΣ ΚΑΙ ΟΡΙΣΜΟΙ</vt:lpstr>
      <vt:lpstr>Η ΛΕΙΤΟΥΡΓΙΑ ΤΩΝ ΛΟΓΑΡΙΑΣΜΩΝ ΑΠΟΘΕΜΑΤΩΝ</vt:lpstr>
      <vt:lpstr>Παρουσίαση του PowerPoint</vt:lpstr>
      <vt:lpstr>Παρουσίαση του PowerPoint</vt:lpstr>
      <vt:lpstr>Παρουσίαση του PowerPoint</vt:lpstr>
      <vt:lpstr>ΜΕΤΑΒΟΛΕΣ ΤΩΝ ΑΠΟΘΕΜΑΤΩΝ</vt:lpstr>
      <vt:lpstr>Παρουσίαση του PowerPoint</vt:lpstr>
      <vt:lpstr>ΛΟΓΙΣΤΙΚΟΠΟΙΗΣΗ ΑΥΞΗΣΕΩΝ ΚΑΙ ΜΕΙΩΣΕΩΝ ΤΩΝ ΑΠΟΘΕΜΑΤΩΝ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ΑΠΟΤΙΜΗΣΗ ΑΠΟΘΕΜΑΤΩΝ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ΑΝΑΛΥΤΙΚΗ ΚΑΤΑΧΩΡΗΣΗ ΣΤΗΝ ΑΠΟΓΡΑΦΗ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ΕΛΛΗΝΙΚΑ ΛΟΓΙΣΤΙΚΑ ΠΡΟΤΥΠΑ</dc:title>
  <dc:creator>dimitris</dc:creator>
  <cp:lastModifiedBy>admin</cp:lastModifiedBy>
  <cp:revision>59</cp:revision>
  <dcterms:created xsi:type="dcterms:W3CDTF">2019-10-31T18:52:03Z</dcterms:created>
  <dcterms:modified xsi:type="dcterms:W3CDTF">2019-11-20T08:01:05Z</dcterms:modified>
</cp:coreProperties>
</file>