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3"/>
  </p:notesMasterIdLst>
  <p:sldIdLst>
    <p:sldId id="376" r:id="rId2"/>
    <p:sldId id="37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38" r:id="rId75"/>
    <p:sldId id="339" r:id="rId76"/>
    <p:sldId id="340" r:id="rId77"/>
    <p:sldId id="341" r:id="rId78"/>
    <p:sldId id="342" r:id="rId79"/>
    <p:sldId id="343" r:id="rId80"/>
    <p:sldId id="344" r:id="rId81"/>
    <p:sldId id="345" r:id="rId82"/>
    <p:sldId id="346" r:id="rId83"/>
    <p:sldId id="347" r:id="rId84"/>
    <p:sldId id="348" r:id="rId85"/>
    <p:sldId id="349" r:id="rId86"/>
    <p:sldId id="350" r:id="rId87"/>
    <p:sldId id="351" r:id="rId88"/>
    <p:sldId id="352" r:id="rId89"/>
    <p:sldId id="353" r:id="rId90"/>
    <p:sldId id="354" r:id="rId91"/>
    <p:sldId id="355" r:id="rId92"/>
    <p:sldId id="356" r:id="rId93"/>
    <p:sldId id="357" r:id="rId94"/>
    <p:sldId id="358" r:id="rId95"/>
    <p:sldId id="359" r:id="rId96"/>
    <p:sldId id="360" r:id="rId97"/>
    <p:sldId id="361" r:id="rId98"/>
    <p:sldId id="362" r:id="rId99"/>
    <p:sldId id="363" r:id="rId100"/>
    <p:sldId id="364" r:id="rId101"/>
    <p:sldId id="365" r:id="rId102"/>
    <p:sldId id="366" r:id="rId103"/>
    <p:sldId id="367" r:id="rId104"/>
    <p:sldId id="368" r:id="rId105"/>
    <p:sldId id="369" r:id="rId106"/>
    <p:sldId id="370" r:id="rId107"/>
    <p:sldId id="371" r:id="rId108"/>
    <p:sldId id="372" r:id="rId109"/>
    <p:sldId id="373" r:id="rId110"/>
    <p:sldId id="374" r:id="rId111"/>
    <p:sldId id="375" r:id="rId11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184" autoAdjust="0"/>
    <p:restoredTop sz="94660"/>
  </p:normalViewPr>
  <p:slideViewPr>
    <p:cSldViewPr>
      <p:cViewPr varScale="1">
        <p:scale>
          <a:sx n="69" d="100"/>
          <a:sy n="69" d="100"/>
        </p:scale>
        <p:origin x="-167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tableStyles" Target="tableStyles.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notesMaster" Target="notesMasters/notesMaster1.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ADD0E0-ECFE-4522-8BF3-EB1865C569D6}" type="datetimeFigureOut">
              <a:rPr lang="el-GR" smtClean="0"/>
              <a:pPr/>
              <a:t>15/6/2020</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AE4FC4-C75C-4E1F-9B95-3567AA472F61}" type="slidenum">
              <a:rPr lang="el-GR" smtClean="0"/>
              <a:pPr/>
              <a:t>‹#›</a:t>
            </a:fld>
            <a:endParaRPr lang="el-GR"/>
          </a:p>
        </p:txBody>
      </p:sp>
    </p:spTree>
    <p:extLst>
      <p:ext uri="{BB962C8B-B14F-4D97-AF65-F5344CB8AC3E}">
        <p14:creationId xmlns:p14="http://schemas.microsoft.com/office/powerpoint/2010/main" val="40893069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5"/>
          <p:cNvSpPr>
            <a:spLocks noGrp="1" noChangeArrowheads="1"/>
          </p:cNvSpPr>
          <p:nvPr>
            <p:ph type="sldNum" sz="quarter" idx="5"/>
          </p:nvPr>
        </p:nvSpPr>
        <p:spPr>
          <a:noFill/>
          <a:ln>
            <a:miter lim="800000"/>
            <a:headEnd/>
            <a:tailEnd/>
          </a:ln>
        </p:spPr>
        <p:txBody>
          <a:bodyPr/>
          <a:lstStyle/>
          <a:p>
            <a:fld id="{3FA74663-1DFC-4623-8350-FCFEAD4EC5F2}" type="slidenum">
              <a:rPr lang="en-GB" smtClean="0"/>
              <a:pPr/>
              <a:t>3</a:t>
            </a:fld>
            <a:endParaRPr lang="en-GB" smtClean="0"/>
          </a:p>
        </p:txBody>
      </p:sp>
      <p:sp>
        <p:nvSpPr>
          <p:cNvPr id="132099" name="Rectangle 2"/>
          <p:cNvSpPr>
            <a:spLocks noGrp="1" noRot="1" noChangeAspect="1" noChangeArrowheads="1" noTextEdit="1"/>
          </p:cNvSpPr>
          <p:nvPr>
            <p:ph type="sldImg"/>
          </p:nvPr>
        </p:nvSpPr>
        <p:spPr>
          <a:ln/>
        </p:spPr>
      </p:sp>
      <p:sp>
        <p:nvSpPr>
          <p:cNvPr id="132100" name="Rectangle 3"/>
          <p:cNvSpPr>
            <a:spLocks noGrp="1" noChangeArrowheads="1"/>
          </p:cNvSpPr>
          <p:nvPr>
            <p:ph type="body" idx="1"/>
          </p:nvPr>
        </p:nvSpPr>
        <p:spPr>
          <a:noFill/>
        </p:spPr>
        <p:txBody>
          <a:bodyPr/>
          <a:lstStyle/>
          <a:p>
            <a:endParaRPr lang="el-GR" smtClean="0"/>
          </a:p>
        </p:txBody>
      </p:sp>
      <p:sp>
        <p:nvSpPr>
          <p:cNvPr id="132101"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5"/>
          <p:cNvSpPr>
            <a:spLocks noGrp="1" noChangeArrowheads="1"/>
          </p:cNvSpPr>
          <p:nvPr>
            <p:ph type="sldNum" sz="quarter" idx="5"/>
          </p:nvPr>
        </p:nvSpPr>
        <p:spPr>
          <a:noFill/>
          <a:ln>
            <a:miter lim="800000"/>
            <a:headEnd/>
            <a:tailEnd/>
          </a:ln>
        </p:spPr>
        <p:txBody>
          <a:bodyPr/>
          <a:lstStyle/>
          <a:p>
            <a:fld id="{8D4CA3BA-D8B4-42FA-AEF0-75B5A3278CC8}" type="slidenum">
              <a:rPr lang="en-GB" smtClean="0"/>
              <a:pPr/>
              <a:t>12</a:t>
            </a:fld>
            <a:endParaRPr lang="en-GB" smtClean="0"/>
          </a:p>
        </p:txBody>
      </p:sp>
      <p:sp>
        <p:nvSpPr>
          <p:cNvPr id="143363" name="Rectangle 2"/>
          <p:cNvSpPr>
            <a:spLocks noGrp="1" noRot="1" noChangeAspect="1" noChangeArrowheads="1" noTextEdit="1"/>
          </p:cNvSpPr>
          <p:nvPr>
            <p:ph type="sldImg"/>
          </p:nvPr>
        </p:nvSpPr>
        <p:spPr>
          <a:xfrm>
            <a:off x="1178719" y="686405"/>
            <a:ext cx="4500563" cy="3429000"/>
          </a:xfrm>
          <a:ln/>
        </p:spPr>
      </p:sp>
      <p:sp>
        <p:nvSpPr>
          <p:cNvPr id="143364" name="Rectangle 3"/>
          <p:cNvSpPr>
            <a:spLocks noGrp="1" noChangeArrowheads="1"/>
          </p:cNvSpPr>
          <p:nvPr>
            <p:ph type="body" idx="1"/>
          </p:nvPr>
        </p:nvSpPr>
        <p:spPr>
          <a:xfrm>
            <a:off x="913992" y="4343685"/>
            <a:ext cx="5030018" cy="4113949"/>
          </a:xfrm>
          <a:noFill/>
        </p:spPr>
        <p:txBody>
          <a:bodyPr/>
          <a:lstStyle/>
          <a:p>
            <a:endParaRPr lang="el-GR" smtClean="0"/>
          </a:p>
        </p:txBody>
      </p:sp>
      <p:sp>
        <p:nvSpPr>
          <p:cNvPr id="143365"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5"/>
          <p:cNvSpPr>
            <a:spLocks noGrp="1" noChangeArrowheads="1"/>
          </p:cNvSpPr>
          <p:nvPr>
            <p:ph type="sldNum" sz="quarter" idx="5"/>
          </p:nvPr>
        </p:nvSpPr>
        <p:spPr>
          <a:noFill/>
          <a:ln>
            <a:miter lim="800000"/>
            <a:headEnd/>
            <a:tailEnd/>
          </a:ln>
        </p:spPr>
        <p:txBody>
          <a:bodyPr/>
          <a:lstStyle/>
          <a:p>
            <a:fld id="{91DAAD1D-BED4-430E-931C-98C1528E99BD}" type="slidenum">
              <a:rPr lang="en-GB" smtClean="0"/>
              <a:pPr/>
              <a:t>13</a:t>
            </a:fld>
            <a:endParaRPr lang="en-GB" smtClean="0"/>
          </a:p>
        </p:txBody>
      </p:sp>
      <p:sp>
        <p:nvSpPr>
          <p:cNvPr id="144387" name="Rectangle 2"/>
          <p:cNvSpPr>
            <a:spLocks noGrp="1" noRot="1" noChangeAspect="1" noChangeArrowheads="1" noTextEdit="1"/>
          </p:cNvSpPr>
          <p:nvPr>
            <p:ph type="sldImg"/>
          </p:nvPr>
        </p:nvSpPr>
        <p:spPr>
          <a:xfrm>
            <a:off x="1178719" y="686405"/>
            <a:ext cx="4500563" cy="3429000"/>
          </a:xfrm>
          <a:ln/>
        </p:spPr>
      </p:sp>
      <p:sp>
        <p:nvSpPr>
          <p:cNvPr id="144388" name="Rectangle 3"/>
          <p:cNvSpPr>
            <a:spLocks noGrp="1" noChangeArrowheads="1"/>
          </p:cNvSpPr>
          <p:nvPr>
            <p:ph type="body" idx="1"/>
          </p:nvPr>
        </p:nvSpPr>
        <p:spPr>
          <a:xfrm>
            <a:off x="913992" y="4343685"/>
            <a:ext cx="5030018" cy="4113949"/>
          </a:xfrm>
          <a:noFill/>
        </p:spPr>
        <p:txBody>
          <a:bodyPr/>
          <a:lstStyle/>
          <a:p>
            <a:endParaRPr lang="el-GR" smtClean="0"/>
          </a:p>
        </p:txBody>
      </p:sp>
      <p:sp>
        <p:nvSpPr>
          <p:cNvPr id="144389"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5"/>
          <p:cNvSpPr>
            <a:spLocks noGrp="1" noChangeArrowheads="1"/>
          </p:cNvSpPr>
          <p:nvPr>
            <p:ph type="sldNum" sz="quarter" idx="5"/>
          </p:nvPr>
        </p:nvSpPr>
        <p:spPr>
          <a:noFill/>
          <a:ln>
            <a:miter lim="800000"/>
            <a:headEnd/>
            <a:tailEnd/>
          </a:ln>
        </p:spPr>
        <p:txBody>
          <a:bodyPr/>
          <a:lstStyle/>
          <a:p>
            <a:fld id="{D5A04793-CA57-4324-BE63-297790AB6820}" type="slidenum">
              <a:rPr lang="en-GB" smtClean="0"/>
              <a:pPr/>
              <a:t>14</a:t>
            </a:fld>
            <a:endParaRPr lang="en-GB" smtClean="0"/>
          </a:p>
        </p:txBody>
      </p:sp>
      <p:sp>
        <p:nvSpPr>
          <p:cNvPr id="145411" name="Rectangle 2"/>
          <p:cNvSpPr>
            <a:spLocks noGrp="1" noRot="1" noChangeAspect="1" noChangeArrowheads="1" noTextEdit="1"/>
          </p:cNvSpPr>
          <p:nvPr>
            <p:ph type="sldImg"/>
          </p:nvPr>
        </p:nvSpPr>
        <p:spPr>
          <a:xfrm>
            <a:off x="1178719" y="686405"/>
            <a:ext cx="4500563" cy="3429000"/>
          </a:xfrm>
          <a:ln/>
        </p:spPr>
      </p:sp>
      <p:sp>
        <p:nvSpPr>
          <p:cNvPr id="145412" name="Rectangle 3"/>
          <p:cNvSpPr>
            <a:spLocks noGrp="1" noChangeArrowheads="1"/>
          </p:cNvSpPr>
          <p:nvPr>
            <p:ph type="body" idx="1"/>
          </p:nvPr>
        </p:nvSpPr>
        <p:spPr>
          <a:xfrm>
            <a:off x="913992" y="4343685"/>
            <a:ext cx="5030018" cy="4113949"/>
          </a:xfrm>
          <a:noFill/>
        </p:spPr>
        <p:txBody>
          <a:bodyPr/>
          <a:lstStyle/>
          <a:p>
            <a:endParaRPr lang="el-GR" smtClean="0"/>
          </a:p>
        </p:txBody>
      </p:sp>
      <p:sp>
        <p:nvSpPr>
          <p:cNvPr id="145413"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5"/>
          <p:cNvSpPr>
            <a:spLocks noGrp="1" noChangeArrowheads="1"/>
          </p:cNvSpPr>
          <p:nvPr>
            <p:ph type="sldNum" sz="quarter" idx="5"/>
          </p:nvPr>
        </p:nvSpPr>
        <p:spPr>
          <a:noFill/>
          <a:ln>
            <a:miter lim="800000"/>
            <a:headEnd/>
            <a:tailEnd/>
          </a:ln>
        </p:spPr>
        <p:txBody>
          <a:bodyPr/>
          <a:lstStyle/>
          <a:p>
            <a:fld id="{DABD1B1B-3609-48B6-B15A-92DAF46A34D7}" type="slidenum">
              <a:rPr lang="en-GB" smtClean="0"/>
              <a:pPr/>
              <a:t>15</a:t>
            </a:fld>
            <a:endParaRPr lang="en-GB" smtClean="0"/>
          </a:p>
        </p:txBody>
      </p:sp>
      <p:sp>
        <p:nvSpPr>
          <p:cNvPr id="146435" name="Rectangle 2"/>
          <p:cNvSpPr>
            <a:spLocks noGrp="1" noRot="1" noChangeAspect="1" noChangeArrowheads="1" noTextEdit="1"/>
          </p:cNvSpPr>
          <p:nvPr>
            <p:ph type="sldImg"/>
          </p:nvPr>
        </p:nvSpPr>
        <p:spPr>
          <a:xfrm>
            <a:off x="1178719" y="686405"/>
            <a:ext cx="4500563" cy="3429000"/>
          </a:xfrm>
          <a:ln/>
        </p:spPr>
      </p:sp>
      <p:sp>
        <p:nvSpPr>
          <p:cNvPr id="146436" name="Rectangle 3"/>
          <p:cNvSpPr>
            <a:spLocks noGrp="1" noChangeArrowheads="1"/>
          </p:cNvSpPr>
          <p:nvPr>
            <p:ph type="body" idx="1"/>
          </p:nvPr>
        </p:nvSpPr>
        <p:spPr>
          <a:xfrm>
            <a:off x="913992" y="4343685"/>
            <a:ext cx="5030018" cy="4113949"/>
          </a:xfrm>
          <a:noFill/>
        </p:spPr>
        <p:txBody>
          <a:bodyPr/>
          <a:lstStyle/>
          <a:p>
            <a:endParaRPr lang="el-GR" smtClean="0"/>
          </a:p>
        </p:txBody>
      </p:sp>
      <p:sp>
        <p:nvSpPr>
          <p:cNvPr id="146437"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5"/>
          <p:cNvSpPr>
            <a:spLocks noGrp="1" noChangeArrowheads="1"/>
          </p:cNvSpPr>
          <p:nvPr>
            <p:ph type="sldNum" sz="quarter" idx="5"/>
          </p:nvPr>
        </p:nvSpPr>
        <p:spPr>
          <a:noFill/>
          <a:ln>
            <a:miter lim="800000"/>
            <a:headEnd/>
            <a:tailEnd/>
          </a:ln>
        </p:spPr>
        <p:txBody>
          <a:bodyPr/>
          <a:lstStyle/>
          <a:p>
            <a:fld id="{1738674C-7E25-4737-B2E2-49D02893983D}" type="slidenum">
              <a:rPr lang="en-GB" smtClean="0"/>
              <a:pPr/>
              <a:t>16</a:t>
            </a:fld>
            <a:endParaRPr lang="en-GB" smtClean="0"/>
          </a:p>
        </p:txBody>
      </p:sp>
      <p:sp>
        <p:nvSpPr>
          <p:cNvPr id="147459" name="Rectangle 2"/>
          <p:cNvSpPr>
            <a:spLocks noGrp="1" noRot="1" noChangeAspect="1" noChangeArrowheads="1" noTextEdit="1"/>
          </p:cNvSpPr>
          <p:nvPr>
            <p:ph type="sldImg"/>
          </p:nvPr>
        </p:nvSpPr>
        <p:spPr>
          <a:xfrm>
            <a:off x="1178719" y="686405"/>
            <a:ext cx="4500563" cy="3429000"/>
          </a:xfrm>
          <a:ln/>
        </p:spPr>
      </p:sp>
      <p:sp>
        <p:nvSpPr>
          <p:cNvPr id="147460" name="Rectangle 3"/>
          <p:cNvSpPr>
            <a:spLocks noGrp="1" noChangeArrowheads="1"/>
          </p:cNvSpPr>
          <p:nvPr>
            <p:ph type="body" idx="1"/>
          </p:nvPr>
        </p:nvSpPr>
        <p:spPr>
          <a:xfrm>
            <a:off x="913992" y="4343685"/>
            <a:ext cx="5030018" cy="4113949"/>
          </a:xfrm>
          <a:noFill/>
        </p:spPr>
        <p:txBody>
          <a:bodyPr/>
          <a:lstStyle/>
          <a:p>
            <a:endParaRPr lang="el-GR" smtClean="0"/>
          </a:p>
        </p:txBody>
      </p:sp>
      <p:sp>
        <p:nvSpPr>
          <p:cNvPr id="147461"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5"/>
          <p:cNvSpPr>
            <a:spLocks noGrp="1" noChangeArrowheads="1"/>
          </p:cNvSpPr>
          <p:nvPr>
            <p:ph type="sldNum" sz="quarter" idx="5"/>
          </p:nvPr>
        </p:nvSpPr>
        <p:spPr>
          <a:noFill/>
          <a:ln>
            <a:miter lim="800000"/>
            <a:headEnd/>
            <a:tailEnd/>
          </a:ln>
        </p:spPr>
        <p:txBody>
          <a:bodyPr/>
          <a:lstStyle/>
          <a:p>
            <a:fld id="{03CC0B78-0591-453C-8C0D-461E63702B1C}" type="slidenum">
              <a:rPr lang="en-GB" smtClean="0"/>
              <a:pPr/>
              <a:t>17</a:t>
            </a:fld>
            <a:endParaRPr lang="en-GB" smtClean="0"/>
          </a:p>
        </p:txBody>
      </p:sp>
      <p:sp>
        <p:nvSpPr>
          <p:cNvPr id="148483" name="Rectangle 2"/>
          <p:cNvSpPr>
            <a:spLocks noGrp="1" noRot="1" noChangeAspect="1" noChangeArrowheads="1" noTextEdit="1"/>
          </p:cNvSpPr>
          <p:nvPr>
            <p:ph type="sldImg"/>
          </p:nvPr>
        </p:nvSpPr>
        <p:spPr>
          <a:xfrm>
            <a:off x="1178719" y="686405"/>
            <a:ext cx="4500563" cy="3429000"/>
          </a:xfrm>
          <a:ln/>
        </p:spPr>
      </p:sp>
      <p:sp>
        <p:nvSpPr>
          <p:cNvPr id="148484" name="Rectangle 3"/>
          <p:cNvSpPr>
            <a:spLocks noGrp="1" noChangeArrowheads="1"/>
          </p:cNvSpPr>
          <p:nvPr>
            <p:ph type="body" idx="1"/>
          </p:nvPr>
        </p:nvSpPr>
        <p:spPr>
          <a:xfrm>
            <a:off x="913992" y="4343685"/>
            <a:ext cx="5030018" cy="4113949"/>
          </a:xfrm>
          <a:noFill/>
        </p:spPr>
        <p:txBody>
          <a:bodyPr/>
          <a:lstStyle/>
          <a:p>
            <a:endParaRPr lang="el-GR" smtClean="0"/>
          </a:p>
        </p:txBody>
      </p:sp>
      <p:sp>
        <p:nvSpPr>
          <p:cNvPr id="148485"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5"/>
          <p:cNvSpPr>
            <a:spLocks noGrp="1" noChangeArrowheads="1"/>
          </p:cNvSpPr>
          <p:nvPr>
            <p:ph type="sldNum" sz="quarter" idx="5"/>
          </p:nvPr>
        </p:nvSpPr>
        <p:spPr>
          <a:noFill/>
          <a:ln>
            <a:miter lim="800000"/>
            <a:headEnd/>
            <a:tailEnd/>
          </a:ln>
        </p:spPr>
        <p:txBody>
          <a:bodyPr/>
          <a:lstStyle/>
          <a:p>
            <a:fld id="{61A9F7FC-357D-4EAF-AB2E-7EE10561E3C8}" type="slidenum">
              <a:rPr lang="en-GB" smtClean="0"/>
              <a:pPr/>
              <a:t>18</a:t>
            </a:fld>
            <a:endParaRPr lang="en-GB" smtClean="0"/>
          </a:p>
        </p:txBody>
      </p:sp>
      <p:sp>
        <p:nvSpPr>
          <p:cNvPr id="149507" name="Rectangle 2"/>
          <p:cNvSpPr>
            <a:spLocks noGrp="1" noRot="1" noChangeAspect="1" noChangeArrowheads="1" noTextEdit="1"/>
          </p:cNvSpPr>
          <p:nvPr>
            <p:ph type="sldImg"/>
          </p:nvPr>
        </p:nvSpPr>
        <p:spPr>
          <a:xfrm>
            <a:off x="1178719" y="686405"/>
            <a:ext cx="4500563" cy="3429000"/>
          </a:xfrm>
          <a:ln/>
        </p:spPr>
      </p:sp>
      <p:sp>
        <p:nvSpPr>
          <p:cNvPr id="149508" name="Rectangle 3"/>
          <p:cNvSpPr>
            <a:spLocks noGrp="1" noChangeArrowheads="1"/>
          </p:cNvSpPr>
          <p:nvPr>
            <p:ph type="body" idx="1"/>
          </p:nvPr>
        </p:nvSpPr>
        <p:spPr>
          <a:xfrm>
            <a:off x="913992" y="4343685"/>
            <a:ext cx="5030018" cy="4113949"/>
          </a:xfrm>
          <a:noFill/>
        </p:spPr>
        <p:txBody>
          <a:bodyPr/>
          <a:lstStyle/>
          <a:p>
            <a:endParaRPr lang="el-GR" smtClean="0"/>
          </a:p>
        </p:txBody>
      </p:sp>
      <p:sp>
        <p:nvSpPr>
          <p:cNvPr id="149509"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5"/>
          <p:cNvSpPr>
            <a:spLocks noGrp="1" noChangeArrowheads="1"/>
          </p:cNvSpPr>
          <p:nvPr>
            <p:ph type="sldNum" sz="quarter" idx="5"/>
          </p:nvPr>
        </p:nvSpPr>
        <p:spPr>
          <a:noFill/>
          <a:ln>
            <a:miter lim="800000"/>
            <a:headEnd/>
            <a:tailEnd/>
          </a:ln>
        </p:spPr>
        <p:txBody>
          <a:bodyPr/>
          <a:lstStyle/>
          <a:p>
            <a:fld id="{073938CA-8C1F-43DB-BE63-90AD4A36E1EB}" type="slidenum">
              <a:rPr lang="en-GB" smtClean="0"/>
              <a:pPr/>
              <a:t>19</a:t>
            </a:fld>
            <a:endParaRPr lang="en-GB" smtClean="0"/>
          </a:p>
        </p:txBody>
      </p:sp>
      <p:sp>
        <p:nvSpPr>
          <p:cNvPr id="150531" name="Rectangle 2"/>
          <p:cNvSpPr>
            <a:spLocks noGrp="1" noRot="1" noChangeAspect="1" noChangeArrowheads="1" noTextEdit="1"/>
          </p:cNvSpPr>
          <p:nvPr>
            <p:ph type="sldImg"/>
          </p:nvPr>
        </p:nvSpPr>
        <p:spPr>
          <a:xfrm>
            <a:off x="1178719" y="686405"/>
            <a:ext cx="4500563" cy="3429000"/>
          </a:xfrm>
          <a:ln/>
        </p:spPr>
      </p:sp>
      <p:sp>
        <p:nvSpPr>
          <p:cNvPr id="150532" name="Rectangle 3"/>
          <p:cNvSpPr>
            <a:spLocks noGrp="1" noChangeArrowheads="1"/>
          </p:cNvSpPr>
          <p:nvPr>
            <p:ph type="body" idx="1"/>
          </p:nvPr>
        </p:nvSpPr>
        <p:spPr>
          <a:xfrm>
            <a:off x="913992" y="4343685"/>
            <a:ext cx="5030018" cy="4113949"/>
          </a:xfrm>
          <a:noFill/>
        </p:spPr>
        <p:txBody>
          <a:bodyPr/>
          <a:lstStyle/>
          <a:p>
            <a:endParaRPr lang="el-GR" smtClean="0"/>
          </a:p>
        </p:txBody>
      </p:sp>
      <p:sp>
        <p:nvSpPr>
          <p:cNvPr id="150533"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5"/>
          <p:cNvSpPr>
            <a:spLocks noGrp="1" noChangeArrowheads="1"/>
          </p:cNvSpPr>
          <p:nvPr>
            <p:ph type="sldNum" sz="quarter" idx="5"/>
          </p:nvPr>
        </p:nvSpPr>
        <p:spPr>
          <a:noFill/>
          <a:ln>
            <a:miter lim="800000"/>
            <a:headEnd/>
            <a:tailEnd/>
          </a:ln>
        </p:spPr>
        <p:txBody>
          <a:bodyPr/>
          <a:lstStyle/>
          <a:p>
            <a:fld id="{4C65ABB4-109E-4DD1-9BE5-C99CE21DBBE4}" type="slidenum">
              <a:rPr lang="en-GB" smtClean="0"/>
              <a:pPr/>
              <a:t>20</a:t>
            </a:fld>
            <a:endParaRPr lang="en-GB" smtClean="0"/>
          </a:p>
        </p:txBody>
      </p:sp>
      <p:sp>
        <p:nvSpPr>
          <p:cNvPr id="151555" name="Rectangle 2"/>
          <p:cNvSpPr>
            <a:spLocks noGrp="1" noRot="1" noChangeAspect="1" noChangeArrowheads="1" noTextEdit="1"/>
          </p:cNvSpPr>
          <p:nvPr>
            <p:ph type="sldImg"/>
          </p:nvPr>
        </p:nvSpPr>
        <p:spPr>
          <a:xfrm>
            <a:off x="1178719" y="686405"/>
            <a:ext cx="4500563" cy="3429000"/>
          </a:xfrm>
          <a:ln/>
        </p:spPr>
      </p:sp>
      <p:sp>
        <p:nvSpPr>
          <p:cNvPr id="151556" name="Rectangle 3"/>
          <p:cNvSpPr>
            <a:spLocks noGrp="1" noChangeArrowheads="1"/>
          </p:cNvSpPr>
          <p:nvPr>
            <p:ph type="body" idx="1"/>
          </p:nvPr>
        </p:nvSpPr>
        <p:spPr>
          <a:xfrm>
            <a:off x="913992" y="4343685"/>
            <a:ext cx="5030018" cy="4113949"/>
          </a:xfrm>
          <a:noFill/>
        </p:spPr>
        <p:txBody>
          <a:bodyPr/>
          <a:lstStyle/>
          <a:p>
            <a:endParaRPr lang="el-GR" smtClean="0"/>
          </a:p>
        </p:txBody>
      </p:sp>
      <p:sp>
        <p:nvSpPr>
          <p:cNvPr id="151557"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5"/>
          <p:cNvSpPr>
            <a:spLocks noGrp="1" noChangeArrowheads="1"/>
          </p:cNvSpPr>
          <p:nvPr>
            <p:ph type="sldNum" sz="quarter" idx="5"/>
          </p:nvPr>
        </p:nvSpPr>
        <p:spPr>
          <a:noFill/>
          <a:ln>
            <a:miter lim="800000"/>
            <a:headEnd/>
            <a:tailEnd/>
          </a:ln>
        </p:spPr>
        <p:txBody>
          <a:bodyPr/>
          <a:lstStyle/>
          <a:p>
            <a:fld id="{38B915DF-3722-49C3-9D7D-1D90E941F85C}" type="slidenum">
              <a:rPr lang="en-GB" smtClean="0"/>
              <a:pPr/>
              <a:t>21</a:t>
            </a:fld>
            <a:endParaRPr lang="en-GB" smtClean="0"/>
          </a:p>
        </p:txBody>
      </p:sp>
      <p:sp>
        <p:nvSpPr>
          <p:cNvPr id="152579" name="Rectangle 2"/>
          <p:cNvSpPr>
            <a:spLocks noGrp="1" noRot="1" noChangeAspect="1" noChangeArrowheads="1" noTextEdit="1"/>
          </p:cNvSpPr>
          <p:nvPr>
            <p:ph type="sldImg"/>
          </p:nvPr>
        </p:nvSpPr>
        <p:spPr>
          <a:xfrm>
            <a:off x="1178719" y="686405"/>
            <a:ext cx="4500563" cy="3429000"/>
          </a:xfrm>
          <a:ln/>
        </p:spPr>
      </p:sp>
      <p:sp>
        <p:nvSpPr>
          <p:cNvPr id="152580" name="Rectangle 3"/>
          <p:cNvSpPr>
            <a:spLocks noGrp="1" noChangeArrowheads="1"/>
          </p:cNvSpPr>
          <p:nvPr>
            <p:ph type="body" idx="1"/>
          </p:nvPr>
        </p:nvSpPr>
        <p:spPr>
          <a:xfrm>
            <a:off x="913992" y="4343685"/>
            <a:ext cx="5030018" cy="4113949"/>
          </a:xfrm>
          <a:noFill/>
        </p:spPr>
        <p:txBody>
          <a:bodyPr/>
          <a:lstStyle/>
          <a:p>
            <a:endParaRPr lang="el-GR" smtClean="0"/>
          </a:p>
        </p:txBody>
      </p:sp>
      <p:sp>
        <p:nvSpPr>
          <p:cNvPr id="152581"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5"/>
          <p:cNvSpPr>
            <a:spLocks noGrp="1" noChangeArrowheads="1"/>
          </p:cNvSpPr>
          <p:nvPr>
            <p:ph type="sldNum" sz="quarter" idx="5"/>
          </p:nvPr>
        </p:nvSpPr>
        <p:spPr>
          <a:noFill/>
          <a:ln>
            <a:miter lim="800000"/>
            <a:headEnd/>
            <a:tailEnd/>
          </a:ln>
        </p:spPr>
        <p:txBody>
          <a:bodyPr/>
          <a:lstStyle/>
          <a:p>
            <a:fld id="{34B1E63A-1F7F-4C65-9DA3-387F74432D7A}" type="slidenum">
              <a:rPr lang="en-GB" smtClean="0"/>
              <a:pPr/>
              <a:t>4</a:t>
            </a:fld>
            <a:endParaRPr lang="en-GB" smtClean="0"/>
          </a:p>
        </p:txBody>
      </p:sp>
      <p:sp>
        <p:nvSpPr>
          <p:cNvPr id="133123" name="Rectangle 2"/>
          <p:cNvSpPr>
            <a:spLocks noGrp="1" noRot="1" noChangeAspect="1" noChangeArrowheads="1" noTextEdit="1"/>
          </p:cNvSpPr>
          <p:nvPr>
            <p:ph type="sldImg"/>
          </p:nvPr>
        </p:nvSpPr>
        <p:spPr>
          <a:ln/>
        </p:spPr>
      </p:sp>
      <p:sp>
        <p:nvSpPr>
          <p:cNvPr id="133124" name="Rectangle 3"/>
          <p:cNvSpPr>
            <a:spLocks noGrp="1" noChangeArrowheads="1"/>
          </p:cNvSpPr>
          <p:nvPr>
            <p:ph type="body" idx="1"/>
          </p:nvPr>
        </p:nvSpPr>
        <p:spPr>
          <a:noFill/>
        </p:spPr>
        <p:txBody>
          <a:bodyPr/>
          <a:lstStyle/>
          <a:p>
            <a:endParaRPr lang="el-GR" smtClean="0"/>
          </a:p>
        </p:txBody>
      </p:sp>
      <p:sp>
        <p:nvSpPr>
          <p:cNvPr id="133125"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5"/>
          <p:cNvSpPr>
            <a:spLocks noGrp="1" noChangeArrowheads="1"/>
          </p:cNvSpPr>
          <p:nvPr>
            <p:ph type="sldNum" sz="quarter" idx="5"/>
          </p:nvPr>
        </p:nvSpPr>
        <p:spPr>
          <a:noFill/>
          <a:ln>
            <a:miter lim="800000"/>
            <a:headEnd/>
            <a:tailEnd/>
          </a:ln>
        </p:spPr>
        <p:txBody>
          <a:bodyPr/>
          <a:lstStyle/>
          <a:p>
            <a:fld id="{FE6A06D1-2E6B-4510-AB83-47D60050B17E}" type="slidenum">
              <a:rPr lang="en-GB" smtClean="0"/>
              <a:pPr/>
              <a:t>22</a:t>
            </a:fld>
            <a:endParaRPr lang="en-GB" smtClean="0"/>
          </a:p>
        </p:txBody>
      </p:sp>
      <p:sp>
        <p:nvSpPr>
          <p:cNvPr id="153603" name="Rectangle 2"/>
          <p:cNvSpPr>
            <a:spLocks noGrp="1" noRot="1" noChangeAspect="1" noChangeArrowheads="1" noTextEdit="1"/>
          </p:cNvSpPr>
          <p:nvPr>
            <p:ph type="sldImg"/>
          </p:nvPr>
        </p:nvSpPr>
        <p:spPr>
          <a:xfrm>
            <a:off x="1178719" y="686405"/>
            <a:ext cx="4500563" cy="3429000"/>
          </a:xfrm>
          <a:ln/>
        </p:spPr>
      </p:sp>
      <p:sp>
        <p:nvSpPr>
          <p:cNvPr id="153604" name="Rectangle 3"/>
          <p:cNvSpPr>
            <a:spLocks noGrp="1" noChangeArrowheads="1"/>
          </p:cNvSpPr>
          <p:nvPr>
            <p:ph type="body" idx="1"/>
          </p:nvPr>
        </p:nvSpPr>
        <p:spPr>
          <a:xfrm>
            <a:off x="913992" y="4343685"/>
            <a:ext cx="5030018" cy="4113949"/>
          </a:xfrm>
          <a:noFill/>
        </p:spPr>
        <p:txBody>
          <a:bodyPr/>
          <a:lstStyle/>
          <a:p>
            <a:endParaRPr lang="el-GR" smtClean="0"/>
          </a:p>
        </p:txBody>
      </p:sp>
      <p:sp>
        <p:nvSpPr>
          <p:cNvPr id="153605"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5"/>
          <p:cNvSpPr>
            <a:spLocks noGrp="1" noChangeArrowheads="1"/>
          </p:cNvSpPr>
          <p:nvPr>
            <p:ph type="sldNum" sz="quarter" idx="5"/>
          </p:nvPr>
        </p:nvSpPr>
        <p:spPr>
          <a:noFill/>
          <a:ln>
            <a:miter lim="800000"/>
            <a:headEnd/>
            <a:tailEnd/>
          </a:ln>
        </p:spPr>
        <p:txBody>
          <a:bodyPr/>
          <a:lstStyle/>
          <a:p>
            <a:fld id="{F0ECA1EC-CD55-48C3-8AF6-D505F781A6A2}" type="slidenum">
              <a:rPr lang="en-GB" smtClean="0"/>
              <a:pPr/>
              <a:t>23</a:t>
            </a:fld>
            <a:endParaRPr lang="en-GB" smtClean="0"/>
          </a:p>
        </p:txBody>
      </p:sp>
      <p:sp>
        <p:nvSpPr>
          <p:cNvPr id="154627" name="Rectangle 2"/>
          <p:cNvSpPr>
            <a:spLocks noGrp="1" noRot="1" noChangeAspect="1" noChangeArrowheads="1" noTextEdit="1"/>
          </p:cNvSpPr>
          <p:nvPr>
            <p:ph type="sldImg"/>
          </p:nvPr>
        </p:nvSpPr>
        <p:spPr>
          <a:xfrm>
            <a:off x="1178719" y="686405"/>
            <a:ext cx="4500563" cy="3429000"/>
          </a:xfrm>
          <a:ln/>
        </p:spPr>
      </p:sp>
      <p:sp>
        <p:nvSpPr>
          <p:cNvPr id="154628" name="Rectangle 3"/>
          <p:cNvSpPr>
            <a:spLocks noGrp="1" noChangeArrowheads="1"/>
          </p:cNvSpPr>
          <p:nvPr>
            <p:ph type="body" idx="1"/>
          </p:nvPr>
        </p:nvSpPr>
        <p:spPr>
          <a:xfrm>
            <a:off x="913992" y="4343685"/>
            <a:ext cx="5030018" cy="4113949"/>
          </a:xfrm>
          <a:noFill/>
        </p:spPr>
        <p:txBody>
          <a:bodyPr/>
          <a:lstStyle/>
          <a:p>
            <a:endParaRPr lang="el-GR" smtClean="0"/>
          </a:p>
        </p:txBody>
      </p:sp>
      <p:sp>
        <p:nvSpPr>
          <p:cNvPr id="154629"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5"/>
          <p:cNvSpPr>
            <a:spLocks noGrp="1" noChangeArrowheads="1"/>
          </p:cNvSpPr>
          <p:nvPr>
            <p:ph type="sldNum" sz="quarter" idx="5"/>
          </p:nvPr>
        </p:nvSpPr>
        <p:spPr>
          <a:noFill/>
          <a:ln>
            <a:miter lim="800000"/>
            <a:headEnd/>
            <a:tailEnd/>
          </a:ln>
        </p:spPr>
        <p:txBody>
          <a:bodyPr/>
          <a:lstStyle/>
          <a:p>
            <a:fld id="{D03FD7D8-5762-4BCD-97D0-9F509A538FA2}" type="slidenum">
              <a:rPr lang="en-GB" smtClean="0"/>
              <a:pPr/>
              <a:t>24</a:t>
            </a:fld>
            <a:endParaRPr lang="en-GB" smtClean="0"/>
          </a:p>
        </p:txBody>
      </p:sp>
      <p:sp>
        <p:nvSpPr>
          <p:cNvPr id="155651" name="Rectangle 2"/>
          <p:cNvSpPr>
            <a:spLocks noGrp="1" noRot="1" noChangeAspect="1" noChangeArrowheads="1" noTextEdit="1"/>
          </p:cNvSpPr>
          <p:nvPr>
            <p:ph type="sldImg"/>
          </p:nvPr>
        </p:nvSpPr>
        <p:spPr>
          <a:xfrm>
            <a:off x="1178719" y="686405"/>
            <a:ext cx="4500563" cy="3429000"/>
          </a:xfrm>
          <a:ln/>
        </p:spPr>
      </p:sp>
      <p:sp>
        <p:nvSpPr>
          <p:cNvPr id="155652" name="Rectangle 3"/>
          <p:cNvSpPr>
            <a:spLocks noGrp="1" noChangeArrowheads="1"/>
          </p:cNvSpPr>
          <p:nvPr>
            <p:ph type="body" idx="1"/>
          </p:nvPr>
        </p:nvSpPr>
        <p:spPr>
          <a:xfrm>
            <a:off x="913992" y="4343685"/>
            <a:ext cx="5030018" cy="4113949"/>
          </a:xfrm>
          <a:noFill/>
        </p:spPr>
        <p:txBody>
          <a:bodyPr/>
          <a:lstStyle/>
          <a:p>
            <a:endParaRPr lang="el-GR" smtClean="0"/>
          </a:p>
        </p:txBody>
      </p:sp>
      <p:sp>
        <p:nvSpPr>
          <p:cNvPr id="155653"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5"/>
          <p:cNvSpPr>
            <a:spLocks noGrp="1" noChangeArrowheads="1"/>
          </p:cNvSpPr>
          <p:nvPr>
            <p:ph type="sldNum" sz="quarter" idx="5"/>
          </p:nvPr>
        </p:nvSpPr>
        <p:spPr>
          <a:noFill/>
          <a:ln>
            <a:miter lim="800000"/>
            <a:headEnd/>
            <a:tailEnd/>
          </a:ln>
        </p:spPr>
        <p:txBody>
          <a:bodyPr/>
          <a:lstStyle/>
          <a:p>
            <a:fld id="{2D66C8AD-D8A5-4338-9A06-2D1752DDCD7B}" type="slidenum">
              <a:rPr lang="en-GB" smtClean="0"/>
              <a:pPr/>
              <a:t>25</a:t>
            </a:fld>
            <a:endParaRPr lang="en-GB" smtClean="0"/>
          </a:p>
        </p:txBody>
      </p:sp>
      <p:sp>
        <p:nvSpPr>
          <p:cNvPr id="156675" name="Rectangle 2"/>
          <p:cNvSpPr>
            <a:spLocks noGrp="1" noRot="1" noChangeAspect="1" noChangeArrowheads="1" noTextEdit="1"/>
          </p:cNvSpPr>
          <p:nvPr>
            <p:ph type="sldImg"/>
          </p:nvPr>
        </p:nvSpPr>
        <p:spPr>
          <a:xfrm>
            <a:off x="1178719" y="686405"/>
            <a:ext cx="4500563" cy="3429000"/>
          </a:xfrm>
          <a:ln/>
        </p:spPr>
      </p:sp>
      <p:sp>
        <p:nvSpPr>
          <p:cNvPr id="156676" name="Rectangle 3"/>
          <p:cNvSpPr>
            <a:spLocks noGrp="1" noChangeArrowheads="1"/>
          </p:cNvSpPr>
          <p:nvPr>
            <p:ph type="body" idx="1"/>
          </p:nvPr>
        </p:nvSpPr>
        <p:spPr>
          <a:xfrm>
            <a:off x="913992" y="4343685"/>
            <a:ext cx="5030018" cy="4113949"/>
          </a:xfrm>
          <a:noFill/>
        </p:spPr>
        <p:txBody>
          <a:bodyPr/>
          <a:lstStyle/>
          <a:p>
            <a:endParaRPr lang="el-GR" smtClean="0"/>
          </a:p>
        </p:txBody>
      </p:sp>
      <p:sp>
        <p:nvSpPr>
          <p:cNvPr id="156677"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5"/>
          <p:cNvSpPr>
            <a:spLocks noGrp="1" noChangeArrowheads="1"/>
          </p:cNvSpPr>
          <p:nvPr>
            <p:ph type="sldNum" sz="quarter" idx="5"/>
          </p:nvPr>
        </p:nvSpPr>
        <p:spPr>
          <a:noFill/>
          <a:ln>
            <a:miter lim="800000"/>
            <a:headEnd/>
            <a:tailEnd/>
          </a:ln>
        </p:spPr>
        <p:txBody>
          <a:bodyPr/>
          <a:lstStyle/>
          <a:p>
            <a:fld id="{1CD23597-2A38-427F-80DD-36FEF75E0060}" type="slidenum">
              <a:rPr lang="en-GB" smtClean="0"/>
              <a:pPr/>
              <a:t>26</a:t>
            </a:fld>
            <a:endParaRPr lang="en-GB" smtClean="0"/>
          </a:p>
        </p:txBody>
      </p:sp>
      <p:sp>
        <p:nvSpPr>
          <p:cNvPr id="157699" name="Rectangle 2"/>
          <p:cNvSpPr>
            <a:spLocks noGrp="1" noRot="1" noChangeAspect="1" noChangeArrowheads="1" noTextEdit="1"/>
          </p:cNvSpPr>
          <p:nvPr>
            <p:ph type="sldImg"/>
          </p:nvPr>
        </p:nvSpPr>
        <p:spPr>
          <a:xfrm>
            <a:off x="1178719" y="686405"/>
            <a:ext cx="4500563" cy="3429000"/>
          </a:xfrm>
          <a:ln/>
        </p:spPr>
      </p:sp>
      <p:sp>
        <p:nvSpPr>
          <p:cNvPr id="157700" name="Rectangle 3"/>
          <p:cNvSpPr>
            <a:spLocks noGrp="1" noChangeArrowheads="1"/>
          </p:cNvSpPr>
          <p:nvPr>
            <p:ph type="body" idx="1"/>
          </p:nvPr>
        </p:nvSpPr>
        <p:spPr>
          <a:xfrm>
            <a:off x="913992" y="4343685"/>
            <a:ext cx="5030018" cy="4113949"/>
          </a:xfrm>
          <a:noFill/>
        </p:spPr>
        <p:txBody>
          <a:bodyPr/>
          <a:lstStyle/>
          <a:p>
            <a:endParaRPr lang="el-GR" smtClean="0"/>
          </a:p>
        </p:txBody>
      </p:sp>
      <p:sp>
        <p:nvSpPr>
          <p:cNvPr id="157701"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5"/>
          <p:cNvSpPr>
            <a:spLocks noGrp="1" noChangeArrowheads="1"/>
          </p:cNvSpPr>
          <p:nvPr>
            <p:ph type="sldNum" sz="quarter" idx="5"/>
          </p:nvPr>
        </p:nvSpPr>
        <p:spPr>
          <a:noFill/>
          <a:ln>
            <a:miter lim="800000"/>
            <a:headEnd/>
            <a:tailEnd/>
          </a:ln>
        </p:spPr>
        <p:txBody>
          <a:bodyPr/>
          <a:lstStyle/>
          <a:p>
            <a:fld id="{1B5843B9-369D-4F11-BA5E-CA4CDD74E0F0}" type="slidenum">
              <a:rPr lang="en-GB" smtClean="0"/>
              <a:pPr/>
              <a:t>33</a:t>
            </a:fld>
            <a:endParaRPr lang="en-GB" smtClean="0"/>
          </a:p>
        </p:txBody>
      </p:sp>
      <p:sp>
        <p:nvSpPr>
          <p:cNvPr id="222211" name="Rectangle 2"/>
          <p:cNvSpPr>
            <a:spLocks noGrp="1" noRot="1" noChangeAspect="1" noChangeArrowheads="1" noTextEdit="1"/>
          </p:cNvSpPr>
          <p:nvPr>
            <p:ph type="sldImg"/>
          </p:nvPr>
        </p:nvSpPr>
        <p:spPr>
          <a:ln/>
        </p:spPr>
      </p:sp>
      <p:sp>
        <p:nvSpPr>
          <p:cNvPr id="222212" name="Rectangle 3"/>
          <p:cNvSpPr>
            <a:spLocks noGrp="1" noChangeArrowheads="1"/>
          </p:cNvSpPr>
          <p:nvPr>
            <p:ph type="body" idx="1"/>
          </p:nvPr>
        </p:nvSpPr>
        <p:spPr>
          <a:noFill/>
        </p:spPr>
        <p:txBody>
          <a:bodyPr/>
          <a:lstStyle/>
          <a:p>
            <a:endParaRPr lang="el-GR" smtClean="0"/>
          </a:p>
        </p:txBody>
      </p:sp>
      <p:sp>
        <p:nvSpPr>
          <p:cNvPr id="222213"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5"/>
          <p:cNvSpPr>
            <a:spLocks noGrp="1" noChangeArrowheads="1"/>
          </p:cNvSpPr>
          <p:nvPr>
            <p:ph type="sldNum" sz="quarter" idx="5"/>
          </p:nvPr>
        </p:nvSpPr>
        <p:spPr>
          <a:noFill/>
          <a:ln>
            <a:miter lim="800000"/>
            <a:headEnd/>
            <a:tailEnd/>
          </a:ln>
        </p:spPr>
        <p:txBody>
          <a:bodyPr/>
          <a:lstStyle/>
          <a:p>
            <a:fld id="{55403133-7BF8-43B0-9C5D-2D0757DA14E2}" type="slidenum">
              <a:rPr lang="en-GB" smtClean="0"/>
              <a:pPr/>
              <a:t>34</a:t>
            </a:fld>
            <a:endParaRPr lang="en-GB" smtClean="0"/>
          </a:p>
        </p:txBody>
      </p:sp>
      <p:sp>
        <p:nvSpPr>
          <p:cNvPr id="223235" name="Rectangle 1026"/>
          <p:cNvSpPr>
            <a:spLocks noChangeArrowheads="1"/>
          </p:cNvSpPr>
          <p:nvPr/>
        </p:nvSpPr>
        <p:spPr bwMode="auto">
          <a:xfrm>
            <a:off x="3884462" y="7092"/>
            <a:ext cx="2973538" cy="428270"/>
          </a:xfrm>
          <a:prstGeom prst="rect">
            <a:avLst/>
          </a:prstGeom>
          <a:noFill/>
          <a:ln w="12700">
            <a:noFill/>
            <a:miter lim="800000"/>
            <a:headEnd/>
            <a:tailEnd/>
          </a:ln>
        </p:spPr>
        <p:txBody>
          <a:bodyPr wrap="none" lIns="84399" tIns="42200" rIns="84399" bIns="42200" anchor="ctr"/>
          <a:lstStyle/>
          <a:p>
            <a:endParaRPr lang="en-US"/>
          </a:p>
        </p:txBody>
      </p:sp>
      <p:sp>
        <p:nvSpPr>
          <p:cNvPr id="223236" name="Rectangle 1027"/>
          <p:cNvSpPr>
            <a:spLocks noChangeArrowheads="1"/>
          </p:cNvSpPr>
          <p:nvPr/>
        </p:nvSpPr>
        <p:spPr bwMode="auto">
          <a:xfrm>
            <a:off x="3884462" y="8708640"/>
            <a:ext cx="2973538" cy="425434"/>
          </a:xfrm>
          <a:prstGeom prst="rect">
            <a:avLst/>
          </a:prstGeom>
          <a:noFill/>
          <a:ln w="12700">
            <a:noFill/>
            <a:miter lim="800000"/>
            <a:headEnd/>
            <a:tailEnd/>
          </a:ln>
        </p:spPr>
        <p:txBody>
          <a:bodyPr lIns="18535" tIns="0" rIns="18535" bIns="0" anchor="b"/>
          <a:lstStyle/>
          <a:p>
            <a:pPr algn="r" defTabSz="889415"/>
            <a:r>
              <a:rPr lang="en-US" sz="1000" i="1" dirty="0"/>
              <a:t>3</a:t>
            </a:r>
          </a:p>
        </p:txBody>
      </p:sp>
      <p:sp>
        <p:nvSpPr>
          <p:cNvPr id="223237" name="Rectangle 1028"/>
          <p:cNvSpPr>
            <a:spLocks noChangeArrowheads="1"/>
          </p:cNvSpPr>
          <p:nvPr/>
        </p:nvSpPr>
        <p:spPr bwMode="auto">
          <a:xfrm>
            <a:off x="1" y="8708640"/>
            <a:ext cx="2973538" cy="425434"/>
          </a:xfrm>
          <a:prstGeom prst="rect">
            <a:avLst/>
          </a:prstGeom>
          <a:noFill/>
          <a:ln w="12700">
            <a:noFill/>
            <a:miter lim="800000"/>
            <a:headEnd/>
            <a:tailEnd/>
          </a:ln>
        </p:spPr>
        <p:txBody>
          <a:bodyPr wrap="none" lIns="84399" tIns="42200" rIns="84399" bIns="42200" anchor="ctr"/>
          <a:lstStyle/>
          <a:p>
            <a:endParaRPr lang="en-US"/>
          </a:p>
        </p:txBody>
      </p:sp>
      <p:sp>
        <p:nvSpPr>
          <p:cNvPr id="223238" name="Rectangle 1029"/>
          <p:cNvSpPr>
            <a:spLocks noChangeArrowheads="1"/>
          </p:cNvSpPr>
          <p:nvPr/>
        </p:nvSpPr>
        <p:spPr bwMode="auto">
          <a:xfrm>
            <a:off x="1" y="7092"/>
            <a:ext cx="2973538" cy="428270"/>
          </a:xfrm>
          <a:prstGeom prst="rect">
            <a:avLst/>
          </a:prstGeom>
          <a:noFill/>
          <a:ln w="12700">
            <a:noFill/>
            <a:miter lim="800000"/>
            <a:headEnd/>
            <a:tailEnd/>
          </a:ln>
        </p:spPr>
        <p:txBody>
          <a:bodyPr wrap="none" lIns="84399" tIns="42200" rIns="84399" bIns="42200" anchor="ctr"/>
          <a:lstStyle/>
          <a:p>
            <a:endParaRPr lang="en-US"/>
          </a:p>
        </p:txBody>
      </p:sp>
      <p:sp>
        <p:nvSpPr>
          <p:cNvPr id="223239" name="Rectangle 1030"/>
          <p:cNvSpPr>
            <a:spLocks noGrp="1" noRot="1" noChangeAspect="1" noChangeArrowheads="1" noTextEdit="1"/>
          </p:cNvSpPr>
          <p:nvPr>
            <p:ph type="sldImg"/>
          </p:nvPr>
        </p:nvSpPr>
        <p:spPr>
          <a:xfrm>
            <a:off x="1295400" y="798513"/>
            <a:ext cx="4276725" cy="3206750"/>
          </a:xfrm>
          <a:ln cap="flat"/>
        </p:spPr>
      </p:sp>
      <p:sp>
        <p:nvSpPr>
          <p:cNvPr id="223240" name="Rectangle 1031"/>
          <p:cNvSpPr>
            <a:spLocks noGrp="1" noChangeArrowheads="1"/>
          </p:cNvSpPr>
          <p:nvPr>
            <p:ph type="body" idx="1"/>
          </p:nvPr>
        </p:nvSpPr>
        <p:spPr>
          <a:xfrm>
            <a:off x="910925" y="4339430"/>
            <a:ext cx="5016216" cy="4111113"/>
          </a:xfrm>
          <a:noFill/>
        </p:spPr>
        <p:txBody>
          <a:bodyPr lIns="88040" tIns="43247" rIns="88040" bIns="43247"/>
          <a:lstStyle/>
          <a:p>
            <a:endParaRPr lang="el-GR" smtClean="0"/>
          </a:p>
        </p:txBody>
      </p:sp>
      <p:sp>
        <p:nvSpPr>
          <p:cNvPr id="223241"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5"/>
          <p:cNvSpPr>
            <a:spLocks noGrp="1" noChangeArrowheads="1"/>
          </p:cNvSpPr>
          <p:nvPr>
            <p:ph type="sldNum" sz="quarter" idx="5"/>
          </p:nvPr>
        </p:nvSpPr>
        <p:spPr>
          <a:noFill/>
          <a:ln>
            <a:miter lim="800000"/>
            <a:headEnd/>
            <a:tailEnd/>
          </a:ln>
        </p:spPr>
        <p:txBody>
          <a:bodyPr/>
          <a:lstStyle/>
          <a:p>
            <a:fld id="{2F9F3B54-FAEC-41D2-9194-593278CB1B1B}" type="slidenum">
              <a:rPr lang="en-GB" smtClean="0"/>
              <a:pPr/>
              <a:t>35</a:t>
            </a:fld>
            <a:endParaRPr lang="en-GB" smtClean="0"/>
          </a:p>
        </p:txBody>
      </p:sp>
      <p:sp>
        <p:nvSpPr>
          <p:cNvPr id="224259" name="Rectangle 1026"/>
          <p:cNvSpPr>
            <a:spLocks noChangeArrowheads="1"/>
          </p:cNvSpPr>
          <p:nvPr/>
        </p:nvSpPr>
        <p:spPr bwMode="auto">
          <a:xfrm>
            <a:off x="3884462" y="7092"/>
            <a:ext cx="2973538" cy="428270"/>
          </a:xfrm>
          <a:prstGeom prst="rect">
            <a:avLst/>
          </a:prstGeom>
          <a:noFill/>
          <a:ln w="12700">
            <a:noFill/>
            <a:miter lim="800000"/>
            <a:headEnd/>
            <a:tailEnd/>
          </a:ln>
        </p:spPr>
        <p:txBody>
          <a:bodyPr wrap="none" lIns="84399" tIns="42200" rIns="84399" bIns="42200" anchor="ctr"/>
          <a:lstStyle/>
          <a:p>
            <a:endParaRPr lang="en-US"/>
          </a:p>
        </p:txBody>
      </p:sp>
      <p:sp>
        <p:nvSpPr>
          <p:cNvPr id="224260" name="Rectangle 1027"/>
          <p:cNvSpPr>
            <a:spLocks noChangeArrowheads="1"/>
          </p:cNvSpPr>
          <p:nvPr/>
        </p:nvSpPr>
        <p:spPr bwMode="auto">
          <a:xfrm>
            <a:off x="3884462" y="8708640"/>
            <a:ext cx="2973538" cy="425434"/>
          </a:xfrm>
          <a:prstGeom prst="rect">
            <a:avLst/>
          </a:prstGeom>
          <a:noFill/>
          <a:ln w="12700">
            <a:noFill/>
            <a:miter lim="800000"/>
            <a:headEnd/>
            <a:tailEnd/>
          </a:ln>
        </p:spPr>
        <p:txBody>
          <a:bodyPr lIns="18535" tIns="0" rIns="18535" bIns="0" anchor="b"/>
          <a:lstStyle/>
          <a:p>
            <a:pPr algn="r" defTabSz="889415"/>
            <a:r>
              <a:rPr lang="en-US" sz="1000" i="1" dirty="0"/>
              <a:t>4</a:t>
            </a:r>
          </a:p>
        </p:txBody>
      </p:sp>
      <p:sp>
        <p:nvSpPr>
          <p:cNvPr id="224261" name="Rectangle 1028"/>
          <p:cNvSpPr>
            <a:spLocks noChangeArrowheads="1"/>
          </p:cNvSpPr>
          <p:nvPr/>
        </p:nvSpPr>
        <p:spPr bwMode="auto">
          <a:xfrm>
            <a:off x="1" y="8708640"/>
            <a:ext cx="2973538" cy="425434"/>
          </a:xfrm>
          <a:prstGeom prst="rect">
            <a:avLst/>
          </a:prstGeom>
          <a:noFill/>
          <a:ln w="12700">
            <a:noFill/>
            <a:miter lim="800000"/>
            <a:headEnd/>
            <a:tailEnd/>
          </a:ln>
        </p:spPr>
        <p:txBody>
          <a:bodyPr wrap="none" lIns="84399" tIns="42200" rIns="84399" bIns="42200" anchor="ctr"/>
          <a:lstStyle/>
          <a:p>
            <a:endParaRPr lang="en-US"/>
          </a:p>
        </p:txBody>
      </p:sp>
      <p:sp>
        <p:nvSpPr>
          <p:cNvPr id="224262" name="Rectangle 1029"/>
          <p:cNvSpPr>
            <a:spLocks noChangeArrowheads="1"/>
          </p:cNvSpPr>
          <p:nvPr/>
        </p:nvSpPr>
        <p:spPr bwMode="auto">
          <a:xfrm>
            <a:off x="1" y="7092"/>
            <a:ext cx="2973538" cy="428270"/>
          </a:xfrm>
          <a:prstGeom prst="rect">
            <a:avLst/>
          </a:prstGeom>
          <a:noFill/>
          <a:ln w="12700">
            <a:noFill/>
            <a:miter lim="800000"/>
            <a:headEnd/>
            <a:tailEnd/>
          </a:ln>
        </p:spPr>
        <p:txBody>
          <a:bodyPr wrap="none" lIns="84399" tIns="42200" rIns="84399" bIns="42200" anchor="ctr"/>
          <a:lstStyle/>
          <a:p>
            <a:endParaRPr lang="en-US"/>
          </a:p>
        </p:txBody>
      </p:sp>
      <p:sp>
        <p:nvSpPr>
          <p:cNvPr id="224263" name="Rectangle 1030"/>
          <p:cNvSpPr>
            <a:spLocks noGrp="1" noRot="1" noChangeAspect="1" noChangeArrowheads="1" noTextEdit="1"/>
          </p:cNvSpPr>
          <p:nvPr>
            <p:ph type="sldImg"/>
          </p:nvPr>
        </p:nvSpPr>
        <p:spPr>
          <a:xfrm>
            <a:off x="1122553" y="798399"/>
            <a:ext cx="4622096" cy="3206356"/>
          </a:xfrm>
          <a:ln cap="flat"/>
        </p:spPr>
      </p:sp>
      <p:sp>
        <p:nvSpPr>
          <p:cNvPr id="224264" name="Rectangle 1031"/>
          <p:cNvSpPr>
            <a:spLocks noGrp="1" noChangeArrowheads="1"/>
          </p:cNvSpPr>
          <p:nvPr>
            <p:ph type="body" idx="1"/>
          </p:nvPr>
        </p:nvSpPr>
        <p:spPr>
          <a:xfrm>
            <a:off x="910925" y="4339430"/>
            <a:ext cx="5016216" cy="4111113"/>
          </a:xfrm>
          <a:noFill/>
        </p:spPr>
        <p:txBody>
          <a:bodyPr lIns="88040" tIns="43247" rIns="88040" bIns="43247"/>
          <a:lstStyle/>
          <a:p>
            <a:endParaRPr lang="el-GR" smtClean="0"/>
          </a:p>
        </p:txBody>
      </p:sp>
      <p:sp>
        <p:nvSpPr>
          <p:cNvPr id="224265"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5"/>
          <p:cNvSpPr>
            <a:spLocks noGrp="1" noChangeArrowheads="1"/>
          </p:cNvSpPr>
          <p:nvPr>
            <p:ph type="sldNum" sz="quarter" idx="5"/>
          </p:nvPr>
        </p:nvSpPr>
        <p:spPr>
          <a:noFill/>
          <a:ln>
            <a:miter lim="800000"/>
            <a:headEnd/>
            <a:tailEnd/>
          </a:ln>
        </p:spPr>
        <p:txBody>
          <a:bodyPr/>
          <a:lstStyle/>
          <a:p>
            <a:pPr defTabSz="764867"/>
            <a:fld id="{090F9A26-BFA3-4819-97A8-80FC066AD6C4}" type="slidenum">
              <a:rPr lang="en-GB" smtClean="0">
                <a:cs typeface="Arial" charset="0"/>
              </a:rPr>
              <a:pPr defTabSz="764867"/>
              <a:t>36</a:t>
            </a:fld>
            <a:endParaRPr lang="en-GB" dirty="0" smtClean="0">
              <a:cs typeface="Arial" charset="0"/>
            </a:endParaRPr>
          </a:p>
        </p:txBody>
      </p:sp>
      <p:sp>
        <p:nvSpPr>
          <p:cNvPr id="225283" name="Rectangle 2"/>
          <p:cNvSpPr>
            <a:spLocks noGrp="1" noRot="1" noChangeAspect="1" noChangeArrowheads="1" noTextEdit="1"/>
          </p:cNvSpPr>
          <p:nvPr>
            <p:ph type="sldImg"/>
          </p:nvPr>
        </p:nvSpPr>
        <p:spPr>
          <a:xfrm>
            <a:off x="-2222103" y="1178453"/>
            <a:ext cx="11257733" cy="7809554"/>
          </a:xfrm>
          <a:ln/>
        </p:spPr>
      </p:sp>
      <p:sp>
        <p:nvSpPr>
          <p:cNvPr id="225284" name="Rectangle 3"/>
          <p:cNvSpPr>
            <a:spLocks noGrp="1" noChangeArrowheads="1"/>
          </p:cNvSpPr>
          <p:nvPr>
            <p:ph type="body" idx="1"/>
          </p:nvPr>
        </p:nvSpPr>
        <p:spPr>
          <a:xfrm>
            <a:off x="818912" y="341767"/>
            <a:ext cx="5845862" cy="296385"/>
          </a:xfrm>
          <a:noFill/>
        </p:spPr>
        <p:txBody>
          <a:bodyPr/>
          <a:lstStyle/>
          <a:p>
            <a:endParaRPr lang="el-GR" smtClean="0"/>
          </a:p>
        </p:txBody>
      </p:sp>
      <p:sp>
        <p:nvSpPr>
          <p:cNvPr id="225285"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5"/>
          <p:cNvSpPr>
            <a:spLocks noGrp="1" noChangeArrowheads="1"/>
          </p:cNvSpPr>
          <p:nvPr>
            <p:ph type="sldNum" sz="quarter" idx="5"/>
          </p:nvPr>
        </p:nvSpPr>
        <p:spPr>
          <a:noFill/>
          <a:ln>
            <a:miter lim="800000"/>
            <a:headEnd/>
            <a:tailEnd/>
          </a:ln>
        </p:spPr>
        <p:txBody>
          <a:bodyPr/>
          <a:lstStyle/>
          <a:p>
            <a:fld id="{8C07B475-DEB6-40DB-8D6A-6006B6B4E62A}" type="slidenum">
              <a:rPr lang="en-GB" smtClean="0"/>
              <a:pPr/>
              <a:t>37</a:t>
            </a:fld>
            <a:endParaRPr lang="en-GB" smtClean="0"/>
          </a:p>
        </p:txBody>
      </p:sp>
      <p:sp>
        <p:nvSpPr>
          <p:cNvPr id="226307" name="Rectangle 2"/>
          <p:cNvSpPr>
            <a:spLocks noGrp="1" noRot="1" noChangeAspect="1" noChangeArrowheads="1" noTextEdit="1"/>
          </p:cNvSpPr>
          <p:nvPr>
            <p:ph type="sldImg"/>
          </p:nvPr>
        </p:nvSpPr>
        <p:spPr>
          <a:xfrm>
            <a:off x="1154113" y="692150"/>
            <a:ext cx="4556125" cy="3416300"/>
          </a:xfrm>
          <a:ln/>
        </p:spPr>
      </p:sp>
      <p:sp>
        <p:nvSpPr>
          <p:cNvPr id="226308" name="Rectangle 3"/>
          <p:cNvSpPr>
            <a:spLocks noGrp="1" noChangeArrowheads="1"/>
          </p:cNvSpPr>
          <p:nvPr>
            <p:ph type="body" idx="1"/>
          </p:nvPr>
        </p:nvSpPr>
        <p:spPr>
          <a:noFill/>
        </p:spPr>
        <p:txBody>
          <a:bodyPr lIns="89107" tIns="44554" rIns="89107" bIns="44554"/>
          <a:lstStyle/>
          <a:p>
            <a:endParaRPr lang="el-GR" smtClean="0"/>
          </a:p>
        </p:txBody>
      </p:sp>
      <p:sp>
        <p:nvSpPr>
          <p:cNvPr id="226309"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5"/>
          <p:cNvSpPr>
            <a:spLocks noGrp="1" noChangeArrowheads="1"/>
          </p:cNvSpPr>
          <p:nvPr>
            <p:ph type="sldNum" sz="quarter" idx="5"/>
          </p:nvPr>
        </p:nvSpPr>
        <p:spPr>
          <a:noFill/>
          <a:ln>
            <a:miter lim="800000"/>
            <a:headEnd/>
            <a:tailEnd/>
          </a:ln>
        </p:spPr>
        <p:txBody>
          <a:bodyPr/>
          <a:lstStyle/>
          <a:p>
            <a:fld id="{9AB605A4-D879-4A83-B457-B70EB437CBC7}" type="slidenum">
              <a:rPr lang="en-GB" smtClean="0"/>
              <a:pPr/>
              <a:t>5</a:t>
            </a:fld>
            <a:endParaRPr lang="en-GB" smtClean="0"/>
          </a:p>
        </p:txBody>
      </p:sp>
      <p:sp>
        <p:nvSpPr>
          <p:cNvPr id="134147" name="Rectangle 2"/>
          <p:cNvSpPr>
            <a:spLocks noGrp="1" noRot="1" noChangeAspect="1" noChangeArrowheads="1" noTextEdit="1"/>
          </p:cNvSpPr>
          <p:nvPr>
            <p:ph type="sldImg"/>
          </p:nvPr>
        </p:nvSpPr>
        <p:spPr>
          <a:xfrm>
            <a:off x="1178719" y="686405"/>
            <a:ext cx="4500563" cy="3429000"/>
          </a:xfrm>
          <a:ln/>
        </p:spPr>
      </p:sp>
      <p:sp>
        <p:nvSpPr>
          <p:cNvPr id="134148" name="Rectangle 3"/>
          <p:cNvSpPr>
            <a:spLocks noGrp="1" noChangeArrowheads="1"/>
          </p:cNvSpPr>
          <p:nvPr>
            <p:ph type="body" idx="1"/>
          </p:nvPr>
        </p:nvSpPr>
        <p:spPr>
          <a:xfrm>
            <a:off x="913992" y="4343685"/>
            <a:ext cx="5030018" cy="4113949"/>
          </a:xfrm>
          <a:noFill/>
        </p:spPr>
        <p:txBody>
          <a:bodyPr/>
          <a:lstStyle/>
          <a:p>
            <a:endParaRPr lang="el-GR" smtClean="0"/>
          </a:p>
        </p:txBody>
      </p:sp>
      <p:sp>
        <p:nvSpPr>
          <p:cNvPr id="134149"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5"/>
          <p:cNvSpPr>
            <a:spLocks noGrp="1" noChangeArrowheads="1"/>
          </p:cNvSpPr>
          <p:nvPr>
            <p:ph type="sldNum" sz="quarter" idx="5"/>
          </p:nvPr>
        </p:nvSpPr>
        <p:spPr>
          <a:noFill/>
          <a:ln>
            <a:miter lim="800000"/>
            <a:headEnd/>
            <a:tailEnd/>
          </a:ln>
        </p:spPr>
        <p:txBody>
          <a:bodyPr/>
          <a:lstStyle/>
          <a:p>
            <a:fld id="{AF9C2334-C405-48C4-95F0-1487BFA57D89}" type="slidenum">
              <a:rPr lang="en-GB" smtClean="0"/>
              <a:pPr/>
              <a:t>38</a:t>
            </a:fld>
            <a:endParaRPr lang="en-GB" smtClean="0"/>
          </a:p>
        </p:txBody>
      </p:sp>
      <p:sp>
        <p:nvSpPr>
          <p:cNvPr id="227331" name="Rectangle 2"/>
          <p:cNvSpPr>
            <a:spLocks noGrp="1" noRot="1" noChangeAspect="1" noChangeArrowheads="1" noTextEdit="1"/>
          </p:cNvSpPr>
          <p:nvPr>
            <p:ph type="sldImg"/>
          </p:nvPr>
        </p:nvSpPr>
        <p:spPr>
          <a:xfrm>
            <a:off x="969199" y="692040"/>
            <a:ext cx="4925737" cy="3416237"/>
          </a:xfrm>
          <a:ln/>
        </p:spPr>
      </p:sp>
      <p:sp>
        <p:nvSpPr>
          <p:cNvPr id="227332" name="Rectangle 3"/>
          <p:cNvSpPr>
            <a:spLocks noGrp="1" noChangeArrowheads="1"/>
          </p:cNvSpPr>
          <p:nvPr>
            <p:ph type="body" idx="1"/>
          </p:nvPr>
        </p:nvSpPr>
        <p:spPr>
          <a:noFill/>
        </p:spPr>
        <p:txBody>
          <a:bodyPr lIns="89107" tIns="44554" rIns="89107" bIns="44554"/>
          <a:lstStyle/>
          <a:p>
            <a:endParaRPr lang="el-GR" smtClean="0"/>
          </a:p>
        </p:txBody>
      </p:sp>
      <p:sp>
        <p:nvSpPr>
          <p:cNvPr id="227333"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5"/>
          <p:cNvSpPr>
            <a:spLocks noGrp="1" noChangeArrowheads="1"/>
          </p:cNvSpPr>
          <p:nvPr>
            <p:ph type="sldNum" sz="quarter" idx="5"/>
          </p:nvPr>
        </p:nvSpPr>
        <p:spPr>
          <a:noFill/>
          <a:ln>
            <a:miter lim="800000"/>
            <a:headEnd/>
            <a:tailEnd/>
          </a:ln>
        </p:spPr>
        <p:txBody>
          <a:bodyPr/>
          <a:lstStyle/>
          <a:p>
            <a:fld id="{AA1D16F7-F9B5-480C-9ACC-E30F1CF73A54}" type="slidenum">
              <a:rPr lang="en-GB" smtClean="0"/>
              <a:pPr/>
              <a:t>39</a:t>
            </a:fld>
            <a:endParaRPr lang="en-GB" smtClean="0"/>
          </a:p>
        </p:txBody>
      </p:sp>
      <p:sp>
        <p:nvSpPr>
          <p:cNvPr id="229379" name="Rectangle 1026"/>
          <p:cNvSpPr>
            <a:spLocks noGrp="1" noRot="1" noChangeAspect="1" noChangeArrowheads="1" noTextEdit="1"/>
          </p:cNvSpPr>
          <p:nvPr>
            <p:ph type="sldImg"/>
          </p:nvPr>
        </p:nvSpPr>
        <p:spPr>
          <a:xfrm>
            <a:off x="967666" y="692040"/>
            <a:ext cx="4925737" cy="3416237"/>
          </a:xfrm>
          <a:ln/>
        </p:spPr>
      </p:sp>
      <p:sp>
        <p:nvSpPr>
          <p:cNvPr id="229380" name="Rectangle 1027"/>
          <p:cNvSpPr>
            <a:spLocks noGrp="1" noChangeArrowheads="1"/>
          </p:cNvSpPr>
          <p:nvPr>
            <p:ph type="body" idx="1"/>
          </p:nvPr>
        </p:nvSpPr>
        <p:spPr>
          <a:noFill/>
        </p:spPr>
        <p:txBody>
          <a:bodyPr/>
          <a:lstStyle/>
          <a:p>
            <a:endParaRPr lang="el-GR" smtClean="0"/>
          </a:p>
        </p:txBody>
      </p:sp>
      <p:sp>
        <p:nvSpPr>
          <p:cNvPr id="229381"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5"/>
          <p:cNvSpPr>
            <a:spLocks noGrp="1" noChangeArrowheads="1"/>
          </p:cNvSpPr>
          <p:nvPr>
            <p:ph type="sldNum" sz="quarter" idx="5"/>
          </p:nvPr>
        </p:nvSpPr>
        <p:spPr>
          <a:noFill/>
          <a:ln>
            <a:miter lim="800000"/>
            <a:headEnd/>
            <a:tailEnd/>
          </a:ln>
        </p:spPr>
        <p:txBody>
          <a:bodyPr/>
          <a:lstStyle/>
          <a:p>
            <a:fld id="{6E357C64-E45B-40E8-A9C3-720210EC228E}" type="slidenum">
              <a:rPr lang="en-GB" smtClean="0"/>
              <a:pPr/>
              <a:t>40</a:t>
            </a:fld>
            <a:endParaRPr lang="en-GB" smtClean="0"/>
          </a:p>
        </p:txBody>
      </p:sp>
      <p:sp>
        <p:nvSpPr>
          <p:cNvPr id="230403" name="Rectangle 1026"/>
          <p:cNvSpPr>
            <a:spLocks noGrp="1" noRot="1" noChangeAspect="1" noChangeArrowheads="1" noTextEdit="1"/>
          </p:cNvSpPr>
          <p:nvPr>
            <p:ph type="sldImg"/>
          </p:nvPr>
        </p:nvSpPr>
        <p:spPr>
          <a:xfrm>
            <a:off x="967666" y="692040"/>
            <a:ext cx="4925737" cy="3416237"/>
          </a:xfrm>
          <a:ln/>
        </p:spPr>
      </p:sp>
      <p:sp>
        <p:nvSpPr>
          <p:cNvPr id="230404" name="Rectangle 1027"/>
          <p:cNvSpPr>
            <a:spLocks noGrp="1" noChangeArrowheads="1"/>
          </p:cNvSpPr>
          <p:nvPr>
            <p:ph type="body" idx="1"/>
          </p:nvPr>
        </p:nvSpPr>
        <p:spPr>
          <a:noFill/>
        </p:spPr>
        <p:txBody>
          <a:bodyPr/>
          <a:lstStyle/>
          <a:p>
            <a:endParaRPr lang="el-GR" smtClean="0"/>
          </a:p>
        </p:txBody>
      </p:sp>
      <p:sp>
        <p:nvSpPr>
          <p:cNvPr id="230405"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5"/>
          <p:cNvSpPr>
            <a:spLocks noGrp="1" noChangeArrowheads="1"/>
          </p:cNvSpPr>
          <p:nvPr>
            <p:ph type="sldNum" sz="quarter" idx="5"/>
          </p:nvPr>
        </p:nvSpPr>
        <p:spPr>
          <a:noFill/>
          <a:ln>
            <a:miter lim="800000"/>
            <a:headEnd/>
            <a:tailEnd/>
          </a:ln>
        </p:spPr>
        <p:txBody>
          <a:bodyPr/>
          <a:lstStyle/>
          <a:p>
            <a:fld id="{6D3E33E4-02BA-44A7-88DF-6CB64E777252}" type="slidenum">
              <a:rPr lang="en-GB" smtClean="0"/>
              <a:pPr/>
              <a:t>41</a:t>
            </a:fld>
            <a:endParaRPr lang="en-GB" smtClean="0"/>
          </a:p>
        </p:txBody>
      </p:sp>
      <p:sp>
        <p:nvSpPr>
          <p:cNvPr id="231427" name="Rectangle 1026"/>
          <p:cNvSpPr>
            <a:spLocks noGrp="1" noRot="1" noChangeAspect="1" noChangeArrowheads="1" noTextEdit="1"/>
          </p:cNvSpPr>
          <p:nvPr>
            <p:ph type="sldImg"/>
          </p:nvPr>
        </p:nvSpPr>
        <p:spPr>
          <a:xfrm>
            <a:off x="967666" y="692040"/>
            <a:ext cx="4925737" cy="3416237"/>
          </a:xfrm>
          <a:ln/>
        </p:spPr>
      </p:sp>
      <p:sp>
        <p:nvSpPr>
          <p:cNvPr id="231428" name="Rectangle 1027"/>
          <p:cNvSpPr>
            <a:spLocks noGrp="1" noChangeArrowheads="1"/>
          </p:cNvSpPr>
          <p:nvPr>
            <p:ph type="body" idx="1"/>
          </p:nvPr>
        </p:nvSpPr>
        <p:spPr>
          <a:noFill/>
        </p:spPr>
        <p:txBody>
          <a:bodyPr/>
          <a:lstStyle/>
          <a:p>
            <a:endParaRPr lang="el-GR" smtClean="0"/>
          </a:p>
        </p:txBody>
      </p:sp>
      <p:sp>
        <p:nvSpPr>
          <p:cNvPr id="231429"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5"/>
          <p:cNvSpPr>
            <a:spLocks noGrp="1" noChangeArrowheads="1"/>
          </p:cNvSpPr>
          <p:nvPr>
            <p:ph type="sldNum" sz="quarter" idx="5"/>
          </p:nvPr>
        </p:nvSpPr>
        <p:spPr>
          <a:noFill/>
          <a:ln>
            <a:miter lim="800000"/>
            <a:headEnd/>
            <a:tailEnd/>
          </a:ln>
        </p:spPr>
        <p:txBody>
          <a:bodyPr/>
          <a:lstStyle/>
          <a:p>
            <a:fld id="{AA2CD97F-9549-4A37-9A6F-95F10F7FB25E}" type="slidenum">
              <a:rPr lang="en-GB" smtClean="0"/>
              <a:pPr/>
              <a:t>42</a:t>
            </a:fld>
            <a:endParaRPr lang="en-GB" smtClean="0"/>
          </a:p>
        </p:txBody>
      </p:sp>
      <p:sp>
        <p:nvSpPr>
          <p:cNvPr id="232451" name="Rectangle 1026"/>
          <p:cNvSpPr>
            <a:spLocks noGrp="1" noRot="1" noChangeAspect="1" noChangeArrowheads="1" noTextEdit="1"/>
          </p:cNvSpPr>
          <p:nvPr>
            <p:ph type="sldImg"/>
          </p:nvPr>
        </p:nvSpPr>
        <p:spPr>
          <a:xfrm>
            <a:off x="967666" y="692040"/>
            <a:ext cx="4925737" cy="3416237"/>
          </a:xfrm>
          <a:ln/>
        </p:spPr>
      </p:sp>
      <p:sp>
        <p:nvSpPr>
          <p:cNvPr id="232452" name="Rectangle 1027"/>
          <p:cNvSpPr>
            <a:spLocks noGrp="1" noChangeArrowheads="1"/>
          </p:cNvSpPr>
          <p:nvPr>
            <p:ph type="body" idx="1"/>
          </p:nvPr>
        </p:nvSpPr>
        <p:spPr>
          <a:noFill/>
        </p:spPr>
        <p:txBody>
          <a:bodyPr/>
          <a:lstStyle/>
          <a:p>
            <a:endParaRPr lang="el-GR" smtClean="0"/>
          </a:p>
        </p:txBody>
      </p:sp>
      <p:sp>
        <p:nvSpPr>
          <p:cNvPr id="232453"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5"/>
          <p:cNvSpPr>
            <a:spLocks noGrp="1" noChangeArrowheads="1"/>
          </p:cNvSpPr>
          <p:nvPr>
            <p:ph type="sldNum" sz="quarter" idx="5"/>
          </p:nvPr>
        </p:nvSpPr>
        <p:spPr>
          <a:noFill/>
          <a:ln>
            <a:miter lim="800000"/>
            <a:headEnd/>
            <a:tailEnd/>
          </a:ln>
        </p:spPr>
        <p:txBody>
          <a:bodyPr/>
          <a:lstStyle/>
          <a:p>
            <a:fld id="{0D72AAAA-3A7C-4754-B32B-CCD575D60C03}" type="slidenum">
              <a:rPr lang="en-GB" smtClean="0"/>
              <a:pPr/>
              <a:t>43</a:t>
            </a:fld>
            <a:endParaRPr lang="en-GB" smtClean="0"/>
          </a:p>
        </p:txBody>
      </p:sp>
      <p:sp>
        <p:nvSpPr>
          <p:cNvPr id="233475" name="Rectangle 1026"/>
          <p:cNvSpPr>
            <a:spLocks noGrp="1" noRot="1" noChangeAspect="1" noChangeArrowheads="1" noTextEdit="1"/>
          </p:cNvSpPr>
          <p:nvPr>
            <p:ph type="sldImg"/>
          </p:nvPr>
        </p:nvSpPr>
        <p:spPr>
          <a:xfrm>
            <a:off x="967666" y="692040"/>
            <a:ext cx="4925737" cy="3416237"/>
          </a:xfrm>
          <a:ln/>
        </p:spPr>
      </p:sp>
      <p:sp>
        <p:nvSpPr>
          <p:cNvPr id="233476" name="Rectangle 1027"/>
          <p:cNvSpPr>
            <a:spLocks noGrp="1" noChangeArrowheads="1"/>
          </p:cNvSpPr>
          <p:nvPr>
            <p:ph type="body" idx="1"/>
          </p:nvPr>
        </p:nvSpPr>
        <p:spPr>
          <a:noFill/>
        </p:spPr>
        <p:txBody>
          <a:bodyPr/>
          <a:lstStyle/>
          <a:p>
            <a:endParaRPr lang="el-GR" smtClean="0"/>
          </a:p>
        </p:txBody>
      </p:sp>
      <p:sp>
        <p:nvSpPr>
          <p:cNvPr id="233477"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5"/>
          <p:cNvSpPr>
            <a:spLocks noGrp="1" noChangeArrowheads="1"/>
          </p:cNvSpPr>
          <p:nvPr>
            <p:ph type="sldNum" sz="quarter" idx="5"/>
          </p:nvPr>
        </p:nvSpPr>
        <p:spPr>
          <a:noFill/>
          <a:ln>
            <a:miter lim="800000"/>
            <a:headEnd/>
            <a:tailEnd/>
          </a:ln>
        </p:spPr>
        <p:txBody>
          <a:bodyPr/>
          <a:lstStyle/>
          <a:p>
            <a:fld id="{9D4E5A20-4A14-4465-A24B-535308FE4772}" type="slidenum">
              <a:rPr lang="en-GB" smtClean="0"/>
              <a:pPr/>
              <a:t>44</a:t>
            </a:fld>
            <a:endParaRPr lang="en-GB" smtClean="0"/>
          </a:p>
        </p:txBody>
      </p:sp>
      <p:sp>
        <p:nvSpPr>
          <p:cNvPr id="234499" name="Rectangle 1026"/>
          <p:cNvSpPr>
            <a:spLocks noGrp="1" noRot="1" noChangeAspect="1" noChangeArrowheads="1" noTextEdit="1"/>
          </p:cNvSpPr>
          <p:nvPr>
            <p:ph type="sldImg"/>
          </p:nvPr>
        </p:nvSpPr>
        <p:spPr>
          <a:xfrm>
            <a:off x="967666" y="692040"/>
            <a:ext cx="4925737" cy="3416237"/>
          </a:xfrm>
          <a:ln/>
        </p:spPr>
      </p:sp>
      <p:sp>
        <p:nvSpPr>
          <p:cNvPr id="234500" name="Rectangle 1027"/>
          <p:cNvSpPr>
            <a:spLocks noGrp="1" noChangeArrowheads="1"/>
          </p:cNvSpPr>
          <p:nvPr>
            <p:ph type="body" idx="1"/>
          </p:nvPr>
        </p:nvSpPr>
        <p:spPr>
          <a:noFill/>
        </p:spPr>
        <p:txBody>
          <a:bodyPr/>
          <a:lstStyle/>
          <a:p>
            <a:endParaRPr lang="el-GR" smtClean="0"/>
          </a:p>
        </p:txBody>
      </p:sp>
      <p:sp>
        <p:nvSpPr>
          <p:cNvPr id="234501"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5"/>
          <p:cNvSpPr>
            <a:spLocks noGrp="1" noChangeArrowheads="1"/>
          </p:cNvSpPr>
          <p:nvPr>
            <p:ph type="sldNum" sz="quarter" idx="5"/>
          </p:nvPr>
        </p:nvSpPr>
        <p:spPr>
          <a:noFill/>
          <a:ln>
            <a:miter lim="800000"/>
            <a:headEnd/>
            <a:tailEnd/>
          </a:ln>
        </p:spPr>
        <p:txBody>
          <a:bodyPr/>
          <a:lstStyle/>
          <a:p>
            <a:fld id="{0FEE7FD8-0D2E-49AA-9047-AC693E0689A3}" type="slidenum">
              <a:rPr lang="en-GB" smtClean="0"/>
              <a:pPr/>
              <a:t>45</a:t>
            </a:fld>
            <a:endParaRPr lang="en-GB" smtClean="0"/>
          </a:p>
        </p:txBody>
      </p:sp>
      <p:sp>
        <p:nvSpPr>
          <p:cNvPr id="235523" name="Rectangle 2"/>
          <p:cNvSpPr>
            <a:spLocks noGrp="1" noRot="1" noChangeAspect="1" noChangeArrowheads="1" noTextEdit="1"/>
          </p:cNvSpPr>
          <p:nvPr>
            <p:ph type="sldImg"/>
          </p:nvPr>
        </p:nvSpPr>
        <p:spPr>
          <a:xfrm>
            <a:off x="969199" y="692040"/>
            <a:ext cx="4925737" cy="3416237"/>
          </a:xfrm>
          <a:ln/>
        </p:spPr>
      </p:sp>
      <p:sp>
        <p:nvSpPr>
          <p:cNvPr id="235524" name="Rectangle 3"/>
          <p:cNvSpPr>
            <a:spLocks noGrp="1" noChangeArrowheads="1"/>
          </p:cNvSpPr>
          <p:nvPr>
            <p:ph type="body" idx="1"/>
          </p:nvPr>
        </p:nvSpPr>
        <p:spPr>
          <a:noFill/>
        </p:spPr>
        <p:txBody>
          <a:bodyPr lIns="89107" tIns="44554" rIns="89107" bIns="44554"/>
          <a:lstStyle/>
          <a:p>
            <a:endParaRPr lang="el-GR" smtClean="0"/>
          </a:p>
        </p:txBody>
      </p:sp>
      <p:sp>
        <p:nvSpPr>
          <p:cNvPr id="235525"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5"/>
          <p:cNvSpPr>
            <a:spLocks noGrp="1" noChangeArrowheads="1"/>
          </p:cNvSpPr>
          <p:nvPr>
            <p:ph type="sldNum" sz="quarter" idx="5"/>
          </p:nvPr>
        </p:nvSpPr>
        <p:spPr>
          <a:noFill/>
          <a:ln>
            <a:miter lim="800000"/>
            <a:headEnd/>
            <a:tailEnd/>
          </a:ln>
        </p:spPr>
        <p:txBody>
          <a:bodyPr/>
          <a:lstStyle/>
          <a:p>
            <a:fld id="{AE371299-13E8-47BC-834D-8F2250923D3B}" type="slidenum">
              <a:rPr lang="en-GB" smtClean="0"/>
              <a:pPr/>
              <a:t>46</a:t>
            </a:fld>
            <a:endParaRPr lang="en-GB" smtClean="0"/>
          </a:p>
        </p:txBody>
      </p:sp>
      <p:sp>
        <p:nvSpPr>
          <p:cNvPr id="236547" name="Rectangle 2"/>
          <p:cNvSpPr>
            <a:spLocks noGrp="1" noRot="1" noChangeAspect="1" noChangeArrowheads="1" noTextEdit="1"/>
          </p:cNvSpPr>
          <p:nvPr>
            <p:ph type="sldImg"/>
          </p:nvPr>
        </p:nvSpPr>
        <p:spPr>
          <a:xfrm>
            <a:off x="969199" y="692040"/>
            <a:ext cx="4925737" cy="3416237"/>
          </a:xfrm>
          <a:ln/>
        </p:spPr>
      </p:sp>
      <p:sp>
        <p:nvSpPr>
          <p:cNvPr id="236548" name="Rectangle 3"/>
          <p:cNvSpPr>
            <a:spLocks noGrp="1" noChangeArrowheads="1"/>
          </p:cNvSpPr>
          <p:nvPr>
            <p:ph type="body" idx="1"/>
          </p:nvPr>
        </p:nvSpPr>
        <p:spPr>
          <a:noFill/>
        </p:spPr>
        <p:txBody>
          <a:bodyPr lIns="89107" tIns="44554" rIns="89107" bIns="44554"/>
          <a:lstStyle/>
          <a:p>
            <a:endParaRPr lang="el-GR" smtClean="0"/>
          </a:p>
        </p:txBody>
      </p:sp>
      <p:sp>
        <p:nvSpPr>
          <p:cNvPr id="236549"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5"/>
          <p:cNvSpPr>
            <a:spLocks noGrp="1" noChangeArrowheads="1"/>
          </p:cNvSpPr>
          <p:nvPr>
            <p:ph type="sldNum" sz="quarter" idx="5"/>
          </p:nvPr>
        </p:nvSpPr>
        <p:spPr>
          <a:noFill/>
          <a:ln>
            <a:miter lim="800000"/>
            <a:headEnd/>
            <a:tailEnd/>
          </a:ln>
        </p:spPr>
        <p:txBody>
          <a:bodyPr/>
          <a:lstStyle/>
          <a:p>
            <a:fld id="{3E801265-8DF0-4D51-8B9C-252231FFB49F}" type="slidenum">
              <a:rPr lang="en-GB" smtClean="0"/>
              <a:pPr/>
              <a:t>47</a:t>
            </a:fld>
            <a:endParaRPr lang="en-GB" smtClean="0"/>
          </a:p>
        </p:txBody>
      </p:sp>
      <p:sp>
        <p:nvSpPr>
          <p:cNvPr id="237571" name="Rectangle 2"/>
          <p:cNvSpPr>
            <a:spLocks noGrp="1" noRot="1" noChangeAspect="1" noChangeArrowheads="1" noTextEdit="1"/>
          </p:cNvSpPr>
          <p:nvPr>
            <p:ph type="sldImg"/>
          </p:nvPr>
        </p:nvSpPr>
        <p:spPr>
          <a:ln/>
        </p:spPr>
      </p:sp>
      <p:sp>
        <p:nvSpPr>
          <p:cNvPr id="237572" name="Rectangle 3"/>
          <p:cNvSpPr>
            <a:spLocks noGrp="1" noChangeArrowheads="1"/>
          </p:cNvSpPr>
          <p:nvPr>
            <p:ph type="body" idx="1"/>
          </p:nvPr>
        </p:nvSpPr>
        <p:spPr>
          <a:noFill/>
        </p:spPr>
        <p:txBody>
          <a:bodyPr/>
          <a:lstStyle/>
          <a:p>
            <a:endParaRPr lang="el-GR" smtClean="0"/>
          </a:p>
        </p:txBody>
      </p:sp>
      <p:sp>
        <p:nvSpPr>
          <p:cNvPr id="237573"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5"/>
          <p:cNvSpPr>
            <a:spLocks noGrp="1" noChangeArrowheads="1"/>
          </p:cNvSpPr>
          <p:nvPr>
            <p:ph type="sldNum" sz="quarter" idx="5"/>
          </p:nvPr>
        </p:nvSpPr>
        <p:spPr>
          <a:noFill/>
          <a:ln>
            <a:miter lim="800000"/>
            <a:headEnd/>
            <a:tailEnd/>
          </a:ln>
        </p:spPr>
        <p:txBody>
          <a:bodyPr/>
          <a:lstStyle/>
          <a:p>
            <a:pPr defTabSz="734032"/>
            <a:fld id="{E06BFF65-FC17-466F-A8B5-900C87AFE27C}" type="slidenum">
              <a:rPr lang="en-GB" smtClean="0">
                <a:cs typeface="Arial" charset="0"/>
              </a:rPr>
              <a:pPr defTabSz="734032"/>
              <a:t>6</a:t>
            </a:fld>
            <a:endParaRPr lang="en-GB" dirty="0" smtClean="0">
              <a:cs typeface="Arial" charset="0"/>
            </a:endParaRPr>
          </a:p>
        </p:txBody>
      </p:sp>
      <p:sp>
        <p:nvSpPr>
          <p:cNvPr id="136195" name="Rectangle 2"/>
          <p:cNvSpPr>
            <a:spLocks noGrp="1" noRot="1" noChangeAspect="1" noChangeArrowheads="1" noTextEdit="1"/>
          </p:cNvSpPr>
          <p:nvPr>
            <p:ph type="sldImg"/>
          </p:nvPr>
        </p:nvSpPr>
        <p:spPr>
          <a:ln/>
        </p:spPr>
      </p:sp>
      <p:sp>
        <p:nvSpPr>
          <p:cNvPr id="136196" name="Rectangle 3"/>
          <p:cNvSpPr>
            <a:spLocks noGrp="1" noChangeArrowheads="1"/>
          </p:cNvSpPr>
          <p:nvPr>
            <p:ph type="body" idx="1"/>
          </p:nvPr>
        </p:nvSpPr>
        <p:spPr>
          <a:noFill/>
        </p:spPr>
        <p:txBody>
          <a:bodyPr/>
          <a:lstStyle/>
          <a:p>
            <a:endParaRPr lang="el-GR" smtClean="0"/>
          </a:p>
        </p:txBody>
      </p:sp>
      <p:sp>
        <p:nvSpPr>
          <p:cNvPr id="136197"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5"/>
          <p:cNvSpPr>
            <a:spLocks noGrp="1" noChangeArrowheads="1"/>
          </p:cNvSpPr>
          <p:nvPr>
            <p:ph type="sldNum" sz="quarter" idx="5"/>
          </p:nvPr>
        </p:nvSpPr>
        <p:spPr>
          <a:noFill/>
          <a:ln>
            <a:miter lim="800000"/>
            <a:headEnd/>
            <a:tailEnd/>
          </a:ln>
        </p:spPr>
        <p:txBody>
          <a:bodyPr/>
          <a:lstStyle/>
          <a:p>
            <a:fld id="{561BFF75-E1D2-406D-AC2B-204B0604E0A8}" type="slidenum">
              <a:rPr lang="en-GB" smtClean="0"/>
              <a:pPr/>
              <a:t>48</a:t>
            </a:fld>
            <a:endParaRPr lang="en-GB" smtClean="0"/>
          </a:p>
        </p:txBody>
      </p:sp>
      <p:sp>
        <p:nvSpPr>
          <p:cNvPr id="238595" name="Rectangle 2"/>
          <p:cNvSpPr>
            <a:spLocks noGrp="1" noRot="1" noChangeAspect="1" noChangeArrowheads="1" noTextEdit="1"/>
          </p:cNvSpPr>
          <p:nvPr>
            <p:ph type="sldImg"/>
          </p:nvPr>
        </p:nvSpPr>
        <p:spPr>
          <a:ln/>
        </p:spPr>
      </p:sp>
      <p:sp>
        <p:nvSpPr>
          <p:cNvPr id="238596" name="Rectangle 3"/>
          <p:cNvSpPr>
            <a:spLocks noGrp="1" noChangeArrowheads="1"/>
          </p:cNvSpPr>
          <p:nvPr>
            <p:ph type="body" idx="1"/>
          </p:nvPr>
        </p:nvSpPr>
        <p:spPr>
          <a:noFill/>
        </p:spPr>
        <p:txBody>
          <a:bodyPr/>
          <a:lstStyle/>
          <a:p>
            <a:endParaRPr lang="el-GR" smtClean="0"/>
          </a:p>
        </p:txBody>
      </p:sp>
      <p:sp>
        <p:nvSpPr>
          <p:cNvPr id="238597"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5"/>
          <p:cNvSpPr>
            <a:spLocks noGrp="1" noChangeArrowheads="1"/>
          </p:cNvSpPr>
          <p:nvPr>
            <p:ph type="sldNum" sz="quarter" idx="5"/>
          </p:nvPr>
        </p:nvSpPr>
        <p:spPr>
          <a:noFill/>
          <a:ln>
            <a:miter lim="800000"/>
            <a:headEnd/>
            <a:tailEnd/>
          </a:ln>
        </p:spPr>
        <p:txBody>
          <a:bodyPr/>
          <a:lstStyle/>
          <a:p>
            <a:fld id="{07BDCB27-2D4F-4191-913A-4E581CC5FA6B}" type="slidenum">
              <a:rPr lang="en-GB" smtClean="0"/>
              <a:pPr/>
              <a:t>49</a:t>
            </a:fld>
            <a:endParaRPr lang="en-GB" smtClean="0"/>
          </a:p>
        </p:txBody>
      </p:sp>
      <p:sp>
        <p:nvSpPr>
          <p:cNvPr id="239619" name="Rectangle 2"/>
          <p:cNvSpPr>
            <a:spLocks noGrp="1" noRot="1" noChangeAspect="1" noChangeArrowheads="1" noTextEdit="1"/>
          </p:cNvSpPr>
          <p:nvPr>
            <p:ph type="sldImg"/>
          </p:nvPr>
        </p:nvSpPr>
        <p:spPr>
          <a:xfrm>
            <a:off x="1144588" y="687388"/>
            <a:ext cx="4568825" cy="3425825"/>
          </a:xfrm>
          <a:ln cap="flat"/>
        </p:spPr>
      </p:sp>
      <p:sp>
        <p:nvSpPr>
          <p:cNvPr id="239620" name="Rectangle 3"/>
          <p:cNvSpPr>
            <a:spLocks noGrp="1" noChangeArrowheads="1"/>
          </p:cNvSpPr>
          <p:nvPr>
            <p:ph type="body" idx="1"/>
          </p:nvPr>
        </p:nvSpPr>
        <p:spPr>
          <a:xfrm>
            <a:off x="915525" y="4343684"/>
            <a:ext cx="5026951" cy="4113949"/>
          </a:xfrm>
          <a:noFill/>
        </p:spPr>
        <p:txBody>
          <a:bodyPr lIns="92081" tIns="46041" rIns="92081" bIns="46041"/>
          <a:lstStyle/>
          <a:p>
            <a:endParaRPr lang="el-GR" smtClean="0"/>
          </a:p>
        </p:txBody>
      </p:sp>
      <p:sp>
        <p:nvSpPr>
          <p:cNvPr id="239621"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5"/>
          <p:cNvSpPr>
            <a:spLocks noGrp="1" noChangeArrowheads="1"/>
          </p:cNvSpPr>
          <p:nvPr>
            <p:ph type="sldNum" sz="quarter" idx="5"/>
          </p:nvPr>
        </p:nvSpPr>
        <p:spPr>
          <a:noFill/>
          <a:ln>
            <a:miter lim="800000"/>
            <a:headEnd/>
            <a:tailEnd/>
          </a:ln>
        </p:spPr>
        <p:txBody>
          <a:bodyPr/>
          <a:lstStyle/>
          <a:p>
            <a:fld id="{85C71920-EE88-422A-8DFA-5F43B3891BDB}" type="slidenum">
              <a:rPr lang="en-GB" smtClean="0"/>
              <a:pPr/>
              <a:t>50</a:t>
            </a:fld>
            <a:endParaRPr lang="en-GB" smtClean="0"/>
          </a:p>
        </p:txBody>
      </p:sp>
      <p:sp>
        <p:nvSpPr>
          <p:cNvPr id="240643" name="Rectangle 2"/>
          <p:cNvSpPr>
            <a:spLocks noGrp="1" noRot="1" noChangeAspect="1" noChangeArrowheads="1" noTextEdit="1"/>
          </p:cNvSpPr>
          <p:nvPr>
            <p:ph type="sldImg"/>
          </p:nvPr>
        </p:nvSpPr>
        <p:spPr>
          <a:xfrm>
            <a:off x="1144588" y="687388"/>
            <a:ext cx="4568825" cy="3425825"/>
          </a:xfrm>
          <a:ln cap="flat"/>
        </p:spPr>
      </p:sp>
      <p:sp>
        <p:nvSpPr>
          <p:cNvPr id="240644" name="Rectangle 3"/>
          <p:cNvSpPr>
            <a:spLocks noGrp="1" noChangeArrowheads="1"/>
          </p:cNvSpPr>
          <p:nvPr>
            <p:ph type="body" idx="1"/>
          </p:nvPr>
        </p:nvSpPr>
        <p:spPr>
          <a:xfrm>
            <a:off x="915525" y="4343684"/>
            <a:ext cx="5026951" cy="4113949"/>
          </a:xfrm>
          <a:noFill/>
        </p:spPr>
        <p:txBody>
          <a:bodyPr lIns="92081" tIns="46041" rIns="92081" bIns="46041"/>
          <a:lstStyle/>
          <a:p>
            <a:endParaRPr lang="el-GR" smtClean="0"/>
          </a:p>
        </p:txBody>
      </p:sp>
      <p:sp>
        <p:nvSpPr>
          <p:cNvPr id="240645"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5"/>
          <p:cNvSpPr>
            <a:spLocks noGrp="1" noChangeArrowheads="1"/>
          </p:cNvSpPr>
          <p:nvPr>
            <p:ph type="sldNum" sz="quarter" idx="5"/>
          </p:nvPr>
        </p:nvSpPr>
        <p:spPr>
          <a:noFill/>
          <a:ln>
            <a:miter lim="800000"/>
            <a:headEnd/>
            <a:tailEnd/>
          </a:ln>
        </p:spPr>
        <p:txBody>
          <a:bodyPr/>
          <a:lstStyle/>
          <a:p>
            <a:fld id="{92E8EFE8-8196-46DC-8DC5-EA900F00F0C0}" type="slidenum">
              <a:rPr lang="en-GB" smtClean="0"/>
              <a:pPr/>
              <a:t>51</a:t>
            </a:fld>
            <a:endParaRPr lang="en-GB" smtClean="0"/>
          </a:p>
        </p:txBody>
      </p:sp>
      <p:sp>
        <p:nvSpPr>
          <p:cNvPr id="241667" name="Rectangle 2"/>
          <p:cNvSpPr>
            <a:spLocks noGrp="1" noRot="1" noChangeAspect="1" noChangeArrowheads="1" noTextEdit="1"/>
          </p:cNvSpPr>
          <p:nvPr>
            <p:ph type="sldImg"/>
          </p:nvPr>
        </p:nvSpPr>
        <p:spPr>
          <a:xfrm>
            <a:off x="1144588" y="687388"/>
            <a:ext cx="4568825" cy="3425825"/>
          </a:xfrm>
          <a:ln cap="flat"/>
        </p:spPr>
      </p:sp>
      <p:sp>
        <p:nvSpPr>
          <p:cNvPr id="241668" name="Rectangle 3"/>
          <p:cNvSpPr>
            <a:spLocks noGrp="1" noChangeArrowheads="1"/>
          </p:cNvSpPr>
          <p:nvPr>
            <p:ph type="body" idx="1"/>
          </p:nvPr>
        </p:nvSpPr>
        <p:spPr>
          <a:xfrm>
            <a:off x="915525" y="4343684"/>
            <a:ext cx="5026951" cy="4113949"/>
          </a:xfrm>
          <a:noFill/>
        </p:spPr>
        <p:txBody>
          <a:bodyPr lIns="92081" tIns="46041" rIns="92081" bIns="46041"/>
          <a:lstStyle/>
          <a:p>
            <a:endParaRPr lang="el-GR" smtClean="0"/>
          </a:p>
        </p:txBody>
      </p:sp>
      <p:sp>
        <p:nvSpPr>
          <p:cNvPr id="241669"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5"/>
          <p:cNvSpPr>
            <a:spLocks noGrp="1" noChangeArrowheads="1"/>
          </p:cNvSpPr>
          <p:nvPr>
            <p:ph type="sldNum" sz="quarter" idx="5"/>
          </p:nvPr>
        </p:nvSpPr>
        <p:spPr>
          <a:noFill/>
          <a:ln>
            <a:miter lim="800000"/>
            <a:headEnd/>
            <a:tailEnd/>
          </a:ln>
        </p:spPr>
        <p:txBody>
          <a:bodyPr/>
          <a:lstStyle/>
          <a:p>
            <a:fld id="{10D5E9EB-8A01-4FBE-8AE5-0CFB7C52B9A6}" type="slidenum">
              <a:rPr lang="en-GB" smtClean="0"/>
              <a:pPr/>
              <a:t>53</a:t>
            </a:fld>
            <a:endParaRPr lang="en-GB" smtClean="0"/>
          </a:p>
        </p:txBody>
      </p:sp>
      <p:sp>
        <p:nvSpPr>
          <p:cNvPr id="89091" name="Rectangle 2"/>
          <p:cNvSpPr>
            <a:spLocks noGrp="1" noRot="1" noChangeAspect="1" noChangeArrowheads="1" noTextEdit="1"/>
          </p:cNvSpPr>
          <p:nvPr>
            <p:ph type="sldImg"/>
          </p:nvPr>
        </p:nvSpPr>
        <p:spPr>
          <a:xfrm>
            <a:off x="1143000" y="685800"/>
            <a:ext cx="4572000" cy="3429000"/>
          </a:xfrm>
          <a:ln/>
        </p:spPr>
      </p:sp>
      <p:sp>
        <p:nvSpPr>
          <p:cNvPr id="89092" name="Rectangle 3"/>
          <p:cNvSpPr>
            <a:spLocks noGrp="1" noChangeArrowheads="1"/>
          </p:cNvSpPr>
          <p:nvPr>
            <p:ph type="body" idx="1"/>
          </p:nvPr>
        </p:nvSpPr>
        <p:spPr>
          <a:xfrm>
            <a:off x="685494" y="4343401"/>
            <a:ext cx="5487013" cy="4114800"/>
          </a:xfrm>
          <a:noFill/>
        </p:spPr>
        <p:txBody>
          <a:bodyPr/>
          <a:lstStyle/>
          <a:p>
            <a:endParaRPr lang="el-GR"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5"/>
          <p:cNvSpPr>
            <a:spLocks noGrp="1" noChangeArrowheads="1"/>
          </p:cNvSpPr>
          <p:nvPr>
            <p:ph type="sldNum" sz="quarter" idx="5"/>
          </p:nvPr>
        </p:nvSpPr>
        <p:spPr>
          <a:noFill/>
          <a:ln>
            <a:miter lim="800000"/>
            <a:headEnd/>
            <a:tailEnd/>
          </a:ln>
        </p:spPr>
        <p:txBody>
          <a:bodyPr/>
          <a:lstStyle/>
          <a:p>
            <a:fld id="{08B6C44A-70D7-4464-8057-952147B1F8E9}" type="slidenum">
              <a:rPr lang="en-GB" smtClean="0"/>
              <a:pPr/>
              <a:t>55</a:t>
            </a:fld>
            <a:endParaRPr lang="en-GB" smtClean="0"/>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p:spPr>
        <p:txBody>
          <a:bodyPr/>
          <a:lstStyle/>
          <a:p>
            <a:endParaRPr lang="el-GR"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5"/>
          <p:cNvSpPr>
            <a:spLocks noGrp="1" noChangeArrowheads="1"/>
          </p:cNvSpPr>
          <p:nvPr>
            <p:ph type="sldNum" sz="quarter" idx="5"/>
          </p:nvPr>
        </p:nvSpPr>
        <p:spPr>
          <a:noFill/>
          <a:ln>
            <a:miter lim="800000"/>
            <a:headEnd/>
            <a:tailEnd/>
          </a:ln>
        </p:spPr>
        <p:txBody>
          <a:bodyPr/>
          <a:lstStyle/>
          <a:p>
            <a:fld id="{8C77ABA8-973F-4AD6-948C-83072218C127}" type="slidenum">
              <a:rPr lang="en-GB" smtClean="0"/>
              <a:pPr/>
              <a:t>63</a:t>
            </a:fld>
            <a:endParaRPr lang="en-GB" smtClean="0"/>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p:spPr>
        <p:txBody>
          <a:bodyPr/>
          <a:lstStyle/>
          <a:p>
            <a:endParaRPr lang="el-GR"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5"/>
          <p:cNvSpPr>
            <a:spLocks noGrp="1" noChangeArrowheads="1"/>
          </p:cNvSpPr>
          <p:nvPr>
            <p:ph type="sldNum" sz="quarter" idx="5"/>
          </p:nvPr>
        </p:nvSpPr>
        <p:spPr>
          <a:noFill/>
          <a:ln>
            <a:miter lim="800000"/>
            <a:headEnd/>
            <a:tailEnd/>
          </a:ln>
        </p:spPr>
        <p:txBody>
          <a:bodyPr/>
          <a:lstStyle/>
          <a:p>
            <a:fld id="{1A0E07A0-6843-4A6A-AFB3-6B5E8CF402F8}" type="slidenum">
              <a:rPr lang="en-GB" smtClean="0"/>
              <a:pPr/>
              <a:t>64</a:t>
            </a:fld>
            <a:endParaRPr lang="en-GB" smtClean="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p:spPr>
        <p:txBody>
          <a:bodyPr/>
          <a:lstStyle/>
          <a:p>
            <a:endParaRPr lang="el-GR"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5"/>
          <p:cNvSpPr>
            <a:spLocks noGrp="1" noChangeArrowheads="1"/>
          </p:cNvSpPr>
          <p:nvPr>
            <p:ph type="sldNum" sz="quarter" idx="5"/>
          </p:nvPr>
        </p:nvSpPr>
        <p:spPr>
          <a:noFill/>
          <a:ln>
            <a:miter lim="800000"/>
            <a:headEnd/>
            <a:tailEnd/>
          </a:ln>
        </p:spPr>
        <p:txBody>
          <a:bodyPr/>
          <a:lstStyle/>
          <a:p>
            <a:fld id="{54691793-8FC7-4157-9640-0C8F97A11A9A}" type="slidenum">
              <a:rPr lang="en-GB" smtClean="0"/>
              <a:pPr/>
              <a:t>65</a:t>
            </a:fld>
            <a:endParaRPr lang="en-GB" smtClean="0"/>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p:spPr>
        <p:txBody>
          <a:bodyPr/>
          <a:lstStyle/>
          <a:p>
            <a:endParaRPr lang="el-GR"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5"/>
          <p:cNvSpPr>
            <a:spLocks noGrp="1" noChangeArrowheads="1"/>
          </p:cNvSpPr>
          <p:nvPr>
            <p:ph type="sldNum" sz="quarter" idx="5"/>
          </p:nvPr>
        </p:nvSpPr>
        <p:spPr>
          <a:noFill/>
          <a:ln>
            <a:miter lim="800000"/>
            <a:headEnd/>
            <a:tailEnd/>
          </a:ln>
        </p:spPr>
        <p:txBody>
          <a:bodyPr/>
          <a:lstStyle/>
          <a:p>
            <a:fld id="{075E0CA3-A562-45C6-BC27-6999EFDB96A1}" type="slidenum">
              <a:rPr lang="en-GB" smtClean="0"/>
              <a:pPr/>
              <a:t>68</a:t>
            </a:fld>
            <a:endParaRPr lang="en-GB" smtClean="0"/>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p:spPr>
        <p:txBody>
          <a:bodyPr/>
          <a:lstStyle/>
          <a:p>
            <a:endParaRPr lang="el-G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5"/>
          <p:cNvSpPr>
            <a:spLocks noGrp="1" noChangeArrowheads="1"/>
          </p:cNvSpPr>
          <p:nvPr>
            <p:ph type="sldNum" sz="quarter" idx="5"/>
          </p:nvPr>
        </p:nvSpPr>
        <p:spPr>
          <a:noFill/>
          <a:ln>
            <a:miter lim="800000"/>
            <a:headEnd/>
            <a:tailEnd/>
          </a:ln>
        </p:spPr>
        <p:txBody>
          <a:bodyPr/>
          <a:lstStyle/>
          <a:p>
            <a:fld id="{BB114592-BADC-43A3-B3CA-AB04D49316AC}" type="slidenum">
              <a:rPr lang="en-GB" smtClean="0"/>
              <a:pPr/>
              <a:t>7</a:t>
            </a:fld>
            <a:endParaRPr lang="en-GB" smtClean="0"/>
          </a:p>
        </p:txBody>
      </p:sp>
      <p:sp>
        <p:nvSpPr>
          <p:cNvPr id="137219" name="Rectangle 2"/>
          <p:cNvSpPr>
            <a:spLocks noGrp="1" noRot="1" noChangeAspect="1" noChangeArrowheads="1" noTextEdit="1"/>
          </p:cNvSpPr>
          <p:nvPr>
            <p:ph type="sldImg"/>
          </p:nvPr>
        </p:nvSpPr>
        <p:spPr>
          <a:xfrm>
            <a:off x="1178719" y="686405"/>
            <a:ext cx="4500563" cy="3429000"/>
          </a:xfrm>
          <a:ln/>
        </p:spPr>
      </p:sp>
      <p:sp>
        <p:nvSpPr>
          <p:cNvPr id="137220" name="Rectangle 3"/>
          <p:cNvSpPr>
            <a:spLocks noGrp="1" noChangeArrowheads="1"/>
          </p:cNvSpPr>
          <p:nvPr>
            <p:ph type="body" idx="1"/>
          </p:nvPr>
        </p:nvSpPr>
        <p:spPr>
          <a:xfrm>
            <a:off x="913992" y="4343685"/>
            <a:ext cx="5030018" cy="4113949"/>
          </a:xfrm>
          <a:noFill/>
        </p:spPr>
        <p:txBody>
          <a:bodyPr/>
          <a:lstStyle/>
          <a:p>
            <a:endParaRPr lang="el-GR" smtClean="0"/>
          </a:p>
        </p:txBody>
      </p:sp>
      <p:sp>
        <p:nvSpPr>
          <p:cNvPr id="137221"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5"/>
          <p:cNvSpPr>
            <a:spLocks noGrp="1" noChangeArrowheads="1"/>
          </p:cNvSpPr>
          <p:nvPr>
            <p:ph type="sldNum" sz="quarter" idx="5"/>
          </p:nvPr>
        </p:nvSpPr>
        <p:spPr>
          <a:noFill/>
          <a:ln>
            <a:miter lim="800000"/>
            <a:headEnd/>
            <a:tailEnd/>
          </a:ln>
        </p:spPr>
        <p:txBody>
          <a:bodyPr/>
          <a:lstStyle/>
          <a:p>
            <a:fld id="{8211D2DC-D173-4581-A9E1-F8087F4B0315}" type="slidenum">
              <a:rPr lang="en-GB" smtClean="0"/>
              <a:pPr/>
              <a:t>69</a:t>
            </a:fld>
            <a:endParaRPr lang="en-GB" smtClean="0"/>
          </a:p>
        </p:txBody>
      </p:sp>
      <p:sp>
        <p:nvSpPr>
          <p:cNvPr id="97283" name="Rectangle 1026"/>
          <p:cNvSpPr>
            <a:spLocks noGrp="1" noRot="1" noChangeAspect="1" noChangeArrowheads="1" noTextEdit="1"/>
          </p:cNvSpPr>
          <p:nvPr>
            <p:ph type="sldImg"/>
          </p:nvPr>
        </p:nvSpPr>
        <p:spPr>
          <a:xfrm>
            <a:off x="1149350" y="687388"/>
            <a:ext cx="4565650" cy="3424237"/>
          </a:xfrm>
          <a:ln cap="flat"/>
        </p:spPr>
      </p:sp>
      <p:sp>
        <p:nvSpPr>
          <p:cNvPr id="97284" name="Rectangle 1027"/>
          <p:cNvSpPr>
            <a:spLocks noGrp="1" noChangeArrowheads="1"/>
          </p:cNvSpPr>
          <p:nvPr>
            <p:ph type="body" idx="1"/>
          </p:nvPr>
        </p:nvSpPr>
        <p:spPr>
          <a:xfrm>
            <a:off x="915525" y="4339140"/>
            <a:ext cx="5026951" cy="4119060"/>
          </a:xfrm>
          <a:noFill/>
        </p:spPr>
        <p:txBody>
          <a:bodyPr lIns="93151" tIns="45788" rIns="93151" bIns="45788"/>
          <a:lstStyle/>
          <a:p>
            <a:pPr defTabSz="718523"/>
            <a:endParaRPr lang="en-US" dirty="0"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5"/>
          <p:cNvSpPr>
            <a:spLocks noGrp="1" noChangeArrowheads="1"/>
          </p:cNvSpPr>
          <p:nvPr>
            <p:ph type="sldNum" sz="quarter" idx="5"/>
          </p:nvPr>
        </p:nvSpPr>
        <p:spPr>
          <a:noFill/>
          <a:ln>
            <a:miter lim="800000"/>
            <a:headEnd/>
            <a:tailEnd/>
          </a:ln>
        </p:spPr>
        <p:txBody>
          <a:bodyPr/>
          <a:lstStyle/>
          <a:p>
            <a:fld id="{141EA210-FAD1-4D7E-A540-F1F6A733D4F1}" type="slidenum">
              <a:rPr lang="en-GB" smtClean="0"/>
              <a:pPr/>
              <a:t>70</a:t>
            </a:fld>
            <a:endParaRPr lang="en-GB" smtClean="0"/>
          </a:p>
        </p:txBody>
      </p:sp>
      <p:sp>
        <p:nvSpPr>
          <p:cNvPr id="95235" name="Rectangle 1026"/>
          <p:cNvSpPr>
            <a:spLocks noChangeArrowheads="1"/>
          </p:cNvSpPr>
          <p:nvPr/>
        </p:nvSpPr>
        <p:spPr bwMode="auto">
          <a:xfrm>
            <a:off x="3884462" y="0"/>
            <a:ext cx="2973538" cy="457200"/>
          </a:xfrm>
          <a:prstGeom prst="rect">
            <a:avLst/>
          </a:prstGeom>
          <a:noFill/>
          <a:ln w="12699">
            <a:noFill/>
            <a:miter lim="800000"/>
            <a:headEnd/>
            <a:tailEnd/>
          </a:ln>
        </p:spPr>
        <p:txBody>
          <a:bodyPr wrap="none" lIns="84463" tIns="42232" rIns="84463" bIns="42232" anchor="ctr"/>
          <a:lstStyle/>
          <a:p>
            <a:endParaRPr lang="en-US"/>
          </a:p>
        </p:txBody>
      </p:sp>
      <p:sp>
        <p:nvSpPr>
          <p:cNvPr id="95236" name="Rectangle 1027"/>
          <p:cNvSpPr>
            <a:spLocks noChangeArrowheads="1"/>
          </p:cNvSpPr>
          <p:nvPr/>
        </p:nvSpPr>
        <p:spPr bwMode="auto">
          <a:xfrm>
            <a:off x="3884462" y="8686800"/>
            <a:ext cx="2973538" cy="457200"/>
          </a:xfrm>
          <a:prstGeom prst="rect">
            <a:avLst/>
          </a:prstGeom>
          <a:noFill/>
          <a:ln w="12699">
            <a:noFill/>
            <a:miter lim="800000"/>
            <a:headEnd/>
            <a:tailEnd/>
          </a:ln>
        </p:spPr>
        <p:txBody>
          <a:bodyPr lIns="18571" tIns="0" rIns="18571" bIns="0" anchor="b"/>
          <a:lstStyle/>
          <a:p>
            <a:pPr algn="r" defTabSz="891555"/>
            <a:r>
              <a:rPr lang="en-US" sz="1000" i="1" dirty="0"/>
              <a:t>8</a:t>
            </a:r>
          </a:p>
        </p:txBody>
      </p:sp>
      <p:sp>
        <p:nvSpPr>
          <p:cNvPr id="95237" name="Rectangle 1028"/>
          <p:cNvSpPr>
            <a:spLocks noChangeArrowheads="1"/>
          </p:cNvSpPr>
          <p:nvPr/>
        </p:nvSpPr>
        <p:spPr bwMode="auto">
          <a:xfrm>
            <a:off x="1" y="8686800"/>
            <a:ext cx="2973538" cy="457200"/>
          </a:xfrm>
          <a:prstGeom prst="rect">
            <a:avLst/>
          </a:prstGeom>
          <a:noFill/>
          <a:ln w="12699">
            <a:noFill/>
            <a:miter lim="800000"/>
            <a:headEnd/>
            <a:tailEnd/>
          </a:ln>
        </p:spPr>
        <p:txBody>
          <a:bodyPr wrap="none" lIns="84463" tIns="42232" rIns="84463" bIns="42232" anchor="ctr"/>
          <a:lstStyle/>
          <a:p>
            <a:endParaRPr lang="en-US"/>
          </a:p>
        </p:txBody>
      </p:sp>
      <p:sp>
        <p:nvSpPr>
          <p:cNvPr id="95238" name="Rectangle 1029"/>
          <p:cNvSpPr>
            <a:spLocks noChangeArrowheads="1"/>
          </p:cNvSpPr>
          <p:nvPr/>
        </p:nvSpPr>
        <p:spPr bwMode="auto">
          <a:xfrm>
            <a:off x="1" y="0"/>
            <a:ext cx="2973538" cy="457200"/>
          </a:xfrm>
          <a:prstGeom prst="rect">
            <a:avLst/>
          </a:prstGeom>
          <a:noFill/>
          <a:ln w="12699">
            <a:noFill/>
            <a:miter lim="800000"/>
            <a:headEnd/>
            <a:tailEnd/>
          </a:ln>
        </p:spPr>
        <p:txBody>
          <a:bodyPr wrap="none" lIns="84463" tIns="42232" rIns="84463" bIns="42232" anchor="ctr"/>
          <a:lstStyle/>
          <a:p>
            <a:endParaRPr lang="en-US"/>
          </a:p>
        </p:txBody>
      </p:sp>
      <p:sp>
        <p:nvSpPr>
          <p:cNvPr id="95239" name="Rectangle 1030"/>
          <p:cNvSpPr>
            <a:spLocks noGrp="1" noRot="1" noChangeAspect="1" noChangeArrowheads="1" noTextEdit="1"/>
          </p:cNvSpPr>
          <p:nvPr>
            <p:ph type="sldImg"/>
          </p:nvPr>
        </p:nvSpPr>
        <p:spPr>
          <a:xfrm>
            <a:off x="1155700" y="692150"/>
            <a:ext cx="4552950" cy="3414713"/>
          </a:xfrm>
          <a:ln w="12699" cap="flat"/>
        </p:spPr>
      </p:sp>
      <p:sp>
        <p:nvSpPr>
          <p:cNvPr id="95240" name="Rectangle 1031"/>
          <p:cNvSpPr>
            <a:spLocks noGrp="1" noChangeArrowheads="1"/>
          </p:cNvSpPr>
          <p:nvPr>
            <p:ph type="body" idx="1"/>
          </p:nvPr>
        </p:nvSpPr>
        <p:spPr>
          <a:xfrm>
            <a:off x="915525" y="4343401"/>
            <a:ext cx="5026951" cy="4113380"/>
          </a:xfrm>
          <a:noFill/>
        </p:spPr>
        <p:txBody>
          <a:bodyPr lIns="88212" tIns="43334" rIns="88212" bIns="43334"/>
          <a:lstStyle/>
          <a:p>
            <a:endParaRPr 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5"/>
          <p:cNvSpPr>
            <a:spLocks noGrp="1" noChangeArrowheads="1"/>
          </p:cNvSpPr>
          <p:nvPr>
            <p:ph type="sldNum" sz="quarter" idx="5"/>
          </p:nvPr>
        </p:nvSpPr>
        <p:spPr>
          <a:noFill/>
          <a:ln>
            <a:miter lim="800000"/>
            <a:headEnd/>
            <a:tailEnd/>
          </a:ln>
        </p:spPr>
        <p:txBody>
          <a:bodyPr/>
          <a:lstStyle/>
          <a:p>
            <a:fld id="{570A58AC-892B-455B-A78B-38D6B670550C}" type="slidenum">
              <a:rPr lang="en-GB" smtClean="0"/>
              <a:pPr/>
              <a:t>71</a:t>
            </a:fld>
            <a:endParaRPr lang="en-GB" smtClean="0"/>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p:spPr>
        <p:txBody>
          <a:bodyPr/>
          <a:lstStyle/>
          <a:p>
            <a:endParaRPr lang="el-GR"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5"/>
          <p:cNvSpPr>
            <a:spLocks noGrp="1" noChangeArrowheads="1"/>
          </p:cNvSpPr>
          <p:nvPr>
            <p:ph type="sldNum" sz="quarter" idx="5"/>
          </p:nvPr>
        </p:nvSpPr>
        <p:spPr>
          <a:noFill/>
          <a:ln>
            <a:miter lim="800000"/>
            <a:headEnd/>
            <a:tailEnd/>
          </a:ln>
        </p:spPr>
        <p:txBody>
          <a:bodyPr/>
          <a:lstStyle/>
          <a:p>
            <a:fld id="{7BB90811-17F1-43A9-BBB0-679272603D37}" type="slidenum">
              <a:rPr lang="en-GB" smtClean="0"/>
              <a:pPr/>
              <a:t>72</a:t>
            </a:fld>
            <a:endParaRPr lang="en-GB" smtClean="0"/>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p:spPr>
        <p:txBody>
          <a:bodyPr/>
          <a:lstStyle/>
          <a:p>
            <a:endParaRPr lang="el-GR" dirty="0"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5"/>
          <p:cNvSpPr>
            <a:spLocks noGrp="1" noChangeArrowheads="1"/>
          </p:cNvSpPr>
          <p:nvPr>
            <p:ph type="sldNum" sz="quarter" idx="5"/>
          </p:nvPr>
        </p:nvSpPr>
        <p:spPr>
          <a:noFill/>
          <a:ln>
            <a:miter lim="800000"/>
            <a:headEnd/>
            <a:tailEnd/>
          </a:ln>
        </p:spPr>
        <p:txBody>
          <a:bodyPr/>
          <a:lstStyle/>
          <a:p>
            <a:fld id="{2F762B63-C8E9-4E9A-A09D-89655C52E08A}" type="slidenum">
              <a:rPr lang="en-GB" smtClean="0"/>
              <a:pPr/>
              <a:t>73</a:t>
            </a:fld>
            <a:endParaRPr lang="en-GB" smtClean="0"/>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p:spPr>
        <p:txBody>
          <a:bodyPr/>
          <a:lstStyle/>
          <a:p>
            <a:endParaRPr lang="el-GR"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5"/>
          <p:cNvSpPr>
            <a:spLocks noGrp="1" noChangeArrowheads="1"/>
          </p:cNvSpPr>
          <p:nvPr>
            <p:ph type="sldNum" sz="quarter" idx="5"/>
          </p:nvPr>
        </p:nvSpPr>
        <p:spPr>
          <a:noFill/>
          <a:ln>
            <a:miter lim="800000"/>
            <a:headEnd/>
            <a:tailEnd/>
          </a:ln>
        </p:spPr>
        <p:txBody>
          <a:bodyPr/>
          <a:lstStyle/>
          <a:p>
            <a:fld id="{525A43F7-0E3E-4BDF-A1D8-2F7B520F7AC1}" type="slidenum">
              <a:rPr lang="en-GB" smtClean="0"/>
              <a:pPr/>
              <a:t>76</a:t>
            </a:fld>
            <a:endParaRPr lang="en-GB" smtClean="0"/>
          </a:p>
        </p:txBody>
      </p:sp>
      <p:sp>
        <p:nvSpPr>
          <p:cNvPr id="123907" name="Rectangle 1026"/>
          <p:cNvSpPr>
            <a:spLocks noChangeArrowheads="1"/>
          </p:cNvSpPr>
          <p:nvPr/>
        </p:nvSpPr>
        <p:spPr bwMode="auto">
          <a:xfrm>
            <a:off x="3885996" y="0"/>
            <a:ext cx="2972004" cy="457200"/>
          </a:xfrm>
          <a:prstGeom prst="rect">
            <a:avLst/>
          </a:prstGeom>
          <a:noFill/>
          <a:ln w="9525">
            <a:noFill/>
            <a:miter lim="800000"/>
            <a:headEnd/>
            <a:tailEnd/>
          </a:ln>
        </p:spPr>
        <p:txBody>
          <a:bodyPr wrap="none" lIns="84463" tIns="42232" rIns="84463" bIns="42232" anchor="ctr"/>
          <a:lstStyle/>
          <a:p>
            <a:endParaRPr lang="en-US"/>
          </a:p>
        </p:txBody>
      </p:sp>
      <p:sp>
        <p:nvSpPr>
          <p:cNvPr id="123908" name="Rectangle 1027"/>
          <p:cNvSpPr>
            <a:spLocks noChangeArrowheads="1"/>
          </p:cNvSpPr>
          <p:nvPr/>
        </p:nvSpPr>
        <p:spPr bwMode="auto">
          <a:xfrm>
            <a:off x="3885996" y="8686800"/>
            <a:ext cx="2972004" cy="457200"/>
          </a:xfrm>
          <a:prstGeom prst="rect">
            <a:avLst/>
          </a:prstGeom>
          <a:noFill/>
          <a:ln w="9525">
            <a:noFill/>
            <a:miter lim="800000"/>
            <a:headEnd/>
            <a:tailEnd/>
          </a:ln>
        </p:spPr>
        <p:txBody>
          <a:bodyPr lIns="18854" tIns="0" rIns="18854" bIns="0" anchor="b"/>
          <a:lstStyle/>
          <a:p>
            <a:pPr algn="r" defTabSz="904753"/>
            <a:r>
              <a:rPr lang="en-GB" sz="1000" i="1" dirty="0"/>
              <a:t>34</a:t>
            </a:r>
          </a:p>
        </p:txBody>
      </p:sp>
      <p:sp>
        <p:nvSpPr>
          <p:cNvPr id="123909" name="Rectangle 1028"/>
          <p:cNvSpPr>
            <a:spLocks noChangeArrowheads="1"/>
          </p:cNvSpPr>
          <p:nvPr/>
        </p:nvSpPr>
        <p:spPr bwMode="auto">
          <a:xfrm>
            <a:off x="1" y="8686800"/>
            <a:ext cx="2972004" cy="457200"/>
          </a:xfrm>
          <a:prstGeom prst="rect">
            <a:avLst/>
          </a:prstGeom>
          <a:noFill/>
          <a:ln w="9525">
            <a:noFill/>
            <a:miter lim="800000"/>
            <a:headEnd/>
            <a:tailEnd/>
          </a:ln>
        </p:spPr>
        <p:txBody>
          <a:bodyPr wrap="none" lIns="84463" tIns="42232" rIns="84463" bIns="42232" anchor="ctr"/>
          <a:lstStyle/>
          <a:p>
            <a:endParaRPr lang="en-US"/>
          </a:p>
        </p:txBody>
      </p:sp>
      <p:sp>
        <p:nvSpPr>
          <p:cNvPr id="123910" name="Rectangle 1029"/>
          <p:cNvSpPr>
            <a:spLocks noChangeArrowheads="1"/>
          </p:cNvSpPr>
          <p:nvPr/>
        </p:nvSpPr>
        <p:spPr bwMode="auto">
          <a:xfrm>
            <a:off x="1" y="0"/>
            <a:ext cx="2972004" cy="457200"/>
          </a:xfrm>
          <a:prstGeom prst="rect">
            <a:avLst/>
          </a:prstGeom>
          <a:noFill/>
          <a:ln w="9525">
            <a:noFill/>
            <a:miter lim="800000"/>
            <a:headEnd/>
            <a:tailEnd/>
          </a:ln>
        </p:spPr>
        <p:txBody>
          <a:bodyPr wrap="none" lIns="84463" tIns="42232" rIns="84463" bIns="42232" anchor="ctr"/>
          <a:lstStyle/>
          <a:p>
            <a:endParaRPr lang="en-US"/>
          </a:p>
        </p:txBody>
      </p:sp>
      <p:sp>
        <p:nvSpPr>
          <p:cNvPr id="123911" name="Rectangle 1030"/>
          <p:cNvSpPr>
            <a:spLocks noGrp="1" noChangeArrowheads="1"/>
          </p:cNvSpPr>
          <p:nvPr>
            <p:ph type="body" idx="1"/>
          </p:nvPr>
        </p:nvSpPr>
        <p:spPr>
          <a:noFill/>
        </p:spPr>
        <p:txBody>
          <a:bodyPr lIns="91123" tIns="45563" rIns="91123" bIns="45563"/>
          <a:lstStyle/>
          <a:p>
            <a:endParaRPr lang="en-US" smtClean="0"/>
          </a:p>
        </p:txBody>
      </p:sp>
      <p:sp>
        <p:nvSpPr>
          <p:cNvPr id="123912" name="Rectangle 1031"/>
          <p:cNvSpPr>
            <a:spLocks noGrp="1" noRot="1" noChangeAspect="1" noChangeArrowheads="1" noTextEdit="1"/>
          </p:cNvSpPr>
          <p:nvPr>
            <p:ph type="sldImg"/>
          </p:nvPr>
        </p:nvSpPr>
        <p:spPr>
          <a:xfrm>
            <a:off x="1154113" y="692150"/>
            <a:ext cx="4556125" cy="3416300"/>
          </a:xfrm>
          <a:ln cap="flat"/>
        </p:spPr>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5"/>
          <p:cNvSpPr>
            <a:spLocks noGrp="1" noChangeArrowheads="1"/>
          </p:cNvSpPr>
          <p:nvPr>
            <p:ph type="sldNum" sz="quarter" idx="5"/>
          </p:nvPr>
        </p:nvSpPr>
        <p:spPr>
          <a:noFill/>
          <a:ln>
            <a:miter lim="800000"/>
            <a:headEnd/>
            <a:tailEnd/>
          </a:ln>
        </p:spPr>
        <p:txBody>
          <a:bodyPr/>
          <a:lstStyle/>
          <a:p>
            <a:fld id="{B53EA875-F4F4-4714-9CC2-F4D4E19593AF}" type="slidenum">
              <a:rPr lang="en-GB" smtClean="0"/>
              <a:pPr/>
              <a:t>79</a:t>
            </a:fld>
            <a:endParaRPr lang="en-GB" smtClean="0"/>
          </a:p>
        </p:txBody>
      </p:sp>
      <p:sp>
        <p:nvSpPr>
          <p:cNvPr id="124931" name="Rectangle 2"/>
          <p:cNvSpPr>
            <a:spLocks noGrp="1" noRot="1" noChangeAspect="1" noChangeArrowheads="1" noTextEdit="1"/>
          </p:cNvSpPr>
          <p:nvPr>
            <p:ph type="sldImg"/>
          </p:nvPr>
        </p:nvSpPr>
        <p:spPr>
          <a:xfrm>
            <a:off x="972266" y="692899"/>
            <a:ext cx="4918070" cy="3414802"/>
          </a:xfrm>
          <a:ln/>
        </p:spPr>
      </p:sp>
      <p:sp>
        <p:nvSpPr>
          <p:cNvPr id="124932" name="Rectangle 3"/>
          <p:cNvSpPr>
            <a:spLocks noGrp="1" noChangeArrowheads="1"/>
          </p:cNvSpPr>
          <p:nvPr>
            <p:ph type="body" idx="1"/>
          </p:nvPr>
        </p:nvSpPr>
        <p:spPr>
          <a:xfrm>
            <a:off x="915525" y="4341981"/>
            <a:ext cx="5026951" cy="4114800"/>
          </a:xfrm>
          <a:noFill/>
        </p:spPr>
        <p:txBody>
          <a:bodyPr/>
          <a:lstStyle/>
          <a:p>
            <a:endParaRPr lang="el-GR"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5"/>
          <p:cNvSpPr>
            <a:spLocks noGrp="1" noChangeArrowheads="1"/>
          </p:cNvSpPr>
          <p:nvPr>
            <p:ph type="sldNum" sz="quarter" idx="5"/>
          </p:nvPr>
        </p:nvSpPr>
        <p:spPr>
          <a:noFill/>
          <a:ln>
            <a:miter lim="800000"/>
            <a:headEnd/>
            <a:tailEnd/>
          </a:ln>
        </p:spPr>
        <p:txBody>
          <a:bodyPr/>
          <a:lstStyle/>
          <a:p>
            <a:fld id="{6356A2ED-FF8D-431E-A291-133056E3972A}" type="slidenum">
              <a:rPr lang="en-GB" smtClean="0"/>
              <a:pPr/>
              <a:t>80</a:t>
            </a:fld>
            <a:endParaRPr lang="en-GB" smtClean="0"/>
          </a:p>
        </p:txBody>
      </p:sp>
      <p:sp>
        <p:nvSpPr>
          <p:cNvPr id="125955" name="Rectangle 2"/>
          <p:cNvSpPr>
            <a:spLocks noGrp="1" noRot="1" noChangeAspect="1" noChangeArrowheads="1" noTextEdit="1"/>
          </p:cNvSpPr>
          <p:nvPr>
            <p:ph type="sldImg"/>
          </p:nvPr>
        </p:nvSpPr>
        <p:spPr>
          <a:xfrm>
            <a:off x="972266" y="692899"/>
            <a:ext cx="4918070" cy="3414802"/>
          </a:xfrm>
          <a:ln/>
        </p:spPr>
      </p:sp>
      <p:sp>
        <p:nvSpPr>
          <p:cNvPr id="125956" name="Rectangle 3"/>
          <p:cNvSpPr>
            <a:spLocks noGrp="1" noChangeArrowheads="1"/>
          </p:cNvSpPr>
          <p:nvPr>
            <p:ph type="body" idx="1"/>
          </p:nvPr>
        </p:nvSpPr>
        <p:spPr>
          <a:xfrm>
            <a:off x="915525" y="4341981"/>
            <a:ext cx="5026951" cy="4114800"/>
          </a:xfrm>
          <a:noFill/>
        </p:spPr>
        <p:txBody>
          <a:bodyPr/>
          <a:lstStyle/>
          <a:p>
            <a:endParaRPr lang="el-GR"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5"/>
          <p:cNvSpPr>
            <a:spLocks noGrp="1" noChangeArrowheads="1"/>
          </p:cNvSpPr>
          <p:nvPr>
            <p:ph type="sldNum" sz="quarter" idx="5"/>
          </p:nvPr>
        </p:nvSpPr>
        <p:spPr>
          <a:noFill/>
          <a:ln>
            <a:miter lim="800000"/>
            <a:headEnd/>
            <a:tailEnd/>
          </a:ln>
        </p:spPr>
        <p:txBody>
          <a:bodyPr/>
          <a:lstStyle/>
          <a:p>
            <a:fld id="{AF6E2906-1B06-4B1C-9B6F-3BE8650986E6}" type="slidenum">
              <a:rPr lang="en-GB" smtClean="0"/>
              <a:pPr/>
              <a:t>81</a:t>
            </a:fld>
            <a:endParaRPr lang="en-GB" smtClean="0"/>
          </a:p>
        </p:txBody>
      </p:sp>
      <p:sp>
        <p:nvSpPr>
          <p:cNvPr id="126979" name="Rectangle 2"/>
          <p:cNvSpPr>
            <a:spLocks noGrp="1" noRot="1" noChangeAspect="1" noChangeArrowheads="1" noTextEdit="1"/>
          </p:cNvSpPr>
          <p:nvPr>
            <p:ph type="sldImg"/>
          </p:nvPr>
        </p:nvSpPr>
        <p:spPr>
          <a:xfrm>
            <a:off x="972266" y="692899"/>
            <a:ext cx="4918070" cy="3414802"/>
          </a:xfrm>
          <a:ln/>
        </p:spPr>
      </p:sp>
      <p:sp>
        <p:nvSpPr>
          <p:cNvPr id="126980" name="Rectangle 3"/>
          <p:cNvSpPr>
            <a:spLocks noGrp="1" noChangeArrowheads="1"/>
          </p:cNvSpPr>
          <p:nvPr>
            <p:ph type="body" idx="1"/>
          </p:nvPr>
        </p:nvSpPr>
        <p:spPr>
          <a:xfrm>
            <a:off x="915525" y="4341981"/>
            <a:ext cx="5026951" cy="4114800"/>
          </a:xfrm>
          <a:noFill/>
        </p:spPr>
        <p:txBody>
          <a:bodyPr/>
          <a:lstStyle/>
          <a:p>
            <a:endParaRPr lang="el-GR"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5"/>
          <p:cNvSpPr>
            <a:spLocks noGrp="1" noChangeArrowheads="1"/>
          </p:cNvSpPr>
          <p:nvPr>
            <p:ph type="sldNum" sz="quarter" idx="5"/>
          </p:nvPr>
        </p:nvSpPr>
        <p:spPr>
          <a:noFill/>
          <a:ln>
            <a:miter lim="800000"/>
            <a:headEnd/>
            <a:tailEnd/>
          </a:ln>
        </p:spPr>
        <p:txBody>
          <a:bodyPr/>
          <a:lstStyle/>
          <a:p>
            <a:fld id="{45D5DDE1-4710-49F3-ADB1-6ED97C7DEC26}" type="slidenum">
              <a:rPr lang="en-GB" smtClean="0"/>
              <a:pPr/>
              <a:t>82</a:t>
            </a:fld>
            <a:endParaRPr lang="en-GB" smtClean="0"/>
          </a:p>
        </p:txBody>
      </p:sp>
      <p:sp>
        <p:nvSpPr>
          <p:cNvPr id="128003" name="Rectangle 2"/>
          <p:cNvSpPr>
            <a:spLocks noGrp="1" noRot="1" noChangeAspect="1" noChangeArrowheads="1" noTextEdit="1"/>
          </p:cNvSpPr>
          <p:nvPr>
            <p:ph type="sldImg"/>
          </p:nvPr>
        </p:nvSpPr>
        <p:spPr>
          <a:xfrm>
            <a:off x="972266" y="692899"/>
            <a:ext cx="4918070" cy="3414802"/>
          </a:xfrm>
          <a:ln/>
        </p:spPr>
      </p:sp>
      <p:sp>
        <p:nvSpPr>
          <p:cNvPr id="128004" name="Rectangle 3"/>
          <p:cNvSpPr>
            <a:spLocks noGrp="1" noChangeArrowheads="1"/>
          </p:cNvSpPr>
          <p:nvPr>
            <p:ph type="body" idx="1"/>
          </p:nvPr>
        </p:nvSpPr>
        <p:spPr>
          <a:xfrm>
            <a:off x="915525" y="4341981"/>
            <a:ext cx="5026951" cy="4114800"/>
          </a:xfrm>
          <a:noFill/>
        </p:spPr>
        <p:txBody>
          <a:bodyPr/>
          <a:lstStyle/>
          <a:p>
            <a:endParaRPr lang="el-G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5"/>
          <p:cNvSpPr>
            <a:spLocks noGrp="1" noChangeArrowheads="1"/>
          </p:cNvSpPr>
          <p:nvPr>
            <p:ph type="sldNum" sz="quarter" idx="5"/>
          </p:nvPr>
        </p:nvSpPr>
        <p:spPr>
          <a:noFill/>
          <a:ln>
            <a:miter lim="800000"/>
            <a:headEnd/>
            <a:tailEnd/>
          </a:ln>
        </p:spPr>
        <p:txBody>
          <a:bodyPr/>
          <a:lstStyle/>
          <a:p>
            <a:fld id="{06914565-3691-48DC-9CAD-DCCD31EDCF3D}" type="slidenum">
              <a:rPr lang="en-GB" smtClean="0"/>
              <a:pPr/>
              <a:t>8</a:t>
            </a:fld>
            <a:endParaRPr lang="en-GB" smtClean="0"/>
          </a:p>
        </p:txBody>
      </p:sp>
      <p:sp>
        <p:nvSpPr>
          <p:cNvPr id="138243" name="Rectangle 2"/>
          <p:cNvSpPr>
            <a:spLocks noGrp="1" noRot="1" noChangeAspect="1" noChangeArrowheads="1" noTextEdit="1"/>
          </p:cNvSpPr>
          <p:nvPr>
            <p:ph type="sldImg"/>
          </p:nvPr>
        </p:nvSpPr>
        <p:spPr>
          <a:xfrm>
            <a:off x="1144588" y="685800"/>
            <a:ext cx="4570412" cy="3429000"/>
          </a:xfrm>
          <a:ln/>
        </p:spPr>
      </p:sp>
      <p:sp>
        <p:nvSpPr>
          <p:cNvPr id="138244" name="Rectangle 3"/>
          <p:cNvSpPr>
            <a:spLocks noGrp="1" noChangeArrowheads="1"/>
          </p:cNvSpPr>
          <p:nvPr>
            <p:ph type="body" idx="1"/>
          </p:nvPr>
        </p:nvSpPr>
        <p:spPr>
          <a:xfrm>
            <a:off x="913992" y="4343685"/>
            <a:ext cx="5030018" cy="4113949"/>
          </a:xfrm>
          <a:noFill/>
        </p:spPr>
        <p:txBody>
          <a:bodyPr/>
          <a:lstStyle/>
          <a:p>
            <a:endParaRPr lang="el-GR" smtClean="0"/>
          </a:p>
        </p:txBody>
      </p:sp>
      <p:sp>
        <p:nvSpPr>
          <p:cNvPr id="138245"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5"/>
          <p:cNvSpPr>
            <a:spLocks noGrp="1" noChangeArrowheads="1"/>
          </p:cNvSpPr>
          <p:nvPr>
            <p:ph type="sldNum" sz="quarter" idx="5"/>
          </p:nvPr>
        </p:nvSpPr>
        <p:spPr>
          <a:noFill/>
          <a:ln>
            <a:miter lim="800000"/>
            <a:headEnd/>
            <a:tailEnd/>
          </a:ln>
        </p:spPr>
        <p:txBody>
          <a:bodyPr/>
          <a:lstStyle/>
          <a:p>
            <a:fld id="{24D5A458-5271-4588-9E85-2101C006BC59}" type="slidenum">
              <a:rPr lang="en-GB" smtClean="0"/>
              <a:pPr/>
              <a:t>83</a:t>
            </a:fld>
            <a:endParaRPr lang="en-GB" smtClean="0"/>
          </a:p>
        </p:txBody>
      </p:sp>
      <p:sp>
        <p:nvSpPr>
          <p:cNvPr id="129027" name="Rectangle 2"/>
          <p:cNvSpPr>
            <a:spLocks noGrp="1" noRot="1" noChangeAspect="1" noChangeArrowheads="1" noTextEdit="1"/>
          </p:cNvSpPr>
          <p:nvPr>
            <p:ph type="sldImg"/>
          </p:nvPr>
        </p:nvSpPr>
        <p:spPr>
          <a:xfrm>
            <a:off x="1152525" y="692150"/>
            <a:ext cx="4556125" cy="3416300"/>
          </a:xfrm>
          <a:ln/>
        </p:spPr>
      </p:sp>
      <p:sp>
        <p:nvSpPr>
          <p:cNvPr id="129028" name="Rectangle 3"/>
          <p:cNvSpPr>
            <a:spLocks noGrp="1" noChangeArrowheads="1"/>
          </p:cNvSpPr>
          <p:nvPr>
            <p:ph type="body" idx="1"/>
          </p:nvPr>
        </p:nvSpPr>
        <p:spPr>
          <a:xfrm>
            <a:off x="915525" y="4341981"/>
            <a:ext cx="5026951" cy="4114800"/>
          </a:xfrm>
          <a:noFill/>
        </p:spPr>
        <p:txBody>
          <a:bodyPr/>
          <a:lstStyle/>
          <a:p>
            <a:endParaRPr lang="el-GR"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5"/>
          <p:cNvSpPr>
            <a:spLocks noGrp="1" noChangeArrowheads="1"/>
          </p:cNvSpPr>
          <p:nvPr>
            <p:ph type="sldNum" sz="quarter" idx="5"/>
          </p:nvPr>
        </p:nvSpPr>
        <p:spPr>
          <a:noFill/>
          <a:ln>
            <a:miter lim="800000"/>
            <a:headEnd/>
            <a:tailEnd/>
          </a:ln>
        </p:spPr>
        <p:txBody>
          <a:bodyPr/>
          <a:lstStyle/>
          <a:p>
            <a:fld id="{08479080-EA7A-46FE-A881-1F4343FA6D22}" type="slidenum">
              <a:rPr lang="en-GB" smtClean="0"/>
              <a:pPr/>
              <a:t>85</a:t>
            </a:fld>
            <a:endParaRPr lang="en-GB" smtClean="0"/>
          </a:p>
        </p:txBody>
      </p:sp>
      <p:sp>
        <p:nvSpPr>
          <p:cNvPr id="130051" name="Rectangle 1026"/>
          <p:cNvSpPr>
            <a:spLocks noGrp="1" noRot="1" noChangeAspect="1" noChangeArrowheads="1" noTextEdit="1"/>
          </p:cNvSpPr>
          <p:nvPr>
            <p:ph type="sldImg"/>
          </p:nvPr>
        </p:nvSpPr>
        <p:spPr>
          <a:xfrm>
            <a:off x="1152525" y="692150"/>
            <a:ext cx="4556125" cy="3416300"/>
          </a:xfrm>
          <a:ln cap="flat"/>
        </p:spPr>
      </p:sp>
      <p:sp>
        <p:nvSpPr>
          <p:cNvPr id="130052" name="Rectangle 1027"/>
          <p:cNvSpPr>
            <a:spLocks noGrp="1" noChangeArrowheads="1"/>
          </p:cNvSpPr>
          <p:nvPr>
            <p:ph type="body" idx="1"/>
          </p:nvPr>
        </p:nvSpPr>
        <p:spPr>
          <a:xfrm>
            <a:off x="915525" y="4340561"/>
            <a:ext cx="5026951" cy="4116219"/>
          </a:xfrm>
          <a:noFill/>
        </p:spPr>
        <p:txBody>
          <a:bodyPr lIns="88239" tIns="43346" rIns="88239" bIns="43346"/>
          <a:lstStyle/>
          <a:p>
            <a:endParaRPr lang="en-US"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5"/>
          <p:cNvSpPr>
            <a:spLocks noGrp="1" noChangeArrowheads="1"/>
          </p:cNvSpPr>
          <p:nvPr>
            <p:ph type="sldNum" sz="quarter" idx="5"/>
          </p:nvPr>
        </p:nvSpPr>
        <p:spPr>
          <a:noFill/>
          <a:ln>
            <a:miter lim="800000"/>
            <a:headEnd/>
            <a:tailEnd/>
          </a:ln>
        </p:spPr>
        <p:txBody>
          <a:bodyPr/>
          <a:lstStyle/>
          <a:p>
            <a:fld id="{0DB5FEBD-12D0-4081-ACD9-3A0AEA6A1213}" type="slidenum">
              <a:rPr lang="en-GB" smtClean="0"/>
              <a:pPr/>
              <a:t>86</a:t>
            </a:fld>
            <a:endParaRPr lang="en-GB" smtClean="0"/>
          </a:p>
        </p:txBody>
      </p:sp>
      <p:sp>
        <p:nvSpPr>
          <p:cNvPr id="131075" name="Rectangle 1026"/>
          <p:cNvSpPr>
            <a:spLocks noGrp="1" noRot="1" noChangeAspect="1" noChangeArrowheads="1" noTextEdit="1"/>
          </p:cNvSpPr>
          <p:nvPr>
            <p:ph type="sldImg"/>
          </p:nvPr>
        </p:nvSpPr>
        <p:spPr>
          <a:xfrm>
            <a:off x="1152525" y="692150"/>
            <a:ext cx="4556125" cy="3416300"/>
          </a:xfrm>
          <a:ln cap="flat"/>
        </p:spPr>
      </p:sp>
      <p:sp>
        <p:nvSpPr>
          <p:cNvPr id="131076" name="Rectangle 1027"/>
          <p:cNvSpPr>
            <a:spLocks noGrp="1" noChangeArrowheads="1"/>
          </p:cNvSpPr>
          <p:nvPr>
            <p:ph type="body" idx="1"/>
          </p:nvPr>
        </p:nvSpPr>
        <p:spPr>
          <a:xfrm>
            <a:off x="915525" y="4340561"/>
            <a:ext cx="5026951" cy="4116219"/>
          </a:xfrm>
          <a:noFill/>
        </p:spPr>
        <p:txBody>
          <a:bodyPr lIns="88239" tIns="43346" rIns="88239" bIns="43346"/>
          <a:lstStyle/>
          <a:p>
            <a:endParaRPr lang="en-US"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5"/>
          <p:cNvSpPr>
            <a:spLocks noGrp="1" noChangeArrowheads="1"/>
          </p:cNvSpPr>
          <p:nvPr>
            <p:ph type="sldNum" sz="quarter" idx="5"/>
          </p:nvPr>
        </p:nvSpPr>
        <p:spPr>
          <a:noFill/>
          <a:ln>
            <a:miter lim="800000"/>
            <a:headEnd/>
            <a:tailEnd/>
          </a:ln>
        </p:spPr>
        <p:txBody>
          <a:bodyPr/>
          <a:lstStyle/>
          <a:p>
            <a:fld id="{06813920-2A49-48CE-83C0-1CC00B87671A}" type="slidenum">
              <a:rPr lang="en-GB" smtClean="0"/>
              <a:pPr/>
              <a:t>100</a:t>
            </a:fld>
            <a:endParaRPr lang="en-GB" smtClean="0"/>
          </a:p>
        </p:txBody>
      </p:sp>
      <p:sp>
        <p:nvSpPr>
          <p:cNvPr id="132099" name="Rectangle 1026"/>
          <p:cNvSpPr>
            <a:spLocks noGrp="1" noRot="1" noChangeAspect="1" noChangeArrowheads="1" noTextEdit="1"/>
          </p:cNvSpPr>
          <p:nvPr>
            <p:ph type="sldImg"/>
          </p:nvPr>
        </p:nvSpPr>
        <p:spPr>
          <a:xfrm>
            <a:off x="395288" y="692150"/>
            <a:ext cx="6070600" cy="3416300"/>
          </a:xfrm>
          <a:ln cap="flat"/>
        </p:spPr>
      </p:sp>
      <p:sp>
        <p:nvSpPr>
          <p:cNvPr id="132100" name="Rectangle 1027"/>
          <p:cNvSpPr>
            <a:spLocks noGrp="1" noChangeArrowheads="1"/>
          </p:cNvSpPr>
          <p:nvPr>
            <p:ph type="body" idx="1"/>
          </p:nvPr>
        </p:nvSpPr>
        <p:spPr>
          <a:xfrm>
            <a:off x="915525" y="4340561"/>
            <a:ext cx="5026951" cy="4116219"/>
          </a:xfrm>
          <a:noFill/>
        </p:spPr>
        <p:txBody>
          <a:bodyPr lIns="88239" tIns="43346" rIns="88239" bIns="43346"/>
          <a:lstStyle/>
          <a:p>
            <a:endParaRPr lang="en-US"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5"/>
          <p:cNvSpPr>
            <a:spLocks noGrp="1" noChangeArrowheads="1"/>
          </p:cNvSpPr>
          <p:nvPr>
            <p:ph type="sldNum" sz="quarter" idx="5"/>
          </p:nvPr>
        </p:nvSpPr>
        <p:spPr>
          <a:noFill/>
          <a:ln>
            <a:miter lim="800000"/>
            <a:headEnd/>
            <a:tailEnd/>
          </a:ln>
        </p:spPr>
        <p:txBody>
          <a:bodyPr/>
          <a:lstStyle/>
          <a:p>
            <a:fld id="{ED35A0E6-79CB-4081-97AD-3017F9DDFD57}" type="slidenum">
              <a:rPr lang="en-GB" smtClean="0"/>
              <a:pPr/>
              <a:t>103</a:t>
            </a:fld>
            <a:endParaRPr lang="en-GB" smtClean="0"/>
          </a:p>
        </p:txBody>
      </p:sp>
      <p:sp>
        <p:nvSpPr>
          <p:cNvPr id="133123" name="Rectangle 1026"/>
          <p:cNvSpPr>
            <a:spLocks noGrp="1" noRot="1" noChangeAspect="1" noChangeArrowheads="1" noTextEdit="1"/>
          </p:cNvSpPr>
          <p:nvPr>
            <p:ph type="sldImg"/>
          </p:nvPr>
        </p:nvSpPr>
        <p:spPr>
          <a:xfrm>
            <a:off x="395288" y="692150"/>
            <a:ext cx="6070600" cy="3416300"/>
          </a:xfrm>
          <a:ln cap="flat"/>
        </p:spPr>
      </p:sp>
      <p:sp>
        <p:nvSpPr>
          <p:cNvPr id="133124" name="Rectangle 1027"/>
          <p:cNvSpPr>
            <a:spLocks noGrp="1" noChangeArrowheads="1"/>
          </p:cNvSpPr>
          <p:nvPr>
            <p:ph type="body" idx="1"/>
          </p:nvPr>
        </p:nvSpPr>
        <p:spPr>
          <a:xfrm>
            <a:off x="915525" y="4340561"/>
            <a:ext cx="5026951" cy="4116219"/>
          </a:xfrm>
          <a:noFill/>
        </p:spPr>
        <p:txBody>
          <a:bodyPr lIns="88239" tIns="43346" rIns="88239" bIns="43346"/>
          <a:lstStyle/>
          <a:p>
            <a:endParaRPr lang="en-US"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5"/>
          <p:cNvSpPr>
            <a:spLocks noGrp="1" noChangeArrowheads="1"/>
          </p:cNvSpPr>
          <p:nvPr>
            <p:ph type="sldNum" sz="quarter" idx="5"/>
          </p:nvPr>
        </p:nvSpPr>
        <p:spPr>
          <a:noFill/>
          <a:ln>
            <a:miter lim="800000"/>
            <a:headEnd/>
            <a:tailEnd/>
          </a:ln>
        </p:spPr>
        <p:txBody>
          <a:bodyPr/>
          <a:lstStyle/>
          <a:p>
            <a:fld id="{1C55C897-5147-42D3-AFE6-AC43AF90BD7C}" type="slidenum">
              <a:rPr lang="en-GB" smtClean="0"/>
              <a:pPr/>
              <a:t>105</a:t>
            </a:fld>
            <a:endParaRPr lang="en-GB" smtClean="0"/>
          </a:p>
        </p:txBody>
      </p:sp>
      <p:sp>
        <p:nvSpPr>
          <p:cNvPr id="106499" name="Rectangle 2"/>
          <p:cNvSpPr>
            <a:spLocks noGrp="1" noRot="1" noChangeAspect="1" noChangeArrowheads="1" noTextEdit="1"/>
          </p:cNvSpPr>
          <p:nvPr>
            <p:ph type="sldImg"/>
          </p:nvPr>
        </p:nvSpPr>
        <p:spPr>
          <a:xfrm>
            <a:off x="959998" y="685800"/>
            <a:ext cx="4938005" cy="3429000"/>
          </a:xfrm>
          <a:ln/>
        </p:spPr>
      </p:sp>
      <p:sp>
        <p:nvSpPr>
          <p:cNvPr id="106500" name="Rectangle 3"/>
          <p:cNvSpPr>
            <a:spLocks noGrp="1" noChangeArrowheads="1"/>
          </p:cNvSpPr>
          <p:nvPr>
            <p:ph type="body" idx="1"/>
          </p:nvPr>
        </p:nvSpPr>
        <p:spPr>
          <a:xfrm>
            <a:off x="913991" y="4343401"/>
            <a:ext cx="5030018" cy="4114800"/>
          </a:xfrm>
          <a:noFill/>
        </p:spPr>
        <p:txBody>
          <a:bodyPr/>
          <a:lstStyle/>
          <a:p>
            <a:endParaRPr lang="el-GR"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5"/>
          <p:cNvSpPr>
            <a:spLocks noGrp="1" noChangeArrowheads="1"/>
          </p:cNvSpPr>
          <p:nvPr>
            <p:ph type="sldNum" sz="quarter" idx="5"/>
          </p:nvPr>
        </p:nvSpPr>
        <p:spPr>
          <a:noFill/>
          <a:ln>
            <a:miter lim="800000"/>
            <a:headEnd/>
            <a:tailEnd/>
          </a:ln>
        </p:spPr>
        <p:txBody>
          <a:bodyPr/>
          <a:lstStyle/>
          <a:p>
            <a:fld id="{0F2AD190-0214-445B-BC3E-6B120052E101}" type="slidenum">
              <a:rPr lang="en-GB" smtClean="0"/>
              <a:pPr/>
              <a:t>106</a:t>
            </a:fld>
            <a:endParaRPr lang="en-GB" smtClean="0"/>
          </a:p>
        </p:txBody>
      </p:sp>
      <p:sp>
        <p:nvSpPr>
          <p:cNvPr id="107523" name="Rectangle 2"/>
          <p:cNvSpPr>
            <a:spLocks noGrp="1" noRot="1" noChangeAspect="1" noChangeArrowheads="1" noTextEdit="1"/>
          </p:cNvSpPr>
          <p:nvPr>
            <p:ph type="sldImg"/>
          </p:nvPr>
        </p:nvSpPr>
        <p:spPr>
          <a:xfrm>
            <a:off x="1143000" y="685800"/>
            <a:ext cx="4572000" cy="3429000"/>
          </a:xfrm>
          <a:ln/>
        </p:spPr>
      </p:sp>
      <p:sp>
        <p:nvSpPr>
          <p:cNvPr id="107524" name="Rectangle 3"/>
          <p:cNvSpPr>
            <a:spLocks noGrp="1" noChangeArrowheads="1"/>
          </p:cNvSpPr>
          <p:nvPr>
            <p:ph type="body" idx="1"/>
          </p:nvPr>
        </p:nvSpPr>
        <p:spPr>
          <a:xfrm>
            <a:off x="913991" y="4343401"/>
            <a:ext cx="5030018" cy="4114800"/>
          </a:xfrm>
          <a:noFill/>
        </p:spPr>
        <p:txBody>
          <a:bodyPr/>
          <a:lstStyle/>
          <a:p>
            <a:endParaRPr lang="el-GR"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5"/>
          <p:cNvSpPr>
            <a:spLocks noGrp="1" noChangeArrowheads="1"/>
          </p:cNvSpPr>
          <p:nvPr>
            <p:ph type="sldNum" sz="quarter" idx="5"/>
          </p:nvPr>
        </p:nvSpPr>
        <p:spPr>
          <a:noFill/>
          <a:ln>
            <a:miter lim="800000"/>
            <a:headEnd/>
            <a:tailEnd/>
          </a:ln>
        </p:spPr>
        <p:txBody>
          <a:bodyPr/>
          <a:lstStyle/>
          <a:p>
            <a:fld id="{48A5519D-1169-4120-A5FF-E92AD6681BC7}" type="slidenum">
              <a:rPr lang="en-GB" smtClean="0"/>
              <a:pPr/>
              <a:t>107</a:t>
            </a:fld>
            <a:endParaRPr lang="en-GB" smtClean="0"/>
          </a:p>
        </p:txBody>
      </p:sp>
      <p:sp>
        <p:nvSpPr>
          <p:cNvPr id="108547" name="Rectangle 2"/>
          <p:cNvSpPr>
            <a:spLocks noGrp="1" noRot="1" noChangeAspect="1" noChangeArrowheads="1" noTextEdit="1"/>
          </p:cNvSpPr>
          <p:nvPr>
            <p:ph type="sldImg"/>
          </p:nvPr>
        </p:nvSpPr>
        <p:spPr>
          <a:xfrm>
            <a:off x="1143000" y="685800"/>
            <a:ext cx="4572000" cy="3429000"/>
          </a:xfrm>
          <a:ln/>
        </p:spPr>
      </p:sp>
      <p:sp>
        <p:nvSpPr>
          <p:cNvPr id="108548" name="Rectangle 3"/>
          <p:cNvSpPr>
            <a:spLocks noGrp="1" noChangeArrowheads="1"/>
          </p:cNvSpPr>
          <p:nvPr>
            <p:ph type="body" idx="1"/>
          </p:nvPr>
        </p:nvSpPr>
        <p:spPr>
          <a:xfrm>
            <a:off x="913991" y="4343401"/>
            <a:ext cx="5030018" cy="4114800"/>
          </a:xfrm>
          <a:noFill/>
        </p:spPr>
        <p:txBody>
          <a:bodyPr/>
          <a:lstStyle/>
          <a:p>
            <a:endParaRPr lang="el-GR"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5"/>
          <p:cNvSpPr>
            <a:spLocks noGrp="1" noChangeArrowheads="1"/>
          </p:cNvSpPr>
          <p:nvPr>
            <p:ph type="sldNum" sz="quarter" idx="5"/>
          </p:nvPr>
        </p:nvSpPr>
        <p:spPr>
          <a:noFill/>
          <a:ln>
            <a:miter lim="800000"/>
            <a:headEnd/>
            <a:tailEnd/>
          </a:ln>
        </p:spPr>
        <p:txBody>
          <a:bodyPr/>
          <a:lstStyle/>
          <a:p>
            <a:fld id="{3857453A-D358-403C-9CEA-33EBAB2E5567}" type="slidenum">
              <a:rPr lang="en-GB" smtClean="0"/>
              <a:pPr/>
              <a:t>108</a:t>
            </a:fld>
            <a:endParaRPr lang="en-GB" smtClean="0"/>
          </a:p>
        </p:txBody>
      </p:sp>
      <p:sp>
        <p:nvSpPr>
          <p:cNvPr id="109571" name="Rectangle 2"/>
          <p:cNvSpPr>
            <a:spLocks noGrp="1" noRot="1" noChangeAspect="1" noChangeArrowheads="1" noTextEdit="1"/>
          </p:cNvSpPr>
          <p:nvPr>
            <p:ph type="sldImg"/>
          </p:nvPr>
        </p:nvSpPr>
        <p:spPr>
          <a:xfrm>
            <a:off x="1143000" y="685800"/>
            <a:ext cx="4572000" cy="3429000"/>
          </a:xfrm>
          <a:ln/>
        </p:spPr>
      </p:sp>
      <p:sp>
        <p:nvSpPr>
          <p:cNvPr id="109572" name="Rectangle 3"/>
          <p:cNvSpPr>
            <a:spLocks noGrp="1" noChangeArrowheads="1"/>
          </p:cNvSpPr>
          <p:nvPr>
            <p:ph type="body" idx="1"/>
          </p:nvPr>
        </p:nvSpPr>
        <p:spPr>
          <a:xfrm>
            <a:off x="913991" y="4343401"/>
            <a:ext cx="5030018" cy="4114800"/>
          </a:xfrm>
          <a:noFill/>
        </p:spPr>
        <p:txBody>
          <a:bodyPr/>
          <a:lstStyle/>
          <a:p>
            <a:endParaRPr lang="el-GR"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5"/>
          <p:cNvSpPr>
            <a:spLocks noGrp="1" noChangeArrowheads="1"/>
          </p:cNvSpPr>
          <p:nvPr>
            <p:ph type="sldNum" sz="quarter" idx="5"/>
          </p:nvPr>
        </p:nvSpPr>
        <p:spPr>
          <a:noFill/>
          <a:ln>
            <a:miter lim="800000"/>
            <a:headEnd/>
            <a:tailEnd/>
          </a:ln>
        </p:spPr>
        <p:txBody>
          <a:bodyPr/>
          <a:lstStyle/>
          <a:p>
            <a:fld id="{6A0352A3-B673-44E2-A5F9-FEB6D4350CA8}" type="slidenum">
              <a:rPr lang="en-GB" smtClean="0"/>
              <a:pPr/>
              <a:t>109</a:t>
            </a:fld>
            <a:endParaRPr lang="en-GB" smtClean="0"/>
          </a:p>
        </p:txBody>
      </p:sp>
      <p:sp>
        <p:nvSpPr>
          <p:cNvPr id="110595" name="Rectangle 2"/>
          <p:cNvSpPr>
            <a:spLocks noChangeArrowheads="1"/>
          </p:cNvSpPr>
          <p:nvPr/>
        </p:nvSpPr>
        <p:spPr bwMode="auto">
          <a:xfrm>
            <a:off x="3885996" y="7100"/>
            <a:ext cx="2972004" cy="431642"/>
          </a:xfrm>
          <a:prstGeom prst="rect">
            <a:avLst/>
          </a:prstGeom>
          <a:noFill/>
          <a:ln w="9525">
            <a:noFill/>
            <a:miter lim="800000"/>
            <a:headEnd/>
            <a:tailEnd/>
          </a:ln>
        </p:spPr>
        <p:txBody>
          <a:bodyPr wrap="none" lIns="84463" tIns="42232" rIns="84463" bIns="42232" anchor="ctr"/>
          <a:lstStyle/>
          <a:p>
            <a:endParaRPr lang="en-US"/>
          </a:p>
        </p:txBody>
      </p:sp>
      <p:sp>
        <p:nvSpPr>
          <p:cNvPr id="110596" name="Rectangle 3"/>
          <p:cNvSpPr>
            <a:spLocks noChangeArrowheads="1"/>
          </p:cNvSpPr>
          <p:nvPr/>
        </p:nvSpPr>
        <p:spPr bwMode="auto">
          <a:xfrm>
            <a:off x="3885996" y="8703839"/>
            <a:ext cx="2972004" cy="430223"/>
          </a:xfrm>
          <a:prstGeom prst="rect">
            <a:avLst/>
          </a:prstGeom>
          <a:noFill/>
          <a:ln w="9525">
            <a:noFill/>
            <a:miter lim="800000"/>
            <a:headEnd/>
            <a:tailEnd/>
          </a:ln>
        </p:spPr>
        <p:txBody>
          <a:bodyPr lIns="18854" tIns="0" rIns="18854" bIns="0" anchor="b"/>
          <a:lstStyle/>
          <a:p>
            <a:pPr algn="r" defTabSz="885690"/>
            <a:r>
              <a:rPr lang="el-GR" sz="1000" i="1" dirty="0"/>
              <a:t>6</a:t>
            </a:r>
          </a:p>
        </p:txBody>
      </p:sp>
      <p:sp>
        <p:nvSpPr>
          <p:cNvPr id="110597" name="Rectangle 4"/>
          <p:cNvSpPr>
            <a:spLocks noChangeArrowheads="1"/>
          </p:cNvSpPr>
          <p:nvPr/>
        </p:nvSpPr>
        <p:spPr bwMode="auto">
          <a:xfrm>
            <a:off x="-1534" y="8703839"/>
            <a:ext cx="2972005" cy="430223"/>
          </a:xfrm>
          <a:prstGeom prst="rect">
            <a:avLst/>
          </a:prstGeom>
          <a:noFill/>
          <a:ln w="9525">
            <a:noFill/>
            <a:miter lim="800000"/>
            <a:headEnd/>
            <a:tailEnd/>
          </a:ln>
        </p:spPr>
        <p:txBody>
          <a:bodyPr wrap="none" lIns="84463" tIns="42232" rIns="84463" bIns="42232" anchor="ctr"/>
          <a:lstStyle/>
          <a:p>
            <a:endParaRPr lang="en-US"/>
          </a:p>
        </p:txBody>
      </p:sp>
      <p:sp>
        <p:nvSpPr>
          <p:cNvPr id="110598" name="Rectangle 5"/>
          <p:cNvSpPr>
            <a:spLocks noChangeArrowheads="1"/>
          </p:cNvSpPr>
          <p:nvPr/>
        </p:nvSpPr>
        <p:spPr bwMode="auto">
          <a:xfrm>
            <a:off x="-1534" y="7100"/>
            <a:ext cx="2972005" cy="431642"/>
          </a:xfrm>
          <a:prstGeom prst="rect">
            <a:avLst/>
          </a:prstGeom>
          <a:noFill/>
          <a:ln w="9525">
            <a:noFill/>
            <a:miter lim="800000"/>
            <a:headEnd/>
            <a:tailEnd/>
          </a:ln>
        </p:spPr>
        <p:txBody>
          <a:bodyPr wrap="none" lIns="84463" tIns="42232" rIns="84463" bIns="42232" anchor="ctr"/>
          <a:lstStyle/>
          <a:p>
            <a:endParaRPr lang="en-US"/>
          </a:p>
        </p:txBody>
      </p:sp>
      <p:sp>
        <p:nvSpPr>
          <p:cNvPr id="110599" name="Rectangle 6"/>
          <p:cNvSpPr>
            <a:spLocks noGrp="1" noRot="1" noChangeAspect="1" noChangeArrowheads="1" noTextEdit="1"/>
          </p:cNvSpPr>
          <p:nvPr>
            <p:ph type="sldImg"/>
          </p:nvPr>
        </p:nvSpPr>
        <p:spPr>
          <a:xfrm>
            <a:off x="1154113" y="693738"/>
            <a:ext cx="4552950" cy="3414712"/>
          </a:xfrm>
          <a:ln cap="flat"/>
        </p:spPr>
      </p:sp>
      <p:sp>
        <p:nvSpPr>
          <p:cNvPr id="110600" name="Rectangle 7"/>
          <p:cNvSpPr>
            <a:spLocks noGrp="1" noChangeArrowheads="1"/>
          </p:cNvSpPr>
          <p:nvPr>
            <p:ph type="body" idx="1"/>
          </p:nvPr>
        </p:nvSpPr>
        <p:spPr>
          <a:xfrm>
            <a:off x="912458" y="4343401"/>
            <a:ext cx="5031551" cy="3852123"/>
          </a:xfrm>
          <a:noFill/>
        </p:spPr>
        <p:txBody>
          <a:bodyPr lIns="87982" tIns="45563" rIns="87982" bIns="45563"/>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5"/>
          <p:cNvSpPr>
            <a:spLocks noGrp="1" noChangeArrowheads="1"/>
          </p:cNvSpPr>
          <p:nvPr>
            <p:ph type="sldNum" sz="quarter" idx="5"/>
          </p:nvPr>
        </p:nvSpPr>
        <p:spPr>
          <a:noFill/>
          <a:ln>
            <a:miter lim="800000"/>
            <a:headEnd/>
            <a:tailEnd/>
          </a:ln>
        </p:spPr>
        <p:txBody>
          <a:bodyPr/>
          <a:lstStyle/>
          <a:p>
            <a:fld id="{D9113B42-DB4A-469F-B48C-074F12D3B1A9}" type="slidenum">
              <a:rPr lang="en-GB" smtClean="0"/>
              <a:pPr/>
              <a:t>9</a:t>
            </a:fld>
            <a:endParaRPr lang="en-GB" smtClean="0"/>
          </a:p>
        </p:txBody>
      </p:sp>
      <p:sp>
        <p:nvSpPr>
          <p:cNvPr id="139267" name="Rectangle 2"/>
          <p:cNvSpPr>
            <a:spLocks noGrp="1" noRot="1" noChangeAspect="1" noChangeArrowheads="1" noTextEdit="1"/>
          </p:cNvSpPr>
          <p:nvPr>
            <p:ph type="sldImg"/>
          </p:nvPr>
        </p:nvSpPr>
        <p:spPr>
          <a:ln/>
        </p:spPr>
      </p:sp>
      <p:sp>
        <p:nvSpPr>
          <p:cNvPr id="139268" name="Rectangle 3"/>
          <p:cNvSpPr>
            <a:spLocks noGrp="1" noChangeArrowheads="1"/>
          </p:cNvSpPr>
          <p:nvPr>
            <p:ph type="body" idx="1"/>
          </p:nvPr>
        </p:nvSpPr>
        <p:spPr>
          <a:noFill/>
        </p:spPr>
        <p:txBody>
          <a:bodyPr/>
          <a:lstStyle/>
          <a:p>
            <a:endParaRPr lang="el-GR" smtClean="0"/>
          </a:p>
        </p:txBody>
      </p:sp>
      <p:sp>
        <p:nvSpPr>
          <p:cNvPr id="139269"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5"/>
          <p:cNvSpPr>
            <a:spLocks noGrp="1" noChangeArrowheads="1"/>
          </p:cNvSpPr>
          <p:nvPr>
            <p:ph type="sldNum" sz="quarter" idx="5"/>
          </p:nvPr>
        </p:nvSpPr>
        <p:spPr>
          <a:noFill/>
          <a:ln>
            <a:miter lim="800000"/>
            <a:headEnd/>
            <a:tailEnd/>
          </a:ln>
        </p:spPr>
        <p:txBody>
          <a:bodyPr/>
          <a:lstStyle/>
          <a:p>
            <a:fld id="{C09343C9-C34F-483F-B6B2-D4412E937EEA}" type="slidenum">
              <a:rPr lang="en-GB" smtClean="0"/>
              <a:pPr/>
              <a:t>110</a:t>
            </a:fld>
            <a:endParaRPr lang="en-GB" smtClean="0"/>
          </a:p>
        </p:txBody>
      </p:sp>
      <p:sp>
        <p:nvSpPr>
          <p:cNvPr id="111619" name="Rectangle 2"/>
          <p:cNvSpPr>
            <a:spLocks noChangeArrowheads="1"/>
          </p:cNvSpPr>
          <p:nvPr/>
        </p:nvSpPr>
        <p:spPr bwMode="auto">
          <a:xfrm>
            <a:off x="3885996" y="7100"/>
            <a:ext cx="2972004" cy="431642"/>
          </a:xfrm>
          <a:prstGeom prst="rect">
            <a:avLst/>
          </a:prstGeom>
          <a:noFill/>
          <a:ln w="9525">
            <a:noFill/>
            <a:miter lim="800000"/>
            <a:headEnd/>
            <a:tailEnd/>
          </a:ln>
        </p:spPr>
        <p:txBody>
          <a:bodyPr wrap="none" lIns="84463" tIns="42232" rIns="84463" bIns="42232" anchor="ctr"/>
          <a:lstStyle/>
          <a:p>
            <a:endParaRPr lang="en-US"/>
          </a:p>
        </p:txBody>
      </p:sp>
      <p:sp>
        <p:nvSpPr>
          <p:cNvPr id="111620" name="Rectangle 3"/>
          <p:cNvSpPr>
            <a:spLocks noChangeArrowheads="1"/>
          </p:cNvSpPr>
          <p:nvPr/>
        </p:nvSpPr>
        <p:spPr bwMode="auto">
          <a:xfrm>
            <a:off x="3885996" y="8703839"/>
            <a:ext cx="2972004" cy="430223"/>
          </a:xfrm>
          <a:prstGeom prst="rect">
            <a:avLst/>
          </a:prstGeom>
          <a:noFill/>
          <a:ln w="9525">
            <a:noFill/>
            <a:miter lim="800000"/>
            <a:headEnd/>
            <a:tailEnd/>
          </a:ln>
        </p:spPr>
        <p:txBody>
          <a:bodyPr lIns="18854" tIns="0" rIns="18854" bIns="0" anchor="b"/>
          <a:lstStyle/>
          <a:p>
            <a:pPr algn="r" defTabSz="885690"/>
            <a:r>
              <a:rPr lang="el-GR" sz="1000" i="1" dirty="0"/>
              <a:t>5</a:t>
            </a:r>
          </a:p>
        </p:txBody>
      </p:sp>
      <p:sp>
        <p:nvSpPr>
          <p:cNvPr id="111621" name="Rectangle 4"/>
          <p:cNvSpPr>
            <a:spLocks noChangeArrowheads="1"/>
          </p:cNvSpPr>
          <p:nvPr/>
        </p:nvSpPr>
        <p:spPr bwMode="auto">
          <a:xfrm>
            <a:off x="-1534" y="8703839"/>
            <a:ext cx="2972005" cy="430223"/>
          </a:xfrm>
          <a:prstGeom prst="rect">
            <a:avLst/>
          </a:prstGeom>
          <a:noFill/>
          <a:ln w="9525">
            <a:noFill/>
            <a:miter lim="800000"/>
            <a:headEnd/>
            <a:tailEnd/>
          </a:ln>
        </p:spPr>
        <p:txBody>
          <a:bodyPr wrap="none" lIns="84463" tIns="42232" rIns="84463" bIns="42232" anchor="ctr"/>
          <a:lstStyle/>
          <a:p>
            <a:endParaRPr lang="en-US"/>
          </a:p>
        </p:txBody>
      </p:sp>
      <p:sp>
        <p:nvSpPr>
          <p:cNvPr id="111622" name="Rectangle 5"/>
          <p:cNvSpPr>
            <a:spLocks noChangeArrowheads="1"/>
          </p:cNvSpPr>
          <p:nvPr/>
        </p:nvSpPr>
        <p:spPr bwMode="auto">
          <a:xfrm>
            <a:off x="-1534" y="7100"/>
            <a:ext cx="2972005" cy="431642"/>
          </a:xfrm>
          <a:prstGeom prst="rect">
            <a:avLst/>
          </a:prstGeom>
          <a:noFill/>
          <a:ln w="9525">
            <a:noFill/>
            <a:miter lim="800000"/>
            <a:headEnd/>
            <a:tailEnd/>
          </a:ln>
        </p:spPr>
        <p:txBody>
          <a:bodyPr wrap="none" lIns="84463" tIns="42232" rIns="84463" bIns="42232" anchor="ctr"/>
          <a:lstStyle/>
          <a:p>
            <a:endParaRPr lang="en-US"/>
          </a:p>
        </p:txBody>
      </p:sp>
      <p:sp>
        <p:nvSpPr>
          <p:cNvPr id="111623" name="Rectangle 6"/>
          <p:cNvSpPr>
            <a:spLocks noGrp="1" noRot="1" noChangeAspect="1" noChangeArrowheads="1" noTextEdit="1"/>
          </p:cNvSpPr>
          <p:nvPr>
            <p:ph type="sldImg"/>
          </p:nvPr>
        </p:nvSpPr>
        <p:spPr>
          <a:xfrm>
            <a:off x="1154113" y="693738"/>
            <a:ext cx="4552950" cy="3414712"/>
          </a:xfrm>
          <a:ln cap="flat"/>
        </p:spPr>
      </p:sp>
      <p:sp>
        <p:nvSpPr>
          <p:cNvPr id="111624" name="Rectangle 7"/>
          <p:cNvSpPr>
            <a:spLocks noGrp="1" noChangeArrowheads="1"/>
          </p:cNvSpPr>
          <p:nvPr>
            <p:ph type="body" idx="1"/>
          </p:nvPr>
        </p:nvSpPr>
        <p:spPr>
          <a:xfrm>
            <a:off x="912458" y="4343401"/>
            <a:ext cx="5031551" cy="3852123"/>
          </a:xfrm>
          <a:noFill/>
        </p:spPr>
        <p:txBody>
          <a:bodyPr lIns="87982" tIns="45563" rIns="87982" bIns="45563"/>
          <a:lstStyle/>
          <a:p>
            <a:endParaRPr lang="en-US" smtClean="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5"/>
          <p:cNvSpPr>
            <a:spLocks noGrp="1" noChangeArrowheads="1"/>
          </p:cNvSpPr>
          <p:nvPr>
            <p:ph type="sldNum" sz="quarter" idx="5"/>
          </p:nvPr>
        </p:nvSpPr>
        <p:spPr>
          <a:noFill/>
          <a:ln>
            <a:miter lim="800000"/>
            <a:headEnd/>
            <a:tailEnd/>
          </a:ln>
        </p:spPr>
        <p:txBody>
          <a:bodyPr/>
          <a:lstStyle/>
          <a:p>
            <a:fld id="{6431AC41-F83B-4F4C-BD1B-C143687363CB}" type="slidenum">
              <a:rPr lang="en-GB" smtClean="0"/>
              <a:pPr/>
              <a:t>111</a:t>
            </a:fld>
            <a:endParaRPr lang="en-GB" smtClean="0"/>
          </a:p>
        </p:txBody>
      </p:sp>
      <p:sp>
        <p:nvSpPr>
          <p:cNvPr id="112643" name="Rectangle 2"/>
          <p:cNvSpPr>
            <a:spLocks noChangeArrowheads="1"/>
          </p:cNvSpPr>
          <p:nvPr/>
        </p:nvSpPr>
        <p:spPr bwMode="auto">
          <a:xfrm>
            <a:off x="3885996" y="7100"/>
            <a:ext cx="2972004" cy="431642"/>
          </a:xfrm>
          <a:prstGeom prst="rect">
            <a:avLst/>
          </a:prstGeom>
          <a:noFill/>
          <a:ln w="9525">
            <a:noFill/>
            <a:miter lim="800000"/>
            <a:headEnd/>
            <a:tailEnd/>
          </a:ln>
        </p:spPr>
        <p:txBody>
          <a:bodyPr wrap="none" lIns="84463" tIns="42232" rIns="84463" bIns="42232" anchor="ctr"/>
          <a:lstStyle/>
          <a:p>
            <a:endParaRPr lang="en-US"/>
          </a:p>
        </p:txBody>
      </p:sp>
      <p:sp>
        <p:nvSpPr>
          <p:cNvPr id="112644" name="Rectangle 3"/>
          <p:cNvSpPr>
            <a:spLocks noChangeArrowheads="1"/>
          </p:cNvSpPr>
          <p:nvPr/>
        </p:nvSpPr>
        <p:spPr bwMode="auto">
          <a:xfrm>
            <a:off x="3885996" y="8703839"/>
            <a:ext cx="2972004" cy="430223"/>
          </a:xfrm>
          <a:prstGeom prst="rect">
            <a:avLst/>
          </a:prstGeom>
          <a:noFill/>
          <a:ln w="9525">
            <a:noFill/>
            <a:miter lim="800000"/>
            <a:headEnd/>
            <a:tailEnd/>
          </a:ln>
        </p:spPr>
        <p:txBody>
          <a:bodyPr lIns="18854" tIns="0" rIns="18854" bIns="0" anchor="b"/>
          <a:lstStyle/>
          <a:p>
            <a:pPr algn="r" defTabSz="885690"/>
            <a:r>
              <a:rPr lang="el-GR" sz="1000" i="1" dirty="0"/>
              <a:t>6</a:t>
            </a:r>
          </a:p>
        </p:txBody>
      </p:sp>
      <p:sp>
        <p:nvSpPr>
          <p:cNvPr id="112645" name="Rectangle 4"/>
          <p:cNvSpPr>
            <a:spLocks noChangeArrowheads="1"/>
          </p:cNvSpPr>
          <p:nvPr/>
        </p:nvSpPr>
        <p:spPr bwMode="auto">
          <a:xfrm>
            <a:off x="-1534" y="8703839"/>
            <a:ext cx="2972005" cy="430223"/>
          </a:xfrm>
          <a:prstGeom prst="rect">
            <a:avLst/>
          </a:prstGeom>
          <a:noFill/>
          <a:ln w="9525">
            <a:noFill/>
            <a:miter lim="800000"/>
            <a:headEnd/>
            <a:tailEnd/>
          </a:ln>
        </p:spPr>
        <p:txBody>
          <a:bodyPr wrap="none" lIns="84463" tIns="42232" rIns="84463" bIns="42232" anchor="ctr"/>
          <a:lstStyle/>
          <a:p>
            <a:endParaRPr lang="en-US"/>
          </a:p>
        </p:txBody>
      </p:sp>
      <p:sp>
        <p:nvSpPr>
          <p:cNvPr id="112646" name="Rectangle 5"/>
          <p:cNvSpPr>
            <a:spLocks noChangeArrowheads="1"/>
          </p:cNvSpPr>
          <p:nvPr/>
        </p:nvSpPr>
        <p:spPr bwMode="auto">
          <a:xfrm>
            <a:off x="-1534" y="7100"/>
            <a:ext cx="2972005" cy="431642"/>
          </a:xfrm>
          <a:prstGeom prst="rect">
            <a:avLst/>
          </a:prstGeom>
          <a:noFill/>
          <a:ln w="9525">
            <a:noFill/>
            <a:miter lim="800000"/>
            <a:headEnd/>
            <a:tailEnd/>
          </a:ln>
        </p:spPr>
        <p:txBody>
          <a:bodyPr wrap="none" lIns="84463" tIns="42232" rIns="84463" bIns="42232" anchor="ctr"/>
          <a:lstStyle/>
          <a:p>
            <a:endParaRPr lang="en-US"/>
          </a:p>
        </p:txBody>
      </p:sp>
      <p:sp>
        <p:nvSpPr>
          <p:cNvPr id="112647" name="Rectangle 6"/>
          <p:cNvSpPr>
            <a:spLocks noGrp="1" noRot="1" noChangeAspect="1" noChangeArrowheads="1" noTextEdit="1"/>
          </p:cNvSpPr>
          <p:nvPr>
            <p:ph type="sldImg"/>
          </p:nvPr>
        </p:nvSpPr>
        <p:spPr>
          <a:xfrm>
            <a:off x="1154113" y="693738"/>
            <a:ext cx="4552950" cy="3414712"/>
          </a:xfrm>
          <a:ln cap="flat"/>
        </p:spPr>
      </p:sp>
      <p:sp>
        <p:nvSpPr>
          <p:cNvPr id="112648" name="Rectangle 7"/>
          <p:cNvSpPr>
            <a:spLocks noGrp="1" noChangeArrowheads="1"/>
          </p:cNvSpPr>
          <p:nvPr>
            <p:ph type="body" idx="1"/>
          </p:nvPr>
        </p:nvSpPr>
        <p:spPr>
          <a:xfrm>
            <a:off x="912458" y="4343401"/>
            <a:ext cx="5031551" cy="3852123"/>
          </a:xfrm>
          <a:noFill/>
        </p:spPr>
        <p:txBody>
          <a:bodyPr lIns="87982" tIns="45563" rIns="87982" bIns="45563"/>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5"/>
          <p:cNvSpPr>
            <a:spLocks noGrp="1" noChangeArrowheads="1"/>
          </p:cNvSpPr>
          <p:nvPr>
            <p:ph type="sldNum" sz="quarter" idx="5"/>
          </p:nvPr>
        </p:nvSpPr>
        <p:spPr>
          <a:noFill/>
          <a:ln>
            <a:miter lim="800000"/>
            <a:headEnd/>
            <a:tailEnd/>
          </a:ln>
        </p:spPr>
        <p:txBody>
          <a:bodyPr/>
          <a:lstStyle/>
          <a:p>
            <a:fld id="{156863ED-A3C6-4374-A9C8-115C73D5030F}" type="slidenum">
              <a:rPr lang="en-GB" smtClean="0"/>
              <a:pPr/>
              <a:t>10</a:t>
            </a:fld>
            <a:endParaRPr lang="en-GB" smtClean="0"/>
          </a:p>
        </p:txBody>
      </p:sp>
      <p:sp>
        <p:nvSpPr>
          <p:cNvPr id="140291" name="Rectangle 2"/>
          <p:cNvSpPr>
            <a:spLocks noGrp="1" noRot="1" noChangeAspect="1" noChangeArrowheads="1" noTextEdit="1"/>
          </p:cNvSpPr>
          <p:nvPr>
            <p:ph type="sldImg"/>
          </p:nvPr>
        </p:nvSpPr>
        <p:spPr>
          <a:ln/>
        </p:spPr>
      </p:sp>
      <p:sp>
        <p:nvSpPr>
          <p:cNvPr id="140292" name="Rectangle 3"/>
          <p:cNvSpPr>
            <a:spLocks noGrp="1" noChangeArrowheads="1"/>
          </p:cNvSpPr>
          <p:nvPr>
            <p:ph type="body" idx="1"/>
          </p:nvPr>
        </p:nvSpPr>
        <p:spPr>
          <a:noFill/>
        </p:spPr>
        <p:txBody>
          <a:bodyPr/>
          <a:lstStyle/>
          <a:p>
            <a:endParaRPr lang="el-GR" smtClean="0"/>
          </a:p>
        </p:txBody>
      </p:sp>
      <p:sp>
        <p:nvSpPr>
          <p:cNvPr id="140293"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5"/>
          <p:cNvSpPr>
            <a:spLocks noGrp="1" noChangeArrowheads="1"/>
          </p:cNvSpPr>
          <p:nvPr>
            <p:ph type="sldNum" sz="quarter" idx="5"/>
          </p:nvPr>
        </p:nvSpPr>
        <p:spPr>
          <a:noFill/>
          <a:ln>
            <a:miter lim="800000"/>
            <a:headEnd/>
            <a:tailEnd/>
          </a:ln>
        </p:spPr>
        <p:txBody>
          <a:bodyPr/>
          <a:lstStyle/>
          <a:p>
            <a:fld id="{7E3506AB-A5C0-4736-9B91-6FD127D739B1}" type="slidenum">
              <a:rPr lang="en-GB" smtClean="0"/>
              <a:pPr/>
              <a:t>11</a:t>
            </a:fld>
            <a:endParaRPr lang="en-GB" smtClean="0"/>
          </a:p>
        </p:txBody>
      </p:sp>
      <p:sp>
        <p:nvSpPr>
          <p:cNvPr id="142339" name="Rectangle 2"/>
          <p:cNvSpPr>
            <a:spLocks noGrp="1" noRot="1" noChangeAspect="1" noChangeArrowheads="1" noTextEdit="1"/>
          </p:cNvSpPr>
          <p:nvPr>
            <p:ph type="sldImg"/>
          </p:nvPr>
        </p:nvSpPr>
        <p:spPr>
          <a:ln/>
        </p:spPr>
      </p:sp>
      <p:sp>
        <p:nvSpPr>
          <p:cNvPr id="142340" name="Rectangle 3"/>
          <p:cNvSpPr>
            <a:spLocks noGrp="1" noChangeArrowheads="1"/>
          </p:cNvSpPr>
          <p:nvPr>
            <p:ph type="body" idx="1"/>
          </p:nvPr>
        </p:nvSpPr>
        <p:spPr>
          <a:noFill/>
        </p:spPr>
        <p:txBody>
          <a:bodyPr/>
          <a:lstStyle/>
          <a:p>
            <a:endParaRPr lang="el-GR" smtClean="0"/>
          </a:p>
        </p:txBody>
      </p:sp>
      <p:sp>
        <p:nvSpPr>
          <p:cNvPr id="142341" name="Footer Placeholder 1"/>
          <p:cNvSpPr>
            <a:spLocks noGrp="1"/>
          </p:cNvSpPr>
          <p:nvPr>
            <p:ph type="ftr" sz="quarter" idx="4"/>
          </p:nvPr>
        </p:nvSpPr>
        <p:spPr>
          <a:noFill/>
          <a:ln>
            <a:miter lim="800000"/>
            <a:headEnd/>
            <a:tailEnd/>
          </a:ln>
        </p:spPr>
        <p:txBody>
          <a:bodyPr/>
          <a:lstStyle/>
          <a:p>
            <a:r>
              <a:rPr lang="el-GR" smtClean="0"/>
              <a:t>Σ τ ρ α τ η γ ι κ ή   τ ω ν   Ε π  ι χ ε ι ρ ή σ ε  ω ν   -           Β .   Π α π  α δ ά κ η ς   -    2 0 1 3 </a:t>
            </a:r>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15/6/2020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15/6/2020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15/6/2020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smtClean="0"/>
          </a:p>
        </p:txBody>
      </p:sp>
      <p:sp>
        <p:nvSpPr>
          <p:cNvPr id="4" name="Rectangle 2"/>
          <p:cNvSpPr>
            <a:spLocks noGrp="1" noChangeArrowheads="1"/>
          </p:cNvSpPr>
          <p:nvPr>
            <p:ph type="dt" sz="half" idx="10"/>
          </p:nvPr>
        </p:nvSpPr>
        <p:spPr>
          <a:ln/>
        </p:spPr>
        <p:txBody>
          <a:bodyPr/>
          <a:lstStyle>
            <a:lvl1pPr>
              <a:defRPr/>
            </a:lvl1pPr>
          </a:lstStyle>
          <a:p>
            <a:endParaRPr lang="el-GR"/>
          </a:p>
        </p:txBody>
      </p:sp>
      <p:sp>
        <p:nvSpPr>
          <p:cNvPr id="5" name="Rectangle 3"/>
          <p:cNvSpPr>
            <a:spLocks noGrp="1" noChangeArrowheads="1"/>
          </p:cNvSpPr>
          <p:nvPr>
            <p:ph type="ftr" sz="quarter" idx="11"/>
          </p:nvPr>
        </p:nvSpPr>
        <p:spPr>
          <a:ln/>
        </p:spPr>
        <p:txBody>
          <a:bodyPr/>
          <a:lstStyle>
            <a:lvl1pPr>
              <a:defRPr/>
            </a:lvl1pPr>
          </a:lstStyle>
          <a:p>
            <a:endParaRPr lang="el-GR"/>
          </a:p>
        </p:txBody>
      </p:sp>
      <p:sp>
        <p:nvSpPr>
          <p:cNvPr id="6" name="Rectangle 4"/>
          <p:cNvSpPr>
            <a:spLocks noGrp="1" noChangeArrowheads="1"/>
          </p:cNvSpPr>
          <p:nvPr>
            <p:ph type="sldNum" sz="quarter" idx="12"/>
          </p:nvPr>
        </p:nvSpPr>
        <p:spPr>
          <a:ln/>
        </p:spPr>
        <p:txBody>
          <a:bodyPr/>
          <a:lstStyle>
            <a:lvl1pPr>
              <a:defRPr/>
            </a:lvl1pPr>
          </a:lstStyle>
          <a:p>
            <a:fld id="{9F751C98-D647-46C4-B57D-E399800A1690}"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15/6/2020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15/6/2020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15/6/2020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15/6/2020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15/6/2020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15/6/2020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15/6/2020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15/6/2020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15/6/2020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3" Type="http://schemas.openxmlformats.org/officeDocument/2006/relationships/notesSlide" Target="../notesSlides/notesSlide66.xml"/><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15.wmf"/><Relationship Id="rId4" Type="http://schemas.openxmlformats.org/officeDocument/2006/relationships/oleObject" Target="../embeddings/oleObject8.bin"/></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3.wmf"/></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image" Target="../media/image5.w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42.xml"/><Relationship Id="rId1" Type="http://schemas.openxmlformats.org/officeDocument/2006/relationships/slideLayout" Target="../slideLayouts/slideLayout2.xml"/><Relationship Id="rId4" Type="http://schemas.openxmlformats.org/officeDocument/2006/relationships/image" Target="../media/image7.wmf"/></Relationships>
</file>

<file path=ppt/slides/_rels/slide51.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43.xml"/><Relationship Id="rId1" Type="http://schemas.openxmlformats.org/officeDocument/2006/relationships/slideLayout" Target="../slideLayouts/slideLayout2.xml"/><Relationship Id="rId4" Type="http://schemas.openxmlformats.org/officeDocument/2006/relationships/image" Target="../media/image8.wmf"/></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9.wmf"/></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3" Type="http://schemas.openxmlformats.org/officeDocument/2006/relationships/notesSlide" Target="../notesSlides/notesSlide47.xml"/><Relationship Id="rId2" Type="http://schemas.openxmlformats.org/officeDocument/2006/relationships/slideLayout" Target="../slideLayouts/slideLayout6.xml"/><Relationship Id="rId1" Type="http://schemas.openxmlformats.org/officeDocument/2006/relationships/vmlDrawing" Target="../drawings/vmlDrawing5.vml"/><Relationship Id="rId6" Type="http://schemas.openxmlformats.org/officeDocument/2006/relationships/image" Target="../media/image10.wmf"/><Relationship Id="rId5" Type="http://schemas.openxmlformats.org/officeDocument/2006/relationships/oleObject" Target="../embeddings/Microsoft_Word_97_-_2003_Document1.doc"/><Relationship Id="rId4" Type="http://schemas.openxmlformats.org/officeDocument/2006/relationships/oleObject" Target="../embeddings/oleObject5.bin"/></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3" Type="http://schemas.openxmlformats.org/officeDocument/2006/relationships/notesSlide" Target="../notesSlides/notesSlide53.xml"/><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image" Target="../media/image11.wmf"/><Relationship Id="rId5" Type="http://schemas.openxmlformats.org/officeDocument/2006/relationships/oleObject" Target="../embeddings/Microsoft_Word_97_-_2003_Document2.doc"/><Relationship Id="rId4" Type="http://schemas.openxmlformats.org/officeDocument/2006/relationships/oleObject" Target="../embeddings/oleObject6.bin"/></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2.wmf"/></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2.wmf"/><Relationship Id="rId4" Type="http://schemas.openxmlformats.org/officeDocument/2006/relationships/oleObject" Target="../embeddings/oleObject2.bin"/></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3" Type="http://schemas.openxmlformats.org/officeDocument/2006/relationships/hyperlink" Target="http://www.oneworld.com/satellite/satellite.cfm?teamcode=aa" TargetMode="External"/><Relationship Id="rId2" Type="http://schemas.openxmlformats.org/officeDocument/2006/relationships/notesSlide" Target="../notesSlides/notesSlide58.xml"/><Relationship Id="rId1" Type="http://schemas.openxmlformats.org/officeDocument/2006/relationships/slideLayout" Target="../slideLayouts/slideLayout4.xml"/><Relationship Id="rId6" Type="http://schemas.openxmlformats.org/officeDocument/2006/relationships/image" Target="../media/image14.png"/><Relationship Id="rId5" Type="http://schemas.openxmlformats.org/officeDocument/2006/relationships/hyperlink" Target="http://www.oneworld.com/satellite/satellite.cfm?teamcode=ba" TargetMode="External"/><Relationship Id="rId4" Type="http://schemas.openxmlformats.org/officeDocument/2006/relationships/image" Target="../media/image13.png"/></Relationships>
</file>

<file path=ppt/slides/_rels/slide82.xml.rels><?xml version="1.0" encoding="UTF-8" standalone="yes"?>
<Relationships xmlns="http://schemas.openxmlformats.org/package/2006/relationships"><Relationship Id="rId3" Type="http://schemas.openxmlformats.org/officeDocument/2006/relationships/hyperlink" Target="http://www.oneworld.com/satellite/satellite.cfm?teamcode=aa" TargetMode="External"/><Relationship Id="rId2" Type="http://schemas.openxmlformats.org/officeDocument/2006/relationships/notesSlide" Target="../notesSlides/notesSlide59.xml"/><Relationship Id="rId1" Type="http://schemas.openxmlformats.org/officeDocument/2006/relationships/slideLayout" Target="../slideLayouts/slideLayout4.xml"/><Relationship Id="rId6" Type="http://schemas.openxmlformats.org/officeDocument/2006/relationships/image" Target="../media/image14.png"/><Relationship Id="rId5" Type="http://schemas.openxmlformats.org/officeDocument/2006/relationships/hyperlink" Target="http://www.oneworld.com/satellite/satellite.cfm?teamcode=ba" TargetMode="External"/><Relationship Id="rId4" Type="http://schemas.openxmlformats.org/officeDocument/2006/relationships/image" Target="../media/image13.png"/></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42844" y="1000108"/>
            <a:ext cx="8572560" cy="2600343"/>
          </a:xfrm>
        </p:spPr>
        <p:txBody>
          <a:bodyPr>
            <a:noAutofit/>
          </a:bodyPr>
          <a:lstStyle/>
          <a:p>
            <a:pPr algn="ctr"/>
            <a:r>
              <a:rPr lang="en-US" sz="4000" b="1" dirty="0" smtClean="0"/>
              <a:t/>
            </a:r>
            <a:br>
              <a:rPr lang="en-US" sz="4000" b="1" dirty="0" smtClean="0"/>
            </a:br>
            <a:r>
              <a:rPr lang="el-GR" sz="4000" b="1" dirty="0" smtClean="0"/>
              <a:t>ΠΡΟΓΡΑΜΜΑ ΜΕΤΑΠΤΥΧΙΑΚΩΝ ΣΠΟΥΔΩΝ </a:t>
            </a:r>
            <a:br>
              <a:rPr lang="el-GR" sz="4000" b="1" dirty="0" smtClean="0"/>
            </a:br>
            <a:r>
              <a:rPr lang="el-GR" sz="4000" b="1" dirty="0" smtClean="0"/>
              <a:t>"ΛΟΓΙΣΤΙΚΗ &amp; ΕΛΕΓΚΤΙΚΗ"</a:t>
            </a:r>
            <a:r>
              <a:rPr lang="el-GR" sz="4000" dirty="0" smtClean="0"/>
              <a:t/>
            </a:r>
            <a:br>
              <a:rPr lang="el-GR" sz="4000" dirty="0" smtClean="0"/>
            </a:br>
            <a:endParaRPr lang="el-GR" sz="4000" dirty="0"/>
          </a:p>
        </p:txBody>
      </p:sp>
      <p:sp>
        <p:nvSpPr>
          <p:cNvPr id="5" name="Rectangle 2050"/>
          <p:cNvSpPr>
            <a:spLocks noGrp="1" noChangeArrowheads="1"/>
          </p:cNvSpPr>
          <p:nvPr>
            <p:ph type="subTitle" idx="1"/>
          </p:nvPr>
        </p:nvSpPr>
        <p:spPr bwMode="auto">
          <a:prstGeom prst="rect">
            <a:avLst/>
          </a:prstGeom>
          <a:gradFill rotWithShape="0">
            <a:gsLst>
              <a:gs pos="0">
                <a:srgbClr val="6600FF"/>
              </a:gs>
              <a:gs pos="100000">
                <a:srgbClr val="4700B2"/>
              </a:gs>
            </a:gsLst>
            <a:path path="shape">
              <a:fillToRect l="50000" t="50000" r="50000" b="50000"/>
            </a:path>
          </a:gradFill>
          <a:ln w="76200">
            <a:solidFill>
              <a:srgbClr val="000080"/>
            </a:solidFill>
            <a:miter lim="800000"/>
            <a:headEnd/>
            <a:tailEnd/>
          </a:ln>
        </p:spPr>
        <p:txBody>
          <a:bodyPr lIns="92075" tIns="46038" rIns="92075" bIns="46038" anchor="ctr">
            <a:normAutofit/>
          </a:bodyPr>
          <a:lstStyle/>
          <a:p>
            <a:pPr algn="ctr"/>
            <a:r>
              <a:rPr lang="el-GR" sz="4400" b="1" dirty="0" smtClean="0">
                <a:solidFill>
                  <a:srgbClr val="FFFFFF"/>
                </a:solidFill>
              </a:rPr>
              <a:t>ΟΙΚΟΝΟΜΙΚΗ ΤΩΝ ΕΠΙΧΕΙΡΗΣΕΩΝ</a:t>
            </a:r>
            <a:endParaRPr lang="en-GB" sz="4400" b="1" dirty="0">
              <a:solidFill>
                <a:srgbClr val="FFFFFF"/>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4530" name="Rectangle 2"/>
          <p:cNvSpPr>
            <a:spLocks noGrp="1" noChangeArrowheads="1"/>
          </p:cNvSpPr>
          <p:nvPr>
            <p:ph type="title"/>
          </p:nvPr>
        </p:nvSpPr>
        <p:spPr>
          <a:xfrm>
            <a:off x="304800" y="304800"/>
            <a:ext cx="8229600" cy="3657600"/>
          </a:xfrm>
          <a:ln>
            <a:solidFill>
              <a:srgbClr val="FFFF00"/>
            </a:solidFill>
            <a:miter lim="800000"/>
            <a:headEnd/>
            <a:tailEnd/>
          </a:ln>
        </p:spPr>
        <p:txBody>
          <a:bodyPr>
            <a:normAutofit fontScale="90000"/>
          </a:bodyPr>
          <a:lstStyle/>
          <a:p>
            <a:pPr>
              <a:defRPr/>
            </a:pPr>
            <a:r>
              <a:rPr lang="el-GR" sz="2400" smtClean="0">
                <a:solidFill>
                  <a:schemeClr val="tx1"/>
                </a:solidFill>
              </a:rPr>
              <a:t/>
            </a:r>
            <a:br>
              <a:rPr lang="el-GR" sz="2400" smtClean="0">
                <a:solidFill>
                  <a:schemeClr val="tx1"/>
                </a:solidFill>
              </a:rPr>
            </a:br>
            <a:r>
              <a:rPr lang="el-GR" sz="2400" smtClean="0">
                <a:solidFill>
                  <a:schemeClr val="tx1"/>
                </a:solidFill>
              </a:rPr>
              <a:t/>
            </a:r>
            <a:br>
              <a:rPr lang="el-GR" sz="2400" smtClean="0">
                <a:solidFill>
                  <a:schemeClr val="tx1"/>
                </a:solidFill>
              </a:rPr>
            </a:br>
            <a:r>
              <a:rPr lang="el-GR" sz="2400" smtClean="0">
                <a:solidFill>
                  <a:schemeClr val="tx1"/>
                </a:solidFill>
              </a:rPr>
              <a:t/>
            </a:r>
            <a:br>
              <a:rPr lang="el-GR" sz="2400" smtClean="0">
                <a:solidFill>
                  <a:schemeClr val="tx1"/>
                </a:solidFill>
              </a:rPr>
            </a:br>
            <a:r>
              <a:rPr lang="el-GR" sz="2400" smtClean="0">
                <a:solidFill>
                  <a:schemeClr val="tx1"/>
                </a:solidFill>
              </a:rPr>
              <a:t>Όταν ήμουν νεώτερος πάντα φανταζόμουν ένα δωμάτιο μέσα από το οποίο όλες οι στρατηγικές ξεκινούσαν.Αργότερα, βρήκα ότι τέτοιο γραφείο δεν υπάρχει…..Η στρατηγική της επιχείρησης μπορεί να μην υπάρχει κιόλας στο μυαλό ενός ανθρώπου! Σίγουρα δεν ξέρω που αυτή είναι γραμμένη. Απλά μεταφέρεται μέσα από μια σειρά στρατηγικών αποφάσεων που έχουν παρθεί».   </a:t>
            </a:r>
            <a:br>
              <a:rPr lang="el-GR" sz="2400" smtClean="0">
                <a:solidFill>
                  <a:schemeClr val="tx1"/>
                </a:solidFill>
              </a:rPr>
            </a:br>
            <a:r>
              <a:rPr lang="el-GR" sz="2400" smtClean="0">
                <a:solidFill>
                  <a:schemeClr val="tx1"/>
                </a:solidFill>
              </a:rPr>
              <a:t> </a:t>
            </a:r>
            <a:br>
              <a:rPr lang="el-GR" sz="2400" smtClean="0">
                <a:solidFill>
                  <a:schemeClr val="tx1"/>
                </a:solidFill>
              </a:rPr>
            </a:br>
            <a:r>
              <a:rPr lang="en-US" sz="2400" b="0" smtClean="0">
                <a:solidFill>
                  <a:schemeClr val="tx1"/>
                </a:solidFill>
              </a:rPr>
              <a:t>Brian J Quinn  (Amos Tuck)</a:t>
            </a:r>
            <a:r>
              <a:rPr lang="en-US" sz="2400" smtClean="0">
                <a:solidFill>
                  <a:schemeClr val="tx1"/>
                </a:solidFill>
              </a:rPr>
              <a:t/>
            </a:r>
            <a:br>
              <a:rPr lang="en-US" sz="2400" smtClean="0">
                <a:solidFill>
                  <a:schemeClr val="tx1"/>
                </a:solidFill>
              </a:rPr>
            </a:br>
            <a:r>
              <a:rPr lang="en-US" sz="2400" smtClean="0">
                <a:solidFill>
                  <a:schemeClr val="tx1"/>
                </a:solidFill>
              </a:rPr>
              <a:t/>
            </a:r>
            <a:br>
              <a:rPr lang="en-US" sz="2400" smtClean="0">
                <a:solidFill>
                  <a:schemeClr val="tx1"/>
                </a:solidFill>
              </a:rPr>
            </a:br>
            <a:endParaRPr lang="el-GR" smtClean="0">
              <a:solidFill>
                <a:schemeClr val="tx1"/>
              </a:solidFill>
            </a:endParaRPr>
          </a:p>
        </p:txBody>
      </p:sp>
      <p:sp>
        <p:nvSpPr>
          <p:cNvPr id="534531" name="Rectangle 3"/>
          <p:cNvSpPr>
            <a:spLocks noGrp="1" noChangeArrowheads="1"/>
          </p:cNvSpPr>
          <p:nvPr>
            <p:ph type="body" idx="1"/>
          </p:nvPr>
        </p:nvSpPr>
        <p:spPr>
          <a:xfrm>
            <a:off x="304800" y="4419600"/>
            <a:ext cx="8229600" cy="1828800"/>
          </a:xfrm>
          <a:ln>
            <a:solidFill>
              <a:srgbClr val="FFFF00"/>
            </a:solidFill>
            <a:miter lim="800000"/>
            <a:headEnd/>
            <a:tailEnd/>
          </a:ln>
        </p:spPr>
        <p:txBody>
          <a:bodyPr/>
          <a:lstStyle/>
          <a:p>
            <a:pPr>
              <a:buClr>
                <a:schemeClr val="tx1"/>
              </a:buClr>
              <a:buFontTx/>
              <a:buNone/>
              <a:defRPr/>
            </a:pPr>
            <a:r>
              <a:rPr lang="el-GR" sz="2000" smtClean="0"/>
              <a:t> </a:t>
            </a:r>
            <a:r>
              <a:rPr lang="el-GR" sz="2400" smtClean="0"/>
              <a:t>«Στρατηγική </a:t>
            </a:r>
            <a:r>
              <a:rPr lang="el-GR" sz="2000" smtClean="0"/>
              <a:t> </a:t>
            </a:r>
            <a:r>
              <a:rPr lang="el-GR" sz="2400" smtClean="0"/>
              <a:t>είναι υπόδειγμα ή μορφοποίηση σε ένα ρεύμα αποφάσεων που σχηματίζεται με το χρόνο»</a:t>
            </a:r>
          </a:p>
          <a:p>
            <a:pPr>
              <a:buClr>
                <a:schemeClr val="tx1"/>
              </a:buClr>
              <a:buFontTx/>
              <a:buNone/>
              <a:defRPr/>
            </a:pPr>
            <a:r>
              <a:rPr lang="el-GR" sz="2400" smtClean="0"/>
              <a:t>        </a:t>
            </a:r>
          </a:p>
          <a:p>
            <a:pPr algn="ctr">
              <a:buClr>
                <a:schemeClr val="tx1"/>
              </a:buClr>
              <a:buFontTx/>
              <a:buNone/>
              <a:defRPr/>
            </a:pPr>
            <a:r>
              <a:rPr lang="el-GR" sz="2400" smtClean="0"/>
              <a:t> </a:t>
            </a:r>
            <a:r>
              <a:rPr lang="en-US" sz="2400" b="1" smtClean="0"/>
              <a:t>Henry Mintzberg (Mc Gill and Insead)</a:t>
            </a:r>
            <a:endParaRPr lang="el-GR" sz="2400" smtClean="0"/>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0738" name="Rectangle 2"/>
          <p:cNvSpPr>
            <a:spLocks noGrp="1" noChangeArrowheads="1"/>
          </p:cNvSpPr>
          <p:nvPr>
            <p:ph type="title"/>
          </p:nvPr>
        </p:nvSpPr>
        <p:spPr>
          <a:xfrm>
            <a:off x="392876" y="152400"/>
            <a:ext cx="8749537" cy="919146"/>
          </a:xfrm>
        </p:spPr>
        <p:txBody>
          <a:bodyPr lIns="90488" tIns="44450" rIns="90488" bIns="44450"/>
          <a:lstStyle/>
          <a:p>
            <a:pPr>
              <a:lnSpc>
                <a:spcPct val="80000"/>
              </a:lnSpc>
              <a:defRPr/>
            </a:pPr>
            <a:r>
              <a:rPr lang="en-US" sz="3200" dirty="0" smtClean="0">
                <a:solidFill>
                  <a:schemeClr val="tx2">
                    <a:lumMod val="75000"/>
                  </a:schemeClr>
                </a:solidFill>
                <a:latin typeface="Times New Roman" pitchFamily="18" charset="0"/>
              </a:rPr>
              <a:t>E</a:t>
            </a:r>
            <a:r>
              <a:rPr lang="el-GR" sz="3200" dirty="0" err="1" smtClean="0">
                <a:solidFill>
                  <a:schemeClr val="tx2">
                    <a:lumMod val="75000"/>
                  </a:schemeClr>
                </a:solidFill>
                <a:latin typeface="Times New Roman" pitchFamily="18" charset="0"/>
              </a:rPr>
              <a:t>πιχειρηματικές</a:t>
            </a:r>
            <a:r>
              <a:rPr lang="el-GR" sz="3200" dirty="0" smtClean="0">
                <a:solidFill>
                  <a:schemeClr val="tx2">
                    <a:lumMod val="75000"/>
                  </a:schemeClr>
                </a:solidFill>
                <a:latin typeface="Times New Roman" pitchFamily="18" charset="0"/>
              </a:rPr>
              <a:t>/</a:t>
            </a:r>
            <a:r>
              <a:rPr lang="en-GB" sz="3200" dirty="0" err="1" smtClean="0">
                <a:solidFill>
                  <a:schemeClr val="tx2">
                    <a:lumMod val="75000"/>
                  </a:schemeClr>
                </a:solidFill>
                <a:latin typeface="Times New Roman" pitchFamily="18" charset="0"/>
              </a:rPr>
              <a:t>Εταιρικές</a:t>
            </a:r>
            <a:r>
              <a:rPr lang="en-GB" sz="3200" dirty="0" smtClean="0">
                <a:solidFill>
                  <a:schemeClr val="tx2">
                    <a:lumMod val="75000"/>
                  </a:schemeClr>
                </a:solidFill>
                <a:latin typeface="Times New Roman" pitchFamily="18" charset="0"/>
              </a:rPr>
              <a:t> </a:t>
            </a:r>
            <a:r>
              <a:rPr lang="en-GB" sz="3200" dirty="0" err="1" smtClean="0">
                <a:solidFill>
                  <a:schemeClr val="tx2">
                    <a:lumMod val="75000"/>
                  </a:schemeClr>
                </a:solidFill>
                <a:latin typeface="Times New Roman" pitchFamily="18" charset="0"/>
              </a:rPr>
              <a:t>Στρατηγικές</a:t>
            </a:r>
            <a:r>
              <a:rPr lang="en-GB" sz="3200" dirty="0" smtClean="0">
                <a:solidFill>
                  <a:schemeClr val="tx2">
                    <a:lumMod val="75000"/>
                  </a:schemeClr>
                </a:solidFill>
                <a:latin typeface="Times New Roman" pitchFamily="18" charset="0"/>
              </a:rPr>
              <a:t> </a:t>
            </a:r>
            <a:r>
              <a:rPr lang="en-GB" sz="3200" dirty="0" err="1" smtClean="0">
                <a:solidFill>
                  <a:schemeClr val="tx2">
                    <a:lumMod val="75000"/>
                  </a:schemeClr>
                </a:solidFill>
                <a:latin typeface="Times New Roman" pitchFamily="18" charset="0"/>
              </a:rPr>
              <a:t>Διεθνοποίησης</a:t>
            </a:r>
            <a:endParaRPr lang="en-GB" sz="4100" dirty="0" smtClean="0">
              <a:solidFill>
                <a:schemeClr val="tx2">
                  <a:lumMod val="75000"/>
                </a:schemeClr>
              </a:solidFill>
              <a:latin typeface="Times New Roman" pitchFamily="18" charset="0"/>
            </a:endParaRPr>
          </a:p>
        </p:txBody>
      </p:sp>
      <p:sp>
        <p:nvSpPr>
          <p:cNvPr id="76803" name="Line 3"/>
          <p:cNvSpPr>
            <a:spLocks noChangeShapeType="1"/>
          </p:cNvSpPr>
          <p:nvPr/>
        </p:nvSpPr>
        <p:spPr bwMode="auto">
          <a:xfrm>
            <a:off x="1143000" y="1525588"/>
            <a:ext cx="0" cy="3884612"/>
          </a:xfrm>
          <a:prstGeom prst="line">
            <a:avLst/>
          </a:prstGeom>
          <a:noFill/>
          <a:ln w="76200">
            <a:solidFill>
              <a:schemeClr val="tx1"/>
            </a:solidFill>
            <a:round/>
            <a:headEnd type="stealth" w="med" len="med"/>
            <a:tailEnd type="stealth" w="med" len="med"/>
          </a:ln>
        </p:spPr>
        <p:txBody>
          <a:bodyPr/>
          <a:lstStyle/>
          <a:p>
            <a:endParaRPr lang="el-GR"/>
          </a:p>
        </p:txBody>
      </p:sp>
      <p:sp>
        <p:nvSpPr>
          <p:cNvPr id="500740" name="Rectangle 4"/>
          <p:cNvSpPr>
            <a:spLocks noChangeArrowheads="1"/>
          </p:cNvSpPr>
          <p:nvPr/>
        </p:nvSpPr>
        <p:spPr bwMode="auto">
          <a:xfrm rot="16200000">
            <a:off x="-130366" y="3067399"/>
            <a:ext cx="3480183" cy="847028"/>
          </a:xfrm>
          <a:prstGeom prst="rect">
            <a:avLst/>
          </a:prstGeom>
          <a:noFill/>
          <a:ln>
            <a:noFill/>
          </a:ln>
          <a:effectLst/>
          <a:extLst/>
        </p:spPr>
        <p:txBody>
          <a:bodyPr wrap="none" lIns="92075" tIns="46038" rIns="92075" bIns="46038">
            <a:spAutoFit/>
          </a:bodyPr>
          <a:lstStyle/>
          <a:p>
            <a:pPr algn="ctr">
              <a:defRPr/>
            </a:pPr>
            <a:r>
              <a:rPr lang="en-GB" sz="2400" b="1" dirty="0" err="1">
                <a:solidFill>
                  <a:srgbClr val="FF0000"/>
                </a:solidFill>
                <a:effectLst>
                  <a:outerShdw blurRad="38100" dist="38100" dir="2700000" algn="tl">
                    <a:srgbClr val="C0C0C0"/>
                  </a:outerShdw>
                </a:effectLst>
              </a:rPr>
              <a:t>Πιέσεις</a:t>
            </a:r>
            <a:r>
              <a:rPr lang="en-GB" sz="2400" b="1" dirty="0">
                <a:solidFill>
                  <a:srgbClr val="FF0000"/>
                </a:solidFill>
                <a:effectLst>
                  <a:outerShdw blurRad="38100" dist="38100" dir="2700000" algn="tl">
                    <a:srgbClr val="C0C0C0"/>
                  </a:outerShdw>
                </a:effectLst>
              </a:rPr>
              <a:t> </a:t>
            </a:r>
            <a:r>
              <a:rPr lang="en-GB" sz="2400" b="1" dirty="0" err="1">
                <a:solidFill>
                  <a:srgbClr val="FF0000"/>
                </a:solidFill>
                <a:effectLst>
                  <a:outerShdw blurRad="38100" dist="38100" dir="2700000" algn="tl">
                    <a:srgbClr val="C0C0C0"/>
                  </a:outerShdw>
                </a:effectLst>
              </a:rPr>
              <a:t>για</a:t>
            </a:r>
            <a:r>
              <a:rPr lang="en-GB" sz="2400" b="1" dirty="0">
                <a:solidFill>
                  <a:srgbClr val="FF0000"/>
                </a:solidFill>
                <a:effectLst>
                  <a:outerShdw blurRad="38100" dist="38100" dir="2700000" algn="tl">
                    <a:srgbClr val="C0C0C0"/>
                  </a:outerShdw>
                </a:effectLst>
              </a:rPr>
              <a:t> </a:t>
            </a:r>
            <a:r>
              <a:rPr lang="en-GB" sz="2400" b="1" dirty="0" err="1">
                <a:solidFill>
                  <a:srgbClr val="FF0000"/>
                </a:solidFill>
                <a:effectLst>
                  <a:outerShdw blurRad="38100" dist="38100" dir="2700000" algn="tl">
                    <a:srgbClr val="C0C0C0"/>
                  </a:outerShdw>
                </a:effectLst>
              </a:rPr>
              <a:t>διεθνοποίηση</a:t>
            </a:r>
            <a:endParaRPr lang="en-GB" sz="2500" b="1" dirty="0">
              <a:solidFill>
                <a:srgbClr val="FF0000"/>
              </a:solidFill>
              <a:effectLst>
                <a:outerShdw blurRad="38100" dist="38100" dir="2700000" algn="tl">
                  <a:srgbClr val="C0C0C0"/>
                </a:outerShdw>
              </a:effectLst>
            </a:endParaRPr>
          </a:p>
          <a:p>
            <a:pPr algn="ctr">
              <a:defRPr/>
            </a:pPr>
            <a:r>
              <a:rPr lang="en-GB" sz="2500" b="1" dirty="0">
                <a:solidFill>
                  <a:srgbClr val="FF0000"/>
                </a:solidFill>
                <a:effectLst>
                  <a:outerShdw blurRad="38100" dist="38100" dir="2700000" algn="tl">
                    <a:srgbClr val="C0C0C0"/>
                  </a:outerShdw>
                </a:effectLst>
              </a:rPr>
              <a:t>(</a:t>
            </a:r>
            <a:r>
              <a:rPr lang="en-GB" sz="2500" b="1" dirty="0" err="1">
                <a:solidFill>
                  <a:srgbClr val="FF0000"/>
                </a:solidFill>
                <a:effectLst>
                  <a:outerShdw blurRad="38100" dist="38100" dir="2700000" algn="tl">
                    <a:srgbClr val="C0C0C0"/>
                  </a:outerShdw>
                </a:effectLst>
              </a:rPr>
              <a:t>μείωση</a:t>
            </a:r>
            <a:r>
              <a:rPr lang="en-GB" sz="2500" b="1" dirty="0">
                <a:solidFill>
                  <a:srgbClr val="FF0000"/>
                </a:solidFill>
                <a:effectLst>
                  <a:outerShdw blurRad="38100" dist="38100" dir="2700000" algn="tl">
                    <a:srgbClr val="C0C0C0"/>
                  </a:outerShdw>
                </a:effectLst>
              </a:rPr>
              <a:t> </a:t>
            </a:r>
            <a:r>
              <a:rPr lang="en-GB" sz="2500" b="1" dirty="0" err="1">
                <a:solidFill>
                  <a:srgbClr val="FF0000"/>
                </a:solidFill>
                <a:effectLst>
                  <a:outerShdw blurRad="38100" dist="38100" dir="2700000" algn="tl">
                    <a:srgbClr val="C0C0C0"/>
                  </a:outerShdw>
                </a:effectLst>
              </a:rPr>
              <a:t>κόστους</a:t>
            </a:r>
            <a:r>
              <a:rPr lang="en-GB" sz="2500" b="1" dirty="0">
                <a:solidFill>
                  <a:srgbClr val="FF0000"/>
                </a:solidFill>
                <a:effectLst>
                  <a:outerShdw blurRad="38100" dist="38100" dir="2700000" algn="tl">
                    <a:srgbClr val="C0C0C0"/>
                  </a:outerShdw>
                </a:effectLst>
              </a:rPr>
              <a:t>)</a:t>
            </a:r>
          </a:p>
        </p:txBody>
      </p:sp>
      <p:sp>
        <p:nvSpPr>
          <p:cNvPr id="76805" name="Rectangle 5"/>
          <p:cNvSpPr>
            <a:spLocks noChangeArrowheads="1"/>
          </p:cNvSpPr>
          <p:nvPr/>
        </p:nvSpPr>
        <p:spPr bwMode="auto">
          <a:xfrm>
            <a:off x="2139951" y="1301750"/>
            <a:ext cx="5168900" cy="42545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500742" name="Oval 6"/>
          <p:cNvSpPr>
            <a:spLocks noChangeArrowheads="1"/>
          </p:cNvSpPr>
          <p:nvPr/>
        </p:nvSpPr>
        <p:spPr bwMode="auto">
          <a:xfrm>
            <a:off x="2368551" y="1454150"/>
            <a:ext cx="1816100" cy="1816100"/>
          </a:xfrm>
          <a:prstGeom prst="ellipse">
            <a:avLst/>
          </a:prstGeom>
          <a:solidFill>
            <a:schemeClr val="bg1"/>
          </a:solidFill>
          <a:ln w="12700">
            <a:solidFill>
              <a:schemeClr val="tx1"/>
            </a:solidFill>
            <a:round/>
            <a:headEnd/>
            <a:tailEnd/>
          </a:ln>
          <a:effectLst>
            <a:outerShdw algn="ctr" rotWithShape="0">
              <a:srgbClr val="000000"/>
            </a:outerShdw>
          </a:effectLst>
        </p:spPr>
        <p:txBody>
          <a:bodyPr wrap="none" lIns="92075" tIns="46038" rIns="92075" bIns="46038" anchor="ctr"/>
          <a:lstStyle/>
          <a:p>
            <a:pPr algn="ctr">
              <a:defRPr/>
            </a:pPr>
            <a:r>
              <a:rPr lang="en-GB" sz="2400" b="1">
                <a:effectLst>
                  <a:outerShdw blurRad="38100" dist="38100" dir="2700000" algn="tl">
                    <a:srgbClr val="C0C0C0"/>
                  </a:outerShdw>
                </a:effectLst>
              </a:rPr>
              <a:t> </a:t>
            </a:r>
            <a:r>
              <a:rPr lang="en-GB" sz="2300" b="1">
                <a:effectLst>
                  <a:outerShdw blurRad="38100" dist="38100" dir="2700000" algn="tl">
                    <a:srgbClr val="C0C0C0"/>
                  </a:outerShdw>
                </a:effectLst>
              </a:rPr>
              <a:t>Παγκόσμια </a:t>
            </a:r>
          </a:p>
          <a:p>
            <a:pPr algn="ctr">
              <a:defRPr/>
            </a:pPr>
            <a:r>
              <a:rPr lang="en-GB" sz="2300" b="1">
                <a:effectLst>
                  <a:outerShdw blurRad="38100" dist="38100" dir="2700000" algn="tl">
                    <a:srgbClr val="C0C0C0"/>
                  </a:outerShdw>
                </a:effectLst>
              </a:rPr>
              <a:t>Στρατηγική</a:t>
            </a:r>
          </a:p>
          <a:p>
            <a:pPr algn="ctr">
              <a:defRPr/>
            </a:pPr>
            <a:r>
              <a:rPr lang="en-GB" sz="2300" b="1">
                <a:effectLst>
                  <a:outerShdw blurRad="38100" dist="38100" dir="2700000" algn="tl">
                    <a:srgbClr val="C0C0C0"/>
                  </a:outerShdw>
                </a:effectLst>
              </a:rPr>
              <a:t>(Global</a:t>
            </a:r>
            <a:r>
              <a:rPr lang="en-GB" sz="2300">
                <a:effectLst>
                  <a:outerShdw blurRad="38100" dist="38100" dir="2700000" algn="tl">
                    <a:srgbClr val="C0C0C0"/>
                  </a:outerShdw>
                </a:effectLst>
              </a:rPr>
              <a:t>)</a:t>
            </a:r>
          </a:p>
        </p:txBody>
      </p:sp>
      <p:sp>
        <p:nvSpPr>
          <p:cNvPr id="500743" name="Oval 7"/>
          <p:cNvSpPr>
            <a:spLocks noChangeArrowheads="1"/>
          </p:cNvSpPr>
          <p:nvPr/>
        </p:nvSpPr>
        <p:spPr bwMode="auto">
          <a:xfrm>
            <a:off x="5111751" y="1454150"/>
            <a:ext cx="1892300" cy="1739900"/>
          </a:xfrm>
          <a:prstGeom prst="ellipse">
            <a:avLst/>
          </a:prstGeom>
          <a:solidFill>
            <a:schemeClr val="bg1"/>
          </a:solidFill>
          <a:ln w="12700">
            <a:solidFill>
              <a:schemeClr val="tx1"/>
            </a:solidFill>
            <a:round/>
            <a:headEnd/>
            <a:tailEnd/>
          </a:ln>
          <a:effectLst>
            <a:outerShdw algn="ctr" rotWithShape="0">
              <a:srgbClr val="000000"/>
            </a:outerShdw>
          </a:effectLst>
        </p:spPr>
        <p:txBody>
          <a:bodyPr wrap="none" lIns="92075" tIns="46038" rIns="92075" bIns="46038" anchor="ctr"/>
          <a:lstStyle/>
          <a:p>
            <a:pPr algn="ctr">
              <a:defRPr/>
            </a:pPr>
            <a:r>
              <a:rPr lang="en-GB" sz="2400" b="1">
                <a:effectLst>
                  <a:outerShdw blurRad="38100" dist="38100" dir="2700000" algn="tl">
                    <a:srgbClr val="C0C0C0"/>
                  </a:outerShdw>
                </a:effectLst>
              </a:rPr>
              <a:t> </a:t>
            </a:r>
            <a:r>
              <a:rPr lang="en-GB" sz="2300" b="1">
                <a:effectLst>
                  <a:outerShdw blurRad="38100" dist="38100" dir="2700000" algn="tl">
                    <a:srgbClr val="C0C0C0"/>
                  </a:outerShdw>
                </a:effectLst>
              </a:rPr>
              <a:t>Διεθνική </a:t>
            </a:r>
          </a:p>
          <a:p>
            <a:pPr algn="ctr">
              <a:defRPr/>
            </a:pPr>
            <a:r>
              <a:rPr lang="en-GB" sz="2300" b="1">
                <a:effectLst>
                  <a:outerShdw blurRad="38100" dist="38100" dir="2700000" algn="tl">
                    <a:srgbClr val="C0C0C0"/>
                  </a:outerShdw>
                </a:effectLst>
              </a:rPr>
              <a:t>Στρατηγική</a:t>
            </a:r>
          </a:p>
          <a:p>
            <a:pPr algn="ctr">
              <a:defRPr/>
            </a:pPr>
            <a:r>
              <a:rPr lang="en-GB" sz="2300" b="1">
                <a:effectLst>
                  <a:outerShdw blurRad="38100" dist="38100" dir="2700000" algn="tl">
                    <a:srgbClr val="C0C0C0"/>
                  </a:outerShdw>
                </a:effectLst>
              </a:rPr>
              <a:t>(Trans-</a:t>
            </a:r>
          </a:p>
          <a:p>
            <a:pPr algn="ctr">
              <a:defRPr/>
            </a:pPr>
            <a:r>
              <a:rPr lang="en-GB" sz="2300" b="1">
                <a:effectLst>
                  <a:outerShdw blurRad="38100" dist="38100" dir="2700000" algn="tl">
                    <a:srgbClr val="C0C0C0"/>
                  </a:outerShdw>
                </a:effectLst>
              </a:rPr>
              <a:t>national)</a:t>
            </a:r>
          </a:p>
        </p:txBody>
      </p:sp>
      <p:sp>
        <p:nvSpPr>
          <p:cNvPr id="500744" name="Oval 8"/>
          <p:cNvSpPr>
            <a:spLocks noChangeArrowheads="1"/>
          </p:cNvSpPr>
          <p:nvPr/>
        </p:nvSpPr>
        <p:spPr bwMode="auto">
          <a:xfrm>
            <a:off x="2368551" y="3587750"/>
            <a:ext cx="1816100" cy="1739900"/>
          </a:xfrm>
          <a:prstGeom prst="ellipse">
            <a:avLst/>
          </a:prstGeom>
          <a:solidFill>
            <a:schemeClr val="bg1"/>
          </a:solidFill>
          <a:ln w="12700">
            <a:solidFill>
              <a:schemeClr val="tx1"/>
            </a:solidFill>
            <a:round/>
            <a:headEnd/>
            <a:tailEnd/>
          </a:ln>
          <a:effectLst>
            <a:outerShdw algn="ctr" rotWithShape="0">
              <a:srgbClr val="000000"/>
            </a:outerShdw>
          </a:effectLst>
        </p:spPr>
        <p:txBody>
          <a:bodyPr wrap="none" lIns="92075" tIns="46038" rIns="92075" bIns="46038" anchor="ctr"/>
          <a:lstStyle/>
          <a:p>
            <a:pPr algn="ctr">
              <a:defRPr/>
            </a:pPr>
            <a:r>
              <a:rPr lang="en-GB" sz="2400" b="1">
                <a:effectLst>
                  <a:outerShdw blurRad="38100" dist="38100" dir="2700000" algn="tl">
                    <a:srgbClr val="C0C0C0"/>
                  </a:outerShdw>
                </a:effectLst>
              </a:rPr>
              <a:t> </a:t>
            </a:r>
            <a:r>
              <a:rPr lang="en-GB" sz="2300" b="1">
                <a:effectLst>
                  <a:outerShdw blurRad="38100" dist="38100" dir="2700000" algn="tl">
                    <a:srgbClr val="C0C0C0"/>
                  </a:outerShdw>
                </a:effectLst>
              </a:rPr>
              <a:t>Διεθνής </a:t>
            </a:r>
          </a:p>
          <a:p>
            <a:pPr algn="ctr">
              <a:defRPr/>
            </a:pPr>
            <a:r>
              <a:rPr lang="en-GB" sz="2300" b="1">
                <a:effectLst>
                  <a:outerShdw blurRad="38100" dist="38100" dir="2700000" algn="tl">
                    <a:srgbClr val="C0C0C0"/>
                  </a:outerShdw>
                </a:effectLst>
              </a:rPr>
              <a:t>Στρατηγική</a:t>
            </a:r>
          </a:p>
          <a:p>
            <a:pPr algn="ctr">
              <a:defRPr/>
            </a:pPr>
            <a:r>
              <a:rPr lang="en-GB" sz="2300" b="1">
                <a:effectLst>
                  <a:outerShdw blurRad="38100" dist="38100" dir="2700000" algn="tl">
                    <a:srgbClr val="C0C0C0"/>
                  </a:outerShdw>
                </a:effectLst>
              </a:rPr>
              <a:t>(Inter-</a:t>
            </a:r>
          </a:p>
          <a:p>
            <a:pPr algn="ctr">
              <a:defRPr/>
            </a:pPr>
            <a:r>
              <a:rPr lang="en-GB" sz="2300" b="1">
                <a:effectLst>
                  <a:outerShdw blurRad="38100" dist="38100" dir="2700000" algn="tl">
                    <a:srgbClr val="C0C0C0"/>
                  </a:outerShdw>
                </a:effectLst>
              </a:rPr>
              <a:t>national</a:t>
            </a:r>
            <a:r>
              <a:rPr lang="en-GB" sz="2300">
                <a:effectLst>
                  <a:outerShdw blurRad="38100" dist="38100" dir="2700000" algn="tl">
                    <a:srgbClr val="C0C0C0"/>
                  </a:outerShdw>
                </a:effectLst>
              </a:rPr>
              <a:t>)</a:t>
            </a:r>
          </a:p>
        </p:txBody>
      </p:sp>
      <p:sp>
        <p:nvSpPr>
          <p:cNvPr id="500745" name="Oval 9"/>
          <p:cNvSpPr>
            <a:spLocks noChangeArrowheads="1"/>
          </p:cNvSpPr>
          <p:nvPr/>
        </p:nvSpPr>
        <p:spPr bwMode="auto">
          <a:xfrm>
            <a:off x="5111751" y="3511550"/>
            <a:ext cx="1892300" cy="1816100"/>
          </a:xfrm>
          <a:prstGeom prst="ellipse">
            <a:avLst/>
          </a:prstGeom>
          <a:solidFill>
            <a:schemeClr val="bg1"/>
          </a:solidFill>
          <a:ln w="12700">
            <a:solidFill>
              <a:schemeClr val="tx1"/>
            </a:solidFill>
            <a:round/>
            <a:headEnd/>
            <a:tailEnd/>
          </a:ln>
          <a:effectLst>
            <a:outerShdw algn="ctr" rotWithShape="0">
              <a:srgbClr val="000000"/>
            </a:outerShdw>
          </a:effectLst>
        </p:spPr>
        <p:txBody>
          <a:bodyPr wrap="none" lIns="92075" tIns="46038" rIns="92075" bIns="46038" anchor="ctr"/>
          <a:lstStyle/>
          <a:p>
            <a:pPr algn="ctr">
              <a:defRPr/>
            </a:pPr>
            <a:r>
              <a:rPr lang="en-GB" sz="2400" b="1">
                <a:effectLst>
                  <a:outerShdw blurRad="38100" dist="38100" dir="2700000" algn="tl">
                    <a:srgbClr val="C0C0C0"/>
                  </a:outerShdw>
                </a:effectLst>
              </a:rPr>
              <a:t> </a:t>
            </a:r>
            <a:r>
              <a:rPr lang="en-GB" sz="2300" b="1">
                <a:effectLst>
                  <a:outerShdw blurRad="38100" dist="38100" dir="2700000" algn="tl">
                    <a:srgbClr val="C0C0C0"/>
                  </a:outerShdw>
                </a:effectLst>
              </a:rPr>
              <a:t>Πολυτοπική </a:t>
            </a:r>
          </a:p>
          <a:p>
            <a:pPr algn="ctr">
              <a:defRPr/>
            </a:pPr>
            <a:r>
              <a:rPr lang="en-GB" sz="2300" b="1">
                <a:effectLst>
                  <a:outerShdw blurRad="38100" dist="38100" dir="2700000" algn="tl">
                    <a:srgbClr val="C0C0C0"/>
                  </a:outerShdw>
                </a:effectLst>
              </a:rPr>
              <a:t>Στρατηγική</a:t>
            </a:r>
          </a:p>
          <a:p>
            <a:pPr algn="ctr">
              <a:defRPr/>
            </a:pPr>
            <a:r>
              <a:rPr lang="en-GB" sz="2300" b="1">
                <a:effectLst>
                  <a:outerShdw blurRad="38100" dist="38100" dir="2700000" algn="tl">
                    <a:srgbClr val="C0C0C0"/>
                  </a:outerShdw>
                </a:effectLst>
              </a:rPr>
              <a:t>(Multi-</a:t>
            </a:r>
          </a:p>
          <a:p>
            <a:pPr algn="ctr">
              <a:defRPr/>
            </a:pPr>
            <a:r>
              <a:rPr lang="en-GB" sz="2300" b="1">
                <a:effectLst>
                  <a:outerShdw blurRad="38100" dist="38100" dir="2700000" algn="tl">
                    <a:srgbClr val="C0C0C0"/>
                  </a:outerShdw>
                </a:effectLst>
              </a:rPr>
              <a:t>domestic</a:t>
            </a:r>
            <a:r>
              <a:rPr lang="en-GB" sz="2300">
                <a:effectLst>
                  <a:outerShdw blurRad="38100" dist="38100" dir="2700000" algn="tl">
                    <a:srgbClr val="C0C0C0"/>
                  </a:outerShdw>
                </a:effectLst>
              </a:rPr>
              <a:t>)</a:t>
            </a:r>
          </a:p>
        </p:txBody>
      </p:sp>
      <p:sp>
        <p:nvSpPr>
          <p:cNvPr id="500746" name="Rectangle 10"/>
          <p:cNvSpPr>
            <a:spLocks noChangeArrowheads="1"/>
          </p:cNvSpPr>
          <p:nvPr/>
        </p:nvSpPr>
        <p:spPr bwMode="auto">
          <a:xfrm>
            <a:off x="1662114" y="6003926"/>
            <a:ext cx="6109878" cy="462307"/>
          </a:xfrm>
          <a:prstGeom prst="rect">
            <a:avLst/>
          </a:prstGeom>
          <a:noFill/>
          <a:ln>
            <a:noFill/>
          </a:ln>
          <a:effectLst/>
          <a:extLst/>
        </p:spPr>
        <p:txBody>
          <a:bodyPr wrap="none" lIns="92075" tIns="46038" rIns="92075" bIns="46038">
            <a:spAutoFit/>
          </a:bodyPr>
          <a:lstStyle/>
          <a:p>
            <a:pPr>
              <a:defRPr/>
            </a:pPr>
            <a:r>
              <a:rPr lang="en-GB" sz="2400" b="1">
                <a:solidFill>
                  <a:srgbClr val="FF0000"/>
                </a:solidFill>
                <a:effectLst>
                  <a:outerShdw blurRad="38100" dist="38100" dir="2700000" algn="tl">
                    <a:srgbClr val="C0C0C0"/>
                  </a:outerShdw>
                </a:effectLst>
              </a:rPr>
              <a:t>Πιέσεις για ανταπόκριση στις τοπικές ανάγκες</a:t>
            </a:r>
          </a:p>
        </p:txBody>
      </p:sp>
      <p:sp>
        <p:nvSpPr>
          <p:cNvPr id="76811" name="Rectangle 11"/>
          <p:cNvSpPr>
            <a:spLocks noChangeArrowheads="1"/>
          </p:cNvSpPr>
          <p:nvPr/>
        </p:nvSpPr>
        <p:spPr bwMode="auto">
          <a:xfrm>
            <a:off x="6994525" y="5622926"/>
            <a:ext cx="1155766" cy="462307"/>
          </a:xfrm>
          <a:prstGeom prst="rect">
            <a:avLst/>
          </a:prstGeom>
          <a:noFill/>
          <a:ln w="9525">
            <a:noFill/>
            <a:miter lim="800000"/>
            <a:headEnd/>
            <a:tailEnd/>
          </a:ln>
        </p:spPr>
        <p:txBody>
          <a:bodyPr wrap="none" lIns="92075" tIns="46038" rIns="92075" bIns="46038">
            <a:spAutoFit/>
          </a:bodyPr>
          <a:lstStyle/>
          <a:p>
            <a:r>
              <a:rPr lang="en-GB" sz="2400" b="1"/>
              <a:t>Υψηλές</a:t>
            </a:r>
          </a:p>
        </p:txBody>
      </p:sp>
      <p:sp>
        <p:nvSpPr>
          <p:cNvPr id="76812" name="Line 12"/>
          <p:cNvSpPr>
            <a:spLocks noChangeShapeType="1"/>
          </p:cNvSpPr>
          <p:nvPr/>
        </p:nvSpPr>
        <p:spPr bwMode="auto">
          <a:xfrm>
            <a:off x="2516188" y="5867400"/>
            <a:ext cx="4570412" cy="0"/>
          </a:xfrm>
          <a:prstGeom prst="line">
            <a:avLst/>
          </a:prstGeom>
          <a:noFill/>
          <a:ln w="76200">
            <a:solidFill>
              <a:schemeClr val="tx1"/>
            </a:solidFill>
            <a:round/>
            <a:headEnd type="stealth" w="med" len="med"/>
            <a:tailEnd type="stealth" w="med" len="med"/>
          </a:ln>
        </p:spPr>
        <p:txBody>
          <a:bodyPr/>
          <a:lstStyle/>
          <a:p>
            <a:endParaRPr lang="el-GR"/>
          </a:p>
        </p:txBody>
      </p:sp>
      <p:sp>
        <p:nvSpPr>
          <p:cNvPr id="76813" name="Rectangle 13"/>
          <p:cNvSpPr>
            <a:spLocks noChangeArrowheads="1"/>
          </p:cNvSpPr>
          <p:nvPr/>
        </p:nvSpPr>
        <p:spPr bwMode="auto">
          <a:xfrm>
            <a:off x="1279525" y="5622926"/>
            <a:ext cx="1292020" cy="462307"/>
          </a:xfrm>
          <a:prstGeom prst="rect">
            <a:avLst/>
          </a:prstGeom>
          <a:noFill/>
          <a:ln w="9525">
            <a:noFill/>
            <a:miter lim="800000"/>
            <a:headEnd/>
            <a:tailEnd/>
          </a:ln>
        </p:spPr>
        <p:txBody>
          <a:bodyPr wrap="none" lIns="92075" tIns="46038" rIns="92075" bIns="46038">
            <a:spAutoFit/>
          </a:bodyPr>
          <a:lstStyle/>
          <a:p>
            <a:r>
              <a:rPr lang="en-GB" sz="2400" b="1"/>
              <a:t>Χαμηλές</a:t>
            </a:r>
          </a:p>
        </p:txBody>
      </p:sp>
      <p:sp>
        <p:nvSpPr>
          <p:cNvPr id="76814" name="Rectangle 14"/>
          <p:cNvSpPr>
            <a:spLocks noChangeArrowheads="1"/>
          </p:cNvSpPr>
          <p:nvPr/>
        </p:nvSpPr>
        <p:spPr bwMode="auto">
          <a:xfrm>
            <a:off x="60325" y="5318126"/>
            <a:ext cx="1292020" cy="462307"/>
          </a:xfrm>
          <a:prstGeom prst="rect">
            <a:avLst/>
          </a:prstGeom>
          <a:noFill/>
          <a:ln w="9525">
            <a:noFill/>
            <a:miter lim="800000"/>
            <a:headEnd/>
            <a:tailEnd/>
          </a:ln>
        </p:spPr>
        <p:txBody>
          <a:bodyPr wrap="none" lIns="92075" tIns="46038" rIns="92075" bIns="46038">
            <a:spAutoFit/>
          </a:bodyPr>
          <a:lstStyle/>
          <a:p>
            <a:r>
              <a:rPr lang="en-GB" sz="2400" b="1"/>
              <a:t>Χαμηλές</a:t>
            </a:r>
          </a:p>
        </p:txBody>
      </p:sp>
      <p:sp>
        <p:nvSpPr>
          <p:cNvPr id="76815" name="Rectangle 15"/>
          <p:cNvSpPr>
            <a:spLocks noChangeArrowheads="1"/>
          </p:cNvSpPr>
          <p:nvPr/>
        </p:nvSpPr>
        <p:spPr bwMode="auto">
          <a:xfrm>
            <a:off x="593725" y="1203326"/>
            <a:ext cx="1155766" cy="462307"/>
          </a:xfrm>
          <a:prstGeom prst="rect">
            <a:avLst/>
          </a:prstGeom>
          <a:noFill/>
          <a:ln w="9525">
            <a:noFill/>
            <a:miter lim="800000"/>
            <a:headEnd/>
            <a:tailEnd/>
          </a:ln>
        </p:spPr>
        <p:txBody>
          <a:bodyPr wrap="none" lIns="92075" tIns="46038" rIns="92075" bIns="46038">
            <a:spAutoFit/>
          </a:bodyPr>
          <a:lstStyle/>
          <a:p>
            <a:r>
              <a:rPr lang="en-GB" sz="2400" b="1"/>
              <a:t>Υψηλές</a:t>
            </a:r>
          </a:p>
        </p:txBody>
      </p:sp>
      <p:sp>
        <p:nvSpPr>
          <p:cNvPr id="76816" name="Rectangle 16"/>
          <p:cNvSpPr>
            <a:spLocks noChangeArrowheads="1"/>
          </p:cNvSpPr>
          <p:nvPr/>
        </p:nvSpPr>
        <p:spPr bwMode="auto">
          <a:xfrm>
            <a:off x="457200" y="6519864"/>
            <a:ext cx="7772400" cy="308419"/>
          </a:xfrm>
          <a:prstGeom prst="rect">
            <a:avLst/>
          </a:prstGeom>
          <a:noFill/>
          <a:ln w="9525">
            <a:noFill/>
            <a:miter lim="800000"/>
            <a:headEnd/>
            <a:tailEnd/>
          </a:ln>
        </p:spPr>
        <p:txBody>
          <a:bodyPr lIns="92075" tIns="46038" rIns="92075" bIns="46038">
            <a:spAutoFit/>
          </a:bodyPr>
          <a:lstStyle/>
          <a:p>
            <a:r>
              <a:rPr lang="en-GB" sz="1400"/>
              <a:t>Πηγή: Barlet C.A. &amp; Ghoshal S., </a:t>
            </a:r>
            <a:r>
              <a:rPr lang="en-GB" sz="1400" u="sng"/>
              <a:t>Managing Across Borders</a:t>
            </a:r>
            <a:r>
              <a:rPr lang="en-GB" sz="1400"/>
              <a:t>, Boston: Harvard Business school press 1989.</a:t>
            </a:r>
          </a:p>
        </p:txBody>
      </p:sp>
    </p:spTree>
  </p:cSld>
  <p:clrMapOvr>
    <a:masterClrMapping/>
  </p:clrMapOvr>
  <p:transition>
    <p:checker/>
  </p:transition>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28650" y="285728"/>
            <a:ext cx="7886700" cy="928694"/>
          </a:xfrm>
        </p:spPr>
        <p:txBody>
          <a:bodyPr>
            <a:normAutofit fontScale="90000"/>
          </a:bodyPr>
          <a:lstStyle/>
          <a:p>
            <a:r>
              <a:rPr lang="el-GR" b="1" dirty="0" smtClean="0"/>
              <a:t/>
            </a:r>
            <a:br>
              <a:rPr lang="el-GR" b="1" dirty="0" smtClean="0"/>
            </a:br>
            <a:r>
              <a:rPr lang="el-GR" sz="3100" b="1" dirty="0" smtClean="0"/>
              <a:t>Το μοντέλο του </a:t>
            </a:r>
            <a:r>
              <a:rPr lang="el-GR" sz="3100" b="1" dirty="0" err="1" smtClean="0"/>
              <a:t>Porter</a:t>
            </a:r>
            <a:r>
              <a:rPr lang="el-GR" sz="3100" b="1" dirty="0" smtClean="0"/>
              <a:t> (ΕΤΑΙΡΙΚΕΣ ΣΤΡΑΤΗΓΙΚΕΣ ΔΙΕΘΝΟΠΟΙΗΣΗΣ )</a:t>
            </a:r>
            <a:r>
              <a:rPr lang="el-GR" dirty="0" smtClean="0"/>
              <a:t/>
            </a:r>
            <a:br>
              <a:rPr lang="el-GR" dirty="0" smtClean="0"/>
            </a:br>
            <a:endParaRPr lang="el-GR" dirty="0"/>
          </a:p>
        </p:txBody>
      </p:sp>
      <p:sp>
        <p:nvSpPr>
          <p:cNvPr id="3" name="2 - Θέση περιεχομένου"/>
          <p:cNvSpPr>
            <a:spLocks noGrp="1"/>
          </p:cNvSpPr>
          <p:nvPr>
            <p:ph idx="1"/>
          </p:nvPr>
        </p:nvSpPr>
        <p:spPr>
          <a:xfrm>
            <a:off x="232142" y="1428737"/>
            <a:ext cx="8572560" cy="4748227"/>
          </a:xfrm>
        </p:spPr>
        <p:txBody>
          <a:bodyPr>
            <a:normAutofit fontScale="92500" lnSpcReduction="10000"/>
          </a:bodyPr>
          <a:lstStyle/>
          <a:p>
            <a:r>
              <a:rPr lang="el-GR" sz="2800" dirty="0" smtClean="0"/>
              <a:t>O </a:t>
            </a:r>
            <a:r>
              <a:rPr lang="el-GR" sz="2800" dirty="0" err="1" smtClean="0"/>
              <a:t>Porter</a:t>
            </a:r>
            <a:r>
              <a:rPr lang="el-GR" sz="2800" dirty="0" smtClean="0"/>
              <a:t> ανέπτυξε τη δεκαετία του 1980 ένα μοντέλο για τις στρατηγικές των πολυεθνικών επιχειρήσεων στηριζόμενο στο βαθµό εναρμόνισης και σύνθεσης των επιχειρησιακών δραστηριοτήτων. </a:t>
            </a:r>
          </a:p>
          <a:p>
            <a:r>
              <a:rPr lang="el-GR" sz="2800" dirty="0" smtClean="0"/>
              <a:t>Ο βαθμός</a:t>
            </a:r>
            <a:r>
              <a:rPr lang="el-GR" sz="2800" i="1" dirty="0" smtClean="0"/>
              <a:t> </a:t>
            </a:r>
            <a:r>
              <a:rPr lang="el-GR" sz="2800" dirty="0" smtClean="0"/>
              <a:t>εναρμόνισης (</a:t>
            </a:r>
            <a:r>
              <a:rPr lang="el-GR" sz="2800" dirty="0" err="1" smtClean="0"/>
              <a:t>harmonization</a:t>
            </a:r>
            <a:r>
              <a:rPr lang="el-GR" sz="2800" dirty="0" smtClean="0"/>
              <a:t>) αναφέρεται στην ένταση του κεντρικού ελέγχου επί των παρόμοιων, γεωγραφικά διεσπαρμένων δραστηριοτήτων των επιχειρησιακών μονάδων. </a:t>
            </a:r>
          </a:p>
          <a:p>
            <a:r>
              <a:rPr lang="el-GR" sz="2800" dirty="0" smtClean="0"/>
              <a:t>Ο βαθμός εναρμόνισης μετριέται σε µια κλίμακα από χαμηλός, όπου οι θυγατρικές αποτελούν αυθύπαρκτες μονάδες, έως υψηλός, όπου υπάρχει στενός έλεγχος και συντονισμός από τη μητρική επιχείρηση. </a:t>
            </a:r>
          </a:p>
          <a:p>
            <a:endParaRPr lang="el-G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Το μοντέλο του </a:t>
            </a:r>
            <a:r>
              <a:rPr lang="el-GR" b="1" dirty="0" err="1" smtClean="0"/>
              <a:t>Porter</a:t>
            </a:r>
            <a:endParaRPr lang="el-GR" dirty="0"/>
          </a:p>
        </p:txBody>
      </p:sp>
      <p:sp>
        <p:nvSpPr>
          <p:cNvPr id="3" name="2 - Θέση περιεχομένου"/>
          <p:cNvSpPr>
            <a:spLocks noGrp="1"/>
          </p:cNvSpPr>
          <p:nvPr>
            <p:ph idx="1"/>
          </p:nvPr>
        </p:nvSpPr>
        <p:spPr>
          <a:xfrm>
            <a:off x="232142" y="1643051"/>
            <a:ext cx="8572560" cy="4533913"/>
          </a:xfrm>
        </p:spPr>
        <p:txBody>
          <a:bodyPr>
            <a:normAutofit fontScale="92500" lnSpcReduction="10000"/>
          </a:bodyPr>
          <a:lstStyle/>
          <a:p>
            <a:r>
              <a:rPr lang="el-GR" sz="3200" dirty="0" smtClean="0"/>
              <a:t>Ως</a:t>
            </a:r>
            <a:r>
              <a:rPr lang="el-GR" sz="3200" i="1" dirty="0" smtClean="0"/>
              <a:t> </a:t>
            </a:r>
            <a:r>
              <a:rPr lang="el-GR" sz="3200" dirty="0" smtClean="0"/>
              <a:t>βαθμός</a:t>
            </a:r>
            <a:r>
              <a:rPr lang="el-GR" sz="3200" i="1" dirty="0" smtClean="0"/>
              <a:t> </a:t>
            </a:r>
            <a:r>
              <a:rPr lang="el-GR" sz="3200" dirty="0" smtClean="0"/>
              <a:t>εξειδίκευσης (</a:t>
            </a:r>
            <a:r>
              <a:rPr lang="el-GR" sz="3200" dirty="0" err="1" smtClean="0"/>
              <a:t>configuration</a:t>
            </a:r>
            <a:r>
              <a:rPr lang="el-GR" sz="3200" dirty="0" smtClean="0"/>
              <a:t>) ορίζεται η έκταση αλληλεξάρτησης των λειτουργιών των επιχειρησιακών μονάδων. </a:t>
            </a:r>
          </a:p>
          <a:p>
            <a:r>
              <a:rPr lang="el-GR" sz="3200" dirty="0" smtClean="0"/>
              <a:t>Ο βαθμός εξειδίκευσης µπορεί να διαμορφώνεται από χαμηλός, οπότε οι θυγατρικές επιτελούν αυτόνομα  όλες τις επιχειρησιακές λειτουργίες – πρόκειται για θυγατρικές αντίγραφα - έως υψηλός, οπότε οι θυγατρικές επιτελούν συγκεκριμένες µόνο λειτουργίες. </a:t>
            </a:r>
          </a:p>
          <a:p>
            <a:r>
              <a:rPr lang="el-GR" sz="3200" dirty="0" smtClean="0"/>
              <a:t>Διακρίνονται τέσσερις στρατηγικές</a:t>
            </a:r>
            <a:endParaRPr lang="el-GR" sz="32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2786" name="Rectangle 2"/>
          <p:cNvSpPr>
            <a:spLocks noGrp="1" noChangeArrowheads="1"/>
          </p:cNvSpPr>
          <p:nvPr>
            <p:ph type="title"/>
          </p:nvPr>
        </p:nvSpPr>
        <p:spPr>
          <a:xfrm>
            <a:off x="1" y="152400"/>
            <a:ext cx="9142413" cy="762000"/>
          </a:xfrm>
        </p:spPr>
        <p:txBody>
          <a:bodyPr lIns="90488" tIns="44450" rIns="90488" bIns="44450">
            <a:normAutofit fontScale="90000"/>
          </a:bodyPr>
          <a:lstStyle/>
          <a:p>
            <a:pPr>
              <a:defRPr/>
            </a:pPr>
            <a:r>
              <a:rPr lang="el-GR" sz="2800" dirty="0" smtClean="0">
                <a:latin typeface="Times New Roman" pitchFamily="18" charset="0"/>
              </a:rPr>
              <a:t>Επιχειρηματικές/</a:t>
            </a:r>
            <a:r>
              <a:rPr lang="en-GB" sz="2800" dirty="0" err="1" smtClean="0">
                <a:latin typeface="Times New Roman" pitchFamily="18" charset="0"/>
              </a:rPr>
              <a:t>Εταιρικές</a:t>
            </a:r>
            <a:r>
              <a:rPr lang="en-GB" sz="2800" dirty="0" smtClean="0">
                <a:latin typeface="Times New Roman" pitchFamily="18" charset="0"/>
              </a:rPr>
              <a:t> </a:t>
            </a:r>
            <a:r>
              <a:rPr lang="en-GB" sz="2800" dirty="0" err="1" smtClean="0">
                <a:latin typeface="Times New Roman" pitchFamily="18" charset="0"/>
              </a:rPr>
              <a:t>Στρατηγικές</a:t>
            </a:r>
            <a:r>
              <a:rPr lang="en-GB" sz="2800" dirty="0" smtClean="0">
                <a:latin typeface="Times New Roman" pitchFamily="18" charset="0"/>
              </a:rPr>
              <a:t> </a:t>
            </a:r>
            <a:r>
              <a:rPr lang="el-GR" sz="2800" dirty="0" smtClean="0">
                <a:latin typeface="Times New Roman" pitchFamily="18" charset="0"/>
              </a:rPr>
              <a:t>Πολυεθνικών Επιχειρήσεων κατά </a:t>
            </a:r>
            <a:r>
              <a:rPr lang="en-US" sz="2800" dirty="0" smtClean="0">
                <a:latin typeface="Times New Roman" pitchFamily="18" charset="0"/>
              </a:rPr>
              <a:t>Porter</a:t>
            </a:r>
            <a:r>
              <a:rPr lang="el-GR" sz="2800" dirty="0" smtClean="0">
                <a:latin typeface="Times New Roman" pitchFamily="18" charset="0"/>
              </a:rPr>
              <a:t> </a:t>
            </a:r>
            <a:endParaRPr lang="en-GB" sz="4100" dirty="0" smtClean="0">
              <a:latin typeface="Times New Roman" pitchFamily="18" charset="0"/>
            </a:endParaRPr>
          </a:p>
        </p:txBody>
      </p:sp>
      <p:sp>
        <p:nvSpPr>
          <p:cNvPr id="77827" name="Line 3"/>
          <p:cNvSpPr>
            <a:spLocks noChangeShapeType="1"/>
          </p:cNvSpPr>
          <p:nvPr/>
        </p:nvSpPr>
        <p:spPr bwMode="auto">
          <a:xfrm>
            <a:off x="1143000" y="1290638"/>
            <a:ext cx="0" cy="3732212"/>
          </a:xfrm>
          <a:prstGeom prst="line">
            <a:avLst/>
          </a:prstGeom>
          <a:noFill/>
          <a:ln w="76200">
            <a:solidFill>
              <a:schemeClr val="tx1"/>
            </a:solidFill>
            <a:round/>
            <a:headEnd type="stealth" w="med" len="med"/>
            <a:tailEnd type="stealth" w="med" len="med"/>
          </a:ln>
        </p:spPr>
        <p:txBody>
          <a:bodyPr/>
          <a:lstStyle/>
          <a:p>
            <a:endParaRPr lang="el-GR"/>
          </a:p>
        </p:txBody>
      </p:sp>
      <p:sp>
        <p:nvSpPr>
          <p:cNvPr id="502788" name="Rectangle 4"/>
          <p:cNvSpPr>
            <a:spLocks noChangeArrowheads="1"/>
          </p:cNvSpPr>
          <p:nvPr/>
        </p:nvSpPr>
        <p:spPr bwMode="auto">
          <a:xfrm rot="16200000">
            <a:off x="112133" y="2716320"/>
            <a:ext cx="2976136" cy="831639"/>
          </a:xfrm>
          <a:prstGeom prst="rect">
            <a:avLst/>
          </a:prstGeom>
          <a:noFill/>
          <a:ln>
            <a:noFill/>
          </a:ln>
          <a:effectLst/>
          <a:extLst/>
        </p:spPr>
        <p:txBody>
          <a:bodyPr wrap="none" lIns="92075" tIns="46038" rIns="92075" bIns="46038">
            <a:spAutoFit/>
          </a:bodyPr>
          <a:lstStyle/>
          <a:p>
            <a:pPr algn="ctr">
              <a:defRPr/>
            </a:pPr>
            <a:r>
              <a:rPr lang="en-US" sz="2400" b="1">
                <a:solidFill>
                  <a:srgbClr val="FF6633"/>
                </a:solidFill>
                <a:effectLst>
                  <a:outerShdw blurRad="38100" dist="38100" dir="2700000" algn="tl">
                    <a:srgbClr val="C0C0C0"/>
                  </a:outerShdw>
                </a:effectLst>
              </a:rPr>
              <a:t>B</a:t>
            </a:r>
            <a:r>
              <a:rPr lang="el-GR" sz="2400" b="1">
                <a:solidFill>
                  <a:srgbClr val="FF6633"/>
                </a:solidFill>
                <a:effectLst>
                  <a:outerShdw blurRad="38100" dist="38100" dir="2700000" algn="tl">
                    <a:srgbClr val="C0C0C0"/>
                  </a:outerShdw>
                </a:effectLst>
              </a:rPr>
              <a:t>αθμός Εναρμόνισης </a:t>
            </a:r>
          </a:p>
          <a:p>
            <a:pPr algn="ctr">
              <a:defRPr/>
            </a:pPr>
            <a:r>
              <a:rPr lang="el-GR" sz="2400" b="1">
                <a:solidFill>
                  <a:srgbClr val="FF6633"/>
                </a:solidFill>
                <a:effectLst>
                  <a:outerShdw blurRad="38100" dist="38100" dir="2700000" algn="tl">
                    <a:srgbClr val="C0C0C0"/>
                  </a:outerShdw>
                </a:effectLst>
              </a:rPr>
              <a:t>Δραστηριοτήτων</a:t>
            </a:r>
            <a:endParaRPr lang="en-GB" sz="2500" b="1">
              <a:solidFill>
                <a:srgbClr val="FF6633"/>
              </a:solidFill>
              <a:effectLst>
                <a:outerShdw blurRad="38100" dist="38100" dir="2700000" algn="tl">
                  <a:srgbClr val="C0C0C0"/>
                </a:outerShdw>
              </a:effectLst>
            </a:endParaRPr>
          </a:p>
        </p:txBody>
      </p:sp>
      <p:sp>
        <p:nvSpPr>
          <p:cNvPr id="77829" name="Rectangle 5"/>
          <p:cNvSpPr>
            <a:spLocks noChangeArrowheads="1"/>
          </p:cNvSpPr>
          <p:nvPr/>
        </p:nvSpPr>
        <p:spPr bwMode="auto">
          <a:xfrm>
            <a:off x="2139951" y="1066800"/>
            <a:ext cx="5168900" cy="42545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502790" name="Oval 6"/>
          <p:cNvSpPr>
            <a:spLocks noChangeArrowheads="1"/>
          </p:cNvSpPr>
          <p:nvPr/>
        </p:nvSpPr>
        <p:spPr bwMode="auto">
          <a:xfrm>
            <a:off x="2368551" y="1219200"/>
            <a:ext cx="1816100" cy="1816100"/>
          </a:xfrm>
          <a:prstGeom prst="ellipse">
            <a:avLst/>
          </a:prstGeom>
          <a:solidFill>
            <a:schemeClr val="bg1"/>
          </a:solidFill>
          <a:ln w="12700">
            <a:solidFill>
              <a:schemeClr val="tx1"/>
            </a:solidFill>
            <a:round/>
            <a:headEnd/>
            <a:tailEnd/>
          </a:ln>
          <a:effectLst>
            <a:outerShdw algn="ctr" rotWithShape="0">
              <a:srgbClr val="000000"/>
            </a:outerShdw>
          </a:effectLst>
        </p:spPr>
        <p:txBody>
          <a:bodyPr wrap="none" lIns="92075" tIns="46038" rIns="92075" bIns="46038" anchor="ctr"/>
          <a:lstStyle/>
          <a:p>
            <a:pPr algn="ctr">
              <a:defRPr/>
            </a:pPr>
            <a:r>
              <a:rPr lang="en-GB" sz="2400" b="1">
                <a:effectLst>
                  <a:outerShdw blurRad="38100" dist="38100" dir="2700000" algn="tl">
                    <a:srgbClr val="C0C0C0"/>
                  </a:outerShdw>
                </a:effectLst>
              </a:rPr>
              <a:t> </a:t>
            </a:r>
            <a:r>
              <a:rPr lang="el-GR" sz="2300" b="1">
                <a:effectLst>
                  <a:outerShdw blurRad="38100" dist="38100" dir="2700000" algn="tl">
                    <a:srgbClr val="C0C0C0"/>
                  </a:outerShdw>
                </a:effectLst>
              </a:rPr>
              <a:t>Υψηλή </a:t>
            </a:r>
          </a:p>
          <a:p>
            <a:pPr algn="ctr">
              <a:defRPr/>
            </a:pPr>
            <a:r>
              <a:rPr lang="el-GR" sz="2300" b="1">
                <a:effectLst>
                  <a:outerShdw blurRad="38100" dist="38100" dir="2700000" algn="tl">
                    <a:srgbClr val="C0C0C0"/>
                  </a:outerShdw>
                </a:effectLst>
              </a:rPr>
              <a:t>Ξένη </a:t>
            </a:r>
          </a:p>
          <a:p>
            <a:pPr algn="ctr">
              <a:defRPr/>
            </a:pPr>
            <a:r>
              <a:rPr lang="el-GR" sz="2300" b="1">
                <a:effectLst>
                  <a:outerShdw blurRad="38100" dist="38100" dir="2700000" algn="tl">
                    <a:srgbClr val="C0C0C0"/>
                  </a:outerShdw>
                </a:effectLst>
              </a:rPr>
              <a:t>Επένδυση</a:t>
            </a:r>
            <a:endParaRPr lang="en-GB" sz="2300">
              <a:effectLst>
                <a:outerShdw blurRad="38100" dist="38100" dir="2700000" algn="tl">
                  <a:srgbClr val="C0C0C0"/>
                </a:outerShdw>
              </a:effectLst>
            </a:endParaRPr>
          </a:p>
        </p:txBody>
      </p:sp>
      <p:sp>
        <p:nvSpPr>
          <p:cNvPr id="502791" name="Oval 7"/>
          <p:cNvSpPr>
            <a:spLocks noChangeArrowheads="1"/>
          </p:cNvSpPr>
          <p:nvPr/>
        </p:nvSpPr>
        <p:spPr bwMode="auto">
          <a:xfrm>
            <a:off x="5111751" y="1219200"/>
            <a:ext cx="1892300" cy="1739900"/>
          </a:xfrm>
          <a:prstGeom prst="ellipse">
            <a:avLst/>
          </a:prstGeom>
          <a:solidFill>
            <a:schemeClr val="bg1"/>
          </a:solidFill>
          <a:ln w="12700">
            <a:solidFill>
              <a:schemeClr val="tx1"/>
            </a:solidFill>
            <a:round/>
            <a:headEnd/>
            <a:tailEnd/>
          </a:ln>
          <a:effectLst>
            <a:outerShdw algn="ctr" rotWithShape="0">
              <a:srgbClr val="000000"/>
            </a:outerShdw>
          </a:effectLst>
        </p:spPr>
        <p:txBody>
          <a:bodyPr wrap="none" lIns="92075" tIns="46038" rIns="92075" bIns="46038" anchor="ctr"/>
          <a:lstStyle/>
          <a:p>
            <a:pPr algn="ctr">
              <a:defRPr/>
            </a:pPr>
            <a:endParaRPr lang="el-GR" sz="2400" b="1">
              <a:effectLst>
                <a:outerShdw blurRad="38100" dist="38100" dir="2700000" algn="tl">
                  <a:srgbClr val="C0C0C0"/>
                </a:outerShdw>
              </a:effectLst>
            </a:endParaRPr>
          </a:p>
          <a:p>
            <a:pPr algn="ctr">
              <a:defRPr/>
            </a:pPr>
            <a:r>
              <a:rPr lang="en-GB" sz="2400" b="1">
                <a:effectLst>
                  <a:outerShdw blurRad="38100" dist="38100" dir="2700000" algn="tl">
                    <a:srgbClr val="C0C0C0"/>
                  </a:outerShdw>
                </a:effectLst>
              </a:rPr>
              <a:t> </a:t>
            </a:r>
            <a:r>
              <a:rPr lang="el-GR" sz="2300" b="1">
                <a:effectLst>
                  <a:outerShdw blurRad="38100" dist="38100" dir="2700000" algn="tl">
                    <a:srgbClr val="C0C0C0"/>
                  </a:outerShdw>
                </a:effectLst>
              </a:rPr>
              <a:t>Παγκόσμια</a:t>
            </a:r>
            <a:endParaRPr lang="en-GB" sz="2300" b="1">
              <a:effectLst>
                <a:outerShdw blurRad="38100" dist="38100" dir="2700000" algn="tl">
                  <a:srgbClr val="C0C0C0"/>
                </a:outerShdw>
              </a:effectLst>
            </a:endParaRPr>
          </a:p>
          <a:p>
            <a:pPr algn="ctr">
              <a:defRPr/>
            </a:pPr>
            <a:r>
              <a:rPr lang="en-GB" sz="2300" b="1">
                <a:effectLst>
                  <a:outerShdw blurRad="38100" dist="38100" dir="2700000" algn="tl">
                    <a:srgbClr val="C0C0C0"/>
                  </a:outerShdw>
                </a:effectLst>
              </a:rPr>
              <a:t>Στρατηγική</a:t>
            </a:r>
          </a:p>
          <a:p>
            <a:pPr algn="ctr">
              <a:defRPr/>
            </a:pPr>
            <a:endParaRPr lang="en-GB" sz="2300" b="1">
              <a:effectLst>
                <a:outerShdw blurRad="38100" dist="38100" dir="2700000" algn="tl">
                  <a:srgbClr val="C0C0C0"/>
                </a:outerShdw>
              </a:effectLst>
            </a:endParaRPr>
          </a:p>
        </p:txBody>
      </p:sp>
      <p:sp>
        <p:nvSpPr>
          <p:cNvPr id="502792" name="Oval 8"/>
          <p:cNvSpPr>
            <a:spLocks noChangeArrowheads="1"/>
          </p:cNvSpPr>
          <p:nvPr/>
        </p:nvSpPr>
        <p:spPr bwMode="auto">
          <a:xfrm>
            <a:off x="2362200" y="3270250"/>
            <a:ext cx="1822450" cy="1822450"/>
          </a:xfrm>
          <a:prstGeom prst="ellipse">
            <a:avLst/>
          </a:prstGeom>
          <a:solidFill>
            <a:schemeClr val="bg1"/>
          </a:solidFill>
          <a:ln w="12700">
            <a:solidFill>
              <a:schemeClr val="tx1"/>
            </a:solidFill>
            <a:round/>
            <a:headEnd/>
            <a:tailEnd/>
          </a:ln>
          <a:effectLst>
            <a:outerShdw algn="ctr" rotWithShape="0">
              <a:srgbClr val="000000"/>
            </a:outerShdw>
          </a:effectLst>
        </p:spPr>
        <p:txBody>
          <a:bodyPr wrap="none" lIns="92075" tIns="46038" rIns="92075" bIns="46038" anchor="ctr"/>
          <a:lstStyle/>
          <a:p>
            <a:pPr algn="ctr">
              <a:defRPr/>
            </a:pPr>
            <a:r>
              <a:rPr lang="en-GB" sz="2400" b="1">
                <a:effectLst>
                  <a:outerShdw blurRad="38100" dist="38100" dir="2700000" algn="tl">
                    <a:srgbClr val="C0C0C0"/>
                  </a:outerShdw>
                </a:effectLst>
              </a:rPr>
              <a:t> </a:t>
            </a:r>
            <a:r>
              <a:rPr lang="el-GR" sz="2300" b="1">
                <a:effectLst>
                  <a:outerShdw blurRad="38100" dist="38100" dir="2700000" algn="tl">
                    <a:srgbClr val="C0C0C0"/>
                  </a:outerShdw>
                </a:effectLst>
              </a:rPr>
              <a:t>Επικεντρω-</a:t>
            </a:r>
          </a:p>
          <a:p>
            <a:pPr algn="ctr">
              <a:defRPr/>
            </a:pPr>
            <a:r>
              <a:rPr lang="el-GR" sz="2300" b="1">
                <a:effectLst>
                  <a:outerShdw blurRad="38100" dist="38100" dir="2700000" algn="tl">
                    <a:srgbClr val="C0C0C0"/>
                  </a:outerShdw>
                </a:effectLst>
              </a:rPr>
              <a:t>μένη στη </a:t>
            </a:r>
          </a:p>
          <a:p>
            <a:pPr algn="ctr">
              <a:defRPr/>
            </a:pPr>
            <a:r>
              <a:rPr lang="el-GR" sz="2300" b="1">
                <a:effectLst>
                  <a:outerShdw blurRad="38100" dist="38100" dir="2700000" algn="tl">
                    <a:srgbClr val="C0C0C0"/>
                  </a:outerShdw>
                </a:effectLst>
              </a:rPr>
              <a:t>χώρα</a:t>
            </a:r>
            <a:endParaRPr lang="en-GB" sz="2300">
              <a:effectLst>
                <a:outerShdw blurRad="38100" dist="38100" dir="2700000" algn="tl">
                  <a:srgbClr val="C0C0C0"/>
                </a:outerShdw>
              </a:effectLst>
            </a:endParaRPr>
          </a:p>
        </p:txBody>
      </p:sp>
      <p:sp>
        <p:nvSpPr>
          <p:cNvPr id="502793" name="Oval 9"/>
          <p:cNvSpPr>
            <a:spLocks noChangeArrowheads="1"/>
          </p:cNvSpPr>
          <p:nvPr/>
        </p:nvSpPr>
        <p:spPr bwMode="auto">
          <a:xfrm>
            <a:off x="5111751" y="3276600"/>
            <a:ext cx="1892300" cy="1816100"/>
          </a:xfrm>
          <a:prstGeom prst="ellipse">
            <a:avLst/>
          </a:prstGeom>
          <a:solidFill>
            <a:schemeClr val="bg1"/>
          </a:solidFill>
          <a:ln w="12700">
            <a:solidFill>
              <a:schemeClr val="tx1"/>
            </a:solidFill>
            <a:round/>
            <a:headEnd/>
            <a:tailEnd/>
          </a:ln>
          <a:effectLst>
            <a:outerShdw algn="ctr" rotWithShape="0">
              <a:srgbClr val="000000"/>
            </a:outerShdw>
          </a:effectLst>
        </p:spPr>
        <p:txBody>
          <a:bodyPr wrap="none" lIns="92075" tIns="46038" rIns="92075" bIns="46038" anchor="ctr"/>
          <a:lstStyle/>
          <a:p>
            <a:pPr algn="ctr">
              <a:defRPr/>
            </a:pPr>
            <a:r>
              <a:rPr lang="en-GB" sz="2400" b="1">
                <a:effectLst>
                  <a:outerShdw blurRad="38100" dist="38100" dir="2700000" algn="tl">
                    <a:srgbClr val="C0C0C0"/>
                  </a:outerShdw>
                </a:effectLst>
              </a:rPr>
              <a:t> </a:t>
            </a:r>
            <a:r>
              <a:rPr lang="el-GR" sz="2300" b="1">
                <a:effectLst>
                  <a:outerShdw blurRad="38100" dist="38100" dir="2700000" algn="tl">
                    <a:srgbClr val="C0C0C0"/>
                  </a:outerShdw>
                </a:effectLst>
              </a:rPr>
              <a:t>Εξαγωγική</a:t>
            </a:r>
            <a:endParaRPr lang="en-GB" sz="2300">
              <a:effectLst>
                <a:outerShdw blurRad="38100" dist="38100" dir="2700000" algn="tl">
                  <a:srgbClr val="C0C0C0"/>
                </a:outerShdw>
              </a:effectLst>
            </a:endParaRPr>
          </a:p>
        </p:txBody>
      </p:sp>
      <p:sp>
        <p:nvSpPr>
          <p:cNvPr id="502794" name="Rectangle 10"/>
          <p:cNvSpPr>
            <a:spLocks noChangeArrowheads="1"/>
          </p:cNvSpPr>
          <p:nvPr/>
        </p:nvSpPr>
        <p:spPr bwMode="auto">
          <a:xfrm>
            <a:off x="2420938" y="5708651"/>
            <a:ext cx="3776355" cy="462307"/>
          </a:xfrm>
          <a:prstGeom prst="rect">
            <a:avLst/>
          </a:prstGeom>
          <a:noFill/>
          <a:ln>
            <a:noFill/>
          </a:ln>
          <a:effectLst/>
          <a:extLst/>
        </p:spPr>
        <p:txBody>
          <a:bodyPr wrap="none" lIns="92075" tIns="46038" rIns="92075" bIns="46038">
            <a:spAutoFit/>
          </a:bodyPr>
          <a:lstStyle/>
          <a:p>
            <a:pPr>
              <a:defRPr/>
            </a:pPr>
            <a:r>
              <a:rPr lang="el-GR" sz="2400" b="1">
                <a:solidFill>
                  <a:srgbClr val="FF6633"/>
                </a:solidFill>
                <a:effectLst>
                  <a:outerShdw blurRad="38100" dist="38100" dir="2700000" algn="tl">
                    <a:srgbClr val="C0C0C0"/>
                  </a:outerShdw>
                </a:effectLst>
              </a:rPr>
              <a:t>Συσχέτιση δραστηριοτήτων </a:t>
            </a:r>
            <a:endParaRPr lang="en-GB" sz="2400" b="1">
              <a:solidFill>
                <a:srgbClr val="FF6633"/>
              </a:solidFill>
              <a:effectLst>
                <a:outerShdw blurRad="38100" dist="38100" dir="2700000" algn="tl">
                  <a:srgbClr val="C0C0C0"/>
                </a:outerShdw>
              </a:effectLst>
            </a:endParaRPr>
          </a:p>
        </p:txBody>
      </p:sp>
      <p:sp>
        <p:nvSpPr>
          <p:cNvPr id="77835" name="Rectangle 11"/>
          <p:cNvSpPr>
            <a:spLocks noChangeArrowheads="1"/>
          </p:cNvSpPr>
          <p:nvPr/>
        </p:nvSpPr>
        <p:spPr bwMode="auto">
          <a:xfrm>
            <a:off x="6831013" y="5403851"/>
            <a:ext cx="2323458" cy="683906"/>
          </a:xfrm>
          <a:prstGeom prst="rect">
            <a:avLst/>
          </a:prstGeom>
          <a:noFill/>
          <a:ln w="9525">
            <a:noFill/>
            <a:miter lim="800000"/>
            <a:headEnd/>
            <a:tailEnd/>
          </a:ln>
        </p:spPr>
        <p:txBody>
          <a:bodyPr wrap="none" lIns="92075" tIns="46038" rIns="92075" bIns="46038">
            <a:spAutoFit/>
          </a:bodyPr>
          <a:lstStyle/>
          <a:p>
            <a:pPr algn="ctr">
              <a:lnSpc>
                <a:spcPct val="80000"/>
              </a:lnSpc>
            </a:pPr>
            <a:r>
              <a:rPr lang="el-GR" sz="2400" b="1"/>
              <a:t>Γεωγραφικά </a:t>
            </a:r>
          </a:p>
          <a:p>
            <a:pPr algn="ctr">
              <a:lnSpc>
                <a:spcPct val="80000"/>
              </a:lnSpc>
            </a:pPr>
            <a:r>
              <a:rPr lang="el-GR" sz="2400" b="1"/>
              <a:t>συγκεντρωμένες</a:t>
            </a:r>
            <a:endParaRPr lang="en-GB" sz="2400" b="1"/>
          </a:p>
        </p:txBody>
      </p:sp>
      <p:sp>
        <p:nvSpPr>
          <p:cNvPr id="77836" name="Line 12"/>
          <p:cNvSpPr>
            <a:spLocks noChangeShapeType="1"/>
          </p:cNvSpPr>
          <p:nvPr/>
        </p:nvSpPr>
        <p:spPr bwMode="auto">
          <a:xfrm>
            <a:off x="2286001" y="5632450"/>
            <a:ext cx="4570413" cy="0"/>
          </a:xfrm>
          <a:prstGeom prst="line">
            <a:avLst/>
          </a:prstGeom>
          <a:noFill/>
          <a:ln w="76200">
            <a:solidFill>
              <a:schemeClr val="tx1"/>
            </a:solidFill>
            <a:round/>
            <a:headEnd type="stealth" w="med" len="med"/>
            <a:tailEnd type="stealth" w="med" len="med"/>
          </a:ln>
        </p:spPr>
        <p:txBody>
          <a:bodyPr/>
          <a:lstStyle/>
          <a:p>
            <a:endParaRPr lang="el-GR"/>
          </a:p>
        </p:txBody>
      </p:sp>
      <p:sp>
        <p:nvSpPr>
          <p:cNvPr id="77837" name="Rectangle 13"/>
          <p:cNvSpPr>
            <a:spLocks noChangeArrowheads="1"/>
          </p:cNvSpPr>
          <p:nvPr/>
        </p:nvSpPr>
        <p:spPr bwMode="auto">
          <a:xfrm>
            <a:off x="457200" y="5556250"/>
            <a:ext cx="1988108" cy="610040"/>
          </a:xfrm>
          <a:prstGeom prst="rect">
            <a:avLst/>
          </a:prstGeom>
          <a:noFill/>
          <a:ln w="9525">
            <a:noFill/>
            <a:miter lim="800000"/>
            <a:headEnd/>
            <a:tailEnd/>
          </a:ln>
        </p:spPr>
        <p:txBody>
          <a:bodyPr wrap="none" lIns="92075" tIns="46038" rIns="92075" bIns="46038">
            <a:spAutoFit/>
          </a:bodyPr>
          <a:lstStyle/>
          <a:p>
            <a:pPr algn="ctr">
              <a:lnSpc>
                <a:spcPct val="70000"/>
              </a:lnSpc>
            </a:pPr>
            <a:r>
              <a:rPr lang="el-GR" sz="2400" b="1"/>
              <a:t>Γεωγραφικά </a:t>
            </a:r>
          </a:p>
          <a:p>
            <a:pPr algn="ctr">
              <a:lnSpc>
                <a:spcPct val="70000"/>
              </a:lnSpc>
            </a:pPr>
            <a:r>
              <a:rPr lang="el-GR" sz="2400" b="1"/>
              <a:t>διεσπαρμένες</a:t>
            </a:r>
            <a:endParaRPr lang="en-GB" sz="2400" b="1"/>
          </a:p>
        </p:txBody>
      </p:sp>
      <p:sp>
        <p:nvSpPr>
          <p:cNvPr id="77838" name="Rectangle 14"/>
          <p:cNvSpPr>
            <a:spLocks noChangeArrowheads="1"/>
          </p:cNvSpPr>
          <p:nvPr/>
        </p:nvSpPr>
        <p:spPr bwMode="auto">
          <a:xfrm>
            <a:off x="477838" y="4946651"/>
            <a:ext cx="1313052" cy="462307"/>
          </a:xfrm>
          <a:prstGeom prst="rect">
            <a:avLst/>
          </a:prstGeom>
          <a:noFill/>
          <a:ln w="9525">
            <a:noFill/>
            <a:miter lim="800000"/>
            <a:headEnd/>
            <a:tailEnd/>
          </a:ln>
        </p:spPr>
        <p:txBody>
          <a:bodyPr wrap="none" lIns="92075" tIns="46038" rIns="92075" bIns="46038">
            <a:spAutoFit/>
          </a:bodyPr>
          <a:lstStyle/>
          <a:p>
            <a:r>
              <a:rPr lang="en-GB" sz="2400" b="1"/>
              <a:t>Χαμηλ</a:t>
            </a:r>
            <a:r>
              <a:rPr lang="el-GR" sz="2400" b="1"/>
              <a:t>ό</a:t>
            </a:r>
            <a:r>
              <a:rPr lang="en-GB" sz="2400" b="1"/>
              <a:t>ς</a:t>
            </a:r>
          </a:p>
        </p:txBody>
      </p:sp>
      <p:sp>
        <p:nvSpPr>
          <p:cNvPr id="77839" name="Rectangle 15"/>
          <p:cNvSpPr>
            <a:spLocks noChangeArrowheads="1"/>
          </p:cNvSpPr>
          <p:nvPr/>
        </p:nvSpPr>
        <p:spPr bwMode="auto">
          <a:xfrm>
            <a:off x="593726" y="968376"/>
            <a:ext cx="1176797" cy="462307"/>
          </a:xfrm>
          <a:prstGeom prst="rect">
            <a:avLst/>
          </a:prstGeom>
          <a:noFill/>
          <a:ln w="9525">
            <a:noFill/>
            <a:miter lim="800000"/>
            <a:headEnd/>
            <a:tailEnd/>
          </a:ln>
        </p:spPr>
        <p:txBody>
          <a:bodyPr wrap="none" lIns="92075" tIns="46038" rIns="92075" bIns="46038">
            <a:spAutoFit/>
          </a:bodyPr>
          <a:lstStyle/>
          <a:p>
            <a:r>
              <a:rPr lang="en-GB" sz="2400" b="1"/>
              <a:t>Υψηλ</a:t>
            </a:r>
            <a:r>
              <a:rPr lang="el-GR" sz="2400" b="1"/>
              <a:t>ό</a:t>
            </a:r>
            <a:r>
              <a:rPr lang="en-GB" sz="2400" b="1"/>
              <a:t>ς</a:t>
            </a:r>
          </a:p>
        </p:txBody>
      </p:sp>
      <p:sp>
        <p:nvSpPr>
          <p:cNvPr id="77840" name="Rectangle 16"/>
          <p:cNvSpPr>
            <a:spLocks noChangeArrowheads="1"/>
          </p:cNvSpPr>
          <p:nvPr/>
        </p:nvSpPr>
        <p:spPr bwMode="auto">
          <a:xfrm>
            <a:off x="228600" y="6324600"/>
            <a:ext cx="8915400" cy="480774"/>
          </a:xfrm>
          <a:prstGeom prst="rect">
            <a:avLst/>
          </a:prstGeom>
          <a:noFill/>
          <a:ln w="9525">
            <a:noFill/>
            <a:miter lim="800000"/>
            <a:headEnd/>
            <a:tailEnd/>
          </a:ln>
        </p:spPr>
        <p:txBody>
          <a:bodyPr lIns="92075" tIns="46038" rIns="92075" bIns="46038">
            <a:spAutoFit/>
          </a:bodyPr>
          <a:lstStyle/>
          <a:p>
            <a:pPr>
              <a:lnSpc>
                <a:spcPct val="90000"/>
              </a:lnSpc>
            </a:pPr>
            <a:r>
              <a:rPr lang="en-GB" sz="1400" dirty="0" err="1"/>
              <a:t>Πηγή</a:t>
            </a:r>
            <a:r>
              <a:rPr lang="en-GB" sz="1400" dirty="0"/>
              <a:t>: </a:t>
            </a:r>
            <a:r>
              <a:rPr lang="en-GB" sz="1400" dirty="0" err="1"/>
              <a:t>Τaggart</a:t>
            </a:r>
            <a:r>
              <a:rPr lang="en-GB" sz="1400" dirty="0"/>
              <a:t> J. , ‘Strategy &amp;Control in the MNC: Too many </a:t>
            </a:r>
            <a:r>
              <a:rPr lang="en-GB" sz="1400" dirty="0" err="1"/>
              <a:t>recipies</a:t>
            </a:r>
            <a:r>
              <a:rPr lang="en-GB" sz="1400" dirty="0"/>
              <a:t>?’, </a:t>
            </a:r>
            <a:r>
              <a:rPr lang="en-GB" sz="1400" u="sng" dirty="0"/>
              <a:t>Long Range Planning</a:t>
            </a:r>
            <a:r>
              <a:rPr lang="en-GB" sz="1400" dirty="0"/>
              <a:t>, (August 1998), </a:t>
            </a:r>
            <a:r>
              <a:rPr lang="en-US" sz="1400" dirty="0">
                <a:solidFill>
                  <a:srgbClr val="0000FF"/>
                </a:solidFill>
              </a:rPr>
              <a:t>Vol.31, pp. 571-585.</a:t>
            </a:r>
            <a:endParaRPr lang="en-GB" sz="1400" dirty="0">
              <a:solidFill>
                <a:srgbClr val="0000FF"/>
              </a:solidFill>
            </a:endParaRPr>
          </a:p>
        </p:txBody>
      </p:sp>
    </p:spTree>
  </p:cSld>
  <p:clrMapOvr>
    <a:masterClrMapping/>
  </p:clrMapOvr>
  <p:transition spd="med">
    <p:dissolve/>
  </p:transition>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ctrTitle"/>
          </p:nvPr>
        </p:nvSpPr>
        <p:spPr/>
        <p:txBody>
          <a:bodyPr>
            <a:normAutofit fontScale="90000"/>
          </a:bodyPr>
          <a:lstStyle/>
          <a:p>
            <a:r>
              <a:rPr lang="el-GR" b="1" dirty="0" smtClean="0">
                <a:solidFill>
                  <a:srgbClr val="FF0000"/>
                </a:solidFill>
                <a:effectLst>
                  <a:outerShdw blurRad="38100" dist="38100" dir="2700000" algn="tl">
                    <a:srgbClr val="C0C0C0"/>
                  </a:outerShdw>
                </a:effectLst>
              </a:rPr>
              <a:t>Αξιολόγηση και Επιλογή Στρατηγικής</a:t>
            </a:r>
            <a:br>
              <a:rPr lang="el-GR" b="1" dirty="0" smtClean="0">
                <a:solidFill>
                  <a:srgbClr val="FF0000"/>
                </a:solidFill>
                <a:effectLst>
                  <a:outerShdw blurRad="38100" dist="38100" dir="2700000" algn="tl">
                    <a:srgbClr val="C0C0C0"/>
                  </a:outerShdw>
                </a:effectLst>
              </a:rPr>
            </a:br>
            <a:endParaRPr lang="el-GR" dirty="0"/>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5954" name="Rectangle 2"/>
          <p:cNvSpPr>
            <a:spLocks noGrp="1" noChangeArrowheads="1"/>
          </p:cNvSpPr>
          <p:nvPr>
            <p:ph type="title"/>
          </p:nvPr>
        </p:nvSpPr>
        <p:spPr/>
        <p:txBody>
          <a:bodyPr>
            <a:normAutofit fontScale="90000"/>
          </a:bodyPr>
          <a:lstStyle/>
          <a:p>
            <a:pPr>
              <a:defRPr/>
            </a:pPr>
            <a:r>
              <a:rPr lang="el-GR" sz="3600" b="0" smtClean="0">
                <a:latin typeface="Times New Roman" pitchFamily="18" charset="0"/>
              </a:rPr>
              <a:t>Εισαγωγή στην Αξιολόγηση της Στρατηγικής</a:t>
            </a:r>
          </a:p>
        </p:txBody>
      </p:sp>
      <p:sp>
        <p:nvSpPr>
          <p:cNvPr id="765955" name="Rectangle 3"/>
          <p:cNvSpPr>
            <a:spLocks noGrp="1" noChangeArrowheads="1"/>
          </p:cNvSpPr>
          <p:nvPr>
            <p:ph type="body" idx="1"/>
          </p:nvPr>
        </p:nvSpPr>
        <p:spPr>
          <a:xfrm>
            <a:off x="76200" y="1905000"/>
            <a:ext cx="8991600" cy="4953000"/>
          </a:xfrm>
        </p:spPr>
        <p:txBody>
          <a:bodyPr/>
          <a:lstStyle/>
          <a:p>
            <a:pPr marL="609600" indent="-609600">
              <a:lnSpc>
                <a:spcPct val="90000"/>
              </a:lnSpc>
              <a:defRPr/>
            </a:pPr>
            <a:r>
              <a:rPr lang="el-GR" sz="2000" smtClean="0">
                <a:latin typeface="Times New Roman" pitchFamily="18" charset="0"/>
              </a:rPr>
              <a:t>Η </a:t>
            </a:r>
            <a:r>
              <a:rPr lang="el-GR" sz="2000" b="1" smtClean="0">
                <a:solidFill>
                  <a:schemeClr val="hlink"/>
                </a:solidFill>
                <a:latin typeface="Times New Roman" pitchFamily="18" charset="0"/>
              </a:rPr>
              <a:t>αξιολόγηση της στρατηγικής</a:t>
            </a:r>
            <a:r>
              <a:rPr lang="el-GR" sz="2000" smtClean="0">
                <a:latin typeface="Times New Roman" pitchFamily="18" charset="0"/>
              </a:rPr>
              <a:t> μιας επιχείρησης επιδιώκει να απαντήσει σε βασικά ερωτήματα που έχουν σχέση με την </a:t>
            </a:r>
            <a:r>
              <a:rPr lang="el-GR" sz="2000" b="1" i="1" smtClean="0">
                <a:solidFill>
                  <a:schemeClr val="tx2"/>
                </a:solidFill>
                <a:latin typeface="Times New Roman" pitchFamily="18" charset="0"/>
              </a:rPr>
              <a:t>καταλληλότητα των στόχων</a:t>
            </a:r>
            <a:r>
              <a:rPr lang="el-GR" sz="2000" smtClean="0">
                <a:latin typeface="Times New Roman" pitchFamily="18" charset="0"/>
              </a:rPr>
              <a:t>, των </a:t>
            </a:r>
            <a:r>
              <a:rPr lang="el-GR" sz="2000" b="1" i="1" smtClean="0">
                <a:solidFill>
                  <a:schemeClr val="tx2"/>
                </a:solidFill>
                <a:latin typeface="Times New Roman" pitchFamily="18" charset="0"/>
              </a:rPr>
              <a:t>πλάνων</a:t>
            </a:r>
            <a:r>
              <a:rPr lang="el-GR" sz="2000" smtClean="0">
                <a:latin typeface="Times New Roman" pitchFamily="18" charset="0"/>
              </a:rPr>
              <a:t>, των </a:t>
            </a:r>
            <a:r>
              <a:rPr lang="el-GR" sz="2000" b="1" i="1" smtClean="0">
                <a:solidFill>
                  <a:schemeClr val="tx2"/>
                </a:solidFill>
                <a:latin typeface="Times New Roman" pitchFamily="18" charset="0"/>
              </a:rPr>
              <a:t>πολιτικών</a:t>
            </a:r>
            <a:r>
              <a:rPr lang="el-GR" sz="2000" smtClean="0">
                <a:latin typeface="Times New Roman" pitchFamily="18" charset="0"/>
              </a:rPr>
              <a:t>, καθώς και των </a:t>
            </a:r>
            <a:r>
              <a:rPr lang="el-GR" sz="2000" b="1" i="1" smtClean="0">
                <a:solidFill>
                  <a:schemeClr val="tx2"/>
                </a:solidFill>
                <a:latin typeface="Times New Roman" pitchFamily="18" charset="0"/>
              </a:rPr>
              <a:t>αποτελεσμάτων</a:t>
            </a:r>
            <a:r>
              <a:rPr lang="el-GR" sz="2000" smtClean="0">
                <a:latin typeface="Times New Roman" pitchFamily="18" charset="0"/>
              </a:rPr>
              <a:t> της στρατηγικής που εφαρμόζει η επιχείρηση.</a:t>
            </a:r>
          </a:p>
          <a:p>
            <a:pPr marL="609600" indent="-609600">
              <a:lnSpc>
                <a:spcPct val="90000"/>
              </a:lnSpc>
              <a:defRPr/>
            </a:pPr>
            <a:endParaRPr lang="el-GR" sz="2000" smtClean="0">
              <a:latin typeface="Times New Roman" pitchFamily="18" charset="0"/>
            </a:endParaRPr>
          </a:p>
          <a:p>
            <a:pPr marL="609600" indent="-609600">
              <a:lnSpc>
                <a:spcPct val="90000"/>
              </a:lnSpc>
              <a:defRPr/>
            </a:pPr>
            <a:r>
              <a:rPr lang="el-GR" sz="2000" smtClean="0">
                <a:latin typeface="Times New Roman" pitchFamily="18" charset="0"/>
              </a:rPr>
              <a:t>Η απάντηση στις ερωτήσεις αυτές επηρεάζεται από τις παρακάτω μεταβλητές:</a:t>
            </a:r>
          </a:p>
          <a:p>
            <a:pPr marL="609600" indent="-609600">
              <a:lnSpc>
                <a:spcPct val="90000"/>
              </a:lnSpc>
              <a:buFont typeface="Wingdings" pitchFamily="2" charset="2"/>
              <a:buAutoNum type="arabicPeriod"/>
              <a:defRPr/>
            </a:pPr>
            <a:r>
              <a:rPr lang="el-GR" sz="2000" b="1" smtClean="0">
                <a:solidFill>
                  <a:schemeClr val="hlink"/>
                </a:solidFill>
                <a:latin typeface="Times New Roman" pitchFamily="18" charset="0"/>
              </a:rPr>
              <a:t>Η μοναδικότητα της κάθε επιχείρησης</a:t>
            </a:r>
            <a:r>
              <a:rPr lang="el-GR" sz="2000" smtClean="0">
                <a:latin typeface="Times New Roman" pitchFamily="18" charset="0"/>
              </a:rPr>
              <a:t> από την οποία εξαρτάται η κάθε στρατηγική</a:t>
            </a:r>
          </a:p>
          <a:p>
            <a:pPr marL="609600" indent="-609600">
              <a:lnSpc>
                <a:spcPct val="90000"/>
              </a:lnSpc>
              <a:buFont typeface="Wingdings" pitchFamily="2" charset="2"/>
              <a:buAutoNum type="arabicPeriod"/>
              <a:defRPr/>
            </a:pPr>
            <a:r>
              <a:rPr lang="el-GR" sz="2000" b="1" smtClean="0">
                <a:solidFill>
                  <a:schemeClr val="hlink"/>
                </a:solidFill>
                <a:latin typeface="Times New Roman" pitchFamily="18" charset="0"/>
              </a:rPr>
              <a:t>Η στρατηγική έχει άμεση σχέση με την επιλογή επιχειρηματικών στόχων</a:t>
            </a:r>
            <a:r>
              <a:rPr lang="el-GR" sz="2000" smtClean="0">
                <a:latin typeface="Times New Roman" pitchFamily="18" charset="0"/>
              </a:rPr>
              <a:t> που θέτουν τα διοικητικά στελέχη</a:t>
            </a:r>
          </a:p>
          <a:p>
            <a:pPr marL="609600" indent="-609600">
              <a:lnSpc>
                <a:spcPct val="90000"/>
              </a:lnSpc>
              <a:buFont typeface="Wingdings" pitchFamily="2" charset="2"/>
              <a:buAutoNum type="arabicPeriod"/>
              <a:defRPr/>
            </a:pPr>
            <a:r>
              <a:rPr lang="el-GR" sz="2000" b="1" smtClean="0">
                <a:solidFill>
                  <a:schemeClr val="hlink"/>
                </a:solidFill>
                <a:latin typeface="Times New Roman" pitchFamily="18" charset="0"/>
              </a:rPr>
              <a:t>Τα τυπικά συστήματα</a:t>
            </a:r>
            <a:r>
              <a:rPr lang="el-GR" sz="2000" smtClean="0">
                <a:latin typeface="Times New Roman" pitchFamily="18" charset="0"/>
              </a:rPr>
              <a:t> της αναθεώρησης της στρατηγικής, τα οποία τείνουν να επηρεάζουν τις αρχές βάσει των οποίων λειτουργεί η επιχείρηση</a:t>
            </a:r>
          </a:p>
          <a:p>
            <a:pPr marL="609600" indent="-609600">
              <a:lnSpc>
                <a:spcPct val="90000"/>
              </a:lnSpc>
              <a:buFont typeface="Wingdings" pitchFamily="2" charset="2"/>
              <a:buAutoNum type="arabicPeriod"/>
              <a:defRPr/>
            </a:pPr>
            <a:r>
              <a:rPr lang="el-GR" sz="2000" b="1" smtClean="0">
                <a:solidFill>
                  <a:schemeClr val="hlink"/>
                </a:solidFill>
                <a:latin typeface="Times New Roman" pitchFamily="18" charset="0"/>
              </a:rPr>
              <a:t>Η ραγδαία εξέλιξη της τεχνολογίας</a:t>
            </a:r>
            <a:r>
              <a:rPr lang="el-GR" sz="2000" smtClean="0">
                <a:latin typeface="Times New Roman" pitchFamily="18" charset="0"/>
              </a:rPr>
              <a:t> καθώς και ταχύτητα με την οποία διαχέονται και απαξιώνονται σήμερα οι τεχνολογικές καινοτομίες</a:t>
            </a:r>
          </a:p>
          <a:p>
            <a:pPr marL="609600" indent="-609600">
              <a:lnSpc>
                <a:spcPct val="90000"/>
              </a:lnSpc>
              <a:buFont typeface="Wingdings" pitchFamily="2" charset="2"/>
              <a:buAutoNum type="arabicPeriod"/>
              <a:defRPr/>
            </a:pPr>
            <a:r>
              <a:rPr lang="el-GR" sz="2000" b="1" smtClean="0">
                <a:solidFill>
                  <a:schemeClr val="hlink"/>
                </a:solidFill>
                <a:latin typeface="Times New Roman" pitchFamily="18" charset="0"/>
              </a:rPr>
              <a:t>Ο μεγάλος βαθμός διεθνοποίησης</a:t>
            </a:r>
            <a:r>
              <a:rPr lang="el-GR" sz="2000" smtClean="0">
                <a:latin typeface="Times New Roman" pitchFamily="18" charset="0"/>
              </a:rPr>
              <a:t> που οδηγεί σε ένταση του ανταγωνιστικού περιβάλλοντος</a:t>
            </a:r>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02" name="Rectangle 2"/>
          <p:cNvSpPr>
            <a:spLocks noGrp="1" noChangeArrowheads="1"/>
          </p:cNvSpPr>
          <p:nvPr>
            <p:ph type="title"/>
          </p:nvPr>
        </p:nvSpPr>
        <p:spPr>
          <a:xfrm>
            <a:off x="0" y="152400"/>
            <a:ext cx="9144000" cy="304800"/>
          </a:xfrm>
        </p:spPr>
        <p:txBody>
          <a:bodyPr>
            <a:normAutofit fontScale="90000"/>
          </a:bodyPr>
          <a:lstStyle/>
          <a:p>
            <a:pPr>
              <a:defRPr/>
            </a:pPr>
            <a:r>
              <a:rPr lang="el-GR" sz="2400" b="0" smtClean="0">
                <a:latin typeface="Times New Roman" pitchFamily="18" charset="0"/>
              </a:rPr>
              <a:t>Αξιολόγηση (</a:t>
            </a:r>
            <a:r>
              <a:rPr lang="el-GR" sz="2400" b="0" smtClean="0">
                <a:solidFill>
                  <a:schemeClr val="hlink"/>
                </a:solidFill>
                <a:latin typeface="Times New Roman" pitchFamily="18" charset="0"/>
              </a:rPr>
              <a:t>εκ των υστέρων</a:t>
            </a:r>
            <a:r>
              <a:rPr lang="el-GR" sz="2400" b="0" smtClean="0">
                <a:latin typeface="Times New Roman" pitchFamily="18" charset="0"/>
              </a:rPr>
              <a:t>) μιας Εφαρμοσμένης Στρατηγικής</a:t>
            </a:r>
          </a:p>
        </p:txBody>
      </p:sp>
      <p:graphicFrame>
        <p:nvGraphicFramePr>
          <p:cNvPr id="4098" name="Object 3"/>
          <p:cNvGraphicFramePr>
            <a:graphicFrameLocks noChangeAspect="1"/>
          </p:cNvGraphicFramePr>
          <p:nvPr/>
        </p:nvGraphicFramePr>
        <p:xfrm>
          <a:off x="0" y="427038"/>
          <a:ext cx="9067800" cy="6354762"/>
        </p:xfrm>
        <a:graphic>
          <a:graphicData uri="http://schemas.openxmlformats.org/presentationml/2006/ole">
            <mc:AlternateContent xmlns:mc="http://schemas.openxmlformats.org/markup-compatibility/2006">
              <mc:Choice xmlns:v="urn:schemas-microsoft-com:vml" Requires="v">
                <p:oleObj spid="_x0000_s13315" name="Visio" r:id="rId4" imgW="11587552" imgH="6766560" progId="">
                  <p:embed/>
                </p:oleObj>
              </mc:Choice>
              <mc:Fallback>
                <p:oleObj name="Visio" r:id="rId4" imgW="11587552" imgH="6766560" progId="">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427038"/>
                        <a:ext cx="9067800" cy="6354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0050" name="Rectangle 2"/>
          <p:cNvSpPr>
            <a:spLocks noGrp="1" noChangeArrowheads="1"/>
          </p:cNvSpPr>
          <p:nvPr>
            <p:ph type="title"/>
          </p:nvPr>
        </p:nvSpPr>
        <p:spPr>
          <a:xfrm>
            <a:off x="0" y="285728"/>
            <a:ext cx="9001156" cy="1000132"/>
          </a:xfrm>
        </p:spPr>
        <p:txBody>
          <a:bodyPr>
            <a:normAutofit fontScale="90000"/>
          </a:bodyPr>
          <a:lstStyle/>
          <a:p>
            <a:pPr>
              <a:defRPr/>
            </a:pPr>
            <a:r>
              <a:rPr lang="el-GR" sz="3600" b="0" dirty="0" smtClean="0">
                <a:latin typeface="Times New Roman" pitchFamily="18" charset="0"/>
              </a:rPr>
              <a:t>Λίστα Ελέγχου Στρατηγικής για Διοικητικά Στελέχη (1) </a:t>
            </a:r>
            <a:endParaRPr lang="el-GR" sz="3600" dirty="0" smtClean="0">
              <a:latin typeface="Times New Roman" pitchFamily="18" charset="0"/>
            </a:endParaRPr>
          </a:p>
        </p:txBody>
      </p:sp>
      <p:sp>
        <p:nvSpPr>
          <p:cNvPr id="770051" name="Rectangle 3"/>
          <p:cNvSpPr>
            <a:spLocks noGrp="1" noChangeArrowheads="1"/>
          </p:cNvSpPr>
          <p:nvPr>
            <p:ph type="body" idx="1"/>
          </p:nvPr>
        </p:nvSpPr>
        <p:spPr>
          <a:xfrm>
            <a:off x="76200" y="1357298"/>
            <a:ext cx="9067800" cy="5500702"/>
          </a:xfrm>
        </p:spPr>
        <p:txBody>
          <a:bodyPr>
            <a:normAutofit/>
          </a:bodyPr>
          <a:lstStyle/>
          <a:p>
            <a:pPr marL="576263" indent="-576263">
              <a:buFont typeface="Wingdings" pitchFamily="2" charset="2"/>
              <a:buAutoNum type="arabicPeriod"/>
              <a:tabLst>
                <a:tab pos="195263" algn="l"/>
              </a:tabLst>
              <a:defRPr/>
            </a:pPr>
            <a:r>
              <a:rPr lang="el-GR" sz="2200" dirty="0" smtClean="0">
                <a:latin typeface="Times New Roman" pitchFamily="18" charset="0"/>
              </a:rPr>
              <a:t>Ευθυγραμμίζεται η στρατηγική με την αποστολή του οργανισμού;</a:t>
            </a:r>
          </a:p>
          <a:p>
            <a:pPr marL="576263" indent="-576263">
              <a:buFont typeface="Wingdings" pitchFamily="2" charset="2"/>
              <a:buAutoNum type="arabicPeriod"/>
              <a:tabLst>
                <a:tab pos="195263" algn="l"/>
              </a:tabLst>
              <a:defRPr/>
            </a:pPr>
            <a:r>
              <a:rPr lang="el-GR" sz="2200" dirty="0" smtClean="0">
                <a:latin typeface="Times New Roman" pitchFamily="18" charset="0"/>
              </a:rPr>
              <a:t>Είναι η υπό εξέταση στρατηγική εναρμονισμένη με το εξωτερικό περιβάλλον της επιχείρησης;</a:t>
            </a:r>
          </a:p>
          <a:p>
            <a:pPr marL="576263" indent="-576263">
              <a:buFont typeface="Wingdings" pitchFamily="2" charset="2"/>
              <a:buAutoNum type="arabicPeriod"/>
              <a:tabLst>
                <a:tab pos="195263" algn="l"/>
              </a:tabLst>
              <a:defRPr/>
            </a:pPr>
            <a:r>
              <a:rPr lang="el-GR" sz="2200" dirty="0" smtClean="0">
                <a:latin typeface="Times New Roman" pitchFamily="18" charset="0"/>
              </a:rPr>
              <a:t>Είναι η στρατηγική εναρμονισμένη με τις επιχειρησιακές δυνάμεις, στόχους, πολιτικές, πόρους και προσωπικές αξίες των στελεχών και των εργαζομένων;</a:t>
            </a:r>
          </a:p>
          <a:p>
            <a:pPr marL="576263" indent="-576263">
              <a:buFont typeface="Wingdings" pitchFamily="2" charset="2"/>
              <a:buAutoNum type="arabicPeriod"/>
              <a:tabLst>
                <a:tab pos="195263" algn="l"/>
              </a:tabLst>
              <a:defRPr/>
            </a:pPr>
            <a:r>
              <a:rPr lang="el-GR" sz="2200" dirty="0" smtClean="0">
                <a:latin typeface="Times New Roman" pitchFamily="18" charset="0"/>
              </a:rPr>
              <a:t>Λαμβάνεται υπόψη στη στρατηγική η πρόβλεψη για ελάχιστο δυνητικό κίνδυνο έναντι του μέγιστου δυνατού κέρδους που είναι δυνατόν να επιτευχθεί σύμφωνα με τους πόρους και τις προοπτικές της επιχείρησης;</a:t>
            </a:r>
          </a:p>
          <a:p>
            <a:pPr marL="576263" indent="-576263">
              <a:buFont typeface="Wingdings" pitchFamily="2" charset="2"/>
              <a:buAutoNum type="arabicPeriod"/>
              <a:tabLst>
                <a:tab pos="195263" algn="l"/>
              </a:tabLst>
              <a:defRPr/>
            </a:pPr>
            <a:r>
              <a:rPr lang="el-GR" sz="2200" dirty="0" smtClean="0">
                <a:latin typeface="Times New Roman" pitchFamily="18" charset="0"/>
              </a:rPr>
              <a:t>Καλύπτει η στρατηγική μία θέση (</a:t>
            </a:r>
            <a:r>
              <a:rPr lang="en-US" sz="2200" dirty="0" smtClean="0">
                <a:latin typeface="Times New Roman" pitchFamily="18" charset="0"/>
              </a:rPr>
              <a:t>niche) </a:t>
            </a:r>
            <a:r>
              <a:rPr lang="el-GR" sz="2200" dirty="0" smtClean="0">
                <a:latin typeface="Times New Roman" pitchFamily="18" charset="0"/>
              </a:rPr>
              <a:t>στην αγορά της επιχείρησης, η οποία δεν έχει καλυφθεί μέχρι στιγμής από άλλους;</a:t>
            </a:r>
          </a:p>
          <a:p>
            <a:pPr marL="576263" indent="-576263">
              <a:buFont typeface="Wingdings" pitchFamily="2" charset="2"/>
              <a:buAutoNum type="arabicPeriod"/>
              <a:tabLst>
                <a:tab pos="195263" algn="l"/>
              </a:tabLst>
              <a:defRPr/>
            </a:pPr>
            <a:r>
              <a:rPr lang="el-GR" sz="2200" dirty="0" smtClean="0">
                <a:latin typeface="Times New Roman" pitchFamily="18" charset="0"/>
              </a:rPr>
              <a:t>Συγκρούεται η υπό αξιολόγηση στρατηγική με άλλες στρατηγικές που έχει αναπτύξει και εφαρμόζει η στρατηγική;</a:t>
            </a:r>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2098" name="Rectangle 2"/>
          <p:cNvSpPr>
            <a:spLocks noGrp="1" noChangeArrowheads="1"/>
          </p:cNvSpPr>
          <p:nvPr>
            <p:ph type="title"/>
          </p:nvPr>
        </p:nvSpPr>
        <p:spPr>
          <a:xfrm>
            <a:off x="214282" y="142852"/>
            <a:ext cx="8729693" cy="1285884"/>
          </a:xfrm>
        </p:spPr>
        <p:txBody>
          <a:bodyPr/>
          <a:lstStyle/>
          <a:p>
            <a:pPr>
              <a:defRPr/>
            </a:pPr>
            <a:r>
              <a:rPr lang="el-GR" sz="3600" b="0" dirty="0" smtClean="0">
                <a:latin typeface="Times New Roman" pitchFamily="18" charset="0"/>
              </a:rPr>
              <a:t>Λίστα Ελέγχου Στρατηγικής για Διοικητικά Στελέχη (2)</a:t>
            </a:r>
            <a:endParaRPr lang="el-GR" sz="3600" dirty="0" smtClean="0">
              <a:latin typeface="Times New Roman" pitchFamily="18" charset="0"/>
            </a:endParaRPr>
          </a:p>
        </p:txBody>
      </p:sp>
      <p:sp>
        <p:nvSpPr>
          <p:cNvPr id="772099" name="Rectangle 3"/>
          <p:cNvSpPr>
            <a:spLocks noGrp="1" noChangeArrowheads="1"/>
          </p:cNvSpPr>
          <p:nvPr>
            <p:ph type="body" idx="1"/>
          </p:nvPr>
        </p:nvSpPr>
        <p:spPr>
          <a:xfrm>
            <a:off x="76200" y="1500174"/>
            <a:ext cx="9067800" cy="5357826"/>
          </a:xfrm>
        </p:spPr>
        <p:txBody>
          <a:bodyPr>
            <a:normAutofit/>
          </a:bodyPr>
          <a:lstStyle/>
          <a:p>
            <a:pPr marL="609600" indent="-609600">
              <a:lnSpc>
                <a:spcPct val="90000"/>
              </a:lnSpc>
              <a:buFont typeface="Wingdings" pitchFamily="2" charset="2"/>
              <a:buAutoNum type="arabicPeriod" startAt="7"/>
              <a:tabLst>
                <a:tab pos="576263" algn="l"/>
              </a:tabLst>
              <a:defRPr/>
            </a:pPr>
            <a:r>
              <a:rPr lang="el-GR" sz="2200" dirty="0" smtClean="0">
                <a:latin typeface="Times New Roman" pitchFamily="18" charset="0"/>
              </a:rPr>
              <a:t>Είναι η στρατηγική διαιρεμένη σε επιμέρους στρατηγικούς στόχους που αλληλεξαρτώνται και αλληλοϋποστηρίζονται πλήρως;</a:t>
            </a:r>
          </a:p>
          <a:p>
            <a:pPr marL="609600" indent="-609600">
              <a:lnSpc>
                <a:spcPct val="90000"/>
              </a:lnSpc>
              <a:buFont typeface="Wingdings" pitchFamily="2" charset="2"/>
              <a:buAutoNum type="arabicPeriod" startAt="7"/>
              <a:tabLst>
                <a:tab pos="576263" algn="l"/>
              </a:tabLst>
              <a:defRPr/>
            </a:pPr>
            <a:r>
              <a:rPr lang="el-GR" sz="2200" dirty="0" smtClean="0">
                <a:latin typeface="Times New Roman" pitchFamily="18" charset="0"/>
              </a:rPr>
              <a:t>Έχει επαληθευθεί η στρατηγική με τα κατάλληλα κριτήρια (π.χ. ευθυγράμμιση με παρελθούσες, παρούσες, και διαγραφόμενες τάσεις) και τα κατάλληλα εργαλεία ανάλυσης (π.χ., απόδοση μετοχικού κεφαλαίου, κέρδη προ φόρων ανά μετοχή);</a:t>
            </a:r>
          </a:p>
          <a:p>
            <a:pPr marL="609600" indent="-609600">
              <a:lnSpc>
                <a:spcPct val="90000"/>
              </a:lnSpc>
              <a:buFont typeface="Wingdings" pitchFamily="2" charset="2"/>
              <a:buAutoNum type="arabicPeriod" startAt="7"/>
              <a:tabLst>
                <a:tab pos="576263" algn="l"/>
              </a:tabLst>
              <a:defRPr/>
            </a:pPr>
            <a:r>
              <a:rPr lang="el-GR" sz="2200" dirty="0" smtClean="0">
                <a:latin typeface="Times New Roman" pitchFamily="18" charset="0"/>
              </a:rPr>
              <a:t>Έχει επαληθευθεί η στρατηγική με ανάπτυξη εφικτών προγραμμάτων εφαρμογής;</a:t>
            </a:r>
          </a:p>
          <a:p>
            <a:pPr marL="609600" indent="-609600">
              <a:lnSpc>
                <a:spcPct val="90000"/>
              </a:lnSpc>
              <a:buFont typeface="Wingdings" pitchFamily="2" charset="2"/>
              <a:buAutoNum type="arabicPeriod" startAt="7"/>
              <a:tabLst>
                <a:tab pos="576263" algn="l"/>
              </a:tabLst>
              <a:defRPr/>
            </a:pPr>
            <a:r>
              <a:rPr lang="el-GR" sz="2200" dirty="0" smtClean="0">
                <a:latin typeface="Times New Roman" pitchFamily="18" charset="0"/>
              </a:rPr>
              <a:t>Ταιριάζει πραγματικά η στρατηγική με τον κύκλο ζωής των προϊόντων της επιχείρησης;</a:t>
            </a:r>
          </a:p>
          <a:p>
            <a:pPr marL="609600" indent="-609600">
              <a:lnSpc>
                <a:spcPct val="90000"/>
              </a:lnSpc>
              <a:buFont typeface="Wingdings" pitchFamily="2" charset="2"/>
              <a:buAutoNum type="arabicPeriod" startAt="7"/>
              <a:tabLst>
                <a:tab pos="576263" algn="l"/>
              </a:tabLst>
              <a:defRPr/>
            </a:pPr>
            <a:r>
              <a:rPr lang="el-GR" sz="2200" dirty="0" smtClean="0">
                <a:latin typeface="Times New Roman" pitchFamily="18" charset="0"/>
              </a:rPr>
              <a:t>Είναι ο χρόνος κατάλληλος για τη συγκεκριμένη στρατηγική;</a:t>
            </a:r>
          </a:p>
          <a:p>
            <a:pPr marL="609600" indent="-609600">
              <a:lnSpc>
                <a:spcPct val="90000"/>
              </a:lnSpc>
              <a:buFont typeface="Wingdings" pitchFamily="2" charset="2"/>
              <a:buAutoNum type="arabicPeriod" startAt="7"/>
              <a:tabLst>
                <a:tab pos="576263" algn="l"/>
              </a:tabLst>
              <a:defRPr/>
            </a:pPr>
            <a:r>
              <a:rPr lang="el-GR" sz="2200" dirty="0" smtClean="0">
                <a:latin typeface="Times New Roman" pitchFamily="18" charset="0"/>
              </a:rPr>
              <a:t>Αντιγράφει η στρατηγική τη στρατηγική ενός ανταγωνιστή; Αν ναι, προτείνεται προσεκτική επαναξιολόγηση.</a:t>
            </a:r>
          </a:p>
          <a:p>
            <a:pPr marL="609600" indent="-609600">
              <a:lnSpc>
                <a:spcPct val="90000"/>
              </a:lnSpc>
              <a:buFont typeface="Wingdings" pitchFamily="2" charset="2"/>
              <a:buAutoNum type="arabicPeriod" startAt="7"/>
              <a:tabLst>
                <a:tab pos="576263" algn="l"/>
              </a:tabLst>
              <a:defRPr/>
            </a:pPr>
            <a:r>
              <a:rPr lang="el-GR" sz="2200" dirty="0" smtClean="0">
                <a:latin typeface="Times New Roman" pitchFamily="18" charset="0"/>
              </a:rPr>
              <a:t>Έχει γίνει μια ειλικρινής και ακριβής εκτίμηση του ανταγωνισμού; Είναι ο ανταγωνισμός υπό- ή υπέρ- εκτιμημένος;</a:t>
            </a: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026"/>
          <p:cNvSpPr>
            <a:spLocks noChangeArrowheads="1"/>
          </p:cNvSpPr>
          <p:nvPr/>
        </p:nvSpPr>
        <p:spPr bwMode="auto">
          <a:xfrm>
            <a:off x="685800" y="6248400"/>
            <a:ext cx="1905000" cy="457200"/>
          </a:xfrm>
          <a:prstGeom prst="rect">
            <a:avLst/>
          </a:prstGeom>
          <a:noFill/>
          <a:ln w="9525">
            <a:noFill/>
            <a:miter lim="800000"/>
            <a:headEnd/>
            <a:tailEnd/>
          </a:ln>
        </p:spPr>
        <p:txBody>
          <a:bodyPr wrap="none" lIns="92075" tIns="46038" rIns="92075" bIns="46038" anchor="ctr"/>
          <a:lstStyle/>
          <a:p>
            <a:pPr algn="ctr"/>
            <a:endParaRPr lang="el-GR"/>
          </a:p>
          <a:p>
            <a:pPr algn="ctr"/>
            <a:endParaRPr lang="el-GR"/>
          </a:p>
        </p:txBody>
      </p:sp>
      <p:sp>
        <p:nvSpPr>
          <p:cNvPr id="43011" name="Rectangle 1027"/>
          <p:cNvSpPr>
            <a:spLocks noChangeArrowheads="1"/>
          </p:cNvSpPr>
          <p:nvPr/>
        </p:nvSpPr>
        <p:spPr bwMode="auto">
          <a:xfrm>
            <a:off x="3124200" y="6248400"/>
            <a:ext cx="2895600" cy="457200"/>
          </a:xfrm>
          <a:prstGeom prst="rect">
            <a:avLst/>
          </a:prstGeom>
          <a:noFill/>
          <a:ln w="9525">
            <a:noFill/>
            <a:miter lim="800000"/>
            <a:headEnd/>
            <a:tailEnd/>
          </a:ln>
        </p:spPr>
        <p:txBody>
          <a:bodyPr wrap="none" anchor="ctr"/>
          <a:lstStyle/>
          <a:p>
            <a:endParaRPr lang="en-US"/>
          </a:p>
        </p:txBody>
      </p:sp>
      <p:sp>
        <p:nvSpPr>
          <p:cNvPr id="43012" name="Line 1028"/>
          <p:cNvSpPr>
            <a:spLocks noChangeShapeType="1"/>
          </p:cNvSpPr>
          <p:nvPr/>
        </p:nvSpPr>
        <p:spPr bwMode="auto">
          <a:xfrm flipH="1" flipV="1">
            <a:off x="2916238" y="2397125"/>
            <a:ext cx="1370012" cy="1065213"/>
          </a:xfrm>
          <a:prstGeom prst="line">
            <a:avLst/>
          </a:prstGeom>
          <a:noFill/>
          <a:ln w="12700">
            <a:solidFill>
              <a:schemeClr val="tx1"/>
            </a:solidFill>
            <a:round/>
            <a:headEnd type="none" w="sm" len="sm"/>
            <a:tailEnd type="none" w="sm" len="sm"/>
          </a:ln>
        </p:spPr>
        <p:txBody>
          <a:bodyPr wrap="none" anchor="ctr"/>
          <a:lstStyle/>
          <a:p>
            <a:endParaRPr lang="el-GR"/>
          </a:p>
        </p:txBody>
      </p:sp>
      <p:sp>
        <p:nvSpPr>
          <p:cNvPr id="43013" name="Line 1029"/>
          <p:cNvSpPr>
            <a:spLocks noChangeShapeType="1"/>
          </p:cNvSpPr>
          <p:nvPr/>
        </p:nvSpPr>
        <p:spPr bwMode="auto">
          <a:xfrm flipH="1">
            <a:off x="2967038" y="4148138"/>
            <a:ext cx="1090612" cy="647700"/>
          </a:xfrm>
          <a:prstGeom prst="line">
            <a:avLst/>
          </a:prstGeom>
          <a:noFill/>
          <a:ln w="12700">
            <a:solidFill>
              <a:schemeClr val="tx1"/>
            </a:solidFill>
            <a:round/>
            <a:headEnd type="none" w="sm" len="sm"/>
            <a:tailEnd type="none" w="sm" len="sm"/>
          </a:ln>
        </p:spPr>
        <p:txBody>
          <a:bodyPr wrap="none" anchor="ctr"/>
          <a:lstStyle/>
          <a:p>
            <a:endParaRPr lang="el-GR"/>
          </a:p>
        </p:txBody>
      </p:sp>
      <p:sp>
        <p:nvSpPr>
          <p:cNvPr id="43014" name="Line 1030"/>
          <p:cNvSpPr>
            <a:spLocks noChangeShapeType="1"/>
          </p:cNvSpPr>
          <p:nvPr/>
        </p:nvSpPr>
        <p:spPr bwMode="auto">
          <a:xfrm>
            <a:off x="5253038" y="4137025"/>
            <a:ext cx="1090612" cy="773113"/>
          </a:xfrm>
          <a:prstGeom prst="line">
            <a:avLst/>
          </a:prstGeom>
          <a:noFill/>
          <a:ln w="12700">
            <a:solidFill>
              <a:schemeClr val="tx1"/>
            </a:solidFill>
            <a:round/>
            <a:headEnd type="none" w="sm" len="sm"/>
            <a:tailEnd type="none" w="sm" len="sm"/>
          </a:ln>
        </p:spPr>
        <p:txBody>
          <a:bodyPr wrap="none" anchor="ctr"/>
          <a:lstStyle/>
          <a:p>
            <a:endParaRPr lang="el-GR"/>
          </a:p>
        </p:txBody>
      </p:sp>
      <p:sp>
        <p:nvSpPr>
          <p:cNvPr id="43015" name="Line 1031"/>
          <p:cNvSpPr>
            <a:spLocks noChangeShapeType="1"/>
          </p:cNvSpPr>
          <p:nvPr/>
        </p:nvSpPr>
        <p:spPr bwMode="auto">
          <a:xfrm flipV="1">
            <a:off x="5316538" y="2319338"/>
            <a:ext cx="1408112" cy="1028700"/>
          </a:xfrm>
          <a:prstGeom prst="line">
            <a:avLst/>
          </a:prstGeom>
          <a:noFill/>
          <a:ln w="12700">
            <a:solidFill>
              <a:schemeClr val="tx1"/>
            </a:solidFill>
            <a:round/>
            <a:headEnd type="none" w="sm" len="sm"/>
            <a:tailEnd type="none" w="sm" len="sm"/>
          </a:ln>
        </p:spPr>
        <p:txBody>
          <a:bodyPr wrap="none" anchor="ctr"/>
          <a:lstStyle/>
          <a:p>
            <a:endParaRPr lang="el-GR"/>
          </a:p>
        </p:txBody>
      </p:sp>
      <p:sp>
        <p:nvSpPr>
          <p:cNvPr id="43016" name="Oval 1032"/>
          <p:cNvSpPr>
            <a:spLocks noChangeArrowheads="1"/>
          </p:cNvSpPr>
          <p:nvPr/>
        </p:nvSpPr>
        <p:spPr bwMode="auto">
          <a:xfrm>
            <a:off x="3886200" y="3048000"/>
            <a:ext cx="1554163" cy="1414463"/>
          </a:xfrm>
          <a:prstGeom prst="ellipse">
            <a:avLst/>
          </a:prstGeom>
          <a:gradFill rotWithShape="0">
            <a:gsLst>
              <a:gs pos="0">
                <a:srgbClr val="D6B19C"/>
              </a:gs>
              <a:gs pos="30000">
                <a:srgbClr val="D49E6C"/>
              </a:gs>
              <a:gs pos="70000">
                <a:srgbClr val="A65528"/>
              </a:gs>
              <a:gs pos="100000">
                <a:srgbClr val="663012"/>
              </a:gs>
            </a:gsLst>
            <a:path path="shape">
              <a:fillToRect l="50000" t="50000" r="50000" b="50000"/>
            </a:path>
          </a:gradFill>
          <a:ln w="12700">
            <a:solidFill>
              <a:schemeClr val="tx1"/>
            </a:solidFill>
            <a:round/>
            <a:headEnd/>
            <a:tailEnd/>
          </a:ln>
        </p:spPr>
        <p:txBody>
          <a:bodyPr wrap="none" anchor="ctr"/>
          <a:lstStyle/>
          <a:p>
            <a:endParaRPr lang="en-US"/>
          </a:p>
        </p:txBody>
      </p:sp>
      <p:sp>
        <p:nvSpPr>
          <p:cNvPr id="43017" name="Freeform 1033"/>
          <p:cNvSpPr>
            <a:spLocks/>
          </p:cNvSpPr>
          <p:nvPr/>
        </p:nvSpPr>
        <p:spPr bwMode="auto">
          <a:xfrm>
            <a:off x="2103438" y="1514475"/>
            <a:ext cx="1660525" cy="868363"/>
          </a:xfrm>
          <a:custGeom>
            <a:avLst/>
            <a:gdLst>
              <a:gd name="T0" fmla="*/ 0 w 1046"/>
              <a:gd name="T1" fmla="*/ 0 h 547"/>
              <a:gd name="T2" fmla="*/ 2147483647 w 1046"/>
              <a:gd name="T3" fmla="*/ 0 h 547"/>
              <a:gd name="T4" fmla="*/ 2147483647 w 1046"/>
              <a:gd name="T5" fmla="*/ 2147483647 h 547"/>
              <a:gd name="T6" fmla="*/ 0 w 1046"/>
              <a:gd name="T7" fmla="*/ 2147483647 h 547"/>
              <a:gd name="T8" fmla="*/ 0 w 1046"/>
              <a:gd name="T9" fmla="*/ 0 h 547"/>
              <a:gd name="T10" fmla="*/ 0 60000 65536"/>
              <a:gd name="T11" fmla="*/ 0 60000 65536"/>
              <a:gd name="T12" fmla="*/ 0 60000 65536"/>
              <a:gd name="T13" fmla="*/ 0 60000 65536"/>
              <a:gd name="T14" fmla="*/ 0 60000 65536"/>
              <a:gd name="T15" fmla="*/ 0 w 1046"/>
              <a:gd name="T16" fmla="*/ 0 h 547"/>
              <a:gd name="T17" fmla="*/ 1046 w 1046"/>
              <a:gd name="T18" fmla="*/ 547 h 547"/>
            </a:gdLst>
            <a:ahLst/>
            <a:cxnLst>
              <a:cxn ang="T10">
                <a:pos x="T0" y="T1"/>
              </a:cxn>
              <a:cxn ang="T11">
                <a:pos x="T2" y="T3"/>
              </a:cxn>
              <a:cxn ang="T12">
                <a:pos x="T4" y="T5"/>
              </a:cxn>
              <a:cxn ang="T13">
                <a:pos x="T6" y="T7"/>
              </a:cxn>
              <a:cxn ang="T14">
                <a:pos x="T8" y="T9"/>
              </a:cxn>
            </a:cxnLst>
            <a:rect l="T15" t="T16" r="T17" b="T18"/>
            <a:pathLst>
              <a:path w="1046" h="547">
                <a:moveTo>
                  <a:pt x="0" y="0"/>
                </a:moveTo>
                <a:lnTo>
                  <a:pt x="1045" y="0"/>
                </a:lnTo>
                <a:lnTo>
                  <a:pt x="1045" y="546"/>
                </a:lnTo>
                <a:lnTo>
                  <a:pt x="0" y="546"/>
                </a:lnTo>
                <a:lnTo>
                  <a:pt x="0" y="0"/>
                </a:lnTo>
              </a:path>
            </a:pathLst>
          </a:custGeom>
          <a:gradFill rotWithShape="0">
            <a:gsLst>
              <a:gs pos="0">
                <a:srgbClr val="D6B19C"/>
              </a:gs>
              <a:gs pos="30000">
                <a:srgbClr val="D49E6C"/>
              </a:gs>
              <a:gs pos="70000">
                <a:srgbClr val="A65528"/>
              </a:gs>
              <a:gs pos="100000">
                <a:srgbClr val="663012"/>
              </a:gs>
            </a:gsLst>
            <a:path path="rect">
              <a:fillToRect l="50000" t="50000" r="50000" b="50000"/>
            </a:path>
          </a:gradFill>
          <a:ln w="12700" cap="rnd">
            <a:solidFill>
              <a:schemeClr val="tx1"/>
            </a:solidFill>
            <a:round/>
            <a:headEnd type="none" w="sm" len="sm"/>
            <a:tailEnd type="none" w="sm" len="sm"/>
          </a:ln>
        </p:spPr>
        <p:txBody>
          <a:bodyPr/>
          <a:lstStyle/>
          <a:p>
            <a:endParaRPr lang="el-GR"/>
          </a:p>
        </p:txBody>
      </p:sp>
      <p:sp>
        <p:nvSpPr>
          <p:cNvPr id="43018" name="Freeform 1034"/>
          <p:cNvSpPr>
            <a:spLocks/>
          </p:cNvSpPr>
          <p:nvPr/>
        </p:nvSpPr>
        <p:spPr bwMode="auto">
          <a:xfrm>
            <a:off x="1238250" y="4452938"/>
            <a:ext cx="1827213" cy="1139825"/>
          </a:xfrm>
          <a:custGeom>
            <a:avLst/>
            <a:gdLst>
              <a:gd name="T0" fmla="*/ 0 w 1151"/>
              <a:gd name="T1" fmla="*/ 0 h 718"/>
              <a:gd name="T2" fmla="*/ 2147483647 w 1151"/>
              <a:gd name="T3" fmla="*/ 0 h 718"/>
              <a:gd name="T4" fmla="*/ 2147483647 w 1151"/>
              <a:gd name="T5" fmla="*/ 2147483647 h 718"/>
              <a:gd name="T6" fmla="*/ 0 w 1151"/>
              <a:gd name="T7" fmla="*/ 2147483647 h 718"/>
              <a:gd name="T8" fmla="*/ 0 w 1151"/>
              <a:gd name="T9" fmla="*/ 0 h 718"/>
              <a:gd name="T10" fmla="*/ 0 60000 65536"/>
              <a:gd name="T11" fmla="*/ 0 60000 65536"/>
              <a:gd name="T12" fmla="*/ 0 60000 65536"/>
              <a:gd name="T13" fmla="*/ 0 60000 65536"/>
              <a:gd name="T14" fmla="*/ 0 60000 65536"/>
              <a:gd name="T15" fmla="*/ 0 w 1151"/>
              <a:gd name="T16" fmla="*/ 0 h 718"/>
              <a:gd name="T17" fmla="*/ 1151 w 1151"/>
              <a:gd name="T18" fmla="*/ 718 h 718"/>
            </a:gdLst>
            <a:ahLst/>
            <a:cxnLst>
              <a:cxn ang="T10">
                <a:pos x="T0" y="T1"/>
              </a:cxn>
              <a:cxn ang="T11">
                <a:pos x="T2" y="T3"/>
              </a:cxn>
              <a:cxn ang="T12">
                <a:pos x="T4" y="T5"/>
              </a:cxn>
              <a:cxn ang="T13">
                <a:pos x="T6" y="T7"/>
              </a:cxn>
              <a:cxn ang="T14">
                <a:pos x="T8" y="T9"/>
              </a:cxn>
            </a:cxnLst>
            <a:rect l="T15" t="T16" r="T17" b="T18"/>
            <a:pathLst>
              <a:path w="1151" h="718">
                <a:moveTo>
                  <a:pt x="0" y="0"/>
                </a:moveTo>
                <a:lnTo>
                  <a:pt x="1150" y="0"/>
                </a:lnTo>
                <a:lnTo>
                  <a:pt x="1150" y="717"/>
                </a:lnTo>
                <a:lnTo>
                  <a:pt x="0" y="717"/>
                </a:lnTo>
                <a:lnTo>
                  <a:pt x="0" y="0"/>
                </a:lnTo>
              </a:path>
            </a:pathLst>
          </a:custGeom>
          <a:gradFill rotWithShape="0">
            <a:gsLst>
              <a:gs pos="0">
                <a:srgbClr val="D6B19C"/>
              </a:gs>
              <a:gs pos="30000">
                <a:srgbClr val="D49E6C"/>
              </a:gs>
              <a:gs pos="70000">
                <a:srgbClr val="A65528"/>
              </a:gs>
              <a:gs pos="100000">
                <a:srgbClr val="663012"/>
              </a:gs>
            </a:gsLst>
            <a:path path="rect">
              <a:fillToRect l="50000" t="50000" r="50000" b="50000"/>
            </a:path>
          </a:gradFill>
          <a:ln w="12700" cap="rnd">
            <a:solidFill>
              <a:schemeClr val="tx1"/>
            </a:solidFill>
            <a:round/>
            <a:headEnd type="none" w="sm" len="sm"/>
            <a:tailEnd type="none" w="sm" len="sm"/>
          </a:ln>
        </p:spPr>
        <p:txBody>
          <a:bodyPr/>
          <a:lstStyle/>
          <a:p>
            <a:endParaRPr lang="el-GR"/>
          </a:p>
        </p:txBody>
      </p:sp>
      <p:sp>
        <p:nvSpPr>
          <p:cNvPr id="43019" name="Freeform 1035"/>
          <p:cNvSpPr>
            <a:spLocks/>
          </p:cNvSpPr>
          <p:nvPr/>
        </p:nvSpPr>
        <p:spPr bwMode="auto">
          <a:xfrm>
            <a:off x="3429000" y="5326063"/>
            <a:ext cx="2286000" cy="866775"/>
          </a:xfrm>
          <a:custGeom>
            <a:avLst/>
            <a:gdLst>
              <a:gd name="T0" fmla="*/ 0 w 1440"/>
              <a:gd name="T1" fmla="*/ 0 h 546"/>
              <a:gd name="T2" fmla="*/ 2147483647 w 1440"/>
              <a:gd name="T3" fmla="*/ 0 h 546"/>
              <a:gd name="T4" fmla="*/ 2147483647 w 1440"/>
              <a:gd name="T5" fmla="*/ 2147483647 h 546"/>
              <a:gd name="T6" fmla="*/ 0 w 1440"/>
              <a:gd name="T7" fmla="*/ 2147483647 h 546"/>
              <a:gd name="T8" fmla="*/ 0 w 1440"/>
              <a:gd name="T9" fmla="*/ 0 h 546"/>
              <a:gd name="T10" fmla="*/ 0 60000 65536"/>
              <a:gd name="T11" fmla="*/ 0 60000 65536"/>
              <a:gd name="T12" fmla="*/ 0 60000 65536"/>
              <a:gd name="T13" fmla="*/ 0 60000 65536"/>
              <a:gd name="T14" fmla="*/ 0 60000 65536"/>
              <a:gd name="T15" fmla="*/ 0 w 1440"/>
              <a:gd name="T16" fmla="*/ 0 h 546"/>
              <a:gd name="T17" fmla="*/ 1440 w 1440"/>
              <a:gd name="T18" fmla="*/ 546 h 546"/>
            </a:gdLst>
            <a:ahLst/>
            <a:cxnLst>
              <a:cxn ang="T10">
                <a:pos x="T0" y="T1"/>
              </a:cxn>
              <a:cxn ang="T11">
                <a:pos x="T2" y="T3"/>
              </a:cxn>
              <a:cxn ang="T12">
                <a:pos x="T4" y="T5"/>
              </a:cxn>
              <a:cxn ang="T13">
                <a:pos x="T6" y="T7"/>
              </a:cxn>
              <a:cxn ang="T14">
                <a:pos x="T8" y="T9"/>
              </a:cxn>
            </a:cxnLst>
            <a:rect l="T15" t="T16" r="T17" b="T18"/>
            <a:pathLst>
              <a:path w="1440" h="546">
                <a:moveTo>
                  <a:pt x="0" y="0"/>
                </a:moveTo>
                <a:lnTo>
                  <a:pt x="1439" y="0"/>
                </a:lnTo>
                <a:lnTo>
                  <a:pt x="1439" y="545"/>
                </a:lnTo>
                <a:lnTo>
                  <a:pt x="0" y="545"/>
                </a:lnTo>
                <a:lnTo>
                  <a:pt x="0" y="0"/>
                </a:lnTo>
              </a:path>
            </a:pathLst>
          </a:custGeom>
          <a:noFill/>
          <a:ln w="9525" cap="rnd">
            <a:noFill/>
            <a:round/>
            <a:headEnd type="none" w="sm" len="sm"/>
            <a:tailEnd type="none" w="sm" len="sm"/>
          </a:ln>
        </p:spPr>
        <p:txBody>
          <a:bodyPr/>
          <a:lstStyle/>
          <a:p>
            <a:endParaRPr lang="el-GR"/>
          </a:p>
        </p:txBody>
      </p:sp>
      <p:sp>
        <p:nvSpPr>
          <p:cNvPr id="463884" name="Rectangle 1036"/>
          <p:cNvSpPr>
            <a:spLocks noChangeArrowheads="1"/>
          </p:cNvSpPr>
          <p:nvPr/>
        </p:nvSpPr>
        <p:spPr bwMode="auto">
          <a:xfrm>
            <a:off x="2152650" y="1785938"/>
            <a:ext cx="1524000" cy="396875"/>
          </a:xfrm>
          <a:prstGeom prst="rect">
            <a:avLst/>
          </a:prstGeom>
          <a:noFill/>
          <a:ln>
            <a:noFill/>
          </a:ln>
          <a:effectLst/>
          <a:extLst/>
        </p:spPr>
        <p:txBody>
          <a:bodyPr lIns="92075" tIns="46038" rIns="92075" bIns="46038">
            <a:spAutoFit/>
          </a:bodyPr>
          <a:lstStyle/>
          <a:p>
            <a:pPr algn="ctr">
              <a:defRPr/>
            </a:pPr>
            <a:r>
              <a:rPr lang="el-GR" sz="2000" b="1">
                <a:solidFill>
                  <a:schemeClr val="bg1"/>
                </a:solidFill>
                <a:effectLst>
                  <a:outerShdw blurRad="38100" dist="38100" dir="2700000" algn="tl">
                    <a:srgbClr val="C0C0C0"/>
                  </a:outerShdw>
                </a:effectLst>
              </a:rPr>
              <a:t>Συνέπεια</a:t>
            </a:r>
          </a:p>
        </p:txBody>
      </p:sp>
      <p:sp>
        <p:nvSpPr>
          <p:cNvPr id="463885" name="Rectangle 1037"/>
          <p:cNvSpPr>
            <a:spLocks noChangeArrowheads="1"/>
          </p:cNvSpPr>
          <p:nvPr/>
        </p:nvSpPr>
        <p:spPr bwMode="auto">
          <a:xfrm>
            <a:off x="1085850" y="4681538"/>
            <a:ext cx="2057400" cy="641350"/>
          </a:xfrm>
          <a:prstGeom prst="rect">
            <a:avLst/>
          </a:prstGeom>
          <a:noFill/>
          <a:ln>
            <a:noFill/>
          </a:ln>
          <a:effectLst/>
          <a:extLst/>
        </p:spPr>
        <p:txBody>
          <a:bodyPr lIns="92075" tIns="46038" rIns="92075" bIns="46038">
            <a:spAutoFit/>
          </a:bodyPr>
          <a:lstStyle/>
          <a:p>
            <a:pPr algn="ctr">
              <a:defRPr/>
            </a:pPr>
            <a:r>
              <a:rPr lang="el-GR" sz="1800" b="1">
                <a:solidFill>
                  <a:schemeClr val="bg1"/>
                </a:solidFill>
                <a:effectLst>
                  <a:outerShdw blurRad="38100" dist="38100" dir="2700000" algn="tl">
                    <a:srgbClr val="C0C0C0"/>
                  </a:outerShdw>
                </a:effectLst>
              </a:rPr>
              <a:t>Ανταγωνιστικό Πλεονέκτημα</a:t>
            </a:r>
          </a:p>
        </p:txBody>
      </p:sp>
      <p:sp>
        <p:nvSpPr>
          <p:cNvPr id="463886" name="Rectangle 1038"/>
          <p:cNvSpPr>
            <a:spLocks noChangeArrowheads="1"/>
          </p:cNvSpPr>
          <p:nvPr/>
        </p:nvSpPr>
        <p:spPr bwMode="auto">
          <a:xfrm>
            <a:off x="3981450" y="3462338"/>
            <a:ext cx="1270000" cy="581025"/>
          </a:xfrm>
          <a:prstGeom prst="rect">
            <a:avLst/>
          </a:prstGeom>
          <a:noFill/>
          <a:ln>
            <a:noFill/>
          </a:ln>
          <a:effectLst/>
          <a:extLst/>
        </p:spPr>
        <p:txBody>
          <a:bodyPr wrap="none" lIns="92075" tIns="46038" rIns="92075" bIns="46038">
            <a:spAutoFit/>
          </a:bodyPr>
          <a:lstStyle/>
          <a:p>
            <a:pPr>
              <a:defRPr/>
            </a:pPr>
            <a:r>
              <a:rPr lang="el-GR" sz="1600" b="1" i="1">
                <a:solidFill>
                  <a:schemeClr val="bg1"/>
                </a:solidFill>
                <a:effectLst>
                  <a:outerShdw blurRad="38100" dist="38100" dir="2700000" algn="tl">
                    <a:srgbClr val="C0C0C0"/>
                  </a:outerShdw>
                </a:effectLst>
              </a:rPr>
              <a:t>Αξιολόγηση</a:t>
            </a:r>
          </a:p>
          <a:p>
            <a:pPr>
              <a:defRPr/>
            </a:pPr>
            <a:r>
              <a:rPr lang="el-GR" sz="1600" b="1" i="1">
                <a:solidFill>
                  <a:schemeClr val="bg1"/>
                </a:solidFill>
                <a:effectLst>
                  <a:outerShdw blurRad="38100" dist="38100" dir="2700000" algn="tl">
                    <a:srgbClr val="C0C0C0"/>
                  </a:outerShdw>
                </a:effectLst>
              </a:rPr>
              <a:t>Στρατηγικής</a:t>
            </a:r>
          </a:p>
        </p:txBody>
      </p:sp>
      <p:sp>
        <p:nvSpPr>
          <p:cNvPr id="463887" name="Rectangle 1039"/>
          <p:cNvSpPr>
            <a:spLocks noChangeArrowheads="1"/>
          </p:cNvSpPr>
          <p:nvPr/>
        </p:nvSpPr>
        <p:spPr bwMode="auto">
          <a:xfrm>
            <a:off x="0" y="304800"/>
            <a:ext cx="9144000" cy="442913"/>
          </a:xfrm>
          <a:prstGeom prst="rect">
            <a:avLst/>
          </a:prstGeom>
          <a:noFill/>
          <a:ln>
            <a:noFill/>
          </a:ln>
          <a:effectLst/>
          <a:extLst/>
        </p:spPr>
        <p:txBody>
          <a:bodyPr lIns="92075" tIns="46038" rIns="92075" bIns="46038">
            <a:spAutoFit/>
          </a:bodyPr>
          <a:lstStyle/>
          <a:p>
            <a:pPr algn="ctr">
              <a:defRPr/>
            </a:pPr>
            <a:r>
              <a:rPr lang="el-GR" sz="2300" b="1" dirty="0" smtClean="0">
                <a:solidFill>
                  <a:srgbClr val="CC6600"/>
                </a:solidFill>
                <a:effectLst>
                  <a:outerShdw blurRad="38100" dist="38100" dir="2700000" algn="tl">
                    <a:srgbClr val="C0C0C0"/>
                  </a:outerShdw>
                </a:effectLst>
              </a:rPr>
              <a:t>Το </a:t>
            </a:r>
            <a:r>
              <a:rPr lang="el-GR" sz="2300" b="1" dirty="0">
                <a:solidFill>
                  <a:srgbClr val="CC6600"/>
                </a:solidFill>
                <a:effectLst>
                  <a:outerShdw blurRad="38100" dist="38100" dir="2700000" algn="tl">
                    <a:srgbClr val="C0C0C0"/>
                  </a:outerShdw>
                </a:effectLst>
              </a:rPr>
              <a:t>μοντέλο αξιολόγησης στρατηγικής του </a:t>
            </a:r>
            <a:r>
              <a:rPr lang="el-GR" sz="2300" b="1" dirty="0" err="1">
                <a:solidFill>
                  <a:srgbClr val="CC6600"/>
                </a:solidFill>
                <a:effectLst>
                  <a:outerShdw blurRad="38100" dist="38100" dir="2700000" algn="tl">
                    <a:srgbClr val="C0C0C0"/>
                  </a:outerShdw>
                </a:effectLst>
              </a:rPr>
              <a:t>Rumelt</a:t>
            </a:r>
            <a:endParaRPr lang="el-GR" sz="2300" b="1" dirty="0">
              <a:solidFill>
                <a:srgbClr val="CC6600"/>
              </a:solidFill>
              <a:effectLst>
                <a:outerShdw blurRad="38100" dist="38100" dir="2700000" algn="tl">
                  <a:srgbClr val="C0C0C0"/>
                </a:outerShdw>
              </a:effectLst>
            </a:endParaRPr>
          </a:p>
        </p:txBody>
      </p:sp>
      <p:sp>
        <p:nvSpPr>
          <p:cNvPr id="43024" name="Rectangle 1040"/>
          <p:cNvSpPr>
            <a:spLocks noChangeArrowheads="1"/>
          </p:cNvSpPr>
          <p:nvPr/>
        </p:nvSpPr>
        <p:spPr bwMode="auto">
          <a:xfrm>
            <a:off x="228600" y="6216650"/>
            <a:ext cx="8610600" cy="517525"/>
          </a:xfrm>
          <a:prstGeom prst="rect">
            <a:avLst/>
          </a:prstGeom>
          <a:noFill/>
          <a:ln w="9525">
            <a:noFill/>
            <a:miter lim="800000"/>
            <a:headEnd/>
            <a:tailEnd/>
          </a:ln>
        </p:spPr>
        <p:txBody>
          <a:bodyPr lIns="92075" tIns="46038" rIns="92075" bIns="46038">
            <a:spAutoFit/>
          </a:bodyPr>
          <a:lstStyle/>
          <a:p>
            <a:r>
              <a:rPr lang="el-GR" sz="1400" b="1">
                <a:solidFill>
                  <a:srgbClr val="000066"/>
                </a:solidFill>
              </a:rPr>
              <a:t>Πηγή: Rumelt R., ‘‘The Evaluation of Business Strategy’’, in W.F.Glueck, (ed) Business Policy and Strategy Management, New York, McGraw-Hill, 1980, 359-367</a:t>
            </a:r>
          </a:p>
        </p:txBody>
      </p:sp>
      <p:sp>
        <p:nvSpPr>
          <p:cNvPr id="43025" name="Line 1041"/>
          <p:cNvSpPr>
            <a:spLocks noChangeShapeType="1"/>
          </p:cNvSpPr>
          <p:nvPr/>
        </p:nvSpPr>
        <p:spPr bwMode="auto">
          <a:xfrm>
            <a:off x="1588" y="6858000"/>
            <a:ext cx="9142412" cy="0"/>
          </a:xfrm>
          <a:prstGeom prst="line">
            <a:avLst/>
          </a:prstGeom>
          <a:noFill/>
          <a:ln w="12700">
            <a:solidFill>
              <a:schemeClr val="tx1"/>
            </a:solidFill>
            <a:round/>
            <a:headEnd type="none" w="sm" len="sm"/>
            <a:tailEnd type="none" w="sm" len="sm"/>
          </a:ln>
        </p:spPr>
        <p:txBody>
          <a:bodyPr wrap="none" anchor="ctr"/>
          <a:lstStyle/>
          <a:p>
            <a:endParaRPr lang="el-GR"/>
          </a:p>
        </p:txBody>
      </p:sp>
      <p:sp>
        <p:nvSpPr>
          <p:cNvPr id="43026" name="Line 1042"/>
          <p:cNvSpPr>
            <a:spLocks noChangeShapeType="1"/>
          </p:cNvSpPr>
          <p:nvPr/>
        </p:nvSpPr>
        <p:spPr bwMode="auto">
          <a:xfrm flipV="1">
            <a:off x="9144000" y="1588"/>
            <a:ext cx="0" cy="6856412"/>
          </a:xfrm>
          <a:prstGeom prst="line">
            <a:avLst/>
          </a:prstGeom>
          <a:noFill/>
          <a:ln w="12700">
            <a:solidFill>
              <a:schemeClr val="tx1"/>
            </a:solidFill>
            <a:round/>
            <a:headEnd type="none" w="sm" len="sm"/>
            <a:tailEnd type="none" w="sm" len="sm"/>
          </a:ln>
        </p:spPr>
        <p:txBody>
          <a:bodyPr wrap="none" anchor="ctr"/>
          <a:lstStyle/>
          <a:p>
            <a:endParaRPr lang="el-GR"/>
          </a:p>
        </p:txBody>
      </p:sp>
      <p:sp>
        <p:nvSpPr>
          <p:cNvPr id="43027" name="Line 1043"/>
          <p:cNvSpPr>
            <a:spLocks noChangeShapeType="1"/>
          </p:cNvSpPr>
          <p:nvPr/>
        </p:nvSpPr>
        <p:spPr bwMode="auto">
          <a:xfrm flipV="1">
            <a:off x="0" y="1588"/>
            <a:ext cx="0" cy="6856412"/>
          </a:xfrm>
          <a:prstGeom prst="line">
            <a:avLst/>
          </a:prstGeom>
          <a:noFill/>
          <a:ln w="12700">
            <a:solidFill>
              <a:schemeClr val="tx1"/>
            </a:solidFill>
            <a:round/>
            <a:headEnd type="none" w="sm" len="sm"/>
            <a:tailEnd type="none" w="sm" len="sm"/>
          </a:ln>
        </p:spPr>
        <p:txBody>
          <a:bodyPr wrap="none" anchor="ctr"/>
          <a:lstStyle/>
          <a:p>
            <a:endParaRPr lang="el-GR"/>
          </a:p>
        </p:txBody>
      </p:sp>
      <p:sp>
        <p:nvSpPr>
          <p:cNvPr id="43028" name="Line 1044"/>
          <p:cNvSpPr>
            <a:spLocks noChangeShapeType="1"/>
          </p:cNvSpPr>
          <p:nvPr/>
        </p:nvSpPr>
        <p:spPr bwMode="auto">
          <a:xfrm>
            <a:off x="1588" y="0"/>
            <a:ext cx="9142412" cy="0"/>
          </a:xfrm>
          <a:prstGeom prst="line">
            <a:avLst/>
          </a:prstGeom>
          <a:noFill/>
          <a:ln w="12700">
            <a:solidFill>
              <a:schemeClr val="tx1"/>
            </a:solidFill>
            <a:round/>
            <a:headEnd type="none" w="sm" len="sm"/>
            <a:tailEnd type="none" w="sm" len="sm"/>
          </a:ln>
        </p:spPr>
        <p:txBody>
          <a:bodyPr wrap="none" anchor="ctr"/>
          <a:lstStyle/>
          <a:p>
            <a:endParaRPr lang="el-GR"/>
          </a:p>
        </p:txBody>
      </p:sp>
      <p:sp>
        <p:nvSpPr>
          <p:cNvPr id="43029" name="Freeform 1045"/>
          <p:cNvSpPr>
            <a:spLocks/>
          </p:cNvSpPr>
          <p:nvPr/>
        </p:nvSpPr>
        <p:spPr bwMode="auto">
          <a:xfrm>
            <a:off x="5913438" y="1514475"/>
            <a:ext cx="1660525" cy="868363"/>
          </a:xfrm>
          <a:custGeom>
            <a:avLst/>
            <a:gdLst>
              <a:gd name="T0" fmla="*/ 0 w 1046"/>
              <a:gd name="T1" fmla="*/ 0 h 547"/>
              <a:gd name="T2" fmla="*/ 2147483647 w 1046"/>
              <a:gd name="T3" fmla="*/ 0 h 547"/>
              <a:gd name="T4" fmla="*/ 2147483647 w 1046"/>
              <a:gd name="T5" fmla="*/ 2147483647 h 547"/>
              <a:gd name="T6" fmla="*/ 0 w 1046"/>
              <a:gd name="T7" fmla="*/ 2147483647 h 547"/>
              <a:gd name="T8" fmla="*/ 0 w 1046"/>
              <a:gd name="T9" fmla="*/ 0 h 547"/>
              <a:gd name="T10" fmla="*/ 0 60000 65536"/>
              <a:gd name="T11" fmla="*/ 0 60000 65536"/>
              <a:gd name="T12" fmla="*/ 0 60000 65536"/>
              <a:gd name="T13" fmla="*/ 0 60000 65536"/>
              <a:gd name="T14" fmla="*/ 0 60000 65536"/>
              <a:gd name="T15" fmla="*/ 0 w 1046"/>
              <a:gd name="T16" fmla="*/ 0 h 547"/>
              <a:gd name="T17" fmla="*/ 1046 w 1046"/>
              <a:gd name="T18" fmla="*/ 547 h 547"/>
            </a:gdLst>
            <a:ahLst/>
            <a:cxnLst>
              <a:cxn ang="T10">
                <a:pos x="T0" y="T1"/>
              </a:cxn>
              <a:cxn ang="T11">
                <a:pos x="T2" y="T3"/>
              </a:cxn>
              <a:cxn ang="T12">
                <a:pos x="T4" y="T5"/>
              </a:cxn>
              <a:cxn ang="T13">
                <a:pos x="T6" y="T7"/>
              </a:cxn>
              <a:cxn ang="T14">
                <a:pos x="T8" y="T9"/>
              </a:cxn>
            </a:cxnLst>
            <a:rect l="T15" t="T16" r="T17" b="T18"/>
            <a:pathLst>
              <a:path w="1046" h="547">
                <a:moveTo>
                  <a:pt x="0" y="0"/>
                </a:moveTo>
                <a:lnTo>
                  <a:pt x="1045" y="0"/>
                </a:lnTo>
                <a:lnTo>
                  <a:pt x="1045" y="546"/>
                </a:lnTo>
                <a:lnTo>
                  <a:pt x="0" y="546"/>
                </a:lnTo>
                <a:lnTo>
                  <a:pt x="0" y="0"/>
                </a:lnTo>
              </a:path>
            </a:pathLst>
          </a:custGeom>
          <a:gradFill rotWithShape="0">
            <a:gsLst>
              <a:gs pos="0">
                <a:srgbClr val="D6B19C"/>
              </a:gs>
              <a:gs pos="30000">
                <a:srgbClr val="D49E6C"/>
              </a:gs>
              <a:gs pos="70000">
                <a:srgbClr val="A65528"/>
              </a:gs>
              <a:gs pos="100000">
                <a:srgbClr val="663012"/>
              </a:gs>
            </a:gsLst>
            <a:path path="rect">
              <a:fillToRect l="50000" t="50000" r="50000" b="50000"/>
            </a:path>
          </a:gradFill>
          <a:ln w="12700" cap="rnd">
            <a:solidFill>
              <a:schemeClr val="tx1"/>
            </a:solidFill>
            <a:round/>
            <a:headEnd type="none" w="sm" len="sm"/>
            <a:tailEnd type="none" w="sm" len="sm"/>
          </a:ln>
        </p:spPr>
        <p:txBody>
          <a:bodyPr/>
          <a:lstStyle/>
          <a:p>
            <a:endParaRPr lang="el-GR"/>
          </a:p>
        </p:txBody>
      </p:sp>
      <p:sp>
        <p:nvSpPr>
          <p:cNvPr id="463894" name="Rectangle 1046"/>
          <p:cNvSpPr>
            <a:spLocks noChangeArrowheads="1"/>
          </p:cNvSpPr>
          <p:nvPr/>
        </p:nvSpPr>
        <p:spPr bwMode="auto">
          <a:xfrm>
            <a:off x="6045200" y="1633538"/>
            <a:ext cx="1441450" cy="641350"/>
          </a:xfrm>
          <a:prstGeom prst="rect">
            <a:avLst/>
          </a:prstGeom>
          <a:noFill/>
          <a:ln>
            <a:noFill/>
          </a:ln>
          <a:effectLst/>
          <a:extLst/>
        </p:spPr>
        <p:txBody>
          <a:bodyPr lIns="92075" tIns="46038" rIns="92075" bIns="46038">
            <a:spAutoFit/>
          </a:bodyPr>
          <a:lstStyle/>
          <a:p>
            <a:pPr algn="ctr">
              <a:defRPr/>
            </a:pPr>
            <a:r>
              <a:rPr lang="el-GR" sz="1800" b="1">
                <a:solidFill>
                  <a:schemeClr val="bg1"/>
                </a:solidFill>
                <a:effectLst>
                  <a:outerShdw blurRad="38100" dist="38100" dir="2700000" algn="tl">
                    <a:srgbClr val="C0C0C0"/>
                  </a:outerShdw>
                </a:effectLst>
              </a:rPr>
              <a:t>Συμφωνία -</a:t>
            </a:r>
          </a:p>
          <a:p>
            <a:pPr algn="ctr">
              <a:defRPr/>
            </a:pPr>
            <a:r>
              <a:rPr lang="el-GR" sz="1800" b="1">
                <a:solidFill>
                  <a:schemeClr val="bg1"/>
                </a:solidFill>
                <a:effectLst>
                  <a:outerShdw blurRad="38100" dist="38100" dir="2700000" algn="tl">
                    <a:srgbClr val="C0C0C0"/>
                  </a:outerShdw>
                </a:effectLst>
              </a:rPr>
              <a:t>Ταύτιση</a:t>
            </a:r>
          </a:p>
        </p:txBody>
      </p:sp>
      <p:sp>
        <p:nvSpPr>
          <p:cNvPr id="43031" name="Freeform 1047"/>
          <p:cNvSpPr>
            <a:spLocks/>
          </p:cNvSpPr>
          <p:nvPr/>
        </p:nvSpPr>
        <p:spPr bwMode="auto">
          <a:xfrm>
            <a:off x="6343650" y="4452938"/>
            <a:ext cx="1827213" cy="1139825"/>
          </a:xfrm>
          <a:custGeom>
            <a:avLst/>
            <a:gdLst>
              <a:gd name="T0" fmla="*/ 0 w 1151"/>
              <a:gd name="T1" fmla="*/ 0 h 718"/>
              <a:gd name="T2" fmla="*/ 2147483647 w 1151"/>
              <a:gd name="T3" fmla="*/ 0 h 718"/>
              <a:gd name="T4" fmla="*/ 2147483647 w 1151"/>
              <a:gd name="T5" fmla="*/ 2147483647 h 718"/>
              <a:gd name="T6" fmla="*/ 0 w 1151"/>
              <a:gd name="T7" fmla="*/ 2147483647 h 718"/>
              <a:gd name="T8" fmla="*/ 0 w 1151"/>
              <a:gd name="T9" fmla="*/ 0 h 718"/>
              <a:gd name="T10" fmla="*/ 0 60000 65536"/>
              <a:gd name="T11" fmla="*/ 0 60000 65536"/>
              <a:gd name="T12" fmla="*/ 0 60000 65536"/>
              <a:gd name="T13" fmla="*/ 0 60000 65536"/>
              <a:gd name="T14" fmla="*/ 0 60000 65536"/>
              <a:gd name="T15" fmla="*/ 0 w 1151"/>
              <a:gd name="T16" fmla="*/ 0 h 718"/>
              <a:gd name="T17" fmla="*/ 1151 w 1151"/>
              <a:gd name="T18" fmla="*/ 718 h 718"/>
            </a:gdLst>
            <a:ahLst/>
            <a:cxnLst>
              <a:cxn ang="T10">
                <a:pos x="T0" y="T1"/>
              </a:cxn>
              <a:cxn ang="T11">
                <a:pos x="T2" y="T3"/>
              </a:cxn>
              <a:cxn ang="T12">
                <a:pos x="T4" y="T5"/>
              </a:cxn>
              <a:cxn ang="T13">
                <a:pos x="T6" y="T7"/>
              </a:cxn>
              <a:cxn ang="T14">
                <a:pos x="T8" y="T9"/>
              </a:cxn>
            </a:cxnLst>
            <a:rect l="T15" t="T16" r="T17" b="T18"/>
            <a:pathLst>
              <a:path w="1151" h="718">
                <a:moveTo>
                  <a:pt x="0" y="0"/>
                </a:moveTo>
                <a:lnTo>
                  <a:pt x="1150" y="0"/>
                </a:lnTo>
                <a:lnTo>
                  <a:pt x="1150" y="717"/>
                </a:lnTo>
                <a:lnTo>
                  <a:pt x="0" y="717"/>
                </a:lnTo>
                <a:lnTo>
                  <a:pt x="0" y="0"/>
                </a:lnTo>
              </a:path>
            </a:pathLst>
          </a:custGeom>
          <a:gradFill rotWithShape="0">
            <a:gsLst>
              <a:gs pos="0">
                <a:srgbClr val="D6B19C"/>
              </a:gs>
              <a:gs pos="30000">
                <a:srgbClr val="D49E6C"/>
              </a:gs>
              <a:gs pos="70000">
                <a:srgbClr val="A65528"/>
              </a:gs>
              <a:gs pos="100000">
                <a:srgbClr val="663012"/>
              </a:gs>
            </a:gsLst>
            <a:path path="rect">
              <a:fillToRect l="50000" t="50000" r="50000" b="50000"/>
            </a:path>
          </a:gradFill>
          <a:ln w="12700" cap="rnd">
            <a:solidFill>
              <a:schemeClr val="tx1"/>
            </a:solidFill>
            <a:round/>
            <a:headEnd type="none" w="sm" len="sm"/>
            <a:tailEnd type="none" w="sm" len="sm"/>
          </a:ln>
        </p:spPr>
        <p:txBody>
          <a:bodyPr/>
          <a:lstStyle/>
          <a:p>
            <a:endParaRPr lang="el-GR"/>
          </a:p>
        </p:txBody>
      </p:sp>
      <p:sp>
        <p:nvSpPr>
          <p:cNvPr id="463896" name="Rectangle 1048"/>
          <p:cNvSpPr>
            <a:spLocks noChangeArrowheads="1"/>
          </p:cNvSpPr>
          <p:nvPr/>
        </p:nvSpPr>
        <p:spPr bwMode="auto">
          <a:xfrm>
            <a:off x="6505575" y="4757738"/>
            <a:ext cx="1498600" cy="396875"/>
          </a:xfrm>
          <a:prstGeom prst="rect">
            <a:avLst/>
          </a:prstGeom>
          <a:noFill/>
          <a:ln>
            <a:noFill/>
          </a:ln>
          <a:effectLst/>
          <a:extLst/>
        </p:spPr>
        <p:txBody>
          <a:bodyPr wrap="none" lIns="92075" tIns="46038" rIns="92075" bIns="46038">
            <a:spAutoFit/>
          </a:bodyPr>
          <a:lstStyle/>
          <a:p>
            <a:pPr algn="ctr">
              <a:defRPr/>
            </a:pPr>
            <a:r>
              <a:rPr lang="el-GR" sz="2000" b="1">
                <a:solidFill>
                  <a:schemeClr val="bg1"/>
                </a:solidFill>
                <a:effectLst>
                  <a:outerShdw blurRad="38100" dist="38100" dir="2700000" algn="tl">
                    <a:srgbClr val="C0C0C0"/>
                  </a:outerShdw>
                </a:effectLst>
              </a:rPr>
              <a:t>Εφικτότητα</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5555" name="Rectangle 3"/>
          <p:cNvSpPr>
            <a:spLocks noGrp="1" noChangeArrowheads="1"/>
          </p:cNvSpPr>
          <p:nvPr>
            <p:ph type="body" idx="1"/>
          </p:nvPr>
        </p:nvSpPr>
        <p:spPr>
          <a:xfrm>
            <a:off x="304800" y="685800"/>
            <a:ext cx="8534400" cy="5791200"/>
          </a:xfrm>
          <a:extLst/>
        </p:spPr>
        <p:txBody>
          <a:bodyPr>
            <a:normAutofit lnSpcReduction="10000"/>
          </a:bodyPr>
          <a:lstStyle/>
          <a:p>
            <a:pPr>
              <a:buClr>
                <a:schemeClr val="tx1"/>
              </a:buClr>
              <a:buFontTx/>
              <a:buNone/>
              <a:defRPr/>
            </a:pPr>
            <a:r>
              <a:rPr lang="el-GR" sz="2000" dirty="0" smtClean="0">
                <a:solidFill>
                  <a:srgbClr val="0000CC"/>
                </a:solidFill>
              </a:rPr>
              <a:t> </a:t>
            </a:r>
          </a:p>
          <a:p>
            <a:pPr>
              <a:buClr>
                <a:schemeClr val="tx1"/>
              </a:buClr>
              <a:buFontTx/>
              <a:buNone/>
              <a:defRPr/>
            </a:pPr>
            <a:r>
              <a:rPr lang="el-GR" sz="2000" dirty="0" smtClean="0">
                <a:solidFill>
                  <a:srgbClr val="0000CC"/>
                </a:solidFill>
              </a:rPr>
              <a:t>  </a:t>
            </a:r>
            <a:r>
              <a:rPr lang="el-GR" sz="2000" b="1" dirty="0" smtClean="0">
                <a:solidFill>
                  <a:srgbClr val="0000CC"/>
                </a:solidFill>
              </a:rPr>
              <a:t>ΣΧΕΔΙΑΖΟΜΕΝΗ  </a:t>
            </a:r>
          </a:p>
          <a:p>
            <a:pPr>
              <a:buClr>
                <a:schemeClr val="tx1"/>
              </a:buClr>
              <a:buFontTx/>
              <a:buNone/>
              <a:defRPr/>
            </a:pPr>
            <a:r>
              <a:rPr lang="el-GR" sz="2000" b="1" dirty="0" smtClean="0">
                <a:solidFill>
                  <a:srgbClr val="0000CC"/>
                </a:solidFill>
              </a:rPr>
              <a:t>  ΣΤΡΑΤΗΓΙΚΗ           ΚΑΤΕΥΘΥΝΟΜΕΝΗ    </a:t>
            </a:r>
          </a:p>
          <a:p>
            <a:pPr>
              <a:buClr>
                <a:schemeClr val="tx1"/>
              </a:buClr>
              <a:buFontTx/>
              <a:buNone/>
              <a:defRPr/>
            </a:pPr>
            <a:r>
              <a:rPr lang="el-GR" sz="2000" b="1" dirty="0" smtClean="0">
                <a:solidFill>
                  <a:srgbClr val="0000CC"/>
                </a:solidFill>
              </a:rPr>
              <a:t>                                            ΣΤΡΑΤΗΓΙΚΗ             ΠΡΑΓΜΑΤΟΠΟΙΗΘΕΙΣΑ</a:t>
            </a:r>
          </a:p>
          <a:p>
            <a:pPr>
              <a:buClr>
                <a:schemeClr val="tx1"/>
              </a:buClr>
              <a:buFontTx/>
              <a:buNone/>
              <a:defRPr/>
            </a:pPr>
            <a:r>
              <a:rPr lang="el-GR" sz="2000" b="1" dirty="0" smtClean="0">
                <a:solidFill>
                  <a:srgbClr val="0000CC"/>
                </a:solidFill>
              </a:rPr>
              <a:t>                                                                                              ΣΤΡΑΤΗΓΙΚΗ</a:t>
            </a:r>
          </a:p>
          <a:p>
            <a:pPr>
              <a:buClr>
                <a:schemeClr val="tx1"/>
              </a:buClr>
              <a:buFontTx/>
              <a:buNone/>
              <a:defRPr/>
            </a:pPr>
            <a:endParaRPr lang="el-GR" sz="2000" b="1" dirty="0" smtClean="0">
              <a:solidFill>
                <a:srgbClr val="0000CC"/>
              </a:solidFill>
            </a:endParaRPr>
          </a:p>
          <a:p>
            <a:pPr>
              <a:buClr>
                <a:schemeClr val="tx1"/>
              </a:buClr>
              <a:buFontTx/>
              <a:buNone/>
              <a:defRPr/>
            </a:pPr>
            <a:endParaRPr lang="el-GR" sz="2000" b="1" dirty="0" smtClean="0">
              <a:solidFill>
                <a:srgbClr val="0000CC"/>
              </a:solidFill>
            </a:endParaRPr>
          </a:p>
          <a:p>
            <a:pPr>
              <a:buClr>
                <a:schemeClr val="tx1"/>
              </a:buClr>
              <a:buFontTx/>
              <a:buNone/>
              <a:defRPr/>
            </a:pPr>
            <a:endParaRPr lang="el-GR" sz="2000" b="1" dirty="0" smtClean="0">
              <a:solidFill>
                <a:srgbClr val="0000CC"/>
              </a:solidFill>
            </a:endParaRPr>
          </a:p>
          <a:p>
            <a:pPr>
              <a:buClr>
                <a:schemeClr val="tx1"/>
              </a:buClr>
              <a:buFontTx/>
              <a:buNone/>
              <a:defRPr/>
            </a:pPr>
            <a:endParaRPr lang="el-GR" sz="2000" b="1" dirty="0" smtClean="0">
              <a:solidFill>
                <a:srgbClr val="0000CC"/>
              </a:solidFill>
            </a:endParaRPr>
          </a:p>
          <a:p>
            <a:pPr>
              <a:buClr>
                <a:schemeClr val="tx1"/>
              </a:buClr>
              <a:buFontTx/>
              <a:buNone/>
              <a:defRPr/>
            </a:pPr>
            <a:endParaRPr lang="el-GR" sz="2000" b="1" dirty="0" smtClean="0">
              <a:solidFill>
                <a:srgbClr val="0000CC"/>
              </a:solidFill>
            </a:endParaRPr>
          </a:p>
          <a:p>
            <a:pPr>
              <a:buClr>
                <a:schemeClr val="tx1"/>
              </a:buClr>
              <a:buFontTx/>
              <a:buNone/>
              <a:defRPr/>
            </a:pPr>
            <a:endParaRPr lang="el-GR" sz="2000" b="1" dirty="0" smtClean="0">
              <a:solidFill>
                <a:srgbClr val="0000CC"/>
              </a:solidFill>
            </a:endParaRPr>
          </a:p>
          <a:p>
            <a:pPr>
              <a:buClr>
                <a:schemeClr val="tx1"/>
              </a:buClr>
              <a:buFontTx/>
              <a:buNone/>
              <a:defRPr/>
            </a:pPr>
            <a:endParaRPr lang="el-GR" sz="2000" b="1" dirty="0" smtClean="0">
              <a:solidFill>
                <a:srgbClr val="0000CC"/>
              </a:solidFill>
            </a:endParaRPr>
          </a:p>
          <a:p>
            <a:pPr>
              <a:buClr>
                <a:schemeClr val="tx1"/>
              </a:buClr>
              <a:buFontTx/>
              <a:buNone/>
              <a:defRPr/>
            </a:pPr>
            <a:endParaRPr lang="el-GR" sz="2000" b="1" dirty="0" smtClean="0">
              <a:solidFill>
                <a:srgbClr val="0000CC"/>
              </a:solidFill>
            </a:endParaRPr>
          </a:p>
          <a:p>
            <a:pPr>
              <a:buClr>
                <a:schemeClr val="tx1"/>
              </a:buClr>
              <a:buFontTx/>
              <a:buNone/>
              <a:defRPr/>
            </a:pPr>
            <a:r>
              <a:rPr lang="el-GR" sz="2000" b="1" dirty="0" smtClean="0">
                <a:solidFill>
                  <a:srgbClr val="0000CC"/>
                </a:solidFill>
              </a:rPr>
              <a:t>           ΜΗ  ΠΡΑΓΜΑΤΟΠΟΙΗΘΕΙΣΑ           ΑΝΑΔΥΟΜΕΝΗ</a:t>
            </a:r>
          </a:p>
          <a:p>
            <a:pPr>
              <a:buClr>
                <a:schemeClr val="tx1"/>
              </a:buClr>
              <a:buFontTx/>
              <a:buNone/>
              <a:defRPr/>
            </a:pPr>
            <a:r>
              <a:rPr lang="el-GR" sz="2000" b="1" dirty="0" smtClean="0">
                <a:solidFill>
                  <a:srgbClr val="0000CC"/>
                </a:solidFill>
              </a:rPr>
              <a:t>                      ΣΤΡΑΤΗΓΙΚΗ                               </a:t>
            </a:r>
            <a:r>
              <a:rPr lang="el-GR" sz="2000" b="1" dirty="0" err="1" smtClean="0">
                <a:solidFill>
                  <a:srgbClr val="0000CC"/>
                </a:solidFill>
              </a:rPr>
              <a:t>ΣΤΡΑΤΗΓΙΚΗ</a:t>
            </a:r>
            <a:endParaRPr lang="el-GR" sz="2000" b="1" dirty="0" smtClean="0">
              <a:solidFill>
                <a:srgbClr val="0000CC"/>
              </a:solidFill>
            </a:endParaRPr>
          </a:p>
          <a:p>
            <a:pPr>
              <a:buClr>
                <a:schemeClr val="tx1"/>
              </a:buClr>
              <a:buFontTx/>
              <a:buNone/>
              <a:defRPr/>
            </a:pPr>
            <a:r>
              <a:rPr lang="el-GR" sz="2000" dirty="0" smtClean="0">
                <a:solidFill>
                  <a:srgbClr val="0000CC"/>
                </a:solidFill>
              </a:rPr>
              <a:t> </a:t>
            </a:r>
            <a:endParaRPr lang="el-GR" sz="1800" b="1" dirty="0" smtClean="0">
              <a:solidFill>
                <a:srgbClr val="0000CC"/>
              </a:solidFill>
            </a:endParaRPr>
          </a:p>
        </p:txBody>
      </p:sp>
      <p:sp>
        <p:nvSpPr>
          <p:cNvPr id="24580" name="AutoShape 4"/>
          <p:cNvSpPr>
            <a:spLocks noChangeArrowheads="1"/>
          </p:cNvSpPr>
          <p:nvPr/>
        </p:nvSpPr>
        <p:spPr bwMode="auto">
          <a:xfrm>
            <a:off x="609600" y="2590800"/>
            <a:ext cx="2362200" cy="990600"/>
          </a:xfrm>
          <a:prstGeom prst="rightArrow">
            <a:avLst>
              <a:gd name="adj1" fmla="val 50000"/>
              <a:gd name="adj2" fmla="val 59615"/>
            </a:avLst>
          </a:prstGeom>
          <a:solidFill>
            <a:schemeClr val="accent1"/>
          </a:solidFill>
          <a:ln w="9525">
            <a:solidFill>
              <a:schemeClr val="tx1"/>
            </a:solidFill>
            <a:miter lim="800000"/>
            <a:headEnd/>
            <a:tailEnd/>
          </a:ln>
        </p:spPr>
        <p:txBody>
          <a:bodyPr wrap="none" anchor="ctr"/>
          <a:lstStyle/>
          <a:p>
            <a:endParaRPr lang="en-US"/>
          </a:p>
        </p:txBody>
      </p:sp>
      <p:sp>
        <p:nvSpPr>
          <p:cNvPr id="24581" name="AutoShape 5"/>
          <p:cNvSpPr>
            <a:spLocks noChangeArrowheads="1"/>
          </p:cNvSpPr>
          <p:nvPr/>
        </p:nvSpPr>
        <p:spPr bwMode="auto">
          <a:xfrm>
            <a:off x="3429000" y="3048000"/>
            <a:ext cx="2209800" cy="304800"/>
          </a:xfrm>
          <a:prstGeom prst="rightArrow">
            <a:avLst>
              <a:gd name="adj1" fmla="val 50000"/>
              <a:gd name="adj2" fmla="val 181250"/>
            </a:avLst>
          </a:prstGeom>
          <a:solidFill>
            <a:schemeClr val="accent1"/>
          </a:solidFill>
          <a:ln w="9525">
            <a:solidFill>
              <a:schemeClr val="tx1"/>
            </a:solidFill>
            <a:miter lim="800000"/>
            <a:headEnd/>
            <a:tailEnd/>
          </a:ln>
        </p:spPr>
        <p:txBody>
          <a:bodyPr wrap="none" anchor="ctr"/>
          <a:lstStyle/>
          <a:p>
            <a:endParaRPr lang="en-US"/>
          </a:p>
        </p:txBody>
      </p:sp>
      <p:sp>
        <p:nvSpPr>
          <p:cNvPr id="24582" name="AutoShape 6"/>
          <p:cNvSpPr>
            <a:spLocks noChangeArrowheads="1"/>
          </p:cNvSpPr>
          <p:nvPr/>
        </p:nvSpPr>
        <p:spPr bwMode="auto">
          <a:xfrm>
            <a:off x="6019800" y="2590800"/>
            <a:ext cx="2819400" cy="990600"/>
          </a:xfrm>
          <a:prstGeom prst="leftArrow">
            <a:avLst>
              <a:gd name="adj1" fmla="val 50000"/>
              <a:gd name="adj2" fmla="val 71154"/>
            </a:avLst>
          </a:prstGeom>
          <a:solidFill>
            <a:schemeClr val="accent1"/>
          </a:solidFill>
          <a:ln w="9525">
            <a:solidFill>
              <a:schemeClr val="tx1"/>
            </a:solidFill>
            <a:miter lim="800000"/>
            <a:headEnd/>
            <a:tailEnd/>
          </a:ln>
        </p:spPr>
        <p:txBody>
          <a:bodyPr wrap="none" anchor="ctr"/>
          <a:lstStyle/>
          <a:p>
            <a:endParaRPr lang="en-US"/>
          </a:p>
        </p:txBody>
      </p:sp>
      <p:sp>
        <p:nvSpPr>
          <p:cNvPr id="24583" name="AutoShape 7"/>
          <p:cNvSpPr>
            <a:spLocks noChangeArrowheads="1"/>
          </p:cNvSpPr>
          <p:nvPr/>
        </p:nvSpPr>
        <p:spPr bwMode="auto">
          <a:xfrm>
            <a:off x="1752600" y="3886200"/>
            <a:ext cx="1905000" cy="990600"/>
          </a:xfrm>
          <a:prstGeom prst="curvedDownArrow">
            <a:avLst>
              <a:gd name="adj1" fmla="val 38462"/>
              <a:gd name="adj2" fmla="val 76923"/>
              <a:gd name="adj3" fmla="val 33333"/>
            </a:avLst>
          </a:prstGeom>
          <a:solidFill>
            <a:schemeClr val="accent1"/>
          </a:solidFill>
          <a:ln w="9525">
            <a:solidFill>
              <a:schemeClr val="tx1"/>
            </a:solidFill>
            <a:miter lim="800000"/>
            <a:headEnd/>
            <a:tailEnd/>
          </a:ln>
        </p:spPr>
        <p:txBody>
          <a:bodyPr wrap="none" anchor="ctr"/>
          <a:lstStyle/>
          <a:p>
            <a:endParaRPr lang="en-US"/>
          </a:p>
        </p:txBody>
      </p:sp>
      <p:sp>
        <p:nvSpPr>
          <p:cNvPr id="24584" name="AutoShape 8"/>
          <p:cNvSpPr>
            <a:spLocks noChangeArrowheads="1"/>
          </p:cNvSpPr>
          <p:nvPr/>
        </p:nvSpPr>
        <p:spPr bwMode="auto">
          <a:xfrm rot="-2700000">
            <a:off x="5105400" y="4191000"/>
            <a:ext cx="1752600" cy="381000"/>
          </a:xfrm>
          <a:prstGeom prst="rightArrow">
            <a:avLst>
              <a:gd name="adj1" fmla="val 50000"/>
              <a:gd name="adj2" fmla="val 115000"/>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026"/>
          <p:cNvSpPr>
            <a:spLocks noChangeArrowheads="1"/>
          </p:cNvSpPr>
          <p:nvPr/>
        </p:nvSpPr>
        <p:spPr bwMode="auto">
          <a:xfrm>
            <a:off x="685800" y="6248400"/>
            <a:ext cx="1905000" cy="457200"/>
          </a:xfrm>
          <a:prstGeom prst="rect">
            <a:avLst/>
          </a:prstGeom>
          <a:noFill/>
          <a:ln w="9525">
            <a:noFill/>
            <a:miter lim="800000"/>
            <a:headEnd/>
            <a:tailEnd/>
          </a:ln>
        </p:spPr>
        <p:txBody>
          <a:bodyPr wrap="none" anchor="ctr"/>
          <a:lstStyle/>
          <a:p>
            <a:endParaRPr lang="en-US"/>
          </a:p>
        </p:txBody>
      </p:sp>
      <p:sp>
        <p:nvSpPr>
          <p:cNvPr id="44035" name="Rectangle 1027"/>
          <p:cNvSpPr>
            <a:spLocks noChangeArrowheads="1"/>
          </p:cNvSpPr>
          <p:nvPr/>
        </p:nvSpPr>
        <p:spPr bwMode="auto">
          <a:xfrm>
            <a:off x="3124200" y="6248400"/>
            <a:ext cx="2895600" cy="457200"/>
          </a:xfrm>
          <a:prstGeom prst="rect">
            <a:avLst/>
          </a:prstGeom>
          <a:noFill/>
          <a:ln w="9525">
            <a:noFill/>
            <a:miter lim="800000"/>
            <a:headEnd/>
            <a:tailEnd/>
          </a:ln>
        </p:spPr>
        <p:txBody>
          <a:bodyPr wrap="none" anchor="ctr"/>
          <a:lstStyle/>
          <a:p>
            <a:endParaRPr lang="en-US"/>
          </a:p>
        </p:txBody>
      </p:sp>
      <p:sp>
        <p:nvSpPr>
          <p:cNvPr id="44036" name="Line 1028"/>
          <p:cNvSpPr>
            <a:spLocks noChangeShapeType="1"/>
          </p:cNvSpPr>
          <p:nvPr/>
        </p:nvSpPr>
        <p:spPr bwMode="auto">
          <a:xfrm>
            <a:off x="3049588" y="1725613"/>
            <a:ext cx="1130300" cy="641350"/>
          </a:xfrm>
          <a:prstGeom prst="line">
            <a:avLst/>
          </a:prstGeom>
          <a:noFill/>
          <a:ln w="12700">
            <a:solidFill>
              <a:schemeClr val="tx2"/>
            </a:solidFill>
            <a:round/>
            <a:headEnd type="none" w="sm" len="sm"/>
            <a:tailEnd type="none" w="sm" len="sm"/>
          </a:ln>
        </p:spPr>
        <p:txBody>
          <a:bodyPr wrap="none" anchor="ctr"/>
          <a:lstStyle/>
          <a:p>
            <a:endParaRPr lang="el-GR"/>
          </a:p>
        </p:txBody>
      </p:sp>
      <p:sp>
        <p:nvSpPr>
          <p:cNvPr id="44037" name="Line 1029"/>
          <p:cNvSpPr>
            <a:spLocks noChangeShapeType="1"/>
          </p:cNvSpPr>
          <p:nvPr/>
        </p:nvSpPr>
        <p:spPr bwMode="auto">
          <a:xfrm flipH="1">
            <a:off x="4646613" y="1725613"/>
            <a:ext cx="1171575" cy="641350"/>
          </a:xfrm>
          <a:prstGeom prst="line">
            <a:avLst/>
          </a:prstGeom>
          <a:noFill/>
          <a:ln w="12700">
            <a:solidFill>
              <a:schemeClr val="tx2"/>
            </a:solidFill>
            <a:round/>
            <a:headEnd type="none" w="sm" len="sm"/>
            <a:tailEnd type="none" w="sm" len="sm"/>
          </a:ln>
        </p:spPr>
        <p:txBody>
          <a:bodyPr wrap="none" anchor="ctr"/>
          <a:lstStyle/>
          <a:p>
            <a:endParaRPr lang="el-GR"/>
          </a:p>
        </p:txBody>
      </p:sp>
      <p:sp>
        <p:nvSpPr>
          <p:cNvPr id="44038" name="Line 1030"/>
          <p:cNvSpPr>
            <a:spLocks noChangeShapeType="1"/>
          </p:cNvSpPr>
          <p:nvPr/>
        </p:nvSpPr>
        <p:spPr bwMode="auto">
          <a:xfrm flipV="1">
            <a:off x="2792413" y="2924175"/>
            <a:ext cx="1465262" cy="808038"/>
          </a:xfrm>
          <a:prstGeom prst="line">
            <a:avLst/>
          </a:prstGeom>
          <a:noFill/>
          <a:ln w="12700">
            <a:solidFill>
              <a:schemeClr val="tx2"/>
            </a:solidFill>
            <a:round/>
            <a:headEnd type="none" w="sm" len="sm"/>
            <a:tailEnd type="none" w="sm" len="sm"/>
          </a:ln>
        </p:spPr>
        <p:txBody>
          <a:bodyPr wrap="none" anchor="ctr"/>
          <a:lstStyle/>
          <a:p>
            <a:endParaRPr lang="el-GR"/>
          </a:p>
        </p:txBody>
      </p:sp>
      <p:sp>
        <p:nvSpPr>
          <p:cNvPr id="44039" name="Line 1031"/>
          <p:cNvSpPr>
            <a:spLocks noChangeShapeType="1"/>
          </p:cNvSpPr>
          <p:nvPr/>
        </p:nvSpPr>
        <p:spPr bwMode="auto">
          <a:xfrm>
            <a:off x="4660900" y="2911475"/>
            <a:ext cx="1423988" cy="808038"/>
          </a:xfrm>
          <a:prstGeom prst="line">
            <a:avLst/>
          </a:prstGeom>
          <a:noFill/>
          <a:ln w="12700">
            <a:solidFill>
              <a:schemeClr val="tx2"/>
            </a:solidFill>
            <a:round/>
            <a:headEnd type="none" w="sm" len="sm"/>
            <a:tailEnd type="none" w="sm" len="sm"/>
          </a:ln>
        </p:spPr>
        <p:txBody>
          <a:bodyPr wrap="none" anchor="ctr"/>
          <a:lstStyle/>
          <a:p>
            <a:endParaRPr lang="el-GR"/>
          </a:p>
        </p:txBody>
      </p:sp>
      <p:sp>
        <p:nvSpPr>
          <p:cNvPr id="44040" name="Line 1032"/>
          <p:cNvSpPr>
            <a:spLocks noChangeShapeType="1"/>
          </p:cNvSpPr>
          <p:nvPr/>
        </p:nvSpPr>
        <p:spPr bwMode="auto">
          <a:xfrm>
            <a:off x="2674938" y="4384675"/>
            <a:ext cx="1363662" cy="720725"/>
          </a:xfrm>
          <a:prstGeom prst="line">
            <a:avLst/>
          </a:prstGeom>
          <a:noFill/>
          <a:ln w="12700">
            <a:solidFill>
              <a:schemeClr val="tx2"/>
            </a:solidFill>
            <a:round/>
            <a:headEnd type="none" w="sm" len="sm"/>
            <a:tailEnd type="none" w="sm" len="sm"/>
          </a:ln>
        </p:spPr>
        <p:txBody>
          <a:bodyPr wrap="none" anchor="ctr"/>
          <a:lstStyle/>
          <a:p>
            <a:endParaRPr lang="el-GR"/>
          </a:p>
        </p:txBody>
      </p:sp>
      <p:sp>
        <p:nvSpPr>
          <p:cNvPr id="44041" name="Line 1033"/>
          <p:cNvSpPr>
            <a:spLocks noChangeShapeType="1"/>
          </p:cNvSpPr>
          <p:nvPr/>
        </p:nvSpPr>
        <p:spPr bwMode="auto">
          <a:xfrm flipH="1">
            <a:off x="4876800" y="4370388"/>
            <a:ext cx="1381125" cy="735012"/>
          </a:xfrm>
          <a:prstGeom prst="line">
            <a:avLst/>
          </a:prstGeom>
          <a:noFill/>
          <a:ln w="12700">
            <a:solidFill>
              <a:schemeClr val="tx2"/>
            </a:solidFill>
            <a:round/>
            <a:headEnd type="none" w="sm" len="sm"/>
            <a:tailEnd type="none" w="sm" len="sm"/>
          </a:ln>
        </p:spPr>
        <p:txBody>
          <a:bodyPr wrap="none" anchor="ctr"/>
          <a:lstStyle/>
          <a:p>
            <a:endParaRPr lang="el-GR"/>
          </a:p>
        </p:txBody>
      </p:sp>
      <p:sp>
        <p:nvSpPr>
          <p:cNvPr id="465930" name="Freeform 1034"/>
          <p:cNvSpPr>
            <a:spLocks/>
          </p:cNvSpPr>
          <p:nvPr/>
        </p:nvSpPr>
        <p:spPr bwMode="auto">
          <a:xfrm>
            <a:off x="2214546" y="2286000"/>
            <a:ext cx="4929222" cy="857248"/>
          </a:xfrm>
          <a:custGeom>
            <a:avLst/>
            <a:gdLst>
              <a:gd name="T0" fmla="*/ 0 w 2208"/>
              <a:gd name="T1" fmla="*/ 0 h 440"/>
              <a:gd name="T2" fmla="*/ 1105 w 2208"/>
              <a:gd name="T3" fmla="*/ 0 h 440"/>
              <a:gd name="T4" fmla="*/ 2207 w 2208"/>
              <a:gd name="T5" fmla="*/ 0 h 440"/>
              <a:gd name="T6" fmla="*/ 2207 w 2208"/>
              <a:gd name="T7" fmla="*/ 439 h 440"/>
              <a:gd name="T8" fmla="*/ 1105 w 2208"/>
              <a:gd name="T9" fmla="*/ 439 h 440"/>
              <a:gd name="T10" fmla="*/ 0 w 2208"/>
              <a:gd name="T11" fmla="*/ 439 h 440"/>
              <a:gd name="T12" fmla="*/ 0 w 2208"/>
              <a:gd name="T13" fmla="*/ 0 h 440"/>
            </a:gdLst>
            <a:ahLst/>
            <a:cxnLst>
              <a:cxn ang="0">
                <a:pos x="T0" y="T1"/>
              </a:cxn>
              <a:cxn ang="0">
                <a:pos x="T2" y="T3"/>
              </a:cxn>
              <a:cxn ang="0">
                <a:pos x="T4" y="T5"/>
              </a:cxn>
              <a:cxn ang="0">
                <a:pos x="T6" y="T7"/>
              </a:cxn>
              <a:cxn ang="0">
                <a:pos x="T8" y="T9"/>
              </a:cxn>
              <a:cxn ang="0">
                <a:pos x="T10" y="T11"/>
              </a:cxn>
              <a:cxn ang="0">
                <a:pos x="T12" y="T13"/>
              </a:cxn>
            </a:cxnLst>
            <a:rect l="0" t="0" r="r" b="b"/>
            <a:pathLst>
              <a:path w="2208" h="440">
                <a:moveTo>
                  <a:pt x="0" y="0"/>
                </a:moveTo>
                <a:lnTo>
                  <a:pt x="1105" y="0"/>
                </a:lnTo>
                <a:lnTo>
                  <a:pt x="2207" y="0"/>
                </a:lnTo>
                <a:lnTo>
                  <a:pt x="2207" y="439"/>
                </a:lnTo>
                <a:lnTo>
                  <a:pt x="1105" y="439"/>
                </a:lnTo>
                <a:lnTo>
                  <a:pt x="0" y="439"/>
                </a:lnTo>
                <a:lnTo>
                  <a:pt x="0" y="0"/>
                </a:lnTo>
              </a:path>
            </a:pathLst>
          </a:custGeom>
          <a:gradFill rotWithShape="0">
            <a:gsLst>
              <a:gs pos="0">
                <a:schemeClr val="bg1"/>
              </a:gs>
              <a:gs pos="50000">
                <a:schemeClr val="bg1">
                  <a:gamma/>
                  <a:tint val="0"/>
                  <a:invGamma/>
                </a:schemeClr>
              </a:gs>
              <a:gs pos="100000">
                <a:schemeClr val="bg1"/>
              </a:gs>
            </a:gsLst>
            <a:lin ang="5400000" scaled="1"/>
          </a:gradFill>
          <a:ln w="12700" cap="rnd" cmpd="sng">
            <a:solidFill>
              <a:srgbClr val="000000"/>
            </a:solidFill>
            <a:prstDash val="solid"/>
            <a:round/>
            <a:headEnd type="none" w="sm" len="sm"/>
            <a:tailEnd type="none" w="sm" len="sm"/>
          </a:ln>
          <a:effectLst/>
          <a:extLst/>
        </p:spPr>
        <p:txBody>
          <a:bodyPr/>
          <a:lstStyle/>
          <a:p>
            <a:pPr>
              <a:defRPr/>
            </a:pPr>
            <a:endParaRPr lang="en-US"/>
          </a:p>
        </p:txBody>
      </p:sp>
      <p:sp>
        <p:nvSpPr>
          <p:cNvPr id="465931" name="Freeform 1035"/>
          <p:cNvSpPr>
            <a:spLocks/>
          </p:cNvSpPr>
          <p:nvPr/>
        </p:nvSpPr>
        <p:spPr bwMode="auto">
          <a:xfrm>
            <a:off x="5218113" y="849313"/>
            <a:ext cx="1990725" cy="947737"/>
          </a:xfrm>
          <a:custGeom>
            <a:avLst/>
            <a:gdLst>
              <a:gd name="T0" fmla="*/ 0 w 1254"/>
              <a:gd name="T1" fmla="*/ 0 h 597"/>
              <a:gd name="T2" fmla="*/ 1253 w 1254"/>
              <a:gd name="T3" fmla="*/ 0 h 597"/>
              <a:gd name="T4" fmla="*/ 1253 w 1254"/>
              <a:gd name="T5" fmla="*/ 596 h 597"/>
              <a:gd name="T6" fmla="*/ 0 w 1254"/>
              <a:gd name="T7" fmla="*/ 596 h 597"/>
              <a:gd name="T8" fmla="*/ 0 w 1254"/>
              <a:gd name="T9" fmla="*/ 0 h 597"/>
            </a:gdLst>
            <a:ahLst/>
            <a:cxnLst>
              <a:cxn ang="0">
                <a:pos x="T0" y="T1"/>
              </a:cxn>
              <a:cxn ang="0">
                <a:pos x="T2" y="T3"/>
              </a:cxn>
              <a:cxn ang="0">
                <a:pos x="T4" y="T5"/>
              </a:cxn>
              <a:cxn ang="0">
                <a:pos x="T6" y="T7"/>
              </a:cxn>
              <a:cxn ang="0">
                <a:pos x="T8" y="T9"/>
              </a:cxn>
            </a:cxnLst>
            <a:rect l="0" t="0" r="r" b="b"/>
            <a:pathLst>
              <a:path w="1254" h="597">
                <a:moveTo>
                  <a:pt x="0" y="0"/>
                </a:moveTo>
                <a:lnTo>
                  <a:pt x="1253" y="0"/>
                </a:lnTo>
                <a:lnTo>
                  <a:pt x="1253" y="596"/>
                </a:lnTo>
                <a:lnTo>
                  <a:pt x="0" y="596"/>
                </a:lnTo>
                <a:lnTo>
                  <a:pt x="0" y="0"/>
                </a:lnTo>
              </a:path>
            </a:pathLst>
          </a:custGeom>
          <a:gradFill rotWithShape="0">
            <a:gsLst>
              <a:gs pos="0">
                <a:schemeClr val="bg1"/>
              </a:gs>
              <a:gs pos="50000">
                <a:schemeClr val="bg1">
                  <a:gamma/>
                  <a:tint val="0"/>
                  <a:invGamma/>
                </a:schemeClr>
              </a:gs>
              <a:gs pos="100000">
                <a:schemeClr val="bg1"/>
              </a:gs>
            </a:gsLst>
            <a:lin ang="5400000" scaled="1"/>
          </a:gradFill>
          <a:ln w="12700" cap="rnd" cmpd="sng">
            <a:solidFill>
              <a:srgbClr val="000000"/>
            </a:solidFill>
            <a:prstDash val="solid"/>
            <a:round/>
            <a:headEnd type="none" w="sm" len="sm"/>
            <a:tailEnd type="none" w="sm" len="sm"/>
          </a:ln>
          <a:effectLst/>
          <a:extLst/>
        </p:spPr>
        <p:txBody>
          <a:bodyPr/>
          <a:lstStyle/>
          <a:p>
            <a:pPr>
              <a:defRPr/>
            </a:pPr>
            <a:endParaRPr lang="en-US"/>
          </a:p>
        </p:txBody>
      </p:sp>
      <p:sp>
        <p:nvSpPr>
          <p:cNvPr id="465932" name="Freeform 1036"/>
          <p:cNvSpPr>
            <a:spLocks/>
          </p:cNvSpPr>
          <p:nvPr/>
        </p:nvSpPr>
        <p:spPr bwMode="auto">
          <a:xfrm>
            <a:off x="1873250" y="855663"/>
            <a:ext cx="1935163" cy="941387"/>
          </a:xfrm>
          <a:custGeom>
            <a:avLst/>
            <a:gdLst>
              <a:gd name="T0" fmla="*/ 0 w 1219"/>
              <a:gd name="T1" fmla="*/ 0 h 593"/>
              <a:gd name="T2" fmla="*/ 1218 w 1219"/>
              <a:gd name="T3" fmla="*/ 0 h 593"/>
              <a:gd name="T4" fmla="*/ 1218 w 1219"/>
              <a:gd name="T5" fmla="*/ 592 h 593"/>
              <a:gd name="T6" fmla="*/ 0 w 1219"/>
              <a:gd name="T7" fmla="*/ 592 h 593"/>
              <a:gd name="T8" fmla="*/ 0 w 1219"/>
              <a:gd name="T9" fmla="*/ 0 h 593"/>
            </a:gdLst>
            <a:ahLst/>
            <a:cxnLst>
              <a:cxn ang="0">
                <a:pos x="T0" y="T1"/>
              </a:cxn>
              <a:cxn ang="0">
                <a:pos x="T2" y="T3"/>
              </a:cxn>
              <a:cxn ang="0">
                <a:pos x="T4" y="T5"/>
              </a:cxn>
              <a:cxn ang="0">
                <a:pos x="T6" y="T7"/>
              </a:cxn>
              <a:cxn ang="0">
                <a:pos x="T8" y="T9"/>
              </a:cxn>
            </a:cxnLst>
            <a:rect l="0" t="0" r="r" b="b"/>
            <a:pathLst>
              <a:path w="1219" h="593">
                <a:moveTo>
                  <a:pt x="0" y="0"/>
                </a:moveTo>
                <a:lnTo>
                  <a:pt x="1218" y="0"/>
                </a:lnTo>
                <a:lnTo>
                  <a:pt x="1218" y="592"/>
                </a:lnTo>
                <a:lnTo>
                  <a:pt x="0" y="592"/>
                </a:lnTo>
                <a:lnTo>
                  <a:pt x="0" y="0"/>
                </a:lnTo>
              </a:path>
            </a:pathLst>
          </a:custGeom>
          <a:gradFill rotWithShape="0">
            <a:gsLst>
              <a:gs pos="0">
                <a:schemeClr val="bg1"/>
              </a:gs>
              <a:gs pos="50000">
                <a:schemeClr val="bg1">
                  <a:gamma/>
                  <a:tint val="0"/>
                  <a:invGamma/>
                </a:schemeClr>
              </a:gs>
              <a:gs pos="100000">
                <a:schemeClr val="bg1"/>
              </a:gs>
            </a:gsLst>
            <a:lin ang="5400000" scaled="1"/>
          </a:gradFill>
          <a:ln w="12700" cap="rnd" cmpd="sng">
            <a:solidFill>
              <a:srgbClr val="000000"/>
            </a:solidFill>
            <a:prstDash val="solid"/>
            <a:round/>
            <a:headEnd type="none" w="sm" len="sm"/>
            <a:tailEnd type="none" w="sm" len="sm"/>
          </a:ln>
          <a:effectLst/>
          <a:extLst/>
        </p:spPr>
        <p:txBody>
          <a:bodyPr/>
          <a:lstStyle/>
          <a:p>
            <a:pPr>
              <a:defRPr/>
            </a:pPr>
            <a:endParaRPr lang="en-US"/>
          </a:p>
        </p:txBody>
      </p:sp>
      <p:sp>
        <p:nvSpPr>
          <p:cNvPr id="465933" name="Freeform 1037"/>
          <p:cNvSpPr>
            <a:spLocks/>
          </p:cNvSpPr>
          <p:nvPr/>
        </p:nvSpPr>
        <p:spPr bwMode="auto">
          <a:xfrm>
            <a:off x="5276850" y="3641725"/>
            <a:ext cx="1998663" cy="852488"/>
          </a:xfrm>
          <a:custGeom>
            <a:avLst/>
            <a:gdLst>
              <a:gd name="T0" fmla="*/ 0 w 1259"/>
              <a:gd name="T1" fmla="*/ 0 h 537"/>
              <a:gd name="T2" fmla="*/ 1258 w 1259"/>
              <a:gd name="T3" fmla="*/ 0 h 537"/>
              <a:gd name="T4" fmla="*/ 1258 w 1259"/>
              <a:gd name="T5" fmla="*/ 536 h 537"/>
              <a:gd name="T6" fmla="*/ 0 w 1259"/>
              <a:gd name="T7" fmla="*/ 536 h 537"/>
              <a:gd name="T8" fmla="*/ 0 w 1259"/>
              <a:gd name="T9" fmla="*/ 0 h 537"/>
            </a:gdLst>
            <a:ahLst/>
            <a:cxnLst>
              <a:cxn ang="0">
                <a:pos x="T0" y="T1"/>
              </a:cxn>
              <a:cxn ang="0">
                <a:pos x="T2" y="T3"/>
              </a:cxn>
              <a:cxn ang="0">
                <a:pos x="T4" y="T5"/>
              </a:cxn>
              <a:cxn ang="0">
                <a:pos x="T6" y="T7"/>
              </a:cxn>
              <a:cxn ang="0">
                <a:pos x="T8" y="T9"/>
              </a:cxn>
            </a:cxnLst>
            <a:rect l="0" t="0" r="r" b="b"/>
            <a:pathLst>
              <a:path w="1259" h="537">
                <a:moveTo>
                  <a:pt x="0" y="0"/>
                </a:moveTo>
                <a:lnTo>
                  <a:pt x="1258" y="0"/>
                </a:lnTo>
                <a:lnTo>
                  <a:pt x="1258" y="536"/>
                </a:lnTo>
                <a:lnTo>
                  <a:pt x="0" y="536"/>
                </a:lnTo>
                <a:lnTo>
                  <a:pt x="0" y="0"/>
                </a:lnTo>
              </a:path>
            </a:pathLst>
          </a:custGeom>
          <a:gradFill rotWithShape="0">
            <a:gsLst>
              <a:gs pos="0">
                <a:schemeClr val="bg1"/>
              </a:gs>
              <a:gs pos="50000">
                <a:schemeClr val="bg1">
                  <a:gamma/>
                  <a:tint val="0"/>
                  <a:invGamma/>
                </a:schemeClr>
              </a:gs>
              <a:gs pos="100000">
                <a:schemeClr val="bg1"/>
              </a:gs>
            </a:gsLst>
            <a:lin ang="5400000" scaled="1"/>
          </a:gradFill>
          <a:ln w="12700" cap="rnd" cmpd="sng">
            <a:solidFill>
              <a:srgbClr val="000000"/>
            </a:solidFill>
            <a:prstDash val="solid"/>
            <a:round/>
            <a:headEnd type="none" w="sm" len="sm"/>
            <a:tailEnd type="none" w="sm" len="sm"/>
          </a:ln>
          <a:effectLst/>
          <a:extLst/>
        </p:spPr>
        <p:txBody>
          <a:bodyPr/>
          <a:lstStyle/>
          <a:p>
            <a:pPr>
              <a:defRPr/>
            </a:pPr>
            <a:endParaRPr lang="en-US"/>
          </a:p>
        </p:txBody>
      </p:sp>
      <p:sp>
        <p:nvSpPr>
          <p:cNvPr id="465934" name="Freeform 1038"/>
          <p:cNvSpPr>
            <a:spLocks/>
          </p:cNvSpPr>
          <p:nvPr/>
        </p:nvSpPr>
        <p:spPr bwMode="auto">
          <a:xfrm>
            <a:off x="1925638" y="3581400"/>
            <a:ext cx="2062162" cy="912813"/>
          </a:xfrm>
          <a:custGeom>
            <a:avLst/>
            <a:gdLst>
              <a:gd name="T0" fmla="*/ 0 w 1299"/>
              <a:gd name="T1" fmla="*/ 0 h 575"/>
              <a:gd name="T2" fmla="*/ 1298 w 1299"/>
              <a:gd name="T3" fmla="*/ 0 h 575"/>
              <a:gd name="T4" fmla="*/ 1298 w 1299"/>
              <a:gd name="T5" fmla="*/ 574 h 575"/>
              <a:gd name="T6" fmla="*/ 0 w 1299"/>
              <a:gd name="T7" fmla="*/ 574 h 575"/>
              <a:gd name="T8" fmla="*/ 0 w 1299"/>
              <a:gd name="T9" fmla="*/ 0 h 575"/>
            </a:gdLst>
            <a:ahLst/>
            <a:cxnLst>
              <a:cxn ang="0">
                <a:pos x="T0" y="T1"/>
              </a:cxn>
              <a:cxn ang="0">
                <a:pos x="T2" y="T3"/>
              </a:cxn>
              <a:cxn ang="0">
                <a:pos x="T4" y="T5"/>
              </a:cxn>
              <a:cxn ang="0">
                <a:pos x="T6" y="T7"/>
              </a:cxn>
              <a:cxn ang="0">
                <a:pos x="T8" y="T9"/>
              </a:cxn>
            </a:cxnLst>
            <a:rect l="0" t="0" r="r" b="b"/>
            <a:pathLst>
              <a:path w="1299" h="575">
                <a:moveTo>
                  <a:pt x="0" y="0"/>
                </a:moveTo>
                <a:lnTo>
                  <a:pt x="1298" y="0"/>
                </a:lnTo>
                <a:lnTo>
                  <a:pt x="1298" y="574"/>
                </a:lnTo>
                <a:lnTo>
                  <a:pt x="0" y="574"/>
                </a:lnTo>
                <a:lnTo>
                  <a:pt x="0" y="0"/>
                </a:lnTo>
              </a:path>
            </a:pathLst>
          </a:custGeom>
          <a:gradFill rotWithShape="0">
            <a:gsLst>
              <a:gs pos="0">
                <a:schemeClr val="bg1"/>
              </a:gs>
              <a:gs pos="50000">
                <a:schemeClr val="bg1">
                  <a:gamma/>
                  <a:tint val="0"/>
                  <a:invGamma/>
                </a:schemeClr>
              </a:gs>
              <a:gs pos="100000">
                <a:schemeClr val="bg1"/>
              </a:gs>
            </a:gsLst>
            <a:lin ang="5400000" scaled="1"/>
          </a:gradFill>
          <a:ln w="12700" cap="rnd" cmpd="sng">
            <a:solidFill>
              <a:srgbClr val="000000"/>
            </a:solidFill>
            <a:prstDash val="solid"/>
            <a:round/>
            <a:headEnd type="none" w="sm" len="sm"/>
            <a:tailEnd type="none" w="sm" len="sm"/>
          </a:ln>
          <a:effectLst/>
          <a:extLst/>
        </p:spPr>
        <p:txBody>
          <a:bodyPr/>
          <a:lstStyle/>
          <a:p>
            <a:pPr>
              <a:defRPr/>
            </a:pPr>
            <a:endParaRPr lang="en-US"/>
          </a:p>
        </p:txBody>
      </p:sp>
      <p:sp>
        <p:nvSpPr>
          <p:cNvPr id="465935" name="Freeform 1039"/>
          <p:cNvSpPr>
            <a:spLocks/>
          </p:cNvSpPr>
          <p:nvPr/>
        </p:nvSpPr>
        <p:spPr bwMode="auto">
          <a:xfrm>
            <a:off x="3000364" y="4962525"/>
            <a:ext cx="2928958" cy="1130300"/>
          </a:xfrm>
          <a:custGeom>
            <a:avLst/>
            <a:gdLst>
              <a:gd name="T0" fmla="*/ 0 w 1481"/>
              <a:gd name="T1" fmla="*/ 0 h 712"/>
              <a:gd name="T2" fmla="*/ 738 w 1481"/>
              <a:gd name="T3" fmla="*/ 0 h 712"/>
              <a:gd name="T4" fmla="*/ 1480 w 1481"/>
              <a:gd name="T5" fmla="*/ 0 h 712"/>
              <a:gd name="T6" fmla="*/ 1480 w 1481"/>
              <a:gd name="T7" fmla="*/ 711 h 712"/>
              <a:gd name="T8" fmla="*/ 738 w 1481"/>
              <a:gd name="T9" fmla="*/ 711 h 712"/>
              <a:gd name="T10" fmla="*/ 0 w 1481"/>
              <a:gd name="T11" fmla="*/ 711 h 712"/>
              <a:gd name="T12" fmla="*/ 0 w 1481"/>
              <a:gd name="T13" fmla="*/ 0 h 712"/>
            </a:gdLst>
            <a:ahLst/>
            <a:cxnLst>
              <a:cxn ang="0">
                <a:pos x="T0" y="T1"/>
              </a:cxn>
              <a:cxn ang="0">
                <a:pos x="T2" y="T3"/>
              </a:cxn>
              <a:cxn ang="0">
                <a:pos x="T4" y="T5"/>
              </a:cxn>
              <a:cxn ang="0">
                <a:pos x="T6" y="T7"/>
              </a:cxn>
              <a:cxn ang="0">
                <a:pos x="T8" y="T9"/>
              </a:cxn>
              <a:cxn ang="0">
                <a:pos x="T10" y="T11"/>
              </a:cxn>
              <a:cxn ang="0">
                <a:pos x="T12" y="T13"/>
              </a:cxn>
            </a:cxnLst>
            <a:rect l="0" t="0" r="r" b="b"/>
            <a:pathLst>
              <a:path w="1481" h="712">
                <a:moveTo>
                  <a:pt x="0" y="0"/>
                </a:moveTo>
                <a:lnTo>
                  <a:pt x="738" y="0"/>
                </a:lnTo>
                <a:lnTo>
                  <a:pt x="1480" y="0"/>
                </a:lnTo>
                <a:lnTo>
                  <a:pt x="1480" y="711"/>
                </a:lnTo>
                <a:lnTo>
                  <a:pt x="738" y="711"/>
                </a:lnTo>
                <a:lnTo>
                  <a:pt x="0" y="711"/>
                </a:lnTo>
                <a:lnTo>
                  <a:pt x="0" y="0"/>
                </a:lnTo>
              </a:path>
            </a:pathLst>
          </a:custGeom>
          <a:gradFill rotWithShape="0">
            <a:gsLst>
              <a:gs pos="0">
                <a:schemeClr val="bg1"/>
              </a:gs>
              <a:gs pos="50000">
                <a:schemeClr val="bg1">
                  <a:gamma/>
                  <a:tint val="0"/>
                  <a:invGamma/>
                </a:schemeClr>
              </a:gs>
              <a:gs pos="100000">
                <a:schemeClr val="bg1"/>
              </a:gs>
            </a:gsLst>
            <a:lin ang="5400000" scaled="1"/>
          </a:gradFill>
          <a:ln w="12700" cap="rnd" cmpd="sng">
            <a:solidFill>
              <a:srgbClr val="000000"/>
            </a:solidFill>
            <a:prstDash val="solid"/>
            <a:round/>
            <a:headEnd type="none" w="sm" len="sm"/>
            <a:tailEnd type="none" w="sm" len="sm"/>
          </a:ln>
          <a:effectLst/>
          <a:extLst/>
        </p:spPr>
        <p:txBody>
          <a:bodyPr/>
          <a:lstStyle/>
          <a:p>
            <a:pPr>
              <a:defRPr/>
            </a:pPr>
            <a:endParaRPr lang="en-US"/>
          </a:p>
        </p:txBody>
      </p:sp>
      <p:sp>
        <p:nvSpPr>
          <p:cNvPr id="44048" name="Rectangle 1040"/>
          <p:cNvSpPr>
            <a:spLocks noChangeArrowheads="1"/>
          </p:cNvSpPr>
          <p:nvPr/>
        </p:nvSpPr>
        <p:spPr bwMode="auto">
          <a:xfrm>
            <a:off x="2971800" y="2514600"/>
            <a:ext cx="1677988" cy="457200"/>
          </a:xfrm>
          <a:prstGeom prst="rect">
            <a:avLst/>
          </a:prstGeom>
          <a:noFill/>
          <a:ln w="9525">
            <a:noFill/>
            <a:miter lim="800000"/>
            <a:headEnd/>
            <a:tailEnd/>
          </a:ln>
        </p:spPr>
        <p:txBody>
          <a:bodyPr wrap="none" lIns="92075" tIns="46038" rIns="92075" bIns="46038">
            <a:spAutoFit/>
          </a:bodyPr>
          <a:lstStyle/>
          <a:p>
            <a:endParaRPr lang="el-GR" b="1" dirty="0">
              <a:solidFill>
                <a:srgbClr val="000066"/>
              </a:solidFill>
            </a:endParaRPr>
          </a:p>
          <a:p>
            <a:r>
              <a:rPr lang="el-GR" b="1" dirty="0">
                <a:solidFill>
                  <a:srgbClr val="000066"/>
                </a:solidFill>
              </a:rPr>
              <a:t>Εναλλακτικές επιλογές</a:t>
            </a:r>
          </a:p>
        </p:txBody>
      </p:sp>
      <p:sp>
        <p:nvSpPr>
          <p:cNvPr id="465937" name="Rectangle 1041"/>
          <p:cNvSpPr>
            <a:spLocks noChangeArrowheads="1"/>
          </p:cNvSpPr>
          <p:nvPr/>
        </p:nvSpPr>
        <p:spPr bwMode="auto">
          <a:xfrm>
            <a:off x="1905000" y="838200"/>
            <a:ext cx="1798638" cy="300038"/>
          </a:xfrm>
          <a:prstGeom prst="rect">
            <a:avLst/>
          </a:prstGeom>
          <a:noFill/>
          <a:ln>
            <a:noFill/>
          </a:ln>
          <a:effectLst/>
          <a:extLst/>
        </p:spPr>
        <p:txBody>
          <a:bodyPr wrap="none" lIns="101600" tIns="50800" rIns="101600" bIns="50800">
            <a:spAutoFit/>
          </a:bodyPr>
          <a:lstStyle/>
          <a:p>
            <a:pPr defTabSz="1106488">
              <a:defRPr/>
            </a:pPr>
            <a:r>
              <a:rPr lang="el-GR" sz="1300" b="1">
                <a:solidFill>
                  <a:srgbClr val="000066"/>
                </a:solidFill>
                <a:effectLst>
                  <a:outerShdw blurRad="38100" dist="38100" dir="2700000" algn="tl">
                    <a:srgbClr val="C0C0C0"/>
                  </a:outerShdw>
                </a:effectLst>
              </a:rPr>
              <a:t>Ανάλυση Στρατηγικής</a:t>
            </a:r>
          </a:p>
        </p:txBody>
      </p:sp>
      <p:sp>
        <p:nvSpPr>
          <p:cNvPr id="44050" name="Rectangle 1042"/>
          <p:cNvSpPr>
            <a:spLocks noChangeArrowheads="1"/>
          </p:cNvSpPr>
          <p:nvPr/>
        </p:nvSpPr>
        <p:spPr bwMode="auto">
          <a:xfrm>
            <a:off x="1995488" y="1066800"/>
            <a:ext cx="1730375" cy="696913"/>
          </a:xfrm>
          <a:prstGeom prst="rect">
            <a:avLst/>
          </a:prstGeom>
          <a:noFill/>
          <a:ln w="9525">
            <a:noFill/>
            <a:miter lim="800000"/>
            <a:headEnd/>
            <a:tailEnd/>
          </a:ln>
        </p:spPr>
        <p:txBody>
          <a:bodyPr wrap="none" lIns="101600" tIns="50800" rIns="101600" bIns="50800">
            <a:spAutoFit/>
          </a:bodyPr>
          <a:lstStyle/>
          <a:p>
            <a:pPr algn="ctr" defTabSz="1106488"/>
            <a:r>
              <a:rPr lang="el-GR" sz="1300" b="1">
                <a:solidFill>
                  <a:srgbClr val="000066"/>
                </a:solidFill>
              </a:rPr>
              <a:t>Αναγνωρίζει τις </a:t>
            </a:r>
          </a:p>
          <a:p>
            <a:pPr algn="ctr" defTabSz="1106488"/>
            <a:r>
              <a:rPr lang="el-GR" sz="1300" b="1">
                <a:solidFill>
                  <a:srgbClr val="000066"/>
                </a:solidFill>
              </a:rPr>
              <a:t>συνθήκες λειτουργίας</a:t>
            </a:r>
          </a:p>
          <a:p>
            <a:pPr algn="ctr" defTabSz="1106488"/>
            <a:r>
              <a:rPr lang="el-GR" sz="1300" b="1">
                <a:solidFill>
                  <a:srgbClr val="000066"/>
                </a:solidFill>
              </a:rPr>
              <a:t> της επιχείρησης</a:t>
            </a:r>
          </a:p>
        </p:txBody>
      </p:sp>
      <p:sp>
        <p:nvSpPr>
          <p:cNvPr id="465939" name="Rectangle 1043"/>
          <p:cNvSpPr>
            <a:spLocks noChangeArrowheads="1"/>
          </p:cNvSpPr>
          <p:nvPr/>
        </p:nvSpPr>
        <p:spPr bwMode="auto">
          <a:xfrm>
            <a:off x="5257800" y="838200"/>
            <a:ext cx="1731963" cy="300038"/>
          </a:xfrm>
          <a:prstGeom prst="rect">
            <a:avLst/>
          </a:prstGeom>
          <a:noFill/>
          <a:ln>
            <a:noFill/>
          </a:ln>
          <a:effectLst/>
          <a:extLst/>
        </p:spPr>
        <p:txBody>
          <a:bodyPr wrap="none" lIns="101600" tIns="50800" rIns="101600" bIns="50800">
            <a:spAutoFit/>
          </a:bodyPr>
          <a:lstStyle/>
          <a:p>
            <a:pPr defTabSz="1106488">
              <a:defRPr/>
            </a:pPr>
            <a:r>
              <a:rPr lang="el-GR" sz="1300" b="1">
                <a:solidFill>
                  <a:srgbClr val="000066"/>
                </a:solidFill>
                <a:effectLst>
                  <a:outerShdw blurRad="38100" dist="38100" dir="2700000" algn="tl">
                    <a:srgbClr val="C0C0C0"/>
                  </a:outerShdw>
                </a:effectLst>
              </a:rPr>
              <a:t>Στρατηγικές επιλογές</a:t>
            </a:r>
          </a:p>
        </p:txBody>
      </p:sp>
      <p:sp>
        <p:nvSpPr>
          <p:cNvPr id="44052" name="Rectangle 1044"/>
          <p:cNvSpPr>
            <a:spLocks noChangeArrowheads="1"/>
          </p:cNvSpPr>
          <p:nvPr/>
        </p:nvSpPr>
        <p:spPr bwMode="auto">
          <a:xfrm>
            <a:off x="5492750" y="1066800"/>
            <a:ext cx="1414463" cy="696913"/>
          </a:xfrm>
          <a:prstGeom prst="rect">
            <a:avLst/>
          </a:prstGeom>
          <a:noFill/>
          <a:ln w="9525">
            <a:noFill/>
            <a:miter lim="800000"/>
            <a:headEnd/>
            <a:tailEnd/>
          </a:ln>
        </p:spPr>
        <p:txBody>
          <a:bodyPr wrap="none" lIns="101600" tIns="50800" rIns="101600" bIns="50800">
            <a:spAutoFit/>
          </a:bodyPr>
          <a:lstStyle/>
          <a:p>
            <a:pPr algn="ctr" defTabSz="1106488"/>
            <a:r>
              <a:rPr lang="el-GR" sz="1300" b="1">
                <a:solidFill>
                  <a:srgbClr val="000066"/>
                </a:solidFill>
              </a:rPr>
              <a:t>Διαπίστωση των </a:t>
            </a:r>
          </a:p>
          <a:p>
            <a:pPr algn="ctr" defTabSz="1106488"/>
            <a:r>
              <a:rPr lang="el-GR" sz="1300" b="1">
                <a:solidFill>
                  <a:srgbClr val="000066"/>
                </a:solidFill>
              </a:rPr>
              <a:t>δυνατοτήτων</a:t>
            </a:r>
          </a:p>
          <a:p>
            <a:pPr algn="ctr" defTabSz="1106488"/>
            <a:r>
              <a:rPr lang="el-GR" sz="1300" b="1">
                <a:solidFill>
                  <a:srgbClr val="000066"/>
                </a:solidFill>
              </a:rPr>
              <a:t>εξέλιξης</a:t>
            </a:r>
          </a:p>
        </p:txBody>
      </p:sp>
      <p:sp>
        <p:nvSpPr>
          <p:cNvPr id="465941" name="Rectangle 1045"/>
          <p:cNvSpPr>
            <a:spLocks noChangeArrowheads="1"/>
          </p:cNvSpPr>
          <p:nvPr/>
        </p:nvSpPr>
        <p:spPr bwMode="auto">
          <a:xfrm>
            <a:off x="2971800" y="2286000"/>
            <a:ext cx="2954338" cy="274638"/>
          </a:xfrm>
          <a:prstGeom prst="rect">
            <a:avLst/>
          </a:prstGeom>
          <a:noFill/>
          <a:ln>
            <a:noFill/>
          </a:ln>
          <a:effectLst/>
          <a:extLst/>
        </p:spPr>
        <p:txBody>
          <a:bodyPr wrap="none" lIns="92075" tIns="46038" rIns="92075" bIns="46038">
            <a:spAutoFit/>
          </a:bodyPr>
          <a:lstStyle/>
          <a:p>
            <a:pPr>
              <a:defRPr/>
            </a:pPr>
            <a:r>
              <a:rPr lang="el-GR" b="1" dirty="0" smtClean="0">
                <a:solidFill>
                  <a:srgbClr val="000066"/>
                </a:solidFill>
                <a:effectLst>
                  <a:outerShdw blurRad="38100" dist="38100" dir="2700000" algn="tl">
                    <a:srgbClr val="C0C0C0"/>
                  </a:outerShdw>
                </a:effectLst>
              </a:rPr>
              <a:t>Εκτίμηση καταλληλότητας/ </a:t>
            </a:r>
            <a:r>
              <a:rPr lang="el-GR" b="1" dirty="0">
                <a:solidFill>
                  <a:srgbClr val="000066"/>
                </a:solidFill>
                <a:effectLst>
                  <a:outerShdw blurRad="38100" dist="38100" dir="2700000" algn="tl">
                    <a:srgbClr val="C0C0C0"/>
                  </a:outerShdw>
                </a:effectLst>
              </a:rPr>
              <a:t>Ταιριάσματος</a:t>
            </a:r>
          </a:p>
        </p:txBody>
      </p:sp>
      <p:sp>
        <p:nvSpPr>
          <p:cNvPr id="465942" name="Rectangle 1046"/>
          <p:cNvSpPr>
            <a:spLocks noChangeArrowheads="1"/>
          </p:cNvSpPr>
          <p:nvPr/>
        </p:nvSpPr>
        <p:spPr bwMode="auto">
          <a:xfrm>
            <a:off x="5730875" y="3867150"/>
            <a:ext cx="1055688" cy="300038"/>
          </a:xfrm>
          <a:prstGeom prst="rect">
            <a:avLst/>
          </a:prstGeom>
          <a:noFill/>
          <a:ln>
            <a:noFill/>
          </a:ln>
          <a:effectLst/>
          <a:extLst/>
        </p:spPr>
        <p:txBody>
          <a:bodyPr wrap="none" lIns="101600" tIns="50800" rIns="101600" bIns="50800">
            <a:spAutoFit/>
          </a:bodyPr>
          <a:lstStyle/>
          <a:p>
            <a:pPr defTabSz="1106488">
              <a:defRPr/>
            </a:pPr>
            <a:r>
              <a:rPr lang="el-GR" sz="1300" b="1">
                <a:solidFill>
                  <a:srgbClr val="000066"/>
                </a:solidFill>
                <a:effectLst>
                  <a:outerShdw blurRad="38100" dist="38100" dir="2700000" algn="tl">
                    <a:srgbClr val="C0C0C0"/>
                  </a:outerShdw>
                </a:effectLst>
              </a:rPr>
              <a:t>Εφικτότητα</a:t>
            </a:r>
          </a:p>
        </p:txBody>
      </p:sp>
      <p:sp>
        <p:nvSpPr>
          <p:cNvPr id="465943" name="Rectangle 1047"/>
          <p:cNvSpPr>
            <a:spLocks noChangeArrowheads="1"/>
          </p:cNvSpPr>
          <p:nvPr/>
        </p:nvSpPr>
        <p:spPr bwMode="auto">
          <a:xfrm>
            <a:off x="2286000" y="3581400"/>
            <a:ext cx="1239838" cy="300038"/>
          </a:xfrm>
          <a:prstGeom prst="rect">
            <a:avLst/>
          </a:prstGeom>
          <a:noFill/>
          <a:ln>
            <a:noFill/>
          </a:ln>
          <a:effectLst/>
          <a:extLst/>
        </p:spPr>
        <p:txBody>
          <a:bodyPr wrap="none" lIns="101600" tIns="50800" rIns="101600" bIns="50800">
            <a:spAutoFit/>
          </a:bodyPr>
          <a:lstStyle/>
          <a:p>
            <a:pPr defTabSz="1106488">
              <a:defRPr/>
            </a:pPr>
            <a:r>
              <a:rPr lang="el-GR" sz="1300" b="1">
                <a:solidFill>
                  <a:srgbClr val="000066"/>
                </a:solidFill>
                <a:effectLst>
                  <a:outerShdw blurRad="38100" dist="38100" dir="2700000" algn="tl">
                    <a:srgbClr val="C0C0C0"/>
                  </a:outerShdw>
                </a:effectLst>
              </a:rPr>
              <a:t>Αποδεκτότητα</a:t>
            </a:r>
          </a:p>
        </p:txBody>
      </p:sp>
      <p:sp>
        <p:nvSpPr>
          <p:cNvPr id="44056" name="Rectangle 1048"/>
          <p:cNvSpPr>
            <a:spLocks noChangeArrowheads="1"/>
          </p:cNvSpPr>
          <p:nvPr/>
        </p:nvSpPr>
        <p:spPr bwMode="auto">
          <a:xfrm>
            <a:off x="2971800" y="2514600"/>
            <a:ext cx="2854325" cy="274638"/>
          </a:xfrm>
          <a:prstGeom prst="rect">
            <a:avLst/>
          </a:prstGeom>
          <a:noFill/>
          <a:ln w="9525">
            <a:noFill/>
            <a:miter lim="800000"/>
            <a:headEnd/>
            <a:tailEnd/>
          </a:ln>
        </p:spPr>
        <p:txBody>
          <a:bodyPr wrap="none" lIns="92075" tIns="46038" rIns="92075" bIns="46038">
            <a:spAutoFit/>
          </a:bodyPr>
          <a:lstStyle/>
          <a:p>
            <a:r>
              <a:rPr lang="el-GR" b="1" dirty="0">
                <a:solidFill>
                  <a:srgbClr val="000066"/>
                </a:solidFill>
              </a:rPr>
              <a:t>Καθορισμός </a:t>
            </a:r>
            <a:r>
              <a:rPr lang="el-GR" b="1" dirty="0" smtClean="0">
                <a:solidFill>
                  <a:srgbClr val="000066"/>
                </a:solidFill>
              </a:rPr>
              <a:t>των </a:t>
            </a:r>
            <a:r>
              <a:rPr lang="el-GR" b="1" dirty="0">
                <a:solidFill>
                  <a:srgbClr val="000066"/>
                </a:solidFill>
              </a:rPr>
              <a:t>αρχών της στρατηγικής</a:t>
            </a:r>
          </a:p>
        </p:txBody>
      </p:sp>
      <p:sp>
        <p:nvSpPr>
          <p:cNvPr id="44057" name="Rectangle 1049"/>
          <p:cNvSpPr>
            <a:spLocks noChangeArrowheads="1"/>
          </p:cNvSpPr>
          <p:nvPr/>
        </p:nvSpPr>
        <p:spPr bwMode="auto">
          <a:xfrm>
            <a:off x="2057400" y="3810000"/>
            <a:ext cx="2011363" cy="696913"/>
          </a:xfrm>
          <a:prstGeom prst="rect">
            <a:avLst/>
          </a:prstGeom>
          <a:noFill/>
          <a:ln w="9525">
            <a:noFill/>
            <a:miter lim="800000"/>
            <a:headEnd/>
            <a:tailEnd/>
          </a:ln>
        </p:spPr>
        <p:txBody>
          <a:bodyPr lIns="101600" tIns="50800" rIns="101600" bIns="50800">
            <a:spAutoFit/>
          </a:bodyPr>
          <a:lstStyle/>
          <a:p>
            <a:pPr defTabSz="1106488">
              <a:buFontTx/>
              <a:buChar char="•"/>
            </a:pPr>
            <a:r>
              <a:rPr lang="el-GR" sz="1300" b="1">
                <a:solidFill>
                  <a:srgbClr val="000066"/>
                </a:solidFill>
              </a:rPr>
              <a:t>Απόδοση-Κέρδος</a:t>
            </a:r>
          </a:p>
          <a:p>
            <a:pPr defTabSz="1106488">
              <a:buFontTx/>
              <a:buChar char="•"/>
            </a:pPr>
            <a:r>
              <a:rPr lang="el-GR" sz="1300" b="1">
                <a:solidFill>
                  <a:srgbClr val="000066"/>
                </a:solidFill>
              </a:rPr>
              <a:t>Κίνδυνος</a:t>
            </a:r>
          </a:p>
          <a:p>
            <a:pPr defTabSz="1106488">
              <a:buFontTx/>
              <a:buChar char="•"/>
            </a:pPr>
            <a:r>
              <a:rPr lang="el-GR" sz="1300" b="1">
                <a:solidFill>
                  <a:srgbClr val="000066"/>
                </a:solidFill>
              </a:rPr>
              <a:t>Αντιδράσειςμετόχων</a:t>
            </a:r>
          </a:p>
        </p:txBody>
      </p:sp>
      <p:sp>
        <p:nvSpPr>
          <p:cNvPr id="465946" name="Rectangle 1050"/>
          <p:cNvSpPr>
            <a:spLocks noChangeArrowheads="1"/>
          </p:cNvSpPr>
          <p:nvPr/>
        </p:nvSpPr>
        <p:spPr bwMode="auto">
          <a:xfrm>
            <a:off x="3429000" y="5105400"/>
            <a:ext cx="1874838" cy="274638"/>
          </a:xfrm>
          <a:prstGeom prst="rect">
            <a:avLst/>
          </a:prstGeom>
          <a:noFill/>
          <a:ln>
            <a:noFill/>
          </a:ln>
          <a:effectLst/>
          <a:extLst/>
        </p:spPr>
        <p:txBody>
          <a:bodyPr wrap="none" lIns="92075" tIns="46038" rIns="92075" bIns="46038">
            <a:spAutoFit/>
          </a:bodyPr>
          <a:lstStyle/>
          <a:p>
            <a:pPr>
              <a:defRPr/>
            </a:pPr>
            <a:r>
              <a:rPr lang="el-GR" b="1" dirty="0">
                <a:solidFill>
                  <a:srgbClr val="000066"/>
                </a:solidFill>
                <a:effectLst>
                  <a:outerShdw blurRad="38100" dist="38100" dir="2700000" algn="tl">
                    <a:srgbClr val="C0C0C0"/>
                  </a:outerShdw>
                </a:effectLst>
              </a:rPr>
              <a:t>Επιλογή της Στρατηγικής</a:t>
            </a:r>
          </a:p>
        </p:txBody>
      </p:sp>
      <p:sp>
        <p:nvSpPr>
          <p:cNvPr id="44059" name="Rectangle 1051"/>
          <p:cNvSpPr>
            <a:spLocks noChangeArrowheads="1"/>
          </p:cNvSpPr>
          <p:nvPr/>
        </p:nvSpPr>
        <p:spPr bwMode="auto">
          <a:xfrm>
            <a:off x="3657600" y="5334000"/>
            <a:ext cx="1503363" cy="696913"/>
          </a:xfrm>
          <a:prstGeom prst="rect">
            <a:avLst/>
          </a:prstGeom>
          <a:noFill/>
          <a:ln w="9525">
            <a:noFill/>
            <a:miter lim="800000"/>
            <a:headEnd/>
            <a:tailEnd/>
          </a:ln>
        </p:spPr>
        <p:txBody>
          <a:bodyPr wrap="none" lIns="101600" tIns="50800" rIns="101600" bIns="50800">
            <a:spAutoFit/>
          </a:bodyPr>
          <a:lstStyle/>
          <a:p>
            <a:pPr defTabSz="1106488">
              <a:buFontTx/>
              <a:buChar char="•"/>
            </a:pPr>
            <a:r>
              <a:rPr lang="el-GR" sz="1300" b="1">
                <a:solidFill>
                  <a:srgbClr val="000066"/>
                </a:solidFill>
              </a:rPr>
              <a:t>Σχεδιασμένη</a:t>
            </a:r>
          </a:p>
          <a:p>
            <a:pPr defTabSz="1106488">
              <a:buFontTx/>
              <a:buChar char="•"/>
            </a:pPr>
            <a:r>
              <a:rPr lang="el-GR" sz="1300" b="1">
                <a:solidFill>
                  <a:srgbClr val="000066"/>
                </a:solidFill>
              </a:rPr>
              <a:t>Αναγκαστική</a:t>
            </a:r>
          </a:p>
          <a:p>
            <a:pPr defTabSz="1106488">
              <a:buFontTx/>
              <a:buChar char="•"/>
            </a:pPr>
            <a:r>
              <a:rPr lang="el-GR" sz="1300" b="1">
                <a:solidFill>
                  <a:srgbClr val="000066"/>
                </a:solidFill>
              </a:rPr>
              <a:t>Χρήση Εμπειρίας</a:t>
            </a:r>
          </a:p>
        </p:txBody>
      </p:sp>
      <p:sp>
        <p:nvSpPr>
          <p:cNvPr id="44060" name="Oval 1052"/>
          <p:cNvSpPr>
            <a:spLocks noChangeArrowheads="1"/>
          </p:cNvSpPr>
          <p:nvPr/>
        </p:nvSpPr>
        <p:spPr bwMode="auto">
          <a:xfrm>
            <a:off x="2895600" y="2667000"/>
            <a:ext cx="68263" cy="52388"/>
          </a:xfrm>
          <a:prstGeom prst="ellipse">
            <a:avLst/>
          </a:prstGeom>
          <a:solidFill>
            <a:srgbClr val="6E1B10"/>
          </a:solidFill>
          <a:ln w="9525">
            <a:noFill/>
            <a:round/>
            <a:headEnd/>
            <a:tailEnd/>
          </a:ln>
        </p:spPr>
        <p:txBody>
          <a:bodyPr wrap="none" anchor="ctr"/>
          <a:lstStyle/>
          <a:p>
            <a:endParaRPr lang="en-US"/>
          </a:p>
        </p:txBody>
      </p:sp>
      <p:sp>
        <p:nvSpPr>
          <p:cNvPr id="44061" name="Oval 1053"/>
          <p:cNvSpPr>
            <a:spLocks noChangeArrowheads="1"/>
          </p:cNvSpPr>
          <p:nvPr/>
        </p:nvSpPr>
        <p:spPr bwMode="auto">
          <a:xfrm>
            <a:off x="2895600" y="2819400"/>
            <a:ext cx="66675" cy="52388"/>
          </a:xfrm>
          <a:prstGeom prst="ellipse">
            <a:avLst/>
          </a:prstGeom>
          <a:solidFill>
            <a:srgbClr val="6E1B10"/>
          </a:solidFill>
          <a:ln w="9525">
            <a:noFill/>
            <a:round/>
            <a:headEnd/>
            <a:tailEnd/>
          </a:ln>
        </p:spPr>
        <p:txBody>
          <a:bodyPr wrap="none" anchor="ctr"/>
          <a:lstStyle/>
          <a:p>
            <a:endParaRPr lang="en-US"/>
          </a:p>
        </p:txBody>
      </p:sp>
      <p:sp>
        <p:nvSpPr>
          <p:cNvPr id="465950" name="Rectangle 1054"/>
          <p:cNvSpPr>
            <a:spLocks noChangeArrowheads="1"/>
          </p:cNvSpPr>
          <p:nvPr/>
        </p:nvSpPr>
        <p:spPr bwMode="auto">
          <a:xfrm>
            <a:off x="454025" y="74613"/>
            <a:ext cx="6130589" cy="446918"/>
          </a:xfrm>
          <a:prstGeom prst="rect">
            <a:avLst/>
          </a:prstGeom>
          <a:noFill/>
          <a:ln>
            <a:noFill/>
          </a:ln>
          <a:effectLst/>
          <a:extLst/>
        </p:spPr>
        <p:txBody>
          <a:bodyPr wrap="none" lIns="92075" tIns="46038" rIns="92075" bIns="46038">
            <a:spAutoFit/>
          </a:bodyPr>
          <a:lstStyle/>
          <a:p>
            <a:pPr>
              <a:defRPr/>
            </a:pPr>
            <a:r>
              <a:rPr lang="el-GR" sz="2300" b="1" dirty="0" smtClean="0">
                <a:solidFill>
                  <a:srgbClr val="000066"/>
                </a:solidFill>
                <a:effectLst>
                  <a:outerShdw blurRad="38100" dist="38100" dir="2700000" algn="tl">
                    <a:srgbClr val="C0C0C0"/>
                  </a:outerShdw>
                </a:effectLst>
              </a:rPr>
              <a:t>Μοντέλο </a:t>
            </a:r>
            <a:r>
              <a:rPr lang="el-GR" sz="2300" b="1" dirty="0">
                <a:solidFill>
                  <a:srgbClr val="000066"/>
                </a:solidFill>
                <a:effectLst>
                  <a:outerShdw blurRad="38100" dist="38100" dir="2700000" algn="tl">
                    <a:srgbClr val="C0C0C0"/>
                  </a:outerShdw>
                </a:effectLst>
              </a:rPr>
              <a:t>Αξιολόγησης και επιλογής Στρατηγικής</a:t>
            </a:r>
          </a:p>
        </p:txBody>
      </p:sp>
      <p:sp>
        <p:nvSpPr>
          <p:cNvPr id="44063" name="Rectangle 1055"/>
          <p:cNvSpPr>
            <a:spLocks noChangeArrowheads="1"/>
          </p:cNvSpPr>
          <p:nvPr/>
        </p:nvSpPr>
        <p:spPr bwMode="auto">
          <a:xfrm>
            <a:off x="381000" y="6276975"/>
            <a:ext cx="8610600" cy="517525"/>
          </a:xfrm>
          <a:prstGeom prst="rect">
            <a:avLst/>
          </a:prstGeom>
          <a:noFill/>
          <a:ln w="9525">
            <a:noFill/>
            <a:miter lim="800000"/>
            <a:headEnd/>
            <a:tailEnd/>
          </a:ln>
        </p:spPr>
        <p:txBody>
          <a:bodyPr lIns="92075" tIns="46038" rIns="92075" bIns="46038">
            <a:spAutoFit/>
          </a:bodyPr>
          <a:lstStyle/>
          <a:p>
            <a:r>
              <a:rPr lang="el-GR" sz="1400" b="1">
                <a:solidFill>
                  <a:srgbClr val="000066"/>
                </a:solidFill>
              </a:rPr>
              <a:t>Πηγή: G.Johnson and K. Scholes, Exploring Corporate Strategy:Text and Cases, London Prentice Hall, Europe 1999, πέμπτη έκδοση</a:t>
            </a:r>
          </a:p>
        </p:txBody>
      </p:sp>
    </p:spTree>
  </p:cSld>
  <p:clrMapOvr>
    <a:masterClrMapping/>
  </p:clrMapOvr>
  <p:transition/>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026"/>
          <p:cNvSpPr>
            <a:spLocks noChangeArrowheads="1"/>
          </p:cNvSpPr>
          <p:nvPr/>
        </p:nvSpPr>
        <p:spPr bwMode="auto">
          <a:xfrm>
            <a:off x="685800" y="6248400"/>
            <a:ext cx="1905000" cy="457200"/>
          </a:xfrm>
          <a:prstGeom prst="rect">
            <a:avLst/>
          </a:prstGeom>
          <a:noFill/>
          <a:ln w="9525">
            <a:noFill/>
            <a:miter lim="800000"/>
            <a:headEnd/>
            <a:tailEnd/>
          </a:ln>
        </p:spPr>
        <p:txBody>
          <a:bodyPr wrap="none" lIns="92075" tIns="46038" rIns="92075" bIns="46038" anchor="ctr"/>
          <a:lstStyle/>
          <a:p>
            <a:pPr algn="ctr"/>
            <a:endParaRPr lang="el-GR"/>
          </a:p>
          <a:p>
            <a:pPr algn="ctr"/>
            <a:endParaRPr lang="el-GR"/>
          </a:p>
        </p:txBody>
      </p:sp>
      <p:sp>
        <p:nvSpPr>
          <p:cNvPr id="45059" name="Rectangle 1027"/>
          <p:cNvSpPr>
            <a:spLocks noChangeArrowheads="1"/>
          </p:cNvSpPr>
          <p:nvPr/>
        </p:nvSpPr>
        <p:spPr bwMode="auto">
          <a:xfrm>
            <a:off x="3124200" y="6248400"/>
            <a:ext cx="2895600" cy="457200"/>
          </a:xfrm>
          <a:prstGeom prst="rect">
            <a:avLst/>
          </a:prstGeom>
          <a:noFill/>
          <a:ln w="9525">
            <a:noFill/>
            <a:miter lim="800000"/>
            <a:headEnd/>
            <a:tailEnd/>
          </a:ln>
        </p:spPr>
        <p:txBody>
          <a:bodyPr wrap="none" anchor="ctr"/>
          <a:lstStyle/>
          <a:p>
            <a:endParaRPr lang="en-US"/>
          </a:p>
        </p:txBody>
      </p:sp>
      <p:sp>
        <p:nvSpPr>
          <p:cNvPr id="45060" name="Line 1028"/>
          <p:cNvSpPr>
            <a:spLocks noChangeShapeType="1"/>
          </p:cNvSpPr>
          <p:nvPr/>
        </p:nvSpPr>
        <p:spPr bwMode="auto">
          <a:xfrm flipH="1" flipV="1">
            <a:off x="2971800" y="1752600"/>
            <a:ext cx="1066800" cy="914400"/>
          </a:xfrm>
          <a:prstGeom prst="line">
            <a:avLst/>
          </a:prstGeom>
          <a:noFill/>
          <a:ln w="12700">
            <a:solidFill>
              <a:schemeClr val="tx1"/>
            </a:solidFill>
            <a:round/>
            <a:headEnd type="none" w="sm" len="sm"/>
            <a:tailEnd type="none" w="sm" len="sm"/>
          </a:ln>
        </p:spPr>
        <p:txBody>
          <a:bodyPr wrap="none" anchor="ctr"/>
          <a:lstStyle/>
          <a:p>
            <a:endParaRPr lang="el-GR"/>
          </a:p>
        </p:txBody>
      </p:sp>
      <p:sp>
        <p:nvSpPr>
          <p:cNvPr id="45061" name="Line 1029"/>
          <p:cNvSpPr>
            <a:spLocks noChangeShapeType="1"/>
          </p:cNvSpPr>
          <p:nvPr/>
        </p:nvSpPr>
        <p:spPr bwMode="auto">
          <a:xfrm flipH="1">
            <a:off x="2871788" y="3429000"/>
            <a:ext cx="1014412" cy="723900"/>
          </a:xfrm>
          <a:prstGeom prst="line">
            <a:avLst/>
          </a:prstGeom>
          <a:noFill/>
          <a:ln w="12700">
            <a:solidFill>
              <a:schemeClr val="tx1"/>
            </a:solidFill>
            <a:round/>
            <a:headEnd type="none" w="sm" len="sm"/>
            <a:tailEnd type="none" w="sm" len="sm"/>
          </a:ln>
        </p:spPr>
        <p:txBody>
          <a:bodyPr wrap="none" anchor="ctr"/>
          <a:lstStyle/>
          <a:p>
            <a:endParaRPr lang="el-GR"/>
          </a:p>
        </p:txBody>
      </p:sp>
      <p:sp>
        <p:nvSpPr>
          <p:cNvPr id="45062" name="Line 1030"/>
          <p:cNvSpPr>
            <a:spLocks noChangeShapeType="1"/>
          </p:cNvSpPr>
          <p:nvPr/>
        </p:nvSpPr>
        <p:spPr bwMode="auto">
          <a:xfrm>
            <a:off x="4572000" y="3836988"/>
            <a:ext cx="0" cy="1268412"/>
          </a:xfrm>
          <a:prstGeom prst="line">
            <a:avLst/>
          </a:prstGeom>
          <a:noFill/>
          <a:ln w="12700">
            <a:solidFill>
              <a:schemeClr val="tx1"/>
            </a:solidFill>
            <a:round/>
            <a:headEnd type="none" w="sm" len="sm"/>
            <a:tailEnd type="none" w="sm" len="sm"/>
          </a:ln>
        </p:spPr>
        <p:txBody>
          <a:bodyPr wrap="none" anchor="ctr"/>
          <a:lstStyle/>
          <a:p>
            <a:endParaRPr lang="el-GR"/>
          </a:p>
        </p:txBody>
      </p:sp>
      <p:sp>
        <p:nvSpPr>
          <p:cNvPr id="45063" name="Line 1031"/>
          <p:cNvSpPr>
            <a:spLocks noChangeShapeType="1"/>
          </p:cNvSpPr>
          <p:nvPr/>
        </p:nvSpPr>
        <p:spPr bwMode="auto">
          <a:xfrm>
            <a:off x="5257800" y="3429000"/>
            <a:ext cx="1054100" cy="736600"/>
          </a:xfrm>
          <a:prstGeom prst="line">
            <a:avLst/>
          </a:prstGeom>
          <a:noFill/>
          <a:ln w="12700">
            <a:solidFill>
              <a:schemeClr val="tx1"/>
            </a:solidFill>
            <a:round/>
            <a:headEnd type="none" w="sm" len="sm"/>
            <a:tailEnd type="none" w="sm" len="sm"/>
          </a:ln>
        </p:spPr>
        <p:txBody>
          <a:bodyPr wrap="none" anchor="ctr"/>
          <a:lstStyle/>
          <a:p>
            <a:endParaRPr lang="el-GR"/>
          </a:p>
        </p:txBody>
      </p:sp>
      <p:sp>
        <p:nvSpPr>
          <p:cNvPr id="45064" name="Line 1032"/>
          <p:cNvSpPr>
            <a:spLocks noChangeShapeType="1"/>
          </p:cNvSpPr>
          <p:nvPr/>
        </p:nvSpPr>
        <p:spPr bwMode="auto">
          <a:xfrm flipV="1">
            <a:off x="5221288" y="1752600"/>
            <a:ext cx="1255712" cy="952500"/>
          </a:xfrm>
          <a:prstGeom prst="line">
            <a:avLst/>
          </a:prstGeom>
          <a:noFill/>
          <a:ln w="12700">
            <a:solidFill>
              <a:schemeClr val="tx1"/>
            </a:solidFill>
            <a:round/>
            <a:headEnd type="none" w="sm" len="sm"/>
            <a:tailEnd type="none" w="sm" len="sm"/>
          </a:ln>
        </p:spPr>
        <p:txBody>
          <a:bodyPr wrap="none" anchor="ctr"/>
          <a:lstStyle/>
          <a:p>
            <a:endParaRPr lang="el-GR"/>
          </a:p>
        </p:txBody>
      </p:sp>
      <p:sp>
        <p:nvSpPr>
          <p:cNvPr id="45065" name="Oval 1033"/>
          <p:cNvSpPr>
            <a:spLocks noChangeArrowheads="1"/>
          </p:cNvSpPr>
          <p:nvPr/>
        </p:nvSpPr>
        <p:spPr bwMode="auto">
          <a:xfrm>
            <a:off x="3790950" y="2405063"/>
            <a:ext cx="1554163" cy="1414462"/>
          </a:xfrm>
          <a:prstGeom prst="ellipse">
            <a:avLst/>
          </a:prstGeom>
          <a:gradFill rotWithShape="0">
            <a:gsLst>
              <a:gs pos="0">
                <a:srgbClr val="D6B19C"/>
              </a:gs>
              <a:gs pos="30000">
                <a:srgbClr val="D49E6C"/>
              </a:gs>
              <a:gs pos="70000">
                <a:srgbClr val="A65528"/>
              </a:gs>
              <a:gs pos="100000">
                <a:srgbClr val="663012"/>
              </a:gs>
            </a:gsLst>
            <a:path path="shape">
              <a:fillToRect l="50000" t="50000" r="50000" b="50000"/>
            </a:path>
          </a:gradFill>
          <a:ln w="12700">
            <a:solidFill>
              <a:schemeClr val="tx1"/>
            </a:solidFill>
            <a:round/>
            <a:headEnd/>
            <a:tailEnd/>
          </a:ln>
        </p:spPr>
        <p:txBody>
          <a:bodyPr wrap="none" anchor="ctr"/>
          <a:lstStyle/>
          <a:p>
            <a:endParaRPr lang="en-US"/>
          </a:p>
        </p:txBody>
      </p:sp>
      <p:sp>
        <p:nvSpPr>
          <p:cNvPr id="45066" name="Freeform 1034"/>
          <p:cNvSpPr>
            <a:spLocks/>
          </p:cNvSpPr>
          <p:nvPr/>
        </p:nvSpPr>
        <p:spPr bwMode="auto">
          <a:xfrm>
            <a:off x="2008188" y="871538"/>
            <a:ext cx="2028825" cy="879475"/>
          </a:xfrm>
          <a:custGeom>
            <a:avLst/>
            <a:gdLst>
              <a:gd name="T0" fmla="*/ 0 w 1278"/>
              <a:gd name="T1" fmla="*/ 0 h 554"/>
              <a:gd name="T2" fmla="*/ 2147483647 w 1278"/>
              <a:gd name="T3" fmla="*/ 0 h 554"/>
              <a:gd name="T4" fmla="*/ 2147483647 w 1278"/>
              <a:gd name="T5" fmla="*/ 2147483647 h 554"/>
              <a:gd name="T6" fmla="*/ 0 w 1278"/>
              <a:gd name="T7" fmla="*/ 2147483647 h 554"/>
              <a:gd name="T8" fmla="*/ 0 w 1278"/>
              <a:gd name="T9" fmla="*/ 0 h 554"/>
              <a:gd name="T10" fmla="*/ 0 60000 65536"/>
              <a:gd name="T11" fmla="*/ 0 60000 65536"/>
              <a:gd name="T12" fmla="*/ 0 60000 65536"/>
              <a:gd name="T13" fmla="*/ 0 60000 65536"/>
              <a:gd name="T14" fmla="*/ 0 60000 65536"/>
              <a:gd name="T15" fmla="*/ 0 w 1278"/>
              <a:gd name="T16" fmla="*/ 0 h 554"/>
              <a:gd name="T17" fmla="*/ 1278 w 1278"/>
              <a:gd name="T18" fmla="*/ 554 h 554"/>
            </a:gdLst>
            <a:ahLst/>
            <a:cxnLst>
              <a:cxn ang="T10">
                <a:pos x="T0" y="T1"/>
              </a:cxn>
              <a:cxn ang="T11">
                <a:pos x="T2" y="T3"/>
              </a:cxn>
              <a:cxn ang="T12">
                <a:pos x="T4" y="T5"/>
              </a:cxn>
              <a:cxn ang="T13">
                <a:pos x="T6" y="T7"/>
              </a:cxn>
              <a:cxn ang="T14">
                <a:pos x="T8" y="T9"/>
              </a:cxn>
            </a:cxnLst>
            <a:rect l="T15" t="T16" r="T17" b="T18"/>
            <a:pathLst>
              <a:path w="1278" h="554">
                <a:moveTo>
                  <a:pt x="0" y="0"/>
                </a:moveTo>
                <a:lnTo>
                  <a:pt x="1277" y="0"/>
                </a:lnTo>
                <a:lnTo>
                  <a:pt x="1277" y="553"/>
                </a:lnTo>
                <a:lnTo>
                  <a:pt x="0" y="553"/>
                </a:lnTo>
                <a:lnTo>
                  <a:pt x="0" y="0"/>
                </a:lnTo>
              </a:path>
            </a:pathLst>
          </a:custGeom>
          <a:gradFill rotWithShape="0">
            <a:gsLst>
              <a:gs pos="0">
                <a:srgbClr val="D6B19C"/>
              </a:gs>
              <a:gs pos="30000">
                <a:srgbClr val="D49E6C"/>
              </a:gs>
              <a:gs pos="70000">
                <a:srgbClr val="A65528"/>
              </a:gs>
              <a:gs pos="100000">
                <a:srgbClr val="663012"/>
              </a:gs>
            </a:gsLst>
            <a:path path="rect">
              <a:fillToRect l="50000" t="50000" r="50000" b="50000"/>
            </a:path>
          </a:gradFill>
          <a:ln w="12700" cap="rnd">
            <a:solidFill>
              <a:schemeClr val="tx1"/>
            </a:solidFill>
            <a:round/>
            <a:headEnd type="none" w="sm" len="sm"/>
            <a:tailEnd type="none" w="sm" len="sm"/>
          </a:ln>
        </p:spPr>
        <p:txBody>
          <a:bodyPr/>
          <a:lstStyle/>
          <a:p>
            <a:endParaRPr lang="el-GR"/>
          </a:p>
        </p:txBody>
      </p:sp>
      <p:sp>
        <p:nvSpPr>
          <p:cNvPr id="45067" name="Freeform 1035"/>
          <p:cNvSpPr>
            <a:spLocks/>
          </p:cNvSpPr>
          <p:nvPr/>
        </p:nvSpPr>
        <p:spPr bwMode="auto">
          <a:xfrm>
            <a:off x="6294438" y="3600450"/>
            <a:ext cx="1933575" cy="1146175"/>
          </a:xfrm>
          <a:custGeom>
            <a:avLst/>
            <a:gdLst>
              <a:gd name="T0" fmla="*/ 0 w 1218"/>
              <a:gd name="T1" fmla="*/ 0 h 722"/>
              <a:gd name="T2" fmla="*/ 2147483647 w 1218"/>
              <a:gd name="T3" fmla="*/ 0 h 722"/>
              <a:gd name="T4" fmla="*/ 2147483647 w 1218"/>
              <a:gd name="T5" fmla="*/ 2147483647 h 722"/>
              <a:gd name="T6" fmla="*/ 0 w 1218"/>
              <a:gd name="T7" fmla="*/ 2147483647 h 722"/>
              <a:gd name="T8" fmla="*/ 0 w 1218"/>
              <a:gd name="T9" fmla="*/ 0 h 722"/>
              <a:gd name="T10" fmla="*/ 0 60000 65536"/>
              <a:gd name="T11" fmla="*/ 0 60000 65536"/>
              <a:gd name="T12" fmla="*/ 0 60000 65536"/>
              <a:gd name="T13" fmla="*/ 0 60000 65536"/>
              <a:gd name="T14" fmla="*/ 0 60000 65536"/>
              <a:gd name="T15" fmla="*/ 0 w 1218"/>
              <a:gd name="T16" fmla="*/ 0 h 722"/>
              <a:gd name="T17" fmla="*/ 1218 w 1218"/>
              <a:gd name="T18" fmla="*/ 722 h 722"/>
            </a:gdLst>
            <a:ahLst/>
            <a:cxnLst>
              <a:cxn ang="T10">
                <a:pos x="T0" y="T1"/>
              </a:cxn>
              <a:cxn ang="T11">
                <a:pos x="T2" y="T3"/>
              </a:cxn>
              <a:cxn ang="T12">
                <a:pos x="T4" y="T5"/>
              </a:cxn>
              <a:cxn ang="T13">
                <a:pos x="T6" y="T7"/>
              </a:cxn>
              <a:cxn ang="T14">
                <a:pos x="T8" y="T9"/>
              </a:cxn>
            </a:cxnLst>
            <a:rect l="T15" t="T16" r="T17" b="T18"/>
            <a:pathLst>
              <a:path w="1218" h="722">
                <a:moveTo>
                  <a:pt x="0" y="0"/>
                </a:moveTo>
                <a:lnTo>
                  <a:pt x="1217" y="0"/>
                </a:lnTo>
                <a:lnTo>
                  <a:pt x="1217" y="721"/>
                </a:lnTo>
                <a:lnTo>
                  <a:pt x="0" y="721"/>
                </a:lnTo>
                <a:lnTo>
                  <a:pt x="0" y="0"/>
                </a:lnTo>
              </a:path>
            </a:pathLst>
          </a:custGeom>
          <a:gradFill rotWithShape="0">
            <a:gsLst>
              <a:gs pos="0">
                <a:srgbClr val="D6B19C"/>
              </a:gs>
              <a:gs pos="30000">
                <a:srgbClr val="D49E6C"/>
              </a:gs>
              <a:gs pos="70000">
                <a:srgbClr val="A65528"/>
              </a:gs>
              <a:gs pos="100000">
                <a:srgbClr val="663012"/>
              </a:gs>
            </a:gsLst>
            <a:path path="rect">
              <a:fillToRect l="50000" t="50000" r="50000" b="50000"/>
            </a:path>
          </a:gradFill>
          <a:ln w="12700" cap="rnd">
            <a:solidFill>
              <a:schemeClr val="tx1"/>
            </a:solidFill>
            <a:round/>
            <a:headEnd type="none" w="sm" len="sm"/>
            <a:tailEnd type="none" w="sm" len="sm"/>
          </a:ln>
        </p:spPr>
        <p:txBody>
          <a:bodyPr/>
          <a:lstStyle/>
          <a:p>
            <a:endParaRPr lang="el-GR"/>
          </a:p>
        </p:txBody>
      </p:sp>
      <p:sp>
        <p:nvSpPr>
          <p:cNvPr id="45068" name="Freeform 1036"/>
          <p:cNvSpPr>
            <a:spLocks/>
          </p:cNvSpPr>
          <p:nvPr/>
        </p:nvSpPr>
        <p:spPr bwMode="auto">
          <a:xfrm>
            <a:off x="1143000" y="3581400"/>
            <a:ext cx="1714500" cy="1139825"/>
          </a:xfrm>
          <a:custGeom>
            <a:avLst/>
            <a:gdLst>
              <a:gd name="T0" fmla="*/ 0 w 1080"/>
              <a:gd name="T1" fmla="*/ 0 h 718"/>
              <a:gd name="T2" fmla="*/ 2147483647 w 1080"/>
              <a:gd name="T3" fmla="*/ 0 h 718"/>
              <a:gd name="T4" fmla="*/ 2147483647 w 1080"/>
              <a:gd name="T5" fmla="*/ 2147483647 h 718"/>
              <a:gd name="T6" fmla="*/ 0 w 1080"/>
              <a:gd name="T7" fmla="*/ 2147483647 h 718"/>
              <a:gd name="T8" fmla="*/ 0 w 1080"/>
              <a:gd name="T9" fmla="*/ 0 h 718"/>
              <a:gd name="T10" fmla="*/ 0 60000 65536"/>
              <a:gd name="T11" fmla="*/ 0 60000 65536"/>
              <a:gd name="T12" fmla="*/ 0 60000 65536"/>
              <a:gd name="T13" fmla="*/ 0 60000 65536"/>
              <a:gd name="T14" fmla="*/ 0 60000 65536"/>
              <a:gd name="T15" fmla="*/ 0 w 1080"/>
              <a:gd name="T16" fmla="*/ 0 h 718"/>
              <a:gd name="T17" fmla="*/ 1080 w 1080"/>
              <a:gd name="T18" fmla="*/ 718 h 718"/>
            </a:gdLst>
            <a:ahLst/>
            <a:cxnLst>
              <a:cxn ang="T10">
                <a:pos x="T0" y="T1"/>
              </a:cxn>
              <a:cxn ang="T11">
                <a:pos x="T2" y="T3"/>
              </a:cxn>
              <a:cxn ang="T12">
                <a:pos x="T4" y="T5"/>
              </a:cxn>
              <a:cxn ang="T13">
                <a:pos x="T6" y="T7"/>
              </a:cxn>
              <a:cxn ang="T14">
                <a:pos x="T8" y="T9"/>
              </a:cxn>
            </a:cxnLst>
            <a:rect l="T15" t="T16" r="T17" b="T18"/>
            <a:pathLst>
              <a:path w="1080" h="718">
                <a:moveTo>
                  <a:pt x="0" y="0"/>
                </a:moveTo>
                <a:lnTo>
                  <a:pt x="1079" y="0"/>
                </a:lnTo>
                <a:lnTo>
                  <a:pt x="1079" y="717"/>
                </a:lnTo>
                <a:lnTo>
                  <a:pt x="0" y="717"/>
                </a:lnTo>
                <a:lnTo>
                  <a:pt x="0" y="0"/>
                </a:lnTo>
              </a:path>
            </a:pathLst>
          </a:custGeom>
          <a:gradFill rotWithShape="0">
            <a:gsLst>
              <a:gs pos="0">
                <a:srgbClr val="D6B19C"/>
              </a:gs>
              <a:gs pos="30000">
                <a:srgbClr val="D49E6C"/>
              </a:gs>
              <a:gs pos="70000">
                <a:srgbClr val="A65528"/>
              </a:gs>
              <a:gs pos="100000">
                <a:srgbClr val="663012"/>
              </a:gs>
            </a:gsLst>
            <a:path path="rect">
              <a:fillToRect l="50000" t="50000" r="50000" b="50000"/>
            </a:path>
          </a:gradFill>
          <a:ln w="12700" cap="rnd">
            <a:solidFill>
              <a:schemeClr val="tx1"/>
            </a:solidFill>
            <a:round/>
            <a:headEnd type="none" w="sm" len="sm"/>
            <a:tailEnd type="none" w="sm" len="sm"/>
          </a:ln>
        </p:spPr>
        <p:txBody>
          <a:bodyPr/>
          <a:lstStyle/>
          <a:p>
            <a:endParaRPr lang="el-GR"/>
          </a:p>
        </p:txBody>
      </p:sp>
      <p:sp>
        <p:nvSpPr>
          <p:cNvPr id="45069" name="Freeform 1037"/>
          <p:cNvSpPr>
            <a:spLocks/>
          </p:cNvSpPr>
          <p:nvPr/>
        </p:nvSpPr>
        <p:spPr bwMode="auto">
          <a:xfrm>
            <a:off x="3429000" y="5326063"/>
            <a:ext cx="2286000" cy="866775"/>
          </a:xfrm>
          <a:custGeom>
            <a:avLst/>
            <a:gdLst>
              <a:gd name="T0" fmla="*/ 0 w 1440"/>
              <a:gd name="T1" fmla="*/ 0 h 546"/>
              <a:gd name="T2" fmla="*/ 2147483647 w 1440"/>
              <a:gd name="T3" fmla="*/ 0 h 546"/>
              <a:gd name="T4" fmla="*/ 2147483647 w 1440"/>
              <a:gd name="T5" fmla="*/ 2147483647 h 546"/>
              <a:gd name="T6" fmla="*/ 0 w 1440"/>
              <a:gd name="T7" fmla="*/ 2147483647 h 546"/>
              <a:gd name="T8" fmla="*/ 0 w 1440"/>
              <a:gd name="T9" fmla="*/ 0 h 546"/>
              <a:gd name="T10" fmla="*/ 0 60000 65536"/>
              <a:gd name="T11" fmla="*/ 0 60000 65536"/>
              <a:gd name="T12" fmla="*/ 0 60000 65536"/>
              <a:gd name="T13" fmla="*/ 0 60000 65536"/>
              <a:gd name="T14" fmla="*/ 0 60000 65536"/>
              <a:gd name="T15" fmla="*/ 0 w 1440"/>
              <a:gd name="T16" fmla="*/ 0 h 546"/>
              <a:gd name="T17" fmla="*/ 1440 w 1440"/>
              <a:gd name="T18" fmla="*/ 546 h 546"/>
            </a:gdLst>
            <a:ahLst/>
            <a:cxnLst>
              <a:cxn ang="T10">
                <a:pos x="T0" y="T1"/>
              </a:cxn>
              <a:cxn ang="T11">
                <a:pos x="T2" y="T3"/>
              </a:cxn>
              <a:cxn ang="T12">
                <a:pos x="T4" y="T5"/>
              </a:cxn>
              <a:cxn ang="T13">
                <a:pos x="T6" y="T7"/>
              </a:cxn>
              <a:cxn ang="T14">
                <a:pos x="T8" y="T9"/>
              </a:cxn>
            </a:cxnLst>
            <a:rect l="T15" t="T16" r="T17" b="T18"/>
            <a:pathLst>
              <a:path w="1440" h="546">
                <a:moveTo>
                  <a:pt x="0" y="0"/>
                </a:moveTo>
                <a:lnTo>
                  <a:pt x="1439" y="0"/>
                </a:lnTo>
                <a:lnTo>
                  <a:pt x="1439" y="545"/>
                </a:lnTo>
                <a:lnTo>
                  <a:pt x="0" y="545"/>
                </a:lnTo>
                <a:lnTo>
                  <a:pt x="0" y="0"/>
                </a:lnTo>
              </a:path>
            </a:pathLst>
          </a:custGeom>
          <a:noFill/>
          <a:ln w="9525" cap="rnd">
            <a:noFill/>
            <a:round/>
            <a:headEnd type="none" w="sm" len="sm"/>
            <a:tailEnd type="none" w="sm" len="sm"/>
          </a:ln>
        </p:spPr>
        <p:txBody>
          <a:bodyPr/>
          <a:lstStyle/>
          <a:p>
            <a:endParaRPr lang="el-GR"/>
          </a:p>
        </p:txBody>
      </p:sp>
      <p:sp>
        <p:nvSpPr>
          <p:cNvPr id="467982" name="Rectangle 1038"/>
          <p:cNvSpPr>
            <a:spLocks noChangeArrowheads="1"/>
          </p:cNvSpPr>
          <p:nvPr/>
        </p:nvSpPr>
        <p:spPr bwMode="auto">
          <a:xfrm>
            <a:off x="2051050" y="990600"/>
            <a:ext cx="1947863" cy="641350"/>
          </a:xfrm>
          <a:prstGeom prst="rect">
            <a:avLst/>
          </a:prstGeom>
          <a:noFill/>
          <a:ln>
            <a:noFill/>
          </a:ln>
          <a:effectLst/>
          <a:extLst/>
        </p:spPr>
        <p:txBody>
          <a:bodyPr wrap="none" lIns="92075" tIns="46038" rIns="92075" bIns="46038">
            <a:spAutoFit/>
          </a:bodyPr>
          <a:lstStyle/>
          <a:p>
            <a:pPr algn="ctr">
              <a:defRPr/>
            </a:pPr>
            <a:r>
              <a:rPr lang="el-GR" sz="1800" b="1">
                <a:solidFill>
                  <a:schemeClr val="bg1"/>
                </a:solidFill>
                <a:effectLst>
                  <a:outerShdw blurRad="38100" dist="38100" dir="2700000" algn="tl">
                    <a:srgbClr val="C0C0C0"/>
                  </a:outerShdw>
                </a:effectLst>
              </a:rPr>
              <a:t>Ανάλυση Κύκλου </a:t>
            </a:r>
          </a:p>
          <a:p>
            <a:pPr algn="ctr">
              <a:defRPr/>
            </a:pPr>
            <a:r>
              <a:rPr lang="el-GR" sz="1800" b="1">
                <a:solidFill>
                  <a:schemeClr val="bg1"/>
                </a:solidFill>
                <a:effectLst>
                  <a:outerShdw blurRad="38100" dist="38100" dir="2700000" algn="tl">
                    <a:srgbClr val="C0C0C0"/>
                  </a:outerShdw>
                </a:effectLst>
              </a:rPr>
              <a:t>Ζωής</a:t>
            </a:r>
          </a:p>
        </p:txBody>
      </p:sp>
      <p:sp>
        <p:nvSpPr>
          <p:cNvPr id="467983" name="Rectangle 1039"/>
          <p:cNvSpPr>
            <a:spLocks noChangeArrowheads="1"/>
          </p:cNvSpPr>
          <p:nvPr/>
        </p:nvSpPr>
        <p:spPr bwMode="auto">
          <a:xfrm>
            <a:off x="6408738" y="3886200"/>
            <a:ext cx="1793875" cy="641350"/>
          </a:xfrm>
          <a:prstGeom prst="rect">
            <a:avLst/>
          </a:prstGeom>
          <a:noFill/>
          <a:ln>
            <a:noFill/>
          </a:ln>
          <a:effectLst/>
          <a:extLst/>
        </p:spPr>
        <p:txBody>
          <a:bodyPr wrap="none" lIns="92075" tIns="46038" rIns="92075" bIns="46038">
            <a:spAutoFit/>
          </a:bodyPr>
          <a:lstStyle/>
          <a:p>
            <a:pPr algn="ctr">
              <a:defRPr/>
            </a:pPr>
            <a:r>
              <a:rPr lang="el-GR" sz="1800" b="1">
                <a:solidFill>
                  <a:schemeClr val="bg1"/>
                </a:solidFill>
                <a:effectLst>
                  <a:outerShdw blurRad="38100" dist="38100" dir="2700000" algn="tl">
                    <a:srgbClr val="C0C0C0"/>
                  </a:outerShdw>
                </a:effectLst>
              </a:rPr>
              <a:t>Επιχειρηματικό </a:t>
            </a:r>
          </a:p>
          <a:p>
            <a:pPr algn="ctr">
              <a:defRPr/>
            </a:pPr>
            <a:r>
              <a:rPr lang="el-GR" sz="1800" b="1">
                <a:solidFill>
                  <a:schemeClr val="bg1"/>
                </a:solidFill>
                <a:effectLst>
                  <a:outerShdw blurRad="38100" dist="38100" dir="2700000" algn="tl">
                    <a:srgbClr val="C0C0C0"/>
                  </a:outerShdw>
                </a:effectLst>
              </a:rPr>
              <a:t>Προφίλ</a:t>
            </a:r>
          </a:p>
        </p:txBody>
      </p:sp>
      <p:sp>
        <p:nvSpPr>
          <p:cNvPr id="467984" name="Rectangle 1040"/>
          <p:cNvSpPr>
            <a:spLocks noChangeArrowheads="1"/>
          </p:cNvSpPr>
          <p:nvPr/>
        </p:nvSpPr>
        <p:spPr bwMode="auto">
          <a:xfrm>
            <a:off x="1143000" y="3733800"/>
            <a:ext cx="1674813" cy="581025"/>
          </a:xfrm>
          <a:prstGeom prst="rect">
            <a:avLst/>
          </a:prstGeom>
          <a:noFill/>
          <a:ln>
            <a:noFill/>
          </a:ln>
          <a:effectLst/>
          <a:extLst/>
        </p:spPr>
        <p:txBody>
          <a:bodyPr lIns="92075" tIns="46038" rIns="92075" bIns="46038">
            <a:spAutoFit/>
          </a:bodyPr>
          <a:lstStyle/>
          <a:p>
            <a:pPr algn="ctr">
              <a:defRPr/>
            </a:pPr>
            <a:r>
              <a:rPr lang="el-GR" sz="1600" b="1">
                <a:solidFill>
                  <a:schemeClr val="bg1"/>
                </a:solidFill>
                <a:effectLst>
                  <a:outerShdw blurRad="38100" dist="38100" dir="2700000" algn="tl">
                    <a:srgbClr val="C0C0C0"/>
                  </a:outerShdw>
                </a:effectLst>
              </a:rPr>
              <a:t>Ανάλυση της Αλυσίδας Αξίας</a:t>
            </a:r>
          </a:p>
        </p:txBody>
      </p:sp>
      <p:sp>
        <p:nvSpPr>
          <p:cNvPr id="467985" name="Rectangle 1041"/>
          <p:cNvSpPr>
            <a:spLocks noChangeArrowheads="1"/>
          </p:cNvSpPr>
          <p:nvPr/>
        </p:nvSpPr>
        <p:spPr bwMode="auto">
          <a:xfrm>
            <a:off x="3294063" y="4953000"/>
            <a:ext cx="2597150" cy="1265238"/>
          </a:xfrm>
          <a:prstGeom prst="rect">
            <a:avLst/>
          </a:prstGeom>
          <a:gradFill rotWithShape="0">
            <a:gsLst>
              <a:gs pos="0">
                <a:srgbClr val="D6B19C"/>
              </a:gs>
              <a:gs pos="30000">
                <a:srgbClr val="D49E6C"/>
              </a:gs>
              <a:gs pos="70000">
                <a:srgbClr val="A65528"/>
              </a:gs>
              <a:gs pos="100000">
                <a:srgbClr val="663012"/>
              </a:gs>
            </a:gsLst>
            <a:path path="shape">
              <a:fillToRect l="50000" t="50000" r="50000" b="50000"/>
            </a:path>
          </a:gradFill>
          <a:ln w="12700">
            <a:solidFill>
              <a:schemeClr val="tx1"/>
            </a:solidFill>
            <a:miter lim="800000"/>
            <a:headEnd/>
            <a:tailEnd/>
          </a:ln>
          <a:effectLst/>
          <a:extLst/>
        </p:spPr>
        <p:txBody>
          <a:bodyPr wrap="none" lIns="92075" tIns="46038" rIns="92075" bIns="46038">
            <a:spAutoFit/>
          </a:bodyPr>
          <a:lstStyle/>
          <a:p>
            <a:pPr algn="ctr">
              <a:defRPr/>
            </a:pPr>
            <a:endParaRPr lang="el-GR" b="1">
              <a:solidFill>
                <a:schemeClr val="bg1"/>
              </a:solidFill>
              <a:effectLst>
                <a:outerShdw blurRad="38100" dist="38100" dir="2700000" algn="tl">
                  <a:srgbClr val="000000"/>
                </a:outerShdw>
              </a:effectLst>
            </a:endParaRPr>
          </a:p>
          <a:p>
            <a:pPr algn="ctr">
              <a:defRPr/>
            </a:pPr>
            <a:r>
              <a:rPr lang="el-GR" sz="1600" b="1">
                <a:solidFill>
                  <a:schemeClr val="bg1"/>
                </a:solidFill>
                <a:effectLst>
                  <a:outerShdw blurRad="38100" dist="38100" dir="2700000" algn="tl">
                    <a:srgbClr val="000000"/>
                  </a:outerShdw>
                </a:effectLst>
              </a:rPr>
              <a:t>Ανάλυση του </a:t>
            </a:r>
          </a:p>
          <a:p>
            <a:pPr algn="ctr">
              <a:defRPr/>
            </a:pPr>
            <a:r>
              <a:rPr lang="el-GR" sz="1600" b="1">
                <a:solidFill>
                  <a:schemeClr val="bg1"/>
                </a:solidFill>
                <a:effectLst>
                  <a:outerShdw blurRad="38100" dist="38100" dir="2700000" algn="tl">
                    <a:srgbClr val="000000"/>
                  </a:outerShdw>
                </a:effectLst>
              </a:rPr>
              <a:t>Χαρτοφυλακίου Προϊόντων</a:t>
            </a:r>
          </a:p>
          <a:p>
            <a:pPr algn="ctr">
              <a:defRPr/>
            </a:pPr>
            <a:r>
              <a:rPr lang="el-GR" sz="1600" b="1">
                <a:solidFill>
                  <a:schemeClr val="bg1"/>
                </a:solidFill>
                <a:effectLst>
                  <a:outerShdw blurRad="38100" dist="38100" dir="2700000" algn="tl">
                    <a:srgbClr val="000000"/>
                  </a:outerShdw>
                </a:effectLst>
              </a:rPr>
              <a:t>της επιχείρησης </a:t>
            </a:r>
          </a:p>
          <a:p>
            <a:pPr algn="ctr">
              <a:defRPr/>
            </a:pPr>
            <a:endParaRPr lang="el-GR" sz="1600" b="1">
              <a:solidFill>
                <a:schemeClr val="bg1"/>
              </a:solidFill>
              <a:effectLst>
                <a:outerShdw blurRad="38100" dist="38100" dir="2700000" algn="tl">
                  <a:srgbClr val="000000"/>
                </a:outerShdw>
              </a:effectLst>
            </a:endParaRPr>
          </a:p>
        </p:txBody>
      </p:sp>
      <p:sp>
        <p:nvSpPr>
          <p:cNvPr id="467986" name="Rectangle 1042"/>
          <p:cNvSpPr>
            <a:spLocks noChangeArrowheads="1"/>
          </p:cNvSpPr>
          <p:nvPr/>
        </p:nvSpPr>
        <p:spPr bwMode="auto">
          <a:xfrm>
            <a:off x="3810000" y="2895600"/>
            <a:ext cx="1311275" cy="396875"/>
          </a:xfrm>
          <a:prstGeom prst="rect">
            <a:avLst/>
          </a:prstGeom>
          <a:noFill/>
          <a:ln>
            <a:noFill/>
          </a:ln>
          <a:effectLst/>
          <a:extLst/>
        </p:spPr>
        <p:txBody>
          <a:bodyPr wrap="none" lIns="92075" tIns="46038" rIns="92075" bIns="46038">
            <a:spAutoFit/>
          </a:bodyPr>
          <a:lstStyle/>
          <a:p>
            <a:pPr>
              <a:defRPr/>
            </a:pPr>
            <a:r>
              <a:rPr lang="el-GR" sz="2000" b="1" i="1">
                <a:solidFill>
                  <a:schemeClr val="bg1"/>
                </a:solidFill>
                <a:effectLst>
                  <a:outerShdw blurRad="38100" dist="38100" dir="2700000" algn="tl">
                    <a:srgbClr val="C0C0C0"/>
                  </a:outerShdw>
                </a:effectLst>
              </a:rPr>
              <a:t>Ταίριασμα</a:t>
            </a:r>
          </a:p>
        </p:txBody>
      </p:sp>
      <p:sp>
        <p:nvSpPr>
          <p:cNvPr id="467987" name="Rectangle 1043"/>
          <p:cNvSpPr>
            <a:spLocks noChangeArrowheads="1"/>
          </p:cNvSpPr>
          <p:nvPr/>
        </p:nvSpPr>
        <p:spPr bwMode="auto">
          <a:xfrm>
            <a:off x="228600" y="0"/>
            <a:ext cx="8915400" cy="793750"/>
          </a:xfrm>
          <a:prstGeom prst="rect">
            <a:avLst/>
          </a:prstGeom>
          <a:noFill/>
          <a:ln>
            <a:noFill/>
          </a:ln>
          <a:effectLst/>
          <a:extLst/>
        </p:spPr>
        <p:txBody>
          <a:bodyPr lIns="92075" tIns="46038" rIns="92075" bIns="46038">
            <a:spAutoFit/>
          </a:bodyPr>
          <a:lstStyle/>
          <a:p>
            <a:pPr algn="ctr">
              <a:defRPr/>
            </a:pPr>
            <a:r>
              <a:rPr lang="el-GR" sz="2300" b="1" dirty="0" smtClean="0">
                <a:solidFill>
                  <a:srgbClr val="CC6600"/>
                </a:solidFill>
                <a:effectLst>
                  <a:outerShdw blurRad="38100" dist="38100" dir="2700000" algn="tl">
                    <a:srgbClr val="C0C0C0"/>
                  </a:outerShdw>
                </a:effectLst>
              </a:rPr>
              <a:t>Παράγοντες </a:t>
            </a:r>
            <a:r>
              <a:rPr lang="el-GR" sz="2300" b="1" dirty="0">
                <a:solidFill>
                  <a:srgbClr val="CC6600"/>
                </a:solidFill>
                <a:effectLst>
                  <a:outerShdw blurRad="38100" dist="38100" dir="2700000" algn="tl">
                    <a:srgbClr val="C0C0C0"/>
                  </a:outerShdw>
                </a:effectLst>
              </a:rPr>
              <a:t>Επηρεασμού της Καταλληλότητας/ Ταιριάσματος Στρατηγικής</a:t>
            </a:r>
          </a:p>
        </p:txBody>
      </p:sp>
      <p:sp>
        <p:nvSpPr>
          <p:cNvPr id="45076" name="Rectangle 1044"/>
          <p:cNvSpPr>
            <a:spLocks noChangeArrowheads="1"/>
          </p:cNvSpPr>
          <p:nvPr/>
        </p:nvSpPr>
        <p:spPr bwMode="auto">
          <a:xfrm>
            <a:off x="0" y="6216650"/>
            <a:ext cx="9144000" cy="581025"/>
          </a:xfrm>
          <a:prstGeom prst="rect">
            <a:avLst/>
          </a:prstGeom>
          <a:noFill/>
          <a:ln w="9525">
            <a:noFill/>
            <a:miter lim="800000"/>
            <a:headEnd/>
            <a:tailEnd/>
          </a:ln>
        </p:spPr>
        <p:txBody>
          <a:bodyPr lIns="92075" tIns="46038" rIns="92075" bIns="46038">
            <a:spAutoFit/>
          </a:bodyPr>
          <a:lstStyle/>
          <a:p>
            <a:r>
              <a:rPr lang="el-GR" sz="1600" b="1">
                <a:solidFill>
                  <a:srgbClr val="CC6600"/>
                </a:solidFill>
              </a:rPr>
              <a:t>Πηγή: G.Johnson and K. Scholes, Exploring Corporate Strategy:Text and Cases, London Prentice Hall,Europe 1999, πέμπτη έκδοση</a:t>
            </a:r>
          </a:p>
        </p:txBody>
      </p:sp>
      <p:sp>
        <p:nvSpPr>
          <p:cNvPr id="45077" name="Line 1045"/>
          <p:cNvSpPr>
            <a:spLocks noChangeShapeType="1"/>
          </p:cNvSpPr>
          <p:nvPr/>
        </p:nvSpPr>
        <p:spPr bwMode="auto">
          <a:xfrm>
            <a:off x="1588" y="6858000"/>
            <a:ext cx="9142412" cy="0"/>
          </a:xfrm>
          <a:prstGeom prst="line">
            <a:avLst/>
          </a:prstGeom>
          <a:noFill/>
          <a:ln w="12700">
            <a:solidFill>
              <a:schemeClr val="tx1"/>
            </a:solidFill>
            <a:round/>
            <a:headEnd type="none" w="sm" len="sm"/>
            <a:tailEnd type="none" w="sm" len="sm"/>
          </a:ln>
        </p:spPr>
        <p:txBody>
          <a:bodyPr wrap="none" anchor="ctr"/>
          <a:lstStyle/>
          <a:p>
            <a:endParaRPr lang="el-GR"/>
          </a:p>
        </p:txBody>
      </p:sp>
      <p:sp>
        <p:nvSpPr>
          <p:cNvPr id="45078" name="Line 1046"/>
          <p:cNvSpPr>
            <a:spLocks noChangeShapeType="1"/>
          </p:cNvSpPr>
          <p:nvPr/>
        </p:nvSpPr>
        <p:spPr bwMode="auto">
          <a:xfrm flipV="1">
            <a:off x="9144000" y="1588"/>
            <a:ext cx="0" cy="6856412"/>
          </a:xfrm>
          <a:prstGeom prst="line">
            <a:avLst/>
          </a:prstGeom>
          <a:noFill/>
          <a:ln w="12700">
            <a:solidFill>
              <a:schemeClr val="tx1"/>
            </a:solidFill>
            <a:round/>
            <a:headEnd type="none" w="sm" len="sm"/>
            <a:tailEnd type="none" w="sm" len="sm"/>
          </a:ln>
        </p:spPr>
        <p:txBody>
          <a:bodyPr wrap="none" anchor="ctr"/>
          <a:lstStyle/>
          <a:p>
            <a:endParaRPr lang="el-GR"/>
          </a:p>
        </p:txBody>
      </p:sp>
      <p:sp>
        <p:nvSpPr>
          <p:cNvPr id="45079" name="Line 1047"/>
          <p:cNvSpPr>
            <a:spLocks noChangeShapeType="1"/>
          </p:cNvSpPr>
          <p:nvPr/>
        </p:nvSpPr>
        <p:spPr bwMode="auto">
          <a:xfrm flipV="1">
            <a:off x="0" y="1588"/>
            <a:ext cx="0" cy="6856412"/>
          </a:xfrm>
          <a:prstGeom prst="line">
            <a:avLst/>
          </a:prstGeom>
          <a:noFill/>
          <a:ln w="12700">
            <a:solidFill>
              <a:schemeClr val="tx1"/>
            </a:solidFill>
            <a:round/>
            <a:headEnd type="none" w="sm" len="sm"/>
            <a:tailEnd type="none" w="sm" len="sm"/>
          </a:ln>
        </p:spPr>
        <p:txBody>
          <a:bodyPr wrap="none" anchor="ctr"/>
          <a:lstStyle/>
          <a:p>
            <a:endParaRPr lang="el-GR"/>
          </a:p>
        </p:txBody>
      </p:sp>
      <p:sp>
        <p:nvSpPr>
          <p:cNvPr id="45080" name="Line 1048"/>
          <p:cNvSpPr>
            <a:spLocks noChangeShapeType="1"/>
          </p:cNvSpPr>
          <p:nvPr/>
        </p:nvSpPr>
        <p:spPr bwMode="auto">
          <a:xfrm>
            <a:off x="1588" y="0"/>
            <a:ext cx="9142412" cy="0"/>
          </a:xfrm>
          <a:prstGeom prst="line">
            <a:avLst/>
          </a:prstGeom>
          <a:noFill/>
          <a:ln w="12700">
            <a:solidFill>
              <a:schemeClr val="tx1"/>
            </a:solidFill>
            <a:round/>
            <a:headEnd type="none" w="sm" len="sm"/>
            <a:tailEnd type="none" w="sm" len="sm"/>
          </a:ln>
        </p:spPr>
        <p:txBody>
          <a:bodyPr wrap="none" anchor="ctr"/>
          <a:lstStyle/>
          <a:p>
            <a:endParaRPr lang="el-GR"/>
          </a:p>
        </p:txBody>
      </p:sp>
      <p:sp>
        <p:nvSpPr>
          <p:cNvPr id="45081" name="Freeform 1049"/>
          <p:cNvSpPr>
            <a:spLocks/>
          </p:cNvSpPr>
          <p:nvPr/>
        </p:nvSpPr>
        <p:spPr bwMode="auto">
          <a:xfrm>
            <a:off x="5513388" y="871538"/>
            <a:ext cx="2028825" cy="879475"/>
          </a:xfrm>
          <a:custGeom>
            <a:avLst/>
            <a:gdLst>
              <a:gd name="T0" fmla="*/ 0 w 1278"/>
              <a:gd name="T1" fmla="*/ 0 h 554"/>
              <a:gd name="T2" fmla="*/ 2147483647 w 1278"/>
              <a:gd name="T3" fmla="*/ 0 h 554"/>
              <a:gd name="T4" fmla="*/ 2147483647 w 1278"/>
              <a:gd name="T5" fmla="*/ 2147483647 h 554"/>
              <a:gd name="T6" fmla="*/ 0 w 1278"/>
              <a:gd name="T7" fmla="*/ 2147483647 h 554"/>
              <a:gd name="T8" fmla="*/ 0 w 1278"/>
              <a:gd name="T9" fmla="*/ 0 h 554"/>
              <a:gd name="T10" fmla="*/ 0 60000 65536"/>
              <a:gd name="T11" fmla="*/ 0 60000 65536"/>
              <a:gd name="T12" fmla="*/ 0 60000 65536"/>
              <a:gd name="T13" fmla="*/ 0 60000 65536"/>
              <a:gd name="T14" fmla="*/ 0 60000 65536"/>
              <a:gd name="T15" fmla="*/ 0 w 1278"/>
              <a:gd name="T16" fmla="*/ 0 h 554"/>
              <a:gd name="T17" fmla="*/ 1278 w 1278"/>
              <a:gd name="T18" fmla="*/ 554 h 554"/>
            </a:gdLst>
            <a:ahLst/>
            <a:cxnLst>
              <a:cxn ang="T10">
                <a:pos x="T0" y="T1"/>
              </a:cxn>
              <a:cxn ang="T11">
                <a:pos x="T2" y="T3"/>
              </a:cxn>
              <a:cxn ang="T12">
                <a:pos x="T4" y="T5"/>
              </a:cxn>
              <a:cxn ang="T13">
                <a:pos x="T6" y="T7"/>
              </a:cxn>
              <a:cxn ang="T14">
                <a:pos x="T8" y="T9"/>
              </a:cxn>
            </a:cxnLst>
            <a:rect l="T15" t="T16" r="T17" b="T18"/>
            <a:pathLst>
              <a:path w="1278" h="554">
                <a:moveTo>
                  <a:pt x="0" y="0"/>
                </a:moveTo>
                <a:lnTo>
                  <a:pt x="1277" y="0"/>
                </a:lnTo>
                <a:lnTo>
                  <a:pt x="1277" y="553"/>
                </a:lnTo>
                <a:lnTo>
                  <a:pt x="0" y="553"/>
                </a:lnTo>
                <a:lnTo>
                  <a:pt x="0" y="0"/>
                </a:lnTo>
              </a:path>
            </a:pathLst>
          </a:custGeom>
          <a:gradFill rotWithShape="0">
            <a:gsLst>
              <a:gs pos="0">
                <a:srgbClr val="D6B19C"/>
              </a:gs>
              <a:gs pos="30000">
                <a:srgbClr val="D49E6C"/>
              </a:gs>
              <a:gs pos="70000">
                <a:srgbClr val="A65528"/>
              </a:gs>
              <a:gs pos="100000">
                <a:srgbClr val="663012"/>
              </a:gs>
            </a:gsLst>
            <a:path path="rect">
              <a:fillToRect l="50000" t="50000" r="50000" b="50000"/>
            </a:path>
          </a:gradFill>
          <a:ln w="12700" cap="rnd">
            <a:solidFill>
              <a:schemeClr val="tx1"/>
            </a:solidFill>
            <a:round/>
            <a:headEnd type="none" w="sm" len="sm"/>
            <a:tailEnd type="none" w="sm" len="sm"/>
          </a:ln>
        </p:spPr>
        <p:txBody>
          <a:bodyPr/>
          <a:lstStyle/>
          <a:p>
            <a:endParaRPr lang="el-GR"/>
          </a:p>
        </p:txBody>
      </p:sp>
      <p:sp>
        <p:nvSpPr>
          <p:cNvPr id="467994" name="Rectangle 1050"/>
          <p:cNvSpPr>
            <a:spLocks noChangeArrowheads="1"/>
          </p:cNvSpPr>
          <p:nvPr/>
        </p:nvSpPr>
        <p:spPr bwMode="auto">
          <a:xfrm>
            <a:off x="5737225" y="1089025"/>
            <a:ext cx="1533525" cy="396875"/>
          </a:xfrm>
          <a:prstGeom prst="rect">
            <a:avLst/>
          </a:prstGeom>
          <a:noFill/>
          <a:ln>
            <a:noFill/>
          </a:ln>
          <a:effectLst/>
          <a:extLst/>
        </p:spPr>
        <p:txBody>
          <a:bodyPr wrap="none" lIns="92075" tIns="46038" rIns="92075" bIns="46038">
            <a:spAutoFit/>
          </a:bodyPr>
          <a:lstStyle/>
          <a:p>
            <a:pPr marL="342900" indent="-342900">
              <a:defRPr/>
            </a:pPr>
            <a:r>
              <a:rPr lang="el-GR" sz="2000" b="1">
                <a:solidFill>
                  <a:schemeClr val="bg1"/>
                </a:solidFill>
                <a:effectLst>
                  <a:outerShdw blurRad="38100" dist="38100" dir="2700000" algn="tl">
                    <a:srgbClr val="C0C0C0"/>
                  </a:outerShdw>
                </a:effectLst>
              </a:rPr>
              <a:t>Τοποθέτηση</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02" name="Rectangle 2"/>
          <p:cNvSpPr>
            <a:spLocks noGrp="1" noChangeArrowheads="1"/>
          </p:cNvSpPr>
          <p:nvPr>
            <p:ph type="title"/>
          </p:nvPr>
        </p:nvSpPr>
        <p:spPr>
          <a:xfrm>
            <a:off x="857224" y="381000"/>
            <a:ext cx="8086751" cy="1143000"/>
          </a:xfrm>
        </p:spPr>
        <p:txBody>
          <a:bodyPr/>
          <a:lstStyle/>
          <a:p>
            <a:pPr>
              <a:defRPr/>
            </a:pPr>
            <a:r>
              <a:rPr lang="el-GR" sz="3600" b="1" dirty="0" smtClean="0">
                <a:latin typeface="Times New Roman" pitchFamily="18" charset="0"/>
              </a:rPr>
              <a:t>Αναγκαιότητα Στρατηγικής</a:t>
            </a:r>
          </a:p>
        </p:txBody>
      </p:sp>
      <p:sp>
        <p:nvSpPr>
          <p:cNvPr id="665603" name="Rectangle 3"/>
          <p:cNvSpPr>
            <a:spLocks noGrp="1" noChangeArrowheads="1"/>
          </p:cNvSpPr>
          <p:nvPr>
            <p:ph type="body" idx="1"/>
          </p:nvPr>
        </p:nvSpPr>
        <p:spPr>
          <a:xfrm>
            <a:off x="152400" y="1428737"/>
            <a:ext cx="8802688" cy="5276864"/>
          </a:xfrm>
        </p:spPr>
        <p:txBody>
          <a:bodyPr/>
          <a:lstStyle/>
          <a:p>
            <a:pPr marL="282575" indent="-282575">
              <a:defRPr/>
            </a:pPr>
            <a:r>
              <a:rPr lang="el-GR" sz="2000" b="1" dirty="0" smtClean="0">
                <a:latin typeface="Times New Roman" pitchFamily="18" charset="0"/>
              </a:rPr>
              <a:t>Πραγματικότητα: </a:t>
            </a:r>
            <a:r>
              <a:rPr lang="el-GR" sz="2000" dirty="0" smtClean="0">
                <a:latin typeface="Times New Roman" pitchFamily="18" charset="0"/>
              </a:rPr>
              <a:t>Πολλές επιχειρήσεις έχασαν την ηγετική τους θέση γιατί άλλες επιχειρήσεις εφάρμοσαν επιτυχημένες και ευέλικτες στρατηγικές.</a:t>
            </a:r>
          </a:p>
          <a:p>
            <a:pPr marL="282575" indent="-282575">
              <a:defRPr/>
            </a:pPr>
            <a:endParaRPr lang="el-GR" sz="2000" b="1" dirty="0" smtClean="0">
              <a:solidFill>
                <a:srgbClr val="FF3300"/>
              </a:solidFill>
              <a:latin typeface="Times New Roman" pitchFamily="18" charset="0"/>
            </a:endParaRPr>
          </a:p>
          <a:p>
            <a:pPr marL="282575" indent="-282575">
              <a:defRPr/>
            </a:pPr>
            <a:r>
              <a:rPr lang="el-GR" sz="2000" b="1" dirty="0" smtClean="0">
                <a:latin typeface="Times New Roman" pitchFamily="18" charset="0"/>
              </a:rPr>
              <a:t>Όμως:</a:t>
            </a:r>
            <a:r>
              <a:rPr lang="el-GR" sz="2000" b="1" dirty="0" smtClean="0">
                <a:solidFill>
                  <a:srgbClr val="FF3300"/>
                </a:solidFill>
                <a:latin typeface="Times New Roman" pitchFamily="18" charset="0"/>
              </a:rPr>
              <a:t> Η στρατηγική αν και δεν μπορούμε να ισχυρισθούμε ότι εξασφαλίζει πάντα την επιτυχία, ωστόσο βοηθάει σίγουρα στην επίτευξή της.</a:t>
            </a:r>
          </a:p>
          <a:p>
            <a:pPr marL="282575" indent="-282575">
              <a:buFontTx/>
              <a:buNone/>
              <a:defRPr/>
            </a:pPr>
            <a:endParaRPr lang="el-GR" sz="2000" b="1" dirty="0" smtClean="0">
              <a:solidFill>
                <a:schemeClr val="accent2"/>
              </a:solidFill>
              <a:latin typeface="Times New Roman" pitchFamily="18" charset="0"/>
            </a:endParaRPr>
          </a:p>
          <a:p>
            <a:pPr marL="282575" indent="-282575">
              <a:defRPr/>
            </a:pPr>
            <a:r>
              <a:rPr lang="el-GR" sz="2000" b="1" dirty="0" smtClean="0">
                <a:solidFill>
                  <a:schemeClr val="tx2"/>
                </a:solidFill>
                <a:latin typeface="Times New Roman" pitchFamily="18" charset="0"/>
              </a:rPr>
              <a:t>Βασικότεροι λόγοι που συμβαίνει αυτό:</a:t>
            </a:r>
          </a:p>
          <a:p>
            <a:pPr marL="758825" lvl="1">
              <a:buClr>
                <a:schemeClr val="tx1"/>
              </a:buClr>
              <a:defRPr/>
            </a:pPr>
            <a:r>
              <a:rPr lang="el-GR" sz="1800" dirty="0" smtClean="0">
                <a:latin typeface="Times New Roman" pitchFamily="18" charset="0"/>
              </a:rPr>
              <a:t>Η στρατηγική θέτει κατευθύνσεις</a:t>
            </a:r>
          </a:p>
          <a:p>
            <a:pPr marL="758825" lvl="1">
              <a:buClr>
                <a:schemeClr val="tx1"/>
              </a:buClr>
              <a:defRPr/>
            </a:pPr>
            <a:r>
              <a:rPr lang="el-GR" sz="1800" dirty="0" smtClean="0">
                <a:latin typeface="Times New Roman" pitchFamily="18" charset="0"/>
              </a:rPr>
              <a:t>Η στρατηγική υποστηρίζει τη λήψη ομοιόμορφων αποφάσεων</a:t>
            </a:r>
          </a:p>
          <a:p>
            <a:pPr marL="758825" lvl="1">
              <a:buClr>
                <a:schemeClr val="tx1"/>
              </a:buClr>
              <a:defRPr/>
            </a:pPr>
            <a:r>
              <a:rPr lang="el-GR" sz="1800" dirty="0" smtClean="0">
                <a:latin typeface="Times New Roman" pitchFamily="18" charset="0"/>
              </a:rPr>
              <a:t>Η στρατηγική συγκεντρώνει την προσπάθεια και συντονίζει  δραστηριότητες</a:t>
            </a:r>
          </a:p>
          <a:p>
            <a:pPr marL="758825" lvl="1">
              <a:buClr>
                <a:schemeClr val="tx1"/>
              </a:buClr>
              <a:defRPr/>
            </a:pPr>
            <a:r>
              <a:rPr lang="el-GR" sz="1800" dirty="0" smtClean="0">
                <a:latin typeface="Times New Roman" pitchFamily="18" charset="0"/>
              </a:rPr>
              <a:t>Η στρατηγική ορίζει την επιχείρηση και τη θέση της απέναντι στον ανταγωνισμό</a:t>
            </a:r>
          </a:p>
          <a:p>
            <a:pPr marL="758825" lvl="1">
              <a:buClr>
                <a:schemeClr val="tx1"/>
              </a:buClr>
              <a:defRPr/>
            </a:pPr>
            <a:r>
              <a:rPr lang="el-GR" sz="1800" dirty="0" smtClean="0">
                <a:latin typeface="Times New Roman" pitchFamily="18" charset="0"/>
              </a:rPr>
              <a:t>Η στρατηγική μειώνει την αβεβαιότητα</a:t>
            </a:r>
          </a:p>
          <a:p>
            <a:pPr marL="758825" lvl="1">
              <a:buClr>
                <a:schemeClr val="tx1"/>
              </a:buClr>
              <a:defRPr/>
            </a:pPr>
            <a:r>
              <a:rPr lang="el-GR" sz="1800" dirty="0" smtClean="0">
                <a:latin typeface="Times New Roman" pitchFamily="18" charset="0"/>
              </a:rPr>
              <a:t>Η στρατηγική μπορεί να προσδώσει ένα βιώσιμο ανταγωνιστικό πλεονέκτημα</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7650" name="Rectangle 2"/>
          <p:cNvSpPr>
            <a:spLocks noGrp="1" noChangeArrowheads="1"/>
          </p:cNvSpPr>
          <p:nvPr>
            <p:ph type="title"/>
          </p:nvPr>
        </p:nvSpPr>
        <p:spPr/>
        <p:txBody>
          <a:bodyPr/>
          <a:lstStyle/>
          <a:p>
            <a:pPr>
              <a:defRPr/>
            </a:pPr>
            <a:r>
              <a:rPr lang="el-GR" sz="3600" b="0" smtClean="0">
                <a:latin typeface="Times New Roman" pitchFamily="18" charset="0"/>
              </a:rPr>
              <a:t>Η στρατηγική θέτει κατευθύνσεις</a:t>
            </a:r>
          </a:p>
        </p:txBody>
      </p:sp>
      <p:sp>
        <p:nvSpPr>
          <p:cNvPr id="667651" name="Rectangle 3"/>
          <p:cNvSpPr>
            <a:spLocks noGrp="1" noChangeArrowheads="1"/>
          </p:cNvSpPr>
          <p:nvPr>
            <p:ph type="body" idx="1"/>
          </p:nvPr>
        </p:nvSpPr>
        <p:spPr>
          <a:xfrm>
            <a:off x="228600" y="1357299"/>
            <a:ext cx="8726488" cy="5272102"/>
          </a:xfrm>
        </p:spPr>
        <p:txBody>
          <a:bodyPr/>
          <a:lstStyle/>
          <a:p>
            <a:pPr>
              <a:lnSpc>
                <a:spcPct val="90000"/>
              </a:lnSpc>
              <a:defRPr/>
            </a:pPr>
            <a:r>
              <a:rPr lang="el-GR" sz="2400" b="1" dirty="0" smtClean="0">
                <a:solidFill>
                  <a:schemeClr val="hlink"/>
                </a:solidFill>
                <a:latin typeface="Times New Roman" pitchFamily="18" charset="0"/>
              </a:rPr>
              <a:t>Ο σημαντικότερος ρόλος της στρατηγικής είναι να θέτει γραμμές πλεύσης. </a:t>
            </a:r>
          </a:p>
          <a:p>
            <a:pPr lvl="1">
              <a:lnSpc>
                <a:spcPct val="90000"/>
              </a:lnSpc>
              <a:defRPr/>
            </a:pPr>
            <a:r>
              <a:rPr lang="el-GR" sz="2000" b="1" dirty="0" smtClean="0">
                <a:solidFill>
                  <a:schemeClr val="hlink"/>
                </a:solidFill>
                <a:latin typeface="Times New Roman" pitchFamily="18" charset="0"/>
              </a:rPr>
              <a:t>Αποτελεί ένα είδος πυξίδας για κάθε επιχείρηση.</a:t>
            </a:r>
          </a:p>
          <a:p>
            <a:pPr>
              <a:lnSpc>
                <a:spcPct val="90000"/>
              </a:lnSpc>
              <a:defRPr/>
            </a:pPr>
            <a:r>
              <a:rPr lang="el-GR" sz="2400" b="1" dirty="0" smtClean="0">
                <a:latin typeface="Times New Roman" pitchFamily="18" charset="0"/>
              </a:rPr>
              <a:t>Ερώτημα 1:</a:t>
            </a:r>
            <a:r>
              <a:rPr lang="el-GR" sz="2400" dirty="0" smtClean="0">
                <a:latin typeface="Times New Roman" pitchFamily="18" charset="0"/>
              </a:rPr>
              <a:t> </a:t>
            </a:r>
            <a:r>
              <a:rPr lang="el-GR" sz="2400" b="1" dirty="0" smtClean="0">
                <a:solidFill>
                  <a:schemeClr val="folHlink"/>
                </a:solidFill>
                <a:latin typeface="Times New Roman" pitchFamily="18" charset="0"/>
              </a:rPr>
              <a:t>ΠΟΥ</a:t>
            </a:r>
            <a:r>
              <a:rPr lang="el-GR" sz="2400" dirty="0" smtClean="0">
                <a:latin typeface="Times New Roman" pitchFamily="18" charset="0"/>
              </a:rPr>
              <a:t> θα ήθελε να βρεθεί η επιχείρηση στο μέλλον;</a:t>
            </a:r>
          </a:p>
          <a:p>
            <a:pPr lvl="1">
              <a:lnSpc>
                <a:spcPct val="90000"/>
              </a:lnSpc>
              <a:defRPr/>
            </a:pPr>
            <a:r>
              <a:rPr lang="el-GR" sz="2000" b="1" dirty="0" smtClean="0">
                <a:latin typeface="Times New Roman" pitchFamily="18" charset="0"/>
              </a:rPr>
              <a:t>Απάντηση:</a:t>
            </a:r>
            <a:r>
              <a:rPr lang="el-GR" sz="2000" dirty="0" smtClean="0">
                <a:latin typeface="Times New Roman" pitchFamily="18" charset="0"/>
              </a:rPr>
              <a:t> Περιλαμβάνεται στην </a:t>
            </a:r>
            <a:r>
              <a:rPr lang="el-GR" sz="2000" b="1" dirty="0" smtClean="0">
                <a:solidFill>
                  <a:schemeClr val="folHlink"/>
                </a:solidFill>
                <a:latin typeface="Times New Roman" pitchFamily="18" charset="0"/>
              </a:rPr>
              <a:t>ΑΠΟΣΤΟΛΗ</a:t>
            </a:r>
            <a:r>
              <a:rPr lang="el-GR" sz="2000" dirty="0" smtClean="0">
                <a:latin typeface="Times New Roman" pitchFamily="18" charset="0"/>
              </a:rPr>
              <a:t> και στο </a:t>
            </a:r>
            <a:r>
              <a:rPr lang="el-GR" sz="2000" b="1" dirty="0" smtClean="0">
                <a:solidFill>
                  <a:schemeClr val="folHlink"/>
                </a:solidFill>
                <a:latin typeface="Times New Roman" pitchFamily="18" charset="0"/>
              </a:rPr>
              <a:t>ΟΡΑΜΑ</a:t>
            </a:r>
            <a:r>
              <a:rPr lang="el-GR" sz="2000" dirty="0" smtClean="0">
                <a:latin typeface="Times New Roman" pitchFamily="18" charset="0"/>
              </a:rPr>
              <a:t> της επιχείρησης.</a:t>
            </a:r>
          </a:p>
          <a:p>
            <a:pPr>
              <a:lnSpc>
                <a:spcPct val="90000"/>
              </a:lnSpc>
              <a:defRPr/>
            </a:pPr>
            <a:r>
              <a:rPr lang="el-GR" sz="2400" b="1" dirty="0" smtClean="0">
                <a:latin typeface="Times New Roman" pitchFamily="18" charset="0"/>
              </a:rPr>
              <a:t>Ερώτημα 2:</a:t>
            </a:r>
            <a:r>
              <a:rPr lang="el-GR" sz="2400" dirty="0" smtClean="0">
                <a:latin typeface="Times New Roman" pitchFamily="18" charset="0"/>
              </a:rPr>
              <a:t> </a:t>
            </a:r>
            <a:r>
              <a:rPr lang="el-GR" sz="2400" b="1" dirty="0" smtClean="0">
                <a:solidFill>
                  <a:schemeClr val="folHlink"/>
                </a:solidFill>
                <a:latin typeface="Times New Roman" pitchFamily="18" charset="0"/>
              </a:rPr>
              <a:t>ΠΩΣ</a:t>
            </a:r>
            <a:r>
              <a:rPr lang="el-GR" sz="2400" dirty="0" smtClean="0">
                <a:latin typeface="Times New Roman" pitchFamily="18" charset="0"/>
              </a:rPr>
              <a:t> η επιχείρηση θα πραγματοποιήσει την αποστολή και το όραμά της;</a:t>
            </a:r>
          </a:p>
          <a:p>
            <a:pPr lvl="1">
              <a:lnSpc>
                <a:spcPct val="90000"/>
              </a:lnSpc>
              <a:defRPr/>
            </a:pPr>
            <a:r>
              <a:rPr lang="el-GR" sz="2000" b="1" dirty="0" smtClean="0">
                <a:latin typeface="Times New Roman" pitchFamily="18" charset="0"/>
              </a:rPr>
              <a:t>Απάντηση:</a:t>
            </a:r>
            <a:r>
              <a:rPr lang="el-GR" sz="2000" dirty="0" smtClean="0">
                <a:latin typeface="Times New Roman" pitchFamily="18" charset="0"/>
              </a:rPr>
              <a:t> Περιλαμβάνεται στη στρατηγική της επιχείρησης.</a:t>
            </a:r>
          </a:p>
          <a:p>
            <a:pPr>
              <a:lnSpc>
                <a:spcPct val="90000"/>
              </a:lnSpc>
              <a:defRPr/>
            </a:pPr>
            <a:r>
              <a:rPr lang="el-GR" sz="2400" b="1" dirty="0" smtClean="0">
                <a:solidFill>
                  <a:schemeClr val="hlink"/>
                </a:solidFill>
                <a:latin typeface="Times New Roman" pitchFamily="18" charset="0"/>
              </a:rPr>
              <a:t>Με βάση τη στρατηγική της επιχείρησης καθορίζονται:</a:t>
            </a:r>
          </a:p>
          <a:p>
            <a:pPr lvl="1">
              <a:lnSpc>
                <a:spcPct val="90000"/>
              </a:lnSpc>
              <a:defRPr/>
            </a:pPr>
            <a:r>
              <a:rPr lang="el-GR" sz="2000" dirty="0" smtClean="0">
                <a:latin typeface="Times New Roman" pitchFamily="18" charset="0"/>
              </a:rPr>
              <a:t>Οι μακροπρόθεσμοι στόχοι της επιχείρησης.</a:t>
            </a:r>
          </a:p>
          <a:p>
            <a:pPr lvl="1">
              <a:lnSpc>
                <a:spcPct val="90000"/>
              </a:lnSpc>
              <a:defRPr/>
            </a:pPr>
            <a:r>
              <a:rPr lang="el-GR" sz="2000" dirty="0" smtClean="0">
                <a:latin typeface="Times New Roman" pitchFamily="18" charset="0"/>
              </a:rPr>
              <a:t>Τα προγράμματα που απαιτούνται για την υλοποίηση των στόχων αυτών.</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9698" name="Rectangle 2"/>
          <p:cNvSpPr>
            <a:spLocks noGrp="1" noChangeArrowheads="1"/>
          </p:cNvSpPr>
          <p:nvPr>
            <p:ph type="title"/>
          </p:nvPr>
        </p:nvSpPr>
        <p:spPr/>
        <p:txBody>
          <a:bodyPr>
            <a:normAutofit fontScale="90000"/>
          </a:bodyPr>
          <a:lstStyle/>
          <a:p>
            <a:pPr>
              <a:defRPr/>
            </a:pPr>
            <a:r>
              <a:rPr lang="el-GR" sz="3600" b="0" smtClean="0">
                <a:latin typeface="Times New Roman" pitchFamily="18" charset="0"/>
              </a:rPr>
              <a:t>Η στρατηγική υποστηρίζει τη λήψη ομοιόμορφων αποφάσεων</a:t>
            </a:r>
          </a:p>
        </p:txBody>
      </p:sp>
      <p:sp>
        <p:nvSpPr>
          <p:cNvPr id="669699" name="Rectangle 3"/>
          <p:cNvSpPr>
            <a:spLocks noGrp="1" noChangeArrowheads="1"/>
          </p:cNvSpPr>
          <p:nvPr>
            <p:ph type="body" idx="1"/>
          </p:nvPr>
        </p:nvSpPr>
        <p:spPr>
          <a:xfrm>
            <a:off x="152400" y="1500174"/>
            <a:ext cx="8802688" cy="5205426"/>
          </a:xfrm>
        </p:spPr>
        <p:txBody>
          <a:bodyPr/>
          <a:lstStyle/>
          <a:p>
            <a:pPr>
              <a:defRPr/>
            </a:pPr>
            <a:r>
              <a:rPr lang="el-GR" sz="2000" b="1" dirty="0" smtClean="0">
                <a:solidFill>
                  <a:schemeClr val="hlink"/>
                </a:solidFill>
                <a:latin typeface="Times New Roman" pitchFamily="18" charset="0"/>
              </a:rPr>
              <a:t>Η ύπαρξη και εφαρμογή μιας στρατηγικής εξασφαλίζει την ομοιομορφία των αποφάσεων που λαμβάνονται.</a:t>
            </a:r>
          </a:p>
          <a:p>
            <a:pPr lvl="1">
              <a:defRPr/>
            </a:pPr>
            <a:r>
              <a:rPr lang="el-GR" sz="1800" dirty="0" smtClean="0">
                <a:latin typeface="Times New Roman" pitchFamily="18" charset="0"/>
              </a:rPr>
              <a:t>Όταν υπάρχει μια ξεκάθαρη, κατανοητή και αποδεκτή από όλους στρατηγική, οι αποφάσεις που λαμβάνονται κινούνται προς την επίτευξη συγκεκριμένων στρατηγικών στόχων.</a:t>
            </a:r>
          </a:p>
          <a:p>
            <a:pPr>
              <a:defRPr/>
            </a:pPr>
            <a:r>
              <a:rPr lang="el-GR" sz="2000" b="1" dirty="0" smtClean="0">
                <a:solidFill>
                  <a:schemeClr val="hlink"/>
                </a:solidFill>
                <a:latin typeface="Times New Roman" pitchFamily="18" charset="0"/>
              </a:rPr>
              <a:t>Στις επιχειρήσεις (ανεξάρτητα μεγέθους) λαμβάνονται καθημερινά δεκάδες αποφάσεις.</a:t>
            </a:r>
          </a:p>
          <a:p>
            <a:pPr lvl="1">
              <a:defRPr/>
            </a:pPr>
            <a:r>
              <a:rPr lang="el-GR" sz="1800" dirty="0" smtClean="0">
                <a:latin typeface="Times New Roman" pitchFamily="18" charset="0"/>
              </a:rPr>
              <a:t>Εάν δεν υπάρχουν κάποιες </a:t>
            </a:r>
            <a:r>
              <a:rPr lang="el-GR" sz="1800" b="1" dirty="0" smtClean="0">
                <a:solidFill>
                  <a:schemeClr val="hlink"/>
                </a:solidFill>
                <a:latin typeface="Times New Roman" pitchFamily="18" charset="0"/>
              </a:rPr>
              <a:t>σταθερές</a:t>
            </a:r>
            <a:r>
              <a:rPr lang="el-GR" sz="1800" dirty="0" smtClean="0">
                <a:latin typeface="Times New Roman" pitchFamily="18" charset="0"/>
              </a:rPr>
              <a:t>, κάποια </a:t>
            </a:r>
            <a:r>
              <a:rPr lang="el-GR" sz="1800" b="1" dirty="0" smtClean="0">
                <a:solidFill>
                  <a:schemeClr val="hlink"/>
                </a:solidFill>
                <a:latin typeface="Times New Roman" pitchFamily="18" charset="0"/>
              </a:rPr>
              <a:t>κριτήρια</a:t>
            </a:r>
            <a:r>
              <a:rPr lang="el-GR" sz="1800" dirty="0" smtClean="0">
                <a:latin typeface="Times New Roman" pitchFamily="18" charset="0"/>
              </a:rPr>
              <a:t>, είναι πολύ δύσκολο να αξιολογηθούν οι συνέπειες κάθε επιλογής και να ληφθεί η βέλτιστη απόφαση.</a:t>
            </a:r>
          </a:p>
          <a:p>
            <a:pPr>
              <a:defRPr/>
            </a:pPr>
            <a:r>
              <a:rPr lang="el-GR" sz="2000" b="1" dirty="0" smtClean="0">
                <a:solidFill>
                  <a:schemeClr val="hlink"/>
                </a:solidFill>
                <a:latin typeface="Times New Roman" pitchFamily="18" charset="0"/>
              </a:rPr>
              <a:t>Παραδείγματα στρατηγικών επιλογών:</a:t>
            </a:r>
          </a:p>
          <a:p>
            <a:pPr lvl="1">
              <a:defRPr/>
            </a:pPr>
            <a:r>
              <a:rPr lang="el-GR" sz="1800" dirty="0" smtClean="0">
                <a:latin typeface="Times New Roman" pitchFamily="18" charset="0"/>
              </a:rPr>
              <a:t>Θα προσφέρουμε το φθηνότερο προϊόν στην αγορά μας</a:t>
            </a:r>
          </a:p>
          <a:p>
            <a:pPr lvl="1">
              <a:defRPr/>
            </a:pPr>
            <a:r>
              <a:rPr lang="el-GR" sz="1800" dirty="0" smtClean="0">
                <a:latin typeface="Times New Roman" pitchFamily="18" charset="0"/>
              </a:rPr>
              <a:t>Θα επιδιώξουμε να διαφοροποιηθούμε από τον ανταγωνισμό βασιζόμενοι στην τεχνολογική μας πρωτοπορία.</a:t>
            </a:r>
          </a:p>
          <a:p>
            <a:pPr lvl="1">
              <a:defRPr/>
            </a:pPr>
            <a:r>
              <a:rPr lang="el-GR" sz="1800" dirty="0" smtClean="0">
                <a:solidFill>
                  <a:schemeClr val="folHlink"/>
                </a:solidFill>
                <a:latin typeface="Times New Roman" pitchFamily="18" charset="0"/>
              </a:rPr>
              <a:t>[Οι στρατηγικές αυτές επιλογές είναι σαφείς και έτσι κάνουν πιο εύκολη τη λήψη αποφάσεων, αφού περιορίζουν τις δυνατές επιλογές]</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1746" name="Rectangle 2"/>
          <p:cNvSpPr>
            <a:spLocks noGrp="1" noChangeArrowheads="1"/>
          </p:cNvSpPr>
          <p:nvPr>
            <p:ph type="title"/>
          </p:nvPr>
        </p:nvSpPr>
        <p:spPr>
          <a:xfrm>
            <a:off x="285720" y="152400"/>
            <a:ext cx="8858280" cy="1419212"/>
          </a:xfrm>
        </p:spPr>
        <p:txBody>
          <a:bodyPr/>
          <a:lstStyle/>
          <a:p>
            <a:pPr>
              <a:defRPr/>
            </a:pPr>
            <a:r>
              <a:rPr lang="el-GR" sz="3600" b="0" dirty="0" smtClean="0">
                <a:latin typeface="Times New Roman" pitchFamily="18" charset="0"/>
              </a:rPr>
              <a:t>Η στρατηγική συγκεντρώνει την προσπάθεια και συντονίζει  δραστηριότητες</a:t>
            </a:r>
          </a:p>
        </p:txBody>
      </p:sp>
      <p:sp>
        <p:nvSpPr>
          <p:cNvPr id="671747" name="Rectangle 3"/>
          <p:cNvSpPr>
            <a:spLocks noGrp="1" noChangeArrowheads="1"/>
          </p:cNvSpPr>
          <p:nvPr>
            <p:ph type="body" idx="1"/>
          </p:nvPr>
        </p:nvSpPr>
        <p:spPr>
          <a:xfrm>
            <a:off x="112713" y="1571613"/>
            <a:ext cx="8955087" cy="5057788"/>
          </a:xfrm>
        </p:spPr>
        <p:txBody>
          <a:bodyPr/>
          <a:lstStyle/>
          <a:p>
            <a:pPr>
              <a:defRPr/>
            </a:pPr>
            <a:endParaRPr lang="el-GR" sz="2400" smtClean="0">
              <a:latin typeface="Times New Roman" pitchFamily="18" charset="0"/>
            </a:endParaRPr>
          </a:p>
          <a:p>
            <a:pPr>
              <a:defRPr/>
            </a:pPr>
            <a:r>
              <a:rPr lang="el-GR" sz="2400" b="1" smtClean="0">
                <a:latin typeface="Times New Roman" pitchFamily="18" charset="0"/>
              </a:rPr>
              <a:t>Η στρατηγική συμβάλλει στη συγκέντρωση της προσπάθειας όλων των συμμετεχόντων σε μια επιχείρηση, και προωθεί το συντονισμό των δραστηριοτήτων.</a:t>
            </a:r>
          </a:p>
          <a:p>
            <a:pPr lvl="1">
              <a:defRPr/>
            </a:pPr>
            <a:r>
              <a:rPr lang="el-GR" sz="2000" smtClean="0">
                <a:solidFill>
                  <a:schemeClr val="hlink"/>
                </a:solidFill>
                <a:latin typeface="Times New Roman" pitchFamily="18" charset="0"/>
              </a:rPr>
              <a:t>Η ιδιότητα αυτή καθιστά τη στρατηγική αναγκαία.</a:t>
            </a:r>
          </a:p>
          <a:p>
            <a:pPr>
              <a:defRPr/>
            </a:pPr>
            <a:endParaRPr lang="el-GR" sz="2400" smtClean="0">
              <a:latin typeface="Times New Roman" pitchFamily="18" charset="0"/>
            </a:endParaRPr>
          </a:p>
          <a:p>
            <a:pPr>
              <a:defRPr/>
            </a:pPr>
            <a:r>
              <a:rPr lang="el-GR" sz="2400" b="1" smtClean="0">
                <a:latin typeface="Times New Roman" pitchFamily="18" charset="0"/>
              </a:rPr>
              <a:t>Χωρίς στρατηγική μια επιχείρηση δεν τίποτα παραπάνω από ένα σύνολο ατόμων, κάθε ένα από τα οποία δρα όπως αυτό θέλει.</a:t>
            </a:r>
          </a:p>
          <a:p>
            <a:pPr lvl="1">
              <a:defRPr/>
            </a:pPr>
            <a:r>
              <a:rPr lang="el-GR" sz="2000" smtClean="0">
                <a:solidFill>
                  <a:schemeClr val="hlink"/>
                </a:solidFill>
                <a:latin typeface="Times New Roman" pitchFamily="18" charset="0"/>
              </a:rPr>
              <a:t>Η πεμπτουσία όμως μιας επιχείρησης είναι η συλλογική δράση την οποία και προσπαθεί να διασφαλίσει η στρατηγική.</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3794" name="Rectangle 2"/>
          <p:cNvSpPr>
            <a:spLocks noGrp="1" noChangeArrowheads="1"/>
          </p:cNvSpPr>
          <p:nvPr>
            <p:ph type="title"/>
          </p:nvPr>
        </p:nvSpPr>
        <p:spPr>
          <a:xfrm>
            <a:off x="357158" y="0"/>
            <a:ext cx="8586817" cy="1760538"/>
          </a:xfrm>
        </p:spPr>
        <p:txBody>
          <a:bodyPr/>
          <a:lstStyle/>
          <a:p>
            <a:pPr>
              <a:defRPr/>
            </a:pPr>
            <a:r>
              <a:rPr lang="el-GR" sz="3600" b="0" dirty="0" smtClean="0">
                <a:latin typeface="Times New Roman" pitchFamily="18" charset="0"/>
              </a:rPr>
              <a:t>Η στρατηγική ορίζει την επιχείρηση και τη θέση της απέναντι στον ανταγωνισμό</a:t>
            </a:r>
          </a:p>
        </p:txBody>
      </p:sp>
      <p:sp>
        <p:nvSpPr>
          <p:cNvPr id="673795" name="Rectangle 3"/>
          <p:cNvSpPr>
            <a:spLocks noGrp="1" noChangeArrowheads="1"/>
          </p:cNvSpPr>
          <p:nvPr>
            <p:ph type="body" idx="1"/>
          </p:nvPr>
        </p:nvSpPr>
        <p:spPr>
          <a:xfrm>
            <a:off x="152400" y="1571612"/>
            <a:ext cx="8802688" cy="4560901"/>
          </a:xfrm>
        </p:spPr>
        <p:txBody>
          <a:bodyPr/>
          <a:lstStyle/>
          <a:p>
            <a:pPr>
              <a:defRPr/>
            </a:pPr>
            <a:endParaRPr lang="el-GR" sz="2400" dirty="0" smtClean="0">
              <a:latin typeface="Times New Roman" pitchFamily="18" charset="0"/>
            </a:endParaRPr>
          </a:p>
          <a:p>
            <a:pPr>
              <a:defRPr/>
            </a:pPr>
            <a:r>
              <a:rPr lang="el-GR" sz="2400" dirty="0" smtClean="0">
                <a:latin typeface="Times New Roman" pitchFamily="18" charset="0"/>
              </a:rPr>
              <a:t>Η στρατηγική αποτελεί την προσωπικότητα της επιχείρησης.</a:t>
            </a:r>
          </a:p>
          <a:p>
            <a:pPr lvl="1">
              <a:defRPr/>
            </a:pPr>
            <a:r>
              <a:rPr lang="el-GR" sz="2000" b="1" dirty="0" smtClean="0">
                <a:solidFill>
                  <a:schemeClr val="folHlink"/>
                </a:solidFill>
                <a:latin typeface="Times New Roman" pitchFamily="18" charset="0"/>
              </a:rPr>
              <a:t>Παράδειγμα</a:t>
            </a:r>
            <a:r>
              <a:rPr lang="el-GR" sz="2000" dirty="0" smtClean="0">
                <a:latin typeface="Times New Roman" pitchFamily="18" charset="0"/>
              </a:rPr>
              <a:t>: Η 3Μ ορίζεται ως «εταιρία της καινοτομίας».</a:t>
            </a:r>
          </a:p>
          <a:p>
            <a:pPr lvl="1">
              <a:defRPr/>
            </a:pPr>
            <a:endParaRPr lang="el-GR" sz="2000" dirty="0" smtClean="0">
              <a:latin typeface="Times New Roman" pitchFamily="18" charset="0"/>
            </a:endParaRPr>
          </a:p>
          <a:p>
            <a:pPr>
              <a:defRPr/>
            </a:pPr>
            <a:r>
              <a:rPr lang="el-GR" sz="2400" dirty="0" smtClean="0">
                <a:latin typeface="Times New Roman" pitchFamily="18" charset="0"/>
              </a:rPr>
              <a:t>Μια ξεκάθαρη στρατηγική πρέπει να μπορεί να απαντάει στο βασικό ερώτημα, «σε τι είδους δραστηριότητες έχουμε παρουσία;»</a:t>
            </a:r>
          </a:p>
          <a:p>
            <a:pPr lvl="1">
              <a:defRPr/>
            </a:pPr>
            <a:r>
              <a:rPr lang="el-GR" sz="2000" dirty="0" smtClean="0">
                <a:latin typeface="Times New Roman" pitchFamily="18" charset="0"/>
              </a:rPr>
              <a:t>και να τοποθετεί έτσι την επιχείρηση απέναντι στους ανταγωνιστές της.</a:t>
            </a:r>
          </a:p>
          <a:p>
            <a:pPr lvl="1">
              <a:defRPr/>
            </a:pPr>
            <a:endParaRPr lang="el-GR" sz="2000" dirty="0" smtClean="0">
              <a:latin typeface="Times New Roman" pitchFamily="18" charset="0"/>
            </a:endParaRPr>
          </a:p>
          <a:p>
            <a:pPr>
              <a:defRPr/>
            </a:pPr>
            <a:r>
              <a:rPr lang="el-GR" sz="2400" dirty="0" smtClean="0">
                <a:latin typeface="Times New Roman" pitchFamily="18" charset="0"/>
              </a:rPr>
              <a:t>Ένας οργανισμός χωρίς στρατηγική και χωρίς σχέδια, δεν έχει ξεκάθαρη τοποθέτηση στην αγορά.</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42" name="Rectangle 2"/>
          <p:cNvSpPr>
            <a:spLocks noGrp="1" noChangeArrowheads="1"/>
          </p:cNvSpPr>
          <p:nvPr>
            <p:ph type="title"/>
          </p:nvPr>
        </p:nvSpPr>
        <p:spPr/>
        <p:txBody>
          <a:bodyPr>
            <a:normAutofit/>
          </a:bodyPr>
          <a:lstStyle/>
          <a:p>
            <a:pPr>
              <a:defRPr/>
            </a:pPr>
            <a:r>
              <a:rPr lang="el-GR" sz="3600" b="1" dirty="0" smtClean="0">
                <a:solidFill>
                  <a:schemeClr val="tx2"/>
                </a:solidFill>
                <a:latin typeface="Times New Roman" pitchFamily="18" charset="0"/>
              </a:rPr>
              <a:t>Η στρατηγική μειώνει την αβεβαιότητα</a:t>
            </a:r>
          </a:p>
        </p:txBody>
      </p:sp>
      <p:sp>
        <p:nvSpPr>
          <p:cNvPr id="675843" name="Rectangle 3"/>
          <p:cNvSpPr>
            <a:spLocks noGrp="1" noChangeArrowheads="1"/>
          </p:cNvSpPr>
          <p:nvPr>
            <p:ph type="body" idx="1"/>
          </p:nvPr>
        </p:nvSpPr>
        <p:spPr>
          <a:xfrm>
            <a:off x="0" y="1357298"/>
            <a:ext cx="9144000" cy="5235590"/>
          </a:xfrm>
        </p:spPr>
        <p:txBody>
          <a:bodyPr/>
          <a:lstStyle/>
          <a:p>
            <a:pPr>
              <a:lnSpc>
                <a:spcPct val="90000"/>
              </a:lnSpc>
              <a:defRPr/>
            </a:pPr>
            <a:r>
              <a:rPr lang="el-GR" sz="2000" dirty="0" smtClean="0">
                <a:latin typeface="Times New Roman" pitchFamily="18" charset="0"/>
              </a:rPr>
              <a:t>Η στρατηγική λειτουργεί ως μια γενική κατευθυντήρια αρχή, η οποία μειώνει την αβεβαιότητα του περιβάλλοντος.</a:t>
            </a:r>
          </a:p>
          <a:p>
            <a:pPr lvl="1">
              <a:lnSpc>
                <a:spcPct val="90000"/>
              </a:lnSpc>
              <a:defRPr/>
            </a:pPr>
            <a:r>
              <a:rPr lang="el-GR" sz="2000" dirty="0" smtClean="0">
                <a:latin typeface="Times New Roman" pitchFamily="18" charset="0"/>
              </a:rPr>
              <a:t>Αυτό αποτελεί τον ισχυρότερο λόγο για τον οποίο η στρατηγική θεωρείται σημαντική.</a:t>
            </a:r>
          </a:p>
          <a:p>
            <a:pPr>
              <a:lnSpc>
                <a:spcPct val="90000"/>
              </a:lnSpc>
              <a:defRPr/>
            </a:pPr>
            <a:endParaRPr lang="el-GR" sz="2000" dirty="0" smtClean="0">
              <a:latin typeface="Times New Roman" pitchFamily="18" charset="0"/>
            </a:endParaRPr>
          </a:p>
          <a:p>
            <a:pPr>
              <a:lnSpc>
                <a:spcPct val="90000"/>
              </a:lnSpc>
              <a:defRPr/>
            </a:pPr>
            <a:r>
              <a:rPr lang="el-GR" sz="2000" dirty="0" smtClean="0">
                <a:latin typeface="Times New Roman" pitchFamily="18" charset="0"/>
              </a:rPr>
              <a:t>Μέσα από το πρίσμα μιας ξεκάθαρης στρατηγικής είναι πιο εύκολο να ξεχωρίσεις μια ευκαιρία και μια απειλή για την επιχείρηση.</a:t>
            </a:r>
          </a:p>
          <a:p>
            <a:pPr lvl="1">
              <a:lnSpc>
                <a:spcPct val="90000"/>
              </a:lnSpc>
              <a:defRPr/>
            </a:pPr>
            <a:r>
              <a:rPr lang="el-GR" sz="2000" dirty="0" smtClean="0">
                <a:latin typeface="Times New Roman" pitchFamily="18" charset="0"/>
              </a:rPr>
              <a:t>Χωρίς στρατηγική, το ίδιο ερέθισμα μπορεί να εκλαμβάνεται από κάποιους ως ευκαιρία και από άλλους ως απειλή.</a:t>
            </a:r>
          </a:p>
          <a:p>
            <a:pPr lvl="1">
              <a:lnSpc>
                <a:spcPct val="90000"/>
              </a:lnSpc>
              <a:defRPr/>
            </a:pPr>
            <a:endParaRPr lang="el-GR" sz="2000" dirty="0" smtClean="0">
              <a:latin typeface="Times New Roman" pitchFamily="18" charset="0"/>
            </a:endParaRPr>
          </a:p>
          <a:p>
            <a:pPr>
              <a:lnSpc>
                <a:spcPct val="90000"/>
              </a:lnSpc>
              <a:defRPr/>
            </a:pPr>
            <a:r>
              <a:rPr lang="el-GR" sz="2000" dirty="0" smtClean="0">
                <a:latin typeface="Times New Roman" pitchFamily="18" charset="0"/>
              </a:rPr>
              <a:t>Η στρατηγική καθίσταται περισσότερο αναγκαία σε περιόδους έντονων αλλαγών, όταν η αβεβαιότητα είναι αυξημένη.</a:t>
            </a:r>
          </a:p>
          <a:p>
            <a:pPr lvl="1">
              <a:lnSpc>
                <a:spcPct val="90000"/>
              </a:lnSpc>
              <a:defRPr/>
            </a:pPr>
            <a:r>
              <a:rPr lang="el-GR" sz="2000" dirty="0" smtClean="0">
                <a:latin typeface="Times New Roman" pitchFamily="18" charset="0"/>
              </a:rPr>
              <a:t>Σε τέτοιες περιόδους, όταν δεν υπάρχει στρατηγική, είναι πολύ πιθανόν οι δράσεις των στελεχών της επιχείρησης να είναι αντίθετες μεταξύ τους.</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7890" name="Rectangle 2"/>
          <p:cNvSpPr>
            <a:spLocks noGrp="1" noChangeArrowheads="1"/>
          </p:cNvSpPr>
          <p:nvPr>
            <p:ph type="title"/>
          </p:nvPr>
        </p:nvSpPr>
        <p:spPr>
          <a:xfrm>
            <a:off x="428596" y="152400"/>
            <a:ext cx="8515379" cy="1347774"/>
          </a:xfrm>
        </p:spPr>
        <p:txBody>
          <a:bodyPr/>
          <a:lstStyle/>
          <a:p>
            <a:pPr>
              <a:defRPr/>
            </a:pPr>
            <a:r>
              <a:rPr lang="el-GR" sz="3600" b="0" dirty="0" smtClean="0">
                <a:latin typeface="Times New Roman" pitchFamily="18" charset="0"/>
              </a:rPr>
              <a:t>Η στρατηγική μπορεί να προσδώσει ένα βιώσιμο ανταγωνιστικό πλεονέκτημα</a:t>
            </a:r>
          </a:p>
        </p:txBody>
      </p:sp>
      <p:sp>
        <p:nvSpPr>
          <p:cNvPr id="677891" name="Rectangle 3"/>
          <p:cNvSpPr>
            <a:spLocks noGrp="1" noChangeArrowheads="1"/>
          </p:cNvSpPr>
          <p:nvPr>
            <p:ph type="body" idx="1"/>
          </p:nvPr>
        </p:nvSpPr>
        <p:spPr>
          <a:xfrm>
            <a:off x="76200" y="1643050"/>
            <a:ext cx="8991600" cy="4986350"/>
          </a:xfrm>
        </p:spPr>
        <p:txBody>
          <a:bodyPr/>
          <a:lstStyle/>
          <a:p>
            <a:pPr>
              <a:lnSpc>
                <a:spcPct val="90000"/>
              </a:lnSpc>
              <a:defRPr/>
            </a:pPr>
            <a:r>
              <a:rPr lang="el-GR" sz="2400" dirty="0" smtClean="0">
                <a:latin typeface="Times New Roman" pitchFamily="18" charset="0"/>
              </a:rPr>
              <a:t>Ο τελικός στόχος κάθε επιχείρησης είναι να αποκτήσει ένα διατηρήσιμο μακροπρόθεσμο ανταγωνιστικό πλεονέκτημα έναντι των άλλων επιχειρήσεων.</a:t>
            </a:r>
          </a:p>
          <a:p>
            <a:pPr lvl="1">
              <a:lnSpc>
                <a:spcPct val="90000"/>
              </a:lnSpc>
              <a:defRPr/>
            </a:pPr>
            <a:r>
              <a:rPr lang="el-GR" sz="2000" dirty="0" smtClean="0">
                <a:latin typeface="Times New Roman" pitchFamily="18" charset="0"/>
              </a:rPr>
              <a:t>Το ανταγωνιστικό πλεονέκτημα είναι αποτέλεσμα πλήρους κατανόησης του εξωτερικού περιβάλλοντος (τάσεις αγοράς, χαρακτηριστικά ανταγωνιστών, αδυναμίες και ξεχωριστές ικανότητές τους) και του εσωτερικού περιβάλλοντος (θεμελιώδεις/μοναδικές ικανότητες, άλλες δυνάμεις και αδυναμίες της).</a:t>
            </a:r>
          </a:p>
          <a:p>
            <a:pPr>
              <a:lnSpc>
                <a:spcPct val="90000"/>
              </a:lnSpc>
              <a:defRPr/>
            </a:pPr>
            <a:endParaRPr lang="el-GR" sz="2400" dirty="0" smtClean="0">
              <a:latin typeface="Times New Roman" pitchFamily="18" charset="0"/>
            </a:endParaRPr>
          </a:p>
          <a:p>
            <a:pPr>
              <a:lnSpc>
                <a:spcPct val="90000"/>
              </a:lnSpc>
              <a:defRPr/>
            </a:pPr>
            <a:r>
              <a:rPr lang="el-GR" sz="2400" dirty="0" smtClean="0">
                <a:latin typeface="Times New Roman" pitchFamily="18" charset="0"/>
              </a:rPr>
              <a:t>Η στρατηγική είναι αυτή που επιτρέπει τις επιχειρήσεις να επιτύχουν μια αρμονική σύνδεση ανάμεσα στο εξωτερικό περιβάλλον και τις εσωτερικές τους δυνατότητες.</a:t>
            </a:r>
          </a:p>
          <a:p>
            <a:pPr lvl="1">
              <a:lnSpc>
                <a:spcPct val="90000"/>
              </a:lnSpc>
              <a:defRPr/>
            </a:pPr>
            <a:r>
              <a:rPr lang="el-GR" sz="2000" dirty="0" smtClean="0">
                <a:latin typeface="Times New Roman" pitchFamily="18" charset="0"/>
              </a:rPr>
              <a:t>Είναι, δηλαδή, αυτή που τελικά μπορεί να προσδώσει ανταγωνιστικό πλεονέκτημα.</a:t>
            </a:r>
          </a:p>
          <a:p>
            <a:pPr lvl="1">
              <a:lnSpc>
                <a:spcPct val="90000"/>
              </a:lnSpc>
              <a:defRPr/>
            </a:pPr>
            <a:endParaRPr lang="el-GR" sz="2000" dirty="0" smtClean="0">
              <a:latin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1986" name="Rectangle 2"/>
          <p:cNvSpPr>
            <a:spLocks noGrp="1" noChangeArrowheads="1"/>
          </p:cNvSpPr>
          <p:nvPr>
            <p:ph type="title"/>
          </p:nvPr>
        </p:nvSpPr>
        <p:spPr>
          <a:xfrm>
            <a:off x="214282" y="274638"/>
            <a:ext cx="8472518" cy="1143000"/>
          </a:xfrm>
        </p:spPr>
        <p:txBody>
          <a:bodyPr>
            <a:normAutofit fontScale="90000"/>
          </a:bodyPr>
          <a:lstStyle/>
          <a:p>
            <a:pPr>
              <a:defRPr/>
            </a:pPr>
            <a:r>
              <a:rPr lang="el-GR" sz="3600" b="0" dirty="0" smtClean="0">
                <a:solidFill>
                  <a:srgbClr val="FF0000"/>
                </a:solidFill>
                <a:latin typeface="Times New Roman" pitchFamily="18" charset="0"/>
              </a:rPr>
              <a:t>Συνοψίζοντας την αναγκαιότητα της στρατηγικής</a:t>
            </a:r>
          </a:p>
        </p:txBody>
      </p:sp>
      <p:sp>
        <p:nvSpPr>
          <p:cNvPr id="681987" name="Rectangle 3"/>
          <p:cNvSpPr>
            <a:spLocks noGrp="1" noChangeArrowheads="1"/>
          </p:cNvSpPr>
          <p:nvPr>
            <p:ph type="body" idx="1"/>
          </p:nvPr>
        </p:nvSpPr>
        <p:spPr>
          <a:xfrm>
            <a:off x="500034" y="1571613"/>
            <a:ext cx="8072494" cy="4981588"/>
          </a:xfrm>
        </p:spPr>
        <p:txBody>
          <a:bodyPr/>
          <a:lstStyle/>
          <a:p>
            <a:pPr marL="0" indent="0">
              <a:buFontTx/>
              <a:buNone/>
              <a:defRPr/>
            </a:pPr>
            <a:endParaRPr lang="el-GR" sz="2800" b="1" dirty="0" smtClean="0">
              <a:latin typeface="Times New Roman" pitchFamily="18" charset="0"/>
            </a:endParaRPr>
          </a:p>
          <a:p>
            <a:pPr marL="0" indent="0" algn="ctr">
              <a:buFontTx/>
              <a:buNone/>
              <a:defRPr/>
            </a:pPr>
            <a:r>
              <a:rPr lang="el-GR" sz="2800" b="1" dirty="0" smtClean="0">
                <a:latin typeface="Times New Roman" pitchFamily="18" charset="0"/>
              </a:rPr>
              <a:t>Η στρατηγική οδηγεί σε συνεπείς-συνεκτικές αποφάσεις εξασφαλίζοντας τη συνοχή μιας επιχείρησης, θέτει κατευθύνσεις, ορίζει την επιχείρηση, μειώνει την αβεβαιότητα, συγκεντρώνει την προσπάθεια, και τελικά προσδίδει ένα διατηρήσιμο ανταγωνιστικό πλεονέκτημα.</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050"/>
          <p:cNvSpPr>
            <a:spLocks noGrp="1" noChangeArrowheads="1"/>
          </p:cNvSpPr>
          <p:nvPr>
            <p:ph type="ctrTitle"/>
          </p:nvPr>
        </p:nvSpPr>
        <p:spPr bwMode="auto">
          <a:xfrm>
            <a:off x="685800" y="2428868"/>
            <a:ext cx="7772400" cy="1714512"/>
          </a:xfrm>
          <a:prstGeom prst="rect">
            <a:avLst/>
          </a:prstGeom>
          <a:gradFill rotWithShape="0">
            <a:gsLst>
              <a:gs pos="0">
                <a:srgbClr val="6600FF"/>
              </a:gs>
              <a:gs pos="100000">
                <a:srgbClr val="4700B2"/>
              </a:gs>
            </a:gsLst>
            <a:path path="shape">
              <a:fillToRect l="50000" t="50000" r="50000" b="50000"/>
            </a:path>
          </a:gradFill>
          <a:ln w="76200">
            <a:solidFill>
              <a:srgbClr val="000080"/>
            </a:solidFill>
            <a:miter lim="800000"/>
            <a:headEnd/>
            <a:tailEnd/>
          </a:ln>
        </p:spPr>
        <p:txBody>
          <a:bodyPr lIns="92075" tIns="46038" rIns="92075" bIns="46038" anchor="ctr">
            <a:normAutofit/>
          </a:bodyPr>
          <a:lstStyle/>
          <a:p>
            <a:pPr algn="ctr"/>
            <a:r>
              <a:rPr lang="en-GB" sz="4400" b="1" dirty="0" smtClean="0">
                <a:solidFill>
                  <a:srgbClr val="FFFFFF"/>
                </a:solidFill>
              </a:rPr>
              <a:t>ΣΤΡΑΤΗΓΙΚ</a:t>
            </a:r>
            <a:r>
              <a:rPr lang="el-GR" sz="4400" b="1" dirty="0" smtClean="0">
                <a:solidFill>
                  <a:srgbClr val="FFFFFF"/>
                </a:solidFill>
              </a:rPr>
              <a:t>Η ΤΩΝ ΕΠΙΧΕΙΡΗΣΕΩΝ</a:t>
            </a:r>
            <a:endParaRPr lang="en-GB" sz="4400" b="1" dirty="0">
              <a:solidFill>
                <a:srgbClr val="FFFFFF"/>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4034" name="Rectangle 2"/>
          <p:cNvSpPr>
            <a:spLocks noGrp="1" noChangeArrowheads="1"/>
          </p:cNvSpPr>
          <p:nvPr>
            <p:ph type="title"/>
          </p:nvPr>
        </p:nvSpPr>
        <p:spPr/>
        <p:txBody>
          <a:bodyPr/>
          <a:lstStyle/>
          <a:p>
            <a:pPr>
              <a:defRPr/>
            </a:pPr>
            <a:r>
              <a:rPr lang="el-GR" sz="3600" b="0" dirty="0" smtClean="0">
                <a:solidFill>
                  <a:srgbClr val="FF0000"/>
                </a:solidFill>
                <a:latin typeface="Times New Roman" pitchFamily="18" charset="0"/>
              </a:rPr>
              <a:t>Διεύρυνση του Ορισμού Στρατηγικής</a:t>
            </a:r>
          </a:p>
        </p:txBody>
      </p:sp>
      <p:sp>
        <p:nvSpPr>
          <p:cNvPr id="684035" name="Rectangle 3"/>
          <p:cNvSpPr>
            <a:spLocks noGrp="1" noChangeArrowheads="1"/>
          </p:cNvSpPr>
          <p:nvPr>
            <p:ph type="body" idx="1"/>
          </p:nvPr>
        </p:nvSpPr>
        <p:spPr>
          <a:xfrm>
            <a:off x="152400" y="1214423"/>
            <a:ext cx="8802688" cy="5338778"/>
          </a:xfrm>
        </p:spPr>
        <p:txBody>
          <a:bodyPr/>
          <a:lstStyle/>
          <a:p>
            <a:pPr marL="609600" indent="-609600">
              <a:buFontTx/>
              <a:buNone/>
              <a:defRPr/>
            </a:pPr>
            <a:r>
              <a:rPr lang="el-GR" sz="2800" b="1" dirty="0" smtClean="0">
                <a:solidFill>
                  <a:srgbClr val="FF3300"/>
                </a:solidFill>
                <a:latin typeface="Times New Roman" pitchFamily="18" charset="0"/>
              </a:rPr>
              <a:t>Τα πέντε </a:t>
            </a:r>
            <a:r>
              <a:rPr lang="en-US" sz="2800" b="1" dirty="0" smtClean="0">
                <a:solidFill>
                  <a:srgbClr val="FF3300"/>
                </a:solidFill>
                <a:latin typeface="Times New Roman" pitchFamily="18" charset="0"/>
              </a:rPr>
              <a:t>p </a:t>
            </a:r>
            <a:r>
              <a:rPr lang="el-GR" sz="2800" b="1" dirty="0" smtClean="0">
                <a:solidFill>
                  <a:srgbClr val="FF3300"/>
                </a:solidFill>
                <a:latin typeface="Times New Roman" pitchFamily="18" charset="0"/>
              </a:rPr>
              <a:t>του </a:t>
            </a:r>
            <a:r>
              <a:rPr lang="en-US" sz="2800" b="1" dirty="0" err="1" smtClean="0">
                <a:solidFill>
                  <a:srgbClr val="FF3300"/>
                </a:solidFill>
                <a:latin typeface="Times New Roman" pitchFamily="18" charset="0"/>
              </a:rPr>
              <a:t>Mintzberg</a:t>
            </a:r>
            <a:r>
              <a:rPr lang="en-US" sz="2800" b="1" dirty="0" smtClean="0">
                <a:solidFill>
                  <a:srgbClr val="FF3300"/>
                </a:solidFill>
                <a:latin typeface="Times New Roman" pitchFamily="18" charset="0"/>
              </a:rPr>
              <a:t> </a:t>
            </a:r>
            <a:r>
              <a:rPr lang="el-GR" sz="2800" b="1" dirty="0" smtClean="0">
                <a:solidFill>
                  <a:srgbClr val="FF3300"/>
                </a:solidFill>
                <a:latin typeface="Times New Roman" pitchFamily="18" charset="0"/>
              </a:rPr>
              <a:t>(Διαστάσεις)</a:t>
            </a:r>
          </a:p>
          <a:p>
            <a:pPr marL="609600" indent="-609600">
              <a:buFontTx/>
              <a:buNone/>
              <a:defRPr/>
            </a:pPr>
            <a:r>
              <a:rPr lang="el-GR" sz="2800" b="1" dirty="0" smtClean="0">
                <a:solidFill>
                  <a:schemeClr val="accent1"/>
                </a:solidFill>
                <a:latin typeface="Times New Roman" pitchFamily="18" charset="0"/>
              </a:rPr>
              <a:t>[Διευρύνουν τον ορισμό της στρατηγικής και</a:t>
            </a:r>
            <a:r>
              <a:rPr lang="en-US" sz="2800" b="1" dirty="0" smtClean="0">
                <a:solidFill>
                  <a:schemeClr val="accent1"/>
                </a:solidFill>
                <a:latin typeface="Times New Roman" pitchFamily="18" charset="0"/>
              </a:rPr>
              <a:t> </a:t>
            </a:r>
            <a:r>
              <a:rPr lang="el-GR" sz="2800" b="1" dirty="0" smtClean="0">
                <a:solidFill>
                  <a:schemeClr val="accent1"/>
                </a:solidFill>
                <a:latin typeface="Times New Roman" pitchFamily="18" charset="0"/>
              </a:rPr>
              <a:t>αναλύουν περισσότερο το χαρακτήρα και τη φύση της]</a:t>
            </a:r>
          </a:p>
          <a:p>
            <a:pPr marL="609600" indent="-609600">
              <a:buFontTx/>
              <a:buAutoNum type="arabicPeriod"/>
              <a:defRPr/>
            </a:pPr>
            <a:r>
              <a:rPr lang="el-GR" sz="2800" b="1" dirty="0" smtClean="0">
                <a:latin typeface="Times New Roman" pitchFamily="18" charset="0"/>
              </a:rPr>
              <a:t>Η στρατηγική ως σχέδιο </a:t>
            </a:r>
            <a:r>
              <a:rPr lang="en-US" sz="2800" b="1" dirty="0" smtClean="0">
                <a:latin typeface="Times New Roman" pitchFamily="18" charset="0"/>
              </a:rPr>
              <a:t>(plan)</a:t>
            </a:r>
          </a:p>
          <a:p>
            <a:pPr marL="609600" indent="-609600">
              <a:buFontTx/>
              <a:buAutoNum type="arabicPeriod"/>
              <a:defRPr/>
            </a:pPr>
            <a:r>
              <a:rPr lang="el-GR" sz="2800" b="1" dirty="0" smtClean="0">
                <a:latin typeface="Times New Roman" pitchFamily="18" charset="0"/>
              </a:rPr>
              <a:t>Η στρατηγική ως τέχνασμα </a:t>
            </a:r>
            <a:r>
              <a:rPr lang="en-US" sz="2800" b="1" dirty="0" smtClean="0">
                <a:latin typeface="Times New Roman" pitchFamily="18" charset="0"/>
              </a:rPr>
              <a:t>(ploy)</a:t>
            </a:r>
          </a:p>
          <a:p>
            <a:pPr marL="609600" indent="-609600">
              <a:buFontTx/>
              <a:buAutoNum type="arabicPeriod"/>
              <a:defRPr/>
            </a:pPr>
            <a:r>
              <a:rPr lang="el-GR" sz="2800" b="1" dirty="0" smtClean="0">
                <a:latin typeface="Times New Roman" pitchFamily="18" charset="0"/>
              </a:rPr>
              <a:t>Η στρατηγική ως υπόδειγμα </a:t>
            </a:r>
            <a:r>
              <a:rPr lang="en-US" sz="2800" b="1" dirty="0" smtClean="0">
                <a:latin typeface="Times New Roman" pitchFamily="18" charset="0"/>
              </a:rPr>
              <a:t>(pattern)</a:t>
            </a:r>
          </a:p>
          <a:p>
            <a:pPr marL="609600" indent="-609600">
              <a:buFontTx/>
              <a:buAutoNum type="arabicPeriod"/>
              <a:defRPr/>
            </a:pPr>
            <a:r>
              <a:rPr lang="el-GR" sz="2800" b="1" dirty="0" smtClean="0">
                <a:latin typeface="Times New Roman" pitchFamily="18" charset="0"/>
              </a:rPr>
              <a:t>Η στρατηγική ως τοποθέτηση </a:t>
            </a:r>
            <a:r>
              <a:rPr lang="en-US" sz="2800" b="1" dirty="0" smtClean="0">
                <a:latin typeface="Times New Roman" pitchFamily="18" charset="0"/>
              </a:rPr>
              <a:t>(position)</a:t>
            </a:r>
          </a:p>
          <a:p>
            <a:pPr marL="609600" indent="-609600">
              <a:buFontTx/>
              <a:buAutoNum type="arabicPeriod"/>
              <a:defRPr/>
            </a:pPr>
            <a:r>
              <a:rPr lang="el-GR" sz="2800" b="1" dirty="0" smtClean="0">
                <a:latin typeface="Times New Roman" pitchFamily="18" charset="0"/>
              </a:rPr>
              <a:t>Η στρατηγική ως προοπτική </a:t>
            </a:r>
            <a:r>
              <a:rPr lang="en-US" sz="2800" b="1" dirty="0" smtClean="0">
                <a:latin typeface="Times New Roman" pitchFamily="18" charset="0"/>
              </a:rPr>
              <a:t>(perspective)</a:t>
            </a:r>
            <a:endParaRPr lang="el-GR" sz="2800" b="1" dirty="0" smtClean="0">
              <a:latin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82" name="Rectangle 2"/>
          <p:cNvSpPr>
            <a:spLocks noGrp="1" noChangeArrowheads="1"/>
          </p:cNvSpPr>
          <p:nvPr>
            <p:ph type="title"/>
          </p:nvPr>
        </p:nvSpPr>
        <p:spPr/>
        <p:txBody>
          <a:bodyPr/>
          <a:lstStyle/>
          <a:p>
            <a:pPr>
              <a:defRPr/>
            </a:pPr>
            <a:r>
              <a:rPr lang="el-GR" b="0" smtClean="0">
                <a:latin typeface="Times New Roman" pitchFamily="18" charset="0"/>
              </a:rPr>
              <a:t>Η στρατηγική ως σχέδιο </a:t>
            </a:r>
            <a:r>
              <a:rPr lang="en-US" b="0" smtClean="0">
                <a:latin typeface="Times New Roman" pitchFamily="18" charset="0"/>
              </a:rPr>
              <a:t>(plan)</a:t>
            </a:r>
            <a:endParaRPr lang="el-GR" b="0" smtClean="0">
              <a:latin typeface="Times New Roman" pitchFamily="18" charset="0"/>
            </a:endParaRPr>
          </a:p>
        </p:txBody>
      </p:sp>
      <p:sp>
        <p:nvSpPr>
          <p:cNvPr id="686083" name="Rectangle 3"/>
          <p:cNvSpPr>
            <a:spLocks noGrp="1" noChangeArrowheads="1"/>
          </p:cNvSpPr>
          <p:nvPr>
            <p:ph type="body" idx="1"/>
          </p:nvPr>
        </p:nvSpPr>
        <p:spPr>
          <a:xfrm>
            <a:off x="152400" y="1357299"/>
            <a:ext cx="8802688" cy="4967302"/>
          </a:xfrm>
        </p:spPr>
        <p:txBody>
          <a:bodyPr/>
          <a:lstStyle/>
          <a:p>
            <a:pPr>
              <a:defRPr/>
            </a:pPr>
            <a:endParaRPr lang="el-GR" sz="2400" dirty="0" smtClean="0">
              <a:latin typeface="Times New Roman" pitchFamily="18" charset="0"/>
            </a:endParaRPr>
          </a:p>
          <a:p>
            <a:pPr>
              <a:defRPr/>
            </a:pPr>
            <a:r>
              <a:rPr lang="el-GR" sz="2400" dirty="0" smtClean="0">
                <a:latin typeface="Times New Roman" pitchFamily="18" charset="0"/>
              </a:rPr>
              <a:t>Με βάση το μοντέλο του ορθολογικού προγραμματισμού, η στρατηγική εκλαμβάνεται ως ένα </a:t>
            </a:r>
            <a:r>
              <a:rPr lang="el-GR" sz="2400" b="1" dirty="0" smtClean="0">
                <a:solidFill>
                  <a:schemeClr val="hlink"/>
                </a:solidFill>
                <a:latin typeface="Times New Roman" pitchFamily="18" charset="0"/>
              </a:rPr>
              <a:t>προμελετημένο σχέδιο</a:t>
            </a:r>
            <a:r>
              <a:rPr lang="el-GR" sz="2400" dirty="0" smtClean="0">
                <a:latin typeface="Times New Roman" pitchFamily="18" charset="0"/>
              </a:rPr>
              <a:t> που προετοιμάζεται συνειδητά και με ιδιαίτερη προσοχή.</a:t>
            </a:r>
          </a:p>
          <a:p>
            <a:pPr>
              <a:defRPr/>
            </a:pPr>
            <a:endParaRPr lang="el-GR" sz="2400" dirty="0" smtClean="0">
              <a:latin typeface="Times New Roman" pitchFamily="18" charset="0"/>
            </a:endParaRPr>
          </a:p>
          <a:p>
            <a:pPr>
              <a:defRPr/>
            </a:pPr>
            <a:r>
              <a:rPr lang="el-GR" sz="2400" dirty="0" smtClean="0">
                <a:latin typeface="Times New Roman" pitchFamily="18" charset="0"/>
              </a:rPr>
              <a:t>Το σχέδιο αυτό καταρτίζεται με σκοπό τον έλεγχο της πραγματοποίησης συγκεκριμένων επιχειρησιακών στόχων.</a:t>
            </a:r>
          </a:p>
          <a:p>
            <a:pPr>
              <a:defRPr/>
            </a:pPr>
            <a:endParaRPr lang="el-GR" sz="2400" dirty="0" smtClean="0">
              <a:latin typeface="Times New Roman" pitchFamily="18" charset="0"/>
            </a:endParaRPr>
          </a:p>
          <a:p>
            <a:pPr>
              <a:defRPr/>
            </a:pPr>
            <a:r>
              <a:rPr lang="el-GR" sz="2400" dirty="0" smtClean="0">
                <a:latin typeface="Times New Roman" pitchFamily="18" charset="0"/>
              </a:rPr>
              <a:t>Ως σχέδιο, αποσκοπεί στην πρόληψη μελλοντικών γεγονότων και τον επηρεασμό τους προς επιθυμητή κατεύθυνση.</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8130" name="Rectangle 2"/>
          <p:cNvSpPr>
            <a:spLocks noGrp="1" noChangeArrowheads="1"/>
          </p:cNvSpPr>
          <p:nvPr>
            <p:ph type="title"/>
          </p:nvPr>
        </p:nvSpPr>
        <p:spPr/>
        <p:txBody>
          <a:bodyPr>
            <a:normAutofit/>
          </a:bodyPr>
          <a:lstStyle/>
          <a:p>
            <a:pPr>
              <a:defRPr/>
            </a:pPr>
            <a:r>
              <a:rPr lang="el-GR" b="0" smtClean="0">
                <a:latin typeface="Times New Roman" pitchFamily="18" charset="0"/>
              </a:rPr>
              <a:t>Η στρατηγική ως τέχνασμα </a:t>
            </a:r>
            <a:r>
              <a:rPr lang="en-US" b="0" smtClean="0">
                <a:latin typeface="Times New Roman" pitchFamily="18" charset="0"/>
              </a:rPr>
              <a:t>(ploy)</a:t>
            </a:r>
            <a:endParaRPr lang="el-GR" b="0" smtClean="0">
              <a:latin typeface="Times New Roman" pitchFamily="18" charset="0"/>
            </a:endParaRPr>
          </a:p>
        </p:txBody>
      </p:sp>
      <p:sp>
        <p:nvSpPr>
          <p:cNvPr id="688131" name="Rectangle 3"/>
          <p:cNvSpPr>
            <a:spLocks noGrp="1" noChangeArrowheads="1"/>
          </p:cNvSpPr>
          <p:nvPr>
            <p:ph type="body" idx="1"/>
          </p:nvPr>
        </p:nvSpPr>
        <p:spPr>
          <a:xfrm>
            <a:off x="228600" y="1571613"/>
            <a:ext cx="8726488" cy="4829188"/>
          </a:xfrm>
        </p:spPr>
        <p:txBody>
          <a:bodyPr/>
          <a:lstStyle/>
          <a:p>
            <a:pPr>
              <a:defRPr/>
            </a:pPr>
            <a:endParaRPr lang="el-GR" sz="2500" dirty="0" smtClean="0">
              <a:latin typeface="Times New Roman" pitchFamily="18" charset="0"/>
            </a:endParaRPr>
          </a:p>
          <a:p>
            <a:pPr>
              <a:defRPr/>
            </a:pPr>
            <a:r>
              <a:rPr lang="el-GR" sz="2500" dirty="0" smtClean="0">
                <a:latin typeface="Times New Roman" pitchFamily="18" charset="0"/>
              </a:rPr>
              <a:t>Η επιχείρηση επιδίδεται στο σχεδιασμό ενεργειών (</a:t>
            </a:r>
            <a:r>
              <a:rPr lang="el-GR" sz="2500" b="1" dirty="0" smtClean="0">
                <a:solidFill>
                  <a:schemeClr val="hlink"/>
                </a:solidFill>
                <a:latin typeface="Times New Roman" pitchFamily="18" charset="0"/>
              </a:rPr>
              <a:t>τεχνασμάτων</a:t>
            </a:r>
            <a:r>
              <a:rPr lang="el-GR" sz="2500" dirty="0" smtClean="0">
                <a:latin typeface="Times New Roman" pitchFamily="18" charset="0"/>
              </a:rPr>
              <a:t>) που θα της δώσουν το προβάδισμα και θα την βοηθήσουν να ξεπεράσει τον αντίπαλο – ανταγωνιστή της.</a:t>
            </a:r>
          </a:p>
          <a:p>
            <a:pPr>
              <a:defRPr/>
            </a:pPr>
            <a:endParaRPr lang="el-GR" sz="2500" dirty="0" smtClean="0">
              <a:latin typeface="Times New Roman" pitchFamily="18" charset="0"/>
            </a:endParaRPr>
          </a:p>
          <a:p>
            <a:pPr>
              <a:defRPr/>
            </a:pPr>
            <a:r>
              <a:rPr lang="el-GR" sz="2500" dirty="0" smtClean="0">
                <a:latin typeface="Times New Roman" pitchFamily="18" charset="0"/>
              </a:rPr>
              <a:t>Η στρατηγική ως τέχνασμα αποτελεί και εδώ ένα σχέδιο, του οποίου το περιεχόμενο είναι πιο εξειδικευμένο και σταθερά προσανατολισμένο προς την αντιμετώπιση των ανταγωνιστών.</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0178" name="Rectangle 2"/>
          <p:cNvSpPr>
            <a:spLocks noGrp="1" noChangeArrowheads="1"/>
          </p:cNvSpPr>
          <p:nvPr>
            <p:ph type="title"/>
          </p:nvPr>
        </p:nvSpPr>
        <p:spPr/>
        <p:txBody>
          <a:bodyPr>
            <a:normAutofit fontScale="90000"/>
          </a:bodyPr>
          <a:lstStyle/>
          <a:p>
            <a:pPr>
              <a:defRPr/>
            </a:pPr>
            <a:r>
              <a:rPr lang="el-GR" b="0" smtClean="0">
                <a:latin typeface="Times New Roman" pitchFamily="18" charset="0"/>
              </a:rPr>
              <a:t>Η στρατηγική ως υπόδειγμα </a:t>
            </a:r>
            <a:r>
              <a:rPr lang="en-US" b="0" smtClean="0">
                <a:latin typeface="Times New Roman" pitchFamily="18" charset="0"/>
              </a:rPr>
              <a:t>(pattern)</a:t>
            </a:r>
            <a:endParaRPr lang="el-GR" b="0" smtClean="0">
              <a:latin typeface="Times New Roman" pitchFamily="18" charset="0"/>
            </a:endParaRPr>
          </a:p>
        </p:txBody>
      </p:sp>
      <p:sp>
        <p:nvSpPr>
          <p:cNvPr id="690179" name="Rectangle 3"/>
          <p:cNvSpPr>
            <a:spLocks noGrp="1" noChangeArrowheads="1"/>
          </p:cNvSpPr>
          <p:nvPr>
            <p:ph type="body" idx="1"/>
          </p:nvPr>
        </p:nvSpPr>
        <p:spPr>
          <a:xfrm>
            <a:off x="152400" y="2017713"/>
            <a:ext cx="8802688" cy="4535487"/>
          </a:xfrm>
        </p:spPr>
        <p:txBody>
          <a:bodyPr/>
          <a:lstStyle/>
          <a:p>
            <a:pPr>
              <a:defRPr/>
            </a:pPr>
            <a:r>
              <a:rPr lang="el-GR" sz="2400" smtClean="0">
                <a:latin typeface="Times New Roman" pitchFamily="18" charset="0"/>
              </a:rPr>
              <a:t>Τόσο η στρατηγική ως σχέδιο όσο και η στρατηγική ως τέχνασμα, εξετάζουν τη στρατηγική ως μια </a:t>
            </a:r>
            <a:r>
              <a:rPr lang="el-GR" sz="2400" b="1" smtClean="0">
                <a:solidFill>
                  <a:schemeClr val="hlink"/>
                </a:solidFill>
                <a:latin typeface="Times New Roman" pitchFamily="18" charset="0"/>
              </a:rPr>
              <a:t>προετοιμασία ενεργειών</a:t>
            </a:r>
            <a:r>
              <a:rPr lang="el-GR" sz="2400" smtClean="0">
                <a:latin typeface="Times New Roman" pitchFamily="18" charset="0"/>
              </a:rPr>
              <a:t>, ανεξάρτητα από το επίπεδο πραγματοποίησης αυτών.</a:t>
            </a:r>
          </a:p>
          <a:p>
            <a:pPr>
              <a:defRPr/>
            </a:pPr>
            <a:endParaRPr lang="el-GR" sz="2400" smtClean="0">
              <a:latin typeface="Times New Roman" pitchFamily="18" charset="0"/>
            </a:endParaRPr>
          </a:p>
          <a:p>
            <a:pPr>
              <a:defRPr/>
            </a:pPr>
            <a:r>
              <a:rPr lang="el-GR" sz="2400" smtClean="0">
                <a:latin typeface="Times New Roman" pitchFamily="18" charset="0"/>
              </a:rPr>
              <a:t>Η στρατηγική ως υπόδειγμα δίνει έμφαση στην </a:t>
            </a:r>
            <a:r>
              <a:rPr lang="el-GR" sz="2400" b="1" smtClean="0">
                <a:solidFill>
                  <a:schemeClr val="hlink"/>
                </a:solidFill>
                <a:latin typeface="Times New Roman" pitchFamily="18" charset="0"/>
              </a:rPr>
              <a:t>πρακτική διάσταση</a:t>
            </a:r>
            <a:r>
              <a:rPr lang="el-GR" sz="2400" smtClean="0">
                <a:latin typeface="Times New Roman" pitchFamily="18" charset="0"/>
              </a:rPr>
              <a:t> της στρατηγικής και την εξετάζει από την πλευρά των πραγματοποιηθέντων αποτελεσμάτων.</a:t>
            </a:r>
          </a:p>
          <a:p>
            <a:pPr>
              <a:defRPr/>
            </a:pPr>
            <a:endParaRPr lang="el-GR" sz="2400" smtClean="0">
              <a:latin typeface="Times New Roman" pitchFamily="18" charset="0"/>
            </a:endParaRPr>
          </a:p>
          <a:p>
            <a:pPr>
              <a:defRPr/>
            </a:pPr>
            <a:r>
              <a:rPr lang="el-GR" sz="2400" smtClean="0">
                <a:latin typeface="Times New Roman" pitchFamily="18" charset="0"/>
              </a:rPr>
              <a:t>Η προΰπαρξη κάποιου καλά προετοιμασμένου σχεδίου δεν εγγυάται την πραγματοποίηση του περιεχομένου του.</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2226" name="Rectangle 2"/>
          <p:cNvSpPr>
            <a:spLocks noGrp="1" noChangeArrowheads="1"/>
          </p:cNvSpPr>
          <p:nvPr>
            <p:ph type="title"/>
          </p:nvPr>
        </p:nvSpPr>
        <p:spPr/>
        <p:txBody>
          <a:bodyPr>
            <a:normAutofit fontScale="90000"/>
          </a:bodyPr>
          <a:lstStyle/>
          <a:p>
            <a:pPr>
              <a:defRPr/>
            </a:pPr>
            <a:r>
              <a:rPr lang="el-GR" b="0" smtClean="0">
                <a:latin typeface="Times New Roman" pitchFamily="18" charset="0"/>
              </a:rPr>
              <a:t>Η στρατηγική ως τοποθέτηση </a:t>
            </a:r>
            <a:r>
              <a:rPr lang="en-US" b="0" smtClean="0">
                <a:latin typeface="Times New Roman" pitchFamily="18" charset="0"/>
              </a:rPr>
              <a:t>(position)</a:t>
            </a:r>
            <a:endParaRPr lang="el-GR" b="0" smtClean="0">
              <a:latin typeface="Times New Roman" pitchFamily="18" charset="0"/>
            </a:endParaRPr>
          </a:p>
        </p:txBody>
      </p:sp>
      <p:sp>
        <p:nvSpPr>
          <p:cNvPr id="692227" name="Rectangle 3"/>
          <p:cNvSpPr>
            <a:spLocks noGrp="1" noChangeArrowheads="1"/>
          </p:cNvSpPr>
          <p:nvPr>
            <p:ph type="body" idx="1"/>
          </p:nvPr>
        </p:nvSpPr>
        <p:spPr>
          <a:xfrm>
            <a:off x="0" y="1643051"/>
            <a:ext cx="9144000" cy="5214950"/>
          </a:xfrm>
        </p:spPr>
        <p:txBody>
          <a:bodyPr/>
          <a:lstStyle/>
          <a:p>
            <a:pPr>
              <a:lnSpc>
                <a:spcPct val="90000"/>
              </a:lnSpc>
              <a:defRPr/>
            </a:pPr>
            <a:r>
              <a:rPr lang="el-GR" sz="2400" dirty="0" smtClean="0">
                <a:latin typeface="Times New Roman" pitchFamily="18" charset="0"/>
              </a:rPr>
              <a:t>Η διάσταση αυτή  επικεντρώνεται στα ερωτήματα:</a:t>
            </a:r>
          </a:p>
          <a:p>
            <a:pPr lvl="1">
              <a:lnSpc>
                <a:spcPct val="90000"/>
              </a:lnSpc>
              <a:defRPr/>
            </a:pPr>
            <a:r>
              <a:rPr lang="el-GR" sz="2000" dirty="0" smtClean="0">
                <a:latin typeface="Times New Roman" pitchFamily="18" charset="0"/>
              </a:rPr>
              <a:t>Ποια θέματα πρέπει να καλύψει η στρατηγική της επιχείρησης;</a:t>
            </a:r>
          </a:p>
          <a:p>
            <a:pPr lvl="1">
              <a:lnSpc>
                <a:spcPct val="90000"/>
              </a:lnSpc>
              <a:defRPr/>
            </a:pPr>
            <a:r>
              <a:rPr lang="el-GR" sz="2000" dirty="0" smtClean="0">
                <a:latin typeface="Times New Roman" pitchFamily="18" charset="0"/>
              </a:rPr>
              <a:t>Πόσο λεπτομερής μπορεί να γίνει μια στρατηγική;</a:t>
            </a:r>
          </a:p>
          <a:p>
            <a:pPr>
              <a:lnSpc>
                <a:spcPct val="90000"/>
              </a:lnSpc>
              <a:defRPr/>
            </a:pPr>
            <a:endParaRPr lang="el-GR" sz="2400" dirty="0" smtClean="0">
              <a:latin typeface="Times New Roman" pitchFamily="18" charset="0"/>
            </a:endParaRPr>
          </a:p>
          <a:p>
            <a:pPr>
              <a:lnSpc>
                <a:spcPct val="90000"/>
              </a:lnSpc>
              <a:defRPr/>
            </a:pPr>
            <a:r>
              <a:rPr lang="el-GR" sz="2400" dirty="0" smtClean="0">
                <a:latin typeface="Times New Roman" pitchFamily="18" charset="0"/>
              </a:rPr>
              <a:t>Αντιδιαστολή μεταξύ «</a:t>
            </a:r>
            <a:r>
              <a:rPr lang="el-GR" sz="2400" b="1" dirty="0" smtClean="0">
                <a:solidFill>
                  <a:schemeClr val="hlink"/>
                </a:solidFill>
                <a:latin typeface="Times New Roman" pitchFamily="18" charset="0"/>
              </a:rPr>
              <a:t>στρατηγικής</a:t>
            </a:r>
            <a:r>
              <a:rPr lang="el-GR" sz="2400" dirty="0" smtClean="0">
                <a:latin typeface="Times New Roman" pitchFamily="18" charset="0"/>
              </a:rPr>
              <a:t> » (γενικές γραμμές)</a:t>
            </a:r>
            <a:r>
              <a:rPr lang="el-GR" sz="2400" b="1" dirty="0" smtClean="0">
                <a:solidFill>
                  <a:schemeClr val="hlink"/>
                </a:solidFill>
                <a:latin typeface="Times New Roman" pitchFamily="18" charset="0"/>
              </a:rPr>
              <a:t> </a:t>
            </a:r>
            <a:r>
              <a:rPr lang="el-GR" sz="2400" dirty="0" smtClean="0">
                <a:latin typeface="Times New Roman" pitchFamily="18" charset="0"/>
              </a:rPr>
              <a:t>και «</a:t>
            </a:r>
            <a:r>
              <a:rPr lang="el-GR" sz="2400" b="1" dirty="0" smtClean="0">
                <a:solidFill>
                  <a:schemeClr val="hlink"/>
                </a:solidFill>
                <a:latin typeface="Times New Roman" pitchFamily="18" charset="0"/>
              </a:rPr>
              <a:t>τακτικής</a:t>
            </a:r>
            <a:r>
              <a:rPr lang="el-GR" sz="2400" dirty="0" smtClean="0">
                <a:latin typeface="Times New Roman" pitchFamily="18" charset="0"/>
              </a:rPr>
              <a:t>» (λεπτομέρειες).</a:t>
            </a:r>
          </a:p>
          <a:p>
            <a:pPr>
              <a:lnSpc>
                <a:spcPct val="90000"/>
              </a:lnSpc>
              <a:defRPr/>
            </a:pPr>
            <a:endParaRPr lang="el-GR" sz="2400" dirty="0" smtClean="0">
              <a:latin typeface="Times New Roman" pitchFamily="18" charset="0"/>
            </a:endParaRPr>
          </a:p>
          <a:p>
            <a:pPr>
              <a:lnSpc>
                <a:spcPct val="90000"/>
              </a:lnSpc>
              <a:defRPr/>
            </a:pPr>
            <a:r>
              <a:rPr lang="el-GR" sz="2400" dirty="0" smtClean="0">
                <a:latin typeface="Times New Roman" pitchFamily="18" charset="0"/>
              </a:rPr>
              <a:t>Η στρατηγική αυτή είναι τοποθέτηση της επιχείρησης στο </a:t>
            </a:r>
            <a:r>
              <a:rPr lang="el-GR" sz="2400" b="1" dirty="0" smtClean="0">
                <a:solidFill>
                  <a:schemeClr val="hlink"/>
                </a:solidFill>
                <a:latin typeface="Times New Roman" pitchFamily="18" charset="0"/>
              </a:rPr>
              <a:t>περιβάλλον</a:t>
            </a:r>
            <a:r>
              <a:rPr lang="el-GR" sz="2400" dirty="0" smtClean="0">
                <a:latin typeface="Times New Roman" pitchFamily="18" charset="0"/>
              </a:rPr>
              <a:t> της.</a:t>
            </a:r>
          </a:p>
          <a:p>
            <a:pPr>
              <a:lnSpc>
                <a:spcPct val="90000"/>
              </a:lnSpc>
              <a:defRPr/>
            </a:pPr>
            <a:endParaRPr lang="el-GR" sz="2400" dirty="0" smtClean="0">
              <a:latin typeface="Times New Roman" pitchFamily="18" charset="0"/>
            </a:endParaRPr>
          </a:p>
          <a:p>
            <a:pPr>
              <a:lnSpc>
                <a:spcPct val="90000"/>
              </a:lnSpc>
              <a:defRPr/>
            </a:pPr>
            <a:r>
              <a:rPr lang="el-GR" sz="2400" dirty="0" smtClean="0">
                <a:latin typeface="Times New Roman" pitchFamily="18" charset="0"/>
              </a:rPr>
              <a:t>Η επιχείρηση τοποθετείται απέναντι στον ανταγωνισμό κατά τέτοιο τρόπο ώστε, εάν είναι δυνατό, να τον εκτοπίσει.</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4274" name="Rectangle 2"/>
          <p:cNvSpPr>
            <a:spLocks noGrp="1" noChangeArrowheads="1"/>
          </p:cNvSpPr>
          <p:nvPr>
            <p:ph type="title"/>
          </p:nvPr>
        </p:nvSpPr>
        <p:spPr/>
        <p:txBody>
          <a:bodyPr>
            <a:normAutofit fontScale="90000"/>
          </a:bodyPr>
          <a:lstStyle/>
          <a:p>
            <a:pPr>
              <a:defRPr/>
            </a:pPr>
            <a:r>
              <a:rPr lang="el-GR" b="0" smtClean="0">
                <a:latin typeface="Times New Roman" pitchFamily="18" charset="0"/>
              </a:rPr>
              <a:t>Η στρατηγική ως προοπτική </a:t>
            </a:r>
            <a:r>
              <a:rPr lang="en-US" b="0" smtClean="0">
                <a:latin typeface="Times New Roman" pitchFamily="18" charset="0"/>
              </a:rPr>
              <a:t>(perspective)</a:t>
            </a:r>
            <a:endParaRPr lang="el-GR" b="0" smtClean="0">
              <a:latin typeface="Times New Roman" pitchFamily="18" charset="0"/>
            </a:endParaRPr>
          </a:p>
        </p:txBody>
      </p:sp>
      <p:sp>
        <p:nvSpPr>
          <p:cNvPr id="694275" name="Rectangle 3"/>
          <p:cNvSpPr>
            <a:spLocks noGrp="1" noChangeArrowheads="1"/>
          </p:cNvSpPr>
          <p:nvPr>
            <p:ph type="body" idx="1"/>
          </p:nvPr>
        </p:nvSpPr>
        <p:spPr>
          <a:xfrm>
            <a:off x="228600" y="2017713"/>
            <a:ext cx="8726488" cy="4306887"/>
          </a:xfrm>
        </p:spPr>
        <p:txBody>
          <a:bodyPr/>
          <a:lstStyle/>
          <a:p>
            <a:pPr>
              <a:defRPr/>
            </a:pPr>
            <a:r>
              <a:rPr lang="el-GR" sz="2400" dirty="0" smtClean="0">
                <a:latin typeface="Times New Roman" pitchFamily="18" charset="0"/>
              </a:rPr>
              <a:t>Η στρατηγική είναι για την επιχείρηση </a:t>
            </a:r>
            <a:r>
              <a:rPr lang="el-GR" sz="2400" dirty="0" err="1" smtClean="0">
                <a:latin typeface="Times New Roman" pitchFamily="18" charset="0"/>
              </a:rPr>
              <a:t>ό,τι</a:t>
            </a:r>
            <a:r>
              <a:rPr lang="el-GR" sz="2400" dirty="0" smtClean="0">
                <a:latin typeface="Times New Roman" pitchFamily="18" charset="0"/>
              </a:rPr>
              <a:t> η προσωπικότητα είναι για το άτομο.</a:t>
            </a:r>
          </a:p>
          <a:p>
            <a:pPr>
              <a:defRPr/>
            </a:pPr>
            <a:endParaRPr lang="el-GR" sz="2400" dirty="0" smtClean="0">
              <a:latin typeface="Times New Roman" pitchFamily="18" charset="0"/>
            </a:endParaRPr>
          </a:p>
          <a:p>
            <a:pPr>
              <a:defRPr/>
            </a:pPr>
            <a:r>
              <a:rPr lang="el-GR" sz="2400" dirty="0" smtClean="0">
                <a:latin typeface="Times New Roman" pitchFamily="18" charset="0"/>
              </a:rPr>
              <a:t>Η στρατηγική ως προοπτική εξαρτάται από την </a:t>
            </a:r>
            <a:r>
              <a:rPr lang="el-GR" sz="2400" b="1" dirty="0" smtClean="0">
                <a:solidFill>
                  <a:schemeClr val="hlink"/>
                </a:solidFill>
                <a:latin typeface="Times New Roman" pitchFamily="18" charset="0"/>
              </a:rPr>
              <a:t>ιδεολογία</a:t>
            </a:r>
            <a:r>
              <a:rPr lang="el-GR" sz="2400" dirty="0" smtClean="0">
                <a:latin typeface="Times New Roman" pitchFamily="18" charset="0"/>
              </a:rPr>
              <a:t> που επικρατεί στο εσωτερικό της επιχείρησης, και την ιδεολογία των ατόμων που την απαρτίζουν.</a:t>
            </a:r>
          </a:p>
          <a:p>
            <a:pPr lvl="1">
              <a:defRPr/>
            </a:pPr>
            <a:r>
              <a:rPr lang="el-GR" sz="2000" dirty="0" smtClean="0">
                <a:latin typeface="Times New Roman" pitchFamily="18" charset="0"/>
              </a:rPr>
              <a:t>Ιδεολογία μιας επιχείρησης είναι ο τρόπος με τον οποίο αυτή αντιλαμβάνεται τον κόσμο γύρω της.</a:t>
            </a:r>
          </a:p>
          <a:p>
            <a:pPr lvl="1">
              <a:defRPr/>
            </a:pPr>
            <a:r>
              <a:rPr lang="el-GR" sz="2000" dirty="0" smtClean="0">
                <a:latin typeface="Times New Roman" pitchFamily="18" charset="0"/>
              </a:rPr>
              <a:t>Η ιδεολογία της επιχείρησης προσδιορίζει τις διάφορες μορφές συμπεριφοράς της (π.χ. επιθετική συμπεριφορά απέναντι στην αγορά και τους ανταγωνιστές της).</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22" name="Rectangle 2"/>
          <p:cNvSpPr>
            <a:spLocks noGrp="1" noChangeArrowheads="1"/>
          </p:cNvSpPr>
          <p:nvPr>
            <p:ph type="title"/>
          </p:nvPr>
        </p:nvSpPr>
        <p:spPr/>
        <p:txBody>
          <a:bodyPr>
            <a:normAutofit fontScale="90000"/>
          </a:bodyPr>
          <a:lstStyle/>
          <a:p>
            <a:pPr>
              <a:defRPr/>
            </a:pPr>
            <a:r>
              <a:rPr lang="el-GR" b="0" smtClean="0">
                <a:latin typeface="Times New Roman" pitchFamily="18" charset="0"/>
              </a:rPr>
              <a:t>Η συσχέτιση των πέντε </a:t>
            </a:r>
            <a:r>
              <a:rPr lang="en-US" b="0" smtClean="0">
                <a:latin typeface="Times New Roman" pitchFamily="18" charset="0"/>
              </a:rPr>
              <a:t>p </a:t>
            </a:r>
            <a:r>
              <a:rPr lang="el-GR" b="0" smtClean="0">
                <a:latin typeface="Times New Roman" pitchFamily="18" charset="0"/>
              </a:rPr>
              <a:t>του </a:t>
            </a:r>
            <a:r>
              <a:rPr lang="en-US" b="0" smtClean="0">
                <a:latin typeface="Times New Roman" pitchFamily="18" charset="0"/>
              </a:rPr>
              <a:t>Mintzberg</a:t>
            </a:r>
            <a:endParaRPr lang="el-GR" b="0" smtClean="0">
              <a:latin typeface="Times New Roman" pitchFamily="18" charset="0"/>
            </a:endParaRPr>
          </a:p>
        </p:txBody>
      </p:sp>
      <p:sp>
        <p:nvSpPr>
          <p:cNvPr id="696323" name="Rectangle 3"/>
          <p:cNvSpPr>
            <a:spLocks noGrp="1" noChangeArrowheads="1"/>
          </p:cNvSpPr>
          <p:nvPr>
            <p:ph type="body" idx="1"/>
          </p:nvPr>
        </p:nvSpPr>
        <p:spPr>
          <a:xfrm>
            <a:off x="152400" y="1643051"/>
            <a:ext cx="8802688" cy="4910150"/>
          </a:xfrm>
        </p:spPr>
        <p:txBody>
          <a:bodyPr/>
          <a:lstStyle/>
          <a:p>
            <a:pPr>
              <a:defRPr/>
            </a:pPr>
            <a:r>
              <a:rPr lang="el-GR" sz="2400" dirty="0" smtClean="0">
                <a:latin typeface="Times New Roman" pitchFamily="18" charset="0"/>
              </a:rPr>
              <a:t>Διαπιστώνεται ότι οι συσχετίσεις μεταξύ των 5 Ρ ούτε απλές είναι, ούτε γνωστές εκ των προτέρων.</a:t>
            </a:r>
          </a:p>
          <a:p>
            <a:pPr>
              <a:defRPr/>
            </a:pPr>
            <a:r>
              <a:rPr lang="el-GR" sz="2400" dirty="0" smtClean="0">
                <a:latin typeface="Times New Roman" pitchFamily="18" charset="0"/>
              </a:rPr>
              <a:t>Είναι λάθος να δίνεται προτεραιότητα σε κάποιο ή κάποια από τα 5 Ρ, όπως είναι λάθος να θεωρήσει κανείς ότι βρίσκονται σε σύγκρουση μεταξύ τους.</a:t>
            </a:r>
          </a:p>
          <a:p>
            <a:pPr>
              <a:defRPr/>
            </a:pPr>
            <a:r>
              <a:rPr lang="el-GR" sz="2400" dirty="0" smtClean="0">
                <a:latin typeface="Times New Roman" pitchFamily="18" charset="0"/>
              </a:rPr>
              <a:t>Σε κάποιες περιπτώσεις, είναι δυνατό το ένα να μπορεί να υποκαταστήσει το άλλο, αλλά τις περισσότερες φορές αλληλοσυμπληρώνονται.</a:t>
            </a:r>
          </a:p>
          <a:p>
            <a:pPr>
              <a:defRPr/>
            </a:pPr>
            <a:r>
              <a:rPr lang="el-GR" sz="2400" dirty="0" smtClean="0">
                <a:latin typeface="Times New Roman" pitchFamily="18" charset="0"/>
              </a:rPr>
              <a:t>Μας χρειάζονται και τα πέντε Ρ, γιατί το καθένα χωριστά και όλα μαζί ρίχνουν περισσότερο φως στις πολυάριθμες πτυχές της πολύπλοκης έννοιας της στρατηγικής μιας επιχείρησης.</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50"/>
          <p:cNvSpPr>
            <a:spLocks noGrp="1" noChangeArrowheads="1"/>
          </p:cNvSpPr>
          <p:nvPr>
            <p:ph type="body" idx="1"/>
          </p:nvPr>
        </p:nvSpPr>
        <p:spPr bwMode="auto">
          <a:prstGeom prst="rect">
            <a:avLst/>
          </a:prstGeom>
          <a:gradFill rotWithShape="0">
            <a:gsLst>
              <a:gs pos="0">
                <a:srgbClr val="6600FF"/>
              </a:gs>
              <a:gs pos="100000">
                <a:srgbClr val="4700B2"/>
              </a:gs>
            </a:gsLst>
            <a:path path="shape">
              <a:fillToRect l="50000" t="50000" r="50000" b="50000"/>
            </a:path>
          </a:gradFill>
          <a:ln w="76200">
            <a:solidFill>
              <a:srgbClr val="000080"/>
            </a:solidFill>
            <a:miter lim="800000"/>
            <a:headEnd/>
            <a:tailEnd/>
          </a:ln>
        </p:spPr>
        <p:txBody>
          <a:bodyPr lIns="92075" tIns="46038" rIns="92075" bIns="46038" anchor="ctr">
            <a:normAutofit/>
          </a:bodyPr>
          <a:lstStyle/>
          <a:p>
            <a:pPr algn="ctr"/>
            <a:r>
              <a:rPr lang="el-GR" sz="4400" b="1" dirty="0" smtClean="0">
                <a:solidFill>
                  <a:srgbClr val="FFFFFF"/>
                </a:solidFill>
              </a:rPr>
              <a:t>ΘΕΩΡΗΣΕΙΣ ΣΤΡΑΤΗΓΙΚΗΣ</a:t>
            </a:r>
            <a:endParaRPr lang="en-GB" sz="4400" b="1" dirty="0">
              <a:solidFill>
                <a:srgbClr val="FFFFFF"/>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1378" name="Rectangle 2"/>
          <p:cNvSpPr>
            <a:spLocks noGrp="1" noChangeArrowheads="1"/>
          </p:cNvSpPr>
          <p:nvPr>
            <p:ph type="title"/>
          </p:nvPr>
        </p:nvSpPr>
        <p:spPr>
          <a:xfrm>
            <a:off x="642910" y="304800"/>
            <a:ext cx="8301065" cy="766746"/>
          </a:xfrm>
        </p:spPr>
        <p:txBody>
          <a:bodyPr/>
          <a:lstStyle/>
          <a:p>
            <a:pPr>
              <a:defRPr/>
            </a:pPr>
            <a:r>
              <a:rPr lang="el-GR" sz="4000" b="0" dirty="0" smtClean="0">
                <a:latin typeface="Times New Roman" pitchFamily="18" charset="0"/>
              </a:rPr>
              <a:t>Διαμόρφωση της Στρατηγικής (1)</a:t>
            </a:r>
          </a:p>
        </p:txBody>
      </p:sp>
      <p:sp>
        <p:nvSpPr>
          <p:cNvPr id="741379" name="Rectangle 3"/>
          <p:cNvSpPr>
            <a:spLocks noGrp="1" noChangeArrowheads="1"/>
          </p:cNvSpPr>
          <p:nvPr>
            <p:ph type="body" idx="1"/>
          </p:nvPr>
        </p:nvSpPr>
        <p:spPr>
          <a:xfrm>
            <a:off x="0" y="1285860"/>
            <a:ext cx="9144000" cy="5419740"/>
          </a:xfrm>
        </p:spPr>
        <p:txBody>
          <a:bodyPr>
            <a:normAutofit/>
          </a:bodyPr>
          <a:lstStyle/>
          <a:p>
            <a:pPr marL="195263" indent="-195263">
              <a:lnSpc>
                <a:spcPct val="90000"/>
              </a:lnSpc>
              <a:tabLst>
                <a:tab pos="663575" algn="l"/>
              </a:tabLst>
              <a:defRPr/>
            </a:pPr>
            <a:r>
              <a:rPr lang="el-GR" sz="1800" dirty="0" smtClean="0">
                <a:latin typeface="Times New Roman" pitchFamily="18" charset="0"/>
              </a:rPr>
              <a:t>Η διαδικασία διαμόρφωσης της στρατηγικής μπορεί να χωρισθεί σε 4 επιμέρους στάδια:</a:t>
            </a:r>
          </a:p>
          <a:p>
            <a:pPr marL="195263" indent="-195263">
              <a:lnSpc>
                <a:spcPct val="90000"/>
              </a:lnSpc>
              <a:buFont typeface="Wingdings" pitchFamily="2" charset="2"/>
              <a:buAutoNum type="arabicPeriod"/>
              <a:tabLst>
                <a:tab pos="663575" algn="l"/>
              </a:tabLst>
              <a:defRPr/>
            </a:pPr>
            <a:r>
              <a:rPr lang="el-GR" sz="1800" dirty="0" smtClean="0">
                <a:latin typeface="Times New Roman" pitchFamily="18" charset="0"/>
              </a:rPr>
              <a:t>Προσδιορισμό της </a:t>
            </a:r>
            <a:r>
              <a:rPr lang="el-GR" sz="1800" b="1" dirty="0" smtClean="0">
                <a:solidFill>
                  <a:schemeClr val="hlink"/>
                </a:solidFill>
                <a:latin typeface="Times New Roman" pitchFamily="18" charset="0"/>
              </a:rPr>
              <a:t>αποστολής</a:t>
            </a:r>
            <a:r>
              <a:rPr lang="el-GR" sz="1800" dirty="0" smtClean="0">
                <a:latin typeface="Times New Roman" pitchFamily="18" charset="0"/>
              </a:rPr>
              <a:t> της επιχείρησης: Είναι ο λόγος για τον οποίο υπάρχει, ο σκοπός για τον οποίο δραστηριοποιείται.</a:t>
            </a:r>
          </a:p>
          <a:p>
            <a:pPr marL="195263" indent="-195263">
              <a:lnSpc>
                <a:spcPct val="90000"/>
              </a:lnSpc>
              <a:buFont typeface="Wingdings" pitchFamily="2" charset="2"/>
              <a:buAutoNum type="arabicPeriod"/>
              <a:tabLst>
                <a:tab pos="663575" algn="l"/>
              </a:tabLst>
              <a:defRPr/>
            </a:pPr>
            <a:r>
              <a:rPr lang="el-GR" sz="1800" dirty="0" smtClean="0">
                <a:latin typeface="Times New Roman" pitchFamily="18" charset="0"/>
              </a:rPr>
              <a:t>Καθορισμό συγκεκριμένων </a:t>
            </a:r>
            <a:r>
              <a:rPr lang="el-GR" sz="1800" b="1" dirty="0" smtClean="0">
                <a:solidFill>
                  <a:schemeClr val="hlink"/>
                </a:solidFill>
                <a:latin typeface="Times New Roman" pitchFamily="18" charset="0"/>
              </a:rPr>
              <a:t>αντικειμενικών στόχων</a:t>
            </a:r>
            <a:r>
              <a:rPr lang="el-GR" sz="1800" dirty="0" smtClean="0">
                <a:latin typeface="Times New Roman" pitchFamily="18" charset="0"/>
              </a:rPr>
              <a:t>: Περιγράφουν τα τελικά αποτελέσματα μιας προγραμματισμένης δραστηριότητας. </a:t>
            </a:r>
          </a:p>
          <a:p>
            <a:pPr marL="576263" lvl="1" indent="-190500">
              <a:lnSpc>
                <a:spcPct val="90000"/>
              </a:lnSpc>
              <a:tabLst>
                <a:tab pos="663575" algn="l"/>
              </a:tabLst>
              <a:defRPr/>
            </a:pPr>
            <a:r>
              <a:rPr lang="el-GR" sz="1800" dirty="0" smtClean="0">
                <a:latin typeface="Times New Roman" pitchFamily="18" charset="0"/>
              </a:rPr>
              <a:t>Δηλώνουν </a:t>
            </a:r>
            <a:r>
              <a:rPr lang="el-GR" sz="1800" b="1" dirty="0" smtClean="0">
                <a:solidFill>
                  <a:schemeClr val="hlink"/>
                </a:solidFill>
                <a:latin typeface="Times New Roman" pitchFamily="18" charset="0"/>
              </a:rPr>
              <a:t>ΤΙ</a:t>
            </a:r>
            <a:r>
              <a:rPr lang="el-GR" sz="1800" dirty="0" smtClean="0">
                <a:latin typeface="Times New Roman" pitchFamily="18" charset="0"/>
              </a:rPr>
              <a:t> θα πρέπει να επιτευχθεί και </a:t>
            </a:r>
            <a:r>
              <a:rPr lang="el-GR" sz="1800" b="1" dirty="0" smtClean="0">
                <a:solidFill>
                  <a:schemeClr val="hlink"/>
                </a:solidFill>
                <a:latin typeface="Times New Roman" pitchFamily="18" charset="0"/>
              </a:rPr>
              <a:t>ΜΕΧΡΙ ΠΟΤΕ</a:t>
            </a:r>
            <a:r>
              <a:rPr lang="el-GR" sz="1800" dirty="0" smtClean="0">
                <a:latin typeface="Times New Roman" pitchFamily="18" charset="0"/>
              </a:rPr>
              <a:t>, και πρέπει, κατά το δυνατόν, να έχουν ποσοτικό χαρακτήρα.</a:t>
            </a:r>
          </a:p>
          <a:p>
            <a:pPr marL="576263" lvl="1" indent="-190500">
              <a:lnSpc>
                <a:spcPct val="90000"/>
              </a:lnSpc>
              <a:tabLst>
                <a:tab pos="663575" algn="l"/>
              </a:tabLst>
              <a:defRPr/>
            </a:pPr>
            <a:r>
              <a:rPr lang="el-GR" sz="1800" dirty="0" smtClean="0">
                <a:latin typeface="Times New Roman" pitchFamily="18" charset="0"/>
              </a:rPr>
              <a:t>Οι αντικειμενικοί στόχοι επιβάλλεται να είναι </a:t>
            </a:r>
            <a:r>
              <a:rPr lang="el-GR" sz="1800" b="1" dirty="0" smtClean="0">
                <a:solidFill>
                  <a:schemeClr val="hlink"/>
                </a:solidFill>
                <a:latin typeface="Times New Roman" pitchFamily="18" charset="0"/>
              </a:rPr>
              <a:t>σαφείς</a:t>
            </a:r>
            <a:r>
              <a:rPr lang="el-GR" sz="1800" dirty="0" smtClean="0">
                <a:latin typeface="Times New Roman" pitchFamily="18" charset="0"/>
              </a:rPr>
              <a:t> και </a:t>
            </a:r>
            <a:r>
              <a:rPr lang="el-GR" sz="1800" b="1" dirty="0" smtClean="0">
                <a:solidFill>
                  <a:schemeClr val="hlink"/>
                </a:solidFill>
                <a:latin typeface="Times New Roman" pitchFamily="18" charset="0"/>
              </a:rPr>
              <a:t>εύκολα κατανοητοί</a:t>
            </a:r>
            <a:r>
              <a:rPr lang="el-GR" sz="1800" dirty="0" smtClean="0">
                <a:latin typeface="Times New Roman" pitchFamily="18" charset="0"/>
              </a:rPr>
              <a:t>, </a:t>
            </a:r>
            <a:r>
              <a:rPr lang="el-GR" sz="1800" b="1" dirty="0" smtClean="0">
                <a:solidFill>
                  <a:schemeClr val="hlink"/>
                </a:solidFill>
                <a:latin typeface="Times New Roman" pitchFamily="18" charset="0"/>
              </a:rPr>
              <a:t>ρεαλιστικοί</a:t>
            </a:r>
            <a:r>
              <a:rPr lang="el-GR" sz="1800" dirty="0" smtClean="0">
                <a:latin typeface="Times New Roman" pitchFamily="18" charset="0"/>
              </a:rPr>
              <a:t> και </a:t>
            </a:r>
            <a:r>
              <a:rPr lang="el-GR" sz="1800" b="1" dirty="0" smtClean="0">
                <a:solidFill>
                  <a:schemeClr val="hlink"/>
                </a:solidFill>
                <a:latin typeface="Times New Roman" pitchFamily="18" charset="0"/>
              </a:rPr>
              <a:t>εύκολα μετρήσιμοι</a:t>
            </a:r>
            <a:r>
              <a:rPr lang="el-GR" sz="1800" dirty="0" smtClean="0">
                <a:latin typeface="Times New Roman" pitchFamily="18" charset="0"/>
              </a:rPr>
              <a:t>.</a:t>
            </a:r>
          </a:p>
          <a:p>
            <a:pPr marL="576263" lvl="1" indent="-190500">
              <a:lnSpc>
                <a:spcPct val="90000"/>
              </a:lnSpc>
              <a:buFontTx/>
              <a:buNone/>
              <a:tabLst>
                <a:tab pos="663575" algn="l"/>
              </a:tabLst>
              <a:defRPr/>
            </a:pPr>
            <a:r>
              <a:rPr lang="el-GR" sz="1800" b="1" dirty="0" smtClean="0">
                <a:solidFill>
                  <a:schemeClr val="tx2"/>
                </a:solidFill>
                <a:latin typeface="Times New Roman" pitchFamily="18" charset="0"/>
              </a:rPr>
              <a:t>Παραδείγματα:</a:t>
            </a:r>
          </a:p>
          <a:p>
            <a:pPr marL="576263" lvl="1" indent="-190500">
              <a:lnSpc>
                <a:spcPct val="90000"/>
              </a:lnSpc>
              <a:tabLst>
                <a:tab pos="663575" algn="l"/>
              </a:tabLst>
              <a:defRPr/>
            </a:pPr>
            <a:r>
              <a:rPr lang="el-GR" sz="1800" dirty="0" smtClean="0">
                <a:latin typeface="Times New Roman" pitchFamily="18" charset="0"/>
              </a:rPr>
              <a:t>Αύξηση ετήσιων πωλήσεων από 1 εκατ. Ευρώ σε 2 εκατ. Ευρώ, εντός πέντε ετών</a:t>
            </a:r>
          </a:p>
          <a:p>
            <a:pPr marL="576263" lvl="1" indent="-190500">
              <a:lnSpc>
                <a:spcPct val="90000"/>
              </a:lnSpc>
              <a:tabLst>
                <a:tab pos="663575" algn="l"/>
              </a:tabLst>
              <a:defRPr/>
            </a:pPr>
            <a:r>
              <a:rPr lang="el-GR" sz="1800" dirty="0" smtClean="0">
                <a:latin typeface="Times New Roman" pitchFamily="18" charset="0"/>
              </a:rPr>
              <a:t>Να μπαίνουμε σε μια νέα αγορά κάθε 18-24 μήνες</a:t>
            </a:r>
          </a:p>
          <a:p>
            <a:pPr marL="576263" lvl="1" indent="-190500">
              <a:lnSpc>
                <a:spcPct val="90000"/>
              </a:lnSpc>
              <a:tabLst>
                <a:tab pos="663575" algn="l"/>
              </a:tabLst>
              <a:defRPr/>
            </a:pPr>
            <a:r>
              <a:rPr lang="el-GR" sz="1800" dirty="0" smtClean="0">
                <a:latin typeface="Times New Roman" pitchFamily="18" charset="0"/>
              </a:rPr>
              <a:t>Να επιτυγχάνουμε το 30% των ετήσιων πωλήσεών μας, από προϊόντα που δεν υπήρχαν στο χαρτοφυλάκιο των προϊόντων μας 5 χρόνια πριν</a:t>
            </a:r>
          </a:p>
          <a:p>
            <a:pPr marL="576263" lvl="1" indent="-190500">
              <a:lnSpc>
                <a:spcPct val="90000"/>
              </a:lnSpc>
              <a:tabLst>
                <a:tab pos="663575" algn="l"/>
              </a:tabLst>
              <a:defRPr/>
            </a:pPr>
            <a:r>
              <a:rPr lang="el-GR" sz="1800" dirty="0" smtClean="0">
                <a:latin typeface="Times New Roman" pitchFamily="18" charset="0"/>
              </a:rPr>
              <a:t>Να είμαστε ο παραγωγός με το μικρότερο κόστος και την υψηλότερη ποιότητα στη βιομηχανία παραγωγής οικιακών προϊόντων</a:t>
            </a:r>
          </a:p>
          <a:p>
            <a:pPr marL="576263" lvl="1" indent="-190500">
              <a:lnSpc>
                <a:spcPct val="90000"/>
              </a:lnSpc>
              <a:tabLst>
                <a:tab pos="663575" algn="l"/>
              </a:tabLst>
              <a:defRPr/>
            </a:pPr>
            <a:r>
              <a:rPr lang="el-GR" sz="1800" dirty="0" smtClean="0">
                <a:latin typeface="Times New Roman" pitchFamily="18" charset="0"/>
              </a:rPr>
              <a:t>Να πετυχαίνουμε 15% μέση ετήσια ανάπτυξη πωλήσεων, κερδών και κερδών ανά μετοχή.</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2402" name="Rectangle 2"/>
          <p:cNvSpPr>
            <a:spLocks noGrp="1" noChangeArrowheads="1"/>
          </p:cNvSpPr>
          <p:nvPr>
            <p:ph type="title"/>
          </p:nvPr>
        </p:nvSpPr>
        <p:spPr>
          <a:xfrm>
            <a:off x="357158" y="381000"/>
            <a:ext cx="8586817" cy="761984"/>
          </a:xfrm>
        </p:spPr>
        <p:txBody>
          <a:bodyPr/>
          <a:lstStyle/>
          <a:p>
            <a:pPr>
              <a:defRPr/>
            </a:pPr>
            <a:r>
              <a:rPr lang="el-GR" sz="4000" b="0" dirty="0" smtClean="0">
                <a:latin typeface="Times New Roman" pitchFamily="18" charset="0"/>
              </a:rPr>
              <a:t>Διαμόρφωση της Στρατηγικής (2)</a:t>
            </a:r>
          </a:p>
        </p:txBody>
      </p:sp>
      <p:sp>
        <p:nvSpPr>
          <p:cNvPr id="742403" name="Rectangle 3"/>
          <p:cNvSpPr>
            <a:spLocks noGrp="1" noChangeArrowheads="1"/>
          </p:cNvSpPr>
          <p:nvPr>
            <p:ph type="body" idx="1"/>
          </p:nvPr>
        </p:nvSpPr>
        <p:spPr>
          <a:xfrm>
            <a:off x="0" y="1285860"/>
            <a:ext cx="9144000" cy="5572140"/>
          </a:xfrm>
        </p:spPr>
        <p:txBody>
          <a:bodyPr/>
          <a:lstStyle/>
          <a:p>
            <a:pPr marL="282575" indent="-282575">
              <a:lnSpc>
                <a:spcPct val="90000"/>
              </a:lnSpc>
              <a:buFont typeface="Wingdings" pitchFamily="2" charset="2"/>
              <a:buAutoNum type="arabicPeriod" startAt="3"/>
              <a:tabLst>
                <a:tab pos="762000" algn="l"/>
              </a:tabLst>
              <a:defRPr/>
            </a:pPr>
            <a:r>
              <a:rPr lang="el-GR" sz="1700" dirty="0" smtClean="0">
                <a:latin typeface="Times New Roman" pitchFamily="18" charset="0"/>
              </a:rPr>
              <a:t>Ανάπτυξη </a:t>
            </a:r>
            <a:r>
              <a:rPr lang="el-GR" sz="1700" b="1" dirty="0" smtClean="0">
                <a:solidFill>
                  <a:schemeClr val="hlink"/>
                </a:solidFill>
                <a:latin typeface="Times New Roman" pitchFamily="18" charset="0"/>
              </a:rPr>
              <a:t>στρατηγικών</a:t>
            </a:r>
            <a:r>
              <a:rPr lang="el-GR" sz="1700" dirty="0" smtClean="0">
                <a:latin typeface="Times New Roman" pitchFamily="18" charset="0"/>
              </a:rPr>
              <a:t>: Αρχικά η επιχείρηση χαράσσει την </a:t>
            </a:r>
            <a:r>
              <a:rPr lang="el-GR" sz="1700" b="1" dirty="0" smtClean="0">
                <a:solidFill>
                  <a:schemeClr val="hlink"/>
                </a:solidFill>
                <a:latin typeface="Times New Roman" pitchFamily="18" charset="0"/>
              </a:rPr>
              <a:t>επιχειρηματική / εταιρική της στρατηγική</a:t>
            </a:r>
            <a:r>
              <a:rPr lang="el-GR" sz="1700" dirty="0" smtClean="0">
                <a:latin typeface="Times New Roman" pitchFamily="18" charset="0"/>
              </a:rPr>
              <a:t> </a:t>
            </a:r>
            <a:r>
              <a:rPr lang="en-US" sz="1700" dirty="0" smtClean="0">
                <a:latin typeface="Times New Roman" pitchFamily="18" charset="0"/>
              </a:rPr>
              <a:t>(corporate strategy). </a:t>
            </a:r>
            <a:r>
              <a:rPr lang="el-GR" sz="1700" dirty="0" smtClean="0">
                <a:latin typeface="Times New Roman" pitchFamily="18" charset="0"/>
              </a:rPr>
              <a:t>Αυτή δίνει απαντήσεις σε ερωτήματα του τύπου:</a:t>
            </a:r>
          </a:p>
          <a:p>
            <a:pPr lvl="2" indent="-190500">
              <a:lnSpc>
                <a:spcPct val="90000"/>
              </a:lnSpc>
              <a:tabLst>
                <a:tab pos="762000" algn="l"/>
              </a:tabLst>
              <a:defRPr/>
            </a:pPr>
            <a:r>
              <a:rPr lang="el-GR" sz="1700" dirty="0" smtClean="0">
                <a:latin typeface="Times New Roman" pitchFamily="18" charset="0"/>
              </a:rPr>
              <a:t>Σε ποιες δραστηριότητες η επιχείρηση θα πρέπει να αποκτήσει παρουσία;</a:t>
            </a:r>
          </a:p>
          <a:p>
            <a:pPr lvl="2" indent="-190500">
              <a:lnSpc>
                <a:spcPct val="90000"/>
              </a:lnSpc>
              <a:tabLst>
                <a:tab pos="762000" algn="l"/>
              </a:tabLst>
              <a:defRPr/>
            </a:pPr>
            <a:r>
              <a:rPr lang="el-GR" sz="1700" dirty="0" smtClean="0">
                <a:latin typeface="Times New Roman" pitchFamily="18" charset="0"/>
              </a:rPr>
              <a:t>Ποιοι κλάδοι δεν παρουσιάζουν πλέον ενδιαφέρον και η επιχείρηση θα πρέπει να περιορίσει ή και να τερματίσει την παρουσία της;</a:t>
            </a:r>
          </a:p>
          <a:p>
            <a:pPr marL="762000" lvl="1" indent="-288925">
              <a:lnSpc>
                <a:spcPct val="90000"/>
              </a:lnSpc>
              <a:tabLst>
                <a:tab pos="762000" algn="l"/>
              </a:tabLst>
              <a:defRPr/>
            </a:pPr>
            <a:r>
              <a:rPr lang="el-GR" sz="1700" dirty="0" smtClean="0">
                <a:latin typeface="Times New Roman" pitchFamily="18" charset="0"/>
              </a:rPr>
              <a:t>Η επιχειρηματική / εταιρική στρατηγική καθορίζει τους τρόπους διείσδυσης σε νέες δραστηριότητες: Δηλαδή αν, η διείσδυση θα πραγματοποιηθεί μέσω εξαγορών, συγχωνεύσεων, συμμαχιών, ή άλλων τρόπων.</a:t>
            </a:r>
          </a:p>
          <a:p>
            <a:pPr marL="762000" lvl="1" indent="-288925">
              <a:lnSpc>
                <a:spcPct val="90000"/>
              </a:lnSpc>
              <a:tabLst>
                <a:tab pos="762000" algn="l"/>
              </a:tabLst>
              <a:defRPr/>
            </a:pPr>
            <a:r>
              <a:rPr lang="el-GR" sz="1700" dirty="0" smtClean="0">
                <a:latin typeface="Times New Roman" pitchFamily="18" charset="0"/>
              </a:rPr>
              <a:t>Η επιχειρηματική / εταιρική στρατηγική βλέπει την επιχείρηση σαν σύνολο και παρέχει γενικές κατευθύνσεις, ώστε να μπορέσει να αυτή να πραγματοποιήσει τους αντικειμενικούς στόχους της και να φέρει εις πέρας την αποστολή της.</a:t>
            </a:r>
          </a:p>
          <a:p>
            <a:pPr marL="762000" lvl="1" indent="-288925">
              <a:lnSpc>
                <a:spcPct val="90000"/>
              </a:lnSpc>
              <a:tabLst>
                <a:tab pos="762000" algn="l"/>
              </a:tabLst>
              <a:defRPr/>
            </a:pPr>
            <a:r>
              <a:rPr lang="el-GR" sz="1700" dirty="0" smtClean="0">
                <a:latin typeface="Times New Roman" pitchFamily="18" charset="0"/>
              </a:rPr>
              <a:t>Πέραν των παραπάνω υπάρχει και η </a:t>
            </a:r>
            <a:r>
              <a:rPr lang="el-GR" sz="1700" b="1" dirty="0" smtClean="0">
                <a:solidFill>
                  <a:schemeClr val="hlink"/>
                </a:solidFill>
                <a:latin typeface="Times New Roman" pitchFamily="18" charset="0"/>
              </a:rPr>
              <a:t>ανταγωνιστική στρατηγική</a:t>
            </a:r>
            <a:r>
              <a:rPr lang="el-GR" sz="1700" dirty="0" smtClean="0">
                <a:latin typeface="Times New Roman" pitchFamily="18" charset="0"/>
              </a:rPr>
              <a:t> (</a:t>
            </a:r>
            <a:r>
              <a:rPr lang="en-US" sz="1700" dirty="0" smtClean="0">
                <a:latin typeface="Times New Roman" pitchFamily="18" charset="0"/>
              </a:rPr>
              <a:t>competitive </a:t>
            </a:r>
            <a:r>
              <a:rPr lang="el-GR" sz="1700" dirty="0" smtClean="0">
                <a:latin typeface="Times New Roman" pitchFamily="18" charset="0"/>
              </a:rPr>
              <a:t>ή </a:t>
            </a:r>
            <a:r>
              <a:rPr lang="en-US" sz="1700" dirty="0" smtClean="0">
                <a:latin typeface="Times New Roman" pitchFamily="18" charset="0"/>
              </a:rPr>
              <a:t>generic strategy</a:t>
            </a:r>
            <a:r>
              <a:rPr lang="el-GR" sz="1700" dirty="0" smtClean="0">
                <a:latin typeface="Times New Roman" pitchFamily="18" charset="0"/>
              </a:rPr>
              <a:t>): Αυτή μας περιγράφει το πώς η επιχείρηση θα προσπαθήσει να επιτύχει πλεονέκτημα έναντι των ανταγωνιστών της στην αγορά.</a:t>
            </a:r>
          </a:p>
          <a:p>
            <a:pPr marL="282575" indent="-282575">
              <a:lnSpc>
                <a:spcPct val="90000"/>
              </a:lnSpc>
              <a:buFont typeface="Wingdings" pitchFamily="2" charset="2"/>
              <a:buAutoNum type="arabicPeriod" startAt="3"/>
              <a:tabLst>
                <a:tab pos="762000" algn="l"/>
              </a:tabLst>
              <a:defRPr/>
            </a:pPr>
            <a:r>
              <a:rPr lang="el-GR" sz="1700" dirty="0" smtClean="0">
                <a:latin typeface="Times New Roman" pitchFamily="18" charset="0"/>
              </a:rPr>
              <a:t>Ανάπτυξη </a:t>
            </a:r>
            <a:r>
              <a:rPr lang="el-GR" sz="1700" b="1" dirty="0" smtClean="0">
                <a:solidFill>
                  <a:schemeClr val="hlink"/>
                </a:solidFill>
                <a:latin typeface="Times New Roman" pitchFamily="18" charset="0"/>
              </a:rPr>
              <a:t>πολιτικών</a:t>
            </a:r>
            <a:r>
              <a:rPr lang="el-GR" sz="1700" dirty="0" smtClean="0">
                <a:latin typeface="Times New Roman" pitchFamily="18" charset="0"/>
              </a:rPr>
              <a:t>: Αυτές παρέχουν ευρεία καθοδήγηση στη λήψη αποφάσεων. Είναι, δηλαδή, οι κατευθυντήριες γραμμές που δρουν σαν συνδετικοί κρίκοι μεταξύ της διαμόρφωσης και της εφαρμογής της στρατηγικής. Π.χ.:</a:t>
            </a:r>
          </a:p>
          <a:p>
            <a:pPr marL="762000" lvl="1" indent="-288925">
              <a:lnSpc>
                <a:spcPct val="90000"/>
              </a:lnSpc>
              <a:tabLst>
                <a:tab pos="762000" algn="l"/>
              </a:tabLst>
              <a:defRPr/>
            </a:pPr>
            <a:r>
              <a:rPr lang="el-GR" sz="1700" dirty="0" smtClean="0">
                <a:latin typeface="Times New Roman" pitchFamily="18" charset="0"/>
              </a:rPr>
              <a:t>Καμία πρόταση μείωσης κόστους δε θα γίνεται δεκτή, αν εξασθενίζει την ποιότητα του προϊόντος.</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82" name="Rectangle 2"/>
          <p:cNvSpPr>
            <a:spLocks noGrp="1" noChangeArrowheads="1"/>
          </p:cNvSpPr>
          <p:nvPr>
            <p:ph type="title"/>
          </p:nvPr>
        </p:nvSpPr>
        <p:spPr/>
        <p:txBody>
          <a:bodyPr>
            <a:normAutofit/>
          </a:bodyPr>
          <a:lstStyle/>
          <a:p>
            <a:pPr marL="685800" indent="-685800">
              <a:defRPr/>
            </a:pPr>
            <a:r>
              <a:rPr lang="el-GR" dirty="0" smtClean="0"/>
              <a:t>Οι πρώτοι </a:t>
            </a:r>
            <a:r>
              <a:rPr lang="el-GR" dirty="0" err="1" smtClean="0"/>
              <a:t>Στρατηγιστές</a:t>
            </a:r>
            <a:endParaRPr lang="en-US" dirty="0" smtClean="0"/>
          </a:p>
        </p:txBody>
      </p:sp>
      <p:sp>
        <p:nvSpPr>
          <p:cNvPr id="16387" name="Rectangle 3"/>
          <p:cNvSpPr>
            <a:spLocks noChangeArrowheads="1"/>
          </p:cNvSpPr>
          <p:nvPr/>
        </p:nvSpPr>
        <p:spPr bwMode="auto">
          <a:xfrm>
            <a:off x="419100" y="2392363"/>
            <a:ext cx="8305800" cy="587375"/>
          </a:xfrm>
          <a:prstGeom prst="rect">
            <a:avLst/>
          </a:prstGeom>
          <a:solidFill>
            <a:srgbClr val="7B7CAB"/>
          </a:solidFill>
          <a:ln w="9525">
            <a:solidFill>
              <a:schemeClr val="bg1"/>
            </a:solidFill>
            <a:miter lim="800000"/>
            <a:headEnd/>
            <a:tailEnd/>
          </a:ln>
        </p:spPr>
        <p:txBody>
          <a:bodyPr wrap="none" anchor="ctr"/>
          <a:lstStyle/>
          <a:p>
            <a:pPr algn="ctr" eaLnBrk="1" hangingPunct="1"/>
            <a:r>
              <a:rPr lang="en-US" sz="2400" i="1" dirty="0">
                <a:solidFill>
                  <a:schemeClr val="bg1"/>
                </a:solidFill>
                <a:latin typeface="Arial" charset="0"/>
              </a:rPr>
              <a:t>Opportunity waits for no man</a:t>
            </a:r>
          </a:p>
        </p:txBody>
      </p:sp>
      <p:sp>
        <p:nvSpPr>
          <p:cNvPr id="16388" name="Rectangle 4"/>
          <p:cNvSpPr>
            <a:spLocks noChangeArrowheads="1"/>
          </p:cNvSpPr>
          <p:nvPr/>
        </p:nvSpPr>
        <p:spPr bwMode="auto">
          <a:xfrm>
            <a:off x="2628900" y="2057400"/>
            <a:ext cx="3886200" cy="334963"/>
          </a:xfrm>
          <a:prstGeom prst="rect">
            <a:avLst/>
          </a:prstGeom>
          <a:solidFill>
            <a:srgbClr val="905C3C"/>
          </a:solidFill>
          <a:ln w="9525">
            <a:solidFill>
              <a:schemeClr val="bg1"/>
            </a:solidFill>
            <a:miter lim="800000"/>
            <a:headEnd/>
            <a:tailEnd/>
          </a:ln>
        </p:spPr>
        <p:txBody>
          <a:bodyPr wrap="none" anchor="ctr"/>
          <a:lstStyle/>
          <a:p>
            <a:pPr algn="ctr" eaLnBrk="1" hangingPunct="1"/>
            <a:r>
              <a:rPr lang="en-US" sz="2400" b="1">
                <a:solidFill>
                  <a:schemeClr val="bg1"/>
                </a:solidFill>
                <a:latin typeface="Arial" charset="0"/>
              </a:rPr>
              <a:t>Pericles</a:t>
            </a:r>
          </a:p>
        </p:txBody>
      </p:sp>
      <p:sp>
        <p:nvSpPr>
          <p:cNvPr id="16389" name="Rectangle 5"/>
          <p:cNvSpPr>
            <a:spLocks noChangeArrowheads="1"/>
          </p:cNvSpPr>
          <p:nvPr/>
        </p:nvSpPr>
        <p:spPr bwMode="auto">
          <a:xfrm>
            <a:off x="419100" y="3481388"/>
            <a:ext cx="8305800" cy="587375"/>
          </a:xfrm>
          <a:prstGeom prst="rect">
            <a:avLst/>
          </a:prstGeom>
          <a:solidFill>
            <a:srgbClr val="7B7CAB"/>
          </a:solidFill>
          <a:ln w="9525">
            <a:solidFill>
              <a:schemeClr val="bg1"/>
            </a:solidFill>
            <a:miter lim="800000"/>
            <a:headEnd/>
            <a:tailEnd/>
          </a:ln>
        </p:spPr>
        <p:txBody>
          <a:bodyPr wrap="none" anchor="ctr"/>
          <a:lstStyle/>
          <a:p>
            <a:pPr algn="ctr" eaLnBrk="1" hangingPunct="1"/>
            <a:r>
              <a:rPr lang="en-US" sz="2400" i="1">
                <a:solidFill>
                  <a:schemeClr val="bg1"/>
                </a:solidFill>
                <a:latin typeface="Arial" charset="0"/>
              </a:rPr>
              <a:t>Do not make any conquests during the war</a:t>
            </a:r>
          </a:p>
        </p:txBody>
      </p:sp>
      <p:sp>
        <p:nvSpPr>
          <p:cNvPr id="16390" name="Rectangle 6"/>
          <p:cNvSpPr>
            <a:spLocks noChangeArrowheads="1"/>
          </p:cNvSpPr>
          <p:nvPr/>
        </p:nvSpPr>
        <p:spPr bwMode="auto">
          <a:xfrm>
            <a:off x="2628900" y="3146425"/>
            <a:ext cx="3886200" cy="334963"/>
          </a:xfrm>
          <a:prstGeom prst="rect">
            <a:avLst/>
          </a:prstGeom>
          <a:solidFill>
            <a:srgbClr val="905C3C"/>
          </a:solidFill>
          <a:ln w="9525">
            <a:solidFill>
              <a:schemeClr val="bg1"/>
            </a:solidFill>
            <a:miter lim="800000"/>
            <a:headEnd/>
            <a:tailEnd/>
          </a:ln>
        </p:spPr>
        <p:txBody>
          <a:bodyPr wrap="none" anchor="ctr"/>
          <a:lstStyle/>
          <a:p>
            <a:pPr algn="ctr" eaLnBrk="1" hangingPunct="1"/>
            <a:r>
              <a:rPr lang="en-US" sz="2400" b="1">
                <a:solidFill>
                  <a:schemeClr val="bg1"/>
                </a:solidFill>
                <a:latin typeface="Arial" charset="0"/>
              </a:rPr>
              <a:t>Pericles</a:t>
            </a:r>
          </a:p>
        </p:txBody>
      </p:sp>
      <p:sp>
        <p:nvSpPr>
          <p:cNvPr id="16391" name="Rectangle 7"/>
          <p:cNvSpPr>
            <a:spLocks noChangeArrowheads="1"/>
          </p:cNvSpPr>
          <p:nvPr/>
        </p:nvSpPr>
        <p:spPr bwMode="auto">
          <a:xfrm>
            <a:off x="419100" y="4572000"/>
            <a:ext cx="8305800" cy="587375"/>
          </a:xfrm>
          <a:prstGeom prst="rect">
            <a:avLst/>
          </a:prstGeom>
          <a:solidFill>
            <a:srgbClr val="7B7CAB"/>
          </a:solidFill>
          <a:ln w="9525">
            <a:solidFill>
              <a:schemeClr val="bg1"/>
            </a:solidFill>
            <a:miter lim="800000"/>
            <a:headEnd/>
            <a:tailEnd/>
          </a:ln>
        </p:spPr>
        <p:txBody>
          <a:bodyPr wrap="none" anchor="ctr"/>
          <a:lstStyle/>
          <a:p>
            <a:pPr algn="ctr" eaLnBrk="1" hangingPunct="1"/>
            <a:r>
              <a:rPr lang="en-US" sz="2400" i="1">
                <a:solidFill>
                  <a:schemeClr val="bg1"/>
                </a:solidFill>
                <a:latin typeface="Arial" charset="0"/>
              </a:rPr>
              <a:t>Defeat the enemy at the strongest point, not at the weakest</a:t>
            </a:r>
          </a:p>
        </p:txBody>
      </p:sp>
      <p:sp>
        <p:nvSpPr>
          <p:cNvPr id="16392" name="Rectangle 8"/>
          <p:cNvSpPr>
            <a:spLocks noChangeArrowheads="1"/>
          </p:cNvSpPr>
          <p:nvPr/>
        </p:nvSpPr>
        <p:spPr bwMode="auto">
          <a:xfrm>
            <a:off x="2628900" y="4237038"/>
            <a:ext cx="3886200" cy="334962"/>
          </a:xfrm>
          <a:prstGeom prst="rect">
            <a:avLst/>
          </a:prstGeom>
          <a:solidFill>
            <a:srgbClr val="905C3C"/>
          </a:solidFill>
          <a:ln w="9525">
            <a:solidFill>
              <a:schemeClr val="bg1"/>
            </a:solidFill>
            <a:miter lim="800000"/>
            <a:headEnd/>
            <a:tailEnd/>
          </a:ln>
        </p:spPr>
        <p:txBody>
          <a:bodyPr wrap="none" anchor="ctr"/>
          <a:lstStyle/>
          <a:p>
            <a:pPr algn="ctr" eaLnBrk="1" hangingPunct="1"/>
            <a:r>
              <a:rPr lang="en-US" sz="2400" b="1">
                <a:solidFill>
                  <a:schemeClr val="bg1"/>
                </a:solidFill>
                <a:latin typeface="Arial" charset="0"/>
              </a:rPr>
              <a:t>Epaminondas</a:t>
            </a:r>
          </a:p>
        </p:txBody>
      </p:sp>
      <p:sp>
        <p:nvSpPr>
          <p:cNvPr id="16393" name="Rectangle 9"/>
          <p:cNvSpPr>
            <a:spLocks noChangeArrowheads="1"/>
          </p:cNvSpPr>
          <p:nvPr/>
        </p:nvSpPr>
        <p:spPr bwMode="auto">
          <a:xfrm>
            <a:off x="419100" y="5661025"/>
            <a:ext cx="8305800" cy="587375"/>
          </a:xfrm>
          <a:prstGeom prst="rect">
            <a:avLst/>
          </a:prstGeom>
          <a:solidFill>
            <a:srgbClr val="7B7CAB"/>
          </a:solidFill>
          <a:ln w="9525">
            <a:solidFill>
              <a:schemeClr val="bg1"/>
            </a:solidFill>
            <a:miter lim="800000"/>
            <a:headEnd/>
            <a:tailEnd/>
          </a:ln>
        </p:spPr>
        <p:txBody>
          <a:bodyPr wrap="none" anchor="ctr"/>
          <a:lstStyle/>
          <a:p>
            <a:pPr algn="ctr" eaLnBrk="1" hangingPunct="1"/>
            <a:r>
              <a:rPr lang="en-US" sz="2400" i="1">
                <a:solidFill>
                  <a:schemeClr val="bg1"/>
                </a:solidFill>
                <a:latin typeface="Arial" charset="0"/>
              </a:rPr>
              <a:t>Decisions can only be made when the circumstances arise</a:t>
            </a:r>
          </a:p>
        </p:txBody>
      </p:sp>
      <p:sp>
        <p:nvSpPr>
          <p:cNvPr id="16394" name="Rectangle 10"/>
          <p:cNvSpPr>
            <a:spLocks noChangeArrowheads="1"/>
          </p:cNvSpPr>
          <p:nvPr/>
        </p:nvSpPr>
        <p:spPr bwMode="auto">
          <a:xfrm>
            <a:off x="2628900" y="5326063"/>
            <a:ext cx="3886200" cy="334962"/>
          </a:xfrm>
          <a:prstGeom prst="rect">
            <a:avLst/>
          </a:prstGeom>
          <a:solidFill>
            <a:srgbClr val="905C3C"/>
          </a:solidFill>
          <a:ln w="9525">
            <a:solidFill>
              <a:schemeClr val="bg1"/>
            </a:solidFill>
            <a:miter lim="800000"/>
            <a:headEnd/>
            <a:tailEnd/>
          </a:ln>
        </p:spPr>
        <p:txBody>
          <a:bodyPr wrap="none" anchor="ctr"/>
          <a:lstStyle/>
          <a:p>
            <a:pPr algn="ctr" eaLnBrk="1" hangingPunct="1"/>
            <a:r>
              <a:rPr lang="en-US" sz="2400" b="1">
                <a:solidFill>
                  <a:schemeClr val="bg1"/>
                </a:solidFill>
                <a:latin typeface="Arial" charset="0"/>
              </a:rPr>
              <a:t>Alexander the Great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3426" name="Rectangle 2"/>
          <p:cNvSpPr>
            <a:spLocks noGrp="1" noChangeArrowheads="1"/>
          </p:cNvSpPr>
          <p:nvPr>
            <p:ph type="title"/>
          </p:nvPr>
        </p:nvSpPr>
        <p:spPr/>
        <p:txBody>
          <a:bodyPr>
            <a:normAutofit fontScale="90000"/>
          </a:bodyPr>
          <a:lstStyle/>
          <a:p>
            <a:pPr>
              <a:defRPr/>
            </a:pPr>
            <a:r>
              <a:rPr lang="el-GR" sz="4000" b="0" smtClean="0">
                <a:latin typeface="Times New Roman" pitchFamily="18" charset="0"/>
              </a:rPr>
              <a:t>Υλοποίηση - Εφαρμογή της Στρατηγικής</a:t>
            </a:r>
          </a:p>
        </p:txBody>
      </p:sp>
      <p:sp>
        <p:nvSpPr>
          <p:cNvPr id="743427" name="Rectangle 3"/>
          <p:cNvSpPr>
            <a:spLocks noGrp="1" noChangeArrowheads="1"/>
          </p:cNvSpPr>
          <p:nvPr>
            <p:ph type="body" idx="1"/>
          </p:nvPr>
        </p:nvSpPr>
        <p:spPr>
          <a:xfrm>
            <a:off x="0" y="1357298"/>
            <a:ext cx="9144000" cy="5500702"/>
          </a:xfrm>
        </p:spPr>
        <p:txBody>
          <a:bodyPr/>
          <a:lstStyle/>
          <a:p>
            <a:pPr marL="195263" indent="-195263">
              <a:lnSpc>
                <a:spcPct val="90000"/>
              </a:lnSpc>
              <a:buFontTx/>
              <a:buNone/>
              <a:defRPr/>
            </a:pPr>
            <a:r>
              <a:rPr lang="el-GR" sz="1700" dirty="0" smtClean="0">
                <a:latin typeface="Times New Roman" pitchFamily="18" charset="0"/>
              </a:rPr>
              <a:t>	Η υλοποίηση – εφαρμογή της στρατηγικής πραγματοποιείται από τα μεσαία και κατώτερα στελέχη με την άμεση εποπτεία και συνεργασία των ανώτερων στελεχών, και επιτυγχάνεται μέσω της ανάπτυξης των παρακάτω:</a:t>
            </a:r>
          </a:p>
          <a:p>
            <a:pPr marL="195263" indent="-195263">
              <a:lnSpc>
                <a:spcPct val="90000"/>
              </a:lnSpc>
              <a:defRPr/>
            </a:pPr>
            <a:r>
              <a:rPr lang="el-GR" sz="1700" b="1" dirty="0" smtClean="0">
                <a:solidFill>
                  <a:schemeClr val="hlink"/>
                </a:solidFill>
                <a:latin typeface="Times New Roman" pitchFamily="18" charset="0"/>
              </a:rPr>
              <a:t>Προγράμματα</a:t>
            </a:r>
            <a:r>
              <a:rPr lang="el-GR" sz="1700" dirty="0" smtClean="0">
                <a:latin typeface="Times New Roman" pitchFamily="18" charset="0"/>
              </a:rPr>
              <a:t>: Πρόγραμμα είναι ο καθορισμός των επιμέρους διαδικασιών ή βημάτων που απαιτούνται για την επίτευξη ενός συγκεκριμένου στρατηγικού σχεδίου.</a:t>
            </a:r>
          </a:p>
          <a:p>
            <a:pPr marL="576263" lvl="1" indent="-190500">
              <a:lnSpc>
                <a:spcPct val="90000"/>
              </a:lnSpc>
              <a:defRPr/>
            </a:pPr>
            <a:r>
              <a:rPr lang="el-GR" sz="1700" dirty="0" smtClean="0">
                <a:latin typeface="Times New Roman" pitchFamily="18" charset="0"/>
              </a:rPr>
              <a:t>Η εφαρμογή ενός προγράμματος μπορεί να σημαίνει σημαντικές αλλαγές στα στρατηγικά σχέδια της επιχείρησης και δρουν διαρθρωτικά στη συνολική οργάνωση και δομή της επιχείρησης.</a:t>
            </a:r>
          </a:p>
          <a:p>
            <a:pPr marL="195263" indent="-195263">
              <a:lnSpc>
                <a:spcPct val="90000"/>
              </a:lnSpc>
              <a:defRPr/>
            </a:pPr>
            <a:r>
              <a:rPr lang="el-GR" sz="1700" b="1" dirty="0" smtClean="0">
                <a:solidFill>
                  <a:schemeClr val="hlink"/>
                </a:solidFill>
                <a:latin typeface="Times New Roman" pitchFamily="18" charset="0"/>
              </a:rPr>
              <a:t>Προϋπολογισμός</a:t>
            </a:r>
            <a:r>
              <a:rPr lang="el-GR" sz="1700" dirty="0" smtClean="0">
                <a:latin typeface="Times New Roman" pitchFamily="18" charset="0"/>
              </a:rPr>
              <a:t>: Ο προϋπολογισμός είναι η ποσοτική έκφραση ενός προγράμματος, η ανάλυση του πόσο θα κοστίσει σε μια επιχείρηση μια συγκεκριμένη διαδικασία, καθώς και των κερδών που αναμένονται από αυτή.</a:t>
            </a:r>
          </a:p>
          <a:p>
            <a:pPr marL="576263" lvl="1" indent="-190500">
              <a:lnSpc>
                <a:spcPct val="90000"/>
              </a:lnSpc>
              <a:defRPr/>
            </a:pPr>
            <a:r>
              <a:rPr lang="el-GR" sz="1700" dirty="0" smtClean="0">
                <a:latin typeface="Times New Roman" pitchFamily="18" charset="0"/>
              </a:rPr>
              <a:t>Στην πράξη ο προϋπολογισμός προσφέρει μια λεπτομερή ανάλυση των επιμέρους λειτουργιών ενός προγράμματος και είναι ιδιαίτερα χρήσιμος ως εργαλείο, τόσο κατά το στρατηγικό σχεδιασμό όσο και στην αποτίμηση της επιτυχίας ή όχι των επιχειρησιακών προγραμμάτων.</a:t>
            </a:r>
          </a:p>
          <a:p>
            <a:pPr marL="195263" indent="-195263">
              <a:lnSpc>
                <a:spcPct val="90000"/>
              </a:lnSpc>
              <a:defRPr/>
            </a:pPr>
            <a:r>
              <a:rPr lang="el-GR" sz="1700" b="1" dirty="0" smtClean="0">
                <a:solidFill>
                  <a:schemeClr val="hlink"/>
                </a:solidFill>
                <a:latin typeface="Times New Roman" pitchFamily="18" charset="0"/>
              </a:rPr>
              <a:t>Διαδικασίες</a:t>
            </a:r>
            <a:r>
              <a:rPr lang="el-GR" sz="1700" dirty="0" smtClean="0">
                <a:latin typeface="Times New Roman" pitchFamily="18" charset="0"/>
              </a:rPr>
              <a:t>: Διαδικασίες ονομάζουμε τις λειτουργίες εκείνες της επιχείρησης, οι οποίες μπορούν να υποδιαιρεθούν σε ένα συγκεκριμένο αριθμό επιμέρους απλών – και τις περισσότερες φορές συχνά επαναλαμβανόμενων – ενεργειών. </a:t>
            </a:r>
          </a:p>
          <a:p>
            <a:pPr marL="576263" lvl="1" indent="-190500">
              <a:lnSpc>
                <a:spcPct val="90000"/>
              </a:lnSpc>
              <a:defRPr/>
            </a:pPr>
            <a:r>
              <a:rPr lang="el-GR" sz="1700" dirty="0" smtClean="0">
                <a:latin typeface="Times New Roman" pitchFamily="18" charset="0"/>
              </a:rPr>
              <a:t>Η βασική διαφορά από τα προγράμματα είναι ότι οι διαδικασίες διακρίνονται από μεγαλύτερη συνοχή και αυτοματισμό στη λειτουργία τους, ενώ τα προγράμματα υποδιαιρούνται σε μικρότερες επιμέρους διαδικασίες.</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4450" name="Rectangle 2"/>
          <p:cNvSpPr>
            <a:spLocks noGrp="1" noChangeArrowheads="1"/>
          </p:cNvSpPr>
          <p:nvPr>
            <p:ph type="title"/>
          </p:nvPr>
        </p:nvSpPr>
        <p:spPr/>
        <p:txBody>
          <a:bodyPr/>
          <a:lstStyle/>
          <a:p>
            <a:pPr>
              <a:defRPr/>
            </a:pPr>
            <a:r>
              <a:rPr lang="el-GR" sz="4000" b="0" smtClean="0">
                <a:latin typeface="Times New Roman" pitchFamily="18" charset="0"/>
              </a:rPr>
              <a:t>Αποτίμηση και Έλεγχος</a:t>
            </a:r>
          </a:p>
        </p:txBody>
      </p:sp>
      <p:sp>
        <p:nvSpPr>
          <p:cNvPr id="744451" name="Rectangle 3"/>
          <p:cNvSpPr>
            <a:spLocks noGrp="1" noChangeArrowheads="1"/>
          </p:cNvSpPr>
          <p:nvPr>
            <p:ph type="body" idx="1"/>
          </p:nvPr>
        </p:nvSpPr>
        <p:spPr>
          <a:xfrm>
            <a:off x="0" y="1357298"/>
            <a:ext cx="9144000" cy="5348302"/>
          </a:xfrm>
        </p:spPr>
        <p:txBody>
          <a:bodyPr/>
          <a:lstStyle/>
          <a:p>
            <a:pPr>
              <a:lnSpc>
                <a:spcPct val="90000"/>
              </a:lnSpc>
              <a:buFontTx/>
              <a:buNone/>
              <a:defRPr/>
            </a:pPr>
            <a:r>
              <a:rPr lang="el-GR" sz="1800" dirty="0" smtClean="0">
                <a:latin typeface="Times New Roman" pitchFamily="18" charset="0"/>
              </a:rPr>
              <a:t>	Η διαδικασία της αποτίμησης και ελέγχου της στρατηγικής διακρίνεται στα εξής:</a:t>
            </a:r>
          </a:p>
          <a:p>
            <a:pPr>
              <a:lnSpc>
                <a:spcPct val="90000"/>
              </a:lnSpc>
              <a:defRPr/>
            </a:pPr>
            <a:r>
              <a:rPr lang="el-GR" sz="1800" dirty="0" smtClean="0">
                <a:latin typeface="Times New Roman" pitchFamily="18" charset="0"/>
              </a:rPr>
              <a:t>Τον καθορισμό της </a:t>
            </a:r>
            <a:r>
              <a:rPr lang="el-GR" sz="1800" b="1" dirty="0" smtClean="0">
                <a:solidFill>
                  <a:schemeClr val="hlink"/>
                </a:solidFill>
                <a:latin typeface="Times New Roman" pitchFamily="18" charset="0"/>
              </a:rPr>
              <a:t>έκτασης της χρονικής περιόδου</a:t>
            </a:r>
            <a:r>
              <a:rPr lang="el-GR" sz="1800" dirty="0" smtClean="0">
                <a:latin typeface="Times New Roman" pitchFamily="18" charset="0"/>
              </a:rPr>
              <a:t> που ελέγχουμε.</a:t>
            </a:r>
          </a:p>
          <a:p>
            <a:pPr lvl="1">
              <a:lnSpc>
                <a:spcPct val="90000"/>
              </a:lnSpc>
              <a:defRPr/>
            </a:pPr>
            <a:r>
              <a:rPr lang="el-GR" sz="1800" dirty="0" smtClean="0">
                <a:latin typeface="Times New Roman" pitchFamily="18" charset="0"/>
              </a:rPr>
              <a:t>Για παράδειγμα, δεν μπορούμε να κρίνουμε τη συνολική πορεία ενός νέου εργοστασίου από την απόδοση του πρώτου έτους μόνο.</a:t>
            </a:r>
          </a:p>
          <a:p>
            <a:pPr>
              <a:lnSpc>
                <a:spcPct val="90000"/>
              </a:lnSpc>
              <a:defRPr/>
            </a:pPr>
            <a:r>
              <a:rPr lang="el-GR" sz="1800" dirty="0" smtClean="0">
                <a:latin typeface="Times New Roman" pitchFamily="18" charset="0"/>
              </a:rPr>
              <a:t>Τον καθορισμό </a:t>
            </a:r>
            <a:r>
              <a:rPr lang="el-GR" sz="1800" b="1" dirty="0" smtClean="0">
                <a:solidFill>
                  <a:schemeClr val="hlink"/>
                </a:solidFill>
                <a:latin typeface="Times New Roman" pitchFamily="18" charset="0"/>
              </a:rPr>
              <a:t>μεγεθών – στόχων</a:t>
            </a:r>
            <a:r>
              <a:rPr lang="el-GR" sz="1800" dirty="0" smtClean="0">
                <a:latin typeface="Times New Roman" pitchFamily="18" charset="0"/>
              </a:rPr>
              <a:t> για τις λειτουργίες που εξετάζουμε.</a:t>
            </a:r>
          </a:p>
          <a:p>
            <a:pPr lvl="1">
              <a:lnSpc>
                <a:spcPct val="90000"/>
              </a:lnSpc>
              <a:defRPr/>
            </a:pPr>
            <a:r>
              <a:rPr lang="el-GR" sz="1800" dirty="0" smtClean="0">
                <a:latin typeface="Times New Roman" pitchFamily="18" charset="0"/>
              </a:rPr>
              <a:t>Οι στόχοι που θέτει η επιχείρηση πρέπει να είναι ρεαλιστικοί και να ανταποκρίνονται στις δυνατότητές της.</a:t>
            </a:r>
          </a:p>
          <a:p>
            <a:pPr>
              <a:lnSpc>
                <a:spcPct val="90000"/>
              </a:lnSpc>
              <a:defRPr/>
            </a:pPr>
            <a:r>
              <a:rPr lang="el-GR" sz="1800" dirty="0" smtClean="0">
                <a:latin typeface="Times New Roman" pitchFamily="18" charset="0"/>
              </a:rPr>
              <a:t>Τη </a:t>
            </a:r>
            <a:r>
              <a:rPr lang="el-GR" sz="1800" b="1" dirty="0" smtClean="0">
                <a:solidFill>
                  <a:schemeClr val="hlink"/>
                </a:solidFill>
                <a:latin typeface="Times New Roman" pitchFamily="18" charset="0"/>
              </a:rPr>
              <a:t>συλλογή των στοιχείων</a:t>
            </a:r>
            <a:r>
              <a:rPr lang="el-GR" sz="1800" dirty="0" smtClean="0">
                <a:latin typeface="Times New Roman" pitchFamily="18" charset="0"/>
              </a:rPr>
              <a:t> που δείχνουν την πραγματική απόδοση της επιχείρησης.</a:t>
            </a:r>
          </a:p>
          <a:p>
            <a:pPr lvl="1">
              <a:lnSpc>
                <a:spcPct val="90000"/>
              </a:lnSpc>
              <a:defRPr/>
            </a:pPr>
            <a:r>
              <a:rPr lang="el-GR" sz="1800" dirty="0" smtClean="0">
                <a:latin typeface="Times New Roman" pitchFamily="18" charset="0"/>
              </a:rPr>
              <a:t>Η επιχείρηση πρέπει να οργανώσει ένα αποτελεσματικό σύστημα μέτρησης της απόδοσής της, προκειμένου να έχει πάντοτε στη διάθεσή της αξιόπιστα στοιχεία σχετικά με τη λειτουργία της.</a:t>
            </a:r>
          </a:p>
          <a:p>
            <a:pPr>
              <a:lnSpc>
                <a:spcPct val="90000"/>
              </a:lnSpc>
              <a:defRPr/>
            </a:pPr>
            <a:r>
              <a:rPr lang="el-GR" sz="1800" dirty="0" smtClean="0">
                <a:latin typeface="Times New Roman" pitchFamily="18" charset="0"/>
              </a:rPr>
              <a:t>Τη </a:t>
            </a:r>
            <a:r>
              <a:rPr lang="el-GR" sz="1800" b="1" dirty="0" smtClean="0">
                <a:solidFill>
                  <a:schemeClr val="hlink"/>
                </a:solidFill>
                <a:latin typeface="Times New Roman" pitchFamily="18" charset="0"/>
              </a:rPr>
              <a:t>σύγκριση απόδοσης και μεγεθών-στόχων</a:t>
            </a:r>
            <a:r>
              <a:rPr lang="el-GR" sz="1800" dirty="0" smtClean="0">
                <a:latin typeface="Times New Roman" pitchFamily="18" charset="0"/>
              </a:rPr>
              <a:t>, την </a:t>
            </a:r>
            <a:r>
              <a:rPr lang="el-GR" sz="1800" b="1" dirty="0" smtClean="0">
                <a:solidFill>
                  <a:schemeClr val="hlink"/>
                </a:solidFill>
                <a:latin typeface="Times New Roman" pitchFamily="18" charset="0"/>
              </a:rPr>
              <a:t>εξαγωγή συμπερασμάτων</a:t>
            </a:r>
            <a:r>
              <a:rPr lang="el-GR" sz="1800" dirty="0" smtClean="0">
                <a:latin typeface="Times New Roman" pitchFamily="18" charset="0"/>
              </a:rPr>
              <a:t>, τη </a:t>
            </a:r>
            <a:r>
              <a:rPr lang="el-GR" sz="1800" b="1" dirty="0" smtClean="0">
                <a:solidFill>
                  <a:schemeClr val="hlink"/>
                </a:solidFill>
                <a:latin typeface="Times New Roman" pitchFamily="18" charset="0"/>
              </a:rPr>
              <a:t>διεξαγωγή τυχόν διορθωτικών αλλαγών</a:t>
            </a:r>
            <a:r>
              <a:rPr lang="el-GR" sz="1800" dirty="0" smtClean="0">
                <a:latin typeface="Times New Roman" pitchFamily="18" charset="0"/>
              </a:rPr>
              <a:t>.</a:t>
            </a:r>
          </a:p>
          <a:p>
            <a:pPr lvl="1">
              <a:lnSpc>
                <a:spcPct val="90000"/>
              </a:lnSpc>
              <a:defRPr/>
            </a:pPr>
            <a:r>
              <a:rPr lang="el-GR" sz="1800" dirty="0" smtClean="0">
                <a:latin typeface="Times New Roman" pitchFamily="18" charset="0"/>
              </a:rPr>
              <a:t>Τα συμπεράσματα που προκύπτουν από τη σύγκριση επιθυμητών στόχων με τα πραγματικά αποτελέσματα της επιχείρησης, μπορούν να οδηγήσουν στην ανάγκη για διορθωτικές κινήσεις είτε στις επιμέρους λειτουργίες της παραγωγής είτε και στον εκ νέου σχεδιασμό μέρους ή ολόκληρης της στρατηγικής της επιχείρησης.</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5474" name="Rectangle 2"/>
          <p:cNvSpPr>
            <a:spLocks noGrp="1" noChangeArrowheads="1"/>
          </p:cNvSpPr>
          <p:nvPr>
            <p:ph type="title"/>
          </p:nvPr>
        </p:nvSpPr>
        <p:spPr>
          <a:xfrm>
            <a:off x="76200" y="304800"/>
            <a:ext cx="2590800" cy="1905000"/>
          </a:xfrm>
        </p:spPr>
        <p:txBody>
          <a:bodyPr/>
          <a:lstStyle/>
          <a:p>
            <a:pPr>
              <a:defRPr/>
            </a:pPr>
            <a:r>
              <a:rPr lang="el-GR" sz="2800" b="0" dirty="0" smtClean="0">
                <a:latin typeface="Times New Roman" pitchFamily="18" charset="0"/>
              </a:rPr>
              <a:t>Επιχειρηματικό Σχέδιο της μιας Σελίδας</a:t>
            </a:r>
          </a:p>
        </p:txBody>
      </p:sp>
      <p:graphicFrame>
        <p:nvGraphicFramePr>
          <p:cNvPr id="7170" name="Object 3"/>
          <p:cNvGraphicFramePr>
            <a:graphicFrameLocks noChangeAspect="1"/>
          </p:cNvGraphicFramePr>
          <p:nvPr/>
        </p:nvGraphicFramePr>
        <p:xfrm>
          <a:off x="2752725" y="76200"/>
          <a:ext cx="6391275" cy="6705600"/>
        </p:xfrm>
        <a:graphic>
          <a:graphicData uri="http://schemas.openxmlformats.org/presentationml/2006/ole">
            <mc:AlternateContent xmlns:mc="http://schemas.openxmlformats.org/markup-compatibility/2006">
              <mc:Choice xmlns:v="urn:schemas-microsoft-com:vml" Requires="v">
                <p:oleObj spid="_x0000_s3075" name="Visio" r:id="rId3" imgW="7912270" imgH="6916571" progId="">
                  <p:embed/>
                </p:oleObj>
              </mc:Choice>
              <mc:Fallback>
                <p:oleObj name="Visio" r:id="rId3" imgW="7912270" imgH="6916571" progId="">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52725" y="76200"/>
                        <a:ext cx="6391275" cy="670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62" name="Rectangle 2"/>
          <p:cNvSpPr>
            <a:spLocks noGrp="1" noChangeArrowheads="1"/>
          </p:cNvSpPr>
          <p:nvPr>
            <p:ph type="title"/>
          </p:nvPr>
        </p:nvSpPr>
        <p:spPr>
          <a:xfrm>
            <a:off x="685800" y="228600"/>
            <a:ext cx="7772400" cy="609600"/>
          </a:xfrm>
        </p:spPr>
        <p:txBody>
          <a:bodyPr/>
          <a:lstStyle/>
          <a:p>
            <a:pPr>
              <a:defRPr/>
            </a:pPr>
            <a:r>
              <a:rPr lang="el-GR" sz="3200" i="0" smtClean="0">
                <a:solidFill>
                  <a:srgbClr val="FF0000"/>
                </a:solidFill>
                <a:latin typeface="Times New Roman" pitchFamily="18" charset="0"/>
              </a:rPr>
              <a:t>Τρία επίπεδα στρατηγικής</a:t>
            </a:r>
            <a:endParaRPr lang="el-GR" smtClean="0">
              <a:latin typeface="Times New Roman" pitchFamily="18" charset="0"/>
            </a:endParaRPr>
          </a:p>
        </p:txBody>
      </p:sp>
      <p:sp>
        <p:nvSpPr>
          <p:cNvPr id="104451" name="Text Box 3"/>
          <p:cNvSpPr txBox="1">
            <a:spLocks noChangeArrowheads="1"/>
          </p:cNvSpPr>
          <p:nvPr/>
        </p:nvSpPr>
        <p:spPr bwMode="auto">
          <a:xfrm>
            <a:off x="76200" y="1431925"/>
            <a:ext cx="2209800" cy="581025"/>
          </a:xfrm>
          <a:prstGeom prst="rect">
            <a:avLst/>
          </a:prstGeom>
          <a:noFill/>
          <a:ln w="12700">
            <a:noFill/>
            <a:miter lim="800000"/>
            <a:headEnd/>
            <a:tailEnd/>
          </a:ln>
        </p:spPr>
        <p:txBody>
          <a:bodyPr>
            <a:spAutoFit/>
          </a:bodyPr>
          <a:lstStyle/>
          <a:p>
            <a:pPr>
              <a:spcBef>
                <a:spcPct val="50000"/>
              </a:spcBef>
            </a:pPr>
            <a:r>
              <a:rPr lang="el-GR" sz="1600" b="1">
                <a:solidFill>
                  <a:schemeClr val="hlink"/>
                </a:solidFill>
              </a:rPr>
              <a:t>ΕΠΙΧΕΙΡΗΜΑΤΙΚΟ/ΕΤΑΙΡΙΚΟ ΕΠΙΠΕΔΟ</a:t>
            </a:r>
            <a:endParaRPr lang="el-GR" sz="1600" b="1"/>
          </a:p>
        </p:txBody>
      </p:sp>
      <p:sp>
        <p:nvSpPr>
          <p:cNvPr id="104452" name="Text Box 4"/>
          <p:cNvSpPr txBox="1">
            <a:spLocks noChangeArrowheads="1"/>
          </p:cNvSpPr>
          <p:nvPr/>
        </p:nvSpPr>
        <p:spPr bwMode="auto">
          <a:xfrm>
            <a:off x="76200" y="2574925"/>
            <a:ext cx="1600200" cy="1314450"/>
          </a:xfrm>
          <a:prstGeom prst="rect">
            <a:avLst/>
          </a:prstGeom>
          <a:noFill/>
          <a:ln w="12700">
            <a:noFill/>
            <a:miter lim="800000"/>
            <a:headEnd/>
            <a:tailEnd/>
          </a:ln>
        </p:spPr>
        <p:txBody>
          <a:bodyPr>
            <a:spAutoFit/>
          </a:bodyPr>
          <a:lstStyle/>
          <a:p>
            <a:pPr>
              <a:spcBef>
                <a:spcPct val="50000"/>
              </a:spcBef>
            </a:pPr>
            <a:r>
              <a:rPr lang="el-GR" sz="1600" b="1">
                <a:solidFill>
                  <a:schemeClr val="hlink"/>
                </a:solidFill>
              </a:rPr>
              <a:t>ΕΠΙΠΕΔΟ ΕΠΙΧΕΙΡΗ-ΜΑΤΙΚΩΝ ΜΟΝΑΔΩΝ (</a:t>
            </a:r>
            <a:r>
              <a:rPr lang="en-US" sz="1600" b="1">
                <a:solidFill>
                  <a:schemeClr val="hlink"/>
                </a:solidFill>
              </a:rPr>
              <a:t>SBUs)</a:t>
            </a:r>
            <a:endParaRPr lang="el-GR" sz="1600" b="1">
              <a:solidFill>
                <a:schemeClr val="hlink"/>
              </a:solidFill>
            </a:endParaRPr>
          </a:p>
        </p:txBody>
      </p:sp>
      <p:sp>
        <p:nvSpPr>
          <p:cNvPr id="104453" name="Text Box 5"/>
          <p:cNvSpPr txBox="1">
            <a:spLocks noChangeArrowheads="1"/>
          </p:cNvSpPr>
          <p:nvPr/>
        </p:nvSpPr>
        <p:spPr bwMode="auto">
          <a:xfrm>
            <a:off x="76200" y="4403725"/>
            <a:ext cx="1524000" cy="1069975"/>
          </a:xfrm>
          <a:prstGeom prst="rect">
            <a:avLst/>
          </a:prstGeom>
          <a:noFill/>
          <a:ln w="12700">
            <a:noFill/>
            <a:miter lim="800000"/>
            <a:headEnd/>
            <a:tailEnd/>
          </a:ln>
        </p:spPr>
        <p:txBody>
          <a:bodyPr>
            <a:spAutoFit/>
          </a:bodyPr>
          <a:lstStyle/>
          <a:p>
            <a:pPr>
              <a:spcBef>
                <a:spcPct val="50000"/>
              </a:spcBef>
            </a:pPr>
            <a:r>
              <a:rPr lang="el-GR" sz="1600" b="1" dirty="0">
                <a:solidFill>
                  <a:schemeClr val="hlink"/>
                </a:solidFill>
              </a:rPr>
              <a:t>ΕΠΙΠΕΔΟ</a:t>
            </a:r>
            <a:r>
              <a:rPr lang="el-GR" sz="1600" b="1" dirty="0"/>
              <a:t> </a:t>
            </a:r>
            <a:r>
              <a:rPr lang="el-GR" sz="1600" b="1" dirty="0" smtClean="0">
                <a:solidFill>
                  <a:schemeClr val="hlink"/>
                </a:solidFill>
              </a:rPr>
              <a:t>ΛΕΙΤΟΥΡΓΙΩΝ </a:t>
            </a:r>
            <a:r>
              <a:rPr lang="el-GR" sz="1600" b="1" dirty="0">
                <a:solidFill>
                  <a:schemeClr val="hlink"/>
                </a:solidFill>
              </a:rPr>
              <a:t>ΚΑΘΕ ΜΟΝΑΔΑΣ</a:t>
            </a:r>
            <a:endParaRPr lang="el-GR" sz="1600" b="1" dirty="0"/>
          </a:p>
        </p:txBody>
      </p:sp>
      <p:sp>
        <p:nvSpPr>
          <p:cNvPr id="104454" name="Rectangle 6"/>
          <p:cNvSpPr>
            <a:spLocks noChangeArrowheads="1"/>
          </p:cNvSpPr>
          <p:nvPr/>
        </p:nvSpPr>
        <p:spPr bwMode="auto">
          <a:xfrm>
            <a:off x="4114800" y="1447800"/>
            <a:ext cx="2362200" cy="609600"/>
          </a:xfrm>
          <a:prstGeom prst="rect">
            <a:avLst/>
          </a:prstGeom>
          <a:gradFill rotWithShape="0">
            <a:gsLst>
              <a:gs pos="0">
                <a:srgbClr val="FF9933"/>
              </a:gs>
              <a:gs pos="100000">
                <a:srgbClr val="FFFFFF"/>
              </a:gs>
            </a:gsLst>
            <a:lin ang="2700000" scaled="1"/>
          </a:gradFill>
          <a:ln w="25400">
            <a:solidFill>
              <a:schemeClr val="hlink"/>
            </a:solidFill>
            <a:miter lim="800000"/>
            <a:headEnd/>
            <a:tailEnd/>
          </a:ln>
          <a:effectLst>
            <a:outerShdw dist="107763" dir="2700000" algn="ctr" rotWithShape="0">
              <a:srgbClr val="0066FF">
                <a:alpha val="50000"/>
              </a:srgbClr>
            </a:outerShdw>
          </a:effectLst>
        </p:spPr>
        <p:txBody>
          <a:bodyPr wrap="none" anchor="ctr"/>
          <a:lstStyle/>
          <a:p>
            <a:pPr algn="ctr">
              <a:defRPr/>
            </a:pPr>
            <a:r>
              <a:rPr lang="en-US" sz="2400" b="1">
                <a:solidFill>
                  <a:schemeClr val="hlink"/>
                </a:solidFill>
              </a:rPr>
              <a:t>GENRON</a:t>
            </a:r>
            <a:endParaRPr lang="el-GR" sz="2400">
              <a:solidFill>
                <a:schemeClr val="hlink"/>
              </a:solidFill>
            </a:endParaRPr>
          </a:p>
        </p:txBody>
      </p:sp>
      <p:sp>
        <p:nvSpPr>
          <p:cNvPr id="104455" name="Rectangle 7"/>
          <p:cNvSpPr>
            <a:spLocks noChangeArrowheads="1"/>
          </p:cNvSpPr>
          <p:nvPr/>
        </p:nvSpPr>
        <p:spPr bwMode="auto">
          <a:xfrm>
            <a:off x="8001000" y="2895600"/>
            <a:ext cx="1066800" cy="838200"/>
          </a:xfrm>
          <a:prstGeom prst="rect">
            <a:avLst/>
          </a:prstGeom>
          <a:gradFill rotWithShape="0">
            <a:gsLst>
              <a:gs pos="0">
                <a:srgbClr val="FF9900"/>
              </a:gs>
              <a:gs pos="100000">
                <a:srgbClr val="FFFFFF"/>
              </a:gs>
            </a:gsLst>
            <a:lin ang="2700000" scaled="1"/>
          </a:gradFill>
          <a:ln w="25400">
            <a:solidFill>
              <a:schemeClr val="hlink"/>
            </a:solidFill>
            <a:miter lim="800000"/>
            <a:headEnd/>
            <a:tailEnd/>
          </a:ln>
        </p:spPr>
        <p:txBody>
          <a:bodyPr wrap="none" anchor="ctr"/>
          <a:lstStyle/>
          <a:p>
            <a:pPr algn="ctr"/>
            <a:r>
              <a:rPr lang="el-GR" sz="2400" b="1">
                <a:solidFill>
                  <a:schemeClr val="hlink"/>
                </a:solidFill>
              </a:rPr>
              <a:t> Καλλυ-</a:t>
            </a:r>
          </a:p>
          <a:p>
            <a:pPr algn="ctr"/>
            <a:r>
              <a:rPr lang="el-GR" sz="2400" b="1">
                <a:solidFill>
                  <a:schemeClr val="hlink"/>
                </a:solidFill>
              </a:rPr>
              <a:t>ντικά </a:t>
            </a:r>
          </a:p>
        </p:txBody>
      </p:sp>
      <p:sp>
        <p:nvSpPr>
          <p:cNvPr id="104456" name="Rectangle 8"/>
          <p:cNvSpPr>
            <a:spLocks noChangeArrowheads="1"/>
          </p:cNvSpPr>
          <p:nvPr/>
        </p:nvSpPr>
        <p:spPr bwMode="auto">
          <a:xfrm>
            <a:off x="6781800" y="2895600"/>
            <a:ext cx="1143000" cy="838200"/>
          </a:xfrm>
          <a:prstGeom prst="rect">
            <a:avLst/>
          </a:prstGeom>
          <a:gradFill rotWithShape="0">
            <a:gsLst>
              <a:gs pos="0">
                <a:srgbClr val="FF9900"/>
              </a:gs>
              <a:gs pos="100000">
                <a:srgbClr val="FFFFFF"/>
              </a:gs>
            </a:gsLst>
            <a:lin ang="2700000" scaled="1"/>
          </a:gradFill>
          <a:ln w="25400">
            <a:solidFill>
              <a:schemeClr val="hlink"/>
            </a:solidFill>
            <a:miter lim="800000"/>
            <a:headEnd/>
            <a:tailEnd/>
          </a:ln>
        </p:spPr>
        <p:txBody>
          <a:bodyPr wrap="none" anchor="ctr"/>
          <a:lstStyle/>
          <a:p>
            <a:pPr algn="ctr"/>
            <a:r>
              <a:rPr lang="el-GR" sz="2400" b="1">
                <a:solidFill>
                  <a:schemeClr val="hlink"/>
                </a:solidFill>
              </a:rPr>
              <a:t>Παγωτά</a:t>
            </a:r>
          </a:p>
        </p:txBody>
      </p:sp>
      <p:sp>
        <p:nvSpPr>
          <p:cNvPr id="104457" name="Rectangle 9"/>
          <p:cNvSpPr>
            <a:spLocks noChangeArrowheads="1"/>
          </p:cNvSpPr>
          <p:nvPr/>
        </p:nvSpPr>
        <p:spPr bwMode="auto">
          <a:xfrm>
            <a:off x="4648200" y="2895600"/>
            <a:ext cx="2057400" cy="838200"/>
          </a:xfrm>
          <a:prstGeom prst="rect">
            <a:avLst/>
          </a:prstGeom>
          <a:gradFill rotWithShape="0">
            <a:gsLst>
              <a:gs pos="0">
                <a:srgbClr val="FF9900"/>
              </a:gs>
              <a:gs pos="100000">
                <a:srgbClr val="FFFFFF"/>
              </a:gs>
            </a:gsLst>
            <a:lin ang="2700000" scaled="1"/>
          </a:gradFill>
          <a:ln w="25400">
            <a:solidFill>
              <a:schemeClr val="hlink"/>
            </a:solidFill>
            <a:miter lim="800000"/>
            <a:headEnd/>
            <a:tailEnd/>
          </a:ln>
        </p:spPr>
        <p:txBody>
          <a:bodyPr wrap="none" anchor="ctr"/>
          <a:lstStyle/>
          <a:p>
            <a:pPr algn="ctr"/>
            <a:r>
              <a:rPr lang="el-GR" sz="2400" b="1">
                <a:solidFill>
                  <a:schemeClr val="hlink"/>
                </a:solidFill>
              </a:rPr>
              <a:t>Απορρυπαντικά </a:t>
            </a:r>
          </a:p>
          <a:p>
            <a:pPr algn="ctr"/>
            <a:r>
              <a:rPr lang="el-GR" sz="2400" b="1">
                <a:solidFill>
                  <a:schemeClr val="hlink"/>
                </a:solidFill>
              </a:rPr>
              <a:t>και χημικά</a:t>
            </a:r>
          </a:p>
        </p:txBody>
      </p:sp>
      <p:sp>
        <p:nvSpPr>
          <p:cNvPr id="104458" name="Rectangle 10"/>
          <p:cNvSpPr>
            <a:spLocks noChangeArrowheads="1"/>
          </p:cNvSpPr>
          <p:nvPr/>
        </p:nvSpPr>
        <p:spPr bwMode="auto">
          <a:xfrm>
            <a:off x="3200400" y="2895600"/>
            <a:ext cx="1371600" cy="838200"/>
          </a:xfrm>
          <a:prstGeom prst="rect">
            <a:avLst/>
          </a:prstGeom>
          <a:gradFill rotWithShape="0">
            <a:gsLst>
              <a:gs pos="0">
                <a:srgbClr val="FF9900"/>
              </a:gs>
              <a:gs pos="100000">
                <a:srgbClr val="FFFFFF"/>
              </a:gs>
            </a:gsLst>
            <a:lin ang="2700000" scaled="1"/>
          </a:gradFill>
          <a:ln w="25400">
            <a:solidFill>
              <a:schemeClr val="hlink"/>
            </a:solidFill>
            <a:miter lim="800000"/>
            <a:headEnd/>
            <a:tailEnd/>
          </a:ln>
        </p:spPr>
        <p:txBody>
          <a:bodyPr wrap="none" anchor="ctr"/>
          <a:lstStyle/>
          <a:p>
            <a:pPr algn="ctr"/>
            <a:r>
              <a:rPr lang="en-US" sz="2400" b="1">
                <a:solidFill>
                  <a:schemeClr val="hlink"/>
                </a:solidFill>
              </a:rPr>
              <a:t>Κατεψυγ-</a:t>
            </a:r>
          </a:p>
          <a:p>
            <a:pPr algn="ctr"/>
            <a:r>
              <a:rPr lang="en-US" sz="2400" b="1">
                <a:solidFill>
                  <a:schemeClr val="hlink"/>
                </a:solidFill>
              </a:rPr>
              <a:t>μένα</a:t>
            </a:r>
            <a:endParaRPr lang="el-GR" sz="2400" b="1">
              <a:solidFill>
                <a:schemeClr val="hlink"/>
              </a:solidFill>
            </a:endParaRPr>
          </a:p>
        </p:txBody>
      </p:sp>
      <p:sp>
        <p:nvSpPr>
          <p:cNvPr id="104459" name="Rectangle 11"/>
          <p:cNvSpPr>
            <a:spLocks noChangeArrowheads="1"/>
          </p:cNvSpPr>
          <p:nvPr/>
        </p:nvSpPr>
        <p:spPr bwMode="auto">
          <a:xfrm>
            <a:off x="1600200" y="2895600"/>
            <a:ext cx="1524000" cy="838200"/>
          </a:xfrm>
          <a:prstGeom prst="rect">
            <a:avLst/>
          </a:prstGeom>
          <a:gradFill rotWithShape="0">
            <a:gsLst>
              <a:gs pos="0">
                <a:srgbClr val="FF9900"/>
              </a:gs>
              <a:gs pos="100000">
                <a:srgbClr val="FFFFFF"/>
              </a:gs>
            </a:gsLst>
            <a:lin ang="2700000" scaled="1"/>
          </a:gradFill>
          <a:ln w="25400">
            <a:solidFill>
              <a:schemeClr val="hlink"/>
            </a:solidFill>
            <a:miter lim="800000"/>
            <a:headEnd/>
            <a:tailEnd/>
          </a:ln>
        </p:spPr>
        <p:txBody>
          <a:bodyPr wrap="none" anchor="ctr"/>
          <a:lstStyle/>
          <a:p>
            <a:pPr algn="ctr"/>
            <a:r>
              <a:rPr lang="el-GR" sz="2400" b="1">
                <a:solidFill>
                  <a:schemeClr val="hlink"/>
                </a:solidFill>
              </a:rPr>
              <a:t>Λίπη και </a:t>
            </a:r>
          </a:p>
          <a:p>
            <a:pPr algn="ctr"/>
            <a:r>
              <a:rPr lang="el-GR" sz="2400" b="1">
                <a:solidFill>
                  <a:schemeClr val="hlink"/>
                </a:solidFill>
              </a:rPr>
              <a:t>έλαια</a:t>
            </a:r>
          </a:p>
        </p:txBody>
      </p:sp>
      <p:grpSp>
        <p:nvGrpSpPr>
          <p:cNvPr id="2" name="Group 12"/>
          <p:cNvGrpSpPr>
            <a:grpSpLocks/>
          </p:cNvGrpSpPr>
          <p:nvPr/>
        </p:nvGrpSpPr>
        <p:grpSpPr bwMode="auto">
          <a:xfrm>
            <a:off x="2362200" y="2057400"/>
            <a:ext cx="6248400" cy="838200"/>
            <a:chOff x="1488" y="1296"/>
            <a:chExt cx="3936" cy="528"/>
          </a:xfrm>
        </p:grpSpPr>
        <p:sp>
          <p:nvSpPr>
            <p:cNvPr id="104472" name="Line 13"/>
            <p:cNvSpPr>
              <a:spLocks noChangeShapeType="1"/>
            </p:cNvSpPr>
            <p:nvPr/>
          </p:nvSpPr>
          <p:spPr bwMode="auto">
            <a:xfrm>
              <a:off x="3360" y="1296"/>
              <a:ext cx="0" cy="192"/>
            </a:xfrm>
            <a:prstGeom prst="line">
              <a:avLst/>
            </a:prstGeom>
            <a:noFill/>
            <a:ln w="25400">
              <a:solidFill>
                <a:srgbClr val="0000FF"/>
              </a:solidFill>
              <a:round/>
              <a:headEnd/>
              <a:tailEnd/>
            </a:ln>
          </p:spPr>
          <p:txBody>
            <a:bodyPr wrap="none" anchor="ctr"/>
            <a:lstStyle/>
            <a:p>
              <a:endParaRPr lang="el-GR"/>
            </a:p>
          </p:txBody>
        </p:sp>
        <p:sp>
          <p:nvSpPr>
            <p:cNvPr id="104473" name="Line 14"/>
            <p:cNvSpPr>
              <a:spLocks noChangeShapeType="1"/>
            </p:cNvSpPr>
            <p:nvPr/>
          </p:nvSpPr>
          <p:spPr bwMode="auto">
            <a:xfrm>
              <a:off x="1488" y="1488"/>
              <a:ext cx="3936" cy="0"/>
            </a:xfrm>
            <a:prstGeom prst="line">
              <a:avLst/>
            </a:prstGeom>
            <a:noFill/>
            <a:ln w="25400">
              <a:solidFill>
                <a:srgbClr val="0000FF"/>
              </a:solidFill>
              <a:round/>
              <a:headEnd/>
              <a:tailEnd/>
            </a:ln>
          </p:spPr>
          <p:txBody>
            <a:bodyPr wrap="none" anchor="ctr"/>
            <a:lstStyle/>
            <a:p>
              <a:endParaRPr lang="el-GR"/>
            </a:p>
          </p:txBody>
        </p:sp>
        <p:sp>
          <p:nvSpPr>
            <p:cNvPr id="104474" name="Line 15"/>
            <p:cNvSpPr>
              <a:spLocks noChangeShapeType="1"/>
            </p:cNvSpPr>
            <p:nvPr/>
          </p:nvSpPr>
          <p:spPr bwMode="auto">
            <a:xfrm>
              <a:off x="1488" y="1488"/>
              <a:ext cx="0" cy="336"/>
            </a:xfrm>
            <a:prstGeom prst="line">
              <a:avLst/>
            </a:prstGeom>
            <a:noFill/>
            <a:ln w="25400">
              <a:solidFill>
                <a:srgbClr val="0000FF"/>
              </a:solidFill>
              <a:round/>
              <a:headEnd/>
              <a:tailEnd/>
            </a:ln>
          </p:spPr>
          <p:txBody>
            <a:bodyPr wrap="none" anchor="ctr"/>
            <a:lstStyle/>
            <a:p>
              <a:endParaRPr lang="el-GR"/>
            </a:p>
          </p:txBody>
        </p:sp>
        <p:sp>
          <p:nvSpPr>
            <p:cNvPr id="104475" name="Line 16"/>
            <p:cNvSpPr>
              <a:spLocks noChangeShapeType="1"/>
            </p:cNvSpPr>
            <p:nvPr/>
          </p:nvSpPr>
          <p:spPr bwMode="auto">
            <a:xfrm>
              <a:off x="2448" y="1488"/>
              <a:ext cx="0" cy="336"/>
            </a:xfrm>
            <a:prstGeom prst="line">
              <a:avLst/>
            </a:prstGeom>
            <a:noFill/>
            <a:ln w="25400">
              <a:solidFill>
                <a:srgbClr val="0000FF"/>
              </a:solidFill>
              <a:round/>
              <a:headEnd/>
              <a:tailEnd/>
            </a:ln>
          </p:spPr>
          <p:txBody>
            <a:bodyPr wrap="none" anchor="ctr"/>
            <a:lstStyle/>
            <a:p>
              <a:endParaRPr lang="el-GR"/>
            </a:p>
          </p:txBody>
        </p:sp>
        <p:sp>
          <p:nvSpPr>
            <p:cNvPr id="104476" name="Line 17"/>
            <p:cNvSpPr>
              <a:spLocks noChangeShapeType="1"/>
            </p:cNvSpPr>
            <p:nvPr/>
          </p:nvSpPr>
          <p:spPr bwMode="auto">
            <a:xfrm>
              <a:off x="3552" y="1488"/>
              <a:ext cx="0" cy="336"/>
            </a:xfrm>
            <a:prstGeom prst="line">
              <a:avLst/>
            </a:prstGeom>
            <a:noFill/>
            <a:ln w="25400">
              <a:solidFill>
                <a:srgbClr val="0000FF"/>
              </a:solidFill>
              <a:round/>
              <a:headEnd/>
              <a:tailEnd/>
            </a:ln>
          </p:spPr>
          <p:txBody>
            <a:bodyPr wrap="none" anchor="ctr"/>
            <a:lstStyle/>
            <a:p>
              <a:endParaRPr lang="el-GR"/>
            </a:p>
          </p:txBody>
        </p:sp>
        <p:sp>
          <p:nvSpPr>
            <p:cNvPr id="104477" name="Line 18"/>
            <p:cNvSpPr>
              <a:spLocks noChangeShapeType="1"/>
            </p:cNvSpPr>
            <p:nvPr/>
          </p:nvSpPr>
          <p:spPr bwMode="auto">
            <a:xfrm>
              <a:off x="4656" y="1488"/>
              <a:ext cx="0" cy="336"/>
            </a:xfrm>
            <a:prstGeom prst="line">
              <a:avLst/>
            </a:prstGeom>
            <a:noFill/>
            <a:ln w="25400">
              <a:solidFill>
                <a:srgbClr val="0000FF"/>
              </a:solidFill>
              <a:round/>
              <a:headEnd/>
              <a:tailEnd/>
            </a:ln>
          </p:spPr>
          <p:txBody>
            <a:bodyPr wrap="none" anchor="ctr"/>
            <a:lstStyle/>
            <a:p>
              <a:endParaRPr lang="el-GR"/>
            </a:p>
          </p:txBody>
        </p:sp>
        <p:sp>
          <p:nvSpPr>
            <p:cNvPr id="104478" name="Line 19"/>
            <p:cNvSpPr>
              <a:spLocks noChangeShapeType="1"/>
            </p:cNvSpPr>
            <p:nvPr/>
          </p:nvSpPr>
          <p:spPr bwMode="auto">
            <a:xfrm>
              <a:off x="5424" y="1488"/>
              <a:ext cx="0" cy="336"/>
            </a:xfrm>
            <a:prstGeom prst="line">
              <a:avLst/>
            </a:prstGeom>
            <a:noFill/>
            <a:ln w="25400">
              <a:solidFill>
                <a:srgbClr val="0000FF"/>
              </a:solidFill>
              <a:round/>
              <a:headEnd/>
              <a:tailEnd/>
            </a:ln>
          </p:spPr>
          <p:txBody>
            <a:bodyPr wrap="none" anchor="ctr"/>
            <a:lstStyle/>
            <a:p>
              <a:endParaRPr lang="el-GR"/>
            </a:p>
          </p:txBody>
        </p:sp>
      </p:grpSp>
      <p:sp>
        <p:nvSpPr>
          <p:cNvPr id="104461" name="Rectangle 20"/>
          <p:cNvSpPr>
            <a:spLocks noChangeArrowheads="1"/>
          </p:cNvSpPr>
          <p:nvPr/>
        </p:nvSpPr>
        <p:spPr bwMode="auto">
          <a:xfrm>
            <a:off x="1600200" y="4724400"/>
            <a:ext cx="1752600" cy="914400"/>
          </a:xfrm>
          <a:prstGeom prst="rect">
            <a:avLst/>
          </a:prstGeom>
          <a:gradFill rotWithShape="0">
            <a:gsLst>
              <a:gs pos="0">
                <a:srgbClr val="FF9900"/>
              </a:gs>
              <a:gs pos="100000">
                <a:srgbClr val="FFFFFF"/>
              </a:gs>
            </a:gsLst>
            <a:lin ang="2700000" scaled="1"/>
          </a:gradFill>
          <a:ln w="25400">
            <a:solidFill>
              <a:schemeClr val="hlink"/>
            </a:solidFill>
            <a:miter lim="800000"/>
            <a:headEnd/>
            <a:tailEnd/>
          </a:ln>
        </p:spPr>
        <p:txBody>
          <a:bodyPr wrap="none" anchor="ctr"/>
          <a:lstStyle/>
          <a:p>
            <a:pPr algn="ctr">
              <a:lnSpc>
                <a:spcPct val="80000"/>
              </a:lnSpc>
            </a:pPr>
            <a:r>
              <a:rPr lang="el-GR" sz="2400" b="1">
                <a:solidFill>
                  <a:schemeClr val="hlink"/>
                </a:solidFill>
              </a:rPr>
              <a:t>Τμήμα </a:t>
            </a:r>
          </a:p>
          <a:p>
            <a:pPr algn="ctr">
              <a:lnSpc>
                <a:spcPct val="80000"/>
              </a:lnSpc>
            </a:pPr>
            <a:r>
              <a:rPr lang="el-GR" sz="2400" b="1">
                <a:solidFill>
                  <a:schemeClr val="hlink"/>
                </a:solidFill>
              </a:rPr>
              <a:t>Ανθρωπίνων </a:t>
            </a:r>
          </a:p>
          <a:p>
            <a:pPr algn="ctr">
              <a:lnSpc>
                <a:spcPct val="80000"/>
              </a:lnSpc>
            </a:pPr>
            <a:r>
              <a:rPr lang="el-GR" sz="2400" b="1">
                <a:solidFill>
                  <a:schemeClr val="hlink"/>
                </a:solidFill>
              </a:rPr>
              <a:t>Πόρων</a:t>
            </a:r>
          </a:p>
        </p:txBody>
      </p:sp>
      <p:sp>
        <p:nvSpPr>
          <p:cNvPr id="104462" name="Rectangle 21"/>
          <p:cNvSpPr>
            <a:spLocks noChangeArrowheads="1"/>
          </p:cNvSpPr>
          <p:nvPr/>
        </p:nvSpPr>
        <p:spPr bwMode="auto">
          <a:xfrm>
            <a:off x="5257800" y="4724400"/>
            <a:ext cx="1752600" cy="838200"/>
          </a:xfrm>
          <a:prstGeom prst="rect">
            <a:avLst/>
          </a:prstGeom>
          <a:gradFill rotWithShape="0">
            <a:gsLst>
              <a:gs pos="0">
                <a:srgbClr val="FF9900"/>
              </a:gs>
              <a:gs pos="100000">
                <a:srgbClr val="FFFFFF"/>
              </a:gs>
            </a:gsLst>
            <a:lin ang="2700000" scaled="1"/>
          </a:gradFill>
          <a:ln w="25400">
            <a:solidFill>
              <a:schemeClr val="hlink"/>
            </a:solidFill>
            <a:miter lim="800000"/>
            <a:headEnd/>
            <a:tailEnd/>
          </a:ln>
        </p:spPr>
        <p:txBody>
          <a:bodyPr wrap="none" anchor="ctr"/>
          <a:lstStyle/>
          <a:p>
            <a:pPr algn="ctr"/>
            <a:r>
              <a:rPr lang="el-GR" sz="2400" b="1">
                <a:solidFill>
                  <a:schemeClr val="hlink"/>
                </a:solidFill>
              </a:rPr>
              <a:t>Τμήμα </a:t>
            </a:r>
          </a:p>
          <a:p>
            <a:pPr algn="ctr"/>
            <a:r>
              <a:rPr lang="el-GR" sz="2400" b="1">
                <a:solidFill>
                  <a:schemeClr val="hlink"/>
                </a:solidFill>
              </a:rPr>
              <a:t>Παραγωγής</a:t>
            </a:r>
          </a:p>
        </p:txBody>
      </p:sp>
      <p:sp>
        <p:nvSpPr>
          <p:cNvPr id="104463" name="Rectangle 22"/>
          <p:cNvSpPr>
            <a:spLocks noChangeArrowheads="1"/>
          </p:cNvSpPr>
          <p:nvPr/>
        </p:nvSpPr>
        <p:spPr bwMode="auto">
          <a:xfrm>
            <a:off x="3429000" y="4724400"/>
            <a:ext cx="1752600" cy="838200"/>
          </a:xfrm>
          <a:prstGeom prst="rect">
            <a:avLst/>
          </a:prstGeom>
          <a:gradFill rotWithShape="0">
            <a:gsLst>
              <a:gs pos="0">
                <a:srgbClr val="FF9900"/>
              </a:gs>
              <a:gs pos="100000">
                <a:srgbClr val="FFFFFF"/>
              </a:gs>
            </a:gsLst>
            <a:lin ang="2700000" scaled="1"/>
          </a:gradFill>
          <a:ln w="25400">
            <a:solidFill>
              <a:schemeClr val="hlink"/>
            </a:solidFill>
            <a:miter lim="800000"/>
            <a:headEnd/>
            <a:tailEnd/>
          </a:ln>
        </p:spPr>
        <p:txBody>
          <a:bodyPr wrap="none" anchor="ctr"/>
          <a:lstStyle/>
          <a:p>
            <a:pPr algn="ctr"/>
            <a:r>
              <a:rPr lang="el-GR" sz="2400" b="1">
                <a:solidFill>
                  <a:schemeClr val="hlink"/>
                </a:solidFill>
              </a:rPr>
              <a:t>Τμήμα </a:t>
            </a:r>
          </a:p>
          <a:p>
            <a:pPr algn="ctr"/>
            <a:r>
              <a:rPr lang="el-GR" sz="2400" b="1">
                <a:solidFill>
                  <a:schemeClr val="hlink"/>
                </a:solidFill>
              </a:rPr>
              <a:t>Πωλήσεων</a:t>
            </a:r>
          </a:p>
        </p:txBody>
      </p:sp>
      <p:sp>
        <p:nvSpPr>
          <p:cNvPr id="104464" name="Rectangle 23"/>
          <p:cNvSpPr>
            <a:spLocks noChangeArrowheads="1"/>
          </p:cNvSpPr>
          <p:nvPr/>
        </p:nvSpPr>
        <p:spPr bwMode="auto">
          <a:xfrm>
            <a:off x="7086600" y="4724400"/>
            <a:ext cx="1752600" cy="838200"/>
          </a:xfrm>
          <a:prstGeom prst="rect">
            <a:avLst/>
          </a:prstGeom>
          <a:gradFill rotWithShape="0">
            <a:gsLst>
              <a:gs pos="0">
                <a:srgbClr val="FF9900"/>
              </a:gs>
              <a:gs pos="100000">
                <a:srgbClr val="FFFFFF"/>
              </a:gs>
            </a:gsLst>
            <a:lin ang="2700000" scaled="1"/>
          </a:gradFill>
          <a:ln w="25400">
            <a:solidFill>
              <a:schemeClr val="hlink"/>
            </a:solidFill>
            <a:miter lim="800000"/>
            <a:headEnd/>
            <a:tailEnd/>
          </a:ln>
        </p:spPr>
        <p:txBody>
          <a:bodyPr wrap="none" anchor="ctr"/>
          <a:lstStyle/>
          <a:p>
            <a:pPr algn="ctr"/>
            <a:r>
              <a:rPr lang="el-GR" sz="2400" b="1">
                <a:solidFill>
                  <a:schemeClr val="hlink"/>
                </a:solidFill>
              </a:rPr>
              <a:t>Τμήμα </a:t>
            </a:r>
          </a:p>
          <a:p>
            <a:pPr algn="ctr"/>
            <a:r>
              <a:rPr lang="el-GR" sz="2400" b="1">
                <a:solidFill>
                  <a:schemeClr val="hlink"/>
                </a:solidFill>
              </a:rPr>
              <a:t>Μάρκετινγκ</a:t>
            </a:r>
          </a:p>
        </p:txBody>
      </p:sp>
      <p:grpSp>
        <p:nvGrpSpPr>
          <p:cNvPr id="3" name="Group 24"/>
          <p:cNvGrpSpPr>
            <a:grpSpLocks/>
          </p:cNvGrpSpPr>
          <p:nvPr/>
        </p:nvGrpSpPr>
        <p:grpSpPr bwMode="auto">
          <a:xfrm>
            <a:off x="2362200" y="3733800"/>
            <a:ext cx="5486400" cy="990600"/>
            <a:chOff x="1488" y="2352"/>
            <a:chExt cx="3456" cy="624"/>
          </a:xfrm>
        </p:grpSpPr>
        <p:sp>
          <p:nvSpPr>
            <p:cNvPr id="104466" name="Line 25"/>
            <p:cNvSpPr>
              <a:spLocks noChangeShapeType="1"/>
            </p:cNvSpPr>
            <p:nvPr/>
          </p:nvSpPr>
          <p:spPr bwMode="auto">
            <a:xfrm>
              <a:off x="1488" y="2688"/>
              <a:ext cx="3456" cy="0"/>
            </a:xfrm>
            <a:prstGeom prst="line">
              <a:avLst/>
            </a:prstGeom>
            <a:noFill/>
            <a:ln w="25400">
              <a:solidFill>
                <a:schemeClr val="hlink"/>
              </a:solidFill>
              <a:round/>
              <a:headEnd/>
              <a:tailEnd/>
            </a:ln>
          </p:spPr>
          <p:txBody>
            <a:bodyPr wrap="none" anchor="ctr"/>
            <a:lstStyle/>
            <a:p>
              <a:endParaRPr lang="el-GR"/>
            </a:p>
          </p:txBody>
        </p:sp>
        <p:grpSp>
          <p:nvGrpSpPr>
            <p:cNvPr id="4" name="Group 26"/>
            <p:cNvGrpSpPr>
              <a:grpSpLocks/>
            </p:cNvGrpSpPr>
            <p:nvPr/>
          </p:nvGrpSpPr>
          <p:grpSpPr bwMode="auto">
            <a:xfrm>
              <a:off x="1488" y="2352"/>
              <a:ext cx="3456" cy="624"/>
              <a:chOff x="1488" y="2352"/>
              <a:chExt cx="3456" cy="624"/>
            </a:xfrm>
          </p:grpSpPr>
          <p:sp>
            <p:nvSpPr>
              <p:cNvPr id="104468" name="Line 27"/>
              <p:cNvSpPr>
                <a:spLocks noChangeShapeType="1"/>
              </p:cNvSpPr>
              <p:nvPr/>
            </p:nvSpPr>
            <p:spPr bwMode="auto">
              <a:xfrm>
                <a:off x="1488" y="2352"/>
                <a:ext cx="0" cy="624"/>
              </a:xfrm>
              <a:prstGeom prst="line">
                <a:avLst/>
              </a:prstGeom>
              <a:noFill/>
              <a:ln w="25400">
                <a:solidFill>
                  <a:schemeClr val="hlink"/>
                </a:solidFill>
                <a:round/>
                <a:headEnd/>
                <a:tailEnd/>
              </a:ln>
            </p:spPr>
            <p:txBody>
              <a:bodyPr wrap="none" anchor="ctr"/>
              <a:lstStyle/>
              <a:p>
                <a:endParaRPr lang="el-GR"/>
              </a:p>
            </p:txBody>
          </p:sp>
          <p:sp>
            <p:nvSpPr>
              <p:cNvPr id="104469" name="Line 28"/>
              <p:cNvSpPr>
                <a:spLocks noChangeShapeType="1"/>
              </p:cNvSpPr>
              <p:nvPr/>
            </p:nvSpPr>
            <p:spPr bwMode="auto">
              <a:xfrm>
                <a:off x="2688" y="2688"/>
                <a:ext cx="0" cy="288"/>
              </a:xfrm>
              <a:prstGeom prst="line">
                <a:avLst/>
              </a:prstGeom>
              <a:noFill/>
              <a:ln w="25400">
                <a:solidFill>
                  <a:schemeClr val="hlink"/>
                </a:solidFill>
                <a:round/>
                <a:headEnd/>
                <a:tailEnd/>
              </a:ln>
            </p:spPr>
            <p:txBody>
              <a:bodyPr wrap="none" anchor="ctr"/>
              <a:lstStyle/>
              <a:p>
                <a:endParaRPr lang="el-GR"/>
              </a:p>
            </p:txBody>
          </p:sp>
          <p:sp>
            <p:nvSpPr>
              <p:cNvPr id="104470" name="Line 29"/>
              <p:cNvSpPr>
                <a:spLocks noChangeShapeType="1"/>
              </p:cNvSpPr>
              <p:nvPr/>
            </p:nvSpPr>
            <p:spPr bwMode="auto">
              <a:xfrm>
                <a:off x="3840" y="2688"/>
                <a:ext cx="0" cy="288"/>
              </a:xfrm>
              <a:prstGeom prst="line">
                <a:avLst/>
              </a:prstGeom>
              <a:noFill/>
              <a:ln w="25400">
                <a:solidFill>
                  <a:schemeClr val="hlink"/>
                </a:solidFill>
                <a:round/>
                <a:headEnd/>
                <a:tailEnd/>
              </a:ln>
            </p:spPr>
            <p:txBody>
              <a:bodyPr wrap="none" anchor="ctr"/>
              <a:lstStyle/>
              <a:p>
                <a:endParaRPr lang="el-GR"/>
              </a:p>
            </p:txBody>
          </p:sp>
          <p:sp>
            <p:nvSpPr>
              <p:cNvPr id="104471" name="Line 30"/>
              <p:cNvSpPr>
                <a:spLocks noChangeShapeType="1"/>
              </p:cNvSpPr>
              <p:nvPr/>
            </p:nvSpPr>
            <p:spPr bwMode="auto">
              <a:xfrm>
                <a:off x="4944" y="2688"/>
                <a:ext cx="0" cy="288"/>
              </a:xfrm>
              <a:prstGeom prst="line">
                <a:avLst/>
              </a:prstGeom>
              <a:noFill/>
              <a:ln w="25400">
                <a:solidFill>
                  <a:schemeClr val="hlink"/>
                </a:solidFill>
                <a:round/>
                <a:headEnd/>
                <a:tailEnd/>
              </a:ln>
            </p:spPr>
            <p:txBody>
              <a:bodyPr wrap="none" anchor="ctr"/>
              <a:lstStyle/>
              <a:p>
                <a:endParaRPr lang="el-GR"/>
              </a:p>
            </p:txBody>
          </p:sp>
        </p:grpSp>
      </p:gr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ChangeArrowheads="1"/>
          </p:cNvSpPr>
          <p:nvPr/>
        </p:nvSpPr>
        <p:spPr bwMode="auto">
          <a:xfrm>
            <a:off x="603250" y="511175"/>
            <a:ext cx="7924800" cy="5846763"/>
          </a:xfrm>
          <a:prstGeom prst="rect">
            <a:avLst/>
          </a:prstGeom>
          <a:noFill/>
          <a:ln w="12700">
            <a:noFill/>
            <a:miter lim="800000"/>
            <a:headEnd/>
            <a:tailEnd/>
          </a:ln>
        </p:spPr>
        <p:txBody>
          <a:bodyPr wrap="none" anchor="ctr"/>
          <a:lstStyle/>
          <a:p>
            <a:endParaRPr lang="en-US"/>
          </a:p>
        </p:txBody>
      </p:sp>
      <p:sp>
        <p:nvSpPr>
          <p:cNvPr id="105475" name="Rectangle 3"/>
          <p:cNvSpPr>
            <a:spLocks noChangeArrowheads="1"/>
          </p:cNvSpPr>
          <p:nvPr/>
        </p:nvSpPr>
        <p:spPr bwMode="auto">
          <a:xfrm>
            <a:off x="685800" y="6248400"/>
            <a:ext cx="1905000" cy="457200"/>
          </a:xfrm>
          <a:prstGeom prst="rect">
            <a:avLst/>
          </a:prstGeom>
          <a:noFill/>
          <a:ln w="12700">
            <a:noFill/>
            <a:miter lim="800000"/>
            <a:headEnd/>
            <a:tailEnd/>
          </a:ln>
        </p:spPr>
        <p:txBody>
          <a:bodyPr wrap="none" anchor="ctr"/>
          <a:lstStyle/>
          <a:p>
            <a:endParaRPr lang="en-US"/>
          </a:p>
        </p:txBody>
      </p:sp>
      <p:sp>
        <p:nvSpPr>
          <p:cNvPr id="105476" name="Rectangle 4"/>
          <p:cNvSpPr>
            <a:spLocks noChangeArrowheads="1"/>
          </p:cNvSpPr>
          <p:nvPr/>
        </p:nvSpPr>
        <p:spPr bwMode="auto">
          <a:xfrm>
            <a:off x="3124200" y="6248400"/>
            <a:ext cx="2895600" cy="457200"/>
          </a:xfrm>
          <a:prstGeom prst="rect">
            <a:avLst/>
          </a:prstGeom>
          <a:noFill/>
          <a:ln w="12700">
            <a:noFill/>
            <a:miter lim="800000"/>
            <a:headEnd/>
            <a:tailEnd/>
          </a:ln>
        </p:spPr>
        <p:txBody>
          <a:bodyPr wrap="none" anchor="ctr"/>
          <a:lstStyle/>
          <a:p>
            <a:endParaRPr lang="en-US"/>
          </a:p>
        </p:txBody>
      </p:sp>
      <p:sp>
        <p:nvSpPr>
          <p:cNvPr id="417797" name="Rectangle 5"/>
          <p:cNvSpPr>
            <a:spLocks noGrp="1" noChangeArrowheads="1"/>
          </p:cNvSpPr>
          <p:nvPr>
            <p:ph type="title"/>
          </p:nvPr>
        </p:nvSpPr>
        <p:spPr>
          <a:xfrm>
            <a:off x="228600" y="285728"/>
            <a:ext cx="8610600" cy="781072"/>
          </a:xfrm>
          <a:extLst/>
        </p:spPr>
        <p:txBody>
          <a:bodyPr lIns="90488" tIns="44450" rIns="90488" bIns="44450">
            <a:normAutofit fontScale="90000"/>
          </a:bodyPr>
          <a:lstStyle/>
          <a:p>
            <a:pPr>
              <a:lnSpc>
                <a:spcPct val="80000"/>
              </a:lnSpc>
              <a:defRPr/>
            </a:pPr>
            <a:r>
              <a:rPr lang="el-GR" dirty="0" smtClean="0">
                <a:latin typeface="Times New Roman" pitchFamily="18" charset="0"/>
              </a:rPr>
              <a:t>Εταιρική-Επιχειρηματική Στρατηγική </a:t>
            </a:r>
            <a:br>
              <a:rPr lang="el-GR" dirty="0" smtClean="0">
                <a:latin typeface="Times New Roman" pitchFamily="18" charset="0"/>
              </a:rPr>
            </a:br>
            <a:r>
              <a:rPr lang="el-GR" sz="3200" dirty="0" smtClean="0">
                <a:solidFill>
                  <a:schemeClr val="accent1"/>
                </a:solidFill>
                <a:latin typeface="Times New Roman" pitchFamily="18" charset="0"/>
              </a:rPr>
              <a:t>1ο Επίπεδο Στρατηγικής</a:t>
            </a:r>
            <a:endParaRPr lang="en-US" dirty="0" smtClean="0">
              <a:latin typeface="Times New Roman" pitchFamily="18" charset="0"/>
            </a:endParaRPr>
          </a:p>
        </p:txBody>
      </p:sp>
      <p:sp>
        <p:nvSpPr>
          <p:cNvPr id="417798" name="Rectangle 6"/>
          <p:cNvSpPr>
            <a:spLocks noGrp="1" noChangeArrowheads="1"/>
          </p:cNvSpPr>
          <p:nvPr>
            <p:ph type="body" idx="1"/>
          </p:nvPr>
        </p:nvSpPr>
        <p:spPr>
          <a:xfrm>
            <a:off x="304800" y="1524000"/>
            <a:ext cx="8610600" cy="4876800"/>
          </a:xfrm>
          <a:extLst/>
        </p:spPr>
        <p:txBody>
          <a:bodyPr lIns="90488" tIns="44450" rIns="90488" bIns="44450"/>
          <a:lstStyle/>
          <a:p>
            <a:pPr>
              <a:buFontTx/>
              <a:buNone/>
              <a:defRPr/>
            </a:pPr>
            <a:r>
              <a:rPr lang="en-US" sz="2800" b="1" u="sng" dirty="0" err="1" smtClean="0">
                <a:solidFill>
                  <a:srgbClr val="000099"/>
                </a:solidFill>
                <a:latin typeface="Times New Roman" pitchFamily="18" charset="0"/>
              </a:rPr>
              <a:t>Αποφάσεις</a:t>
            </a:r>
            <a:r>
              <a:rPr lang="en-US" sz="2800" b="1" u="sng" dirty="0" smtClean="0">
                <a:solidFill>
                  <a:srgbClr val="000099"/>
                </a:solidFill>
                <a:latin typeface="Times New Roman" pitchFamily="18" charset="0"/>
              </a:rPr>
              <a:t> </a:t>
            </a:r>
            <a:r>
              <a:rPr lang="en-US" sz="2800" b="1" u="sng" dirty="0" err="1" smtClean="0">
                <a:solidFill>
                  <a:srgbClr val="000099"/>
                </a:solidFill>
                <a:latin typeface="Times New Roman" pitchFamily="18" charset="0"/>
              </a:rPr>
              <a:t>Σχετικά</a:t>
            </a:r>
            <a:r>
              <a:rPr lang="en-US" sz="2800" b="1" u="sng" dirty="0" smtClean="0">
                <a:solidFill>
                  <a:srgbClr val="000099"/>
                </a:solidFill>
                <a:latin typeface="Times New Roman" pitchFamily="18" charset="0"/>
              </a:rPr>
              <a:t> </a:t>
            </a:r>
            <a:r>
              <a:rPr lang="en-US" sz="2800" b="1" u="sng" dirty="0" err="1" smtClean="0">
                <a:solidFill>
                  <a:srgbClr val="000099"/>
                </a:solidFill>
                <a:latin typeface="Times New Roman" pitchFamily="18" charset="0"/>
              </a:rPr>
              <a:t>με</a:t>
            </a:r>
            <a:r>
              <a:rPr lang="en-US" sz="2800" b="1" u="sng" dirty="0" smtClean="0">
                <a:solidFill>
                  <a:srgbClr val="000099"/>
                </a:solidFill>
                <a:latin typeface="Times New Roman" pitchFamily="18" charset="0"/>
              </a:rPr>
              <a:t>:</a:t>
            </a:r>
            <a:endParaRPr lang="en-US" sz="2800" dirty="0" smtClean="0">
              <a:solidFill>
                <a:srgbClr val="000099"/>
              </a:solidFill>
              <a:latin typeface="Times New Roman" pitchFamily="18" charset="0"/>
            </a:endParaRPr>
          </a:p>
          <a:p>
            <a:pPr>
              <a:defRPr/>
            </a:pPr>
            <a:r>
              <a:rPr lang="en-US" sz="2800" dirty="0" err="1" smtClean="0">
                <a:latin typeface="Times New Roman" pitchFamily="18" charset="0"/>
              </a:rPr>
              <a:t>Εταιρικό</a:t>
            </a:r>
            <a:r>
              <a:rPr lang="en-US" sz="2800" dirty="0" smtClean="0">
                <a:latin typeface="Times New Roman" pitchFamily="18" charset="0"/>
              </a:rPr>
              <a:t> </a:t>
            </a:r>
            <a:r>
              <a:rPr lang="en-US" sz="2800" dirty="0" err="1" smtClean="0">
                <a:latin typeface="Times New Roman" pitchFamily="18" charset="0"/>
              </a:rPr>
              <a:t>όραμα</a:t>
            </a:r>
            <a:r>
              <a:rPr lang="en-US" sz="2800" dirty="0" smtClean="0">
                <a:latin typeface="Times New Roman" pitchFamily="18" charset="0"/>
              </a:rPr>
              <a:t>/</a:t>
            </a:r>
            <a:r>
              <a:rPr lang="en-US" sz="2800" dirty="0" err="1" smtClean="0">
                <a:latin typeface="Times New Roman" pitchFamily="18" charset="0"/>
              </a:rPr>
              <a:t>αποστολή</a:t>
            </a:r>
            <a:endParaRPr lang="en-US" sz="2800" dirty="0" smtClean="0">
              <a:latin typeface="Times New Roman" pitchFamily="18" charset="0"/>
            </a:endParaRPr>
          </a:p>
          <a:p>
            <a:pPr>
              <a:defRPr/>
            </a:pPr>
            <a:r>
              <a:rPr lang="en-US" sz="2800" dirty="0" err="1" smtClean="0">
                <a:latin typeface="Times New Roman" pitchFamily="18" charset="0"/>
              </a:rPr>
              <a:t>Εύρος</a:t>
            </a:r>
            <a:r>
              <a:rPr lang="en-US" sz="2800" dirty="0" smtClean="0">
                <a:latin typeface="Times New Roman" pitchFamily="18" charset="0"/>
              </a:rPr>
              <a:t> και </a:t>
            </a:r>
            <a:r>
              <a:rPr lang="en-US" sz="2800" dirty="0" err="1" smtClean="0">
                <a:latin typeface="Times New Roman" pitchFamily="18" charset="0"/>
              </a:rPr>
              <a:t>είδος</a:t>
            </a:r>
            <a:r>
              <a:rPr lang="en-US" sz="2800" dirty="0" smtClean="0">
                <a:latin typeface="Times New Roman" pitchFamily="18" charset="0"/>
              </a:rPr>
              <a:t> </a:t>
            </a:r>
            <a:r>
              <a:rPr lang="en-US" sz="2800" dirty="0" err="1" smtClean="0">
                <a:latin typeface="Times New Roman" pitchFamily="18" charset="0"/>
              </a:rPr>
              <a:t>δραστηριοτήτων</a:t>
            </a:r>
            <a:endParaRPr lang="en-US" sz="2800" dirty="0" smtClean="0">
              <a:latin typeface="Times New Roman" pitchFamily="18" charset="0"/>
            </a:endParaRPr>
          </a:p>
          <a:p>
            <a:pPr>
              <a:defRPr/>
            </a:pPr>
            <a:r>
              <a:rPr lang="en-US" sz="2800" dirty="0" err="1" smtClean="0">
                <a:latin typeface="Times New Roman" pitchFamily="18" charset="0"/>
              </a:rPr>
              <a:t>Επίτευξη</a:t>
            </a:r>
            <a:r>
              <a:rPr lang="en-US" sz="2800" dirty="0" smtClean="0">
                <a:latin typeface="Times New Roman" pitchFamily="18" charset="0"/>
              </a:rPr>
              <a:t> </a:t>
            </a:r>
            <a:r>
              <a:rPr lang="en-US" sz="2800" dirty="0" err="1" smtClean="0">
                <a:latin typeface="Times New Roman" pitchFamily="18" charset="0"/>
              </a:rPr>
              <a:t>συνεργειών</a:t>
            </a:r>
            <a:endParaRPr lang="en-US" sz="2800" dirty="0" smtClean="0">
              <a:latin typeface="Times New Roman" pitchFamily="18" charset="0"/>
            </a:endParaRPr>
          </a:p>
          <a:p>
            <a:pPr>
              <a:defRPr/>
            </a:pPr>
            <a:r>
              <a:rPr lang="en-US" sz="2800" dirty="0" err="1" smtClean="0">
                <a:latin typeface="Times New Roman" pitchFamily="18" charset="0"/>
              </a:rPr>
              <a:t>Κατανομή</a:t>
            </a:r>
            <a:r>
              <a:rPr lang="en-US" sz="2800" dirty="0" smtClean="0">
                <a:latin typeface="Times New Roman" pitchFamily="18" charset="0"/>
              </a:rPr>
              <a:t> </a:t>
            </a:r>
            <a:r>
              <a:rPr lang="en-US" sz="2800" dirty="0" err="1" smtClean="0">
                <a:latin typeface="Times New Roman" pitchFamily="18" charset="0"/>
              </a:rPr>
              <a:t>πόρων</a:t>
            </a:r>
            <a:r>
              <a:rPr lang="en-US" sz="2800" dirty="0" smtClean="0">
                <a:latin typeface="Times New Roman" pitchFamily="18" charset="0"/>
              </a:rPr>
              <a:t> </a:t>
            </a:r>
            <a:r>
              <a:rPr lang="en-US" sz="2800" dirty="0" err="1" smtClean="0">
                <a:latin typeface="Times New Roman" pitchFamily="18" charset="0"/>
              </a:rPr>
              <a:t>μεταξύ</a:t>
            </a:r>
            <a:r>
              <a:rPr lang="en-US" sz="2800" dirty="0" smtClean="0">
                <a:latin typeface="Times New Roman" pitchFamily="18" charset="0"/>
              </a:rPr>
              <a:t> </a:t>
            </a:r>
            <a:r>
              <a:rPr lang="en-US" sz="2800" dirty="0" err="1" smtClean="0">
                <a:latin typeface="Times New Roman" pitchFamily="18" charset="0"/>
              </a:rPr>
              <a:t>επιχειρηματικών</a:t>
            </a:r>
            <a:r>
              <a:rPr lang="en-US" sz="2800" dirty="0" smtClean="0">
                <a:latin typeface="Times New Roman" pitchFamily="18" charset="0"/>
              </a:rPr>
              <a:t> </a:t>
            </a:r>
            <a:r>
              <a:rPr lang="en-US" sz="2800" dirty="0" err="1" smtClean="0">
                <a:latin typeface="Times New Roman" pitchFamily="18" charset="0"/>
              </a:rPr>
              <a:t>μονάδων</a:t>
            </a:r>
            <a:r>
              <a:rPr lang="en-US" sz="2800" dirty="0" smtClean="0">
                <a:latin typeface="Times New Roman" pitchFamily="18" charset="0"/>
              </a:rPr>
              <a:t> </a:t>
            </a:r>
          </a:p>
          <a:p>
            <a:pPr>
              <a:defRPr/>
            </a:pPr>
            <a:r>
              <a:rPr lang="en-US" sz="2800" dirty="0" err="1" smtClean="0">
                <a:latin typeface="Times New Roman" pitchFamily="18" charset="0"/>
              </a:rPr>
              <a:t>Οργάνωση</a:t>
            </a:r>
            <a:r>
              <a:rPr lang="en-US" sz="2800" dirty="0" smtClean="0">
                <a:latin typeface="Times New Roman" pitchFamily="18" charset="0"/>
              </a:rPr>
              <a:t> και </a:t>
            </a:r>
            <a:r>
              <a:rPr lang="en-US" sz="2800" dirty="0" err="1" smtClean="0">
                <a:latin typeface="Times New Roman" pitchFamily="18" charset="0"/>
              </a:rPr>
              <a:t>έλεγχος</a:t>
            </a:r>
            <a:r>
              <a:rPr lang="en-US" sz="2800" dirty="0" smtClean="0">
                <a:latin typeface="Times New Roman" pitchFamily="18" charset="0"/>
              </a:rPr>
              <a:t> </a:t>
            </a:r>
            <a:r>
              <a:rPr lang="en-US" sz="2800" dirty="0" err="1" smtClean="0">
                <a:latin typeface="Times New Roman" pitchFamily="18" charset="0"/>
              </a:rPr>
              <a:t>επιχειρηματικών</a:t>
            </a:r>
            <a:r>
              <a:rPr lang="en-US" sz="2800" dirty="0" smtClean="0">
                <a:latin typeface="Times New Roman" pitchFamily="18" charset="0"/>
              </a:rPr>
              <a:t> </a:t>
            </a:r>
            <a:r>
              <a:rPr lang="en-US" sz="2800" dirty="0" err="1" smtClean="0">
                <a:latin typeface="Times New Roman" pitchFamily="18" charset="0"/>
              </a:rPr>
              <a:t>μονάδων</a:t>
            </a:r>
            <a:endParaRPr lang="en-US" sz="2800" dirty="0" smtClean="0">
              <a:latin typeface="Times New Roman" pitchFamily="18" charset="0"/>
            </a:endParaRPr>
          </a:p>
          <a:p>
            <a:pPr>
              <a:defRPr/>
            </a:pPr>
            <a:r>
              <a:rPr lang="en-US" sz="2800" dirty="0" err="1" smtClean="0">
                <a:latin typeface="Times New Roman" pitchFamily="18" charset="0"/>
              </a:rPr>
              <a:t>Χρηματοοικονομική</a:t>
            </a:r>
            <a:r>
              <a:rPr lang="en-US" sz="2800" dirty="0" smtClean="0">
                <a:latin typeface="Times New Roman" pitchFamily="18" charset="0"/>
              </a:rPr>
              <a:t> </a:t>
            </a:r>
            <a:r>
              <a:rPr lang="en-US" sz="2800" dirty="0" err="1" smtClean="0">
                <a:latin typeface="Times New Roman" pitchFamily="18" charset="0"/>
              </a:rPr>
              <a:t>στρατηγική</a:t>
            </a:r>
            <a:r>
              <a:rPr lang="en-US" sz="2800" dirty="0" smtClean="0">
                <a:latin typeface="Times New Roman" pitchFamily="18" charset="0"/>
              </a:rPr>
              <a:t> και </a:t>
            </a:r>
            <a:r>
              <a:rPr lang="en-US" sz="2800" dirty="0" err="1" smtClean="0">
                <a:latin typeface="Times New Roman" pitchFamily="18" charset="0"/>
              </a:rPr>
              <a:t>δημιουργία</a:t>
            </a:r>
            <a:r>
              <a:rPr lang="en-US" sz="2800" dirty="0" smtClean="0">
                <a:latin typeface="Times New Roman" pitchFamily="18" charset="0"/>
              </a:rPr>
              <a:t> </a:t>
            </a:r>
            <a:r>
              <a:rPr lang="en-US" sz="2800" dirty="0" err="1" smtClean="0">
                <a:latin typeface="Times New Roman" pitchFamily="18" charset="0"/>
              </a:rPr>
              <a:t>αξίας</a:t>
            </a:r>
            <a:r>
              <a:rPr lang="en-US" sz="2800" dirty="0" smtClean="0">
                <a:latin typeface="Times New Roman" pitchFamily="18" charset="0"/>
              </a:rPr>
              <a:t> </a:t>
            </a:r>
            <a:r>
              <a:rPr lang="en-US" sz="2800" dirty="0" err="1" smtClean="0">
                <a:latin typeface="Times New Roman" pitchFamily="18" charset="0"/>
              </a:rPr>
              <a:t>στους</a:t>
            </a:r>
            <a:r>
              <a:rPr lang="en-US" sz="2800" dirty="0" smtClean="0">
                <a:latin typeface="Times New Roman" pitchFamily="18" charset="0"/>
              </a:rPr>
              <a:t> </a:t>
            </a:r>
            <a:r>
              <a:rPr lang="en-US" sz="2800" dirty="0" err="1" smtClean="0">
                <a:latin typeface="Times New Roman" pitchFamily="18" charset="0"/>
              </a:rPr>
              <a:t>μετόχους</a:t>
            </a:r>
            <a:endParaRPr lang="en-US" sz="2800" dirty="0" smtClean="0">
              <a:latin typeface="Times New Roman" pitchFamily="18" charset="0"/>
            </a:endParaRP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1026"/>
          <p:cNvSpPr>
            <a:spLocks noChangeArrowheads="1"/>
          </p:cNvSpPr>
          <p:nvPr/>
        </p:nvSpPr>
        <p:spPr bwMode="auto">
          <a:xfrm>
            <a:off x="603250" y="511175"/>
            <a:ext cx="7924800" cy="5846763"/>
          </a:xfrm>
          <a:prstGeom prst="rect">
            <a:avLst/>
          </a:prstGeom>
          <a:noFill/>
          <a:ln w="12700">
            <a:noFill/>
            <a:miter lim="800000"/>
            <a:headEnd/>
            <a:tailEnd/>
          </a:ln>
        </p:spPr>
        <p:txBody>
          <a:bodyPr wrap="none" anchor="ctr"/>
          <a:lstStyle/>
          <a:p>
            <a:endParaRPr lang="en-US"/>
          </a:p>
        </p:txBody>
      </p:sp>
      <p:sp>
        <p:nvSpPr>
          <p:cNvPr id="106499" name="Rectangle 1027"/>
          <p:cNvSpPr>
            <a:spLocks noChangeArrowheads="1"/>
          </p:cNvSpPr>
          <p:nvPr/>
        </p:nvSpPr>
        <p:spPr bwMode="auto">
          <a:xfrm>
            <a:off x="685800" y="6248400"/>
            <a:ext cx="1905000" cy="457200"/>
          </a:xfrm>
          <a:prstGeom prst="rect">
            <a:avLst/>
          </a:prstGeom>
          <a:noFill/>
          <a:ln w="12700">
            <a:noFill/>
            <a:miter lim="800000"/>
            <a:headEnd/>
            <a:tailEnd/>
          </a:ln>
        </p:spPr>
        <p:txBody>
          <a:bodyPr wrap="none" anchor="ctr"/>
          <a:lstStyle/>
          <a:p>
            <a:endParaRPr lang="en-US"/>
          </a:p>
        </p:txBody>
      </p:sp>
      <p:sp>
        <p:nvSpPr>
          <p:cNvPr id="419844" name="Rectangle 1028"/>
          <p:cNvSpPr>
            <a:spLocks noGrp="1" noChangeArrowheads="1"/>
          </p:cNvSpPr>
          <p:nvPr>
            <p:ph type="title"/>
          </p:nvPr>
        </p:nvSpPr>
        <p:spPr>
          <a:xfrm>
            <a:off x="152400" y="609600"/>
            <a:ext cx="8991600" cy="838200"/>
          </a:xfrm>
          <a:extLst/>
        </p:spPr>
        <p:txBody>
          <a:bodyPr lIns="90488" tIns="44450" rIns="90488" bIns="44450">
            <a:normAutofit fontScale="90000"/>
          </a:bodyPr>
          <a:lstStyle/>
          <a:p>
            <a:pPr>
              <a:lnSpc>
                <a:spcPct val="90000"/>
              </a:lnSpc>
              <a:defRPr/>
            </a:pPr>
            <a:r>
              <a:rPr lang="en-US" sz="3400" smtClean="0">
                <a:latin typeface="Times New Roman" pitchFamily="18" charset="0"/>
              </a:rPr>
              <a:t>Στρατηγική Επιχειρηματικής Μονάδας ή Ανταγωνιστική Στρατηγική</a:t>
            </a:r>
            <a:r>
              <a:rPr lang="el-GR" sz="3400" smtClean="0">
                <a:latin typeface="Times New Roman" pitchFamily="18" charset="0"/>
              </a:rPr>
              <a:t> </a:t>
            </a:r>
            <a:br>
              <a:rPr lang="el-GR" sz="3400" smtClean="0">
                <a:latin typeface="Times New Roman" pitchFamily="18" charset="0"/>
              </a:rPr>
            </a:br>
            <a:r>
              <a:rPr lang="el-GR" sz="3400" smtClean="0">
                <a:latin typeface="Times New Roman" pitchFamily="18" charset="0"/>
              </a:rPr>
              <a:t>(Business Level or </a:t>
            </a:r>
            <a:r>
              <a:rPr lang="en-US" sz="3400" smtClean="0">
                <a:latin typeface="Times New Roman" pitchFamily="18" charset="0"/>
              </a:rPr>
              <a:t>Competitive Strategy)</a:t>
            </a:r>
            <a:r>
              <a:rPr lang="el-GR" sz="3000" smtClean="0">
                <a:latin typeface="Times New Roman" pitchFamily="18" charset="0"/>
              </a:rPr>
              <a:t/>
            </a:r>
            <a:br>
              <a:rPr lang="el-GR" sz="3000" smtClean="0">
                <a:latin typeface="Times New Roman" pitchFamily="18" charset="0"/>
              </a:rPr>
            </a:br>
            <a:r>
              <a:rPr lang="el-GR" sz="3000" smtClean="0">
                <a:solidFill>
                  <a:schemeClr val="accent1"/>
                </a:solidFill>
                <a:latin typeface="Times New Roman" pitchFamily="18" charset="0"/>
              </a:rPr>
              <a:t>2ο Επίπεδο Στρατηγικής</a:t>
            </a:r>
            <a:endParaRPr lang="en-US" sz="3200" smtClean="0">
              <a:solidFill>
                <a:schemeClr val="accent1"/>
              </a:solidFill>
              <a:latin typeface="Times New Roman" pitchFamily="18" charset="0"/>
            </a:endParaRPr>
          </a:p>
        </p:txBody>
      </p:sp>
      <p:sp>
        <p:nvSpPr>
          <p:cNvPr id="419845" name="Rectangle 1029"/>
          <p:cNvSpPr>
            <a:spLocks noGrp="1" noChangeArrowheads="1"/>
          </p:cNvSpPr>
          <p:nvPr>
            <p:ph type="body" idx="1"/>
          </p:nvPr>
        </p:nvSpPr>
        <p:spPr>
          <a:xfrm>
            <a:off x="152400" y="1828800"/>
            <a:ext cx="8686800" cy="4114800"/>
          </a:xfrm>
          <a:extLst/>
        </p:spPr>
        <p:txBody>
          <a:bodyPr lIns="90488" tIns="44450" rIns="90488" bIns="44450"/>
          <a:lstStyle/>
          <a:p>
            <a:pPr>
              <a:lnSpc>
                <a:spcPct val="90000"/>
              </a:lnSpc>
              <a:buFontTx/>
              <a:buNone/>
              <a:defRPr/>
            </a:pPr>
            <a:r>
              <a:rPr lang="en-US" b="1" u="sng" smtClean="0">
                <a:solidFill>
                  <a:srgbClr val="000099"/>
                </a:solidFill>
                <a:latin typeface="Times New Roman" pitchFamily="18" charset="0"/>
              </a:rPr>
              <a:t>Αποφάσεις Σχετικά με: </a:t>
            </a:r>
            <a:endParaRPr lang="en-US" smtClean="0">
              <a:solidFill>
                <a:srgbClr val="000099"/>
              </a:solidFill>
              <a:latin typeface="Times New Roman" pitchFamily="18" charset="0"/>
            </a:endParaRPr>
          </a:p>
          <a:p>
            <a:pPr>
              <a:lnSpc>
                <a:spcPct val="90000"/>
              </a:lnSpc>
              <a:defRPr/>
            </a:pPr>
            <a:r>
              <a:rPr lang="en-US" smtClean="0">
                <a:latin typeface="Times New Roman" pitchFamily="18" charset="0"/>
              </a:rPr>
              <a:t>Στρατηγική επίτευξης ανταγωνιστικού πλεονεκτήματος</a:t>
            </a:r>
          </a:p>
          <a:p>
            <a:pPr>
              <a:lnSpc>
                <a:spcPct val="90000"/>
              </a:lnSpc>
              <a:defRPr/>
            </a:pPr>
            <a:r>
              <a:rPr lang="en-US" smtClean="0">
                <a:latin typeface="Times New Roman" pitchFamily="18" charset="0"/>
              </a:rPr>
              <a:t>Εκμετάλευση ευκαιριών στην αγορά μας</a:t>
            </a:r>
          </a:p>
          <a:p>
            <a:pPr>
              <a:lnSpc>
                <a:spcPct val="90000"/>
              </a:lnSpc>
              <a:defRPr/>
            </a:pPr>
            <a:r>
              <a:rPr lang="en-US" smtClean="0">
                <a:latin typeface="Times New Roman" pitchFamily="18" charset="0"/>
              </a:rPr>
              <a:t>Ανάπτυξη νέων προϊόντων/υπηρεσιών</a:t>
            </a:r>
          </a:p>
          <a:p>
            <a:pPr>
              <a:lnSpc>
                <a:spcPct val="90000"/>
              </a:lnSpc>
              <a:defRPr/>
            </a:pPr>
            <a:r>
              <a:rPr lang="en-US" smtClean="0">
                <a:latin typeface="Times New Roman" pitchFamily="18" charset="0"/>
              </a:rPr>
              <a:t>Κατανομή πόρων στα πλαίσια της επιχειρηματικής μονάδας</a:t>
            </a:r>
          </a:p>
          <a:p>
            <a:pPr>
              <a:lnSpc>
                <a:spcPct val="90000"/>
              </a:lnSpc>
              <a:defRPr/>
            </a:pPr>
            <a:r>
              <a:rPr lang="en-US" smtClean="0">
                <a:latin typeface="Times New Roman" pitchFamily="18" charset="0"/>
              </a:rPr>
              <a:t>Δομή και έλεγχος της επιχειρηματικής μονάδας</a:t>
            </a: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82" name="Rectangle 2"/>
          <p:cNvSpPr>
            <a:spLocks noGrp="1" noChangeArrowheads="1"/>
          </p:cNvSpPr>
          <p:nvPr>
            <p:ph type="title"/>
          </p:nvPr>
        </p:nvSpPr>
        <p:spPr bwMode="gray">
          <a:xfrm>
            <a:off x="0" y="0"/>
            <a:ext cx="9144000" cy="381000"/>
          </a:xfrm>
        </p:spPr>
        <p:txBody>
          <a:bodyPr>
            <a:normAutofit fontScale="90000"/>
          </a:bodyPr>
          <a:lstStyle/>
          <a:p>
            <a:pPr>
              <a:defRPr/>
            </a:pPr>
            <a:r>
              <a:rPr lang="en-US" sz="3600" i="0" dirty="0" smtClean="0">
                <a:solidFill>
                  <a:srgbClr val="FF0000"/>
                </a:solidFill>
                <a:latin typeface="Times New Roman" pitchFamily="18" charset="0"/>
                <a:cs typeface="Times New Roman" pitchFamily="18" charset="0"/>
              </a:rPr>
              <a:t>To </a:t>
            </a:r>
            <a:r>
              <a:rPr lang="el-GR" sz="3600" i="0" dirty="0" smtClean="0">
                <a:solidFill>
                  <a:srgbClr val="FF0000"/>
                </a:solidFill>
                <a:latin typeface="Times New Roman" pitchFamily="18" charset="0"/>
                <a:cs typeface="Times New Roman" pitchFamily="18" charset="0"/>
              </a:rPr>
              <a:t>Διαμάντι της Στρατηγικής</a:t>
            </a:r>
            <a:endParaRPr lang="en-US" sz="3600" i="0" dirty="0" smtClean="0">
              <a:solidFill>
                <a:srgbClr val="FF0000"/>
              </a:solidFill>
              <a:latin typeface="Times New Roman" pitchFamily="18" charset="0"/>
              <a:cs typeface="Times New Roman" pitchFamily="18" charset="0"/>
            </a:endParaRPr>
          </a:p>
        </p:txBody>
      </p:sp>
      <p:sp>
        <p:nvSpPr>
          <p:cNvPr id="1198083" name="AutoShape 3"/>
          <p:cNvSpPr>
            <a:spLocks noChangeArrowheads="1"/>
          </p:cNvSpPr>
          <p:nvPr/>
        </p:nvSpPr>
        <p:spPr bwMode="gray">
          <a:xfrm>
            <a:off x="3630613" y="1371600"/>
            <a:ext cx="1798637" cy="1936750"/>
          </a:xfrm>
          <a:prstGeom prst="diamond">
            <a:avLst/>
          </a:prstGeom>
          <a:solidFill>
            <a:schemeClr val="accent1"/>
          </a:solidFill>
          <a:ln w="28575" algn="ctr">
            <a:noFill/>
            <a:miter lim="800000"/>
            <a:headEnd/>
            <a:tailEnd/>
          </a:ln>
          <a:effectLst>
            <a:prstShdw prst="shdw17" dist="17961" dir="2700000">
              <a:schemeClr val="accent1">
                <a:gamma/>
                <a:shade val="60000"/>
                <a:invGamma/>
              </a:schemeClr>
            </a:prstShdw>
          </a:effectLst>
        </p:spPr>
        <p:txBody>
          <a:bodyPr wrap="none" lIns="0" tIns="0" rIns="0" bIns="0" anchor="ctr"/>
          <a:lstStyle/>
          <a:p>
            <a:pPr algn="ctr">
              <a:defRPr/>
            </a:pPr>
            <a:endParaRPr lang="el-GR"/>
          </a:p>
        </p:txBody>
      </p:sp>
      <p:sp>
        <p:nvSpPr>
          <p:cNvPr id="1198084" name="AutoShape 4"/>
          <p:cNvSpPr>
            <a:spLocks noChangeArrowheads="1"/>
          </p:cNvSpPr>
          <p:nvPr/>
        </p:nvSpPr>
        <p:spPr bwMode="gray">
          <a:xfrm>
            <a:off x="3716338" y="3511550"/>
            <a:ext cx="1797050" cy="1900238"/>
          </a:xfrm>
          <a:prstGeom prst="diamond">
            <a:avLst/>
          </a:prstGeom>
          <a:solidFill>
            <a:schemeClr val="accent1"/>
          </a:solidFill>
          <a:ln w="28575" algn="ctr">
            <a:noFill/>
            <a:miter lim="800000"/>
            <a:headEnd/>
            <a:tailEnd/>
          </a:ln>
          <a:effectLst>
            <a:prstShdw prst="shdw17" dist="17961" dir="2700000">
              <a:schemeClr val="accent1">
                <a:gamma/>
                <a:shade val="60000"/>
                <a:invGamma/>
              </a:schemeClr>
            </a:prstShdw>
          </a:effectLst>
        </p:spPr>
        <p:txBody>
          <a:bodyPr wrap="none" lIns="0" tIns="0" rIns="0" bIns="0" anchor="ctr"/>
          <a:lstStyle/>
          <a:p>
            <a:pPr algn="ctr">
              <a:defRPr/>
            </a:pPr>
            <a:endParaRPr lang="el-GR"/>
          </a:p>
        </p:txBody>
      </p:sp>
      <p:sp>
        <p:nvSpPr>
          <p:cNvPr id="1198085" name="AutoShape 5"/>
          <p:cNvSpPr>
            <a:spLocks noChangeArrowheads="1"/>
          </p:cNvSpPr>
          <p:nvPr/>
        </p:nvSpPr>
        <p:spPr bwMode="gray">
          <a:xfrm>
            <a:off x="4616450" y="2443163"/>
            <a:ext cx="1795463" cy="1895475"/>
          </a:xfrm>
          <a:prstGeom prst="diamond">
            <a:avLst/>
          </a:prstGeom>
          <a:solidFill>
            <a:schemeClr val="accent1"/>
          </a:solidFill>
          <a:ln w="28575" algn="ctr">
            <a:noFill/>
            <a:miter lim="800000"/>
            <a:headEnd/>
            <a:tailEnd/>
          </a:ln>
          <a:effectLst>
            <a:prstShdw prst="shdw17" dist="17961" dir="2700000">
              <a:schemeClr val="accent1">
                <a:gamma/>
                <a:shade val="60000"/>
                <a:invGamma/>
              </a:schemeClr>
            </a:prstShdw>
          </a:effectLst>
        </p:spPr>
        <p:txBody>
          <a:bodyPr wrap="none" lIns="0" tIns="0" rIns="0" bIns="0" anchor="ctr"/>
          <a:lstStyle/>
          <a:p>
            <a:pPr algn="ctr">
              <a:defRPr/>
            </a:pPr>
            <a:endParaRPr lang="el-GR"/>
          </a:p>
        </p:txBody>
      </p:sp>
      <p:sp>
        <p:nvSpPr>
          <p:cNvPr id="1198086" name="AutoShape 6"/>
          <p:cNvSpPr>
            <a:spLocks noChangeArrowheads="1"/>
          </p:cNvSpPr>
          <p:nvPr/>
        </p:nvSpPr>
        <p:spPr bwMode="gray">
          <a:xfrm>
            <a:off x="2667000" y="2390775"/>
            <a:ext cx="1860550" cy="1947863"/>
          </a:xfrm>
          <a:prstGeom prst="diamond">
            <a:avLst/>
          </a:prstGeom>
          <a:solidFill>
            <a:schemeClr val="accent1"/>
          </a:solidFill>
          <a:ln w="28575" algn="ctr">
            <a:noFill/>
            <a:miter lim="800000"/>
            <a:headEnd/>
            <a:tailEnd/>
          </a:ln>
          <a:effectLst>
            <a:prstShdw prst="shdw17" dist="17961" dir="2700000">
              <a:schemeClr val="accent1">
                <a:gamma/>
                <a:shade val="60000"/>
                <a:invGamma/>
              </a:schemeClr>
            </a:prstShdw>
          </a:effectLst>
        </p:spPr>
        <p:txBody>
          <a:bodyPr wrap="none" lIns="0" tIns="0" rIns="0" bIns="0" anchor="ctr"/>
          <a:lstStyle/>
          <a:p>
            <a:pPr algn="ctr">
              <a:defRPr/>
            </a:pPr>
            <a:endParaRPr lang="el-GR"/>
          </a:p>
        </p:txBody>
      </p:sp>
      <p:sp>
        <p:nvSpPr>
          <p:cNvPr id="1198087" name="AutoShape 7"/>
          <p:cNvSpPr>
            <a:spLocks noChangeArrowheads="1"/>
          </p:cNvSpPr>
          <p:nvPr/>
        </p:nvSpPr>
        <p:spPr bwMode="gray">
          <a:xfrm>
            <a:off x="3716338" y="2482850"/>
            <a:ext cx="1712912" cy="1854200"/>
          </a:xfrm>
          <a:prstGeom prst="diamond">
            <a:avLst/>
          </a:prstGeom>
          <a:solidFill>
            <a:schemeClr val="accent2"/>
          </a:solidFill>
          <a:ln w="28575" algn="ctr">
            <a:noFill/>
            <a:miter lim="800000"/>
            <a:headEnd/>
            <a:tailEnd/>
          </a:ln>
          <a:effectLst>
            <a:prstShdw prst="shdw17" dist="17961" dir="2700000">
              <a:schemeClr val="accent2">
                <a:gamma/>
                <a:shade val="60000"/>
                <a:invGamma/>
              </a:schemeClr>
            </a:prstShdw>
          </a:effectLst>
        </p:spPr>
        <p:txBody>
          <a:bodyPr wrap="none" lIns="0" tIns="0" rIns="0" bIns="0" anchor="ctr"/>
          <a:lstStyle/>
          <a:p>
            <a:pPr algn="ctr">
              <a:defRPr/>
            </a:pPr>
            <a:endParaRPr lang="el-GR"/>
          </a:p>
        </p:txBody>
      </p:sp>
      <p:sp>
        <p:nvSpPr>
          <p:cNvPr id="1198088" name="Rectangle 8"/>
          <p:cNvSpPr>
            <a:spLocks noChangeArrowheads="1"/>
          </p:cNvSpPr>
          <p:nvPr/>
        </p:nvSpPr>
        <p:spPr bwMode="gray">
          <a:xfrm>
            <a:off x="2819400" y="2871788"/>
            <a:ext cx="1066800" cy="1314450"/>
          </a:xfrm>
          <a:prstGeom prst="rect">
            <a:avLst/>
          </a:prstGeom>
          <a:noFill/>
          <a:ln w="9525">
            <a:noFill/>
            <a:miter lim="800000"/>
            <a:headEnd/>
            <a:tailEnd/>
          </a:ln>
          <a:effectLst/>
        </p:spPr>
        <p:txBody>
          <a:bodyPr lIns="0" tIns="0" rIns="0" bIns="0">
            <a:spAutoFit/>
          </a:bodyPr>
          <a:lstStyle/>
          <a:p>
            <a:pPr marL="342900" indent="-342900" algn="r">
              <a:lnSpc>
                <a:spcPct val="70000"/>
              </a:lnSpc>
              <a:spcBef>
                <a:spcPct val="20000"/>
              </a:spcBef>
              <a:buClr>
                <a:srgbClr val="FF6633"/>
              </a:buClr>
              <a:buSzPct val="100000"/>
              <a:defRPr/>
            </a:pPr>
            <a:r>
              <a:rPr lang="el-GR" sz="1400" dirty="0">
                <a:solidFill>
                  <a:srgbClr val="FFFFFF"/>
                </a:solidFill>
                <a:effectLst>
                  <a:outerShdw blurRad="38100" dist="38100" dir="2700000" algn="tl">
                    <a:srgbClr val="000000"/>
                  </a:outerShdw>
                </a:effectLst>
                <a:cs typeface="Times New Roman" pitchFamily="18" charset="0"/>
              </a:rPr>
              <a:t>Χρονισμός </a:t>
            </a:r>
          </a:p>
          <a:p>
            <a:pPr marL="342900" indent="-342900" algn="r">
              <a:lnSpc>
                <a:spcPct val="70000"/>
              </a:lnSpc>
              <a:spcBef>
                <a:spcPct val="20000"/>
              </a:spcBef>
              <a:buClr>
                <a:srgbClr val="FF6633"/>
              </a:buClr>
              <a:buSzPct val="100000"/>
              <a:defRPr/>
            </a:pPr>
            <a:r>
              <a:rPr lang="el-GR" sz="1400" dirty="0">
                <a:solidFill>
                  <a:srgbClr val="FFFFFF"/>
                </a:solidFill>
                <a:effectLst>
                  <a:outerShdw blurRad="38100" dist="38100" dir="2700000" algn="tl">
                    <a:srgbClr val="000000"/>
                  </a:outerShdw>
                </a:effectLst>
                <a:cs typeface="Times New Roman" pitchFamily="18" charset="0"/>
              </a:rPr>
              <a:t>και </a:t>
            </a:r>
          </a:p>
          <a:p>
            <a:pPr marL="342900" indent="-342900" algn="r">
              <a:lnSpc>
                <a:spcPct val="70000"/>
              </a:lnSpc>
              <a:spcBef>
                <a:spcPct val="20000"/>
              </a:spcBef>
              <a:buClr>
                <a:srgbClr val="FF6633"/>
              </a:buClr>
              <a:buSzPct val="100000"/>
              <a:defRPr/>
            </a:pPr>
            <a:r>
              <a:rPr lang="el-GR" sz="1400" dirty="0">
                <a:solidFill>
                  <a:srgbClr val="FFFFFF"/>
                </a:solidFill>
                <a:effectLst>
                  <a:outerShdw blurRad="38100" dist="38100" dir="2700000" algn="tl">
                    <a:srgbClr val="000000"/>
                  </a:outerShdw>
                </a:effectLst>
                <a:cs typeface="Times New Roman" pitchFamily="18" charset="0"/>
              </a:rPr>
              <a:t>αλληλουχία </a:t>
            </a:r>
          </a:p>
          <a:p>
            <a:pPr marL="342900" indent="-342900" algn="r">
              <a:lnSpc>
                <a:spcPct val="70000"/>
              </a:lnSpc>
              <a:spcBef>
                <a:spcPct val="20000"/>
              </a:spcBef>
              <a:buClr>
                <a:srgbClr val="FF6633"/>
              </a:buClr>
              <a:buSzPct val="100000"/>
              <a:defRPr/>
            </a:pPr>
            <a:r>
              <a:rPr lang="el-GR" sz="1400" dirty="0">
                <a:solidFill>
                  <a:srgbClr val="FFFFFF"/>
                </a:solidFill>
                <a:effectLst>
                  <a:outerShdw blurRad="38100" dist="38100" dir="2700000" algn="tl">
                    <a:srgbClr val="000000"/>
                  </a:outerShdw>
                </a:effectLst>
                <a:cs typeface="Times New Roman" pitchFamily="18" charset="0"/>
              </a:rPr>
              <a:t>Κινήσεων </a:t>
            </a:r>
          </a:p>
          <a:p>
            <a:pPr marL="342900" indent="-342900" algn="r">
              <a:lnSpc>
                <a:spcPct val="70000"/>
              </a:lnSpc>
              <a:spcBef>
                <a:spcPct val="20000"/>
              </a:spcBef>
              <a:buClr>
                <a:srgbClr val="FF6633"/>
              </a:buClr>
              <a:buSzPct val="100000"/>
              <a:defRPr/>
            </a:pPr>
            <a:r>
              <a:rPr lang="el-GR" sz="1400" dirty="0">
                <a:solidFill>
                  <a:srgbClr val="FFFFFF"/>
                </a:solidFill>
                <a:effectLst>
                  <a:outerShdw blurRad="38100" dist="38100" dir="2700000" algn="tl">
                    <a:srgbClr val="000000"/>
                  </a:outerShdw>
                </a:effectLst>
                <a:cs typeface="Times New Roman" pitchFamily="18" charset="0"/>
              </a:rPr>
              <a:t>(</a:t>
            </a:r>
            <a:r>
              <a:rPr lang="en-US" sz="1400" dirty="0">
                <a:solidFill>
                  <a:srgbClr val="FFFFFF"/>
                </a:solidFill>
                <a:effectLst>
                  <a:outerShdw blurRad="38100" dist="38100" dir="2700000" algn="tl">
                    <a:srgbClr val="000000"/>
                  </a:outerShdw>
                </a:effectLst>
                <a:cs typeface="Times New Roman" pitchFamily="18" charset="0"/>
              </a:rPr>
              <a:t>Timing </a:t>
            </a:r>
          </a:p>
          <a:p>
            <a:pPr marL="342900" indent="-342900" algn="r">
              <a:lnSpc>
                <a:spcPct val="70000"/>
              </a:lnSpc>
              <a:spcBef>
                <a:spcPct val="20000"/>
              </a:spcBef>
              <a:buClr>
                <a:srgbClr val="FF6633"/>
              </a:buClr>
              <a:buSzPct val="100000"/>
              <a:defRPr/>
            </a:pPr>
            <a:r>
              <a:rPr lang="en-US" sz="1400" dirty="0">
                <a:solidFill>
                  <a:srgbClr val="FFFFFF"/>
                </a:solidFill>
                <a:effectLst>
                  <a:outerShdw blurRad="38100" dist="38100" dir="2700000" algn="tl">
                    <a:srgbClr val="000000"/>
                  </a:outerShdw>
                </a:effectLst>
                <a:cs typeface="Times New Roman" pitchFamily="18" charset="0"/>
              </a:rPr>
              <a:t>and </a:t>
            </a:r>
          </a:p>
          <a:p>
            <a:pPr marL="342900" indent="-342900" algn="r">
              <a:lnSpc>
                <a:spcPct val="70000"/>
              </a:lnSpc>
              <a:spcBef>
                <a:spcPct val="20000"/>
              </a:spcBef>
              <a:buClr>
                <a:srgbClr val="FF6633"/>
              </a:buClr>
              <a:buSzPct val="100000"/>
              <a:defRPr/>
            </a:pPr>
            <a:r>
              <a:rPr lang="en-US" sz="1400" dirty="0">
                <a:solidFill>
                  <a:srgbClr val="FFFFFF"/>
                </a:solidFill>
                <a:effectLst>
                  <a:outerShdw blurRad="38100" dist="38100" dir="2700000" algn="tl">
                    <a:srgbClr val="000000"/>
                  </a:outerShdw>
                </a:effectLst>
                <a:cs typeface="Times New Roman" pitchFamily="18" charset="0"/>
              </a:rPr>
              <a:t>Staging</a:t>
            </a:r>
            <a:r>
              <a:rPr lang="el-GR" sz="1400" dirty="0">
                <a:solidFill>
                  <a:srgbClr val="FFFFFF"/>
                </a:solidFill>
                <a:effectLst>
                  <a:outerShdw blurRad="38100" dist="38100" dir="2700000" algn="tl">
                    <a:srgbClr val="000000"/>
                  </a:outerShdw>
                </a:effectLst>
                <a:cs typeface="Times New Roman" pitchFamily="18" charset="0"/>
              </a:rPr>
              <a:t>)</a:t>
            </a:r>
            <a:endParaRPr lang="en-US" sz="1400" dirty="0">
              <a:solidFill>
                <a:srgbClr val="FFFFFF"/>
              </a:solidFill>
              <a:effectLst>
                <a:outerShdw blurRad="38100" dist="38100" dir="2700000" algn="tl">
                  <a:srgbClr val="000000"/>
                </a:outerShdw>
              </a:effectLst>
              <a:cs typeface="Times New Roman" pitchFamily="18" charset="0"/>
            </a:endParaRPr>
          </a:p>
        </p:txBody>
      </p:sp>
      <p:sp>
        <p:nvSpPr>
          <p:cNvPr id="1198089" name="Rectangle 9"/>
          <p:cNvSpPr>
            <a:spLocks noChangeArrowheads="1"/>
          </p:cNvSpPr>
          <p:nvPr/>
        </p:nvSpPr>
        <p:spPr bwMode="gray">
          <a:xfrm>
            <a:off x="3962400" y="4267200"/>
            <a:ext cx="1138238" cy="731838"/>
          </a:xfrm>
          <a:prstGeom prst="rect">
            <a:avLst/>
          </a:prstGeom>
          <a:noFill/>
          <a:ln w="9525">
            <a:noFill/>
            <a:miter lim="800000"/>
            <a:headEnd/>
            <a:tailEnd/>
          </a:ln>
          <a:effectLst/>
        </p:spPr>
        <p:txBody>
          <a:bodyPr wrap="none" lIns="0" tIns="0" rIns="0" bIns="0">
            <a:spAutoFit/>
          </a:bodyPr>
          <a:lstStyle/>
          <a:p>
            <a:pPr marL="342900" indent="-342900" algn="ctr">
              <a:lnSpc>
                <a:spcPct val="70000"/>
              </a:lnSpc>
              <a:spcBef>
                <a:spcPct val="20000"/>
              </a:spcBef>
              <a:buClr>
                <a:srgbClr val="FF6633"/>
              </a:buClr>
              <a:buSzPct val="100000"/>
              <a:defRPr/>
            </a:pPr>
            <a:r>
              <a:rPr lang="el-GR" sz="1400" dirty="0">
                <a:solidFill>
                  <a:srgbClr val="FFFFFF"/>
                </a:solidFill>
                <a:effectLst>
                  <a:outerShdw blurRad="38100" dist="38100" dir="2700000" algn="tl">
                    <a:srgbClr val="000000"/>
                  </a:outerShdw>
                </a:effectLst>
                <a:cs typeface="Times New Roman" pitchFamily="18" charset="0"/>
              </a:rPr>
              <a:t>Ανταγωνιστική </a:t>
            </a:r>
          </a:p>
          <a:p>
            <a:pPr marL="342900" indent="-342900" algn="ctr">
              <a:lnSpc>
                <a:spcPct val="70000"/>
              </a:lnSpc>
              <a:spcBef>
                <a:spcPct val="20000"/>
              </a:spcBef>
              <a:buClr>
                <a:srgbClr val="FF6633"/>
              </a:buClr>
              <a:buSzPct val="100000"/>
              <a:defRPr/>
            </a:pPr>
            <a:r>
              <a:rPr lang="el-GR" sz="1400" dirty="0">
                <a:solidFill>
                  <a:srgbClr val="FFFFFF"/>
                </a:solidFill>
                <a:effectLst>
                  <a:outerShdw blurRad="38100" dist="38100" dir="2700000" algn="tl">
                    <a:srgbClr val="000000"/>
                  </a:outerShdw>
                </a:effectLst>
                <a:cs typeface="Times New Roman" pitchFamily="18" charset="0"/>
              </a:rPr>
              <a:t>Στρατηγική </a:t>
            </a:r>
          </a:p>
          <a:p>
            <a:pPr marL="342900" indent="-342900" algn="ctr">
              <a:lnSpc>
                <a:spcPct val="70000"/>
              </a:lnSpc>
              <a:spcBef>
                <a:spcPct val="20000"/>
              </a:spcBef>
              <a:buClr>
                <a:srgbClr val="FF6633"/>
              </a:buClr>
              <a:buSzPct val="100000"/>
              <a:defRPr/>
            </a:pPr>
            <a:r>
              <a:rPr lang="el-GR" sz="1400" dirty="0">
                <a:solidFill>
                  <a:srgbClr val="FFFFFF"/>
                </a:solidFill>
                <a:effectLst>
                  <a:outerShdw blurRad="38100" dist="38100" dir="2700000" algn="tl">
                    <a:srgbClr val="000000"/>
                  </a:outerShdw>
                </a:effectLst>
                <a:cs typeface="Times New Roman" pitchFamily="18" charset="0"/>
              </a:rPr>
              <a:t>(</a:t>
            </a:r>
            <a:r>
              <a:rPr lang="en-US" sz="1400" dirty="0">
                <a:solidFill>
                  <a:srgbClr val="FFFFFF"/>
                </a:solidFill>
                <a:effectLst>
                  <a:outerShdw blurRad="38100" dist="38100" dir="2700000" algn="tl">
                    <a:srgbClr val="000000"/>
                  </a:outerShdw>
                </a:effectLst>
                <a:cs typeface="Times New Roman" pitchFamily="18" charset="0"/>
              </a:rPr>
              <a:t>Competitive </a:t>
            </a:r>
          </a:p>
          <a:p>
            <a:pPr marL="342900" indent="-342900" algn="ctr">
              <a:lnSpc>
                <a:spcPct val="70000"/>
              </a:lnSpc>
              <a:spcBef>
                <a:spcPct val="20000"/>
              </a:spcBef>
              <a:buClr>
                <a:srgbClr val="FF6633"/>
              </a:buClr>
              <a:buSzPct val="100000"/>
              <a:defRPr/>
            </a:pPr>
            <a:r>
              <a:rPr lang="en-US" sz="1400" dirty="0">
                <a:solidFill>
                  <a:srgbClr val="FFFFFF"/>
                </a:solidFill>
                <a:effectLst>
                  <a:outerShdw blurRad="38100" dist="38100" dir="2700000" algn="tl">
                    <a:srgbClr val="000000"/>
                  </a:outerShdw>
                </a:effectLst>
                <a:cs typeface="Times New Roman" pitchFamily="18" charset="0"/>
              </a:rPr>
              <a:t>Strategy</a:t>
            </a:r>
            <a:r>
              <a:rPr lang="el-GR" sz="1400" dirty="0">
                <a:solidFill>
                  <a:srgbClr val="FFFFFF"/>
                </a:solidFill>
                <a:effectLst>
                  <a:outerShdw blurRad="38100" dist="38100" dir="2700000" algn="tl">
                    <a:srgbClr val="000000"/>
                  </a:outerShdw>
                </a:effectLst>
                <a:cs typeface="Times New Roman" pitchFamily="18" charset="0"/>
              </a:rPr>
              <a:t>)</a:t>
            </a:r>
            <a:endParaRPr lang="en-US" sz="1400" dirty="0">
              <a:solidFill>
                <a:srgbClr val="FFFFFF"/>
              </a:solidFill>
              <a:effectLst>
                <a:outerShdw blurRad="38100" dist="38100" dir="2700000" algn="tl">
                  <a:srgbClr val="000000"/>
                </a:outerShdw>
              </a:effectLst>
              <a:cs typeface="Times New Roman" pitchFamily="18" charset="0"/>
            </a:endParaRPr>
          </a:p>
        </p:txBody>
      </p:sp>
      <p:sp>
        <p:nvSpPr>
          <p:cNvPr id="1198090" name="Rectangle 10"/>
          <p:cNvSpPr>
            <a:spLocks noChangeArrowheads="1"/>
          </p:cNvSpPr>
          <p:nvPr/>
        </p:nvSpPr>
        <p:spPr bwMode="gray">
          <a:xfrm>
            <a:off x="3962400" y="3048000"/>
            <a:ext cx="1301750" cy="682625"/>
          </a:xfrm>
          <a:prstGeom prst="rect">
            <a:avLst/>
          </a:prstGeom>
          <a:noFill/>
          <a:ln w="9525">
            <a:noFill/>
            <a:miter lim="800000"/>
            <a:headEnd/>
            <a:tailEnd/>
          </a:ln>
          <a:effectLst/>
        </p:spPr>
        <p:txBody>
          <a:bodyPr lIns="0" tIns="0" rIns="0" bIns="0">
            <a:spAutoFit/>
          </a:bodyPr>
          <a:lstStyle/>
          <a:p>
            <a:pPr algn="ctr">
              <a:lnSpc>
                <a:spcPct val="70000"/>
              </a:lnSpc>
              <a:spcBef>
                <a:spcPct val="20000"/>
              </a:spcBef>
              <a:buClr>
                <a:srgbClr val="FF6633"/>
              </a:buClr>
              <a:buSzPct val="100000"/>
              <a:defRPr/>
            </a:pPr>
            <a:r>
              <a:rPr lang="el-GR" sz="1400">
                <a:solidFill>
                  <a:srgbClr val="FFFFFF"/>
                </a:solidFill>
                <a:effectLst>
                  <a:outerShdw blurRad="38100" dist="38100" dir="2700000" algn="tl">
                    <a:srgbClr val="000000"/>
                  </a:outerShdw>
                </a:effectLst>
                <a:cs typeface="Times New Roman" pitchFamily="18" charset="0"/>
              </a:rPr>
              <a:t>Οικονομική </a:t>
            </a:r>
          </a:p>
          <a:p>
            <a:pPr algn="ctr">
              <a:lnSpc>
                <a:spcPct val="70000"/>
              </a:lnSpc>
              <a:spcBef>
                <a:spcPct val="20000"/>
              </a:spcBef>
              <a:buClr>
                <a:srgbClr val="FF6633"/>
              </a:buClr>
              <a:buSzPct val="100000"/>
              <a:defRPr/>
            </a:pPr>
            <a:r>
              <a:rPr lang="el-GR" sz="1400">
                <a:solidFill>
                  <a:srgbClr val="FFFFFF"/>
                </a:solidFill>
                <a:effectLst>
                  <a:outerShdw blurRad="38100" dist="38100" dir="2700000" algn="tl">
                    <a:srgbClr val="000000"/>
                  </a:outerShdw>
                </a:effectLst>
                <a:cs typeface="Times New Roman" pitchFamily="18" charset="0"/>
              </a:rPr>
              <a:t>Λογική </a:t>
            </a:r>
          </a:p>
          <a:p>
            <a:pPr algn="ctr">
              <a:lnSpc>
                <a:spcPct val="70000"/>
              </a:lnSpc>
              <a:spcBef>
                <a:spcPct val="20000"/>
              </a:spcBef>
              <a:buClr>
                <a:srgbClr val="FF6633"/>
              </a:buClr>
              <a:buSzPct val="100000"/>
              <a:defRPr/>
            </a:pPr>
            <a:r>
              <a:rPr lang="el-GR" sz="1400">
                <a:solidFill>
                  <a:srgbClr val="FFFFFF"/>
                </a:solidFill>
                <a:effectLst>
                  <a:outerShdw blurRad="38100" dist="38100" dir="2700000" algn="tl">
                    <a:srgbClr val="000000"/>
                  </a:outerShdw>
                </a:effectLst>
                <a:cs typeface="Times New Roman" pitchFamily="18" charset="0"/>
              </a:rPr>
              <a:t>(</a:t>
            </a:r>
            <a:r>
              <a:rPr lang="en-US" sz="1400">
                <a:solidFill>
                  <a:srgbClr val="FFFFFF"/>
                </a:solidFill>
                <a:effectLst>
                  <a:outerShdw blurRad="38100" dist="38100" dir="2700000" algn="tl">
                    <a:srgbClr val="000000"/>
                  </a:outerShdw>
                </a:effectLst>
                <a:cs typeface="Times New Roman" pitchFamily="18" charset="0"/>
              </a:rPr>
              <a:t>Economic </a:t>
            </a:r>
            <a:br>
              <a:rPr lang="en-US" sz="1400">
                <a:solidFill>
                  <a:srgbClr val="FFFFFF"/>
                </a:solidFill>
                <a:effectLst>
                  <a:outerShdw blurRad="38100" dist="38100" dir="2700000" algn="tl">
                    <a:srgbClr val="000000"/>
                  </a:outerShdw>
                </a:effectLst>
                <a:cs typeface="Times New Roman" pitchFamily="18" charset="0"/>
              </a:rPr>
            </a:br>
            <a:r>
              <a:rPr lang="en-US" sz="1400">
                <a:solidFill>
                  <a:srgbClr val="FFFFFF"/>
                </a:solidFill>
                <a:effectLst>
                  <a:outerShdw blurRad="38100" dist="38100" dir="2700000" algn="tl">
                    <a:srgbClr val="000000"/>
                  </a:outerShdw>
                </a:effectLst>
                <a:cs typeface="Times New Roman" pitchFamily="18" charset="0"/>
              </a:rPr>
              <a:t>logic</a:t>
            </a:r>
            <a:r>
              <a:rPr lang="el-GR" sz="1400">
                <a:solidFill>
                  <a:srgbClr val="FFFFFF"/>
                </a:solidFill>
                <a:effectLst>
                  <a:outerShdw blurRad="38100" dist="38100" dir="2700000" algn="tl">
                    <a:srgbClr val="000000"/>
                  </a:outerShdw>
                </a:effectLst>
                <a:cs typeface="Times New Roman" pitchFamily="18" charset="0"/>
              </a:rPr>
              <a:t>)</a:t>
            </a:r>
            <a:endParaRPr lang="en-US" sz="1400">
              <a:solidFill>
                <a:srgbClr val="FFFFFF"/>
              </a:solidFill>
              <a:effectLst>
                <a:outerShdw blurRad="38100" dist="38100" dir="2700000" algn="tl">
                  <a:srgbClr val="000000"/>
                </a:outerShdw>
              </a:effectLst>
              <a:cs typeface="Times New Roman" pitchFamily="18" charset="0"/>
            </a:endParaRPr>
          </a:p>
        </p:txBody>
      </p:sp>
      <p:sp>
        <p:nvSpPr>
          <p:cNvPr id="1198091" name="Rectangle 11"/>
          <p:cNvSpPr>
            <a:spLocks noChangeArrowheads="1"/>
          </p:cNvSpPr>
          <p:nvPr/>
        </p:nvSpPr>
        <p:spPr bwMode="gray">
          <a:xfrm>
            <a:off x="5308600" y="3048000"/>
            <a:ext cx="1103313" cy="612775"/>
          </a:xfrm>
          <a:prstGeom prst="rect">
            <a:avLst/>
          </a:prstGeom>
          <a:noFill/>
          <a:ln w="9525">
            <a:noFill/>
            <a:miter lim="800000"/>
            <a:headEnd/>
            <a:tailEnd/>
          </a:ln>
          <a:effectLst/>
        </p:spPr>
        <p:txBody>
          <a:bodyPr wrap="none" lIns="0" tIns="0" rIns="0" bIns="0">
            <a:spAutoFit/>
          </a:bodyPr>
          <a:lstStyle/>
          <a:p>
            <a:pPr marL="342900" indent="-342900" algn="ctr">
              <a:lnSpc>
                <a:spcPct val="70000"/>
              </a:lnSpc>
              <a:spcBef>
                <a:spcPct val="20000"/>
              </a:spcBef>
              <a:buClr>
                <a:srgbClr val="FF6633"/>
              </a:buClr>
              <a:buSzPct val="100000"/>
              <a:defRPr/>
            </a:pPr>
            <a:r>
              <a:rPr lang="el-GR" sz="1600" dirty="0">
                <a:solidFill>
                  <a:srgbClr val="FFFFFF"/>
                </a:solidFill>
                <a:effectLst>
                  <a:outerShdw blurRad="38100" dist="38100" dir="2700000" algn="tl">
                    <a:srgbClr val="000000"/>
                  </a:outerShdw>
                </a:effectLst>
                <a:cs typeface="Times New Roman" pitchFamily="18" charset="0"/>
              </a:rPr>
              <a:t>Τρόποι </a:t>
            </a:r>
          </a:p>
          <a:p>
            <a:pPr marL="342900" indent="-342900" algn="ctr">
              <a:lnSpc>
                <a:spcPct val="70000"/>
              </a:lnSpc>
              <a:spcBef>
                <a:spcPct val="20000"/>
              </a:spcBef>
              <a:buClr>
                <a:srgbClr val="FF6633"/>
              </a:buClr>
              <a:buSzPct val="100000"/>
              <a:defRPr/>
            </a:pPr>
            <a:r>
              <a:rPr lang="el-GR" sz="1600" dirty="0">
                <a:solidFill>
                  <a:srgbClr val="FFFFFF"/>
                </a:solidFill>
                <a:effectLst>
                  <a:outerShdw blurRad="38100" dist="38100" dir="2700000" algn="tl">
                    <a:srgbClr val="000000"/>
                  </a:outerShdw>
                </a:effectLst>
                <a:cs typeface="Times New Roman" pitchFamily="18" charset="0"/>
              </a:rPr>
              <a:t>Υλοποίησης </a:t>
            </a:r>
          </a:p>
          <a:p>
            <a:pPr marL="342900" indent="-342900" algn="ctr">
              <a:lnSpc>
                <a:spcPct val="70000"/>
              </a:lnSpc>
              <a:spcBef>
                <a:spcPct val="20000"/>
              </a:spcBef>
              <a:buClr>
                <a:srgbClr val="FF6633"/>
              </a:buClr>
              <a:buSzPct val="100000"/>
              <a:defRPr/>
            </a:pPr>
            <a:r>
              <a:rPr lang="el-GR" sz="1600" dirty="0">
                <a:solidFill>
                  <a:srgbClr val="FFFFFF"/>
                </a:solidFill>
                <a:effectLst>
                  <a:outerShdw blurRad="38100" dist="38100" dir="2700000" algn="tl">
                    <a:srgbClr val="000000"/>
                  </a:outerShdw>
                </a:effectLst>
                <a:cs typeface="Times New Roman" pitchFamily="18" charset="0"/>
              </a:rPr>
              <a:t>(</a:t>
            </a:r>
            <a:r>
              <a:rPr lang="en-US" sz="1600" dirty="0">
                <a:solidFill>
                  <a:srgbClr val="FFFFFF"/>
                </a:solidFill>
                <a:effectLst>
                  <a:outerShdw blurRad="38100" dist="38100" dir="2700000" algn="tl">
                    <a:srgbClr val="000000"/>
                  </a:outerShdw>
                </a:effectLst>
                <a:cs typeface="Times New Roman" pitchFamily="18" charset="0"/>
              </a:rPr>
              <a:t>Vehicles</a:t>
            </a:r>
            <a:r>
              <a:rPr lang="el-GR" sz="1600" dirty="0">
                <a:solidFill>
                  <a:srgbClr val="FFFFFF"/>
                </a:solidFill>
                <a:effectLst>
                  <a:outerShdw blurRad="38100" dist="38100" dir="2700000" algn="tl">
                    <a:srgbClr val="000000"/>
                  </a:outerShdw>
                </a:effectLst>
                <a:cs typeface="Times New Roman" pitchFamily="18" charset="0"/>
              </a:rPr>
              <a:t>)</a:t>
            </a:r>
            <a:endParaRPr lang="en-US" sz="1600" dirty="0">
              <a:solidFill>
                <a:srgbClr val="FFFFFF"/>
              </a:solidFill>
              <a:effectLst>
                <a:outerShdw blurRad="38100" dist="38100" dir="2700000" algn="tl">
                  <a:srgbClr val="000000"/>
                </a:outerShdw>
              </a:effectLst>
              <a:cs typeface="Times New Roman" pitchFamily="18" charset="0"/>
            </a:endParaRPr>
          </a:p>
        </p:txBody>
      </p:sp>
      <p:sp>
        <p:nvSpPr>
          <p:cNvPr id="1198092" name="Rectangle 12"/>
          <p:cNvSpPr>
            <a:spLocks noChangeArrowheads="1"/>
          </p:cNvSpPr>
          <p:nvPr/>
        </p:nvSpPr>
        <p:spPr bwMode="gray">
          <a:xfrm>
            <a:off x="4100513" y="1828800"/>
            <a:ext cx="944562" cy="758825"/>
          </a:xfrm>
          <a:prstGeom prst="rect">
            <a:avLst/>
          </a:prstGeom>
          <a:noFill/>
          <a:ln w="9525">
            <a:noFill/>
            <a:miter lim="800000"/>
            <a:headEnd/>
            <a:tailEnd/>
          </a:ln>
          <a:effectLst/>
        </p:spPr>
        <p:txBody>
          <a:bodyPr wrap="none" lIns="0" tIns="0" rIns="0" bIns="0">
            <a:spAutoFit/>
          </a:bodyPr>
          <a:lstStyle/>
          <a:p>
            <a:pPr marL="342900" indent="-342900" algn="ctr">
              <a:lnSpc>
                <a:spcPct val="70000"/>
              </a:lnSpc>
              <a:spcBef>
                <a:spcPct val="20000"/>
              </a:spcBef>
              <a:buClr>
                <a:srgbClr val="FF6633"/>
              </a:buClr>
              <a:buSzPct val="100000"/>
              <a:defRPr/>
            </a:pPr>
            <a:r>
              <a:rPr lang="el-GR" sz="2000">
                <a:solidFill>
                  <a:srgbClr val="FFFFFF"/>
                </a:solidFill>
                <a:effectLst>
                  <a:outerShdw blurRad="38100" dist="38100" dir="2700000" algn="tl">
                    <a:srgbClr val="000000"/>
                  </a:outerShdw>
                </a:effectLst>
                <a:cs typeface="Times New Roman" pitchFamily="18" charset="0"/>
              </a:rPr>
              <a:t>Πεδία </a:t>
            </a:r>
            <a:endParaRPr lang="en-US" sz="2000">
              <a:solidFill>
                <a:srgbClr val="FFFFFF"/>
              </a:solidFill>
              <a:effectLst>
                <a:outerShdw blurRad="38100" dist="38100" dir="2700000" algn="tl">
                  <a:srgbClr val="000000"/>
                </a:outerShdw>
              </a:effectLst>
              <a:cs typeface="Times New Roman" pitchFamily="18" charset="0"/>
            </a:endParaRPr>
          </a:p>
          <a:p>
            <a:pPr marL="342900" indent="-342900" algn="ctr">
              <a:lnSpc>
                <a:spcPct val="70000"/>
              </a:lnSpc>
              <a:spcBef>
                <a:spcPct val="20000"/>
              </a:spcBef>
              <a:buClr>
                <a:srgbClr val="FF6633"/>
              </a:buClr>
              <a:buSzPct val="100000"/>
              <a:defRPr/>
            </a:pPr>
            <a:r>
              <a:rPr lang="el-GR" sz="2000">
                <a:solidFill>
                  <a:srgbClr val="FFFFFF"/>
                </a:solidFill>
                <a:effectLst>
                  <a:outerShdw blurRad="38100" dist="38100" dir="2700000" algn="tl">
                    <a:srgbClr val="000000"/>
                  </a:outerShdw>
                </a:effectLst>
                <a:cs typeface="Times New Roman" pitchFamily="18" charset="0"/>
              </a:rPr>
              <a:t>Δράσης </a:t>
            </a:r>
            <a:endParaRPr lang="en-US" sz="2000">
              <a:solidFill>
                <a:srgbClr val="FFFFFF"/>
              </a:solidFill>
              <a:effectLst>
                <a:outerShdw blurRad="38100" dist="38100" dir="2700000" algn="tl">
                  <a:srgbClr val="000000"/>
                </a:outerShdw>
              </a:effectLst>
              <a:cs typeface="Times New Roman" pitchFamily="18" charset="0"/>
            </a:endParaRPr>
          </a:p>
          <a:p>
            <a:pPr marL="342900" indent="-342900" algn="ctr">
              <a:lnSpc>
                <a:spcPct val="70000"/>
              </a:lnSpc>
              <a:spcBef>
                <a:spcPct val="20000"/>
              </a:spcBef>
              <a:buClr>
                <a:srgbClr val="FF6633"/>
              </a:buClr>
              <a:buSzPct val="100000"/>
              <a:defRPr/>
            </a:pPr>
            <a:r>
              <a:rPr lang="el-GR" sz="2000">
                <a:solidFill>
                  <a:srgbClr val="FFFFFF"/>
                </a:solidFill>
                <a:effectLst>
                  <a:outerShdw blurRad="38100" dist="38100" dir="2700000" algn="tl">
                    <a:srgbClr val="000000"/>
                  </a:outerShdw>
                </a:effectLst>
                <a:cs typeface="Times New Roman" pitchFamily="18" charset="0"/>
              </a:rPr>
              <a:t>(</a:t>
            </a:r>
            <a:r>
              <a:rPr lang="en-US" sz="2000">
                <a:solidFill>
                  <a:srgbClr val="FFFFFF"/>
                </a:solidFill>
                <a:effectLst>
                  <a:outerShdw blurRad="38100" dist="38100" dir="2700000" algn="tl">
                    <a:srgbClr val="000000"/>
                  </a:outerShdw>
                </a:effectLst>
                <a:cs typeface="Times New Roman" pitchFamily="18" charset="0"/>
              </a:rPr>
              <a:t>Arenas)</a:t>
            </a:r>
          </a:p>
        </p:txBody>
      </p:sp>
      <p:grpSp>
        <p:nvGrpSpPr>
          <p:cNvPr id="2" name="Group 13"/>
          <p:cNvGrpSpPr>
            <a:grpSpLocks/>
          </p:cNvGrpSpPr>
          <p:nvPr/>
        </p:nvGrpSpPr>
        <p:grpSpPr bwMode="auto">
          <a:xfrm>
            <a:off x="152400" y="2082800"/>
            <a:ext cx="2819400" cy="1009650"/>
            <a:chOff x="97" y="1642"/>
            <a:chExt cx="1567" cy="635"/>
          </a:xfrm>
        </p:grpSpPr>
        <p:sp>
          <p:nvSpPr>
            <p:cNvPr id="1198094" name="Rectangle 14"/>
            <p:cNvSpPr>
              <a:spLocks noChangeArrowheads="1"/>
            </p:cNvSpPr>
            <p:nvPr/>
          </p:nvSpPr>
          <p:spPr bwMode="gray">
            <a:xfrm>
              <a:off x="97" y="2141"/>
              <a:ext cx="1567" cy="136"/>
            </a:xfrm>
            <a:prstGeom prst="rect">
              <a:avLst/>
            </a:prstGeom>
            <a:noFill/>
            <a:ln w="9525">
              <a:noFill/>
              <a:miter lim="800000"/>
              <a:headEnd/>
              <a:tailEnd/>
            </a:ln>
            <a:effectLst/>
          </p:spPr>
          <p:txBody>
            <a:bodyPr lIns="0" tIns="0" rIns="0" bIns="0">
              <a:spAutoFit/>
            </a:bodyPr>
            <a:lstStyle/>
            <a:p>
              <a:pPr marL="628650" lvl="2" indent="-171450">
                <a:spcBef>
                  <a:spcPct val="20000"/>
                </a:spcBef>
                <a:buClr>
                  <a:srgbClr val="FF6633"/>
                </a:buClr>
                <a:buSzPct val="100000"/>
                <a:buFontTx/>
                <a:buChar char="•"/>
                <a:defRPr/>
              </a:pPr>
              <a:endParaRPr lang="en-US" sz="1400" dirty="0">
                <a:effectLst>
                  <a:outerShdw blurRad="38100" dist="38100" dir="2700000" algn="tl">
                    <a:srgbClr val="FFFFFF"/>
                  </a:outerShdw>
                </a:effectLst>
                <a:cs typeface="Times New Roman" pitchFamily="18" charset="0"/>
              </a:endParaRPr>
            </a:p>
          </p:txBody>
        </p:sp>
        <p:sp>
          <p:nvSpPr>
            <p:cNvPr id="1198095" name="Rectangle 15"/>
            <p:cNvSpPr>
              <a:spLocks noChangeArrowheads="1"/>
            </p:cNvSpPr>
            <p:nvPr/>
          </p:nvSpPr>
          <p:spPr bwMode="gray">
            <a:xfrm>
              <a:off x="97" y="1642"/>
              <a:ext cx="1567" cy="271"/>
            </a:xfrm>
            <a:prstGeom prst="rect">
              <a:avLst/>
            </a:prstGeom>
            <a:noFill/>
            <a:ln w="9525">
              <a:noFill/>
              <a:miter lim="800000"/>
              <a:headEnd/>
              <a:tailEnd/>
            </a:ln>
            <a:effectLst/>
          </p:spPr>
          <p:txBody>
            <a:bodyPr lIns="0" tIns="0" rIns="0" bIns="0" anchor="b">
              <a:spAutoFit/>
            </a:bodyPr>
            <a:lstStyle/>
            <a:p>
              <a:pPr marL="342900" indent="-342900">
                <a:spcBef>
                  <a:spcPct val="20000"/>
                </a:spcBef>
                <a:buClr>
                  <a:srgbClr val="FF6633"/>
                </a:buClr>
                <a:buSzPct val="100000"/>
                <a:buFontTx/>
                <a:buChar char="•"/>
                <a:defRPr/>
              </a:pPr>
              <a:r>
                <a:rPr lang="el-GR" sz="1400" b="1" dirty="0">
                  <a:effectLst>
                    <a:outerShdw blurRad="38100" dist="38100" dir="2700000" algn="tl">
                      <a:srgbClr val="FFFFFF"/>
                    </a:outerShdw>
                  </a:effectLst>
                  <a:cs typeface="Times New Roman" pitchFamily="18" charset="0"/>
                </a:rPr>
                <a:t>Χρονισμός και αλληλουχία Κινήσεων (</a:t>
              </a:r>
              <a:r>
                <a:rPr lang="en-US" sz="1400" b="1" dirty="0">
                  <a:effectLst>
                    <a:outerShdw blurRad="38100" dist="38100" dir="2700000" algn="tl">
                      <a:srgbClr val="FFFFFF"/>
                    </a:outerShdw>
                  </a:effectLst>
                  <a:cs typeface="Times New Roman" pitchFamily="18" charset="0"/>
                </a:rPr>
                <a:t>Timing</a:t>
              </a:r>
              <a:r>
                <a:rPr lang="el-GR" sz="1400" b="1" dirty="0">
                  <a:effectLst>
                    <a:outerShdw blurRad="38100" dist="38100" dir="2700000" algn="tl">
                      <a:srgbClr val="FFFFFF"/>
                    </a:outerShdw>
                  </a:effectLst>
                  <a:cs typeface="Times New Roman" pitchFamily="18" charset="0"/>
                </a:rPr>
                <a:t> </a:t>
              </a:r>
              <a:r>
                <a:rPr lang="en-US" sz="1400" b="1" dirty="0">
                  <a:effectLst>
                    <a:outerShdw blurRad="38100" dist="38100" dir="2700000" algn="tl">
                      <a:srgbClr val="FFFFFF"/>
                    </a:outerShdw>
                  </a:effectLst>
                  <a:cs typeface="Times New Roman" pitchFamily="18" charset="0"/>
                </a:rPr>
                <a:t>and staging</a:t>
              </a:r>
              <a:r>
                <a:rPr lang="el-GR" sz="1400" b="1" dirty="0">
                  <a:effectLst>
                    <a:outerShdw blurRad="38100" dist="38100" dir="2700000" algn="tl">
                      <a:srgbClr val="FFFFFF"/>
                    </a:outerShdw>
                  </a:effectLst>
                  <a:cs typeface="Times New Roman" pitchFamily="18" charset="0"/>
                </a:rPr>
                <a:t>)</a:t>
              </a:r>
              <a:endParaRPr lang="en-US" sz="1400" b="1" dirty="0">
                <a:effectLst>
                  <a:outerShdw blurRad="38100" dist="38100" dir="2700000" algn="tl">
                    <a:srgbClr val="FFFFFF"/>
                  </a:outerShdw>
                </a:effectLst>
                <a:cs typeface="Times New Roman" pitchFamily="18" charset="0"/>
              </a:endParaRPr>
            </a:p>
          </p:txBody>
        </p:sp>
        <p:sp>
          <p:nvSpPr>
            <p:cNvPr id="107553" name="Line 16"/>
            <p:cNvSpPr>
              <a:spLocks noChangeShapeType="1"/>
            </p:cNvSpPr>
            <p:nvPr/>
          </p:nvSpPr>
          <p:spPr bwMode="gray">
            <a:xfrm>
              <a:off x="97" y="2020"/>
              <a:ext cx="1567" cy="0"/>
            </a:xfrm>
            <a:prstGeom prst="line">
              <a:avLst/>
            </a:prstGeom>
            <a:noFill/>
            <a:ln w="28575">
              <a:solidFill>
                <a:schemeClr val="tx1"/>
              </a:solidFill>
              <a:round/>
              <a:headEnd/>
              <a:tailEnd/>
            </a:ln>
          </p:spPr>
          <p:txBody>
            <a:bodyPr wrap="none" lIns="0" tIns="0" rIns="0" bIns="0" anchor="ctr"/>
            <a:lstStyle/>
            <a:p>
              <a:endParaRPr lang="el-GR"/>
            </a:p>
          </p:txBody>
        </p:sp>
      </p:grpSp>
      <p:grpSp>
        <p:nvGrpSpPr>
          <p:cNvPr id="3" name="Group 17"/>
          <p:cNvGrpSpPr>
            <a:grpSpLocks/>
          </p:cNvGrpSpPr>
          <p:nvPr/>
        </p:nvGrpSpPr>
        <p:grpSpPr bwMode="auto">
          <a:xfrm>
            <a:off x="152400" y="4437063"/>
            <a:ext cx="3733800" cy="536575"/>
            <a:chOff x="657" y="2756"/>
            <a:chExt cx="1682" cy="338"/>
          </a:xfrm>
        </p:grpSpPr>
        <p:sp>
          <p:nvSpPr>
            <p:cNvPr id="1198098" name="Rectangle 18"/>
            <p:cNvSpPr>
              <a:spLocks noChangeArrowheads="1"/>
            </p:cNvSpPr>
            <p:nvPr/>
          </p:nvSpPr>
          <p:spPr bwMode="gray">
            <a:xfrm>
              <a:off x="657" y="2958"/>
              <a:ext cx="1682" cy="136"/>
            </a:xfrm>
            <a:prstGeom prst="rect">
              <a:avLst/>
            </a:prstGeom>
            <a:noFill/>
            <a:ln w="9525">
              <a:noFill/>
              <a:miter lim="800000"/>
              <a:headEnd/>
              <a:tailEnd/>
            </a:ln>
            <a:effectLst/>
          </p:spPr>
          <p:txBody>
            <a:bodyPr lIns="0" tIns="0" rIns="0" bIns="0">
              <a:spAutoFit/>
            </a:bodyPr>
            <a:lstStyle/>
            <a:p>
              <a:pPr marL="228600" lvl="1" indent="-114300">
                <a:spcBef>
                  <a:spcPct val="20000"/>
                </a:spcBef>
                <a:buClr>
                  <a:srgbClr val="FF6633"/>
                </a:buClr>
                <a:buSzPct val="100000"/>
                <a:buFontTx/>
                <a:buChar char="–"/>
                <a:defRPr/>
              </a:pPr>
              <a:r>
                <a:rPr lang="el-GR" sz="1400" dirty="0">
                  <a:effectLst>
                    <a:outerShdw blurRad="38100" dist="38100" dir="2700000" algn="tl">
                      <a:srgbClr val="FFFFFF"/>
                    </a:outerShdw>
                  </a:effectLst>
                  <a:cs typeface="Times New Roman" pitchFamily="18" charset="0"/>
                </a:rPr>
                <a:t>Πως θα επιτύχουμε ανώτερη αποδοτικότητα</a:t>
              </a:r>
              <a:r>
                <a:rPr lang="en-US" sz="1400" dirty="0">
                  <a:effectLst>
                    <a:outerShdw blurRad="38100" dist="38100" dir="2700000" algn="tl">
                      <a:srgbClr val="FFFFFF"/>
                    </a:outerShdw>
                  </a:effectLst>
                  <a:cs typeface="Times New Roman" pitchFamily="18" charset="0"/>
                </a:rPr>
                <a:t>;</a:t>
              </a:r>
            </a:p>
          </p:txBody>
        </p:sp>
        <p:sp>
          <p:nvSpPr>
            <p:cNvPr id="1198099" name="Rectangle 19"/>
            <p:cNvSpPr>
              <a:spLocks noChangeArrowheads="1"/>
            </p:cNvSpPr>
            <p:nvPr/>
          </p:nvSpPr>
          <p:spPr bwMode="gray">
            <a:xfrm>
              <a:off x="657" y="2756"/>
              <a:ext cx="1567" cy="136"/>
            </a:xfrm>
            <a:prstGeom prst="rect">
              <a:avLst/>
            </a:prstGeom>
            <a:noFill/>
            <a:ln w="9525">
              <a:noFill/>
              <a:miter lim="800000"/>
              <a:headEnd/>
              <a:tailEnd/>
            </a:ln>
            <a:effectLst/>
          </p:spPr>
          <p:txBody>
            <a:bodyPr lIns="0" tIns="0" rIns="0" bIns="0" anchor="b">
              <a:spAutoFit/>
            </a:bodyPr>
            <a:lstStyle/>
            <a:p>
              <a:pPr marL="342900" indent="-342900">
                <a:spcBef>
                  <a:spcPct val="20000"/>
                </a:spcBef>
                <a:buClr>
                  <a:srgbClr val="FF6633"/>
                </a:buClr>
                <a:buSzPct val="100000"/>
                <a:buFontTx/>
                <a:buChar char="•"/>
                <a:defRPr/>
              </a:pPr>
              <a:r>
                <a:rPr lang="el-GR" sz="1400" b="1" dirty="0">
                  <a:effectLst>
                    <a:outerShdw blurRad="38100" dist="38100" dir="2700000" algn="tl">
                      <a:srgbClr val="FFFFFF"/>
                    </a:outerShdw>
                  </a:effectLst>
                  <a:cs typeface="Times New Roman" pitchFamily="18" charset="0"/>
                </a:rPr>
                <a:t>Οικονομική Λογική (</a:t>
              </a:r>
              <a:r>
                <a:rPr lang="en-US" sz="1400" b="1" dirty="0">
                  <a:effectLst>
                    <a:outerShdw blurRad="38100" dist="38100" dir="2700000" algn="tl">
                      <a:srgbClr val="FFFFFF"/>
                    </a:outerShdw>
                  </a:effectLst>
                  <a:cs typeface="Times New Roman" pitchFamily="18" charset="0"/>
                </a:rPr>
                <a:t>Economic logic</a:t>
              </a:r>
              <a:r>
                <a:rPr lang="el-GR" sz="1400" b="1" dirty="0">
                  <a:effectLst>
                    <a:outerShdw blurRad="38100" dist="38100" dir="2700000" algn="tl">
                      <a:srgbClr val="FFFFFF"/>
                    </a:outerShdw>
                  </a:effectLst>
                  <a:cs typeface="Times New Roman" pitchFamily="18" charset="0"/>
                </a:rPr>
                <a:t>)</a:t>
              </a:r>
              <a:endParaRPr lang="en-US" sz="1400" b="1" dirty="0">
                <a:effectLst>
                  <a:outerShdw blurRad="38100" dist="38100" dir="2700000" algn="tl">
                    <a:srgbClr val="FFFFFF"/>
                  </a:outerShdw>
                </a:effectLst>
                <a:cs typeface="Times New Roman" pitchFamily="18" charset="0"/>
              </a:endParaRPr>
            </a:p>
          </p:txBody>
        </p:sp>
        <p:sp>
          <p:nvSpPr>
            <p:cNvPr id="107550" name="Line 20"/>
            <p:cNvSpPr>
              <a:spLocks noChangeShapeType="1"/>
            </p:cNvSpPr>
            <p:nvPr/>
          </p:nvSpPr>
          <p:spPr bwMode="gray">
            <a:xfrm>
              <a:off x="657" y="2916"/>
              <a:ext cx="1567" cy="0"/>
            </a:xfrm>
            <a:prstGeom prst="line">
              <a:avLst/>
            </a:prstGeom>
            <a:noFill/>
            <a:ln w="28575">
              <a:solidFill>
                <a:schemeClr val="tx1"/>
              </a:solidFill>
              <a:round/>
              <a:headEnd/>
              <a:tailEnd/>
            </a:ln>
          </p:spPr>
          <p:txBody>
            <a:bodyPr wrap="none" lIns="0" tIns="0" rIns="0" bIns="0" anchor="ctr"/>
            <a:lstStyle/>
            <a:p>
              <a:endParaRPr lang="el-GR"/>
            </a:p>
          </p:txBody>
        </p:sp>
      </p:grpSp>
      <p:grpSp>
        <p:nvGrpSpPr>
          <p:cNvPr id="4" name="Group 21"/>
          <p:cNvGrpSpPr>
            <a:grpSpLocks/>
          </p:cNvGrpSpPr>
          <p:nvPr/>
        </p:nvGrpSpPr>
        <p:grpSpPr bwMode="auto">
          <a:xfrm>
            <a:off x="5945188" y="2705100"/>
            <a:ext cx="3187700" cy="1541463"/>
            <a:chOff x="4497" y="1826"/>
            <a:chExt cx="1682" cy="971"/>
          </a:xfrm>
        </p:grpSpPr>
        <p:sp>
          <p:nvSpPr>
            <p:cNvPr id="1198102" name="Rectangle 22"/>
            <p:cNvSpPr>
              <a:spLocks noChangeArrowheads="1"/>
            </p:cNvSpPr>
            <p:nvPr/>
          </p:nvSpPr>
          <p:spPr bwMode="gray">
            <a:xfrm>
              <a:off x="4497" y="2173"/>
              <a:ext cx="1682" cy="624"/>
            </a:xfrm>
            <a:prstGeom prst="rect">
              <a:avLst/>
            </a:prstGeom>
            <a:noFill/>
            <a:ln w="9525">
              <a:noFill/>
              <a:miter lim="800000"/>
              <a:headEnd/>
              <a:tailEnd/>
            </a:ln>
            <a:effectLst/>
          </p:spPr>
          <p:txBody>
            <a:bodyPr lIns="0" tIns="0" rIns="0" bIns="0">
              <a:spAutoFit/>
            </a:bodyPr>
            <a:lstStyle/>
            <a:p>
              <a:pPr marL="742950" lvl="1" indent="-285750">
                <a:spcBef>
                  <a:spcPct val="20000"/>
                </a:spcBef>
                <a:buClr>
                  <a:srgbClr val="FF6633"/>
                </a:buClr>
                <a:buSzPct val="100000"/>
                <a:buFontTx/>
                <a:buChar char="–"/>
                <a:defRPr/>
              </a:pPr>
              <a:r>
                <a:rPr lang="el-GR" sz="1400" dirty="0">
                  <a:effectLst>
                    <a:outerShdw blurRad="38100" dist="38100" dir="2700000" algn="tl">
                      <a:srgbClr val="FFFFFF"/>
                    </a:outerShdw>
                  </a:effectLst>
                  <a:cs typeface="Times New Roman" pitchFamily="18" charset="0"/>
                </a:rPr>
                <a:t>Πως θα αποκτήσουμε παρουσία</a:t>
              </a:r>
              <a:r>
                <a:rPr lang="en-US" sz="1400" dirty="0">
                  <a:effectLst>
                    <a:outerShdw blurRad="38100" dist="38100" dir="2700000" algn="tl">
                      <a:srgbClr val="FFFFFF"/>
                    </a:outerShdw>
                  </a:effectLst>
                  <a:cs typeface="Times New Roman" pitchFamily="18" charset="0"/>
                </a:rPr>
                <a:t>;</a:t>
              </a:r>
            </a:p>
            <a:p>
              <a:pPr marL="1143000" lvl="2" indent="-228600">
                <a:spcBef>
                  <a:spcPct val="20000"/>
                </a:spcBef>
                <a:buClr>
                  <a:srgbClr val="FF6633"/>
                </a:buClr>
                <a:buSzPct val="100000"/>
                <a:buFontTx/>
                <a:buChar char="•"/>
                <a:defRPr/>
              </a:pPr>
              <a:r>
                <a:rPr lang="el-GR" sz="1400" dirty="0">
                  <a:effectLst>
                    <a:outerShdw blurRad="38100" dist="38100" dir="2700000" algn="tl">
                      <a:srgbClr val="FFFFFF"/>
                    </a:outerShdw>
                  </a:effectLst>
                  <a:cs typeface="Times New Roman" pitchFamily="18" charset="0"/>
                </a:rPr>
                <a:t>Εσωτερική ανάπτυξη</a:t>
              </a:r>
              <a:endParaRPr lang="en-US" sz="1400" dirty="0">
                <a:effectLst>
                  <a:outerShdw blurRad="38100" dist="38100" dir="2700000" algn="tl">
                    <a:srgbClr val="FFFFFF"/>
                  </a:outerShdw>
                </a:effectLst>
                <a:cs typeface="Times New Roman" pitchFamily="18" charset="0"/>
              </a:endParaRPr>
            </a:p>
            <a:p>
              <a:pPr marL="1143000" lvl="2" indent="-228600">
                <a:spcBef>
                  <a:spcPct val="20000"/>
                </a:spcBef>
                <a:buClr>
                  <a:srgbClr val="FF6633"/>
                </a:buClr>
                <a:buSzPct val="100000"/>
                <a:buFontTx/>
                <a:buChar char="•"/>
                <a:defRPr/>
              </a:pPr>
              <a:r>
                <a:rPr lang="el-GR" sz="1400" dirty="0">
                  <a:effectLst>
                    <a:outerShdw blurRad="38100" dist="38100" dir="2700000" algn="tl">
                      <a:srgbClr val="FFFFFF"/>
                    </a:outerShdw>
                  </a:effectLst>
                  <a:cs typeface="Times New Roman" pitchFamily="18" charset="0"/>
                </a:rPr>
                <a:t>Συμμαχίες</a:t>
              </a:r>
            </a:p>
            <a:p>
              <a:pPr marL="1143000" lvl="2" indent="-228600">
                <a:spcBef>
                  <a:spcPct val="20000"/>
                </a:spcBef>
                <a:buClr>
                  <a:srgbClr val="FF6633"/>
                </a:buClr>
                <a:buSzPct val="100000"/>
                <a:buFontTx/>
                <a:buChar char="•"/>
                <a:defRPr/>
              </a:pPr>
              <a:r>
                <a:rPr lang="el-GR" sz="1400" dirty="0">
                  <a:effectLst>
                    <a:outerShdw blurRad="38100" dist="38100" dir="2700000" algn="tl">
                      <a:srgbClr val="FFFFFF"/>
                    </a:outerShdw>
                  </a:effectLst>
                  <a:cs typeface="Times New Roman" pitchFamily="18" charset="0"/>
                </a:rPr>
                <a:t>Εξαγορές-Συγχωνεύσεις</a:t>
              </a:r>
            </a:p>
          </p:txBody>
        </p:sp>
        <p:sp>
          <p:nvSpPr>
            <p:cNvPr id="1198103" name="Rectangle 23"/>
            <p:cNvSpPr>
              <a:spLocks noChangeArrowheads="1"/>
            </p:cNvSpPr>
            <p:nvPr/>
          </p:nvSpPr>
          <p:spPr bwMode="gray">
            <a:xfrm>
              <a:off x="4497" y="1826"/>
              <a:ext cx="1682" cy="299"/>
            </a:xfrm>
            <a:prstGeom prst="rect">
              <a:avLst/>
            </a:prstGeom>
            <a:noFill/>
            <a:ln w="9525">
              <a:noFill/>
              <a:miter lim="800000"/>
              <a:headEnd/>
              <a:tailEnd/>
            </a:ln>
            <a:effectLst/>
          </p:spPr>
          <p:txBody>
            <a:bodyPr lIns="0" tIns="0" rIns="0" bIns="0" anchor="b">
              <a:spAutoFit/>
            </a:bodyPr>
            <a:lstStyle/>
            <a:p>
              <a:pPr marL="342900" indent="-342900" algn="r">
                <a:spcBef>
                  <a:spcPct val="20000"/>
                </a:spcBef>
                <a:buClr>
                  <a:srgbClr val="FF6633"/>
                </a:buClr>
                <a:buSzPct val="100000"/>
                <a:defRPr/>
              </a:pPr>
              <a:r>
                <a:rPr lang="el-GR" sz="1400" b="1" dirty="0">
                  <a:effectLst>
                    <a:outerShdw blurRad="38100" dist="38100" dir="2700000" algn="tl">
                      <a:srgbClr val="FFFFFF"/>
                    </a:outerShdw>
                  </a:effectLst>
                  <a:cs typeface="Times New Roman" pitchFamily="18" charset="0"/>
                </a:rPr>
                <a:t>Τρόποι/Οχήματα</a:t>
              </a:r>
              <a:endParaRPr lang="en-US" sz="1400" b="1" dirty="0">
                <a:effectLst>
                  <a:outerShdw blurRad="38100" dist="38100" dir="2700000" algn="tl">
                    <a:srgbClr val="FFFFFF"/>
                  </a:outerShdw>
                </a:effectLst>
                <a:cs typeface="Times New Roman" pitchFamily="18" charset="0"/>
              </a:endParaRPr>
            </a:p>
            <a:p>
              <a:pPr marL="342900" indent="-342900" algn="r">
                <a:spcBef>
                  <a:spcPct val="20000"/>
                </a:spcBef>
                <a:buClr>
                  <a:srgbClr val="FF6633"/>
                </a:buClr>
                <a:buSzPct val="100000"/>
                <a:defRPr/>
              </a:pPr>
              <a:r>
                <a:rPr lang="el-GR" sz="1400" b="1" dirty="0">
                  <a:effectLst>
                    <a:outerShdw blurRad="38100" dist="38100" dir="2700000" algn="tl">
                      <a:srgbClr val="FFFFFF"/>
                    </a:outerShdw>
                  </a:effectLst>
                  <a:cs typeface="Times New Roman" pitchFamily="18" charset="0"/>
                </a:rPr>
                <a:t>Υλοποίησης (</a:t>
              </a:r>
              <a:r>
                <a:rPr lang="en-US" sz="1400" b="1" dirty="0">
                  <a:effectLst>
                    <a:outerShdw blurRad="38100" dist="38100" dir="2700000" algn="tl">
                      <a:srgbClr val="FFFFFF"/>
                    </a:outerShdw>
                  </a:effectLst>
                  <a:cs typeface="Times New Roman" pitchFamily="18" charset="0"/>
                </a:rPr>
                <a:t>Vehicles</a:t>
              </a:r>
              <a:r>
                <a:rPr lang="el-GR" sz="1400" b="1" dirty="0">
                  <a:effectLst>
                    <a:outerShdw blurRad="38100" dist="38100" dir="2700000" algn="tl">
                      <a:srgbClr val="FFFFFF"/>
                    </a:outerShdw>
                  </a:effectLst>
                  <a:cs typeface="Times New Roman" pitchFamily="18" charset="0"/>
                </a:rPr>
                <a:t>)</a:t>
              </a:r>
              <a:endParaRPr lang="en-US" sz="1400" b="1" dirty="0">
                <a:effectLst>
                  <a:outerShdw blurRad="38100" dist="38100" dir="2700000" algn="tl">
                    <a:srgbClr val="FFFFFF"/>
                  </a:outerShdw>
                </a:effectLst>
                <a:cs typeface="Times New Roman" pitchFamily="18" charset="0"/>
              </a:endParaRPr>
            </a:p>
          </p:txBody>
        </p:sp>
        <p:sp>
          <p:nvSpPr>
            <p:cNvPr id="107547" name="Line 24"/>
            <p:cNvSpPr>
              <a:spLocks noChangeShapeType="1"/>
            </p:cNvSpPr>
            <p:nvPr/>
          </p:nvSpPr>
          <p:spPr bwMode="gray">
            <a:xfrm>
              <a:off x="4761" y="2149"/>
              <a:ext cx="1418" cy="0"/>
            </a:xfrm>
            <a:prstGeom prst="line">
              <a:avLst/>
            </a:prstGeom>
            <a:noFill/>
            <a:ln w="28575">
              <a:solidFill>
                <a:schemeClr val="tx1"/>
              </a:solidFill>
              <a:round/>
              <a:headEnd/>
              <a:tailEnd/>
            </a:ln>
          </p:spPr>
          <p:txBody>
            <a:bodyPr wrap="none" lIns="0" tIns="0" rIns="0" bIns="0" anchor="ctr"/>
            <a:lstStyle/>
            <a:p>
              <a:endParaRPr lang="el-GR"/>
            </a:p>
          </p:txBody>
        </p:sp>
      </p:grpSp>
      <p:grpSp>
        <p:nvGrpSpPr>
          <p:cNvPr id="5" name="Group 25"/>
          <p:cNvGrpSpPr>
            <a:grpSpLocks/>
          </p:cNvGrpSpPr>
          <p:nvPr/>
        </p:nvGrpSpPr>
        <p:grpSpPr bwMode="auto">
          <a:xfrm>
            <a:off x="3962400" y="5119688"/>
            <a:ext cx="5181600" cy="465137"/>
            <a:chOff x="3627" y="3078"/>
            <a:chExt cx="1682" cy="293"/>
          </a:xfrm>
        </p:grpSpPr>
        <p:sp>
          <p:nvSpPr>
            <p:cNvPr id="1198106" name="Rectangle 26"/>
            <p:cNvSpPr>
              <a:spLocks noChangeArrowheads="1"/>
            </p:cNvSpPr>
            <p:nvPr/>
          </p:nvSpPr>
          <p:spPr bwMode="gray">
            <a:xfrm>
              <a:off x="3627" y="3262"/>
              <a:ext cx="1682" cy="109"/>
            </a:xfrm>
            <a:prstGeom prst="rect">
              <a:avLst/>
            </a:prstGeom>
            <a:noFill/>
            <a:ln w="9525">
              <a:noFill/>
              <a:miter lim="800000"/>
              <a:headEnd/>
              <a:tailEnd/>
            </a:ln>
            <a:effectLst/>
          </p:spPr>
          <p:txBody>
            <a:bodyPr lIns="0" tIns="0" rIns="0" bIns="0">
              <a:spAutoFit/>
            </a:bodyPr>
            <a:lstStyle/>
            <a:p>
              <a:pPr marL="171450" lvl="1" indent="-57150">
                <a:lnSpc>
                  <a:spcPct val="80000"/>
                </a:lnSpc>
                <a:spcBef>
                  <a:spcPct val="20000"/>
                </a:spcBef>
                <a:buClr>
                  <a:srgbClr val="FF6633"/>
                </a:buClr>
                <a:buSzPct val="100000"/>
                <a:buFontTx/>
                <a:buChar char="–"/>
                <a:defRPr/>
              </a:pPr>
              <a:r>
                <a:rPr lang="el-GR" sz="1400" dirty="0">
                  <a:effectLst>
                    <a:outerShdw blurRad="38100" dist="38100" dir="2700000" algn="tl">
                      <a:srgbClr val="FFFFFF"/>
                    </a:outerShdw>
                  </a:effectLst>
                  <a:cs typeface="Times New Roman" pitchFamily="18" charset="0"/>
                </a:rPr>
                <a:t>Πως θα κερδίσουμε ανταγωνιστικά πλεονεκτήματα στην αγορά μας</a:t>
              </a:r>
              <a:r>
                <a:rPr lang="en-US" sz="1400" dirty="0">
                  <a:effectLst>
                    <a:outerShdw blurRad="38100" dist="38100" dir="2700000" algn="tl">
                      <a:srgbClr val="FFFFFF"/>
                    </a:outerShdw>
                  </a:effectLst>
                  <a:cs typeface="Times New Roman" pitchFamily="18" charset="0"/>
                </a:rPr>
                <a:t>;</a:t>
              </a:r>
            </a:p>
          </p:txBody>
        </p:sp>
        <p:sp>
          <p:nvSpPr>
            <p:cNvPr id="1198107" name="Rectangle 27"/>
            <p:cNvSpPr>
              <a:spLocks noChangeArrowheads="1"/>
            </p:cNvSpPr>
            <p:nvPr/>
          </p:nvSpPr>
          <p:spPr bwMode="gray">
            <a:xfrm>
              <a:off x="3627" y="3078"/>
              <a:ext cx="1682" cy="136"/>
            </a:xfrm>
            <a:prstGeom prst="rect">
              <a:avLst/>
            </a:prstGeom>
            <a:noFill/>
            <a:ln w="9525">
              <a:noFill/>
              <a:miter lim="800000"/>
              <a:headEnd/>
              <a:tailEnd/>
            </a:ln>
            <a:effectLst/>
          </p:spPr>
          <p:txBody>
            <a:bodyPr lIns="0" tIns="0" rIns="0" bIns="0" anchor="b">
              <a:spAutoFit/>
            </a:bodyPr>
            <a:lstStyle/>
            <a:p>
              <a:pPr marL="342900" indent="-342900" algn="r">
                <a:spcBef>
                  <a:spcPct val="20000"/>
                </a:spcBef>
                <a:buClr>
                  <a:srgbClr val="FF6633"/>
                </a:buClr>
                <a:buSzPct val="100000"/>
                <a:buFontTx/>
                <a:buChar char="•"/>
                <a:defRPr/>
              </a:pPr>
              <a:r>
                <a:rPr lang="el-GR" sz="1400" b="1" dirty="0">
                  <a:effectLst>
                    <a:outerShdw blurRad="38100" dist="38100" dir="2700000" algn="tl">
                      <a:srgbClr val="FFFFFF"/>
                    </a:outerShdw>
                  </a:effectLst>
                  <a:cs typeface="Times New Roman" pitchFamily="18" charset="0"/>
                </a:rPr>
                <a:t>Ανταγωνιστική Στρατηγική (</a:t>
              </a:r>
              <a:r>
                <a:rPr lang="en-US" sz="1400" b="1" dirty="0">
                  <a:effectLst>
                    <a:outerShdw blurRad="38100" dist="38100" dir="2700000" algn="tl">
                      <a:srgbClr val="FFFFFF"/>
                    </a:outerShdw>
                  </a:effectLst>
                  <a:cs typeface="Times New Roman" pitchFamily="18" charset="0"/>
                </a:rPr>
                <a:t>Competitive Strategy</a:t>
              </a:r>
              <a:r>
                <a:rPr lang="el-GR" sz="1400" b="1" dirty="0">
                  <a:effectLst>
                    <a:outerShdw blurRad="38100" dist="38100" dir="2700000" algn="tl">
                      <a:srgbClr val="FFFFFF"/>
                    </a:outerShdw>
                  </a:effectLst>
                  <a:cs typeface="Times New Roman" pitchFamily="18" charset="0"/>
                </a:rPr>
                <a:t>)</a:t>
              </a:r>
              <a:endParaRPr lang="en-US" sz="1400" b="1" dirty="0">
                <a:effectLst>
                  <a:outerShdw blurRad="38100" dist="38100" dir="2700000" algn="tl">
                    <a:srgbClr val="FFFFFF"/>
                  </a:outerShdw>
                </a:effectLst>
                <a:cs typeface="Times New Roman" pitchFamily="18" charset="0"/>
              </a:endParaRPr>
            </a:p>
          </p:txBody>
        </p:sp>
        <p:sp>
          <p:nvSpPr>
            <p:cNvPr id="107544" name="Line 28"/>
            <p:cNvSpPr>
              <a:spLocks noChangeShapeType="1"/>
            </p:cNvSpPr>
            <p:nvPr/>
          </p:nvSpPr>
          <p:spPr bwMode="gray">
            <a:xfrm>
              <a:off x="3627" y="3238"/>
              <a:ext cx="1682" cy="0"/>
            </a:xfrm>
            <a:prstGeom prst="line">
              <a:avLst/>
            </a:prstGeom>
            <a:noFill/>
            <a:ln w="28575">
              <a:solidFill>
                <a:schemeClr val="tx1"/>
              </a:solidFill>
              <a:round/>
              <a:headEnd/>
              <a:tailEnd/>
            </a:ln>
          </p:spPr>
          <p:txBody>
            <a:bodyPr wrap="none" lIns="0" tIns="0" rIns="0" bIns="0" anchor="ctr"/>
            <a:lstStyle/>
            <a:p>
              <a:endParaRPr lang="el-GR"/>
            </a:p>
          </p:txBody>
        </p:sp>
      </p:grpSp>
      <p:grpSp>
        <p:nvGrpSpPr>
          <p:cNvPr id="6" name="Group 29"/>
          <p:cNvGrpSpPr>
            <a:grpSpLocks/>
          </p:cNvGrpSpPr>
          <p:nvPr/>
        </p:nvGrpSpPr>
        <p:grpSpPr bwMode="auto">
          <a:xfrm>
            <a:off x="5286375" y="1323975"/>
            <a:ext cx="3581400" cy="504825"/>
            <a:chOff x="3945" y="552"/>
            <a:chExt cx="1861" cy="318"/>
          </a:xfrm>
        </p:grpSpPr>
        <p:sp>
          <p:nvSpPr>
            <p:cNvPr id="1198110" name="Rectangle 30"/>
            <p:cNvSpPr>
              <a:spLocks noChangeArrowheads="1"/>
            </p:cNvSpPr>
            <p:nvPr/>
          </p:nvSpPr>
          <p:spPr bwMode="gray">
            <a:xfrm>
              <a:off x="3945" y="734"/>
              <a:ext cx="1861" cy="136"/>
            </a:xfrm>
            <a:prstGeom prst="rect">
              <a:avLst/>
            </a:prstGeom>
            <a:noFill/>
            <a:ln w="9525">
              <a:noFill/>
              <a:miter lim="800000"/>
              <a:headEnd/>
              <a:tailEnd/>
            </a:ln>
            <a:effectLst/>
          </p:spPr>
          <p:txBody>
            <a:bodyPr lIns="0" tIns="0" rIns="0" bIns="0">
              <a:spAutoFit/>
            </a:bodyPr>
            <a:lstStyle/>
            <a:p>
              <a:pPr marL="228600" lvl="1" indent="-114300">
                <a:spcBef>
                  <a:spcPct val="20000"/>
                </a:spcBef>
                <a:buClr>
                  <a:srgbClr val="FF6633"/>
                </a:buClr>
                <a:buSzPct val="100000"/>
                <a:buFontTx/>
                <a:buChar char="–"/>
                <a:defRPr/>
              </a:pPr>
              <a:r>
                <a:rPr lang="en-US" sz="1400" dirty="0">
                  <a:effectLst>
                    <a:outerShdw blurRad="38100" dist="38100" dir="2700000" algn="tl">
                      <a:srgbClr val="FFFFFF"/>
                    </a:outerShdw>
                  </a:effectLst>
                  <a:cs typeface="Times New Roman" pitchFamily="18" charset="0"/>
                </a:rPr>
                <a:t> </a:t>
              </a:r>
              <a:r>
                <a:rPr lang="el-GR" sz="1400" dirty="0">
                  <a:effectLst>
                    <a:outerShdw blurRad="38100" dist="38100" dir="2700000" algn="tl">
                      <a:srgbClr val="FFFFFF"/>
                    </a:outerShdw>
                  </a:effectLst>
                  <a:cs typeface="Times New Roman" pitchFamily="18" charset="0"/>
                </a:rPr>
                <a:t>Που θα έχουμε παρουσία</a:t>
              </a:r>
              <a:r>
                <a:rPr lang="en-US" sz="1400" dirty="0">
                  <a:effectLst>
                    <a:outerShdw blurRad="38100" dist="38100" dir="2700000" algn="tl">
                      <a:srgbClr val="FFFFFF"/>
                    </a:outerShdw>
                  </a:effectLst>
                  <a:cs typeface="Times New Roman" pitchFamily="18" charset="0"/>
                </a:rPr>
                <a:t>;</a:t>
              </a:r>
            </a:p>
          </p:txBody>
        </p:sp>
        <p:sp>
          <p:nvSpPr>
            <p:cNvPr id="1198111" name="Rectangle 31"/>
            <p:cNvSpPr>
              <a:spLocks noChangeArrowheads="1"/>
            </p:cNvSpPr>
            <p:nvPr/>
          </p:nvSpPr>
          <p:spPr bwMode="gray">
            <a:xfrm>
              <a:off x="3945" y="552"/>
              <a:ext cx="1854" cy="134"/>
            </a:xfrm>
            <a:prstGeom prst="rect">
              <a:avLst/>
            </a:prstGeom>
            <a:noFill/>
            <a:ln w="9525">
              <a:noFill/>
              <a:miter lim="800000"/>
              <a:headEnd/>
              <a:tailEnd/>
            </a:ln>
            <a:effectLst/>
          </p:spPr>
          <p:txBody>
            <a:bodyPr lIns="0" tIns="0" rIns="0" bIns="0" anchor="b"/>
            <a:lstStyle/>
            <a:p>
              <a:pPr marL="342900" indent="-342900">
                <a:spcBef>
                  <a:spcPct val="20000"/>
                </a:spcBef>
                <a:buClr>
                  <a:srgbClr val="FF6633"/>
                </a:buClr>
                <a:buSzPct val="100000"/>
                <a:defRPr/>
              </a:pPr>
              <a:r>
                <a:rPr lang="el-GR" sz="1400" b="1" dirty="0">
                  <a:effectLst>
                    <a:outerShdw blurRad="38100" dist="38100" dir="2700000" algn="tl">
                      <a:srgbClr val="FFFFFF"/>
                    </a:outerShdw>
                  </a:effectLst>
                  <a:cs typeface="Times New Roman" pitchFamily="18" charset="0"/>
                </a:rPr>
                <a:t>Πεδία Δράσης (</a:t>
              </a:r>
              <a:r>
                <a:rPr lang="en-US" sz="1400" b="1" dirty="0">
                  <a:effectLst>
                    <a:outerShdw blurRad="38100" dist="38100" dir="2700000" algn="tl">
                      <a:srgbClr val="FFFFFF"/>
                    </a:outerShdw>
                  </a:effectLst>
                  <a:cs typeface="Times New Roman" pitchFamily="18" charset="0"/>
                </a:rPr>
                <a:t>Arenas</a:t>
              </a:r>
              <a:r>
                <a:rPr lang="el-GR" sz="1400" b="1" dirty="0">
                  <a:effectLst>
                    <a:outerShdw blurRad="38100" dist="38100" dir="2700000" algn="tl">
                      <a:srgbClr val="FFFFFF"/>
                    </a:outerShdw>
                  </a:effectLst>
                  <a:cs typeface="Times New Roman" pitchFamily="18" charset="0"/>
                </a:rPr>
                <a:t>)</a:t>
              </a:r>
              <a:endParaRPr lang="en-US" sz="1400" b="1" dirty="0">
                <a:effectLst>
                  <a:outerShdw blurRad="38100" dist="38100" dir="2700000" algn="tl">
                    <a:srgbClr val="FFFFFF"/>
                  </a:outerShdw>
                </a:effectLst>
                <a:cs typeface="Times New Roman" pitchFamily="18" charset="0"/>
              </a:endParaRPr>
            </a:p>
          </p:txBody>
        </p:sp>
        <p:sp>
          <p:nvSpPr>
            <p:cNvPr id="107541" name="Line 32"/>
            <p:cNvSpPr>
              <a:spLocks noChangeShapeType="1"/>
            </p:cNvSpPr>
            <p:nvPr/>
          </p:nvSpPr>
          <p:spPr bwMode="gray">
            <a:xfrm>
              <a:off x="3945" y="710"/>
              <a:ext cx="1854" cy="0"/>
            </a:xfrm>
            <a:prstGeom prst="line">
              <a:avLst/>
            </a:prstGeom>
            <a:noFill/>
            <a:ln w="28575">
              <a:solidFill>
                <a:schemeClr val="tx1"/>
              </a:solidFill>
              <a:round/>
              <a:headEnd/>
              <a:tailEnd/>
            </a:ln>
          </p:spPr>
          <p:txBody>
            <a:bodyPr wrap="none" lIns="0" tIns="0" rIns="0" bIns="0" anchor="ctr"/>
            <a:lstStyle/>
            <a:p>
              <a:endParaRPr lang="el-GR"/>
            </a:p>
          </p:txBody>
        </p:sp>
      </p:grpSp>
      <p:sp>
        <p:nvSpPr>
          <p:cNvPr id="107538" name="Rectangle 33"/>
          <p:cNvSpPr>
            <a:spLocks noChangeArrowheads="1"/>
          </p:cNvSpPr>
          <p:nvPr/>
        </p:nvSpPr>
        <p:spPr bwMode="auto">
          <a:xfrm>
            <a:off x="252413" y="6338888"/>
            <a:ext cx="8726487" cy="247650"/>
          </a:xfrm>
          <a:prstGeom prst="rect">
            <a:avLst/>
          </a:prstGeom>
          <a:noFill/>
          <a:ln w="12700">
            <a:noFill/>
            <a:miter lim="800000"/>
            <a:headEnd type="none" w="sm" len="sm"/>
            <a:tailEnd type="none" w="sm" len="sm"/>
          </a:ln>
        </p:spPr>
        <p:txBody>
          <a:bodyPr wrap="none" anchor="ctr">
            <a:spAutoFit/>
          </a:bodyPr>
          <a:lstStyle/>
          <a:p>
            <a:r>
              <a:rPr lang="el-GR" sz="1000">
                <a:cs typeface="Times New Roman" pitchFamily="18" charset="0"/>
              </a:rPr>
              <a:t>Προσαρμογή από </a:t>
            </a:r>
            <a:r>
              <a:rPr lang="en-US" sz="1000">
                <a:cs typeface="Times New Roman" pitchFamily="18" charset="0"/>
              </a:rPr>
              <a:t>: </a:t>
            </a:r>
            <a:r>
              <a:rPr lang="en-GB" sz="1000">
                <a:cs typeface="Times New Roman" pitchFamily="18" charset="0"/>
              </a:rPr>
              <a:t>Hambrick, D.,C., and  J.W. Fredrickson, ‘Are you Sure you Have a Strategy?’, </a:t>
            </a:r>
            <a:r>
              <a:rPr lang="en-GB" sz="1000" u="sng">
                <a:cs typeface="Times New Roman" pitchFamily="18" charset="0"/>
              </a:rPr>
              <a:t>Academy of Management Executive</a:t>
            </a:r>
            <a:r>
              <a:rPr lang="en-GB" sz="1000">
                <a:cs typeface="Times New Roman" pitchFamily="18" charset="0"/>
              </a:rPr>
              <a:t>, (2005), 19,4, pp. 51-62.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198083"/>
                                        </p:tgtEl>
                                        <p:attrNameLst>
                                          <p:attrName>style.visibility</p:attrName>
                                        </p:attrNameLst>
                                      </p:cBhvr>
                                      <p:to>
                                        <p:strVal val="visible"/>
                                      </p:to>
                                    </p:set>
                                    <p:animEffect transition="in" filter="blinds(horizontal)">
                                      <p:cBhvr>
                                        <p:cTn id="7" dur="500"/>
                                        <p:tgtEl>
                                          <p:spTgt spid="1198083"/>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198092"/>
                                        </p:tgtEl>
                                        <p:attrNameLst>
                                          <p:attrName>style.visibility</p:attrName>
                                        </p:attrNameLst>
                                      </p:cBhvr>
                                      <p:to>
                                        <p:strVal val="visible"/>
                                      </p:to>
                                    </p:set>
                                    <p:animEffect transition="in" filter="blinds(horizontal)">
                                      <p:cBhvr>
                                        <p:cTn id="10" dur="500"/>
                                        <p:tgtEl>
                                          <p:spTgt spid="1198092"/>
                                        </p:tgtEl>
                                      </p:cBhvr>
                                    </p:animEffect>
                                  </p:childTnLst>
                                </p:cTn>
                              </p:par>
                              <p:par>
                                <p:cTn id="11" presetID="3" presetClass="entr" presetSubtype="1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linds(horizontal)">
                                      <p:cBhvr>
                                        <p:cTn id="13" dur="500"/>
                                        <p:tgtEl>
                                          <p:spTgt spid="6"/>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198085"/>
                                        </p:tgtEl>
                                        <p:attrNameLst>
                                          <p:attrName>style.visibility</p:attrName>
                                        </p:attrNameLst>
                                      </p:cBhvr>
                                      <p:to>
                                        <p:strVal val="visible"/>
                                      </p:to>
                                    </p:set>
                                    <p:animEffect transition="in" filter="blinds(horizontal)">
                                      <p:cBhvr>
                                        <p:cTn id="18" dur="500"/>
                                        <p:tgtEl>
                                          <p:spTgt spid="1198085"/>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1198091"/>
                                        </p:tgtEl>
                                        <p:attrNameLst>
                                          <p:attrName>style.visibility</p:attrName>
                                        </p:attrNameLst>
                                      </p:cBhvr>
                                      <p:to>
                                        <p:strVal val="visible"/>
                                      </p:to>
                                    </p:set>
                                    <p:animEffect transition="in" filter="blinds(horizontal)">
                                      <p:cBhvr>
                                        <p:cTn id="21" dur="500"/>
                                        <p:tgtEl>
                                          <p:spTgt spid="1198091"/>
                                        </p:tgtEl>
                                      </p:cBhvr>
                                    </p:animEffect>
                                  </p:childTnLst>
                                </p:cTn>
                              </p:par>
                              <p:par>
                                <p:cTn id="22" presetID="3" presetClass="entr" presetSubtype="10" fill="hold" nodeType="with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blinds(horizontal)">
                                      <p:cBhvr>
                                        <p:cTn id="24" dur="500"/>
                                        <p:tgtEl>
                                          <p:spTgt spid="4"/>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nodeType="click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blinds(horizontal)">
                                      <p:cBhvr>
                                        <p:cTn id="29" dur="500"/>
                                        <p:tgtEl>
                                          <p:spTgt spid="5"/>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1198089"/>
                                        </p:tgtEl>
                                        <p:attrNameLst>
                                          <p:attrName>style.visibility</p:attrName>
                                        </p:attrNameLst>
                                      </p:cBhvr>
                                      <p:to>
                                        <p:strVal val="visible"/>
                                      </p:to>
                                    </p:set>
                                    <p:animEffect transition="in" filter="blinds(horizontal)">
                                      <p:cBhvr>
                                        <p:cTn id="32" dur="500"/>
                                        <p:tgtEl>
                                          <p:spTgt spid="1198089"/>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1198084"/>
                                        </p:tgtEl>
                                        <p:attrNameLst>
                                          <p:attrName>style.visibility</p:attrName>
                                        </p:attrNameLst>
                                      </p:cBhvr>
                                      <p:to>
                                        <p:strVal val="visible"/>
                                      </p:to>
                                    </p:set>
                                    <p:animEffect transition="in" filter="blinds(horizontal)">
                                      <p:cBhvr>
                                        <p:cTn id="35" dur="500"/>
                                        <p:tgtEl>
                                          <p:spTgt spid="1198084"/>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nodeType="clickEffect">
                                  <p:stCondLst>
                                    <p:cond delay="0"/>
                                  </p:stCondLst>
                                  <p:childTnLst>
                                    <p:set>
                                      <p:cBhvr>
                                        <p:cTn id="39" dur="1" fill="hold">
                                          <p:stCondLst>
                                            <p:cond delay="0"/>
                                          </p:stCondLst>
                                        </p:cTn>
                                        <p:tgtEl>
                                          <p:spTgt spid="2"/>
                                        </p:tgtEl>
                                        <p:attrNameLst>
                                          <p:attrName>style.visibility</p:attrName>
                                        </p:attrNameLst>
                                      </p:cBhvr>
                                      <p:to>
                                        <p:strVal val="visible"/>
                                      </p:to>
                                    </p:set>
                                    <p:animEffect transition="in" filter="blinds(horizontal)">
                                      <p:cBhvr>
                                        <p:cTn id="40" dur="500"/>
                                        <p:tgtEl>
                                          <p:spTgt spid="2"/>
                                        </p:tgtEl>
                                      </p:cBhvr>
                                    </p:animEffect>
                                  </p:childTnLst>
                                </p:cTn>
                              </p:par>
                              <p:par>
                                <p:cTn id="41" presetID="3" presetClass="entr" presetSubtype="10" fill="hold" grpId="0" nodeType="withEffect">
                                  <p:stCondLst>
                                    <p:cond delay="0"/>
                                  </p:stCondLst>
                                  <p:childTnLst>
                                    <p:set>
                                      <p:cBhvr>
                                        <p:cTn id="42" dur="1" fill="hold">
                                          <p:stCondLst>
                                            <p:cond delay="0"/>
                                          </p:stCondLst>
                                        </p:cTn>
                                        <p:tgtEl>
                                          <p:spTgt spid="1198086"/>
                                        </p:tgtEl>
                                        <p:attrNameLst>
                                          <p:attrName>style.visibility</p:attrName>
                                        </p:attrNameLst>
                                      </p:cBhvr>
                                      <p:to>
                                        <p:strVal val="visible"/>
                                      </p:to>
                                    </p:set>
                                    <p:animEffect transition="in" filter="blinds(horizontal)">
                                      <p:cBhvr>
                                        <p:cTn id="43" dur="500"/>
                                        <p:tgtEl>
                                          <p:spTgt spid="1198086"/>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1198088"/>
                                        </p:tgtEl>
                                        <p:attrNameLst>
                                          <p:attrName>style.visibility</p:attrName>
                                        </p:attrNameLst>
                                      </p:cBhvr>
                                      <p:to>
                                        <p:strVal val="visible"/>
                                      </p:to>
                                    </p:set>
                                    <p:animEffect transition="in" filter="blinds(horizontal)">
                                      <p:cBhvr>
                                        <p:cTn id="46" dur="500"/>
                                        <p:tgtEl>
                                          <p:spTgt spid="1198088"/>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3" presetClass="entr" presetSubtype="10" fill="hold" nodeType="clickEffect">
                                  <p:stCondLst>
                                    <p:cond delay="0"/>
                                  </p:stCondLst>
                                  <p:childTnLst>
                                    <p:set>
                                      <p:cBhvr>
                                        <p:cTn id="50" dur="1" fill="hold">
                                          <p:stCondLst>
                                            <p:cond delay="0"/>
                                          </p:stCondLst>
                                        </p:cTn>
                                        <p:tgtEl>
                                          <p:spTgt spid="3"/>
                                        </p:tgtEl>
                                        <p:attrNameLst>
                                          <p:attrName>style.visibility</p:attrName>
                                        </p:attrNameLst>
                                      </p:cBhvr>
                                      <p:to>
                                        <p:strVal val="visible"/>
                                      </p:to>
                                    </p:set>
                                    <p:animEffect transition="in" filter="blinds(horizontal)">
                                      <p:cBhvr>
                                        <p:cTn id="51" dur="500"/>
                                        <p:tgtEl>
                                          <p:spTgt spid="3"/>
                                        </p:tgtEl>
                                      </p:cBhvr>
                                    </p:animEffect>
                                  </p:childTnLst>
                                </p:cTn>
                              </p:par>
                              <p:par>
                                <p:cTn id="52" presetID="3" presetClass="entr" presetSubtype="10" fill="hold" grpId="0" nodeType="withEffect">
                                  <p:stCondLst>
                                    <p:cond delay="0"/>
                                  </p:stCondLst>
                                  <p:childTnLst>
                                    <p:set>
                                      <p:cBhvr>
                                        <p:cTn id="53" dur="1" fill="hold">
                                          <p:stCondLst>
                                            <p:cond delay="0"/>
                                          </p:stCondLst>
                                        </p:cTn>
                                        <p:tgtEl>
                                          <p:spTgt spid="1198090"/>
                                        </p:tgtEl>
                                        <p:attrNameLst>
                                          <p:attrName>style.visibility</p:attrName>
                                        </p:attrNameLst>
                                      </p:cBhvr>
                                      <p:to>
                                        <p:strVal val="visible"/>
                                      </p:to>
                                    </p:set>
                                    <p:animEffect transition="in" filter="blinds(horizontal)">
                                      <p:cBhvr>
                                        <p:cTn id="54" dur="500"/>
                                        <p:tgtEl>
                                          <p:spTgt spid="1198090"/>
                                        </p:tgtEl>
                                      </p:cBhvr>
                                    </p:animEffect>
                                  </p:childTnLst>
                                </p:cTn>
                              </p:par>
                              <p:par>
                                <p:cTn id="55" presetID="3" presetClass="entr" presetSubtype="10" fill="hold" grpId="0" nodeType="withEffect">
                                  <p:stCondLst>
                                    <p:cond delay="0"/>
                                  </p:stCondLst>
                                  <p:childTnLst>
                                    <p:set>
                                      <p:cBhvr>
                                        <p:cTn id="56" dur="1" fill="hold">
                                          <p:stCondLst>
                                            <p:cond delay="0"/>
                                          </p:stCondLst>
                                        </p:cTn>
                                        <p:tgtEl>
                                          <p:spTgt spid="1198087"/>
                                        </p:tgtEl>
                                        <p:attrNameLst>
                                          <p:attrName>style.visibility</p:attrName>
                                        </p:attrNameLst>
                                      </p:cBhvr>
                                      <p:to>
                                        <p:strVal val="visible"/>
                                      </p:to>
                                    </p:set>
                                    <p:animEffect transition="in" filter="blinds(horizontal)">
                                      <p:cBhvr>
                                        <p:cTn id="57" dur="500"/>
                                        <p:tgtEl>
                                          <p:spTgt spid="11980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8083" grpId="0" animBg="1"/>
      <p:bldP spid="1198084" grpId="0" animBg="1"/>
      <p:bldP spid="1198085" grpId="0" animBg="1"/>
      <p:bldP spid="1198086" grpId="0" animBg="1"/>
      <p:bldP spid="1198087" grpId="0" animBg="1"/>
      <p:bldP spid="1198088" grpId="0"/>
      <p:bldP spid="1198089" grpId="0"/>
      <p:bldP spid="1198090" grpId="0"/>
      <p:bldP spid="1198091" grpId="0"/>
      <p:bldP spid="119809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050"/>
          <p:cNvSpPr>
            <a:spLocks noChangeArrowheads="1"/>
          </p:cNvSpPr>
          <p:nvPr/>
        </p:nvSpPr>
        <p:spPr bwMode="auto">
          <a:xfrm>
            <a:off x="381000" y="304800"/>
            <a:ext cx="8382000" cy="1219200"/>
          </a:xfrm>
          <a:prstGeom prst="rect">
            <a:avLst/>
          </a:prstGeom>
          <a:gradFill rotWithShape="0">
            <a:gsLst>
              <a:gs pos="0">
                <a:srgbClr val="6600FF"/>
              </a:gs>
              <a:gs pos="100000">
                <a:srgbClr val="4700B2"/>
              </a:gs>
            </a:gsLst>
            <a:path path="shape">
              <a:fillToRect l="50000" t="50000" r="50000" b="50000"/>
            </a:path>
          </a:gradFill>
          <a:ln w="76200">
            <a:solidFill>
              <a:srgbClr val="000080"/>
            </a:solidFill>
            <a:miter lim="800000"/>
            <a:headEnd/>
            <a:tailEnd/>
          </a:ln>
        </p:spPr>
        <p:txBody>
          <a:bodyPr lIns="92075" tIns="46038" rIns="92075" bIns="46038" anchor="ctr"/>
          <a:lstStyle/>
          <a:p>
            <a:pPr algn="ctr"/>
            <a:r>
              <a:rPr lang="en-GB" sz="4400" b="1" dirty="0">
                <a:solidFill>
                  <a:srgbClr val="FFFFFF"/>
                </a:solidFill>
              </a:rPr>
              <a:t>ΣΤΡΑΤΗΓΙΚΕΣ  ΣΤΑΘΕΡΟΤΗΤΑΣ</a:t>
            </a:r>
          </a:p>
        </p:txBody>
      </p:sp>
      <p:sp>
        <p:nvSpPr>
          <p:cNvPr id="108547" name="Rectangle 2051"/>
          <p:cNvSpPr>
            <a:spLocks noChangeArrowheads="1"/>
          </p:cNvSpPr>
          <p:nvPr/>
        </p:nvSpPr>
        <p:spPr bwMode="auto">
          <a:xfrm>
            <a:off x="285720" y="2214554"/>
            <a:ext cx="8858280" cy="3500462"/>
          </a:xfrm>
          <a:prstGeom prst="rect">
            <a:avLst/>
          </a:prstGeom>
          <a:noFill/>
          <a:ln w="9525">
            <a:noFill/>
            <a:miter lim="800000"/>
            <a:headEnd/>
            <a:tailEnd/>
          </a:ln>
        </p:spPr>
        <p:txBody>
          <a:bodyPr lIns="92075" tIns="46038" rIns="92075" bIns="46038"/>
          <a:lstStyle/>
          <a:p>
            <a:pPr marL="742950" indent="-742950">
              <a:lnSpc>
                <a:spcPct val="80000"/>
              </a:lnSpc>
              <a:spcBef>
                <a:spcPct val="20000"/>
              </a:spcBef>
              <a:buFont typeface="+mj-lt"/>
              <a:buAutoNum type="arabicPeriod"/>
            </a:pPr>
            <a:r>
              <a:rPr lang="en-GB" sz="3600" b="1" dirty="0" err="1" smtClean="0">
                <a:solidFill>
                  <a:srgbClr val="000099"/>
                </a:solidFill>
              </a:rPr>
              <a:t>Κα</a:t>
            </a:r>
            <a:r>
              <a:rPr lang="el-GR" sz="3600" b="1" dirty="0" smtClean="0">
                <a:solidFill>
                  <a:srgbClr val="000099"/>
                </a:solidFill>
              </a:rPr>
              <a:t>μ</a:t>
            </a:r>
            <a:r>
              <a:rPr lang="en-GB" sz="3600" b="1" dirty="0" err="1" smtClean="0">
                <a:solidFill>
                  <a:srgbClr val="000099"/>
                </a:solidFill>
              </a:rPr>
              <a:t>ία</a:t>
            </a:r>
            <a:r>
              <a:rPr lang="en-GB" sz="3600" b="1" dirty="0" smtClean="0">
                <a:solidFill>
                  <a:srgbClr val="000099"/>
                </a:solidFill>
              </a:rPr>
              <a:t>  </a:t>
            </a:r>
            <a:r>
              <a:rPr lang="en-GB" sz="3600" b="1" dirty="0" err="1">
                <a:solidFill>
                  <a:srgbClr val="000099"/>
                </a:solidFill>
              </a:rPr>
              <a:t>αλλαγή</a:t>
            </a:r>
            <a:r>
              <a:rPr lang="en-GB" sz="3600" b="1" dirty="0">
                <a:solidFill>
                  <a:srgbClr val="000099"/>
                </a:solidFill>
              </a:rPr>
              <a:t>  (No-Change Strategy </a:t>
            </a:r>
            <a:r>
              <a:rPr lang="en-GB" sz="3600" b="1" dirty="0" smtClean="0">
                <a:solidFill>
                  <a:srgbClr val="000099"/>
                </a:solidFill>
              </a:rPr>
              <a:t>)</a:t>
            </a:r>
          </a:p>
          <a:p>
            <a:pPr marL="742950" indent="-742950">
              <a:lnSpc>
                <a:spcPct val="80000"/>
              </a:lnSpc>
              <a:spcBef>
                <a:spcPct val="20000"/>
              </a:spcBef>
              <a:buFont typeface="+mj-lt"/>
              <a:buAutoNum type="arabicPeriod"/>
            </a:pPr>
            <a:r>
              <a:rPr lang="en-GB" sz="3600" b="1" dirty="0" err="1" smtClean="0">
                <a:solidFill>
                  <a:srgbClr val="000099"/>
                </a:solidFill>
              </a:rPr>
              <a:t>Συγκομιδή</a:t>
            </a:r>
            <a:r>
              <a:rPr lang="en-GB" sz="3600" b="1" dirty="0" smtClean="0">
                <a:solidFill>
                  <a:srgbClr val="000099"/>
                </a:solidFill>
              </a:rPr>
              <a:t> </a:t>
            </a:r>
            <a:r>
              <a:rPr lang="en-GB" sz="3600" b="1" dirty="0" err="1">
                <a:solidFill>
                  <a:srgbClr val="000099"/>
                </a:solidFill>
              </a:rPr>
              <a:t>κερδών</a:t>
            </a:r>
            <a:r>
              <a:rPr lang="en-GB" sz="3600" b="1" dirty="0">
                <a:solidFill>
                  <a:srgbClr val="000099"/>
                </a:solidFill>
              </a:rPr>
              <a:t> (Profit Strategy )</a:t>
            </a:r>
          </a:p>
          <a:p>
            <a:pPr marL="742950" indent="-742950">
              <a:lnSpc>
                <a:spcPct val="80000"/>
              </a:lnSpc>
              <a:spcBef>
                <a:spcPct val="20000"/>
              </a:spcBef>
              <a:buFont typeface="+mj-lt"/>
              <a:buAutoNum type="arabicPeriod"/>
            </a:pPr>
            <a:r>
              <a:rPr lang="en-GB" sz="3600" b="1" dirty="0" err="1" smtClean="0">
                <a:solidFill>
                  <a:srgbClr val="000099"/>
                </a:solidFill>
              </a:rPr>
              <a:t>Στρατηγικό</a:t>
            </a:r>
            <a:r>
              <a:rPr lang="en-GB" sz="3600" b="1" dirty="0" smtClean="0">
                <a:solidFill>
                  <a:srgbClr val="000099"/>
                </a:solidFill>
              </a:rPr>
              <a:t>  “</a:t>
            </a:r>
            <a:r>
              <a:rPr lang="en-GB" sz="3600" b="1" dirty="0" err="1" smtClean="0">
                <a:solidFill>
                  <a:srgbClr val="000099"/>
                </a:solidFill>
              </a:rPr>
              <a:t>διάλειμμα</a:t>
            </a:r>
            <a:r>
              <a:rPr lang="en-GB" sz="3600" b="1" dirty="0" smtClean="0">
                <a:solidFill>
                  <a:srgbClr val="000099"/>
                </a:solidFill>
              </a:rPr>
              <a:t>”  </a:t>
            </a:r>
            <a:r>
              <a:rPr lang="en-GB" sz="3600" b="1" dirty="0">
                <a:solidFill>
                  <a:srgbClr val="000099"/>
                </a:solidFill>
              </a:rPr>
              <a:t>(Pause     Strategy </a:t>
            </a:r>
            <a:r>
              <a:rPr lang="en-GB" sz="3600" b="1" dirty="0" smtClean="0">
                <a:solidFill>
                  <a:srgbClr val="000099"/>
                </a:solidFill>
              </a:rPr>
              <a:t>)</a:t>
            </a:r>
          </a:p>
          <a:p>
            <a:pPr marL="742950" indent="-742950">
              <a:lnSpc>
                <a:spcPct val="80000"/>
              </a:lnSpc>
              <a:spcBef>
                <a:spcPct val="20000"/>
              </a:spcBef>
              <a:buFont typeface="+mj-lt"/>
              <a:buAutoNum type="arabicPeriod"/>
            </a:pPr>
            <a:r>
              <a:rPr lang="en-GB" sz="3600" b="1" dirty="0" err="1" smtClean="0">
                <a:solidFill>
                  <a:srgbClr val="000099"/>
                </a:solidFill>
              </a:rPr>
              <a:t>Στρατηγική</a:t>
            </a:r>
            <a:r>
              <a:rPr lang="en-GB" sz="3600" b="1" dirty="0" smtClean="0">
                <a:solidFill>
                  <a:srgbClr val="000099"/>
                </a:solidFill>
              </a:rPr>
              <a:t> </a:t>
            </a:r>
            <a:r>
              <a:rPr lang="en-GB" sz="3600" b="1" dirty="0" err="1" smtClean="0">
                <a:solidFill>
                  <a:srgbClr val="000099"/>
                </a:solidFill>
              </a:rPr>
              <a:t>προσεκτικών</a:t>
            </a:r>
            <a:r>
              <a:rPr lang="en-GB" sz="3600" b="1" dirty="0" smtClean="0">
                <a:solidFill>
                  <a:srgbClr val="000099"/>
                </a:solidFill>
              </a:rPr>
              <a:t> </a:t>
            </a:r>
            <a:r>
              <a:rPr lang="en-GB" sz="3600" b="1" dirty="0" err="1" smtClean="0">
                <a:solidFill>
                  <a:srgbClr val="000099"/>
                </a:solidFill>
              </a:rPr>
              <a:t>βημάτων</a:t>
            </a:r>
            <a:r>
              <a:rPr lang="en-GB" sz="3600" b="1" dirty="0" smtClean="0">
                <a:solidFill>
                  <a:srgbClr val="FFFF00"/>
                </a:solidFill>
              </a:rPr>
              <a:t> </a:t>
            </a:r>
          </a:p>
          <a:p>
            <a:pPr marL="742950" indent="-742950">
              <a:lnSpc>
                <a:spcPct val="80000"/>
              </a:lnSpc>
              <a:spcBef>
                <a:spcPct val="20000"/>
              </a:spcBef>
            </a:pPr>
            <a:endParaRPr lang="en-GB" sz="3600" b="1" dirty="0">
              <a:solidFill>
                <a:srgbClr val="000099"/>
              </a:solidFill>
            </a:endParaRPr>
          </a:p>
          <a:p>
            <a:pPr marL="566738" indent="-566738">
              <a:lnSpc>
                <a:spcPct val="80000"/>
              </a:lnSpc>
              <a:spcBef>
                <a:spcPct val="20000"/>
              </a:spcBef>
            </a:pPr>
            <a:endParaRPr lang="en-GB" sz="3600" b="1" dirty="0">
              <a:solidFill>
                <a:srgbClr val="000099"/>
              </a:solidFill>
            </a:endParaRPr>
          </a:p>
        </p:txBody>
      </p:sp>
      <p:sp>
        <p:nvSpPr>
          <p:cNvPr id="108548" name="Rectangle 2052"/>
          <p:cNvSpPr>
            <a:spLocks noChangeArrowheads="1"/>
          </p:cNvSpPr>
          <p:nvPr/>
        </p:nvSpPr>
        <p:spPr bwMode="auto">
          <a:xfrm>
            <a:off x="7315200" y="6423025"/>
            <a:ext cx="1898650" cy="457200"/>
          </a:xfrm>
          <a:prstGeom prst="rect">
            <a:avLst/>
          </a:prstGeom>
          <a:noFill/>
          <a:ln w="9525">
            <a:noFill/>
            <a:miter lim="800000"/>
            <a:headEnd/>
            <a:tailEnd/>
          </a:ln>
        </p:spPr>
        <p:txBody>
          <a:bodyPr lIns="92075" tIns="46038" rIns="92075" bIns="46038" anchor="ctr"/>
          <a:lstStyle/>
          <a:p>
            <a:endParaRPr lang="en-US" sz="2400" b="1">
              <a:solidFill>
                <a:srgbClr val="000099"/>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1026"/>
          <p:cNvSpPr>
            <a:spLocks noChangeArrowheads="1"/>
          </p:cNvSpPr>
          <p:nvPr/>
        </p:nvSpPr>
        <p:spPr bwMode="auto">
          <a:xfrm>
            <a:off x="381000" y="228600"/>
            <a:ext cx="8551863" cy="800100"/>
          </a:xfrm>
          <a:prstGeom prst="rect">
            <a:avLst/>
          </a:prstGeom>
          <a:gradFill rotWithShape="0">
            <a:gsLst>
              <a:gs pos="0">
                <a:srgbClr val="6600FF"/>
              </a:gs>
              <a:gs pos="100000">
                <a:srgbClr val="4700B2"/>
              </a:gs>
            </a:gsLst>
            <a:path path="shape">
              <a:fillToRect l="50000" t="50000" r="50000" b="50000"/>
            </a:path>
          </a:gradFill>
          <a:ln w="76200">
            <a:solidFill>
              <a:srgbClr val="000080"/>
            </a:solidFill>
            <a:miter lim="800000"/>
            <a:headEnd/>
            <a:tailEnd/>
          </a:ln>
        </p:spPr>
        <p:txBody>
          <a:bodyPr lIns="92075" tIns="46038" rIns="92075" bIns="46038" anchor="ctr"/>
          <a:lstStyle/>
          <a:p>
            <a:pPr algn="ctr"/>
            <a:r>
              <a:rPr lang="en-GB" sz="4400" b="1" dirty="0">
                <a:solidFill>
                  <a:srgbClr val="FFFFFF"/>
                </a:solidFill>
              </a:rPr>
              <a:t>ΣΤΡΑΤΗΓΙΚΕΣ  ΑΝΑΠΤΥΞΗΣ</a:t>
            </a:r>
          </a:p>
        </p:txBody>
      </p:sp>
      <p:sp>
        <p:nvSpPr>
          <p:cNvPr id="109571" name="Rectangle 1027"/>
          <p:cNvSpPr>
            <a:spLocks noChangeArrowheads="1"/>
          </p:cNvSpPr>
          <p:nvPr/>
        </p:nvSpPr>
        <p:spPr bwMode="auto">
          <a:xfrm>
            <a:off x="228600" y="1143000"/>
            <a:ext cx="7315200" cy="5334000"/>
          </a:xfrm>
          <a:prstGeom prst="rect">
            <a:avLst/>
          </a:prstGeom>
          <a:noFill/>
          <a:ln w="9525">
            <a:noFill/>
            <a:miter lim="800000"/>
            <a:headEnd/>
            <a:tailEnd/>
          </a:ln>
        </p:spPr>
        <p:txBody>
          <a:bodyPr lIns="92075" tIns="46038" rIns="92075" bIns="46038"/>
          <a:lstStyle/>
          <a:p>
            <a:pPr marL="342900" indent="-342900">
              <a:spcBef>
                <a:spcPct val="20000"/>
              </a:spcBef>
            </a:pPr>
            <a:r>
              <a:rPr lang="en-GB" sz="3600" b="1">
                <a:solidFill>
                  <a:srgbClr val="000099"/>
                </a:solidFill>
              </a:rPr>
              <a:t>	</a:t>
            </a:r>
            <a:r>
              <a:rPr lang="en-GB" sz="3200" b="1">
                <a:solidFill>
                  <a:srgbClr val="000099"/>
                </a:solidFill>
              </a:rPr>
              <a:t>1.  Κάθετη Ολοκλήρωση (</a:t>
            </a:r>
            <a:r>
              <a:rPr lang="en-US" sz="3200" b="1">
                <a:solidFill>
                  <a:srgbClr val="000099"/>
                </a:solidFill>
              </a:rPr>
              <a:t>vertical)</a:t>
            </a:r>
            <a:endParaRPr lang="en-GB" sz="3200" b="1">
              <a:solidFill>
                <a:srgbClr val="000099"/>
              </a:solidFill>
            </a:endParaRPr>
          </a:p>
          <a:p>
            <a:pPr marL="342900" indent="-342900">
              <a:spcBef>
                <a:spcPct val="20000"/>
              </a:spcBef>
            </a:pPr>
            <a:r>
              <a:rPr lang="en-GB" sz="3200" b="1">
                <a:solidFill>
                  <a:srgbClr val="000099"/>
                </a:solidFill>
              </a:rPr>
              <a:t>	2.  Οριζόντια Ολοκλήρωση </a:t>
            </a:r>
            <a:r>
              <a:rPr lang="en-GB" sz="2800" b="1">
                <a:solidFill>
                  <a:srgbClr val="000099"/>
                </a:solidFill>
              </a:rPr>
              <a:t>(horizontal)</a:t>
            </a:r>
          </a:p>
          <a:p>
            <a:pPr marL="342900" indent="-342900">
              <a:spcBef>
                <a:spcPct val="20000"/>
              </a:spcBef>
            </a:pPr>
            <a:r>
              <a:rPr lang="en-GB" sz="3200" b="1">
                <a:solidFill>
                  <a:srgbClr val="000099"/>
                </a:solidFill>
              </a:rPr>
              <a:t>	3.  Διαφοροποίηση </a:t>
            </a:r>
            <a:r>
              <a:rPr lang="el-GR" sz="3200" b="1">
                <a:solidFill>
                  <a:srgbClr val="000099"/>
                </a:solidFill>
              </a:rPr>
              <a:t>Δραστηριοτήτων</a:t>
            </a:r>
            <a:endParaRPr lang="en-GB" sz="3200" b="1">
              <a:solidFill>
                <a:srgbClr val="000099"/>
              </a:solidFill>
            </a:endParaRPr>
          </a:p>
          <a:p>
            <a:pPr marL="342900" indent="-342900">
              <a:spcBef>
                <a:spcPct val="20000"/>
              </a:spcBef>
            </a:pPr>
            <a:r>
              <a:rPr lang="en-GB" sz="3200" b="1">
                <a:solidFill>
                  <a:srgbClr val="000099"/>
                </a:solidFill>
              </a:rPr>
              <a:t>        - Συσχετισμένη </a:t>
            </a:r>
            <a:r>
              <a:rPr lang="en-US" sz="3200" b="1">
                <a:solidFill>
                  <a:srgbClr val="000099"/>
                </a:solidFill>
              </a:rPr>
              <a:t>(related)</a:t>
            </a:r>
            <a:endParaRPr lang="en-GB" sz="3200" b="1">
              <a:solidFill>
                <a:srgbClr val="000099"/>
              </a:solidFill>
            </a:endParaRPr>
          </a:p>
          <a:p>
            <a:pPr marL="342900" indent="-342900">
              <a:spcBef>
                <a:spcPct val="20000"/>
              </a:spcBef>
            </a:pPr>
            <a:r>
              <a:rPr lang="en-GB" sz="3200" b="1">
                <a:solidFill>
                  <a:srgbClr val="000099"/>
                </a:solidFill>
              </a:rPr>
              <a:t>        - Ασυσχέτιστη (unrelated)</a:t>
            </a:r>
          </a:p>
          <a:p>
            <a:pPr marL="342900" indent="-342900">
              <a:spcBef>
                <a:spcPct val="20000"/>
              </a:spcBef>
            </a:pPr>
            <a:r>
              <a:rPr lang="en-GB" sz="3200" b="1">
                <a:solidFill>
                  <a:srgbClr val="000099"/>
                </a:solidFill>
              </a:rPr>
              <a:t>	4.  Συγκέντρωση-</a:t>
            </a:r>
            <a:r>
              <a:rPr lang="el-GR" sz="3200" b="1">
                <a:solidFill>
                  <a:srgbClr val="000099"/>
                </a:solidFill>
              </a:rPr>
              <a:t>Διείσδυση</a:t>
            </a:r>
            <a:r>
              <a:rPr lang="en-GB" sz="3200" b="1">
                <a:solidFill>
                  <a:srgbClr val="000099"/>
                </a:solidFill>
              </a:rPr>
              <a:t> Αγοράς </a:t>
            </a:r>
          </a:p>
          <a:p>
            <a:pPr marL="342900" indent="-342900">
              <a:spcBef>
                <a:spcPct val="20000"/>
              </a:spcBef>
            </a:pPr>
            <a:r>
              <a:rPr lang="en-GB" sz="3200" b="1">
                <a:solidFill>
                  <a:srgbClr val="000099"/>
                </a:solidFill>
              </a:rPr>
              <a:t>	5.  Ανάπτυξη Αγοράς (Market Growth)</a:t>
            </a:r>
          </a:p>
          <a:p>
            <a:pPr marL="342900" indent="-342900">
              <a:spcBef>
                <a:spcPct val="20000"/>
              </a:spcBef>
            </a:pPr>
            <a:r>
              <a:rPr lang="en-GB" sz="3200" b="1">
                <a:solidFill>
                  <a:srgbClr val="000099"/>
                </a:solidFill>
              </a:rPr>
              <a:t>	6.  Ανάπτυξη Προϊόντων</a:t>
            </a:r>
            <a:r>
              <a:rPr lang="en-GB" sz="3200">
                <a:solidFill>
                  <a:srgbClr val="000099"/>
                </a:solidFill>
              </a:rPr>
              <a:t>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ChangeArrowheads="1"/>
          </p:cNvSpPr>
          <p:nvPr/>
        </p:nvSpPr>
        <p:spPr bwMode="auto">
          <a:xfrm>
            <a:off x="381000" y="76200"/>
            <a:ext cx="8534400" cy="1066800"/>
          </a:xfrm>
          <a:prstGeom prst="rect">
            <a:avLst/>
          </a:prstGeom>
          <a:noFill/>
          <a:ln w="9525">
            <a:noFill/>
            <a:miter lim="800000"/>
            <a:headEnd/>
            <a:tailEnd/>
          </a:ln>
        </p:spPr>
        <p:txBody>
          <a:bodyPr lIns="92075" tIns="46038" rIns="92075" bIns="46038" anchor="ctr"/>
          <a:lstStyle/>
          <a:p>
            <a:pPr algn="ctr"/>
            <a:r>
              <a:rPr lang="en-GB" sz="3200" b="1">
                <a:solidFill>
                  <a:srgbClr val="FF3300"/>
                </a:solidFill>
              </a:rPr>
              <a:t>Πότε  ενδείκνυται  η  κάθετη  ολοκλήρωση προς  τα  πίσω  (Backward Integration )</a:t>
            </a:r>
          </a:p>
        </p:txBody>
      </p:sp>
      <p:sp>
        <p:nvSpPr>
          <p:cNvPr id="111619" name="Rectangle 3"/>
          <p:cNvSpPr>
            <a:spLocks noChangeArrowheads="1"/>
          </p:cNvSpPr>
          <p:nvPr/>
        </p:nvSpPr>
        <p:spPr bwMode="auto">
          <a:xfrm>
            <a:off x="457200" y="1295400"/>
            <a:ext cx="8686800" cy="4114800"/>
          </a:xfrm>
          <a:prstGeom prst="rect">
            <a:avLst/>
          </a:prstGeom>
          <a:noFill/>
          <a:ln w="9525">
            <a:noFill/>
            <a:miter lim="800000"/>
            <a:headEnd/>
            <a:tailEnd/>
          </a:ln>
        </p:spPr>
        <p:txBody>
          <a:bodyPr lIns="92075" tIns="46038" rIns="92075" bIns="46038"/>
          <a:lstStyle/>
          <a:p>
            <a:pPr marL="342900" indent="-342900">
              <a:spcBef>
                <a:spcPct val="20000"/>
              </a:spcBef>
              <a:buFont typeface="Wingdings" pitchFamily="2" charset="2"/>
              <a:buChar char="ð"/>
            </a:pPr>
            <a:r>
              <a:rPr lang="en-GB" sz="2600">
                <a:solidFill>
                  <a:srgbClr val="000099"/>
                </a:solidFill>
              </a:rPr>
              <a:t>Ακριβοί  ή αναξιόπιστοι προμηθευτές</a:t>
            </a:r>
          </a:p>
          <a:p>
            <a:pPr marL="342900" indent="-342900">
              <a:spcBef>
                <a:spcPct val="20000"/>
              </a:spcBef>
              <a:buFont typeface="Wingdings" pitchFamily="2" charset="2"/>
              <a:buChar char="ð"/>
            </a:pPr>
            <a:r>
              <a:rPr lang="en-GB" sz="2600">
                <a:solidFill>
                  <a:srgbClr val="000099"/>
                </a:solidFill>
              </a:rPr>
              <a:t>Λίγοι προμηθευτές και/ή χαμηλής ποιότητας σε συνδυασμό με μεγάλο αριθμό ανταγωνιστών</a:t>
            </a:r>
          </a:p>
          <a:p>
            <a:pPr marL="342900" indent="-342900">
              <a:spcBef>
                <a:spcPct val="20000"/>
              </a:spcBef>
              <a:buFont typeface="Wingdings" pitchFamily="2" charset="2"/>
              <a:buChar char="ð"/>
            </a:pPr>
            <a:r>
              <a:rPr lang="en-GB" sz="2600">
                <a:solidFill>
                  <a:srgbClr val="000099"/>
                </a:solidFill>
              </a:rPr>
              <a:t>Ο κλάδος  αναπτύσσεται  ραγδαία και οι μελλοντικές προοπτικές είναι καλές.</a:t>
            </a:r>
          </a:p>
          <a:p>
            <a:pPr marL="342900" indent="-342900">
              <a:spcBef>
                <a:spcPct val="20000"/>
              </a:spcBef>
              <a:buFont typeface="Wingdings" pitchFamily="2" charset="2"/>
              <a:buChar char="ð"/>
            </a:pPr>
            <a:r>
              <a:rPr lang="en-GB" sz="2600">
                <a:solidFill>
                  <a:srgbClr val="000099"/>
                </a:solidFill>
              </a:rPr>
              <a:t>Διαθέσιμοι χρηματοοικονομικοί και ανθρώπινοι πόροι.   </a:t>
            </a:r>
          </a:p>
          <a:p>
            <a:pPr marL="342900" indent="-342900">
              <a:spcBef>
                <a:spcPct val="20000"/>
              </a:spcBef>
              <a:buFont typeface="Wingdings" pitchFamily="2" charset="2"/>
              <a:buChar char="ð"/>
            </a:pPr>
            <a:r>
              <a:rPr lang="en-GB" sz="2600">
                <a:solidFill>
                  <a:srgbClr val="000099"/>
                </a:solidFill>
              </a:rPr>
              <a:t>Υπάρχουν πλεονεκτήματα σταθερών τιμών.</a:t>
            </a:r>
          </a:p>
          <a:p>
            <a:pPr marL="342900" indent="-342900">
              <a:spcBef>
                <a:spcPct val="20000"/>
              </a:spcBef>
              <a:buFont typeface="Wingdings" pitchFamily="2" charset="2"/>
              <a:buChar char="ð"/>
            </a:pPr>
            <a:r>
              <a:rPr lang="en-GB" sz="2600">
                <a:solidFill>
                  <a:srgbClr val="000099"/>
                </a:solidFill>
              </a:rPr>
              <a:t>Οι προμηθευτές απολαμβάνουν μεγάλα περιθώρια κέρδους</a:t>
            </a:r>
          </a:p>
          <a:p>
            <a:pPr marL="342900" indent="-342900">
              <a:spcBef>
                <a:spcPct val="20000"/>
              </a:spcBef>
              <a:buFont typeface="Wingdings" pitchFamily="2" charset="2"/>
              <a:buChar char="ð"/>
            </a:pPr>
            <a:r>
              <a:rPr lang="en-GB" sz="2600">
                <a:solidFill>
                  <a:srgbClr val="000099"/>
                </a:solidFill>
              </a:rPr>
              <a:t>Κάποιος πόρος είναι αναγκαίο να αποκτηθεί γρήγορα</a:t>
            </a:r>
            <a:endParaRPr lang="en-GB" sz="2600">
              <a:solidFill>
                <a:srgbClr val="FFFF00"/>
              </a:solidFill>
            </a:endParaRPr>
          </a:p>
        </p:txBody>
      </p:sp>
      <p:sp>
        <p:nvSpPr>
          <p:cNvPr id="111620" name="Line 4"/>
          <p:cNvSpPr>
            <a:spLocks noChangeShapeType="1"/>
          </p:cNvSpPr>
          <p:nvPr/>
        </p:nvSpPr>
        <p:spPr bwMode="auto">
          <a:xfrm>
            <a:off x="457200" y="1143000"/>
            <a:ext cx="8369300" cy="0"/>
          </a:xfrm>
          <a:prstGeom prst="line">
            <a:avLst/>
          </a:prstGeom>
          <a:noFill/>
          <a:ln w="76200">
            <a:solidFill>
              <a:schemeClr val="tx1"/>
            </a:solidFill>
            <a:round/>
            <a:headEnd type="none" w="sm" len="sm"/>
            <a:tailEnd type="none" w="sm" len="sm"/>
          </a:ln>
        </p:spPr>
        <p:txBody>
          <a:bodyPr wrap="none" anchor="ctr"/>
          <a:lstStyle/>
          <a:p>
            <a:endParaRPr lang="el-GR"/>
          </a:p>
        </p:txBody>
      </p:sp>
      <p:sp>
        <p:nvSpPr>
          <p:cNvPr id="111621" name="Rectangle 5"/>
          <p:cNvSpPr>
            <a:spLocks noChangeArrowheads="1"/>
          </p:cNvSpPr>
          <p:nvPr/>
        </p:nvSpPr>
        <p:spPr bwMode="auto">
          <a:xfrm>
            <a:off x="7315200" y="6423025"/>
            <a:ext cx="1898650" cy="457200"/>
          </a:xfrm>
          <a:prstGeom prst="rect">
            <a:avLst/>
          </a:prstGeom>
          <a:noFill/>
          <a:ln w="9525">
            <a:noFill/>
            <a:miter lim="800000"/>
            <a:headEnd/>
            <a:tailEnd/>
          </a:ln>
        </p:spPr>
        <p:txBody>
          <a:bodyPr lIns="92075" tIns="46038" rIns="92075" bIns="46038" anchor="ctr"/>
          <a:lstStyle/>
          <a:p>
            <a:endParaRPr lang="el-GR" sz="2400" b="1">
              <a:solidFill>
                <a:srgbClr val="000099"/>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2898" name="Rectangle 2"/>
          <p:cNvSpPr>
            <a:spLocks noGrp="1" noChangeArrowheads="1"/>
          </p:cNvSpPr>
          <p:nvPr>
            <p:ph type="ctrTitle"/>
          </p:nvPr>
        </p:nvSpPr>
        <p:spPr>
          <a:xfrm>
            <a:off x="533400" y="609600"/>
            <a:ext cx="8305800" cy="2362200"/>
          </a:xfrm>
          <a:extLst/>
        </p:spPr>
        <p:txBody>
          <a:bodyPr lIns="90488" tIns="44450" rIns="90488" bIns="44450">
            <a:normAutofit fontScale="90000"/>
          </a:bodyPr>
          <a:lstStyle/>
          <a:p>
            <a:pPr>
              <a:lnSpc>
                <a:spcPct val="95000"/>
              </a:lnSpc>
              <a:defRPr/>
            </a:pPr>
            <a:r>
              <a:rPr lang="en-US" smtClean="0"/>
              <a:t>“</a:t>
            </a:r>
            <a:r>
              <a:rPr lang="el-GR" smtClean="0"/>
              <a:t>Χωρίς στρατηγική ο οργανισμός είναι σαν πλοίο που δεν έχει πηδάλιο και περιφέρεται, κάνοντας κύκλους</a:t>
            </a:r>
            <a:r>
              <a:rPr lang="en-US" smtClean="0"/>
              <a:t>.”</a:t>
            </a:r>
          </a:p>
        </p:txBody>
      </p:sp>
      <p:sp>
        <p:nvSpPr>
          <p:cNvPr id="592899" name="Rectangle 3"/>
          <p:cNvSpPr>
            <a:spLocks noGrp="1" noChangeArrowheads="1"/>
          </p:cNvSpPr>
          <p:nvPr>
            <p:ph type="subTitle" idx="1"/>
          </p:nvPr>
        </p:nvSpPr>
        <p:spPr>
          <a:xfrm>
            <a:off x="1295400" y="3200400"/>
            <a:ext cx="6400800" cy="762000"/>
          </a:xfrm>
          <a:extLst/>
        </p:spPr>
        <p:txBody>
          <a:bodyPr lIns="90488" tIns="44450" rIns="90488" bIns="44450"/>
          <a:lstStyle/>
          <a:p>
            <a:pPr marL="404813" indent="-404813">
              <a:defRPr/>
            </a:pPr>
            <a:r>
              <a:rPr lang="en-US" b="1" smtClean="0"/>
              <a:t>Joel Ross and Michael Kami</a:t>
            </a:r>
          </a:p>
        </p:txBody>
      </p:sp>
      <p:grpSp>
        <p:nvGrpSpPr>
          <p:cNvPr id="2" name="Group 4"/>
          <p:cNvGrpSpPr>
            <a:grpSpLocks/>
          </p:cNvGrpSpPr>
          <p:nvPr/>
        </p:nvGrpSpPr>
        <p:grpSpPr bwMode="auto">
          <a:xfrm>
            <a:off x="6781800" y="3886200"/>
            <a:ext cx="2082800" cy="2447925"/>
            <a:chOff x="4272" y="2448"/>
            <a:chExt cx="1312" cy="1542"/>
          </a:xfrm>
        </p:grpSpPr>
        <p:grpSp>
          <p:nvGrpSpPr>
            <p:cNvPr id="3" name="Group 5"/>
            <p:cNvGrpSpPr>
              <a:grpSpLocks/>
            </p:cNvGrpSpPr>
            <p:nvPr/>
          </p:nvGrpSpPr>
          <p:grpSpPr bwMode="auto">
            <a:xfrm>
              <a:off x="4272" y="2448"/>
              <a:ext cx="1312" cy="1542"/>
              <a:chOff x="4296" y="2424"/>
              <a:chExt cx="1336" cy="1662"/>
            </a:xfrm>
          </p:grpSpPr>
          <p:graphicFrame>
            <p:nvGraphicFramePr>
              <p:cNvPr id="1026" name="Object 6">
                <a:hlinkClick r:id="" action="ppaction://ole?verb=0"/>
              </p:cNvPr>
              <p:cNvGraphicFramePr>
                <a:graphicFrameLocks/>
              </p:cNvGraphicFramePr>
              <p:nvPr/>
            </p:nvGraphicFramePr>
            <p:xfrm>
              <a:off x="4632" y="3036"/>
              <a:ext cx="1000" cy="1050"/>
            </p:xfrm>
            <a:graphic>
              <a:graphicData uri="http://schemas.openxmlformats.org/presentationml/2006/ole">
                <mc:AlternateContent xmlns:mc="http://schemas.openxmlformats.org/markup-compatibility/2006">
                  <mc:Choice xmlns:v="urn:schemas-microsoft-com:vml" Requires="v">
                    <p:oleObj spid="_x0000_s1027" name="Clip" r:id="rId4" imgW="1584749" imgH="1663986" progId="">
                      <p:embed/>
                    </p:oleObj>
                  </mc:Choice>
                  <mc:Fallback>
                    <p:oleObj name="Clip" r:id="rId4" imgW="1584749" imgH="1663986" progId="">
                      <p:embed/>
                      <p:pic>
                        <p:nvPicPr>
                          <p:cNvPr id="0" name="Object 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32" y="3036"/>
                            <a:ext cx="1000" cy="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4" name="Group 7"/>
              <p:cNvGrpSpPr>
                <a:grpSpLocks/>
              </p:cNvGrpSpPr>
              <p:nvPr/>
            </p:nvGrpSpPr>
            <p:grpSpPr bwMode="auto">
              <a:xfrm>
                <a:off x="4296" y="2424"/>
                <a:ext cx="678" cy="699"/>
                <a:chOff x="4296" y="2424"/>
                <a:chExt cx="678" cy="699"/>
              </a:xfrm>
            </p:grpSpPr>
            <p:sp>
              <p:nvSpPr>
                <p:cNvPr id="1033" name="Freeform 8"/>
                <p:cNvSpPr>
                  <a:spLocks/>
                </p:cNvSpPr>
                <p:nvPr/>
              </p:nvSpPr>
              <p:spPr bwMode="auto">
                <a:xfrm>
                  <a:off x="4296" y="2424"/>
                  <a:ext cx="678" cy="542"/>
                </a:xfrm>
                <a:custGeom>
                  <a:avLst/>
                  <a:gdLst>
                    <a:gd name="T0" fmla="*/ 564 w 678"/>
                    <a:gd name="T1" fmla="*/ 113 h 542"/>
                    <a:gd name="T2" fmla="*/ 542 w 678"/>
                    <a:gd name="T3" fmla="*/ 86 h 542"/>
                    <a:gd name="T4" fmla="*/ 511 w 678"/>
                    <a:gd name="T5" fmla="*/ 71 h 542"/>
                    <a:gd name="T6" fmla="*/ 467 w 678"/>
                    <a:gd name="T7" fmla="*/ 63 h 542"/>
                    <a:gd name="T8" fmla="*/ 419 w 678"/>
                    <a:gd name="T9" fmla="*/ 72 h 542"/>
                    <a:gd name="T10" fmla="*/ 392 w 678"/>
                    <a:gd name="T11" fmla="*/ 54 h 542"/>
                    <a:gd name="T12" fmla="*/ 360 w 678"/>
                    <a:gd name="T13" fmla="*/ 20 h 542"/>
                    <a:gd name="T14" fmla="*/ 308 w 678"/>
                    <a:gd name="T15" fmla="*/ 1 h 542"/>
                    <a:gd name="T16" fmla="*/ 254 w 678"/>
                    <a:gd name="T17" fmla="*/ 4 h 542"/>
                    <a:gd name="T18" fmla="*/ 204 w 678"/>
                    <a:gd name="T19" fmla="*/ 31 h 542"/>
                    <a:gd name="T20" fmla="*/ 179 w 678"/>
                    <a:gd name="T21" fmla="*/ 64 h 542"/>
                    <a:gd name="T22" fmla="*/ 157 w 678"/>
                    <a:gd name="T23" fmla="*/ 77 h 542"/>
                    <a:gd name="T24" fmla="*/ 114 w 678"/>
                    <a:gd name="T25" fmla="*/ 86 h 542"/>
                    <a:gd name="T26" fmla="*/ 85 w 678"/>
                    <a:gd name="T27" fmla="*/ 119 h 542"/>
                    <a:gd name="T28" fmla="*/ 81 w 678"/>
                    <a:gd name="T29" fmla="*/ 156 h 542"/>
                    <a:gd name="T30" fmla="*/ 56 w 678"/>
                    <a:gd name="T31" fmla="*/ 158 h 542"/>
                    <a:gd name="T32" fmla="*/ 30 w 678"/>
                    <a:gd name="T33" fmla="*/ 173 h 542"/>
                    <a:gd name="T34" fmla="*/ 16 w 678"/>
                    <a:gd name="T35" fmla="*/ 190 h 542"/>
                    <a:gd name="T36" fmla="*/ 5 w 678"/>
                    <a:gd name="T37" fmla="*/ 216 h 542"/>
                    <a:gd name="T38" fmla="*/ 6 w 678"/>
                    <a:gd name="T39" fmla="*/ 239 h 542"/>
                    <a:gd name="T40" fmla="*/ 5 w 678"/>
                    <a:gd name="T41" fmla="*/ 269 h 542"/>
                    <a:gd name="T42" fmla="*/ 1 w 678"/>
                    <a:gd name="T43" fmla="*/ 298 h 542"/>
                    <a:gd name="T44" fmla="*/ 7 w 678"/>
                    <a:gd name="T45" fmla="*/ 327 h 542"/>
                    <a:gd name="T46" fmla="*/ 4 w 678"/>
                    <a:gd name="T47" fmla="*/ 358 h 542"/>
                    <a:gd name="T48" fmla="*/ 0 w 678"/>
                    <a:gd name="T49" fmla="*/ 386 h 542"/>
                    <a:gd name="T50" fmla="*/ 8 w 678"/>
                    <a:gd name="T51" fmla="*/ 422 h 542"/>
                    <a:gd name="T52" fmla="*/ 28 w 678"/>
                    <a:gd name="T53" fmla="*/ 447 h 542"/>
                    <a:gd name="T54" fmla="*/ 70 w 678"/>
                    <a:gd name="T55" fmla="*/ 464 h 542"/>
                    <a:gd name="T56" fmla="*/ 102 w 678"/>
                    <a:gd name="T57" fmla="*/ 454 h 542"/>
                    <a:gd name="T58" fmla="*/ 120 w 678"/>
                    <a:gd name="T59" fmla="*/ 477 h 542"/>
                    <a:gd name="T60" fmla="*/ 143 w 678"/>
                    <a:gd name="T61" fmla="*/ 493 h 542"/>
                    <a:gd name="T62" fmla="*/ 177 w 678"/>
                    <a:gd name="T63" fmla="*/ 503 h 542"/>
                    <a:gd name="T64" fmla="*/ 216 w 678"/>
                    <a:gd name="T65" fmla="*/ 496 h 542"/>
                    <a:gd name="T66" fmla="*/ 243 w 678"/>
                    <a:gd name="T67" fmla="*/ 504 h 542"/>
                    <a:gd name="T68" fmla="*/ 265 w 678"/>
                    <a:gd name="T69" fmla="*/ 523 h 542"/>
                    <a:gd name="T70" fmla="*/ 295 w 678"/>
                    <a:gd name="T71" fmla="*/ 533 h 542"/>
                    <a:gd name="T72" fmla="*/ 323 w 678"/>
                    <a:gd name="T73" fmla="*/ 530 h 542"/>
                    <a:gd name="T74" fmla="*/ 351 w 678"/>
                    <a:gd name="T75" fmla="*/ 512 h 542"/>
                    <a:gd name="T76" fmla="*/ 370 w 678"/>
                    <a:gd name="T77" fmla="*/ 530 h 542"/>
                    <a:gd name="T78" fmla="*/ 400 w 678"/>
                    <a:gd name="T79" fmla="*/ 541 h 542"/>
                    <a:gd name="T80" fmla="*/ 437 w 678"/>
                    <a:gd name="T81" fmla="*/ 534 h 542"/>
                    <a:gd name="T82" fmla="*/ 463 w 678"/>
                    <a:gd name="T83" fmla="*/ 511 h 542"/>
                    <a:gd name="T84" fmla="*/ 485 w 678"/>
                    <a:gd name="T85" fmla="*/ 502 h 542"/>
                    <a:gd name="T86" fmla="*/ 521 w 678"/>
                    <a:gd name="T87" fmla="*/ 504 h 542"/>
                    <a:gd name="T88" fmla="*/ 550 w 678"/>
                    <a:gd name="T89" fmla="*/ 488 h 542"/>
                    <a:gd name="T90" fmla="*/ 570 w 678"/>
                    <a:gd name="T91" fmla="*/ 463 h 542"/>
                    <a:gd name="T92" fmla="*/ 581 w 678"/>
                    <a:gd name="T93" fmla="*/ 451 h 542"/>
                    <a:gd name="T94" fmla="*/ 614 w 678"/>
                    <a:gd name="T95" fmla="*/ 447 h 542"/>
                    <a:gd name="T96" fmla="*/ 644 w 678"/>
                    <a:gd name="T97" fmla="*/ 423 h 542"/>
                    <a:gd name="T98" fmla="*/ 660 w 678"/>
                    <a:gd name="T99" fmla="*/ 386 h 542"/>
                    <a:gd name="T100" fmla="*/ 661 w 678"/>
                    <a:gd name="T101" fmla="*/ 344 h 542"/>
                    <a:gd name="T102" fmla="*/ 668 w 678"/>
                    <a:gd name="T103" fmla="*/ 303 h 542"/>
                    <a:gd name="T104" fmla="*/ 677 w 678"/>
                    <a:gd name="T105" fmla="*/ 264 h 542"/>
                    <a:gd name="T106" fmla="*/ 673 w 678"/>
                    <a:gd name="T107" fmla="*/ 220 h 542"/>
                    <a:gd name="T108" fmla="*/ 652 w 678"/>
                    <a:gd name="T109" fmla="*/ 185 h 542"/>
                    <a:gd name="T110" fmla="*/ 621 w 678"/>
                    <a:gd name="T111" fmla="*/ 158 h 542"/>
                    <a:gd name="T112" fmla="*/ 579 w 678"/>
                    <a:gd name="T113" fmla="*/ 144 h 542"/>
                    <a:gd name="T114" fmla="*/ 569 w 678"/>
                    <a:gd name="T115" fmla="*/ 128 h 54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678"/>
                    <a:gd name="T175" fmla="*/ 0 h 542"/>
                    <a:gd name="T176" fmla="*/ 678 w 678"/>
                    <a:gd name="T177" fmla="*/ 542 h 54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678" h="542">
                      <a:moveTo>
                        <a:pt x="569" y="128"/>
                      </a:moveTo>
                      <a:lnTo>
                        <a:pt x="564" y="113"/>
                      </a:lnTo>
                      <a:lnTo>
                        <a:pt x="555" y="98"/>
                      </a:lnTo>
                      <a:lnTo>
                        <a:pt x="542" y="86"/>
                      </a:lnTo>
                      <a:lnTo>
                        <a:pt x="525" y="76"/>
                      </a:lnTo>
                      <a:lnTo>
                        <a:pt x="511" y="71"/>
                      </a:lnTo>
                      <a:lnTo>
                        <a:pt x="494" y="65"/>
                      </a:lnTo>
                      <a:lnTo>
                        <a:pt x="467" y="63"/>
                      </a:lnTo>
                      <a:lnTo>
                        <a:pt x="443" y="65"/>
                      </a:lnTo>
                      <a:lnTo>
                        <a:pt x="419" y="72"/>
                      </a:lnTo>
                      <a:lnTo>
                        <a:pt x="402" y="79"/>
                      </a:lnTo>
                      <a:lnTo>
                        <a:pt x="392" y="54"/>
                      </a:lnTo>
                      <a:lnTo>
                        <a:pt x="378" y="35"/>
                      </a:lnTo>
                      <a:lnTo>
                        <a:pt x="360" y="20"/>
                      </a:lnTo>
                      <a:lnTo>
                        <a:pt x="337" y="9"/>
                      </a:lnTo>
                      <a:lnTo>
                        <a:pt x="308" y="1"/>
                      </a:lnTo>
                      <a:lnTo>
                        <a:pt x="280" y="0"/>
                      </a:lnTo>
                      <a:lnTo>
                        <a:pt x="254" y="4"/>
                      </a:lnTo>
                      <a:lnTo>
                        <a:pt x="226" y="14"/>
                      </a:lnTo>
                      <a:lnTo>
                        <a:pt x="204" y="31"/>
                      </a:lnTo>
                      <a:lnTo>
                        <a:pt x="189" y="48"/>
                      </a:lnTo>
                      <a:lnTo>
                        <a:pt x="179" y="64"/>
                      </a:lnTo>
                      <a:lnTo>
                        <a:pt x="177" y="84"/>
                      </a:lnTo>
                      <a:lnTo>
                        <a:pt x="157" y="77"/>
                      </a:lnTo>
                      <a:lnTo>
                        <a:pt x="133" y="80"/>
                      </a:lnTo>
                      <a:lnTo>
                        <a:pt x="114" y="86"/>
                      </a:lnTo>
                      <a:lnTo>
                        <a:pt x="97" y="100"/>
                      </a:lnTo>
                      <a:lnTo>
                        <a:pt x="85" y="119"/>
                      </a:lnTo>
                      <a:lnTo>
                        <a:pt x="80" y="140"/>
                      </a:lnTo>
                      <a:lnTo>
                        <a:pt x="81" y="156"/>
                      </a:lnTo>
                      <a:lnTo>
                        <a:pt x="70" y="154"/>
                      </a:lnTo>
                      <a:lnTo>
                        <a:pt x="56" y="158"/>
                      </a:lnTo>
                      <a:lnTo>
                        <a:pt x="42" y="165"/>
                      </a:lnTo>
                      <a:lnTo>
                        <a:pt x="30" y="173"/>
                      </a:lnTo>
                      <a:lnTo>
                        <a:pt x="23" y="181"/>
                      </a:lnTo>
                      <a:lnTo>
                        <a:pt x="16" y="190"/>
                      </a:lnTo>
                      <a:lnTo>
                        <a:pt x="9" y="202"/>
                      </a:lnTo>
                      <a:lnTo>
                        <a:pt x="5" y="216"/>
                      </a:lnTo>
                      <a:lnTo>
                        <a:pt x="4" y="227"/>
                      </a:lnTo>
                      <a:lnTo>
                        <a:pt x="6" y="239"/>
                      </a:lnTo>
                      <a:lnTo>
                        <a:pt x="11" y="254"/>
                      </a:lnTo>
                      <a:lnTo>
                        <a:pt x="5" y="269"/>
                      </a:lnTo>
                      <a:lnTo>
                        <a:pt x="2" y="282"/>
                      </a:lnTo>
                      <a:lnTo>
                        <a:pt x="1" y="298"/>
                      </a:lnTo>
                      <a:lnTo>
                        <a:pt x="4" y="316"/>
                      </a:lnTo>
                      <a:lnTo>
                        <a:pt x="7" y="327"/>
                      </a:lnTo>
                      <a:lnTo>
                        <a:pt x="14" y="340"/>
                      </a:lnTo>
                      <a:lnTo>
                        <a:pt x="4" y="358"/>
                      </a:lnTo>
                      <a:lnTo>
                        <a:pt x="1" y="370"/>
                      </a:lnTo>
                      <a:lnTo>
                        <a:pt x="0" y="386"/>
                      </a:lnTo>
                      <a:lnTo>
                        <a:pt x="2" y="403"/>
                      </a:lnTo>
                      <a:lnTo>
                        <a:pt x="8" y="422"/>
                      </a:lnTo>
                      <a:lnTo>
                        <a:pt x="16" y="435"/>
                      </a:lnTo>
                      <a:lnTo>
                        <a:pt x="28" y="447"/>
                      </a:lnTo>
                      <a:lnTo>
                        <a:pt x="48" y="460"/>
                      </a:lnTo>
                      <a:lnTo>
                        <a:pt x="70" y="464"/>
                      </a:lnTo>
                      <a:lnTo>
                        <a:pt x="89" y="461"/>
                      </a:lnTo>
                      <a:lnTo>
                        <a:pt x="102" y="454"/>
                      </a:lnTo>
                      <a:lnTo>
                        <a:pt x="110" y="467"/>
                      </a:lnTo>
                      <a:lnTo>
                        <a:pt x="120" y="477"/>
                      </a:lnTo>
                      <a:lnTo>
                        <a:pt x="128" y="484"/>
                      </a:lnTo>
                      <a:lnTo>
                        <a:pt x="143" y="493"/>
                      </a:lnTo>
                      <a:lnTo>
                        <a:pt x="157" y="499"/>
                      </a:lnTo>
                      <a:lnTo>
                        <a:pt x="177" y="503"/>
                      </a:lnTo>
                      <a:lnTo>
                        <a:pt x="196" y="502"/>
                      </a:lnTo>
                      <a:lnTo>
                        <a:pt x="216" y="496"/>
                      </a:lnTo>
                      <a:lnTo>
                        <a:pt x="233" y="486"/>
                      </a:lnTo>
                      <a:lnTo>
                        <a:pt x="243" y="504"/>
                      </a:lnTo>
                      <a:lnTo>
                        <a:pt x="252" y="514"/>
                      </a:lnTo>
                      <a:lnTo>
                        <a:pt x="265" y="523"/>
                      </a:lnTo>
                      <a:lnTo>
                        <a:pt x="279" y="530"/>
                      </a:lnTo>
                      <a:lnTo>
                        <a:pt x="295" y="533"/>
                      </a:lnTo>
                      <a:lnTo>
                        <a:pt x="309" y="533"/>
                      </a:lnTo>
                      <a:lnTo>
                        <a:pt x="323" y="530"/>
                      </a:lnTo>
                      <a:lnTo>
                        <a:pt x="341" y="521"/>
                      </a:lnTo>
                      <a:lnTo>
                        <a:pt x="351" y="512"/>
                      </a:lnTo>
                      <a:lnTo>
                        <a:pt x="360" y="523"/>
                      </a:lnTo>
                      <a:lnTo>
                        <a:pt x="370" y="530"/>
                      </a:lnTo>
                      <a:lnTo>
                        <a:pt x="382" y="536"/>
                      </a:lnTo>
                      <a:lnTo>
                        <a:pt x="400" y="541"/>
                      </a:lnTo>
                      <a:lnTo>
                        <a:pt x="418" y="540"/>
                      </a:lnTo>
                      <a:lnTo>
                        <a:pt x="437" y="534"/>
                      </a:lnTo>
                      <a:lnTo>
                        <a:pt x="450" y="526"/>
                      </a:lnTo>
                      <a:lnTo>
                        <a:pt x="463" y="511"/>
                      </a:lnTo>
                      <a:lnTo>
                        <a:pt x="471" y="496"/>
                      </a:lnTo>
                      <a:lnTo>
                        <a:pt x="485" y="502"/>
                      </a:lnTo>
                      <a:lnTo>
                        <a:pt x="502" y="505"/>
                      </a:lnTo>
                      <a:lnTo>
                        <a:pt x="521" y="504"/>
                      </a:lnTo>
                      <a:lnTo>
                        <a:pt x="538" y="497"/>
                      </a:lnTo>
                      <a:lnTo>
                        <a:pt x="550" y="488"/>
                      </a:lnTo>
                      <a:lnTo>
                        <a:pt x="561" y="477"/>
                      </a:lnTo>
                      <a:lnTo>
                        <a:pt x="570" y="463"/>
                      </a:lnTo>
                      <a:lnTo>
                        <a:pt x="572" y="447"/>
                      </a:lnTo>
                      <a:lnTo>
                        <a:pt x="581" y="451"/>
                      </a:lnTo>
                      <a:lnTo>
                        <a:pt x="597" y="452"/>
                      </a:lnTo>
                      <a:lnTo>
                        <a:pt x="614" y="447"/>
                      </a:lnTo>
                      <a:lnTo>
                        <a:pt x="631" y="437"/>
                      </a:lnTo>
                      <a:lnTo>
                        <a:pt x="644" y="423"/>
                      </a:lnTo>
                      <a:lnTo>
                        <a:pt x="654" y="405"/>
                      </a:lnTo>
                      <a:lnTo>
                        <a:pt x="660" y="386"/>
                      </a:lnTo>
                      <a:lnTo>
                        <a:pt x="662" y="361"/>
                      </a:lnTo>
                      <a:lnTo>
                        <a:pt x="661" y="344"/>
                      </a:lnTo>
                      <a:lnTo>
                        <a:pt x="656" y="318"/>
                      </a:lnTo>
                      <a:lnTo>
                        <a:pt x="668" y="303"/>
                      </a:lnTo>
                      <a:lnTo>
                        <a:pt x="674" y="284"/>
                      </a:lnTo>
                      <a:lnTo>
                        <a:pt x="677" y="264"/>
                      </a:lnTo>
                      <a:lnTo>
                        <a:pt x="677" y="243"/>
                      </a:lnTo>
                      <a:lnTo>
                        <a:pt x="673" y="220"/>
                      </a:lnTo>
                      <a:lnTo>
                        <a:pt x="665" y="203"/>
                      </a:lnTo>
                      <a:lnTo>
                        <a:pt x="652" y="185"/>
                      </a:lnTo>
                      <a:lnTo>
                        <a:pt x="637" y="171"/>
                      </a:lnTo>
                      <a:lnTo>
                        <a:pt x="621" y="158"/>
                      </a:lnTo>
                      <a:lnTo>
                        <a:pt x="599" y="149"/>
                      </a:lnTo>
                      <a:lnTo>
                        <a:pt x="579" y="144"/>
                      </a:lnTo>
                      <a:lnTo>
                        <a:pt x="570" y="142"/>
                      </a:lnTo>
                      <a:lnTo>
                        <a:pt x="569" y="128"/>
                      </a:lnTo>
                    </a:path>
                  </a:pathLst>
                </a:custGeom>
                <a:solidFill>
                  <a:srgbClr val="FFFFFF"/>
                </a:solidFill>
                <a:ln w="12700" cap="rnd">
                  <a:solidFill>
                    <a:srgbClr val="000000"/>
                  </a:solidFill>
                  <a:round/>
                  <a:headEnd/>
                  <a:tailEnd/>
                </a:ln>
              </p:spPr>
              <p:txBody>
                <a:bodyPr/>
                <a:lstStyle/>
                <a:p>
                  <a:endParaRPr lang="el-GR"/>
                </a:p>
              </p:txBody>
            </p:sp>
            <p:sp>
              <p:nvSpPr>
                <p:cNvPr id="1034" name="Oval 9"/>
                <p:cNvSpPr>
                  <a:spLocks noChangeArrowheads="1"/>
                </p:cNvSpPr>
                <p:nvPr/>
              </p:nvSpPr>
              <p:spPr bwMode="auto">
                <a:xfrm>
                  <a:off x="4818" y="2932"/>
                  <a:ext cx="95" cy="70"/>
                </a:xfrm>
                <a:prstGeom prst="ellipse">
                  <a:avLst/>
                </a:prstGeom>
                <a:solidFill>
                  <a:srgbClr val="FFFFFF"/>
                </a:solidFill>
                <a:ln w="12700">
                  <a:solidFill>
                    <a:srgbClr val="000000"/>
                  </a:solidFill>
                  <a:round/>
                  <a:headEnd/>
                  <a:tailEnd/>
                </a:ln>
              </p:spPr>
              <p:txBody>
                <a:bodyPr wrap="none" anchor="ctr"/>
                <a:lstStyle/>
                <a:p>
                  <a:endParaRPr lang="en-US"/>
                </a:p>
              </p:txBody>
            </p:sp>
            <p:sp>
              <p:nvSpPr>
                <p:cNvPr id="1035" name="Oval 10"/>
                <p:cNvSpPr>
                  <a:spLocks noChangeArrowheads="1"/>
                </p:cNvSpPr>
                <p:nvPr/>
              </p:nvSpPr>
              <p:spPr bwMode="auto">
                <a:xfrm>
                  <a:off x="4884" y="3029"/>
                  <a:ext cx="70" cy="43"/>
                </a:xfrm>
                <a:prstGeom prst="ellipse">
                  <a:avLst/>
                </a:prstGeom>
                <a:solidFill>
                  <a:srgbClr val="FFFFFF"/>
                </a:solidFill>
                <a:ln w="12700">
                  <a:solidFill>
                    <a:srgbClr val="000000"/>
                  </a:solidFill>
                  <a:round/>
                  <a:headEnd/>
                  <a:tailEnd/>
                </a:ln>
              </p:spPr>
              <p:txBody>
                <a:bodyPr wrap="none" anchor="ctr"/>
                <a:lstStyle/>
                <a:p>
                  <a:endParaRPr lang="en-US"/>
                </a:p>
              </p:txBody>
            </p:sp>
            <p:sp>
              <p:nvSpPr>
                <p:cNvPr id="1036" name="Oval 11"/>
                <p:cNvSpPr>
                  <a:spLocks noChangeArrowheads="1"/>
                </p:cNvSpPr>
                <p:nvPr/>
              </p:nvSpPr>
              <p:spPr bwMode="auto">
                <a:xfrm>
                  <a:off x="4932" y="3088"/>
                  <a:ext cx="37" cy="35"/>
                </a:xfrm>
                <a:prstGeom prst="ellipse">
                  <a:avLst/>
                </a:prstGeom>
                <a:solidFill>
                  <a:srgbClr val="FFFFFF"/>
                </a:solidFill>
                <a:ln w="12700">
                  <a:solidFill>
                    <a:srgbClr val="000000"/>
                  </a:solidFill>
                  <a:round/>
                  <a:headEnd/>
                  <a:tailEnd/>
                </a:ln>
              </p:spPr>
              <p:txBody>
                <a:bodyPr wrap="none" anchor="ctr"/>
                <a:lstStyle/>
                <a:p>
                  <a:endParaRPr lang="en-US"/>
                </a:p>
              </p:txBody>
            </p:sp>
          </p:grpSp>
        </p:grpSp>
        <p:sp>
          <p:nvSpPr>
            <p:cNvPr id="1031" name="Rectangle 12"/>
            <p:cNvSpPr>
              <a:spLocks noChangeArrowheads="1"/>
            </p:cNvSpPr>
            <p:nvPr/>
          </p:nvSpPr>
          <p:spPr bwMode="auto">
            <a:xfrm>
              <a:off x="4331" y="2588"/>
              <a:ext cx="555" cy="253"/>
            </a:xfrm>
            <a:prstGeom prst="rect">
              <a:avLst/>
            </a:prstGeom>
            <a:noFill/>
            <a:ln w="12700">
              <a:noFill/>
              <a:miter lim="800000"/>
              <a:headEnd/>
              <a:tailEnd/>
            </a:ln>
          </p:spPr>
          <p:txBody>
            <a:bodyPr wrap="none" lIns="90488" tIns="44450" rIns="90488" bIns="44450" anchor="ctr"/>
            <a:lstStyle/>
            <a:p>
              <a:pPr algn="ctr"/>
              <a:r>
                <a:rPr lang="en-US" sz="2200" b="1">
                  <a:solidFill>
                    <a:srgbClr val="414141"/>
                  </a:solidFill>
                </a:rPr>
                <a:t>“Quote”</a:t>
              </a:r>
            </a:p>
          </p:txBody>
        </p:sp>
      </p:gr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ChangeArrowheads="1"/>
          </p:cNvSpPr>
          <p:nvPr/>
        </p:nvSpPr>
        <p:spPr bwMode="auto">
          <a:xfrm>
            <a:off x="685800" y="0"/>
            <a:ext cx="8142288" cy="1219200"/>
          </a:xfrm>
          <a:prstGeom prst="rect">
            <a:avLst/>
          </a:prstGeom>
          <a:noFill/>
          <a:ln w="9525">
            <a:noFill/>
            <a:miter lim="800000"/>
            <a:headEnd/>
            <a:tailEnd/>
          </a:ln>
        </p:spPr>
        <p:txBody>
          <a:bodyPr lIns="92075" tIns="46038" rIns="92075" bIns="46038" anchor="ctr"/>
          <a:lstStyle/>
          <a:p>
            <a:pPr algn="ctr"/>
            <a:r>
              <a:rPr lang="en-GB" sz="3200" b="1">
                <a:solidFill>
                  <a:srgbClr val="FF9900"/>
                </a:solidFill>
              </a:rPr>
              <a:t>Πότε  ενδείκνυται  η  κάθετη  ολοκλήρωση προς  τα  εμπρός  ( Forward Integration )</a:t>
            </a:r>
          </a:p>
        </p:txBody>
      </p:sp>
      <p:sp>
        <p:nvSpPr>
          <p:cNvPr id="112643" name="Rectangle 3"/>
          <p:cNvSpPr>
            <a:spLocks noChangeArrowheads="1"/>
          </p:cNvSpPr>
          <p:nvPr/>
        </p:nvSpPr>
        <p:spPr bwMode="auto">
          <a:xfrm>
            <a:off x="457200" y="1295400"/>
            <a:ext cx="8305800" cy="4114800"/>
          </a:xfrm>
          <a:prstGeom prst="rect">
            <a:avLst/>
          </a:prstGeom>
          <a:noFill/>
          <a:ln w="9525">
            <a:noFill/>
            <a:miter lim="800000"/>
            <a:headEnd/>
            <a:tailEnd/>
          </a:ln>
        </p:spPr>
        <p:txBody>
          <a:bodyPr lIns="92075" tIns="46038" rIns="92075" bIns="46038"/>
          <a:lstStyle/>
          <a:p>
            <a:pPr marL="342900" indent="-342900">
              <a:lnSpc>
                <a:spcPct val="80000"/>
              </a:lnSpc>
              <a:spcBef>
                <a:spcPct val="20000"/>
              </a:spcBef>
              <a:buFont typeface="Wingdings" pitchFamily="2" charset="2"/>
              <a:buChar char="ð"/>
            </a:pPr>
            <a:r>
              <a:rPr lang="en-GB" sz="2800">
                <a:solidFill>
                  <a:srgbClr val="000099"/>
                </a:solidFill>
              </a:rPr>
              <a:t>Ακριβοί  ή  αναξιόπιστοι  διανομείς  των  προϊόντων.</a:t>
            </a:r>
          </a:p>
          <a:p>
            <a:pPr marL="342900" indent="-342900">
              <a:lnSpc>
                <a:spcPct val="80000"/>
              </a:lnSpc>
              <a:spcBef>
                <a:spcPct val="20000"/>
              </a:spcBef>
              <a:buFont typeface="Wingdings" pitchFamily="2" charset="2"/>
              <a:buChar char="ð"/>
            </a:pPr>
            <a:r>
              <a:rPr lang="en-GB" sz="2800">
                <a:solidFill>
                  <a:srgbClr val="000099"/>
                </a:solidFill>
              </a:rPr>
              <a:t>Λίγοι διανομείς και/ή χαμηλής ποιότητας.</a:t>
            </a:r>
          </a:p>
          <a:p>
            <a:pPr marL="342900" indent="-342900">
              <a:lnSpc>
                <a:spcPct val="80000"/>
              </a:lnSpc>
              <a:spcBef>
                <a:spcPct val="20000"/>
              </a:spcBef>
              <a:buFont typeface="Wingdings" pitchFamily="2" charset="2"/>
              <a:buChar char="ð"/>
            </a:pPr>
            <a:r>
              <a:rPr lang="en-GB" sz="2800">
                <a:solidFill>
                  <a:srgbClr val="000099"/>
                </a:solidFill>
              </a:rPr>
              <a:t>Ο κλάδος  αναπτύσσεται  ραγδαία.</a:t>
            </a:r>
          </a:p>
          <a:p>
            <a:pPr marL="342900" indent="-342900">
              <a:lnSpc>
                <a:spcPct val="80000"/>
              </a:lnSpc>
              <a:spcBef>
                <a:spcPct val="20000"/>
              </a:spcBef>
              <a:buFont typeface="Wingdings" pitchFamily="2" charset="2"/>
              <a:buChar char="ð"/>
            </a:pPr>
            <a:r>
              <a:rPr lang="en-GB" sz="2800">
                <a:solidFill>
                  <a:srgbClr val="000099"/>
                </a:solidFill>
              </a:rPr>
              <a:t>Διαθέσιμοι χρηματοοικονομικοί και ανθρώπινοι πόροι.  </a:t>
            </a:r>
          </a:p>
          <a:p>
            <a:pPr marL="342900" indent="-342900">
              <a:lnSpc>
                <a:spcPct val="80000"/>
              </a:lnSpc>
              <a:spcBef>
                <a:spcPct val="20000"/>
              </a:spcBef>
              <a:buFont typeface="Wingdings" pitchFamily="2" charset="2"/>
              <a:buChar char="ð"/>
            </a:pPr>
            <a:r>
              <a:rPr lang="en-GB" sz="2800">
                <a:solidFill>
                  <a:srgbClr val="000099"/>
                </a:solidFill>
              </a:rPr>
              <a:t>Υπάρχουν πλεονεκτήματα σταθερής  παραγωγής.</a:t>
            </a:r>
          </a:p>
          <a:p>
            <a:pPr marL="342900" indent="-342900">
              <a:lnSpc>
                <a:spcPct val="80000"/>
              </a:lnSpc>
              <a:spcBef>
                <a:spcPct val="20000"/>
              </a:spcBef>
              <a:buFont typeface="Wingdings" pitchFamily="2" charset="2"/>
              <a:buChar char="ð"/>
            </a:pPr>
            <a:r>
              <a:rPr lang="en-GB" sz="2800">
                <a:solidFill>
                  <a:srgbClr val="000099"/>
                </a:solidFill>
              </a:rPr>
              <a:t>Οι διανομείς απολαμβάνουν μεγάλα περιθώρια κέρδους.</a:t>
            </a:r>
          </a:p>
          <a:p>
            <a:pPr marL="342900" indent="-342900">
              <a:lnSpc>
                <a:spcPct val="80000"/>
              </a:lnSpc>
              <a:spcBef>
                <a:spcPct val="20000"/>
              </a:spcBef>
              <a:buFont typeface="Wingdings" pitchFamily="2" charset="2"/>
              <a:buChar char="ð"/>
            </a:pPr>
            <a:r>
              <a:rPr lang="en-GB" sz="2800">
                <a:solidFill>
                  <a:srgbClr val="000099"/>
                </a:solidFill>
              </a:rPr>
              <a:t>Μείωση  κόστους  διανομής και αποθήκευσης.</a:t>
            </a:r>
          </a:p>
          <a:p>
            <a:pPr marL="342900" indent="-342900">
              <a:lnSpc>
                <a:spcPct val="80000"/>
              </a:lnSpc>
              <a:spcBef>
                <a:spcPct val="20000"/>
              </a:spcBef>
              <a:buFont typeface="Wingdings" pitchFamily="2" charset="2"/>
              <a:buChar char="ð"/>
            </a:pPr>
            <a:r>
              <a:rPr lang="en-GB" sz="2800">
                <a:solidFill>
                  <a:srgbClr val="000099"/>
                </a:solidFill>
              </a:rPr>
              <a:t>Βελτίωση  στο  μάρκετινγκ  ή  απόκτηση  τεχνολογίας.</a:t>
            </a:r>
          </a:p>
          <a:p>
            <a:pPr marL="342900" indent="-342900">
              <a:lnSpc>
                <a:spcPct val="80000"/>
              </a:lnSpc>
              <a:spcBef>
                <a:spcPct val="20000"/>
              </a:spcBef>
              <a:buFont typeface="Wingdings" pitchFamily="2" charset="2"/>
              <a:buChar char="ð"/>
            </a:pPr>
            <a:r>
              <a:rPr lang="en-GB" sz="2800">
                <a:solidFill>
                  <a:srgbClr val="000099"/>
                </a:solidFill>
              </a:rPr>
              <a:t>Ευκαιρία διαφοροποίησης των  προϊόντων.</a:t>
            </a:r>
          </a:p>
          <a:p>
            <a:pPr marL="342900" indent="-342900">
              <a:lnSpc>
                <a:spcPct val="80000"/>
              </a:lnSpc>
              <a:spcBef>
                <a:spcPct val="20000"/>
              </a:spcBef>
              <a:buFont typeface="Wingdings" pitchFamily="2" charset="2"/>
              <a:buChar char="ð"/>
            </a:pPr>
            <a:r>
              <a:rPr lang="en-GB" sz="2800">
                <a:solidFill>
                  <a:srgbClr val="000099"/>
                </a:solidFill>
              </a:rPr>
              <a:t>Φραγμοί  εισόδου.</a:t>
            </a:r>
            <a:endParaRPr lang="en-GB" sz="2000">
              <a:solidFill>
                <a:srgbClr val="FFFF00"/>
              </a:solidFill>
            </a:endParaRPr>
          </a:p>
        </p:txBody>
      </p:sp>
      <p:sp>
        <p:nvSpPr>
          <p:cNvPr id="112644" name="Line 4"/>
          <p:cNvSpPr>
            <a:spLocks noChangeShapeType="1"/>
          </p:cNvSpPr>
          <p:nvPr/>
        </p:nvSpPr>
        <p:spPr bwMode="auto">
          <a:xfrm>
            <a:off x="533400" y="1219200"/>
            <a:ext cx="8332788" cy="0"/>
          </a:xfrm>
          <a:prstGeom prst="line">
            <a:avLst/>
          </a:prstGeom>
          <a:noFill/>
          <a:ln w="76200">
            <a:solidFill>
              <a:schemeClr val="tx1"/>
            </a:solidFill>
            <a:round/>
            <a:headEnd type="none" w="sm" len="sm"/>
            <a:tailEnd type="none" w="sm" len="sm"/>
          </a:ln>
        </p:spPr>
        <p:txBody>
          <a:bodyPr wrap="none" anchor="ctr"/>
          <a:lstStyle/>
          <a:p>
            <a:endParaRPr lang="el-GR"/>
          </a:p>
        </p:txBody>
      </p:sp>
      <p:sp>
        <p:nvSpPr>
          <p:cNvPr id="112645" name="Rectangle 5"/>
          <p:cNvSpPr>
            <a:spLocks noChangeArrowheads="1"/>
          </p:cNvSpPr>
          <p:nvPr/>
        </p:nvSpPr>
        <p:spPr bwMode="auto">
          <a:xfrm>
            <a:off x="7315200" y="6423025"/>
            <a:ext cx="1898650" cy="457200"/>
          </a:xfrm>
          <a:prstGeom prst="rect">
            <a:avLst/>
          </a:prstGeom>
          <a:noFill/>
          <a:ln w="9525">
            <a:noFill/>
            <a:miter lim="800000"/>
            <a:headEnd/>
            <a:tailEnd/>
          </a:ln>
        </p:spPr>
        <p:txBody>
          <a:bodyPr lIns="92075" tIns="46038" rIns="92075" bIns="46038" anchor="ctr"/>
          <a:lstStyle/>
          <a:p>
            <a:endParaRPr lang="el-GR" sz="2400" b="1">
              <a:solidFill>
                <a:srgbClr val="000099"/>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ChangeArrowheads="1"/>
          </p:cNvSpPr>
          <p:nvPr/>
        </p:nvSpPr>
        <p:spPr bwMode="auto">
          <a:xfrm>
            <a:off x="381000" y="0"/>
            <a:ext cx="8382000" cy="1219200"/>
          </a:xfrm>
          <a:prstGeom prst="rect">
            <a:avLst/>
          </a:prstGeom>
          <a:noFill/>
          <a:ln w="9525">
            <a:noFill/>
            <a:miter lim="800000"/>
            <a:headEnd/>
            <a:tailEnd/>
          </a:ln>
        </p:spPr>
        <p:txBody>
          <a:bodyPr lIns="92075" tIns="46038" rIns="92075" bIns="46038" anchor="ctr"/>
          <a:lstStyle/>
          <a:p>
            <a:pPr algn="ctr"/>
            <a:r>
              <a:rPr lang="en-GB" sz="3200" b="1">
                <a:solidFill>
                  <a:srgbClr val="FF9900"/>
                </a:solidFill>
              </a:rPr>
              <a:t>Mειονεκτήματα της Κάθετης Ολοκλήρωσης </a:t>
            </a:r>
            <a:br>
              <a:rPr lang="en-GB" sz="3200" b="1">
                <a:solidFill>
                  <a:srgbClr val="FF9900"/>
                </a:solidFill>
              </a:rPr>
            </a:br>
            <a:r>
              <a:rPr lang="en-GB" sz="3200" b="1">
                <a:solidFill>
                  <a:srgbClr val="FF9900"/>
                </a:solidFill>
              </a:rPr>
              <a:t>( προς  τα  εμπρός  ή  προς  τα  πίσω )</a:t>
            </a:r>
          </a:p>
        </p:txBody>
      </p:sp>
      <p:sp>
        <p:nvSpPr>
          <p:cNvPr id="113667" name="Rectangle 3"/>
          <p:cNvSpPr>
            <a:spLocks noChangeArrowheads="1"/>
          </p:cNvSpPr>
          <p:nvPr/>
        </p:nvSpPr>
        <p:spPr bwMode="auto">
          <a:xfrm>
            <a:off x="457200" y="1752600"/>
            <a:ext cx="8440738" cy="4114800"/>
          </a:xfrm>
          <a:prstGeom prst="rect">
            <a:avLst/>
          </a:prstGeom>
          <a:noFill/>
          <a:ln w="9525">
            <a:noFill/>
            <a:miter lim="800000"/>
            <a:headEnd/>
            <a:tailEnd/>
          </a:ln>
        </p:spPr>
        <p:txBody>
          <a:bodyPr lIns="92075" tIns="46038" rIns="92075" bIns="46038"/>
          <a:lstStyle/>
          <a:p>
            <a:pPr marL="342900" indent="-342900">
              <a:spcBef>
                <a:spcPct val="20000"/>
              </a:spcBef>
            </a:pPr>
            <a:r>
              <a:rPr lang="en-GB" sz="2400" b="1">
                <a:solidFill>
                  <a:srgbClr val="000099"/>
                </a:solidFill>
              </a:rPr>
              <a:t>ΕΣΩΤΕΡΙΚΑ  ΚΟΣΤΗ</a:t>
            </a:r>
          </a:p>
          <a:p>
            <a:pPr marL="342900" indent="-342900">
              <a:spcBef>
                <a:spcPct val="20000"/>
              </a:spcBef>
            </a:pPr>
            <a:endParaRPr lang="en-GB" sz="2400">
              <a:solidFill>
                <a:srgbClr val="000099"/>
              </a:solidFill>
            </a:endParaRPr>
          </a:p>
          <a:p>
            <a:pPr marL="342900" indent="-342900">
              <a:spcBef>
                <a:spcPct val="20000"/>
              </a:spcBef>
              <a:buFontTx/>
              <a:buChar char="•"/>
            </a:pPr>
            <a:r>
              <a:rPr lang="en-GB" sz="2400">
                <a:solidFill>
                  <a:srgbClr val="000099"/>
                </a:solidFill>
              </a:rPr>
              <a:t>Πιθανό  ‘ βάρος ’ υπερβάλλουσας  παραγωγής  (π.χ. στην προμήθεια πρώτων υλών )</a:t>
            </a:r>
          </a:p>
          <a:p>
            <a:pPr marL="342900" indent="-342900">
              <a:spcBef>
                <a:spcPct val="20000"/>
              </a:spcBef>
              <a:buFontTx/>
              <a:buChar char="•"/>
            </a:pPr>
            <a:r>
              <a:rPr lang="en-GB" sz="2400">
                <a:solidFill>
                  <a:srgbClr val="000099"/>
                </a:solidFill>
              </a:rPr>
              <a:t>Αποτυχία  επίτευξης  ‘ συνεργιών ’  λόγω  κακού  συντονισμού</a:t>
            </a:r>
          </a:p>
          <a:p>
            <a:pPr marL="342900" indent="-342900">
              <a:spcBef>
                <a:spcPct val="20000"/>
              </a:spcBef>
            </a:pPr>
            <a:endParaRPr lang="en-GB" sz="2400">
              <a:solidFill>
                <a:srgbClr val="000099"/>
              </a:solidFill>
            </a:endParaRPr>
          </a:p>
          <a:p>
            <a:pPr marL="342900" indent="-342900">
              <a:spcBef>
                <a:spcPct val="20000"/>
              </a:spcBef>
            </a:pPr>
            <a:r>
              <a:rPr lang="en-GB" sz="2400" b="1">
                <a:solidFill>
                  <a:srgbClr val="000099"/>
                </a:solidFill>
              </a:rPr>
              <a:t>ΑΝΤΑΓΩΝΙΣΤΙΚΟΙ  ΚΙΝΔΥΝΟΙ</a:t>
            </a:r>
          </a:p>
          <a:p>
            <a:pPr marL="342900" indent="-342900">
              <a:spcBef>
                <a:spcPct val="20000"/>
              </a:spcBef>
              <a:buFontTx/>
              <a:buChar char="•"/>
            </a:pPr>
            <a:r>
              <a:rPr lang="en-GB" sz="2400">
                <a:solidFill>
                  <a:srgbClr val="000099"/>
                </a:solidFill>
              </a:rPr>
              <a:t>Διαιώνιση απαρχαιωμένων  διαδικασιών</a:t>
            </a:r>
          </a:p>
          <a:p>
            <a:pPr marL="342900" indent="-342900">
              <a:spcBef>
                <a:spcPct val="20000"/>
              </a:spcBef>
              <a:buFontTx/>
              <a:buChar char="•"/>
            </a:pPr>
            <a:r>
              <a:rPr lang="en-GB" sz="2400">
                <a:solidFill>
                  <a:srgbClr val="000099"/>
                </a:solidFill>
              </a:rPr>
              <a:t>Δυσκολία  εξόδου  από  τον  κλάδο</a:t>
            </a:r>
          </a:p>
          <a:p>
            <a:pPr marL="342900" indent="-342900">
              <a:spcBef>
                <a:spcPct val="20000"/>
              </a:spcBef>
              <a:buFontTx/>
              <a:buChar char="•"/>
            </a:pPr>
            <a:r>
              <a:rPr lang="en-GB" sz="2400">
                <a:solidFill>
                  <a:srgbClr val="000099"/>
                </a:solidFill>
              </a:rPr>
              <a:t>Υπερεκτίμηση συνεργιών</a:t>
            </a:r>
          </a:p>
        </p:txBody>
      </p:sp>
      <p:sp>
        <p:nvSpPr>
          <p:cNvPr id="113668" name="Line 4"/>
          <p:cNvSpPr>
            <a:spLocks noChangeShapeType="1"/>
          </p:cNvSpPr>
          <p:nvPr/>
        </p:nvSpPr>
        <p:spPr bwMode="auto">
          <a:xfrm>
            <a:off x="846138" y="1447800"/>
            <a:ext cx="8345487" cy="0"/>
          </a:xfrm>
          <a:prstGeom prst="line">
            <a:avLst/>
          </a:prstGeom>
          <a:noFill/>
          <a:ln w="76200">
            <a:solidFill>
              <a:schemeClr val="tx1"/>
            </a:solidFill>
            <a:round/>
            <a:headEnd type="none" w="sm" len="sm"/>
            <a:tailEnd type="none" w="sm" len="sm"/>
          </a:ln>
        </p:spPr>
        <p:txBody>
          <a:bodyPr wrap="none" anchor="ctr"/>
          <a:lstStyle/>
          <a:p>
            <a:endParaRPr lang="el-GR"/>
          </a:p>
        </p:txBody>
      </p:sp>
      <p:sp>
        <p:nvSpPr>
          <p:cNvPr id="113669" name="Rectangle 5"/>
          <p:cNvSpPr>
            <a:spLocks noChangeArrowheads="1"/>
          </p:cNvSpPr>
          <p:nvPr/>
        </p:nvSpPr>
        <p:spPr bwMode="auto">
          <a:xfrm>
            <a:off x="7315200" y="6423025"/>
            <a:ext cx="1898650" cy="457200"/>
          </a:xfrm>
          <a:prstGeom prst="rect">
            <a:avLst/>
          </a:prstGeom>
          <a:noFill/>
          <a:ln w="9525">
            <a:noFill/>
            <a:miter lim="800000"/>
            <a:headEnd/>
            <a:tailEnd/>
          </a:ln>
        </p:spPr>
        <p:txBody>
          <a:bodyPr lIns="92075" tIns="46038" rIns="92075" bIns="46038" anchor="ctr"/>
          <a:lstStyle/>
          <a:p>
            <a:endParaRPr lang="el-GR" sz="2400" b="1">
              <a:solidFill>
                <a:srgbClr val="000099"/>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ChangeArrowheads="1"/>
          </p:cNvSpPr>
          <p:nvPr/>
        </p:nvSpPr>
        <p:spPr bwMode="auto">
          <a:xfrm>
            <a:off x="457200" y="0"/>
            <a:ext cx="8475663" cy="1295400"/>
          </a:xfrm>
          <a:prstGeom prst="rect">
            <a:avLst/>
          </a:prstGeom>
          <a:noFill/>
          <a:ln w="9525">
            <a:noFill/>
            <a:miter lim="800000"/>
            <a:headEnd/>
            <a:tailEnd/>
          </a:ln>
        </p:spPr>
        <p:txBody>
          <a:bodyPr lIns="92075" tIns="46038" rIns="92075" bIns="46038" anchor="ctr"/>
          <a:lstStyle/>
          <a:p>
            <a:pPr algn="ctr"/>
            <a:r>
              <a:rPr lang="en-GB" sz="3200" b="1" dirty="0" err="1">
                <a:solidFill>
                  <a:srgbClr val="FF9900"/>
                </a:solidFill>
              </a:rPr>
              <a:t>Πότε</a:t>
            </a:r>
            <a:r>
              <a:rPr lang="en-GB" sz="3200" b="1" dirty="0">
                <a:solidFill>
                  <a:srgbClr val="FF9900"/>
                </a:solidFill>
              </a:rPr>
              <a:t>  </a:t>
            </a:r>
            <a:r>
              <a:rPr lang="el-GR" sz="3200" b="1" dirty="0">
                <a:solidFill>
                  <a:srgbClr val="FF9900"/>
                </a:solidFill>
              </a:rPr>
              <a:t>Ε</a:t>
            </a:r>
            <a:r>
              <a:rPr lang="en-GB" sz="3200" b="1" dirty="0" err="1">
                <a:solidFill>
                  <a:srgbClr val="FF9900"/>
                </a:solidFill>
              </a:rPr>
              <a:t>νδείκνυται</a:t>
            </a:r>
            <a:r>
              <a:rPr lang="en-GB" sz="3200" b="1" dirty="0">
                <a:solidFill>
                  <a:srgbClr val="FF9900"/>
                </a:solidFill>
              </a:rPr>
              <a:t>  η  </a:t>
            </a:r>
            <a:r>
              <a:rPr lang="en-GB" sz="3200" b="1" dirty="0" err="1">
                <a:solidFill>
                  <a:srgbClr val="FF9900"/>
                </a:solidFill>
              </a:rPr>
              <a:t>Οριζόντια</a:t>
            </a:r>
            <a:r>
              <a:rPr lang="en-GB" sz="3200" b="1" dirty="0">
                <a:solidFill>
                  <a:srgbClr val="FF9900"/>
                </a:solidFill>
              </a:rPr>
              <a:t>  </a:t>
            </a:r>
            <a:r>
              <a:rPr lang="en-GB" sz="3200" b="1" dirty="0" err="1">
                <a:solidFill>
                  <a:srgbClr val="FF9900"/>
                </a:solidFill>
              </a:rPr>
              <a:t>Ολοκλήρωση</a:t>
            </a:r>
            <a:r>
              <a:rPr lang="en-GB" sz="3200" b="1" dirty="0">
                <a:solidFill>
                  <a:srgbClr val="FF9900"/>
                </a:solidFill>
              </a:rPr>
              <a:t>    (Horizontal Integration)</a:t>
            </a:r>
          </a:p>
        </p:txBody>
      </p:sp>
      <p:sp>
        <p:nvSpPr>
          <p:cNvPr id="114691" name="Rectangle 3"/>
          <p:cNvSpPr>
            <a:spLocks noChangeArrowheads="1"/>
          </p:cNvSpPr>
          <p:nvPr/>
        </p:nvSpPr>
        <p:spPr bwMode="auto">
          <a:xfrm>
            <a:off x="533400" y="1524000"/>
            <a:ext cx="8077200" cy="4572000"/>
          </a:xfrm>
          <a:prstGeom prst="rect">
            <a:avLst/>
          </a:prstGeom>
          <a:noFill/>
          <a:ln w="9525">
            <a:noFill/>
            <a:miter lim="800000"/>
            <a:headEnd/>
            <a:tailEnd/>
          </a:ln>
        </p:spPr>
        <p:txBody>
          <a:bodyPr lIns="92075" tIns="46038" rIns="92075" bIns="46038"/>
          <a:lstStyle/>
          <a:p>
            <a:pPr marL="342900" indent="-342900">
              <a:spcBef>
                <a:spcPct val="20000"/>
              </a:spcBef>
              <a:buFont typeface="Wingdings" pitchFamily="2" charset="2"/>
              <a:buChar char="ð"/>
            </a:pPr>
            <a:r>
              <a:rPr lang="en-GB" sz="2800" dirty="0" err="1">
                <a:solidFill>
                  <a:srgbClr val="000099"/>
                </a:solidFill>
              </a:rPr>
              <a:t>Aπόκτηση</a:t>
            </a:r>
            <a:r>
              <a:rPr lang="en-GB" sz="2800" dirty="0">
                <a:solidFill>
                  <a:srgbClr val="000099"/>
                </a:solidFill>
              </a:rPr>
              <a:t>  </a:t>
            </a:r>
            <a:r>
              <a:rPr lang="en-GB" sz="2800" dirty="0" err="1">
                <a:solidFill>
                  <a:srgbClr val="000099"/>
                </a:solidFill>
              </a:rPr>
              <a:t>μονοπωλιακών</a:t>
            </a:r>
            <a:r>
              <a:rPr lang="en-GB" sz="2800" dirty="0">
                <a:solidFill>
                  <a:srgbClr val="000099"/>
                </a:solidFill>
              </a:rPr>
              <a:t>  </a:t>
            </a:r>
            <a:r>
              <a:rPr lang="en-GB" sz="2800" dirty="0" err="1">
                <a:solidFill>
                  <a:srgbClr val="000099"/>
                </a:solidFill>
              </a:rPr>
              <a:t>πλεονεκτημάτων</a:t>
            </a:r>
            <a:r>
              <a:rPr lang="en-GB" sz="2800" dirty="0">
                <a:solidFill>
                  <a:srgbClr val="000099"/>
                </a:solidFill>
              </a:rPr>
              <a:t>  </a:t>
            </a:r>
            <a:r>
              <a:rPr lang="en-GB" sz="2800" dirty="0" err="1">
                <a:solidFill>
                  <a:srgbClr val="000099"/>
                </a:solidFill>
              </a:rPr>
              <a:t>σε</a:t>
            </a:r>
            <a:r>
              <a:rPr lang="en-GB" sz="2800" dirty="0">
                <a:solidFill>
                  <a:srgbClr val="000099"/>
                </a:solidFill>
              </a:rPr>
              <a:t>  </a:t>
            </a:r>
            <a:r>
              <a:rPr lang="en-GB" sz="2800" dirty="0" err="1">
                <a:solidFill>
                  <a:srgbClr val="000099"/>
                </a:solidFill>
              </a:rPr>
              <a:t>κάποιο</a:t>
            </a:r>
            <a:r>
              <a:rPr lang="en-GB" sz="2800" dirty="0">
                <a:solidFill>
                  <a:srgbClr val="000099"/>
                </a:solidFill>
              </a:rPr>
              <a:t> </a:t>
            </a:r>
            <a:r>
              <a:rPr lang="en-GB" sz="2800" dirty="0" err="1">
                <a:solidFill>
                  <a:srgbClr val="000099"/>
                </a:solidFill>
              </a:rPr>
              <a:t>τομέα</a:t>
            </a:r>
            <a:r>
              <a:rPr lang="en-GB" sz="2800" dirty="0">
                <a:solidFill>
                  <a:srgbClr val="000099"/>
                </a:solidFill>
              </a:rPr>
              <a:t>  ( </a:t>
            </a:r>
            <a:r>
              <a:rPr lang="en-GB" sz="2800" dirty="0" err="1">
                <a:solidFill>
                  <a:srgbClr val="000099"/>
                </a:solidFill>
              </a:rPr>
              <a:t>εξάλειψη</a:t>
            </a:r>
            <a:r>
              <a:rPr lang="en-GB" sz="2800" dirty="0">
                <a:solidFill>
                  <a:srgbClr val="000099"/>
                </a:solidFill>
              </a:rPr>
              <a:t> </a:t>
            </a:r>
            <a:r>
              <a:rPr lang="en-GB" sz="2800" dirty="0" err="1">
                <a:solidFill>
                  <a:srgbClr val="000099"/>
                </a:solidFill>
              </a:rPr>
              <a:t>ανταγωνισμού</a:t>
            </a:r>
            <a:r>
              <a:rPr lang="en-GB" sz="2800" dirty="0">
                <a:solidFill>
                  <a:srgbClr val="000099"/>
                </a:solidFill>
              </a:rPr>
              <a:t> )</a:t>
            </a:r>
          </a:p>
          <a:p>
            <a:pPr marL="342900" indent="-342900">
              <a:spcBef>
                <a:spcPct val="20000"/>
              </a:spcBef>
              <a:buFont typeface="Wingdings" pitchFamily="2" charset="2"/>
              <a:buChar char="ð"/>
            </a:pPr>
            <a:r>
              <a:rPr lang="en-GB" sz="2800" dirty="0">
                <a:solidFill>
                  <a:srgbClr val="000099"/>
                </a:solidFill>
              </a:rPr>
              <a:t>Η  </a:t>
            </a:r>
            <a:r>
              <a:rPr lang="en-GB" sz="2800" dirty="0" err="1">
                <a:solidFill>
                  <a:srgbClr val="000099"/>
                </a:solidFill>
              </a:rPr>
              <a:t>επιχείρηση</a:t>
            </a:r>
            <a:r>
              <a:rPr lang="en-GB" sz="2800" dirty="0">
                <a:solidFill>
                  <a:srgbClr val="000099"/>
                </a:solidFill>
              </a:rPr>
              <a:t>  </a:t>
            </a:r>
            <a:r>
              <a:rPr lang="en-GB" sz="2800" dirty="0" err="1">
                <a:solidFill>
                  <a:srgbClr val="000099"/>
                </a:solidFill>
              </a:rPr>
              <a:t>ανταγωνίζεται</a:t>
            </a:r>
            <a:r>
              <a:rPr lang="en-GB" sz="2800" dirty="0">
                <a:solidFill>
                  <a:srgbClr val="000099"/>
                </a:solidFill>
              </a:rPr>
              <a:t>  </a:t>
            </a:r>
            <a:r>
              <a:rPr lang="en-GB" sz="2800" dirty="0" err="1">
                <a:solidFill>
                  <a:srgbClr val="000099"/>
                </a:solidFill>
              </a:rPr>
              <a:t>σε</a:t>
            </a:r>
            <a:r>
              <a:rPr lang="en-GB" sz="2800" dirty="0">
                <a:solidFill>
                  <a:srgbClr val="000099"/>
                </a:solidFill>
              </a:rPr>
              <a:t>  </a:t>
            </a:r>
            <a:r>
              <a:rPr lang="en-GB" sz="2800" dirty="0" err="1">
                <a:solidFill>
                  <a:srgbClr val="000099"/>
                </a:solidFill>
              </a:rPr>
              <a:t>μια</a:t>
            </a:r>
            <a:r>
              <a:rPr lang="en-GB" sz="2800" dirty="0">
                <a:solidFill>
                  <a:srgbClr val="000099"/>
                </a:solidFill>
              </a:rPr>
              <a:t>  </a:t>
            </a:r>
            <a:r>
              <a:rPr lang="en-GB" sz="2800" dirty="0" err="1">
                <a:solidFill>
                  <a:srgbClr val="000099"/>
                </a:solidFill>
              </a:rPr>
              <a:t>αναπτυσσόμενη</a:t>
            </a:r>
            <a:r>
              <a:rPr lang="en-GB" sz="2800" dirty="0">
                <a:solidFill>
                  <a:srgbClr val="000099"/>
                </a:solidFill>
              </a:rPr>
              <a:t>  </a:t>
            </a:r>
            <a:r>
              <a:rPr lang="en-GB" sz="2800" dirty="0" err="1">
                <a:solidFill>
                  <a:srgbClr val="000099"/>
                </a:solidFill>
              </a:rPr>
              <a:t>βιομηχανία</a:t>
            </a:r>
            <a:r>
              <a:rPr lang="en-GB" sz="2800" dirty="0">
                <a:solidFill>
                  <a:srgbClr val="000099"/>
                </a:solidFill>
              </a:rPr>
              <a:t>  </a:t>
            </a:r>
          </a:p>
          <a:p>
            <a:pPr marL="342900" indent="-342900">
              <a:spcBef>
                <a:spcPct val="20000"/>
              </a:spcBef>
              <a:buFont typeface="Wingdings" pitchFamily="2" charset="2"/>
              <a:buChar char="ð"/>
            </a:pPr>
            <a:r>
              <a:rPr lang="en-GB" sz="2800" dirty="0" err="1">
                <a:solidFill>
                  <a:srgbClr val="000099"/>
                </a:solidFill>
              </a:rPr>
              <a:t>Αυξανόμενες</a:t>
            </a:r>
            <a:r>
              <a:rPr lang="en-GB" sz="2800" dirty="0">
                <a:solidFill>
                  <a:srgbClr val="000099"/>
                </a:solidFill>
              </a:rPr>
              <a:t>  </a:t>
            </a:r>
            <a:r>
              <a:rPr lang="en-GB" sz="2800" dirty="0" err="1">
                <a:solidFill>
                  <a:srgbClr val="000099"/>
                </a:solidFill>
              </a:rPr>
              <a:t>οικονομίες</a:t>
            </a:r>
            <a:r>
              <a:rPr lang="en-GB" sz="2800" dirty="0">
                <a:solidFill>
                  <a:srgbClr val="000099"/>
                </a:solidFill>
              </a:rPr>
              <a:t>  </a:t>
            </a:r>
            <a:r>
              <a:rPr lang="en-GB" sz="2800" dirty="0" err="1">
                <a:solidFill>
                  <a:srgbClr val="000099"/>
                </a:solidFill>
              </a:rPr>
              <a:t>κλίμακας</a:t>
            </a:r>
            <a:r>
              <a:rPr lang="en-GB" sz="2800" dirty="0">
                <a:solidFill>
                  <a:srgbClr val="000099"/>
                </a:solidFill>
              </a:rPr>
              <a:t> </a:t>
            </a:r>
            <a:r>
              <a:rPr lang="en-GB" sz="2800" dirty="0" err="1">
                <a:solidFill>
                  <a:srgbClr val="000099"/>
                </a:solidFill>
              </a:rPr>
              <a:t>προσφέρουν</a:t>
            </a:r>
            <a:r>
              <a:rPr lang="en-GB" sz="2800" dirty="0">
                <a:solidFill>
                  <a:srgbClr val="000099"/>
                </a:solidFill>
              </a:rPr>
              <a:t>  </a:t>
            </a:r>
            <a:r>
              <a:rPr lang="en-GB" sz="2800" dirty="0" err="1">
                <a:solidFill>
                  <a:srgbClr val="000099"/>
                </a:solidFill>
              </a:rPr>
              <a:t>ανταγωνιστικά</a:t>
            </a:r>
            <a:r>
              <a:rPr lang="en-GB" sz="2800" dirty="0">
                <a:solidFill>
                  <a:srgbClr val="000099"/>
                </a:solidFill>
              </a:rPr>
              <a:t>  </a:t>
            </a:r>
            <a:r>
              <a:rPr lang="en-GB" sz="2800" dirty="0" err="1">
                <a:solidFill>
                  <a:srgbClr val="000099"/>
                </a:solidFill>
              </a:rPr>
              <a:t>πλεονεκτήματα</a:t>
            </a:r>
            <a:endParaRPr lang="en-GB" sz="2800" dirty="0">
              <a:solidFill>
                <a:srgbClr val="000099"/>
              </a:solidFill>
            </a:endParaRPr>
          </a:p>
          <a:p>
            <a:pPr marL="342900" indent="-342900">
              <a:spcBef>
                <a:spcPct val="20000"/>
              </a:spcBef>
              <a:buFont typeface="Wingdings" pitchFamily="2" charset="2"/>
              <a:buChar char="ð"/>
            </a:pPr>
            <a:r>
              <a:rPr lang="en-GB" sz="2800" dirty="0" err="1">
                <a:solidFill>
                  <a:srgbClr val="000099"/>
                </a:solidFill>
              </a:rPr>
              <a:t>Υπάρχουν</a:t>
            </a:r>
            <a:r>
              <a:rPr lang="en-GB" sz="2800" dirty="0">
                <a:solidFill>
                  <a:srgbClr val="000099"/>
                </a:solidFill>
              </a:rPr>
              <a:t>  </a:t>
            </a:r>
            <a:r>
              <a:rPr lang="en-GB" sz="2800" dirty="0" err="1">
                <a:solidFill>
                  <a:srgbClr val="000099"/>
                </a:solidFill>
              </a:rPr>
              <a:t>οι</a:t>
            </a:r>
            <a:r>
              <a:rPr lang="en-GB" sz="2800" dirty="0">
                <a:solidFill>
                  <a:srgbClr val="000099"/>
                </a:solidFill>
              </a:rPr>
              <a:t>  </a:t>
            </a:r>
            <a:r>
              <a:rPr lang="en-GB" sz="2800" dirty="0" err="1">
                <a:solidFill>
                  <a:srgbClr val="000099"/>
                </a:solidFill>
              </a:rPr>
              <a:t>πόροι</a:t>
            </a:r>
            <a:r>
              <a:rPr lang="en-GB" sz="2800" dirty="0">
                <a:solidFill>
                  <a:srgbClr val="000099"/>
                </a:solidFill>
              </a:rPr>
              <a:t>  και  </a:t>
            </a:r>
            <a:r>
              <a:rPr lang="en-GB" sz="2800" dirty="0" err="1">
                <a:solidFill>
                  <a:srgbClr val="000099"/>
                </a:solidFill>
              </a:rPr>
              <a:t>το</a:t>
            </a:r>
            <a:r>
              <a:rPr lang="en-GB" sz="2800" dirty="0">
                <a:solidFill>
                  <a:srgbClr val="000099"/>
                </a:solidFill>
              </a:rPr>
              <a:t>  </a:t>
            </a:r>
            <a:r>
              <a:rPr lang="en-GB" sz="2800" dirty="0" err="1">
                <a:solidFill>
                  <a:srgbClr val="000099"/>
                </a:solidFill>
              </a:rPr>
              <a:t>ταλέντο</a:t>
            </a:r>
            <a:r>
              <a:rPr lang="en-GB" sz="2800" dirty="0">
                <a:solidFill>
                  <a:srgbClr val="000099"/>
                </a:solidFill>
              </a:rPr>
              <a:t>  </a:t>
            </a:r>
            <a:r>
              <a:rPr lang="en-GB" sz="2800" dirty="0" err="1">
                <a:solidFill>
                  <a:srgbClr val="000099"/>
                </a:solidFill>
              </a:rPr>
              <a:t>να</a:t>
            </a:r>
            <a:r>
              <a:rPr lang="en-GB" sz="2800" dirty="0">
                <a:solidFill>
                  <a:srgbClr val="000099"/>
                </a:solidFill>
              </a:rPr>
              <a:t>  </a:t>
            </a:r>
            <a:r>
              <a:rPr lang="en-GB" sz="2800" dirty="0" err="1">
                <a:solidFill>
                  <a:srgbClr val="000099"/>
                </a:solidFill>
              </a:rPr>
              <a:t>διοικηθεί</a:t>
            </a:r>
            <a:r>
              <a:rPr lang="en-GB" sz="2800" dirty="0">
                <a:solidFill>
                  <a:srgbClr val="000099"/>
                </a:solidFill>
              </a:rPr>
              <a:t>  </a:t>
            </a:r>
            <a:r>
              <a:rPr lang="en-GB" sz="2800" dirty="0" err="1">
                <a:solidFill>
                  <a:srgbClr val="000099"/>
                </a:solidFill>
              </a:rPr>
              <a:t>αποτελεσματικά</a:t>
            </a:r>
            <a:r>
              <a:rPr lang="en-GB" sz="2800" dirty="0">
                <a:solidFill>
                  <a:srgbClr val="000099"/>
                </a:solidFill>
              </a:rPr>
              <a:t>  η  </a:t>
            </a:r>
            <a:r>
              <a:rPr lang="en-GB" sz="2800" dirty="0" err="1">
                <a:solidFill>
                  <a:srgbClr val="000099"/>
                </a:solidFill>
              </a:rPr>
              <a:t>νέα</a:t>
            </a:r>
            <a:r>
              <a:rPr lang="en-GB" sz="2800" dirty="0">
                <a:solidFill>
                  <a:srgbClr val="000099"/>
                </a:solidFill>
              </a:rPr>
              <a:t>  </a:t>
            </a:r>
            <a:r>
              <a:rPr lang="en-GB" sz="2800" dirty="0" err="1">
                <a:solidFill>
                  <a:srgbClr val="000099"/>
                </a:solidFill>
              </a:rPr>
              <a:t>επιχείρηση</a:t>
            </a:r>
            <a:r>
              <a:rPr lang="en-GB" sz="2800" dirty="0">
                <a:solidFill>
                  <a:srgbClr val="000099"/>
                </a:solidFill>
              </a:rPr>
              <a:t>  </a:t>
            </a:r>
          </a:p>
          <a:p>
            <a:pPr marL="342900" indent="-342900">
              <a:spcBef>
                <a:spcPct val="20000"/>
              </a:spcBef>
              <a:buFont typeface="Wingdings" pitchFamily="2" charset="2"/>
              <a:buChar char="ð"/>
            </a:pPr>
            <a:r>
              <a:rPr lang="en-GB" sz="2800" dirty="0" err="1">
                <a:solidFill>
                  <a:srgbClr val="000099"/>
                </a:solidFill>
              </a:rPr>
              <a:t>Οι</a:t>
            </a:r>
            <a:r>
              <a:rPr lang="en-GB" sz="2800" dirty="0">
                <a:solidFill>
                  <a:srgbClr val="000099"/>
                </a:solidFill>
              </a:rPr>
              <a:t>  </a:t>
            </a:r>
            <a:r>
              <a:rPr lang="en-GB" sz="2800" dirty="0" err="1">
                <a:solidFill>
                  <a:srgbClr val="000099"/>
                </a:solidFill>
              </a:rPr>
              <a:t>συγκεκριμένοι</a:t>
            </a:r>
            <a:r>
              <a:rPr lang="en-GB" sz="2800" dirty="0">
                <a:solidFill>
                  <a:srgbClr val="000099"/>
                </a:solidFill>
              </a:rPr>
              <a:t>  </a:t>
            </a:r>
            <a:r>
              <a:rPr lang="en-GB" sz="2800" dirty="0" err="1">
                <a:solidFill>
                  <a:srgbClr val="000099"/>
                </a:solidFill>
              </a:rPr>
              <a:t>ανταγωνιστές</a:t>
            </a:r>
            <a:r>
              <a:rPr lang="en-GB" sz="2800" dirty="0">
                <a:solidFill>
                  <a:srgbClr val="000099"/>
                </a:solidFill>
              </a:rPr>
              <a:t>  </a:t>
            </a:r>
            <a:r>
              <a:rPr lang="en-GB" sz="2800" dirty="0" err="1">
                <a:solidFill>
                  <a:srgbClr val="000099"/>
                </a:solidFill>
              </a:rPr>
              <a:t>έχουν</a:t>
            </a:r>
            <a:r>
              <a:rPr lang="en-GB" sz="2800" dirty="0">
                <a:solidFill>
                  <a:srgbClr val="000099"/>
                </a:solidFill>
              </a:rPr>
              <a:t>  </a:t>
            </a:r>
            <a:r>
              <a:rPr lang="en-GB" sz="2800" dirty="0" err="1">
                <a:solidFill>
                  <a:srgbClr val="000099"/>
                </a:solidFill>
              </a:rPr>
              <a:t>προβλήματα</a:t>
            </a:r>
            <a:r>
              <a:rPr lang="en-GB" sz="2800" dirty="0">
                <a:solidFill>
                  <a:srgbClr val="000099"/>
                </a:solidFill>
              </a:rPr>
              <a:t> , </a:t>
            </a:r>
            <a:r>
              <a:rPr lang="en-GB" sz="2800" dirty="0" err="1">
                <a:solidFill>
                  <a:srgbClr val="000099"/>
                </a:solidFill>
              </a:rPr>
              <a:t>αλλά</a:t>
            </a:r>
            <a:r>
              <a:rPr lang="en-GB" sz="2800" dirty="0">
                <a:solidFill>
                  <a:srgbClr val="000099"/>
                </a:solidFill>
              </a:rPr>
              <a:t>  ο  </a:t>
            </a:r>
            <a:r>
              <a:rPr lang="en-GB" sz="2800" dirty="0" err="1">
                <a:solidFill>
                  <a:srgbClr val="000099"/>
                </a:solidFill>
              </a:rPr>
              <a:t>κλάδος</a:t>
            </a:r>
            <a:r>
              <a:rPr lang="en-GB" sz="2800" dirty="0">
                <a:solidFill>
                  <a:srgbClr val="000099"/>
                </a:solidFill>
              </a:rPr>
              <a:t>  </a:t>
            </a:r>
            <a:r>
              <a:rPr lang="en-GB" sz="2800" dirty="0" err="1">
                <a:solidFill>
                  <a:srgbClr val="000099"/>
                </a:solidFill>
              </a:rPr>
              <a:t>πάει</a:t>
            </a:r>
            <a:r>
              <a:rPr lang="en-GB" sz="2800" dirty="0">
                <a:solidFill>
                  <a:srgbClr val="000099"/>
                </a:solidFill>
              </a:rPr>
              <a:t>  </a:t>
            </a:r>
            <a:r>
              <a:rPr lang="en-GB" sz="2800" dirty="0" err="1">
                <a:solidFill>
                  <a:srgbClr val="000099"/>
                </a:solidFill>
              </a:rPr>
              <a:t>καλά</a:t>
            </a:r>
            <a:r>
              <a:rPr lang="en-GB" sz="2800" dirty="0">
                <a:solidFill>
                  <a:srgbClr val="000099"/>
                </a:solidFill>
              </a:rPr>
              <a:t> </a:t>
            </a:r>
          </a:p>
          <a:p>
            <a:pPr marL="342900" indent="-342900">
              <a:spcBef>
                <a:spcPct val="20000"/>
              </a:spcBef>
              <a:buFont typeface="Wingdings" pitchFamily="2" charset="2"/>
              <a:buChar char="ð"/>
            </a:pPr>
            <a:endParaRPr lang="en-GB" sz="2800" dirty="0">
              <a:solidFill>
                <a:srgbClr val="000099"/>
              </a:solidFill>
            </a:endParaRPr>
          </a:p>
        </p:txBody>
      </p:sp>
      <p:sp>
        <p:nvSpPr>
          <p:cNvPr id="114692" name="Line 4"/>
          <p:cNvSpPr>
            <a:spLocks noChangeShapeType="1"/>
          </p:cNvSpPr>
          <p:nvPr/>
        </p:nvSpPr>
        <p:spPr bwMode="auto">
          <a:xfrm>
            <a:off x="457200" y="1295400"/>
            <a:ext cx="8369300" cy="0"/>
          </a:xfrm>
          <a:prstGeom prst="line">
            <a:avLst/>
          </a:prstGeom>
          <a:noFill/>
          <a:ln w="76200">
            <a:solidFill>
              <a:schemeClr val="tx1"/>
            </a:solidFill>
            <a:round/>
            <a:headEnd type="none" w="sm" len="sm"/>
            <a:tailEnd type="none" w="sm" len="sm"/>
          </a:ln>
        </p:spPr>
        <p:txBody>
          <a:bodyPr wrap="none" anchor="ctr"/>
          <a:lstStyle/>
          <a:p>
            <a:endParaRPr lang="el-GR"/>
          </a:p>
        </p:txBody>
      </p:sp>
      <p:sp>
        <p:nvSpPr>
          <p:cNvPr id="114693" name="Rectangle 5"/>
          <p:cNvSpPr>
            <a:spLocks noChangeArrowheads="1"/>
          </p:cNvSpPr>
          <p:nvPr/>
        </p:nvSpPr>
        <p:spPr bwMode="auto">
          <a:xfrm>
            <a:off x="7315200" y="6423025"/>
            <a:ext cx="1898650" cy="457200"/>
          </a:xfrm>
          <a:prstGeom prst="rect">
            <a:avLst/>
          </a:prstGeom>
          <a:noFill/>
          <a:ln w="9525">
            <a:noFill/>
            <a:miter lim="800000"/>
            <a:headEnd/>
            <a:tailEnd/>
          </a:ln>
        </p:spPr>
        <p:txBody>
          <a:bodyPr lIns="92075" tIns="46038" rIns="92075" bIns="46038" anchor="ctr"/>
          <a:lstStyle/>
          <a:p>
            <a:endParaRPr lang="el-GR" sz="2400" b="1">
              <a:solidFill>
                <a:srgbClr val="000099"/>
              </a:solidFill>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2130" name="Rectangle 2"/>
          <p:cNvSpPr>
            <a:spLocks noChangeArrowheads="1"/>
          </p:cNvSpPr>
          <p:nvPr/>
        </p:nvSpPr>
        <p:spPr bwMode="auto">
          <a:xfrm>
            <a:off x="228600" y="76200"/>
            <a:ext cx="8774113" cy="685800"/>
          </a:xfrm>
          <a:prstGeom prst="rect">
            <a:avLst/>
          </a:prstGeom>
          <a:noFill/>
          <a:ln>
            <a:noFill/>
          </a:ln>
          <a:effectLst/>
          <a:extLst/>
        </p:spPr>
        <p:txBody>
          <a:bodyPr lIns="92075" tIns="46038" rIns="92075" bIns="46038" anchor="ctr"/>
          <a:lstStyle/>
          <a:p>
            <a:pPr algn="ctr">
              <a:defRPr/>
            </a:pPr>
            <a:r>
              <a:rPr lang="en-GB" sz="3200" b="1">
                <a:solidFill>
                  <a:srgbClr val="FF9900"/>
                </a:solidFill>
                <a:effectLst>
                  <a:outerShdw blurRad="38100" dist="38100" dir="2700000" algn="tl">
                    <a:srgbClr val="C0C0C0"/>
                  </a:outerShdw>
                </a:effectLst>
              </a:rPr>
              <a:t>Πότε  ενδείκνυται  η  Συσχετισμένη Διαφοροποίηση</a:t>
            </a:r>
          </a:p>
        </p:txBody>
      </p:sp>
      <p:sp>
        <p:nvSpPr>
          <p:cNvPr id="115715" name="Rectangle 3"/>
          <p:cNvSpPr>
            <a:spLocks noChangeArrowheads="1"/>
          </p:cNvSpPr>
          <p:nvPr/>
        </p:nvSpPr>
        <p:spPr bwMode="auto">
          <a:xfrm>
            <a:off x="381000" y="990600"/>
            <a:ext cx="8393113" cy="4114800"/>
          </a:xfrm>
          <a:prstGeom prst="rect">
            <a:avLst/>
          </a:prstGeom>
          <a:noFill/>
          <a:ln w="9525">
            <a:noFill/>
            <a:miter lim="800000"/>
            <a:headEnd/>
            <a:tailEnd/>
          </a:ln>
        </p:spPr>
        <p:txBody>
          <a:bodyPr lIns="92075" tIns="46038" rIns="92075" bIns="46038"/>
          <a:lstStyle/>
          <a:p>
            <a:pPr marL="342900" indent="-342900">
              <a:spcBef>
                <a:spcPct val="20000"/>
              </a:spcBef>
              <a:buFont typeface="Wingdings" pitchFamily="2" charset="2"/>
              <a:buChar char="ð"/>
            </a:pPr>
            <a:r>
              <a:rPr lang="en-GB" sz="2000">
                <a:solidFill>
                  <a:srgbClr val="000099"/>
                </a:solidFill>
              </a:rPr>
              <a:t>Μεταφορά   ικανοτήτων</a:t>
            </a:r>
          </a:p>
          <a:p>
            <a:pPr marL="342900" indent="-342900">
              <a:spcBef>
                <a:spcPct val="20000"/>
              </a:spcBef>
              <a:buFont typeface="Wingdings" pitchFamily="2" charset="2"/>
              <a:buChar char="ð"/>
            </a:pPr>
            <a:r>
              <a:rPr lang="en-GB" sz="2000">
                <a:solidFill>
                  <a:srgbClr val="000099"/>
                </a:solidFill>
              </a:rPr>
              <a:t>Επένδυση  που  κάνει  καλύτερη  χρήση  πόρων  </a:t>
            </a:r>
          </a:p>
          <a:p>
            <a:pPr marL="342900" indent="-342900">
              <a:spcBef>
                <a:spcPct val="20000"/>
              </a:spcBef>
              <a:buFont typeface="Wingdings" pitchFamily="2" charset="2"/>
              <a:buChar char="ð"/>
            </a:pPr>
            <a:r>
              <a:rPr lang="en-GB" sz="2000">
                <a:solidFill>
                  <a:srgbClr val="000099"/>
                </a:solidFill>
              </a:rPr>
              <a:t>Βελτίωση  σταθερότητας  κερδών  και  πωλήσεων</a:t>
            </a:r>
          </a:p>
          <a:p>
            <a:pPr marL="342900" indent="-342900">
              <a:spcBef>
                <a:spcPct val="20000"/>
              </a:spcBef>
              <a:buFont typeface="Wingdings" pitchFamily="2" charset="2"/>
              <a:buChar char="ð"/>
            </a:pPr>
            <a:r>
              <a:rPr lang="en-GB" sz="2000">
                <a:solidFill>
                  <a:srgbClr val="000099"/>
                </a:solidFill>
              </a:rPr>
              <a:t>Η  επιχείρηση ανταγωνίζεται  σε  κλάδο  με  μικρή  ή  καθόλου  ανάπτυξη  </a:t>
            </a:r>
          </a:p>
          <a:p>
            <a:pPr marL="342900" indent="-342900">
              <a:spcBef>
                <a:spcPct val="20000"/>
              </a:spcBef>
              <a:buFont typeface="Wingdings" pitchFamily="2" charset="2"/>
              <a:buChar char="ð"/>
            </a:pPr>
            <a:r>
              <a:rPr lang="en-GB" sz="2000">
                <a:solidFill>
                  <a:srgbClr val="000099"/>
                </a:solidFill>
              </a:rPr>
              <a:t>Ισορροπία  ή  συμπλήρωση  γραμμής  προϊόντων</a:t>
            </a:r>
          </a:p>
          <a:p>
            <a:pPr marL="342900" indent="-342900">
              <a:spcBef>
                <a:spcPct val="20000"/>
              </a:spcBef>
              <a:buFont typeface="Wingdings" pitchFamily="2" charset="2"/>
              <a:buChar char="ð"/>
            </a:pPr>
            <a:r>
              <a:rPr lang="en-GB" sz="2000">
                <a:solidFill>
                  <a:srgbClr val="000099"/>
                </a:solidFill>
              </a:rPr>
              <a:t>Η  απόκτηση  νέων, συσχετιζόμενων  προϊόντων  αυξάνει  σημαντικά  τις  πωλήσεις  των  υπαρχόντων  προϊόντων</a:t>
            </a:r>
          </a:p>
          <a:p>
            <a:pPr marL="342900" indent="-342900">
              <a:spcBef>
                <a:spcPct val="20000"/>
              </a:spcBef>
              <a:buFont typeface="Wingdings" pitchFamily="2" charset="2"/>
              <a:buChar char="ð"/>
            </a:pPr>
            <a:r>
              <a:rPr lang="en-GB" sz="2000">
                <a:solidFill>
                  <a:srgbClr val="000099"/>
                </a:solidFill>
              </a:rPr>
              <a:t>Νέα, συσχετιζόμενα  προϊόντα μπορούν  να  προσφερθούν  σε  πολύ  ανταγωνιστικές  τιμές</a:t>
            </a:r>
          </a:p>
          <a:p>
            <a:pPr marL="342900" indent="-342900">
              <a:spcBef>
                <a:spcPct val="20000"/>
              </a:spcBef>
              <a:buFont typeface="Wingdings" pitchFamily="2" charset="2"/>
              <a:buChar char="ð"/>
            </a:pPr>
            <a:r>
              <a:rPr lang="en-GB" sz="2000">
                <a:solidFill>
                  <a:srgbClr val="000099"/>
                </a:solidFill>
              </a:rPr>
              <a:t>Νέα, συσχετιζόμενα  προϊόντα έχουν  εποχιακές  πωλήσεις  συμπληρωματικές  των  υπαρχόντων  προϊόντων</a:t>
            </a:r>
          </a:p>
          <a:p>
            <a:pPr marL="342900" indent="-342900">
              <a:spcBef>
                <a:spcPct val="20000"/>
              </a:spcBef>
              <a:buFont typeface="Wingdings" pitchFamily="2" charset="2"/>
              <a:buChar char="ð"/>
            </a:pPr>
            <a:r>
              <a:rPr lang="en-GB" sz="2000">
                <a:solidFill>
                  <a:srgbClr val="000099"/>
                </a:solidFill>
              </a:rPr>
              <a:t>Όταν  τα  προϊόντα  της επιχείρησης  βρίσκονται  σε φάση  φθίνουσα</a:t>
            </a:r>
          </a:p>
          <a:p>
            <a:pPr marL="342900" indent="-342900">
              <a:spcBef>
                <a:spcPct val="20000"/>
              </a:spcBef>
              <a:buFont typeface="Wingdings" pitchFamily="2" charset="2"/>
              <a:buChar char="ð"/>
            </a:pPr>
            <a:r>
              <a:rPr lang="en-GB" sz="2000">
                <a:solidFill>
                  <a:srgbClr val="000099"/>
                </a:solidFill>
              </a:rPr>
              <a:t>Η επιχείρηση  έχει  πολύ  καλή  ομάδα  διοίκησης</a:t>
            </a:r>
          </a:p>
          <a:p>
            <a:pPr marL="342900" indent="-342900">
              <a:spcBef>
                <a:spcPct val="20000"/>
              </a:spcBef>
              <a:buFont typeface="Wingdings" pitchFamily="2" charset="2"/>
              <a:buChar char="ð"/>
            </a:pPr>
            <a:r>
              <a:rPr lang="en-GB" sz="2000">
                <a:solidFill>
                  <a:srgbClr val="000099"/>
                </a:solidFill>
              </a:rPr>
              <a:t>Επίτευξη  μειωμένης  φορολογίας</a:t>
            </a:r>
          </a:p>
          <a:p>
            <a:pPr marL="342900" indent="-342900">
              <a:spcBef>
                <a:spcPct val="20000"/>
              </a:spcBef>
              <a:buFont typeface="Wingdings" pitchFamily="2" charset="2"/>
              <a:buChar char="ð"/>
            </a:pPr>
            <a:r>
              <a:rPr lang="en-GB" sz="2000">
                <a:solidFill>
                  <a:srgbClr val="000099"/>
                </a:solidFill>
              </a:rPr>
              <a:t>Απόκτηση  πληροφοριών  τεχνολογίας  (π.χ. software  companies)</a:t>
            </a:r>
          </a:p>
          <a:p>
            <a:pPr marL="342900" indent="-342900">
              <a:spcBef>
                <a:spcPct val="20000"/>
              </a:spcBef>
              <a:buFont typeface="Wingdings" pitchFamily="2" charset="2"/>
              <a:buChar char="ð"/>
            </a:pPr>
            <a:r>
              <a:rPr lang="en-GB" sz="2000">
                <a:solidFill>
                  <a:srgbClr val="000099"/>
                </a:solidFill>
              </a:rPr>
              <a:t>Χτίσιμο  ‘ αυτοκρατορίας ’</a:t>
            </a:r>
          </a:p>
          <a:p>
            <a:pPr marL="342900" indent="-342900">
              <a:spcBef>
                <a:spcPct val="20000"/>
              </a:spcBef>
              <a:buFont typeface="Wingdings" pitchFamily="2" charset="2"/>
              <a:buChar char="ð"/>
            </a:pPr>
            <a:endParaRPr lang="en-GB" sz="2000">
              <a:solidFill>
                <a:srgbClr val="000099"/>
              </a:solidFill>
            </a:endParaRPr>
          </a:p>
        </p:txBody>
      </p:sp>
      <p:sp>
        <p:nvSpPr>
          <p:cNvPr id="115716" name="Line 4"/>
          <p:cNvSpPr>
            <a:spLocks noChangeShapeType="1"/>
          </p:cNvSpPr>
          <p:nvPr/>
        </p:nvSpPr>
        <p:spPr bwMode="auto">
          <a:xfrm>
            <a:off x="846138" y="838200"/>
            <a:ext cx="8297862" cy="0"/>
          </a:xfrm>
          <a:prstGeom prst="line">
            <a:avLst/>
          </a:prstGeom>
          <a:noFill/>
          <a:ln w="76200">
            <a:solidFill>
              <a:schemeClr val="tx1"/>
            </a:solidFill>
            <a:round/>
            <a:headEnd type="none" w="sm" len="sm"/>
            <a:tailEnd type="none" w="sm" len="sm"/>
          </a:ln>
        </p:spPr>
        <p:txBody>
          <a:bodyPr wrap="none" anchor="ctr"/>
          <a:lstStyle/>
          <a:p>
            <a:endParaRPr lang="el-GR"/>
          </a:p>
        </p:txBody>
      </p:sp>
      <p:sp>
        <p:nvSpPr>
          <p:cNvPr id="115717" name="Rectangle 5"/>
          <p:cNvSpPr>
            <a:spLocks noChangeArrowheads="1"/>
          </p:cNvSpPr>
          <p:nvPr/>
        </p:nvSpPr>
        <p:spPr bwMode="auto">
          <a:xfrm>
            <a:off x="7315200" y="6423025"/>
            <a:ext cx="1898650" cy="457200"/>
          </a:xfrm>
          <a:prstGeom prst="rect">
            <a:avLst/>
          </a:prstGeom>
          <a:noFill/>
          <a:ln w="9525">
            <a:noFill/>
            <a:miter lim="800000"/>
            <a:headEnd/>
            <a:tailEnd/>
          </a:ln>
        </p:spPr>
        <p:txBody>
          <a:bodyPr lIns="92075" tIns="46038" rIns="92075" bIns="46038" anchor="ctr"/>
          <a:lstStyle/>
          <a:p>
            <a:endParaRPr lang="el-GR" sz="2400" b="1">
              <a:solidFill>
                <a:srgbClr val="000099"/>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ChangeArrowheads="1"/>
          </p:cNvSpPr>
          <p:nvPr/>
        </p:nvSpPr>
        <p:spPr bwMode="auto">
          <a:xfrm>
            <a:off x="844550" y="0"/>
            <a:ext cx="8153400" cy="1143000"/>
          </a:xfrm>
          <a:prstGeom prst="rect">
            <a:avLst/>
          </a:prstGeom>
          <a:noFill/>
          <a:ln w="9525">
            <a:noFill/>
            <a:miter lim="800000"/>
            <a:headEnd/>
            <a:tailEnd/>
          </a:ln>
        </p:spPr>
        <p:txBody>
          <a:bodyPr lIns="92075" tIns="46038" rIns="92075" bIns="46038" anchor="ctr"/>
          <a:lstStyle/>
          <a:p>
            <a:pPr algn="ctr"/>
            <a:r>
              <a:rPr lang="en-GB" sz="3600" b="1">
                <a:solidFill>
                  <a:srgbClr val="FF9900"/>
                </a:solidFill>
              </a:rPr>
              <a:t>Πότε  ενδείκνυται  η  Ασυσχέτιστη</a:t>
            </a:r>
            <a:br>
              <a:rPr lang="en-GB" sz="3600" b="1">
                <a:solidFill>
                  <a:srgbClr val="FF9900"/>
                </a:solidFill>
              </a:rPr>
            </a:br>
            <a:r>
              <a:rPr lang="en-GB" sz="3600" b="1">
                <a:solidFill>
                  <a:srgbClr val="FF9900"/>
                </a:solidFill>
              </a:rPr>
              <a:t> Διαφοροποίηση   </a:t>
            </a:r>
          </a:p>
        </p:txBody>
      </p:sp>
      <p:sp>
        <p:nvSpPr>
          <p:cNvPr id="116739" name="Rectangle 3"/>
          <p:cNvSpPr>
            <a:spLocks noChangeArrowheads="1"/>
          </p:cNvSpPr>
          <p:nvPr/>
        </p:nvSpPr>
        <p:spPr bwMode="auto">
          <a:xfrm>
            <a:off x="457200" y="1219200"/>
            <a:ext cx="8312150" cy="4572000"/>
          </a:xfrm>
          <a:prstGeom prst="rect">
            <a:avLst/>
          </a:prstGeom>
          <a:noFill/>
          <a:ln w="9525">
            <a:noFill/>
            <a:miter lim="800000"/>
            <a:headEnd/>
            <a:tailEnd/>
          </a:ln>
        </p:spPr>
        <p:txBody>
          <a:bodyPr lIns="92075" tIns="46038" rIns="92075" bIns="46038"/>
          <a:lstStyle/>
          <a:p>
            <a:pPr marL="342900" indent="-342900">
              <a:lnSpc>
                <a:spcPct val="120000"/>
              </a:lnSpc>
              <a:spcBef>
                <a:spcPct val="20000"/>
              </a:spcBef>
              <a:buFont typeface="Wingdings" pitchFamily="2" charset="2"/>
              <a:buChar char="ð"/>
            </a:pPr>
            <a:r>
              <a:rPr lang="en-GB" sz="2000">
                <a:solidFill>
                  <a:srgbClr val="000099"/>
                </a:solidFill>
              </a:rPr>
              <a:t>Ανάγκη  επένδυσης  πλεονασμάτων  κεφαλαίων</a:t>
            </a:r>
          </a:p>
          <a:p>
            <a:pPr marL="342900" indent="-342900">
              <a:lnSpc>
                <a:spcPct val="120000"/>
              </a:lnSpc>
              <a:spcBef>
                <a:spcPct val="20000"/>
              </a:spcBef>
              <a:buFont typeface="Wingdings" pitchFamily="2" charset="2"/>
              <a:buChar char="ð"/>
            </a:pPr>
            <a:r>
              <a:rPr lang="en-GB" sz="2000">
                <a:solidFill>
                  <a:srgbClr val="000099"/>
                </a:solidFill>
              </a:rPr>
              <a:t>Η  επιχείρηση  ανταγωνίζεται  σε  κλάδο  με  φθίνουσα  ανάπτυξη  και  κέρδη</a:t>
            </a:r>
          </a:p>
          <a:p>
            <a:pPr marL="342900" indent="-342900">
              <a:lnSpc>
                <a:spcPct val="120000"/>
              </a:lnSpc>
              <a:spcBef>
                <a:spcPct val="20000"/>
              </a:spcBef>
              <a:buFont typeface="Wingdings" pitchFamily="2" charset="2"/>
              <a:buChar char="ð"/>
            </a:pPr>
            <a:r>
              <a:rPr lang="en-GB" sz="2000">
                <a:solidFill>
                  <a:srgbClr val="000099"/>
                </a:solidFill>
              </a:rPr>
              <a:t>Διασπορά  κινδύνου</a:t>
            </a:r>
          </a:p>
          <a:p>
            <a:pPr marL="342900" indent="-342900">
              <a:lnSpc>
                <a:spcPct val="120000"/>
              </a:lnSpc>
              <a:spcBef>
                <a:spcPct val="20000"/>
              </a:spcBef>
              <a:buFont typeface="Wingdings" pitchFamily="2" charset="2"/>
              <a:buChar char="ð"/>
            </a:pPr>
            <a:r>
              <a:rPr lang="en-GB" sz="2000">
                <a:solidFill>
                  <a:srgbClr val="000099"/>
                </a:solidFill>
              </a:rPr>
              <a:t>Υπάρχουν  οι  πόροι  και  το  διοικητικό  ταλέντο  για  να  ανταγωνιστεί  η  επιχείρηση  σε  ένα  νέο  κλάδο</a:t>
            </a:r>
          </a:p>
          <a:p>
            <a:pPr marL="342900" indent="-342900">
              <a:lnSpc>
                <a:spcPct val="120000"/>
              </a:lnSpc>
              <a:spcBef>
                <a:spcPct val="20000"/>
              </a:spcBef>
              <a:buFont typeface="Wingdings" pitchFamily="2" charset="2"/>
              <a:buChar char="ð"/>
            </a:pPr>
            <a:r>
              <a:rPr lang="en-GB" sz="2000">
                <a:solidFill>
                  <a:srgbClr val="000099"/>
                </a:solidFill>
              </a:rPr>
              <a:t>Σημαντική ευκαιρία  απόκτησης  μιας  ασυσχέτιστης  επιχείρησης</a:t>
            </a:r>
          </a:p>
          <a:p>
            <a:pPr marL="342900" indent="-342900">
              <a:lnSpc>
                <a:spcPct val="120000"/>
              </a:lnSpc>
              <a:spcBef>
                <a:spcPct val="20000"/>
              </a:spcBef>
              <a:buFont typeface="Wingdings" pitchFamily="2" charset="2"/>
              <a:buChar char="ð"/>
            </a:pPr>
            <a:r>
              <a:rPr lang="en-GB" sz="2000">
                <a:solidFill>
                  <a:srgbClr val="000099"/>
                </a:solidFill>
              </a:rPr>
              <a:t>Υπάρχει  χρηματοοικονομική  συνεργία (synergy)  μεταξύ  αποκτηθείσας  και  εξαγοράζουσας  επιχείρησης</a:t>
            </a:r>
          </a:p>
          <a:p>
            <a:pPr marL="342900" indent="-342900">
              <a:lnSpc>
                <a:spcPct val="120000"/>
              </a:lnSpc>
              <a:spcBef>
                <a:spcPct val="20000"/>
              </a:spcBef>
              <a:buFont typeface="Wingdings" pitchFamily="2" charset="2"/>
              <a:buChar char="ð"/>
            </a:pPr>
            <a:r>
              <a:rPr lang="en-GB" sz="2000">
                <a:solidFill>
                  <a:srgbClr val="000099"/>
                </a:solidFill>
              </a:rPr>
              <a:t>Όταν  οι  αγορές  για  τα  προϊόντα  της  επιχείρησης  βρίσκονται  σε  φάση  φθίνουσα  </a:t>
            </a:r>
          </a:p>
          <a:p>
            <a:pPr marL="342900" indent="-342900">
              <a:lnSpc>
                <a:spcPct val="120000"/>
              </a:lnSpc>
              <a:spcBef>
                <a:spcPct val="20000"/>
              </a:spcBef>
              <a:buFont typeface="Wingdings" pitchFamily="2" charset="2"/>
              <a:buChar char="ð"/>
            </a:pPr>
            <a:r>
              <a:rPr lang="en-GB" sz="2000">
                <a:solidFill>
                  <a:srgbClr val="000099"/>
                </a:solidFill>
              </a:rPr>
              <a:t>Η  μονοπωλιακή  δύναμη  τιμωρείται</a:t>
            </a:r>
          </a:p>
          <a:p>
            <a:pPr marL="342900" indent="-342900">
              <a:lnSpc>
                <a:spcPct val="120000"/>
              </a:lnSpc>
              <a:spcBef>
                <a:spcPct val="20000"/>
              </a:spcBef>
              <a:buFont typeface="Wingdings" pitchFamily="2" charset="2"/>
              <a:buChar char="ð"/>
            </a:pPr>
            <a:r>
              <a:rPr lang="en-GB" sz="2000">
                <a:solidFill>
                  <a:srgbClr val="000099"/>
                </a:solidFill>
              </a:rPr>
              <a:t>Φιλοδοξίες  ισχυρών  στελεχών</a:t>
            </a:r>
          </a:p>
        </p:txBody>
      </p:sp>
      <p:sp>
        <p:nvSpPr>
          <p:cNvPr id="116740" name="Line 4"/>
          <p:cNvSpPr>
            <a:spLocks noChangeShapeType="1"/>
          </p:cNvSpPr>
          <p:nvPr/>
        </p:nvSpPr>
        <p:spPr bwMode="auto">
          <a:xfrm>
            <a:off x="846138" y="1219200"/>
            <a:ext cx="8297862" cy="0"/>
          </a:xfrm>
          <a:prstGeom prst="line">
            <a:avLst/>
          </a:prstGeom>
          <a:noFill/>
          <a:ln w="76200">
            <a:solidFill>
              <a:schemeClr val="tx1"/>
            </a:solidFill>
            <a:round/>
            <a:headEnd type="none" w="sm" len="sm"/>
            <a:tailEnd type="none" w="sm" len="sm"/>
          </a:ln>
        </p:spPr>
        <p:txBody>
          <a:bodyPr wrap="none" anchor="ctr"/>
          <a:lstStyle/>
          <a:p>
            <a:endParaRPr lang="el-GR"/>
          </a:p>
        </p:txBody>
      </p:sp>
      <p:sp>
        <p:nvSpPr>
          <p:cNvPr id="116741" name="Rectangle 5"/>
          <p:cNvSpPr>
            <a:spLocks noChangeArrowheads="1"/>
          </p:cNvSpPr>
          <p:nvPr/>
        </p:nvSpPr>
        <p:spPr bwMode="auto">
          <a:xfrm>
            <a:off x="7315200" y="6423025"/>
            <a:ext cx="1898650" cy="457200"/>
          </a:xfrm>
          <a:prstGeom prst="rect">
            <a:avLst/>
          </a:prstGeom>
          <a:noFill/>
          <a:ln w="9525">
            <a:noFill/>
            <a:miter lim="800000"/>
            <a:headEnd/>
            <a:tailEnd/>
          </a:ln>
        </p:spPr>
        <p:txBody>
          <a:bodyPr lIns="92075" tIns="46038" rIns="92075" bIns="46038" anchor="ctr"/>
          <a:lstStyle/>
          <a:p>
            <a:endParaRPr lang="el-GR" sz="2400" b="1">
              <a:solidFill>
                <a:srgbClr val="000099"/>
              </a:solidFill>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1026"/>
          <p:cNvSpPr>
            <a:spLocks noChangeArrowheads="1"/>
          </p:cNvSpPr>
          <p:nvPr/>
        </p:nvSpPr>
        <p:spPr bwMode="auto">
          <a:xfrm>
            <a:off x="381000" y="76200"/>
            <a:ext cx="8551863" cy="1066800"/>
          </a:xfrm>
          <a:prstGeom prst="rect">
            <a:avLst/>
          </a:prstGeom>
          <a:noFill/>
          <a:ln w="9525">
            <a:noFill/>
            <a:miter lim="800000"/>
            <a:headEnd/>
            <a:tailEnd/>
          </a:ln>
        </p:spPr>
        <p:txBody>
          <a:bodyPr lIns="92075" tIns="46038" rIns="92075" bIns="46038" anchor="ctr"/>
          <a:lstStyle/>
          <a:p>
            <a:pPr algn="ctr"/>
            <a:r>
              <a:rPr lang="en-GB" sz="3200" b="1">
                <a:solidFill>
                  <a:srgbClr val="FF0000"/>
                </a:solidFill>
              </a:rPr>
              <a:t>Παράδειγμα Επιχείρησης με Ασυσχέτιστες  Δραστηριότητες</a:t>
            </a:r>
          </a:p>
        </p:txBody>
      </p:sp>
      <p:sp>
        <p:nvSpPr>
          <p:cNvPr id="117763" name="Rectangle 1027"/>
          <p:cNvSpPr>
            <a:spLocks noChangeArrowheads="1"/>
          </p:cNvSpPr>
          <p:nvPr/>
        </p:nvSpPr>
        <p:spPr bwMode="auto">
          <a:xfrm>
            <a:off x="533400" y="1295400"/>
            <a:ext cx="8610600" cy="4114800"/>
          </a:xfrm>
          <a:prstGeom prst="rect">
            <a:avLst/>
          </a:prstGeom>
          <a:noFill/>
          <a:ln w="9525">
            <a:noFill/>
            <a:miter lim="800000"/>
            <a:headEnd/>
            <a:tailEnd/>
          </a:ln>
        </p:spPr>
        <p:txBody>
          <a:bodyPr lIns="92075" tIns="46038" rIns="92075" bIns="46038"/>
          <a:lstStyle/>
          <a:p>
            <a:pPr marL="342900" indent="-342900">
              <a:lnSpc>
                <a:spcPct val="90000"/>
              </a:lnSpc>
              <a:spcBef>
                <a:spcPct val="20000"/>
              </a:spcBef>
            </a:pPr>
            <a:r>
              <a:rPr lang="en-GB" sz="2800" b="1">
                <a:solidFill>
                  <a:srgbClr val="000099"/>
                </a:solidFill>
              </a:rPr>
              <a:t>WESTINGHOUSE ELECTRIC CORPORATION</a:t>
            </a:r>
            <a:endParaRPr lang="en-GB" sz="2000">
              <a:solidFill>
                <a:srgbClr val="000099"/>
              </a:solidFill>
            </a:endParaRPr>
          </a:p>
          <a:p>
            <a:pPr marL="342900" indent="-342900">
              <a:lnSpc>
                <a:spcPct val="90000"/>
              </a:lnSpc>
              <a:spcBef>
                <a:spcPct val="20000"/>
              </a:spcBef>
              <a:buFontTx/>
              <a:buChar char="•"/>
            </a:pPr>
            <a:r>
              <a:rPr lang="en-GB" sz="2400">
                <a:solidFill>
                  <a:srgbClr val="000099"/>
                </a:solidFill>
              </a:rPr>
              <a:t>Παραγωγή  ηλεκτρικής  ενέργειας</a:t>
            </a:r>
          </a:p>
          <a:p>
            <a:pPr marL="342900" indent="-342900">
              <a:lnSpc>
                <a:spcPct val="90000"/>
              </a:lnSpc>
              <a:spcBef>
                <a:spcPct val="20000"/>
              </a:spcBef>
              <a:buFontTx/>
              <a:buChar char="•"/>
            </a:pPr>
            <a:r>
              <a:rPr lang="en-GB" sz="2400">
                <a:solidFill>
                  <a:srgbClr val="000099"/>
                </a:solidFill>
              </a:rPr>
              <a:t>Ατομική  ενέργεια</a:t>
            </a:r>
          </a:p>
          <a:p>
            <a:pPr marL="342900" indent="-342900">
              <a:lnSpc>
                <a:spcPct val="90000"/>
              </a:lnSpc>
              <a:spcBef>
                <a:spcPct val="20000"/>
              </a:spcBef>
              <a:buFontTx/>
              <a:buChar char="•"/>
            </a:pPr>
            <a:r>
              <a:rPr lang="en-GB" sz="2400">
                <a:solidFill>
                  <a:srgbClr val="000099"/>
                </a:solidFill>
              </a:rPr>
              <a:t>Κτηματικές επιχειρήσεις</a:t>
            </a:r>
          </a:p>
          <a:p>
            <a:pPr marL="342900" indent="-342900">
              <a:lnSpc>
                <a:spcPct val="90000"/>
              </a:lnSpc>
              <a:spcBef>
                <a:spcPct val="20000"/>
              </a:spcBef>
              <a:buFontTx/>
              <a:buChar char="•"/>
            </a:pPr>
            <a:r>
              <a:rPr lang="en-GB" sz="2400">
                <a:solidFill>
                  <a:srgbClr val="000099"/>
                </a:solidFill>
              </a:rPr>
              <a:t>Εταιρείες  Leasing</a:t>
            </a:r>
          </a:p>
          <a:p>
            <a:pPr marL="342900" indent="-342900">
              <a:lnSpc>
                <a:spcPct val="90000"/>
              </a:lnSpc>
              <a:spcBef>
                <a:spcPct val="20000"/>
              </a:spcBef>
              <a:buFontTx/>
              <a:buChar char="•"/>
            </a:pPr>
            <a:r>
              <a:rPr lang="en-GB" sz="2400">
                <a:solidFill>
                  <a:srgbClr val="000099"/>
                </a:solidFill>
              </a:rPr>
              <a:t>Ραδιοτηλεοπτικούς  σταθμούς</a:t>
            </a:r>
          </a:p>
          <a:p>
            <a:pPr marL="342900" indent="-342900">
              <a:lnSpc>
                <a:spcPct val="90000"/>
              </a:lnSpc>
              <a:spcBef>
                <a:spcPct val="20000"/>
              </a:spcBef>
              <a:buFontTx/>
              <a:buChar char="•"/>
            </a:pPr>
            <a:r>
              <a:rPr lang="en-GB" sz="2400">
                <a:solidFill>
                  <a:srgbClr val="000099"/>
                </a:solidFill>
              </a:rPr>
              <a:t>Longines ( ρολόγια )</a:t>
            </a:r>
          </a:p>
          <a:p>
            <a:pPr marL="342900" indent="-342900">
              <a:lnSpc>
                <a:spcPct val="90000"/>
              </a:lnSpc>
              <a:spcBef>
                <a:spcPct val="20000"/>
              </a:spcBef>
              <a:buFontTx/>
              <a:buChar char="•"/>
            </a:pPr>
            <a:r>
              <a:rPr lang="en-GB" sz="2400">
                <a:solidFill>
                  <a:srgbClr val="000099"/>
                </a:solidFill>
              </a:rPr>
              <a:t>Συσκευασία  χυμών</a:t>
            </a:r>
          </a:p>
          <a:p>
            <a:pPr marL="342900" indent="-342900">
              <a:lnSpc>
                <a:spcPct val="90000"/>
              </a:lnSpc>
              <a:spcBef>
                <a:spcPct val="20000"/>
              </a:spcBef>
              <a:buFontTx/>
              <a:buChar char="•"/>
            </a:pPr>
            <a:r>
              <a:rPr lang="en-GB" sz="2400">
                <a:solidFill>
                  <a:srgbClr val="000099"/>
                </a:solidFill>
              </a:rPr>
              <a:t>Εταιρείες κατασκευής  κυλιόμενων σκαλιών  και  ασανσέρ</a:t>
            </a:r>
          </a:p>
          <a:p>
            <a:pPr marL="342900" indent="-342900">
              <a:lnSpc>
                <a:spcPct val="90000"/>
              </a:lnSpc>
              <a:spcBef>
                <a:spcPct val="20000"/>
              </a:spcBef>
              <a:buFontTx/>
              <a:buChar char="•"/>
            </a:pPr>
            <a:r>
              <a:rPr lang="en-GB" sz="2400">
                <a:solidFill>
                  <a:srgbClr val="000099"/>
                </a:solidFill>
              </a:rPr>
              <a:t>Ηλεκτρονικά  αμυντικά  συστήματα  </a:t>
            </a:r>
          </a:p>
          <a:p>
            <a:pPr marL="342900" indent="-342900">
              <a:lnSpc>
                <a:spcPct val="90000"/>
              </a:lnSpc>
              <a:spcBef>
                <a:spcPct val="20000"/>
              </a:spcBef>
            </a:pPr>
            <a:r>
              <a:rPr lang="en-GB" sz="2400">
                <a:solidFill>
                  <a:srgbClr val="000099"/>
                </a:solidFill>
              </a:rPr>
              <a:t>	( μηχανήματα  ελέγχου  εκτόξευσης  πυραύλων )  </a:t>
            </a:r>
          </a:p>
          <a:p>
            <a:pPr marL="342900" indent="-342900">
              <a:lnSpc>
                <a:spcPct val="90000"/>
              </a:lnSpc>
              <a:spcBef>
                <a:spcPct val="20000"/>
              </a:spcBef>
              <a:buFontTx/>
              <a:buChar char="•"/>
            </a:pPr>
            <a:r>
              <a:rPr lang="en-GB" sz="2400">
                <a:solidFill>
                  <a:srgbClr val="000099"/>
                </a:solidFill>
              </a:rPr>
              <a:t>Έπιπλα κ.α</a:t>
            </a:r>
          </a:p>
        </p:txBody>
      </p:sp>
      <p:sp>
        <p:nvSpPr>
          <p:cNvPr id="117764" name="Line 1028"/>
          <p:cNvSpPr>
            <a:spLocks noChangeShapeType="1"/>
          </p:cNvSpPr>
          <p:nvPr/>
        </p:nvSpPr>
        <p:spPr bwMode="auto">
          <a:xfrm>
            <a:off x="457200" y="1219200"/>
            <a:ext cx="8369300" cy="0"/>
          </a:xfrm>
          <a:prstGeom prst="line">
            <a:avLst/>
          </a:prstGeom>
          <a:noFill/>
          <a:ln w="76200">
            <a:solidFill>
              <a:schemeClr val="tx1"/>
            </a:solidFill>
            <a:round/>
            <a:headEnd type="none" w="sm" len="sm"/>
            <a:tailEnd type="none" w="sm" len="sm"/>
          </a:ln>
        </p:spPr>
        <p:txBody>
          <a:bodyPr wrap="none" anchor="ctr"/>
          <a:lstStyle/>
          <a:p>
            <a:endParaRPr lang="el-GR"/>
          </a:p>
        </p:txBody>
      </p:sp>
      <p:sp>
        <p:nvSpPr>
          <p:cNvPr id="117765" name="Rectangle 1029"/>
          <p:cNvSpPr>
            <a:spLocks noChangeArrowheads="1"/>
          </p:cNvSpPr>
          <p:nvPr/>
        </p:nvSpPr>
        <p:spPr bwMode="auto">
          <a:xfrm>
            <a:off x="7315200" y="6423025"/>
            <a:ext cx="1898650" cy="457200"/>
          </a:xfrm>
          <a:prstGeom prst="rect">
            <a:avLst/>
          </a:prstGeom>
          <a:noFill/>
          <a:ln w="9525">
            <a:noFill/>
            <a:miter lim="800000"/>
            <a:headEnd/>
            <a:tailEnd/>
          </a:ln>
        </p:spPr>
        <p:txBody>
          <a:bodyPr lIns="92075" tIns="46038" rIns="92075" bIns="46038" anchor="ctr"/>
          <a:lstStyle/>
          <a:p>
            <a:endParaRPr lang="en-US" sz="2400" b="1">
              <a:solidFill>
                <a:srgbClr val="000099"/>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1026"/>
          <p:cNvSpPr>
            <a:spLocks noChangeArrowheads="1"/>
          </p:cNvSpPr>
          <p:nvPr/>
        </p:nvSpPr>
        <p:spPr bwMode="auto">
          <a:xfrm>
            <a:off x="1090613" y="76200"/>
            <a:ext cx="7772400" cy="1066800"/>
          </a:xfrm>
          <a:prstGeom prst="rect">
            <a:avLst/>
          </a:prstGeom>
          <a:noFill/>
          <a:ln w="9525">
            <a:noFill/>
            <a:miter lim="800000"/>
            <a:headEnd/>
            <a:tailEnd/>
          </a:ln>
        </p:spPr>
        <p:txBody>
          <a:bodyPr lIns="92075" tIns="46038" rIns="92075" bIns="46038" anchor="ctr"/>
          <a:lstStyle/>
          <a:p>
            <a:pPr algn="ctr"/>
            <a:r>
              <a:rPr lang="en-GB" sz="3200" b="1">
                <a:solidFill>
                  <a:srgbClr val="FF0000"/>
                </a:solidFill>
              </a:rPr>
              <a:t>Παραδείγματα  Επιχειρήσεων  που  διαθέτουν Ασυσχέτιστες  Δραστηριότητες</a:t>
            </a:r>
          </a:p>
        </p:txBody>
      </p:sp>
      <p:sp>
        <p:nvSpPr>
          <p:cNvPr id="364547" name="Rectangle 1027"/>
          <p:cNvSpPr>
            <a:spLocks noChangeArrowheads="1"/>
          </p:cNvSpPr>
          <p:nvPr/>
        </p:nvSpPr>
        <p:spPr bwMode="auto">
          <a:xfrm>
            <a:off x="990600" y="1295400"/>
            <a:ext cx="7391400" cy="5029200"/>
          </a:xfrm>
          <a:prstGeom prst="rect">
            <a:avLst/>
          </a:prstGeom>
          <a:noFill/>
          <a:ln>
            <a:noFill/>
          </a:ln>
          <a:effectLst/>
          <a:extLst/>
        </p:spPr>
        <p:txBody>
          <a:bodyPr lIns="92075" tIns="46038" rIns="92075" bIns="46038"/>
          <a:lstStyle/>
          <a:p>
            <a:pPr marL="342900" indent="-342900">
              <a:spcBef>
                <a:spcPct val="20000"/>
              </a:spcBef>
              <a:defRPr/>
            </a:pPr>
            <a:r>
              <a:rPr lang="en-GB" sz="3200" b="1">
                <a:solidFill>
                  <a:schemeClr val="hlink"/>
                </a:solidFill>
                <a:effectLst>
                  <a:outerShdw blurRad="38100" dist="38100" dir="2700000" algn="tl">
                    <a:srgbClr val="C0C0C0"/>
                  </a:outerShdw>
                </a:effectLst>
              </a:rPr>
              <a:t>ΟΜΙΛΟΣ   ΒΑΡΔΙΝΟΓΙΑΝΝΗ</a:t>
            </a:r>
            <a:endParaRPr lang="en-GB" sz="2000">
              <a:solidFill>
                <a:schemeClr val="hlink"/>
              </a:solidFill>
            </a:endParaRPr>
          </a:p>
          <a:p>
            <a:pPr marL="342900" indent="-342900">
              <a:lnSpc>
                <a:spcPct val="90000"/>
              </a:lnSpc>
              <a:spcBef>
                <a:spcPct val="20000"/>
              </a:spcBef>
              <a:buFontTx/>
              <a:buChar char="•"/>
              <a:defRPr/>
            </a:pPr>
            <a:r>
              <a:rPr lang="en-GB" sz="2400">
                <a:solidFill>
                  <a:schemeClr val="hlink"/>
                </a:solidFill>
              </a:rPr>
              <a:t>Motor Oil</a:t>
            </a:r>
          </a:p>
          <a:p>
            <a:pPr marL="342900" indent="-342900">
              <a:lnSpc>
                <a:spcPct val="90000"/>
              </a:lnSpc>
              <a:spcBef>
                <a:spcPct val="20000"/>
              </a:spcBef>
              <a:buFontTx/>
              <a:buChar char="•"/>
              <a:defRPr/>
            </a:pPr>
            <a:r>
              <a:rPr lang="en-GB" sz="2400">
                <a:solidFill>
                  <a:schemeClr val="hlink"/>
                </a:solidFill>
              </a:rPr>
              <a:t>Λιπαντικά</a:t>
            </a:r>
          </a:p>
          <a:p>
            <a:pPr marL="342900" indent="-342900">
              <a:lnSpc>
                <a:spcPct val="90000"/>
              </a:lnSpc>
              <a:spcBef>
                <a:spcPct val="20000"/>
              </a:spcBef>
              <a:buFontTx/>
              <a:buChar char="•"/>
              <a:defRPr/>
            </a:pPr>
            <a:r>
              <a:rPr lang="en-GB" sz="2400">
                <a:solidFill>
                  <a:schemeClr val="hlink"/>
                </a:solidFill>
              </a:rPr>
              <a:t>AVIN (Πρατήρια Βενζίνης)</a:t>
            </a:r>
          </a:p>
          <a:p>
            <a:pPr marL="342900" indent="-342900">
              <a:lnSpc>
                <a:spcPct val="90000"/>
              </a:lnSpc>
              <a:spcBef>
                <a:spcPct val="20000"/>
              </a:spcBef>
              <a:buFontTx/>
              <a:buChar char="•"/>
              <a:defRPr/>
            </a:pPr>
            <a:r>
              <a:rPr lang="el-GR" sz="2400">
                <a:solidFill>
                  <a:schemeClr val="hlink"/>
                </a:solidFill>
              </a:rPr>
              <a:t>Εταιρεία Διανομής Βινεοταινιών</a:t>
            </a:r>
            <a:endParaRPr lang="en-GB" sz="2400">
              <a:solidFill>
                <a:schemeClr val="hlink"/>
              </a:solidFill>
            </a:endParaRPr>
          </a:p>
          <a:p>
            <a:pPr marL="342900" indent="-342900">
              <a:lnSpc>
                <a:spcPct val="90000"/>
              </a:lnSpc>
              <a:spcBef>
                <a:spcPct val="20000"/>
              </a:spcBef>
              <a:buFontTx/>
              <a:buChar char="•"/>
              <a:defRPr/>
            </a:pPr>
            <a:r>
              <a:rPr lang="en-GB" sz="2400">
                <a:solidFill>
                  <a:schemeClr val="hlink"/>
                </a:solidFill>
              </a:rPr>
              <a:t>Ναυτιλιακές Επιχειρήσεις</a:t>
            </a:r>
          </a:p>
          <a:p>
            <a:pPr marL="342900" indent="-342900">
              <a:lnSpc>
                <a:spcPct val="90000"/>
              </a:lnSpc>
              <a:spcBef>
                <a:spcPct val="20000"/>
              </a:spcBef>
              <a:buFontTx/>
              <a:buChar char="•"/>
              <a:defRPr/>
            </a:pPr>
            <a:r>
              <a:rPr lang="en-GB" sz="2400">
                <a:solidFill>
                  <a:schemeClr val="hlink"/>
                </a:solidFill>
              </a:rPr>
              <a:t>Ξενοδοχεία</a:t>
            </a:r>
          </a:p>
          <a:p>
            <a:pPr marL="342900" indent="-342900">
              <a:lnSpc>
                <a:spcPct val="90000"/>
              </a:lnSpc>
              <a:spcBef>
                <a:spcPct val="20000"/>
              </a:spcBef>
              <a:buFontTx/>
              <a:buChar char="•"/>
              <a:defRPr/>
            </a:pPr>
            <a:r>
              <a:rPr lang="en-GB" sz="2400">
                <a:solidFill>
                  <a:schemeClr val="hlink"/>
                </a:solidFill>
              </a:rPr>
              <a:t>Village Center</a:t>
            </a:r>
          </a:p>
          <a:p>
            <a:pPr marL="342900" indent="-342900">
              <a:lnSpc>
                <a:spcPct val="90000"/>
              </a:lnSpc>
              <a:spcBef>
                <a:spcPct val="20000"/>
              </a:spcBef>
              <a:buFontTx/>
              <a:buChar char="•"/>
              <a:defRPr/>
            </a:pPr>
            <a:r>
              <a:rPr lang="en-GB" sz="2400">
                <a:solidFill>
                  <a:schemeClr val="hlink"/>
                </a:solidFill>
              </a:rPr>
              <a:t>Aντιπροσωπεία   FERRARI  </a:t>
            </a:r>
          </a:p>
          <a:p>
            <a:pPr marL="342900" indent="-342900">
              <a:lnSpc>
                <a:spcPct val="90000"/>
              </a:lnSpc>
              <a:spcBef>
                <a:spcPct val="20000"/>
              </a:spcBef>
              <a:buFontTx/>
              <a:buChar char="•"/>
              <a:defRPr/>
            </a:pPr>
            <a:r>
              <a:rPr lang="en-GB" sz="2400">
                <a:solidFill>
                  <a:schemeClr val="hlink"/>
                </a:solidFill>
              </a:rPr>
              <a:t>Γυμναστήρια </a:t>
            </a:r>
          </a:p>
          <a:p>
            <a:pPr marL="342900" indent="-342900">
              <a:lnSpc>
                <a:spcPct val="90000"/>
              </a:lnSpc>
              <a:spcBef>
                <a:spcPct val="20000"/>
              </a:spcBef>
              <a:buFontTx/>
              <a:buChar char="•"/>
              <a:defRPr/>
            </a:pPr>
            <a:r>
              <a:rPr lang="en-GB" sz="2400">
                <a:solidFill>
                  <a:schemeClr val="hlink"/>
                </a:solidFill>
              </a:rPr>
              <a:t>Παναθηναϊκός-ΟΦΗ</a:t>
            </a:r>
          </a:p>
          <a:p>
            <a:pPr marL="342900" indent="-342900">
              <a:lnSpc>
                <a:spcPct val="90000"/>
              </a:lnSpc>
              <a:spcBef>
                <a:spcPct val="20000"/>
              </a:spcBef>
              <a:buFontTx/>
              <a:buChar char="•"/>
              <a:defRPr/>
            </a:pPr>
            <a:r>
              <a:rPr lang="en-GB" sz="2400">
                <a:solidFill>
                  <a:schemeClr val="hlink"/>
                </a:solidFill>
              </a:rPr>
              <a:t>Εταιρεία Μαρμάρων </a:t>
            </a:r>
          </a:p>
        </p:txBody>
      </p:sp>
      <p:sp>
        <p:nvSpPr>
          <p:cNvPr id="118788" name="Line 1028"/>
          <p:cNvSpPr>
            <a:spLocks noChangeShapeType="1"/>
          </p:cNvSpPr>
          <p:nvPr/>
        </p:nvSpPr>
        <p:spPr bwMode="auto">
          <a:xfrm>
            <a:off x="846138" y="1143000"/>
            <a:ext cx="8297862" cy="0"/>
          </a:xfrm>
          <a:prstGeom prst="line">
            <a:avLst/>
          </a:prstGeom>
          <a:noFill/>
          <a:ln w="76200">
            <a:solidFill>
              <a:schemeClr val="tx1"/>
            </a:solidFill>
            <a:round/>
            <a:headEnd type="none" w="sm" len="sm"/>
            <a:tailEnd type="none" w="sm" len="sm"/>
          </a:ln>
        </p:spPr>
        <p:txBody>
          <a:bodyPr wrap="none" anchor="ctr"/>
          <a:lstStyle/>
          <a:p>
            <a:endParaRPr lang="el-GR"/>
          </a:p>
        </p:txBody>
      </p:sp>
      <p:sp>
        <p:nvSpPr>
          <p:cNvPr id="118789" name="Rectangle 1029"/>
          <p:cNvSpPr>
            <a:spLocks noChangeArrowheads="1"/>
          </p:cNvSpPr>
          <p:nvPr/>
        </p:nvSpPr>
        <p:spPr bwMode="auto">
          <a:xfrm>
            <a:off x="7315200" y="6423025"/>
            <a:ext cx="1898650" cy="457200"/>
          </a:xfrm>
          <a:prstGeom prst="rect">
            <a:avLst/>
          </a:prstGeom>
          <a:noFill/>
          <a:ln w="9525">
            <a:noFill/>
            <a:miter lim="800000"/>
            <a:headEnd/>
            <a:tailEnd/>
          </a:ln>
        </p:spPr>
        <p:txBody>
          <a:bodyPr lIns="92075" tIns="46038" rIns="92075" bIns="46038" anchor="ctr"/>
          <a:lstStyle/>
          <a:p>
            <a:endParaRPr lang="en-US" sz="2400" b="1">
              <a:solidFill>
                <a:srgbClr val="000099"/>
              </a:solidFill>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Oval 2"/>
          <p:cNvSpPr>
            <a:spLocks noChangeArrowheads="1"/>
          </p:cNvSpPr>
          <p:nvPr/>
        </p:nvSpPr>
        <p:spPr bwMode="auto">
          <a:xfrm>
            <a:off x="15875" y="766763"/>
            <a:ext cx="9051925" cy="5938837"/>
          </a:xfrm>
          <a:prstGeom prst="ellipse">
            <a:avLst/>
          </a:prstGeom>
          <a:noFill/>
          <a:ln w="12700">
            <a:solidFill>
              <a:schemeClr val="tx1"/>
            </a:solidFill>
            <a:round/>
            <a:headEnd/>
            <a:tailEnd/>
          </a:ln>
        </p:spPr>
        <p:txBody>
          <a:bodyPr wrap="none" anchor="ctr"/>
          <a:lstStyle/>
          <a:p>
            <a:endParaRPr lang="en-US"/>
          </a:p>
        </p:txBody>
      </p:sp>
      <p:sp>
        <p:nvSpPr>
          <p:cNvPr id="119811" name="Oval 3"/>
          <p:cNvSpPr>
            <a:spLocks noChangeArrowheads="1"/>
          </p:cNvSpPr>
          <p:nvPr/>
        </p:nvSpPr>
        <p:spPr bwMode="auto">
          <a:xfrm>
            <a:off x="179388" y="1371600"/>
            <a:ext cx="8691562" cy="4343400"/>
          </a:xfrm>
          <a:prstGeom prst="ellipse">
            <a:avLst/>
          </a:prstGeom>
          <a:noFill/>
          <a:ln w="38100">
            <a:solidFill>
              <a:schemeClr val="tx1"/>
            </a:solidFill>
            <a:round/>
            <a:headEnd/>
            <a:tailEnd/>
          </a:ln>
        </p:spPr>
        <p:txBody>
          <a:bodyPr wrap="none" anchor="ctr"/>
          <a:lstStyle/>
          <a:p>
            <a:endParaRPr lang="en-US"/>
          </a:p>
        </p:txBody>
      </p:sp>
      <p:sp>
        <p:nvSpPr>
          <p:cNvPr id="567300" name="Rectangle 4"/>
          <p:cNvSpPr>
            <a:spLocks noChangeArrowheads="1"/>
          </p:cNvSpPr>
          <p:nvPr/>
        </p:nvSpPr>
        <p:spPr bwMode="auto">
          <a:xfrm>
            <a:off x="214282" y="0"/>
            <a:ext cx="8786874" cy="685800"/>
          </a:xfrm>
          <a:prstGeom prst="rect">
            <a:avLst/>
          </a:prstGeom>
          <a:noFill/>
          <a:ln>
            <a:noFill/>
          </a:ln>
          <a:effectLst/>
          <a:extLst/>
        </p:spPr>
        <p:txBody>
          <a:bodyPr lIns="92075" tIns="46038" rIns="92075" bIns="46038" anchor="ctr"/>
          <a:lstStyle/>
          <a:p>
            <a:pPr algn="ctr">
              <a:defRPr/>
            </a:pPr>
            <a:r>
              <a:rPr lang="el-GR" sz="3000" b="1" dirty="0" smtClean="0">
                <a:solidFill>
                  <a:srgbClr val="FF0000"/>
                </a:solidFill>
                <a:effectLst>
                  <a:outerShdw blurRad="38100" dist="38100" dir="2700000" algn="tl">
                    <a:srgbClr val="C0C0C0"/>
                  </a:outerShdw>
                </a:effectLst>
                <a:latin typeface="PA-Souvenir" pitchFamily="18" charset="0"/>
              </a:rPr>
              <a:t>Απεικόνιση </a:t>
            </a:r>
            <a:r>
              <a:rPr lang="el-GR" sz="3000" b="1" dirty="0">
                <a:solidFill>
                  <a:srgbClr val="FF0000"/>
                </a:solidFill>
                <a:effectLst>
                  <a:outerShdw blurRad="38100" dist="38100" dir="2700000" algn="tl">
                    <a:srgbClr val="C0C0C0"/>
                  </a:outerShdw>
                </a:effectLst>
                <a:latin typeface="PA-Souvenir" pitchFamily="18" charset="0"/>
              </a:rPr>
              <a:t>Επιχειρηματικών Στρατηγικών</a:t>
            </a:r>
            <a:endParaRPr lang="en-GB" sz="3000" b="1" dirty="0">
              <a:solidFill>
                <a:srgbClr val="FF0000"/>
              </a:solidFill>
              <a:effectLst>
                <a:outerShdw blurRad="38100" dist="38100" dir="2700000" algn="tl">
                  <a:srgbClr val="C0C0C0"/>
                </a:outerShdw>
              </a:effectLst>
              <a:latin typeface="PA-Souvenir" pitchFamily="18" charset="0"/>
            </a:endParaRPr>
          </a:p>
        </p:txBody>
      </p:sp>
      <p:sp>
        <p:nvSpPr>
          <p:cNvPr id="119813" name="Line 5"/>
          <p:cNvSpPr>
            <a:spLocks noChangeShapeType="1"/>
          </p:cNvSpPr>
          <p:nvPr/>
        </p:nvSpPr>
        <p:spPr bwMode="auto">
          <a:xfrm>
            <a:off x="846138" y="685800"/>
            <a:ext cx="8297862" cy="0"/>
          </a:xfrm>
          <a:prstGeom prst="line">
            <a:avLst/>
          </a:prstGeom>
          <a:noFill/>
          <a:ln w="76200">
            <a:solidFill>
              <a:schemeClr val="tx1"/>
            </a:solidFill>
            <a:round/>
            <a:headEnd type="none" w="sm" len="sm"/>
            <a:tailEnd type="none" w="sm" len="sm"/>
          </a:ln>
        </p:spPr>
        <p:txBody>
          <a:bodyPr wrap="none" anchor="ctr"/>
          <a:lstStyle/>
          <a:p>
            <a:endParaRPr lang="el-GR"/>
          </a:p>
        </p:txBody>
      </p:sp>
      <p:sp>
        <p:nvSpPr>
          <p:cNvPr id="119814" name="Rectangle 6"/>
          <p:cNvSpPr>
            <a:spLocks noChangeArrowheads="1"/>
          </p:cNvSpPr>
          <p:nvPr/>
        </p:nvSpPr>
        <p:spPr bwMode="auto">
          <a:xfrm>
            <a:off x="7315200" y="6423025"/>
            <a:ext cx="1898650" cy="457200"/>
          </a:xfrm>
          <a:prstGeom prst="rect">
            <a:avLst/>
          </a:prstGeom>
          <a:noFill/>
          <a:ln w="9525">
            <a:noFill/>
            <a:miter lim="800000"/>
            <a:headEnd/>
            <a:tailEnd/>
          </a:ln>
        </p:spPr>
        <p:txBody>
          <a:bodyPr lIns="92075" tIns="46038" rIns="92075" bIns="46038" anchor="ctr"/>
          <a:lstStyle/>
          <a:p>
            <a:endParaRPr lang="el-GR" sz="2400" b="1">
              <a:solidFill>
                <a:srgbClr val="000099"/>
              </a:solidFill>
              <a:latin typeface="PA-Souvenir" pitchFamily="18" charset="0"/>
            </a:endParaRPr>
          </a:p>
        </p:txBody>
      </p:sp>
      <p:grpSp>
        <p:nvGrpSpPr>
          <p:cNvPr id="2" name="Group 7"/>
          <p:cNvGrpSpPr>
            <a:grpSpLocks/>
          </p:cNvGrpSpPr>
          <p:nvPr/>
        </p:nvGrpSpPr>
        <p:grpSpPr bwMode="auto">
          <a:xfrm>
            <a:off x="838200" y="2057400"/>
            <a:ext cx="7620000" cy="2743200"/>
            <a:chOff x="528" y="1392"/>
            <a:chExt cx="4800" cy="1728"/>
          </a:xfrm>
        </p:grpSpPr>
        <p:sp>
          <p:nvSpPr>
            <p:cNvPr id="567304" name="Rectangle 8"/>
            <p:cNvSpPr>
              <a:spLocks noChangeArrowheads="1"/>
            </p:cNvSpPr>
            <p:nvPr/>
          </p:nvSpPr>
          <p:spPr bwMode="auto">
            <a:xfrm>
              <a:off x="2112" y="1968"/>
              <a:ext cx="1680" cy="576"/>
            </a:xfrm>
            <a:prstGeom prst="rect">
              <a:avLst/>
            </a:prstGeom>
            <a:gradFill rotWithShape="0">
              <a:gsLst>
                <a:gs pos="0">
                  <a:schemeClr val="accent1"/>
                </a:gs>
                <a:gs pos="50000">
                  <a:schemeClr val="accent1">
                    <a:gamma/>
                    <a:tint val="31373"/>
                    <a:invGamma/>
                  </a:schemeClr>
                </a:gs>
                <a:gs pos="100000">
                  <a:schemeClr val="accent1"/>
                </a:gs>
              </a:gsLst>
              <a:lin ang="5400000" scaled="1"/>
            </a:gradFill>
            <a:ln w="12700">
              <a:solidFill>
                <a:schemeClr val="tx1"/>
              </a:solidFill>
              <a:miter lim="800000"/>
              <a:headEnd/>
              <a:tailEnd/>
            </a:ln>
            <a:effectLst/>
            <a:extLst/>
          </p:spPr>
          <p:txBody>
            <a:bodyPr wrap="none" anchor="ctr"/>
            <a:lstStyle/>
            <a:p>
              <a:pPr algn="ctr">
                <a:defRPr/>
              </a:pPr>
              <a:r>
                <a:rPr lang="el-GR" sz="2400">
                  <a:latin typeface="PA-Souvenir" pitchFamily="18" charset="0"/>
                </a:rPr>
                <a:t>Η ΕΠΙΧΕΙΡΗΣΗ</a:t>
              </a:r>
              <a:endParaRPr lang="el-GR" sz="2400"/>
            </a:p>
          </p:txBody>
        </p:sp>
        <p:sp>
          <p:nvSpPr>
            <p:cNvPr id="567305" name="Rectangle 9"/>
            <p:cNvSpPr>
              <a:spLocks noChangeArrowheads="1"/>
            </p:cNvSpPr>
            <p:nvPr/>
          </p:nvSpPr>
          <p:spPr bwMode="auto">
            <a:xfrm>
              <a:off x="3744" y="1968"/>
              <a:ext cx="1584" cy="576"/>
            </a:xfrm>
            <a:prstGeom prst="rect">
              <a:avLst/>
            </a:prstGeom>
            <a:gradFill rotWithShape="0">
              <a:gsLst>
                <a:gs pos="0">
                  <a:schemeClr val="accent1"/>
                </a:gs>
                <a:gs pos="50000">
                  <a:schemeClr val="accent1">
                    <a:gamma/>
                    <a:tint val="0"/>
                    <a:invGamma/>
                  </a:schemeClr>
                </a:gs>
                <a:gs pos="100000">
                  <a:schemeClr val="accent1"/>
                </a:gs>
              </a:gsLst>
              <a:lin ang="5400000" scaled="1"/>
            </a:gradFill>
            <a:ln w="12700">
              <a:solidFill>
                <a:schemeClr val="tx1"/>
              </a:solidFill>
              <a:miter lim="800000"/>
              <a:headEnd/>
              <a:tailEnd/>
            </a:ln>
            <a:effectLst/>
            <a:extLst/>
          </p:spPr>
          <p:txBody>
            <a:bodyPr wrap="none" anchor="ctr"/>
            <a:lstStyle/>
            <a:p>
              <a:pPr algn="ctr">
                <a:defRPr/>
              </a:pPr>
              <a:r>
                <a:rPr lang="el-GR" sz="2400">
                  <a:latin typeface="PA-Souvenir" pitchFamily="18" charset="0"/>
                </a:rPr>
                <a:t>ΑΜΕΣΟΙ</a:t>
              </a:r>
              <a:endParaRPr lang="el-GR" sz="2400"/>
            </a:p>
            <a:p>
              <a:pPr algn="ctr">
                <a:defRPr/>
              </a:pPr>
              <a:r>
                <a:rPr lang="el-GR" sz="2400">
                  <a:latin typeface="PA-Souvenir" pitchFamily="18" charset="0"/>
                </a:rPr>
                <a:t>ΑΝΤΑΓΩΝΙΣΤΕΣ</a:t>
              </a:r>
              <a:endParaRPr lang="el-GR" sz="2400"/>
            </a:p>
          </p:txBody>
        </p:sp>
        <p:sp>
          <p:nvSpPr>
            <p:cNvPr id="567306" name="Rectangle 10"/>
            <p:cNvSpPr>
              <a:spLocks noChangeArrowheads="1"/>
            </p:cNvSpPr>
            <p:nvPr/>
          </p:nvSpPr>
          <p:spPr bwMode="auto">
            <a:xfrm>
              <a:off x="528" y="1968"/>
              <a:ext cx="1584" cy="576"/>
            </a:xfrm>
            <a:prstGeom prst="rect">
              <a:avLst/>
            </a:prstGeom>
            <a:gradFill rotWithShape="0">
              <a:gsLst>
                <a:gs pos="0">
                  <a:schemeClr val="accent1"/>
                </a:gs>
                <a:gs pos="50000">
                  <a:schemeClr val="accent1">
                    <a:gamma/>
                    <a:tint val="0"/>
                    <a:invGamma/>
                  </a:schemeClr>
                </a:gs>
                <a:gs pos="100000">
                  <a:schemeClr val="accent1"/>
                </a:gs>
              </a:gsLst>
              <a:lin ang="5400000" scaled="1"/>
            </a:gradFill>
            <a:ln w="12700">
              <a:solidFill>
                <a:schemeClr val="tx1"/>
              </a:solidFill>
              <a:miter lim="800000"/>
              <a:headEnd/>
              <a:tailEnd/>
            </a:ln>
            <a:effectLst/>
            <a:extLst/>
          </p:spPr>
          <p:txBody>
            <a:bodyPr wrap="none" anchor="ctr"/>
            <a:lstStyle/>
            <a:p>
              <a:pPr algn="ctr">
                <a:defRPr/>
              </a:pPr>
              <a:r>
                <a:rPr lang="el-GR" sz="2400">
                  <a:latin typeface="PA-Souvenir" pitchFamily="18" charset="0"/>
                </a:rPr>
                <a:t>ΕΜΜΕΣΟΙ</a:t>
              </a:r>
              <a:r>
                <a:rPr lang="el-GR" sz="2400"/>
                <a:t> </a:t>
              </a:r>
            </a:p>
            <a:p>
              <a:pPr algn="ctr">
                <a:defRPr/>
              </a:pPr>
              <a:r>
                <a:rPr lang="el-GR" sz="2400">
                  <a:latin typeface="PA-Souvenir" pitchFamily="18" charset="0"/>
                </a:rPr>
                <a:t>ΑΝΤΑΓΩΝΙΣΤΕΣ</a:t>
              </a:r>
              <a:endParaRPr lang="el-GR" sz="2400"/>
            </a:p>
          </p:txBody>
        </p:sp>
        <p:sp>
          <p:nvSpPr>
            <p:cNvPr id="567307" name="Rectangle 11"/>
            <p:cNvSpPr>
              <a:spLocks noChangeArrowheads="1"/>
            </p:cNvSpPr>
            <p:nvPr/>
          </p:nvSpPr>
          <p:spPr bwMode="auto">
            <a:xfrm>
              <a:off x="2112" y="2544"/>
              <a:ext cx="1632" cy="480"/>
            </a:xfrm>
            <a:prstGeom prst="rect">
              <a:avLst/>
            </a:prstGeom>
            <a:gradFill rotWithShape="0">
              <a:gsLst>
                <a:gs pos="0">
                  <a:schemeClr val="accent1"/>
                </a:gs>
                <a:gs pos="50000">
                  <a:schemeClr val="accent1">
                    <a:gamma/>
                    <a:tint val="31373"/>
                    <a:invGamma/>
                  </a:schemeClr>
                </a:gs>
                <a:gs pos="100000">
                  <a:schemeClr val="accent1"/>
                </a:gs>
              </a:gsLst>
              <a:lin ang="5400000" scaled="1"/>
            </a:gradFill>
            <a:ln w="12700">
              <a:solidFill>
                <a:schemeClr val="tx1"/>
              </a:solidFill>
              <a:miter lim="800000"/>
              <a:headEnd/>
              <a:tailEnd/>
            </a:ln>
            <a:effectLst/>
            <a:extLst/>
          </p:spPr>
          <p:txBody>
            <a:bodyPr wrap="none" anchor="ctr"/>
            <a:lstStyle/>
            <a:p>
              <a:pPr algn="ctr">
                <a:defRPr/>
              </a:pPr>
              <a:r>
                <a:rPr lang="el-GR" sz="2400">
                  <a:latin typeface="PA-Souvenir" pitchFamily="18" charset="0"/>
                </a:rPr>
                <a:t>ΔΙΑΝΟΜΕΙΣ</a:t>
              </a:r>
              <a:endParaRPr lang="el-GR" sz="2400"/>
            </a:p>
          </p:txBody>
        </p:sp>
        <p:sp>
          <p:nvSpPr>
            <p:cNvPr id="567308" name="Rectangle 12"/>
            <p:cNvSpPr>
              <a:spLocks noChangeArrowheads="1"/>
            </p:cNvSpPr>
            <p:nvPr/>
          </p:nvSpPr>
          <p:spPr bwMode="auto">
            <a:xfrm>
              <a:off x="2112" y="1440"/>
              <a:ext cx="1632" cy="528"/>
            </a:xfrm>
            <a:prstGeom prst="rect">
              <a:avLst/>
            </a:prstGeom>
            <a:gradFill rotWithShape="0">
              <a:gsLst>
                <a:gs pos="0">
                  <a:schemeClr val="accent1"/>
                </a:gs>
                <a:gs pos="50000">
                  <a:schemeClr val="accent1">
                    <a:gamma/>
                    <a:tint val="33333"/>
                    <a:invGamma/>
                  </a:schemeClr>
                </a:gs>
                <a:gs pos="100000">
                  <a:schemeClr val="accent1"/>
                </a:gs>
              </a:gsLst>
              <a:lin ang="5400000" scaled="1"/>
            </a:gradFill>
            <a:ln w="12700">
              <a:solidFill>
                <a:schemeClr val="tx1"/>
              </a:solidFill>
              <a:miter lim="800000"/>
              <a:headEnd/>
              <a:tailEnd/>
            </a:ln>
            <a:effectLst/>
            <a:extLst/>
          </p:spPr>
          <p:txBody>
            <a:bodyPr wrap="none" anchor="ctr"/>
            <a:lstStyle/>
            <a:p>
              <a:pPr algn="ctr">
                <a:defRPr/>
              </a:pPr>
              <a:r>
                <a:rPr lang="el-GR" sz="2400">
                  <a:latin typeface="PA-Souvenir" pitchFamily="18" charset="0"/>
                </a:rPr>
                <a:t>ΠΡΟΜΗΘΕΥΤΕΣ</a:t>
              </a:r>
              <a:endParaRPr lang="el-GR" sz="2400"/>
            </a:p>
          </p:txBody>
        </p:sp>
        <p:sp>
          <p:nvSpPr>
            <p:cNvPr id="119828" name="Rectangle 13"/>
            <p:cNvSpPr>
              <a:spLocks noChangeArrowheads="1"/>
            </p:cNvSpPr>
            <p:nvPr/>
          </p:nvSpPr>
          <p:spPr bwMode="auto">
            <a:xfrm>
              <a:off x="528" y="2544"/>
              <a:ext cx="1392" cy="576"/>
            </a:xfrm>
            <a:prstGeom prst="rect">
              <a:avLst/>
            </a:prstGeom>
            <a:noFill/>
            <a:ln w="12700">
              <a:noFill/>
              <a:miter lim="800000"/>
              <a:headEnd/>
              <a:tailEnd/>
            </a:ln>
          </p:spPr>
          <p:txBody>
            <a:bodyPr wrap="none" anchor="ctr"/>
            <a:lstStyle/>
            <a:p>
              <a:pPr algn="ctr"/>
              <a:r>
                <a:rPr lang="el-GR" sz="1700" b="1" i="1">
                  <a:solidFill>
                    <a:srgbClr val="008000"/>
                  </a:solidFill>
                  <a:latin typeface="PA-Souvenir" pitchFamily="18" charset="0"/>
                </a:rPr>
                <a:t>ΚΑΘΕΤΗ </a:t>
              </a:r>
            </a:p>
            <a:p>
              <a:pPr algn="ctr"/>
              <a:r>
                <a:rPr lang="el-GR" sz="1700" b="1" i="1">
                  <a:solidFill>
                    <a:srgbClr val="008000"/>
                  </a:solidFill>
                  <a:latin typeface="PA-Souvenir" pitchFamily="18" charset="0"/>
                </a:rPr>
                <a:t>ΟΛΟΚΛΗΡΩΣΗ</a:t>
              </a:r>
            </a:p>
            <a:p>
              <a:pPr algn="ctr"/>
              <a:r>
                <a:rPr lang="el-GR" sz="1700" b="1" i="1">
                  <a:solidFill>
                    <a:srgbClr val="008000"/>
                  </a:solidFill>
                  <a:latin typeface="PA-Souvenir" pitchFamily="18" charset="0"/>
                </a:rPr>
                <a:t>ΠΡΟΣ ΤΑ ΜΠΡΟΣΤΑ</a:t>
              </a:r>
              <a:endParaRPr lang="el-GR" sz="1700" i="1"/>
            </a:p>
          </p:txBody>
        </p:sp>
        <p:sp>
          <p:nvSpPr>
            <p:cNvPr id="119829" name="Rectangle 14"/>
            <p:cNvSpPr>
              <a:spLocks noChangeArrowheads="1"/>
            </p:cNvSpPr>
            <p:nvPr/>
          </p:nvSpPr>
          <p:spPr bwMode="auto">
            <a:xfrm>
              <a:off x="624" y="1392"/>
              <a:ext cx="1248" cy="576"/>
            </a:xfrm>
            <a:prstGeom prst="rect">
              <a:avLst/>
            </a:prstGeom>
            <a:noFill/>
            <a:ln w="12700">
              <a:noFill/>
              <a:miter lim="800000"/>
              <a:headEnd/>
              <a:tailEnd/>
            </a:ln>
          </p:spPr>
          <p:txBody>
            <a:bodyPr wrap="none" anchor="ctr"/>
            <a:lstStyle/>
            <a:p>
              <a:pPr algn="ctr"/>
              <a:r>
                <a:rPr lang="el-GR" sz="1700" b="1" i="1">
                  <a:solidFill>
                    <a:srgbClr val="008000"/>
                  </a:solidFill>
                  <a:latin typeface="PA-Souvenir" pitchFamily="18" charset="0"/>
                </a:rPr>
                <a:t>ΚΑΘΕΤΗ </a:t>
              </a:r>
            </a:p>
            <a:p>
              <a:pPr algn="ctr"/>
              <a:r>
                <a:rPr lang="el-GR" sz="1700" b="1" i="1">
                  <a:solidFill>
                    <a:srgbClr val="008000"/>
                  </a:solidFill>
                  <a:latin typeface="PA-Souvenir" pitchFamily="18" charset="0"/>
                </a:rPr>
                <a:t>ΟΛΟΚΛΗΡΩΣΗ</a:t>
              </a:r>
            </a:p>
            <a:p>
              <a:pPr algn="ctr"/>
              <a:r>
                <a:rPr lang="el-GR" sz="1700" b="1" i="1">
                  <a:solidFill>
                    <a:srgbClr val="008000"/>
                  </a:solidFill>
                  <a:latin typeface="PA-Souvenir" pitchFamily="18" charset="0"/>
                </a:rPr>
                <a:t>ΠΡΟΣ ΤΑ ΠΙΣΩ</a:t>
              </a:r>
              <a:endParaRPr lang="el-GR" sz="1800" b="1">
                <a:solidFill>
                  <a:srgbClr val="008000"/>
                </a:solidFill>
                <a:latin typeface="PA-Souvenir" pitchFamily="18" charset="0"/>
              </a:endParaRPr>
            </a:p>
          </p:txBody>
        </p:sp>
        <p:sp>
          <p:nvSpPr>
            <p:cNvPr id="119830" name="Rectangle 15"/>
            <p:cNvSpPr>
              <a:spLocks noChangeArrowheads="1"/>
            </p:cNvSpPr>
            <p:nvPr/>
          </p:nvSpPr>
          <p:spPr bwMode="auto">
            <a:xfrm>
              <a:off x="4032" y="2544"/>
              <a:ext cx="1056" cy="480"/>
            </a:xfrm>
            <a:prstGeom prst="rect">
              <a:avLst/>
            </a:prstGeom>
            <a:noFill/>
            <a:ln w="12700">
              <a:noFill/>
              <a:miter lim="800000"/>
              <a:headEnd/>
              <a:tailEnd/>
            </a:ln>
          </p:spPr>
          <p:txBody>
            <a:bodyPr wrap="none" anchor="ctr"/>
            <a:lstStyle/>
            <a:p>
              <a:pPr algn="ctr"/>
              <a:r>
                <a:rPr lang="el-GR" sz="1800" b="1" i="1">
                  <a:solidFill>
                    <a:srgbClr val="008000"/>
                  </a:solidFill>
                  <a:latin typeface="PA-Souvenir" pitchFamily="18" charset="0"/>
                </a:rPr>
                <a:t>ΟΡΙΖΟΝΤΙΑ</a:t>
              </a:r>
              <a:r>
                <a:rPr lang="el-GR" sz="1800" b="1">
                  <a:solidFill>
                    <a:srgbClr val="008000"/>
                  </a:solidFill>
                  <a:latin typeface="PA-Souvenir" pitchFamily="18" charset="0"/>
                </a:rPr>
                <a:t> </a:t>
              </a:r>
            </a:p>
            <a:p>
              <a:pPr algn="ctr"/>
              <a:r>
                <a:rPr lang="el-GR" sz="1700" b="1" i="1">
                  <a:solidFill>
                    <a:srgbClr val="008000"/>
                  </a:solidFill>
                  <a:latin typeface="PA-Souvenir" pitchFamily="18" charset="0"/>
                </a:rPr>
                <a:t>ΟΛΟΚΛΗΡΩΣΗ</a:t>
              </a:r>
              <a:endParaRPr lang="el-GR" sz="2400"/>
            </a:p>
          </p:txBody>
        </p:sp>
      </p:grpSp>
      <p:sp>
        <p:nvSpPr>
          <p:cNvPr id="119816" name="Line 16"/>
          <p:cNvSpPr>
            <a:spLocks noChangeShapeType="1"/>
          </p:cNvSpPr>
          <p:nvPr/>
        </p:nvSpPr>
        <p:spPr bwMode="auto">
          <a:xfrm flipV="1">
            <a:off x="3200400" y="2057400"/>
            <a:ext cx="0" cy="762000"/>
          </a:xfrm>
          <a:prstGeom prst="line">
            <a:avLst/>
          </a:prstGeom>
          <a:noFill/>
          <a:ln w="25400">
            <a:solidFill>
              <a:schemeClr val="tx1"/>
            </a:solidFill>
            <a:round/>
            <a:headEnd/>
            <a:tailEnd type="triangle" w="med" len="med"/>
          </a:ln>
        </p:spPr>
        <p:txBody>
          <a:bodyPr wrap="none" anchor="ctr"/>
          <a:lstStyle/>
          <a:p>
            <a:endParaRPr lang="el-GR"/>
          </a:p>
        </p:txBody>
      </p:sp>
      <p:sp>
        <p:nvSpPr>
          <p:cNvPr id="119817" name="Line 17"/>
          <p:cNvSpPr>
            <a:spLocks noChangeShapeType="1"/>
          </p:cNvSpPr>
          <p:nvPr/>
        </p:nvSpPr>
        <p:spPr bwMode="auto">
          <a:xfrm>
            <a:off x="3200400" y="4038600"/>
            <a:ext cx="0" cy="762000"/>
          </a:xfrm>
          <a:prstGeom prst="line">
            <a:avLst/>
          </a:prstGeom>
          <a:noFill/>
          <a:ln w="25400">
            <a:solidFill>
              <a:schemeClr val="tx1"/>
            </a:solidFill>
            <a:round/>
            <a:headEnd/>
            <a:tailEnd type="triangle" w="med" len="med"/>
          </a:ln>
        </p:spPr>
        <p:txBody>
          <a:bodyPr wrap="none" anchor="ctr"/>
          <a:lstStyle/>
          <a:p>
            <a:endParaRPr lang="el-GR"/>
          </a:p>
        </p:txBody>
      </p:sp>
      <p:sp>
        <p:nvSpPr>
          <p:cNvPr id="119818" name="Line 18"/>
          <p:cNvSpPr>
            <a:spLocks noChangeShapeType="1"/>
          </p:cNvSpPr>
          <p:nvPr/>
        </p:nvSpPr>
        <p:spPr bwMode="auto">
          <a:xfrm>
            <a:off x="6629400" y="4572000"/>
            <a:ext cx="1295400" cy="0"/>
          </a:xfrm>
          <a:prstGeom prst="line">
            <a:avLst/>
          </a:prstGeom>
          <a:noFill/>
          <a:ln w="25400">
            <a:solidFill>
              <a:schemeClr val="tx1"/>
            </a:solidFill>
            <a:round/>
            <a:headEnd/>
            <a:tailEnd type="triangle" w="med" len="med"/>
          </a:ln>
        </p:spPr>
        <p:txBody>
          <a:bodyPr wrap="none" anchor="ctr"/>
          <a:lstStyle/>
          <a:p>
            <a:endParaRPr lang="el-GR"/>
          </a:p>
        </p:txBody>
      </p:sp>
      <p:sp>
        <p:nvSpPr>
          <p:cNvPr id="119819" name="Rectangle 19"/>
          <p:cNvSpPr>
            <a:spLocks noChangeArrowheads="1"/>
          </p:cNvSpPr>
          <p:nvPr/>
        </p:nvSpPr>
        <p:spPr bwMode="auto">
          <a:xfrm>
            <a:off x="3505200" y="4724400"/>
            <a:ext cx="2286000" cy="304800"/>
          </a:xfrm>
          <a:prstGeom prst="rect">
            <a:avLst/>
          </a:prstGeom>
          <a:noFill/>
          <a:ln w="12700">
            <a:noFill/>
            <a:miter lim="800000"/>
            <a:headEnd/>
            <a:tailEnd/>
          </a:ln>
        </p:spPr>
        <p:txBody>
          <a:bodyPr wrap="none" anchor="ctr"/>
          <a:lstStyle/>
          <a:p>
            <a:pPr algn="ctr"/>
            <a:r>
              <a:rPr lang="el-GR" sz="1800" b="1">
                <a:solidFill>
                  <a:srgbClr val="008000"/>
                </a:solidFill>
                <a:latin typeface="PA-Souvenir" pitchFamily="18" charset="0"/>
              </a:rPr>
              <a:t>ΠΑΡΕΜΦΕΡΕΙΣ</a:t>
            </a:r>
            <a:r>
              <a:rPr lang="el-GR" sz="1800">
                <a:latin typeface="PA-Souvenir" pitchFamily="18" charset="0"/>
              </a:rPr>
              <a:t> </a:t>
            </a:r>
            <a:r>
              <a:rPr lang="el-GR" sz="1800" b="1">
                <a:solidFill>
                  <a:srgbClr val="008000"/>
                </a:solidFill>
                <a:latin typeface="PA-Souvenir" pitchFamily="18" charset="0"/>
              </a:rPr>
              <a:t>ΚΛΑΔΟΙ</a:t>
            </a:r>
            <a:endParaRPr lang="el-GR" sz="1800">
              <a:latin typeface="PA-Souvenir" pitchFamily="18" charset="0"/>
            </a:endParaRPr>
          </a:p>
        </p:txBody>
      </p:sp>
      <p:sp>
        <p:nvSpPr>
          <p:cNvPr id="119820" name="Rectangle 20"/>
          <p:cNvSpPr>
            <a:spLocks noChangeArrowheads="1"/>
          </p:cNvSpPr>
          <p:nvPr/>
        </p:nvSpPr>
        <p:spPr bwMode="auto">
          <a:xfrm>
            <a:off x="2971800" y="4876800"/>
            <a:ext cx="3276600" cy="533400"/>
          </a:xfrm>
          <a:prstGeom prst="rect">
            <a:avLst/>
          </a:prstGeom>
          <a:noFill/>
          <a:ln w="12700">
            <a:noFill/>
            <a:miter lim="800000"/>
            <a:headEnd/>
            <a:tailEnd/>
          </a:ln>
        </p:spPr>
        <p:txBody>
          <a:bodyPr wrap="none" anchor="ctr"/>
          <a:lstStyle/>
          <a:p>
            <a:pPr algn="ctr"/>
            <a:r>
              <a:rPr lang="el-GR" sz="2200" b="1">
                <a:solidFill>
                  <a:srgbClr val="008000"/>
                </a:solidFill>
                <a:latin typeface="PA-Souvenir" pitchFamily="18" charset="0"/>
              </a:rPr>
              <a:t>ΣΥΣΧΕΤΙΣΜΕΝΗ ΔΙΑΦΟΡΟΠΟΙΗΣΗ</a:t>
            </a:r>
            <a:endParaRPr lang="el-GR" sz="2000">
              <a:latin typeface="PA-Souvenir" pitchFamily="18" charset="0"/>
            </a:endParaRPr>
          </a:p>
        </p:txBody>
      </p:sp>
      <p:sp>
        <p:nvSpPr>
          <p:cNvPr id="119821" name="Rectangle 21"/>
          <p:cNvSpPr>
            <a:spLocks noChangeArrowheads="1"/>
          </p:cNvSpPr>
          <p:nvPr/>
        </p:nvSpPr>
        <p:spPr bwMode="auto">
          <a:xfrm>
            <a:off x="3505200" y="5715000"/>
            <a:ext cx="2286000" cy="304800"/>
          </a:xfrm>
          <a:prstGeom prst="rect">
            <a:avLst/>
          </a:prstGeom>
          <a:noFill/>
          <a:ln w="12700">
            <a:noFill/>
            <a:miter lim="800000"/>
            <a:headEnd/>
            <a:tailEnd/>
          </a:ln>
        </p:spPr>
        <p:txBody>
          <a:bodyPr wrap="none" anchor="ctr"/>
          <a:lstStyle/>
          <a:p>
            <a:pPr algn="ctr"/>
            <a:r>
              <a:rPr lang="el-GR" sz="1800" b="1">
                <a:solidFill>
                  <a:srgbClr val="008000"/>
                </a:solidFill>
                <a:latin typeface="PA-Souvenir" pitchFamily="18" charset="0"/>
              </a:rPr>
              <a:t>ΜΗ ΠΑΡΕΜΦΕΡΕΙΣ</a:t>
            </a:r>
            <a:r>
              <a:rPr lang="el-GR" sz="1800">
                <a:latin typeface="PA-Souvenir" pitchFamily="18" charset="0"/>
              </a:rPr>
              <a:t> </a:t>
            </a:r>
            <a:r>
              <a:rPr lang="el-GR" sz="1800" b="1">
                <a:solidFill>
                  <a:srgbClr val="008000"/>
                </a:solidFill>
                <a:latin typeface="PA-Souvenir" pitchFamily="18" charset="0"/>
              </a:rPr>
              <a:t>ΚΛΑΔΟΙ</a:t>
            </a:r>
            <a:endParaRPr lang="el-GR" sz="1800">
              <a:latin typeface="PA-Souvenir" pitchFamily="18" charset="0"/>
            </a:endParaRPr>
          </a:p>
        </p:txBody>
      </p:sp>
      <p:sp>
        <p:nvSpPr>
          <p:cNvPr id="119822" name="Rectangle 22"/>
          <p:cNvSpPr>
            <a:spLocks noChangeArrowheads="1"/>
          </p:cNvSpPr>
          <p:nvPr/>
        </p:nvSpPr>
        <p:spPr bwMode="auto">
          <a:xfrm>
            <a:off x="2743200" y="6096000"/>
            <a:ext cx="3657600" cy="152400"/>
          </a:xfrm>
          <a:prstGeom prst="rect">
            <a:avLst/>
          </a:prstGeom>
          <a:noFill/>
          <a:ln w="12700">
            <a:noFill/>
            <a:miter lim="800000"/>
            <a:headEnd/>
            <a:tailEnd/>
          </a:ln>
        </p:spPr>
        <p:txBody>
          <a:bodyPr wrap="none" anchor="ctr"/>
          <a:lstStyle/>
          <a:p>
            <a:pPr algn="ctr"/>
            <a:r>
              <a:rPr lang="el-GR" sz="2200" b="1">
                <a:solidFill>
                  <a:srgbClr val="008000"/>
                </a:solidFill>
                <a:latin typeface="PA-Souvenir" pitchFamily="18" charset="0"/>
              </a:rPr>
              <a:t>ΑΣΥΣΧΕΤΙΣΤΗ ΔΙΑΦΟΡΟΠΟΙΗΣΗ</a:t>
            </a:r>
            <a:endParaRPr lang="el-GR" sz="2000">
              <a:latin typeface="PA-Souvenir" pitchFamily="18" charset="0"/>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322" name="Rectangle 2"/>
          <p:cNvSpPr>
            <a:spLocks noGrp="1" noChangeArrowheads="1"/>
          </p:cNvSpPr>
          <p:nvPr>
            <p:ph type="title"/>
          </p:nvPr>
        </p:nvSpPr>
        <p:spPr>
          <a:xfrm>
            <a:off x="304800" y="304800"/>
            <a:ext cx="8534400" cy="838200"/>
          </a:xfrm>
          <a:extLst/>
        </p:spPr>
        <p:txBody>
          <a:bodyPr/>
          <a:lstStyle/>
          <a:p>
            <a:pPr>
              <a:defRPr/>
            </a:pPr>
            <a:r>
              <a:rPr lang="el-GR" sz="3600" b="0" dirty="0" smtClean="0">
                <a:solidFill>
                  <a:srgbClr val="FF0000"/>
                </a:solidFill>
              </a:rPr>
              <a:t>Οι στρατηγικές ανάπτυξης</a:t>
            </a:r>
            <a:endParaRPr lang="en-US" sz="3600" b="0" dirty="0" smtClean="0">
              <a:solidFill>
                <a:srgbClr val="000099"/>
              </a:solidFill>
            </a:endParaRPr>
          </a:p>
        </p:txBody>
      </p:sp>
      <p:grpSp>
        <p:nvGrpSpPr>
          <p:cNvPr id="2" name="Group 3"/>
          <p:cNvGrpSpPr>
            <a:grpSpLocks/>
          </p:cNvGrpSpPr>
          <p:nvPr/>
        </p:nvGrpSpPr>
        <p:grpSpPr bwMode="auto">
          <a:xfrm>
            <a:off x="0" y="1828800"/>
            <a:ext cx="8534400" cy="3505200"/>
            <a:chOff x="0" y="1248"/>
            <a:chExt cx="5376" cy="2208"/>
          </a:xfrm>
        </p:grpSpPr>
        <p:sp>
          <p:nvSpPr>
            <p:cNvPr id="568324" name="Rectangle 4"/>
            <p:cNvSpPr>
              <a:spLocks noChangeArrowheads="1"/>
            </p:cNvSpPr>
            <p:nvPr/>
          </p:nvSpPr>
          <p:spPr bwMode="auto">
            <a:xfrm>
              <a:off x="96" y="2016"/>
              <a:ext cx="1392" cy="768"/>
            </a:xfrm>
            <a:prstGeom prst="rect">
              <a:avLst/>
            </a:prstGeom>
            <a:noFill/>
            <a:ln>
              <a:noFill/>
            </a:ln>
            <a:effectLst/>
            <a:extLst/>
          </p:spPr>
          <p:txBody>
            <a:bodyPr wrap="none" anchor="ctr"/>
            <a:lstStyle/>
            <a:p>
              <a:pPr>
                <a:defRPr/>
              </a:pPr>
              <a:r>
                <a:rPr lang="en-US" sz="2200" b="1" i="1">
                  <a:effectLst>
                    <a:outerShdw blurRad="38100" dist="38100" dir="2700000" algn="tl">
                      <a:srgbClr val="C0C0C0"/>
                    </a:outerShdw>
                  </a:effectLst>
                </a:rPr>
                <a:t>ΥΠΑΡΧΟΥΣΕΣ </a:t>
              </a:r>
            </a:p>
            <a:p>
              <a:pPr>
                <a:defRPr/>
              </a:pPr>
              <a:r>
                <a:rPr lang="en-US" sz="2200" b="1" i="1">
                  <a:effectLst>
                    <a:outerShdw blurRad="38100" dist="38100" dir="2700000" algn="tl">
                      <a:srgbClr val="C0C0C0"/>
                    </a:outerShdw>
                  </a:effectLst>
                </a:rPr>
                <a:t>ΑΓΟΡΕΣ</a:t>
              </a:r>
              <a:endParaRPr lang="en-US" sz="2200" b="1">
                <a:effectLst>
                  <a:outerShdw blurRad="38100" dist="38100" dir="2700000" algn="tl">
                    <a:srgbClr val="C0C0C0"/>
                  </a:outerShdw>
                </a:effectLst>
              </a:endParaRPr>
            </a:p>
          </p:txBody>
        </p:sp>
        <p:sp>
          <p:nvSpPr>
            <p:cNvPr id="568325" name="Rectangle 5"/>
            <p:cNvSpPr>
              <a:spLocks noChangeArrowheads="1"/>
            </p:cNvSpPr>
            <p:nvPr/>
          </p:nvSpPr>
          <p:spPr bwMode="auto">
            <a:xfrm>
              <a:off x="0" y="2688"/>
              <a:ext cx="1392" cy="768"/>
            </a:xfrm>
            <a:prstGeom prst="rect">
              <a:avLst/>
            </a:prstGeom>
            <a:noFill/>
            <a:ln>
              <a:noFill/>
            </a:ln>
            <a:effectLst/>
            <a:extLst/>
          </p:spPr>
          <p:txBody>
            <a:bodyPr wrap="none" anchor="ctr"/>
            <a:lstStyle/>
            <a:p>
              <a:pPr algn="ctr">
                <a:defRPr/>
              </a:pPr>
              <a:r>
                <a:rPr lang="en-US" sz="2200" b="1" i="1">
                  <a:effectLst>
                    <a:outerShdw blurRad="38100" dist="38100" dir="2700000" algn="tl">
                      <a:srgbClr val="C0C0C0"/>
                    </a:outerShdw>
                  </a:effectLst>
                </a:rPr>
                <a:t>ΝΕΕΣ ΑΓΟΡΕΣ</a:t>
              </a:r>
              <a:endParaRPr lang="en-US" sz="2400">
                <a:effectLst>
                  <a:outerShdw blurRad="38100" dist="38100" dir="2700000" algn="tl">
                    <a:srgbClr val="C0C0C0"/>
                  </a:outerShdw>
                </a:effectLst>
              </a:endParaRPr>
            </a:p>
          </p:txBody>
        </p:sp>
        <p:sp>
          <p:nvSpPr>
            <p:cNvPr id="568326" name="Rectangle 6"/>
            <p:cNvSpPr>
              <a:spLocks noChangeArrowheads="1"/>
            </p:cNvSpPr>
            <p:nvPr/>
          </p:nvSpPr>
          <p:spPr bwMode="auto">
            <a:xfrm>
              <a:off x="1392" y="1248"/>
              <a:ext cx="2160" cy="768"/>
            </a:xfrm>
            <a:prstGeom prst="rect">
              <a:avLst/>
            </a:prstGeom>
            <a:noFill/>
            <a:ln>
              <a:noFill/>
            </a:ln>
            <a:effectLst/>
            <a:extLst/>
          </p:spPr>
          <p:txBody>
            <a:bodyPr wrap="none" anchor="ctr"/>
            <a:lstStyle/>
            <a:p>
              <a:pPr algn="ctr">
                <a:defRPr/>
              </a:pPr>
              <a:r>
                <a:rPr lang="en-US" sz="2200" b="1" i="1">
                  <a:effectLst>
                    <a:outerShdw blurRad="38100" dist="38100" dir="2700000" algn="tl">
                      <a:srgbClr val="C0C0C0"/>
                    </a:outerShdw>
                  </a:effectLst>
                </a:rPr>
                <a:t>ΥΠΑΡΧΟΝΤΑ ΠΡΟΪΟΝΤΑ</a:t>
              </a:r>
              <a:endParaRPr lang="en-US" sz="2400">
                <a:effectLst>
                  <a:outerShdw blurRad="38100" dist="38100" dir="2700000" algn="tl">
                    <a:srgbClr val="C0C0C0"/>
                  </a:outerShdw>
                </a:effectLst>
              </a:endParaRPr>
            </a:p>
          </p:txBody>
        </p:sp>
        <p:sp>
          <p:nvSpPr>
            <p:cNvPr id="568327" name="Rectangle 7"/>
            <p:cNvSpPr>
              <a:spLocks noChangeArrowheads="1"/>
            </p:cNvSpPr>
            <p:nvPr/>
          </p:nvSpPr>
          <p:spPr bwMode="auto">
            <a:xfrm>
              <a:off x="3792" y="1248"/>
              <a:ext cx="1584" cy="768"/>
            </a:xfrm>
            <a:prstGeom prst="rect">
              <a:avLst/>
            </a:prstGeom>
            <a:noFill/>
            <a:ln>
              <a:noFill/>
            </a:ln>
            <a:effectLst/>
            <a:extLst/>
          </p:spPr>
          <p:txBody>
            <a:bodyPr wrap="none" anchor="ctr"/>
            <a:lstStyle/>
            <a:p>
              <a:pPr algn="ctr">
                <a:defRPr/>
              </a:pPr>
              <a:r>
                <a:rPr lang="en-US" sz="2200" b="1" i="1">
                  <a:effectLst>
                    <a:outerShdw blurRad="38100" dist="38100" dir="2700000" algn="tl">
                      <a:srgbClr val="C0C0C0"/>
                    </a:outerShdw>
                  </a:effectLst>
                </a:rPr>
                <a:t>ΝΕΑ ΠΡΟΪΟΝΤΑ</a:t>
              </a:r>
              <a:endParaRPr lang="en-US" sz="2400">
                <a:effectLst>
                  <a:outerShdw blurRad="38100" dist="38100" dir="2700000" algn="tl">
                    <a:srgbClr val="C0C0C0"/>
                  </a:outerShdw>
                </a:effectLst>
              </a:endParaRPr>
            </a:p>
          </p:txBody>
        </p:sp>
      </p:grpSp>
      <p:grpSp>
        <p:nvGrpSpPr>
          <p:cNvPr id="3" name="Group 8"/>
          <p:cNvGrpSpPr>
            <a:grpSpLocks/>
          </p:cNvGrpSpPr>
          <p:nvPr/>
        </p:nvGrpSpPr>
        <p:grpSpPr bwMode="auto">
          <a:xfrm>
            <a:off x="2209800" y="2743200"/>
            <a:ext cx="6707188" cy="2894013"/>
            <a:chOff x="1392" y="1728"/>
            <a:chExt cx="4225" cy="1823"/>
          </a:xfrm>
        </p:grpSpPr>
        <p:sp>
          <p:nvSpPr>
            <p:cNvPr id="120838" name="Rectangle 9"/>
            <p:cNvSpPr>
              <a:spLocks noChangeArrowheads="1"/>
            </p:cNvSpPr>
            <p:nvPr/>
          </p:nvSpPr>
          <p:spPr bwMode="auto">
            <a:xfrm>
              <a:off x="3504" y="1728"/>
              <a:ext cx="2113" cy="912"/>
            </a:xfrm>
            <a:prstGeom prst="rect">
              <a:avLst/>
            </a:prstGeom>
            <a:noFill/>
            <a:ln w="38100">
              <a:solidFill>
                <a:schemeClr val="tx1"/>
              </a:solidFill>
              <a:miter lim="800000"/>
              <a:headEnd/>
              <a:tailEnd/>
            </a:ln>
          </p:spPr>
          <p:txBody>
            <a:bodyPr wrap="none" anchor="ctr"/>
            <a:lstStyle/>
            <a:p>
              <a:r>
                <a:rPr lang="en-US" sz="2200" b="1">
                  <a:solidFill>
                    <a:srgbClr val="006600"/>
                  </a:solidFill>
                </a:rPr>
                <a:t>3. ΣΤΡΑΤΗΓΙΚΗ</a:t>
              </a:r>
            </a:p>
            <a:p>
              <a:r>
                <a:rPr lang="en-US" sz="2200" b="1">
                  <a:solidFill>
                    <a:srgbClr val="006600"/>
                  </a:solidFill>
                </a:rPr>
                <a:t>    ΑΝΑΠΤΥΞΗΣ</a:t>
              </a:r>
            </a:p>
            <a:p>
              <a:r>
                <a:rPr lang="en-US" sz="2200" b="1">
                  <a:solidFill>
                    <a:srgbClr val="006600"/>
                  </a:solidFill>
                </a:rPr>
                <a:t>    ΠΡΟΪΟΝΤΩΝ</a:t>
              </a:r>
              <a:endParaRPr lang="en-US" sz="2400">
                <a:solidFill>
                  <a:srgbClr val="006600"/>
                </a:solidFill>
              </a:endParaRPr>
            </a:p>
          </p:txBody>
        </p:sp>
        <p:sp>
          <p:nvSpPr>
            <p:cNvPr id="120839" name="Rectangle 10"/>
            <p:cNvSpPr>
              <a:spLocks noChangeArrowheads="1"/>
            </p:cNvSpPr>
            <p:nvPr/>
          </p:nvSpPr>
          <p:spPr bwMode="auto">
            <a:xfrm>
              <a:off x="1392" y="1728"/>
              <a:ext cx="2112" cy="912"/>
            </a:xfrm>
            <a:prstGeom prst="rect">
              <a:avLst/>
            </a:prstGeom>
            <a:noFill/>
            <a:ln w="38100">
              <a:solidFill>
                <a:schemeClr val="tx1"/>
              </a:solidFill>
              <a:miter lim="800000"/>
              <a:headEnd/>
              <a:tailEnd/>
            </a:ln>
          </p:spPr>
          <p:txBody>
            <a:bodyPr wrap="none" anchor="ctr"/>
            <a:lstStyle/>
            <a:p>
              <a:r>
                <a:rPr lang="en-US" sz="2200" b="1">
                  <a:solidFill>
                    <a:srgbClr val="FF0000"/>
                  </a:solidFill>
                </a:rPr>
                <a:t>1.</a:t>
              </a:r>
              <a:r>
                <a:rPr lang="en-US" sz="2200">
                  <a:solidFill>
                    <a:srgbClr val="FF0000"/>
                  </a:solidFill>
                </a:rPr>
                <a:t> </a:t>
              </a:r>
              <a:r>
                <a:rPr lang="en-US" sz="2200" b="1">
                  <a:solidFill>
                    <a:srgbClr val="FF0000"/>
                  </a:solidFill>
                </a:rPr>
                <a:t>ΣΤΡΑΤΗΓΙΚΗ</a:t>
              </a:r>
            </a:p>
            <a:p>
              <a:r>
                <a:rPr lang="en-US" sz="2200" b="1">
                  <a:solidFill>
                    <a:srgbClr val="FF0000"/>
                  </a:solidFill>
                </a:rPr>
                <a:t>   ΔΙΕΙΣΔΥΣΗΣ-</a:t>
              </a:r>
            </a:p>
            <a:p>
              <a:r>
                <a:rPr lang="en-US" sz="2200" b="1">
                  <a:solidFill>
                    <a:srgbClr val="FF0000"/>
                  </a:solidFill>
                </a:rPr>
                <a:t>   ΣΥΓΚΕΝΤΡΩΣΗΣ</a:t>
              </a:r>
            </a:p>
            <a:p>
              <a:r>
                <a:rPr lang="en-US" sz="2200" b="1">
                  <a:solidFill>
                    <a:srgbClr val="FF0000"/>
                  </a:solidFill>
                </a:rPr>
                <a:t>   ΑΓΟΡΑΣ</a:t>
              </a:r>
            </a:p>
          </p:txBody>
        </p:sp>
        <p:sp>
          <p:nvSpPr>
            <p:cNvPr id="120840" name="Rectangle 11"/>
            <p:cNvSpPr>
              <a:spLocks noChangeArrowheads="1"/>
            </p:cNvSpPr>
            <p:nvPr/>
          </p:nvSpPr>
          <p:spPr bwMode="auto">
            <a:xfrm>
              <a:off x="1392" y="2640"/>
              <a:ext cx="2113" cy="911"/>
            </a:xfrm>
            <a:prstGeom prst="rect">
              <a:avLst/>
            </a:prstGeom>
            <a:noFill/>
            <a:ln w="38100">
              <a:solidFill>
                <a:schemeClr val="tx1"/>
              </a:solidFill>
              <a:miter lim="800000"/>
              <a:headEnd/>
              <a:tailEnd/>
            </a:ln>
          </p:spPr>
          <p:txBody>
            <a:bodyPr wrap="none" anchor="ctr"/>
            <a:lstStyle/>
            <a:p>
              <a:r>
                <a:rPr lang="en-US" sz="2200" b="1">
                  <a:solidFill>
                    <a:srgbClr val="000099"/>
                  </a:solidFill>
                </a:rPr>
                <a:t>2. ΣΤΡΑΤΗΓΙΚΗ</a:t>
              </a:r>
            </a:p>
            <a:p>
              <a:r>
                <a:rPr lang="en-US" sz="2200" b="1">
                  <a:solidFill>
                    <a:srgbClr val="000099"/>
                  </a:solidFill>
                </a:rPr>
                <a:t>    ΑΝΑΠΤΥΞΗΣ</a:t>
              </a:r>
            </a:p>
            <a:p>
              <a:r>
                <a:rPr lang="en-US" sz="2200" b="1">
                  <a:solidFill>
                    <a:srgbClr val="000099"/>
                  </a:solidFill>
                </a:rPr>
                <a:t>    ΑΓΟΡΑΣ</a:t>
              </a:r>
              <a:endParaRPr lang="en-US" sz="2400">
                <a:solidFill>
                  <a:srgbClr val="000099"/>
                </a:solidFill>
              </a:endParaRPr>
            </a:p>
          </p:txBody>
        </p:sp>
        <p:sp>
          <p:nvSpPr>
            <p:cNvPr id="120841" name="Rectangle 12"/>
            <p:cNvSpPr>
              <a:spLocks noChangeArrowheads="1"/>
            </p:cNvSpPr>
            <p:nvPr/>
          </p:nvSpPr>
          <p:spPr bwMode="auto">
            <a:xfrm>
              <a:off x="3504" y="2640"/>
              <a:ext cx="2113" cy="911"/>
            </a:xfrm>
            <a:prstGeom prst="rect">
              <a:avLst/>
            </a:prstGeom>
            <a:gradFill rotWithShape="0">
              <a:gsLst>
                <a:gs pos="0">
                  <a:srgbClr val="00CC66"/>
                </a:gs>
                <a:gs pos="50000">
                  <a:srgbClr val="FFFFFF"/>
                </a:gs>
                <a:gs pos="100000">
                  <a:srgbClr val="00CC66"/>
                </a:gs>
              </a:gsLst>
              <a:lin ang="5400000" scaled="1"/>
            </a:gradFill>
            <a:ln w="38100">
              <a:solidFill>
                <a:schemeClr val="tx1"/>
              </a:solidFill>
              <a:miter lim="800000"/>
              <a:headEnd/>
              <a:tailEnd/>
            </a:ln>
          </p:spPr>
          <p:txBody>
            <a:bodyPr wrap="none" anchor="ctr"/>
            <a:lstStyle/>
            <a:p>
              <a:r>
                <a:rPr lang="en-US" sz="2200" b="1"/>
                <a:t>4. ΣΤΡΑΤΗΓΙΚΗ</a:t>
              </a:r>
            </a:p>
            <a:p>
              <a:r>
                <a:rPr lang="en-US" sz="2200" b="1"/>
                <a:t>   “ΔΙΑΦΟΡΟΠΟΙΗΣΗΣ</a:t>
              </a:r>
            </a:p>
            <a:p>
              <a:r>
                <a:rPr lang="en-US" sz="2200" b="1"/>
                <a:t>    ΔΡΑΣΤΗΡΙΟΤΗΤΩΝ”</a:t>
              </a:r>
              <a:endParaRPr lang="en-US" sz="2400" b="1"/>
            </a:p>
          </p:txBody>
        </p:sp>
      </p:grpSp>
      <p:sp>
        <p:nvSpPr>
          <p:cNvPr id="120837" name="Text Box 13"/>
          <p:cNvSpPr txBox="1">
            <a:spLocks noChangeArrowheads="1"/>
          </p:cNvSpPr>
          <p:nvPr/>
        </p:nvSpPr>
        <p:spPr bwMode="auto">
          <a:xfrm>
            <a:off x="228600" y="6172200"/>
            <a:ext cx="8686800" cy="274638"/>
          </a:xfrm>
          <a:prstGeom prst="rect">
            <a:avLst/>
          </a:prstGeom>
          <a:noFill/>
          <a:ln w="12700">
            <a:noFill/>
            <a:miter lim="800000"/>
            <a:headEnd/>
            <a:tailEnd/>
          </a:ln>
        </p:spPr>
        <p:txBody>
          <a:bodyPr>
            <a:spAutoFit/>
          </a:bodyPr>
          <a:lstStyle/>
          <a:p>
            <a:pPr>
              <a:spcBef>
                <a:spcPct val="50000"/>
              </a:spcBef>
            </a:pPr>
            <a:r>
              <a:rPr lang="el-GR" b="1" u="sng"/>
              <a:t>Πηγή</a:t>
            </a:r>
            <a:r>
              <a:rPr lang="en-US"/>
              <a:t>: Kotler P., “Marketing Management: Analysis Planning Implementation and Control”, Prentice Hall, 2000, Millennium Edition </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Number Placeholder 5"/>
          <p:cNvSpPr>
            <a:spLocks noGrp="1"/>
          </p:cNvSpPr>
          <p:nvPr>
            <p:ph type="sldNum" sz="quarter" idx="12"/>
          </p:nvPr>
        </p:nvSpPr>
        <p:spPr>
          <a:noFill/>
          <a:ln>
            <a:miter lim="800000"/>
            <a:headEnd/>
            <a:tailEnd/>
          </a:ln>
        </p:spPr>
        <p:txBody>
          <a:bodyPr/>
          <a:lstStyle/>
          <a:p>
            <a:pPr defTabSz="762000"/>
            <a:fld id="{56CF2D8B-126D-4454-B65F-4C87C4906760}" type="slidenum">
              <a:rPr lang="en-GB"/>
              <a:pPr defTabSz="762000"/>
              <a:t>49</a:t>
            </a:fld>
            <a:endParaRPr lang="en-GB"/>
          </a:p>
        </p:txBody>
      </p:sp>
      <p:sp>
        <p:nvSpPr>
          <p:cNvPr id="599042" name="Rectangle 2"/>
          <p:cNvSpPr>
            <a:spLocks noChangeArrowheads="1"/>
          </p:cNvSpPr>
          <p:nvPr/>
        </p:nvSpPr>
        <p:spPr bwMode="auto">
          <a:xfrm>
            <a:off x="839788" y="153988"/>
            <a:ext cx="7769225" cy="776287"/>
          </a:xfrm>
          <a:prstGeom prst="rect">
            <a:avLst/>
          </a:prstGeom>
          <a:gradFill rotWithShape="0">
            <a:gsLst>
              <a:gs pos="0">
                <a:srgbClr val="DBCBC7"/>
              </a:gs>
              <a:gs pos="100000">
                <a:srgbClr val="E6DAD8"/>
              </a:gs>
            </a:gsLst>
            <a:path path="shape">
              <a:fillToRect l="50000" t="50000" r="50000" b="50000"/>
            </a:path>
          </a:gradFill>
          <a:ln w="12700">
            <a:solidFill>
              <a:srgbClr val="800000"/>
            </a:solidFill>
            <a:miter lim="800000"/>
            <a:headEnd/>
            <a:tailEnd/>
          </a:ln>
        </p:spPr>
        <p:txBody>
          <a:bodyPr wrap="none" anchor="ctr"/>
          <a:lstStyle/>
          <a:p>
            <a:endParaRPr lang="en-US"/>
          </a:p>
        </p:txBody>
      </p:sp>
      <p:sp>
        <p:nvSpPr>
          <p:cNvPr id="599043" name="Rectangle 3"/>
          <p:cNvSpPr>
            <a:spLocks noChangeArrowheads="1"/>
          </p:cNvSpPr>
          <p:nvPr/>
        </p:nvSpPr>
        <p:spPr bwMode="auto">
          <a:xfrm>
            <a:off x="838200" y="203200"/>
            <a:ext cx="7751763" cy="660400"/>
          </a:xfrm>
          <a:prstGeom prst="rect">
            <a:avLst/>
          </a:prstGeom>
          <a:noFill/>
          <a:ln>
            <a:noFill/>
          </a:ln>
          <a:effectLst/>
          <a:extLst/>
        </p:spPr>
        <p:txBody>
          <a:bodyPr lIns="92075" tIns="46038" rIns="92075" bIns="46038" anchor="ctr"/>
          <a:lstStyle/>
          <a:p>
            <a:pPr algn="ctr" eaLnBrk="1" hangingPunct="1">
              <a:defRPr/>
            </a:pPr>
            <a:r>
              <a:rPr lang="el-GR" sz="4400" b="1">
                <a:solidFill>
                  <a:srgbClr val="800000"/>
                </a:solidFill>
                <a:effectLst>
                  <a:outerShdw blurRad="38100" dist="38100" dir="2700000" algn="tl">
                    <a:srgbClr val="C0C0C0"/>
                  </a:outerShdw>
                </a:effectLst>
                <a:latin typeface="Tahoma" pitchFamily="34" charset="0"/>
              </a:rPr>
              <a:t>Οι Στρατηγικές στην πράξη</a:t>
            </a:r>
            <a:endParaRPr lang="en-US" sz="4400" b="1">
              <a:solidFill>
                <a:srgbClr val="800000"/>
              </a:solidFill>
              <a:effectLst>
                <a:outerShdw blurRad="38100" dist="38100" dir="2700000" algn="tl">
                  <a:srgbClr val="C0C0C0"/>
                </a:outerShdw>
              </a:effectLst>
              <a:latin typeface="Tahoma" pitchFamily="34" charset="0"/>
            </a:endParaRPr>
          </a:p>
        </p:txBody>
      </p:sp>
      <p:pic>
        <p:nvPicPr>
          <p:cNvPr id="599044" name="Picture 4"/>
          <p:cNvPicPr>
            <a:picLocks noChangeArrowheads="1"/>
          </p:cNvPicPr>
          <p:nvPr/>
        </p:nvPicPr>
        <p:blipFill>
          <a:blip r:embed="rId3" cstate="print"/>
          <a:srcRect/>
          <a:stretch>
            <a:fillRect/>
          </a:stretch>
        </p:blipFill>
        <p:spPr bwMode="auto">
          <a:xfrm>
            <a:off x="381000" y="2819400"/>
            <a:ext cx="3457575" cy="3736975"/>
          </a:xfrm>
          <a:prstGeom prst="rect">
            <a:avLst/>
          </a:prstGeom>
          <a:noFill/>
          <a:ln w="9525">
            <a:noFill/>
            <a:miter lim="800000"/>
            <a:headEnd/>
            <a:tailEnd/>
          </a:ln>
        </p:spPr>
      </p:pic>
      <p:sp>
        <p:nvSpPr>
          <p:cNvPr id="599045" name="Rectangle 5"/>
          <p:cNvSpPr>
            <a:spLocks noChangeArrowheads="1"/>
          </p:cNvSpPr>
          <p:nvPr/>
        </p:nvSpPr>
        <p:spPr bwMode="auto">
          <a:xfrm>
            <a:off x="381000" y="2971800"/>
            <a:ext cx="3092450" cy="3413125"/>
          </a:xfrm>
          <a:prstGeom prst="rect">
            <a:avLst/>
          </a:prstGeom>
          <a:noFill/>
          <a:ln>
            <a:noFill/>
          </a:ln>
          <a:effectLst/>
          <a:extLst/>
        </p:spPr>
        <p:txBody>
          <a:bodyPr lIns="92075" tIns="46038" rIns="92075" bIns="46038" anchor="ctr"/>
          <a:lstStyle/>
          <a:p>
            <a:pPr marL="342900" indent="-342900" eaLnBrk="1" hangingPunct="1">
              <a:defRPr/>
            </a:pPr>
            <a:r>
              <a:rPr lang="el-GR" sz="2800" u="sng">
                <a:solidFill>
                  <a:srgbClr val="003366"/>
                </a:solidFill>
                <a:effectLst>
                  <a:outerShdw blurRad="38100" dist="38100" dir="2700000" algn="tl">
                    <a:srgbClr val="C0C0C0"/>
                  </a:outerShdw>
                </a:effectLst>
                <a:latin typeface="Tahoma" pitchFamily="34" charset="0"/>
              </a:rPr>
              <a:t>Ορίζεται ως</a:t>
            </a:r>
            <a:endParaRPr lang="en-US" sz="2800" u="sng">
              <a:solidFill>
                <a:srgbClr val="003366"/>
              </a:solidFill>
              <a:effectLst>
                <a:outerShdw blurRad="38100" dist="38100" dir="2700000" algn="tl">
                  <a:srgbClr val="C0C0C0"/>
                </a:outerShdw>
              </a:effectLst>
              <a:latin typeface="Tahoma" pitchFamily="34" charset="0"/>
            </a:endParaRPr>
          </a:p>
          <a:p>
            <a:pPr marL="342900" indent="-342900" algn="ctr" eaLnBrk="1" hangingPunct="1">
              <a:defRPr/>
            </a:pPr>
            <a:endParaRPr lang="en-US" sz="2800" u="sng">
              <a:solidFill>
                <a:srgbClr val="003366"/>
              </a:solidFill>
              <a:effectLst>
                <a:outerShdw blurRad="38100" dist="38100" dir="2700000" algn="tl">
                  <a:srgbClr val="C0C0C0"/>
                </a:outerShdw>
              </a:effectLst>
              <a:latin typeface="Tahoma" pitchFamily="34" charset="0"/>
            </a:endParaRPr>
          </a:p>
          <a:p>
            <a:pPr marL="342900" indent="-342900" eaLnBrk="1" hangingPunct="1">
              <a:buSzPct val="80000"/>
              <a:buFontTx/>
              <a:buChar char="•"/>
              <a:defRPr/>
            </a:pPr>
            <a:r>
              <a:rPr lang="el-GR" sz="2400">
                <a:solidFill>
                  <a:srgbClr val="003366"/>
                </a:solidFill>
                <a:latin typeface="Tahoma" pitchFamily="34" charset="0"/>
              </a:rPr>
              <a:t>Εισαγωγή υπαρχόντων προϊόντων η υπηρεσιών σε νέες γεωγραφικές περιοχές</a:t>
            </a:r>
            <a:endParaRPr lang="en-US" sz="2400">
              <a:solidFill>
                <a:srgbClr val="003366"/>
              </a:solidFill>
              <a:latin typeface="Tahoma" pitchFamily="34" charset="0"/>
            </a:endParaRPr>
          </a:p>
        </p:txBody>
      </p:sp>
      <p:sp>
        <p:nvSpPr>
          <p:cNvPr id="121863" name="Line 6"/>
          <p:cNvSpPr>
            <a:spLocks noChangeShapeType="1"/>
          </p:cNvSpPr>
          <p:nvPr/>
        </p:nvSpPr>
        <p:spPr bwMode="auto">
          <a:xfrm>
            <a:off x="3735388" y="3962400"/>
            <a:ext cx="989012" cy="0"/>
          </a:xfrm>
          <a:prstGeom prst="line">
            <a:avLst/>
          </a:prstGeom>
          <a:noFill/>
          <a:ln w="57150" cmpd="tri">
            <a:solidFill>
              <a:srgbClr val="993300"/>
            </a:solidFill>
            <a:prstDash val="dash"/>
            <a:round/>
            <a:headEnd type="none" w="sm" len="sm"/>
            <a:tailEnd type="stealth" w="med" len="med"/>
          </a:ln>
        </p:spPr>
        <p:txBody>
          <a:bodyPr/>
          <a:lstStyle/>
          <a:p>
            <a:endParaRPr lang="el-GR"/>
          </a:p>
        </p:txBody>
      </p:sp>
      <p:sp>
        <p:nvSpPr>
          <p:cNvPr id="599047" name="Rectangle 7"/>
          <p:cNvSpPr>
            <a:spLocks noChangeArrowheads="1"/>
          </p:cNvSpPr>
          <p:nvPr/>
        </p:nvSpPr>
        <p:spPr bwMode="auto">
          <a:xfrm>
            <a:off x="381000" y="1447800"/>
            <a:ext cx="2133600" cy="762000"/>
          </a:xfrm>
          <a:prstGeom prst="rect">
            <a:avLst/>
          </a:prstGeom>
          <a:noFill/>
          <a:ln w="9525">
            <a:noFill/>
            <a:miter lim="800000"/>
            <a:headEnd/>
            <a:tailEnd/>
          </a:ln>
        </p:spPr>
        <p:txBody>
          <a:bodyPr lIns="92075" tIns="46038" rIns="92075" bIns="46038" anchor="ctr" anchorCtr="1"/>
          <a:lstStyle/>
          <a:p>
            <a:pPr marL="342900" indent="-342900" algn="ctr" eaLnBrk="1" hangingPunct="1"/>
            <a:endParaRPr lang="el-GR" sz="2400"/>
          </a:p>
        </p:txBody>
      </p:sp>
      <p:pic>
        <p:nvPicPr>
          <p:cNvPr id="599048" name="Picture 8"/>
          <p:cNvPicPr>
            <a:picLocks noChangeArrowheads="1"/>
          </p:cNvPicPr>
          <p:nvPr/>
        </p:nvPicPr>
        <p:blipFill>
          <a:blip r:embed="rId4" cstate="print"/>
          <a:srcRect/>
          <a:stretch>
            <a:fillRect/>
          </a:stretch>
        </p:blipFill>
        <p:spPr bwMode="auto">
          <a:xfrm>
            <a:off x="4684713" y="1524000"/>
            <a:ext cx="4143375" cy="5043488"/>
          </a:xfrm>
          <a:prstGeom prst="rect">
            <a:avLst/>
          </a:prstGeom>
          <a:noFill/>
          <a:ln w="9525">
            <a:noFill/>
            <a:miter lim="800000"/>
            <a:headEnd/>
            <a:tailEnd/>
          </a:ln>
        </p:spPr>
      </p:pic>
      <p:sp>
        <p:nvSpPr>
          <p:cNvPr id="599049" name="Rectangle 9"/>
          <p:cNvSpPr>
            <a:spLocks noChangeArrowheads="1"/>
          </p:cNvSpPr>
          <p:nvPr/>
        </p:nvSpPr>
        <p:spPr bwMode="auto">
          <a:xfrm>
            <a:off x="4816475" y="1189038"/>
            <a:ext cx="3778250" cy="5165725"/>
          </a:xfrm>
          <a:prstGeom prst="rect">
            <a:avLst/>
          </a:prstGeom>
          <a:noFill/>
          <a:ln>
            <a:noFill/>
          </a:ln>
          <a:effectLst/>
          <a:extLst/>
        </p:spPr>
        <p:txBody>
          <a:bodyPr lIns="92075" tIns="46038" rIns="92075" bIns="46038" anchor="ctr" anchorCtr="1"/>
          <a:lstStyle/>
          <a:p>
            <a:pPr marL="457200" indent="-457200" algn="ctr" eaLnBrk="1" hangingPunct="1">
              <a:defRPr/>
            </a:pPr>
            <a:endParaRPr lang="en-US" sz="2400" u="sng">
              <a:solidFill>
                <a:srgbClr val="003366"/>
              </a:solidFill>
              <a:effectLst>
                <a:outerShdw blurRad="38100" dist="38100" dir="2700000" algn="tl">
                  <a:srgbClr val="C0C0C0"/>
                </a:outerShdw>
              </a:effectLst>
              <a:latin typeface="Tahoma" pitchFamily="34" charset="0"/>
            </a:endParaRPr>
          </a:p>
          <a:p>
            <a:pPr marL="457200" indent="-457200" algn="ctr" eaLnBrk="1" hangingPunct="1">
              <a:defRPr/>
            </a:pPr>
            <a:endParaRPr lang="en-US" sz="2400" u="sng">
              <a:solidFill>
                <a:srgbClr val="003366"/>
              </a:solidFill>
              <a:effectLst>
                <a:outerShdw blurRad="38100" dist="38100" dir="2700000" algn="tl">
                  <a:srgbClr val="C0C0C0"/>
                </a:outerShdw>
              </a:effectLst>
              <a:latin typeface="Tahoma" pitchFamily="34" charset="0"/>
            </a:endParaRPr>
          </a:p>
          <a:p>
            <a:pPr marL="457200" indent="-457200" algn="ctr" eaLnBrk="1" hangingPunct="1">
              <a:defRPr/>
            </a:pPr>
            <a:endParaRPr lang="en-US" sz="2400" u="sng">
              <a:solidFill>
                <a:srgbClr val="003366"/>
              </a:solidFill>
              <a:effectLst>
                <a:outerShdw blurRad="38100" dist="38100" dir="2700000" algn="tl">
                  <a:srgbClr val="C0C0C0"/>
                </a:outerShdw>
              </a:effectLst>
              <a:latin typeface="Tahoma" pitchFamily="34" charset="0"/>
            </a:endParaRPr>
          </a:p>
          <a:p>
            <a:pPr marL="457200" indent="-457200" eaLnBrk="1" hangingPunct="1">
              <a:defRPr/>
            </a:pPr>
            <a:r>
              <a:rPr lang="el-GR" sz="2800" u="sng">
                <a:solidFill>
                  <a:srgbClr val="003366"/>
                </a:solidFill>
                <a:effectLst>
                  <a:outerShdw blurRad="38100" dist="38100" dir="2700000" algn="tl">
                    <a:srgbClr val="C0C0C0"/>
                  </a:outerShdw>
                </a:effectLst>
                <a:latin typeface="Tahoma" pitchFamily="34" charset="0"/>
              </a:rPr>
              <a:t>Παράδειγμα</a:t>
            </a:r>
            <a:endParaRPr lang="en-US" sz="2800" u="sng">
              <a:solidFill>
                <a:srgbClr val="003366"/>
              </a:solidFill>
              <a:effectLst>
                <a:outerShdw blurRad="38100" dist="38100" dir="2700000" algn="tl">
                  <a:srgbClr val="C0C0C0"/>
                </a:outerShdw>
              </a:effectLst>
              <a:latin typeface="Tahoma" pitchFamily="34" charset="0"/>
            </a:endParaRPr>
          </a:p>
          <a:p>
            <a:pPr marL="457200" indent="-457200" eaLnBrk="1" hangingPunct="1">
              <a:defRPr/>
            </a:pPr>
            <a:endParaRPr lang="en-US" sz="2800" u="sng">
              <a:solidFill>
                <a:srgbClr val="003366"/>
              </a:solidFill>
              <a:effectLst>
                <a:outerShdw blurRad="38100" dist="38100" dir="2700000" algn="tl">
                  <a:srgbClr val="C0C0C0"/>
                </a:outerShdw>
              </a:effectLst>
              <a:latin typeface="Tahoma" pitchFamily="34" charset="0"/>
            </a:endParaRPr>
          </a:p>
          <a:p>
            <a:pPr marL="457200" indent="-457200" eaLnBrk="1" hangingPunct="1">
              <a:buSzPct val="80000"/>
              <a:buFontTx/>
              <a:buChar char="•"/>
              <a:defRPr/>
            </a:pPr>
            <a:r>
              <a:rPr lang="el-GR" sz="2400">
                <a:solidFill>
                  <a:srgbClr val="003366"/>
                </a:solidFill>
                <a:latin typeface="Tahoma" pitchFamily="34" charset="0"/>
              </a:rPr>
              <a:t>Η </a:t>
            </a:r>
            <a:r>
              <a:rPr lang="en-US" sz="2400">
                <a:solidFill>
                  <a:srgbClr val="003366"/>
                </a:solidFill>
                <a:latin typeface="Tahoma" pitchFamily="34" charset="0"/>
              </a:rPr>
              <a:t>Henlys PLC</a:t>
            </a:r>
            <a:r>
              <a:rPr lang="el-GR" sz="2400">
                <a:solidFill>
                  <a:srgbClr val="003366"/>
                </a:solidFill>
                <a:latin typeface="Tahoma" pitchFamily="34" charset="0"/>
              </a:rPr>
              <a:t>, κύριος προμηθευτής λεωφορείων της Μ. Βρετανίας</a:t>
            </a:r>
            <a:r>
              <a:rPr lang="en-US" sz="2400">
                <a:solidFill>
                  <a:srgbClr val="003366"/>
                </a:solidFill>
                <a:latin typeface="Tahoma" pitchFamily="34" charset="0"/>
              </a:rPr>
              <a:t>, </a:t>
            </a:r>
            <a:r>
              <a:rPr lang="el-GR" sz="2400">
                <a:solidFill>
                  <a:srgbClr val="003366"/>
                </a:solidFill>
                <a:latin typeface="Tahoma" pitchFamily="34" charset="0"/>
              </a:rPr>
              <a:t>αποκτά την </a:t>
            </a:r>
            <a:r>
              <a:rPr lang="en-US" sz="2400">
                <a:solidFill>
                  <a:srgbClr val="003366"/>
                </a:solidFill>
                <a:latin typeface="Tahoma" pitchFamily="34" charset="0"/>
              </a:rPr>
              <a:t> Blue Bird Corp. </a:t>
            </a:r>
            <a:r>
              <a:rPr lang="el-GR" sz="2400">
                <a:solidFill>
                  <a:srgbClr val="003366"/>
                </a:solidFill>
                <a:latin typeface="Tahoma" pitchFamily="34" charset="0"/>
              </a:rPr>
              <a:t>Την κύρια εταιρεία παραγωγής σχολικών λεωφορείων της Βορείου Αμερικής</a:t>
            </a:r>
            <a:r>
              <a:rPr lang="en-US" sz="2400">
                <a:solidFill>
                  <a:srgbClr val="003366"/>
                </a:solidFill>
                <a:latin typeface="Tahoma" pitchFamily="34" charset="0"/>
              </a:rPr>
              <a:t>.</a:t>
            </a:r>
          </a:p>
          <a:p>
            <a:pPr marL="457200" indent="-457200" eaLnBrk="1" hangingPunct="1">
              <a:defRPr/>
            </a:pPr>
            <a:endParaRPr lang="en-US" sz="2400">
              <a:solidFill>
                <a:srgbClr val="003366"/>
              </a:solidFill>
              <a:latin typeface="Tahoma" pitchFamily="34" charset="0"/>
            </a:endParaRPr>
          </a:p>
          <a:p>
            <a:pPr marL="457200" indent="-457200" eaLnBrk="1" hangingPunct="1">
              <a:defRPr/>
            </a:pPr>
            <a:endParaRPr lang="en-US" sz="2400">
              <a:solidFill>
                <a:srgbClr val="003366"/>
              </a:solidFill>
              <a:latin typeface="Tahoma" pitchFamily="34" charset="0"/>
            </a:endParaRPr>
          </a:p>
        </p:txBody>
      </p:sp>
      <p:sp>
        <p:nvSpPr>
          <p:cNvPr id="599050" name="Rectangle 10"/>
          <p:cNvSpPr>
            <a:spLocks noChangeArrowheads="1"/>
          </p:cNvSpPr>
          <p:nvPr/>
        </p:nvSpPr>
        <p:spPr bwMode="auto">
          <a:xfrm>
            <a:off x="533400" y="1066800"/>
            <a:ext cx="3429000" cy="1295400"/>
          </a:xfrm>
          <a:prstGeom prst="rect">
            <a:avLst/>
          </a:prstGeom>
          <a:noFill/>
          <a:ln>
            <a:noFill/>
          </a:ln>
          <a:effectLst/>
          <a:extLst/>
        </p:spPr>
        <p:txBody>
          <a:bodyPr lIns="92075" tIns="46038" rIns="92075" bIns="46038" anchor="ctr"/>
          <a:lstStyle/>
          <a:p>
            <a:pPr marL="342900" indent="-342900" algn="ctr" eaLnBrk="1" hangingPunct="1">
              <a:defRPr/>
            </a:pPr>
            <a:r>
              <a:rPr lang="el-GR" sz="3600" u="sng">
                <a:solidFill>
                  <a:srgbClr val="990000"/>
                </a:solidFill>
                <a:effectLst>
                  <a:outerShdw blurRad="38100" dist="38100" dir="2700000" algn="tl">
                    <a:srgbClr val="C0C0C0"/>
                  </a:outerShdw>
                </a:effectLst>
                <a:latin typeface="Tahoma" pitchFamily="34" charset="0"/>
              </a:rPr>
              <a:t>Ανάπτυξη</a:t>
            </a:r>
            <a:br>
              <a:rPr lang="el-GR" sz="3600" u="sng">
                <a:solidFill>
                  <a:srgbClr val="990000"/>
                </a:solidFill>
                <a:effectLst>
                  <a:outerShdw blurRad="38100" dist="38100" dir="2700000" algn="tl">
                    <a:srgbClr val="C0C0C0"/>
                  </a:outerShdw>
                </a:effectLst>
                <a:latin typeface="Tahoma" pitchFamily="34" charset="0"/>
              </a:rPr>
            </a:br>
            <a:r>
              <a:rPr lang="el-GR" sz="3600" u="sng">
                <a:solidFill>
                  <a:srgbClr val="990000"/>
                </a:solidFill>
                <a:effectLst>
                  <a:outerShdw blurRad="38100" dist="38100" dir="2700000" algn="tl">
                    <a:srgbClr val="C0C0C0"/>
                  </a:outerShdw>
                </a:effectLst>
                <a:latin typeface="Tahoma" pitchFamily="34" charset="0"/>
              </a:rPr>
              <a:t>Αγοράς</a:t>
            </a:r>
            <a:endParaRPr lang="en-US" sz="3600" u="sng">
              <a:solidFill>
                <a:srgbClr val="990000"/>
              </a:solidFill>
              <a:effectLst>
                <a:outerShdw blurRad="38100" dist="38100" dir="2700000" algn="tl">
                  <a:srgbClr val="C0C0C0"/>
                </a:outerShdw>
              </a:effectLst>
              <a:latin typeface="Tahoma" pitchFamily="34" charset="0"/>
            </a:endParaRPr>
          </a:p>
        </p:txBody>
      </p:sp>
      <p:sp>
        <p:nvSpPr>
          <p:cNvPr id="121868" name="Oval 11"/>
          <p:cNvSpPr>
            <a:spLocks noChangeArrowheads="1"/>
          </p:cNvSpPr>
          <p:nvPr/>
        </p:nvSpPr>
        <p:spPr bwMode="auto">
          <a:xfrm>
            <a:off x="533400" y="1066800"/>
            <a:ext cx="3581400" cy="1524000"/>
          </a:xfrm>
          <a:prstGeom prst="ellipse">
            <a:avLst/>
          </a:prstGeom>
          <a:noFill/>
          <a:ln w="12700">
            <a:solidFill>
              <a:srgbClr val="800000"/>
            </a:solidFill>
            <a:round/>
            <a:headEnd/>
            <a:tailEnd/>
          </a:ln>
        </p:spPr>
        <p:txBody>
          <a:bodyPr wrap="none" anchor="ctr"/>
          <a:lstStyle/>
          <a:p>
            <a:endParaRPr lang="en-US"/>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599042"/>
                                        </p:tgtEl>
                                        <p:attrNameLst>
                                          <p:attrName>style.visibility</p:attrName>
                                        </p:attrNameLst>
                                      </p:cBhvr>
                                      <p:to>
                                        <p:strVal val="visible"/>
                                      </p:to>
                                    </p:set>
                                    <p:animEffect transition="in" filter="barn(inHorizontal)">
                                      <p:cBhvr>
                                        <p:cTn id="7" dur="500"/>
                                        <p:tgtEl>
                                          <p:spTgt spid="599042"/>
                                        </p:tgtEl>
                                      </p:cBhvr>
                                    </p:animEffect>
                                  </p:childTnLst>
                                </p:cTn>
                              </p:par>
                            </p:childTnLst>
                          </p:cTn>
                        </p:par>
                        <p:par>
                          <p:cTn id="8" fill="hold" nodeType="afterGroup">
                            <p:stCondLst>
                              <p:cond delay="500"/>
                            </p:stCondLst>
                            <p:childTnLst>
                              <p:par>
                                <p:cTn id="9" presetID="16" presetClass="entr" presetSubtype="26" fill="hold" grpId="0" nodeType="afterEffect">
                                  <p:stCondLst>
                                    <p:cond delay="0"/>
                                  </p:stCondLst>
                                  <p:childTnLst>
                                    <p:set>
                                      <p:cBhvr>
                                        <p:cTn id="10" dur="1" fill="hold">
                                          <p:stCondLst>
                                            <p:cond delay="0"/>
                                          </p:stCondLst>
                                        </p:cTn>
                                        <p:tgtEl>
                                          <p:spTgt spid="599043"/>
                                        </p:tgtEl>
                                        <p:attrNameLst>
                                          <p:attrName>style.visibility</p:attrName>
                                        </p:attrNameLst>
                                      </p:cBhvr>
                                      <p:to>
                                        <p:strVal val="visible"/>
                                      </p:to>
                                    </p:set>
                                    <p:animEffect transition="in" filter="barn(inHorizontal)">
                                      <p:cBhvr>
                                        <p:cTn id="11" dur="500"/>
                                        <p:tgtEl>
                                          <p:spTgt spid="599043"/>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 presetClass="entr" presetSubtype="8" fill="hold" nodeType="clickEffect">
                                  <p:stCondLst>
                                    <p:cond delay="0"/>
                                  </p:stCondLst>
                                  <p:childTnLst>
                                    <p:set>
                                      <p:cBhvr>
                                        <p:cTn id="15" dur="1" fill="hold">
                                          <p:stCondLst>
                                            <p:cond delay="0"/>
                                          </p:stCondLst>
                                        </p:cTn>
                                        <p:tgtEl>
                                          <p:spTgt spid="599044"/>
                                        </p:tgtEl>
                                        <p:attrNameLst>
                                          <p:attrName>style.visibility</p:attrName>
                                        </p:attrNameLst>
                                      </p:cBhvr>
                                      <p:to>
                                        <p:strVal val="visible"/>
                                      </p:to>
                                    </p:set>
                                    <p:anim calcmode="lin" valueType="num">
                                      <p:cBhvr additive="base">
                                        <p:cTn id="16" dur="500" fill="hold"/>
                                        <p:tgtEl>
                                          <p:spTgt spid="599044"/>
                                        </p:tgtEl>
                                        <p:attrNameLst>
                                          <p:attrName>ppt_x</p:attrName>
                                        </p:attrNameLst>
                                      </p:cBhvr>
                                      <p:tavLst>
                                        <p:tav tm="0">
                                          <p:val>
                                            <p:strVal val="0-#ppt_w/2"/>
                                          </p:val>
                                        </p:tav>
                                        <p:tav tm="100000">
                                          <p:val>
                                            <p:strVal val="#ppt_x"/>
                                          </p:val>
                                        </p:tav>
                                      </p:tavLst>
                                    </p:anim>
                                    <p:anim calcmode="lin" valueType="num">
                                      <p:cBhvr additive="base">
                                        <p:cTn id="17" dur="500" fill="hold"/>
                                        <p:tgtEl>
                                          <p:spTgt spid="599044"/>
                                        </p:tgtEl>
                                        <p:attrNameLst>
                                          <p:attrName>ppt_y</p:attrName>
                                        </p:attrNameLst>
                                      </p:cBhvr>
                                      <p:tavLst>
                                        <p:tav tm="0">
                                          <p:val>
                                            <p:strVal val="#ppt_y"/>
                                          </p:val>
                                        </p:tav>
                                        <p:tav tm="100000">
                                          <p:val>
                                            <p:strVal val="#ppt_y"/>
                                          </p:val>
                                        </p:tav>
                                      </p:tavLst>
                                    </p:anim>
                                  </p:childTnLst>
                                </p:cTn>
                              </p:par>
                            </p:childTnLst>
                          </p:cTn>
                        </p:par>
                        <p:par>
                          <p:cTn id="18" fill="hold" nodeType="afterGroup">
                            <p:stCondLst>
                              <p:cond delay="500"/>
                            </p:stCondLst>
                            <p:childTnLst>
                              <p:par>
                                <p:cTn id="19" presetID="2" presetClass="entr" presetSubtype="8" fill="hold" grpId="0" nodeType="afterEffect">
                                  <p:stCondLst>
                                    <p:cond delay="0"/>
                                  </p:stCondLst>
                                  <p:childTnLst>
                                    <p:set>
                                      <p:cBhvr>
                                        <p:cTn id="20" dur="1" fill="hold">
                                          <p:stCondLst>
                                            <p:cond delay="0"/>
                                          </p:stCondLst>
                                        </p:cTn>
                                        <p:tgtEl>
                                          <p:spTgt spid="599045">
                                            <p:txEl>
                                              <p:pRg st="0" end="0"/>
                                            </p:txEl>
                                          </p:spTgt>
                                        </p:tgtEl>
                                        <p:attrNameLst>
                                          <p:attrName>style.visibility</p:attrName>
                                        </p:attrNameLst>
                                      </p:cBhvr>
                                      <p:to>
                                        <p:strVal val="visible"/>
                                      </p:to>
                                    </p:set>
                                    <p:anim calcmode="lin" valueType="num">
                                      <p:cBhvr additive="base">
                                        <p:cTn id="21" dur="500" fill="hold"/>
                                        <p:tgtEl>
                                          <p:spTgt spid="599045">
                                            <p:txEl>
                                              <p:pRg st="0" end="0"/>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599045">
                                            <p:txEl>
                                              <p:pRg st="0" end="0"/>
                                            </p:txEl>
                                          </p:spTgt>
                                        </p:tgtEl>
                                        <p:attrNameLst>
                                          <p:attrName>ppt_y</p:attrName>
                                        </p:attrNameLst>
                                      </p:cBhvr>
                                      <p:tavLst>
                                        <p:tav tm="0">
                                          <p:val>
                                            <p:strVal val="#ppt_y"/>
                                          </p:val>
                                        </p:tav>
                                        <p:tav tm="100000">
                                          <p:val>
                                            <p:strVal val="#ppt_y"/>
                                          </p:val>
                                        </p:tav>
                                      </p:tavLst>
                                    </p:anim>
                                  </p:childTnLst>
                                </p:cTn>
                              </p:par>
                            </p:childTnLst>
                          </p:cTn>
                        </p:par>
                        <p:par>
                          <p:cTn id="23" fill="hold" nodeType="afterGroup">
                            <p:stCondLst>
                              <p:cond delay="1000"/>
                            </p:stCondLst>
                            <p:childTnLst>
                              <p:par>
                                <p:cTn id="24" presetID="2" presetClass="entr" presetSubtype="8" fill="hold" grpId="0" nodeType="afterEffect">
                                  <p:stCondLst>
                                    <p:cond delay="0"/>
                                  </p:stCondLst>
                                  <p:childTnLst>
                                    <p:set>
                                      <p:cBhvr>
                                        <p:cTn id="25" dur="1" fill="hold">
                                          <p:stCondLst>
                                            <p:cond delay="0"/>
                                          </p:stCondLst>
                                        </p:cTn>
                                        <p:tgtEl>
                                          <p:spTgt spid="599045">
                                            <p:txEl>
                                              <p:pRg st="2" end="2"/>
                                            </p:txEl>
                                          </p:spTgt>
                                        </p:tgtEl>
                                        <p:attrNameLst>
                                          <p:attrName>style.visibility</p:attrName>
                                        </p:attrNameLst>
                                      </p:cBhvr>
                                      <p:to>
                                        <p:strVal val="visible"/>
                                      </p:to>
                                    </p:set>
                                    <p:anim calcmode="lin" valueType="num">
                                      <p:cBhvr additive="base">
                                        <p:cTn id="26" dur="500" fill="hold"/>
                                        <p:tgtEl>
                                          <p:spTgt spid="599045">
                                            <p:txEl>
                                              <p:pRg st="2" end="2"/>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59904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8" fill="hold" grpId="0" nodeType="clickEffect" nodePh="1">
                                  <p:stCondLst>
                                    <p:cond delay="0"/>
                                  </p:stCondLst>
                                  <p:endCondLst>
                                    <p:cond evt="begin" delay="0">
                                      <p:tn val="30"/>
                                    </p:cond>
                                  </p:endCondLst>
                                  <p:childTnLst>
                                    <p:set>
                                      <p:cBhvr>
                                        <p:cTn id="31" dur="1" fill="hold">
                                          <p:stCondLst>
                                            <p:cond delay="0"/>
                                          </p:stCondLst>
                                        </p:cTn>
                                        <p:tgtEl>
                                          <p:spTgt spid="599047">
                                            <p:txEl>
                                              <p:pRg st="0" end="0"/>
                                            </p:txEl>
                                          </p:spTgt>
                                        </p:tgtEl>
                                        <p:attrNameLst>
                                          <p:attrName>style.visibility</p:attrName>
                                        </p:attrNameLst>
                                      </p:cBhvr>
                                      <p:to>
                                        <p:strVal val="visible"/>
                                      </p:to>
                                    </p:set>
                                    <p:anim calcmode="lin" valueType="num">
                                      <p:cBhvr additive="base">
                                        <p:cTn id="32" dur="500" fill="hold"/>
                                        <p:tgtEl>
                                          <p:spTgt spid="599047">
                                            <p:txEl>
                                              <p:pRg st="0" end="0"/>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59904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8" fill="hold" nodeType="clickEffect">
                                  <p:stCondLst>
                                    <p:cond delay="0"/>
                                  </p:stCondLst>
                                  <p:childTnLst>
                                    <p:set>
                                      <p:cBhvr>
                                        <p:cTn id="37" dur="1" fill="hold">
                                          <p:stCondLst>
                                            <p:cond delay="0"/>
                                          </p:stCondLst>
                                        </p:cTn>
                                        <p:tgtEl>
                                          <p:spTgt spid="599048"/>
                                        </p:tgtEl>
                                        <p:attrNameLst>
                                          <p:attrName>style.visibility</p:attrName>
                                        </p:attrNameLst>
                                      </p:cBhvr>
                                      <p:to>
                                        <p:strVal val="visible"/>
                                      </p:to>
                                    </p:set>
                                    <p:anim calcmode="lin" valueType="num">
                                      <p:cBhvr additive="base">
                                        <p:cTn id="38" dur="500" fill="hold"/>
                                        <p:tgtEl>
                                          <p:spTgt spid="599048"/>
                                        </p:tgtEl>
                                        <p:attrNameLst>
                                          <p:attrName>ppt_x</p:attrName>
                                        </p:attrNameLst>
                                      </p:cBhvr>
                                      <p:tavLst>
                                        <p:tav tm="0">
                                          <p:val>
                                            <p:strVal val="0-#ppt_w/2"/>
                                          </p:val>
                                        </p:tav>
                                        <p:tav tm="100000">
                                          <p:val>
                                            <p:strVal val="#ppt_x"/>
                                          </p:val>
                                        </p:tav>
                                      </p:tavLst>
                                    </p:anim>
                                    <p:anim calcmode="lin" valueType="num">
                                      <p:cBhvr additive="base">
                                        <p:cTn id="39" dur="500" fill="hold"/>
                                        <p:tgtEl>
                                          <p:spTgt spid="599048"/>
                                        </p:tgtEl>
                                        <p:attrNameLst>
                                          <p:attrName>ppt_y</p:attrName>
                                        </p:attrNameLst>
                                      </p:cBhvr>
                                      <p:tavLst>
                                        <p:tav tm="0">
                                          <p:val>
                                            <p:strVal val="#ppt_y"/>
                                          </p:val>
                                        </p:tav>
                                        <p:tav tm="100000">
                                          <p:val>
                                            <p:strVal val="#ppt_y"/>
                                          </p:val>
                                        </p:tav>
                                      </p:tavLst>
                                    </p:anim>
                                  </p:childTnLst>
                                </p:cTn>
                              </p:par>
                            </p:childTnLst>
                          </p:cTn>
                        </p:par>
                        <p:par>
                          <p:cTn id="40" fill="hold" nodeType="afterGroup">
                            <p:stCondLst>
                              <p:cond delay="500"/>
                            </p:stCondLst>
                            <p:childTnLst>
                              <p:par>
                                <p:cTn id="41" presetID="2" presetClass="entr" presetSubtype="8" fill="hold" grpId="0" nodeType="afterEffect">
                                  <p:stCondLst>
                                    <p:cond delay="0"/>
                                  </p:stCondLst>
                                  <p:childTnLst>
                                    <p:set>
                                      <p:cBhvr>
                                        <p:cTn id="42" dur="1" fill="hold">
                                          <p:stCondLst>
                                            <p:cond delay="0"/>
                                          </p:stCondLst>
                                        </p:cTn>
                                        <p:tgtEl>
                                          <p:spTgt spid="599049">
                                            <p:txEl>
                                              <p:pRg st="3" end="3"/>
                                            </p:txEl>
                                          </p:spTgt>
                                        </p:tgtEl>
                                        <p:attrNameLst>
                                          <p:attrName>style.visibility</p:attrName>
                                        </p:attrNameLst>
                                      </p:cBhvr>
                                      <p:to>
                                        <p:strVal val="visible"/>
                                      </p:to>
                                    </p:set>
                                    <p:anim calcmode="lin" valueType="num">
                                      <p:cBhvr additive="base">
                                        <p:cTn id="43" dur="500" fill="hold"/>
                                        <p:tgtEl>
                                          <p:spTgt spid="599049">
                                            <p:txEl>
                                              <p:pRg st="3" end="3"/>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599049">
                                            <p:txEl>
                                              <p:pRg st="3" end="3"/>
                                            </p:txEl>
                                          </p:spTgt>
                                        </p:tgtEl>
                                        <p:attrNameLst>
                                          <p:attrName>ppt_y</p:attrName>
                                        </p:attrNameLst>
                                      </p:cBhvr>
                                      <p:tavLst>
                                        <p:tav tm="0">
                                          <p:val>
                                            <p:strVal val="#ppt_y"/>
                                          </p:val>
                                        </p:tav>
                                        <p:tav tm="100000">
                                          <p:val>
                                            <p:strVal val="#ppt_y"/>
                                          </p:val>
                                        </p:tav>
                                      </p:tavLst>
                                    </p:anim>
                                  </p:childTnLst>
                                </p:cTn>
                              </p:par>
                            </p:childTnLst>
                          </p:cTn>
                        </p:par>
                        <p:par>
                          <p:cTn id="45" fill="hold" nodeType="afterGroup">
                            <p:stCondLst>
                              <p:cond delay="1000"/>
                            </p:stCondLst>
                            <p:childTnLst>
                              <p:par>
                                <p:cTn id="46" presetID="2" presetClass="entr" presetSubtype="8" fill="hold" grpId="0" nodeType="afterEffect">
                                  <p:stCondLst>
                                    <p:cond delay="0"/>
                                  </p:stCondLst>
                                  <p:childTnLst>
                                    <p:set>
                                      <p:cBhvr>
                                        <p:cTn id="47" dur="1" fill="hold">
                                          <p:stCondLst>
                                            <p:cond delay="0"/>
                                          </p:stCondLst>
                                        </p:cTn>
                                        <p:tgtEl>
                                          <p:spTgt spid="599049">
                                            <p:txEl>
                                              <p:pRg st="5" end="5"/>
                                            </p:txEl>
                                          </p:spTgt>
                                        </p:tgtEl>
                                        <p:attrNameLst>
                                          <p:attrName>style.visibility</p:attrName>
                                        </p:attrNameLst>
                                      </p:cBhvr>
                                      <p:to>
                                        <p:strVal val="visible"/>
                                      </p:to>
                                    </p:set>
                                    <p:anim calcmode="lin" valueType="num">
                                      <p:cBhvr additive="base">
                                        <p:cTn id="48" dur="500" fill="hold"/>
                                        <p:tgtEl>
                                          <p:spTgt spid="599049">
                                            <p:txEl>
                                              <p:pRg st="5" end="5"/>
                                            </p:txEl>
                                          </p:spTgt>
                                        </p:tgtEl>
                                        <p:attrNameLst>
                                          <p:attrName>ppt_x</p:attrName>
                                        </p:attrNameLst>
                                      </p:cBhvr>
                                      <p:tavLst>
                                        <p:tav tm="0">
                                          <p:val>
                                            <p:strVal val="0-#ppt_w/2"/>
                                          </p:val>
                                        </p:tav>
                                        <p:tav tm="100000">
                                          <p:val>
                                            <p:strVal val="#ppt_x"/>
                                          </p:val>
                                        </p:tav>
                                      </p:tavLst>
                                    </p:anim>
                                    <p:anim calcmode="lin" valueType="num">
                                      <p:cBhvr additive="base">
                                        <p:cTn id="49" dur="500" fill="hold"/>
                                        <p:tgtEl>
                                          <p:spTgt spid="599049">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2" presetClass="entr" presetSubtype="8" fill="hold" grpId="0" nodeType="clickEffect">
                                  <p:stCondLst>
                                    <p:cond delay="0"/>
                                  </p:stCondLst>
                                  <p:childTnLst>
                                    <p:set>
                                      <p:cBhvr>
                                        <p:cTn id="53" dur="1" fill="hold">
                                          <p:stCondLst>
                                            <p:cond delay="0"/>
                                          </p:stCondLst>
                                        </p:cTn>
                                        <p:tgtEl>
                                          <p:spTgt spid="599050">
                                            <p:txEl>
                                              <p:pRg st="0" end="0"/>
                                            </p:txEl>
                                          </p:spTgt>
                                        </p:tgtEl>
                                        <p:attrNameLst>
                                          <p:attrName>style.visibility</p:attrName>
                                        </p:attrNameLst>
                                      </p:cBhvr>
                                      <p:to>
                                        <p:strVal val="visible"/>
                                      </p:to>
                                    </p:set>
                                    <p:anim calcmode="lin" valueType="num">
                                      <p:cBhvr additive="base">
                                        <p:cTn id="54" dur="500" fill="hold"/>
                                        <p:tgtEl>
                                          <p:spTgt spid="599050">
                                            <p:txEl>
                                              <p:pRg st="0" end="0"/>
                                            </p:txEl>
                                          </p:spTgt>
                                        </p:tgtEl>
                                        <p:attrNameLst>
                                          <p:attrName>ppt_x</p:attrName>
                                        </p:attrNameLst>
                                      </p:cBhvr>
                                      <p:tavLst>
                                        <p:tav tm="0">
                                          <p:val>
                                            <p:strVal val="0-#ppt_w/2"/>
                                          </p:val>
                                        </p:tav>
                                        <p:tav tm="100000">
                                          <p:val>
                                            <p:strVal val="#ppt_x"/>
                                          </p:val>
                                        </p:tav>
                                      </p:tavLst>
                                    </p:anim>
                                    <p:anim calcmode="lin" valueType="num">
                                      <p:cBhvr additive="base">
                                        <p:cTn id="55" dur="500" fill="hold"/>
                                        <p:tgtEl>
                                          <p:spTgt spid="599050">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9042" grpId="0" animBg="1"/>
      <p:bldP spid="599043" grpId="0" autoUpdateAnimBg="0"/>
      <p:bldP spid="599045" grpId="0" build="p" autoUpdateAnimBg="0" advAuto="0"/>
      <p:bldP spid="599047" grpId="0" build="p" autoUpdateAnimBg="0"/>
      <p:bldP spid="599049" grpId="0" build="p" autoUpdateAnimBg="0" advAuto="0"/>
      <p:bldP spid="599050"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9458" name="Rectangle 2"/>
          <p:cNvSpPr>
            <a:spLocks noGrp="1" noChangeArrowheads="1"/>
          </p:cNvSpPr>
          <p:nvPr>
            <p:ph type="title"/>
          </p:nvPr>
        </p:nvSpPr>
        <p:spPr>
          <a:xfrm>
            <a:off x="533400" y="228600"/>
            <a:ext cx="7793038" cy="1143000"/>
          </a:xfrm>
        </p:spPr>
        <p:txBody>
          <a:bodyPr/>
          <a:lstStyle/>
          <a:p>
            <a:pPr>
              <a:defRPr/>
            </a:pPr>
            <a:r>
              <a:rPr lang="el-GR" b="1" dirty="0" smtClean="0">
                <a:solidFill>
                  <a:srgbClr val="FF0000"/>
                </a:solidFill>
                <a:latin typeface="Times New Roman" pitchFamily="18" charset="0"/>
              </a:rPr>
              <a:t>Ορισμοί στρατηγικής</a:t>
            </a:r>
          </a:p>
        </p:txBody>
      </p:sp>
      <p:sp>
        <p:nvSpPr>
          <p:cNvPr id="659459" name="Rectangle 3"/>
          <p:cNvSpPr>
            <a:spLocks noGrp="1" noChangeArrowheads="1"/>
          </p:cNvSpPr>
          <p:nvPr>
            <p:ph type="body" idx="1"/>
          </p:nvPr>
        </p:nvSpPr>
        <p:spPr>
          <a:xfrm>
            <a:off x="0" y="1371600"/>
            <a:ext cx="9144000" cy="5410200"/>
          </a:xfrm>
        </p:spPr>
        <p:txBody>
          <a:bodyPr/>
          <a:lstStyle/>
          <a:p>
            <a:pPr marL="609600" indent="-609600">
              <a:lnSpc>
                <a:spcPct val="90000"/>
              </a:lnSpc>
              <a:buFontTx/>
              <a:buAutoNum type="arabicPeriod"/>
              <a:defRPr/>
            </a:pPr>
            <a:r>
              <a:rPr lang="en-US" sz="2100" b="1" dirty="0" smtClean="0">
                <a:solidFill>
                  <a:srgbClr val="FF3300"/>
                </a:solidFill>
                <a:latin typeface="Times New Roman" pitchFamily="18" charset="0"/>
              </a:rPr>
              <a:t>Alfred Chandler:</a:t>
            </a:r>
            <a:r>
              <a:rPr lang="en-US" sz="2100" dirty="0" smtClean="0">
                <a:latin typeface="Times New Roman" pitchFamily="18" charset="0"/>
              </a:rPr>
              <a:t> </a:t>
            </a:r>
            <a:r>
              <a:rPr lang="el-GR" sz="2100" dirty="0" smtClean="0">
                <a:latin typeface="Times New Roman" pitchFamily="18" charset="0"/>
              </a:rPr>
              <a:t>Στρατηγική είναι ο καθορισμός των βασικών μακροχρόνιων στόχων και σκοπών μιας επιχείρησης και η υιοθέτηση μιας σειράς πράξεων και ο προσδιορισμός των αναγκαίων μέσων για την πραγματοποίηση των στόχων.</a:t>
            </a:r>
          </a:p>
          <a:p>
            <a:pPr marL="609600" indent="-609600">
              <a:lnSpc>
                <a:spcPct val="90000"/>
              </a:lnSpc>
              <a:buFontTx/>
              <a:buAutoNum type="arabicPeriod"/>
              <a:defRPr/>
            </a:pPr>
            <a:r>
              <a:rPr lang="en-US" sz="2100" b="1" dirty="0" smtClean="0">
                <a:solidFill>
                  <a:srgbClr val="FF3300"/>
                </a:solidFill>
                <a:latin typeface="Times New Roman" pitchFamily="18" charset="0"/>
              </a:rPr>
              <a:t>Andrews</a:t>
            </a:r>
            <a:r>
              <a:rPr lang="el-GR" sz="2100" b="1" dirty="0" smtClean="0">
                <a:solidFill>
                  <a:srgbClr val="FF3300"/>
                </a:solidFill>
                <a:latin typeface="Times New Roman" pitchFamily="18" charset="0"/>
              </a:rPr>
              <a:t> Κ.</a:t>
            </a:r>
            <a:r>
              <a:rPr lang="en-US" sz="2100" b="1" dirty="0" smtClean="0">
                <a:solidFill>
                  <a:srgbClr val="FF3300"/>
                </a:solidFill>
                <a:latin typeface="Times New Roman" pitchFamily="18" charset="0"/>
              </a:rPr>
              <a:t>:</a:t>
            </a:r>
            <a:r>
              <a:rPr lang="el-GR" sz="2100" dirty="0" smtClean="0">
                <a:latin typeface="Times New Roman" pitchFamily="18" charset="0"/>
              </a:rPr>
              <a:t> Στρατηγική είναι μια διαμόρφωση αποστολής, στόχων ή σκοπών και πολιτικών και σχεδίων για την επίτευξή τους, που διατυπώνονται έτσι ώστε να καθορίζουν την έκταση της επιχειρηματικής δραστηριότητας και την ταυτότητα της επιχείρησης.</a:t>
            </a:r>
          </a:p>
          <a:p>
            <a:pPr marL="609600" indent="-609600">
              <a:lnSpc>
                <a:spcPct val="90000"/>
              </a:lnSpc>
              <a:buFontTx/>
              <a:buAutoNum type="arabicPeriod"/>
              <a:defRPr/>
            </a:pPr>
            <a:r>
              <a:rPr lang="en-US" sz="2100" b="1" dirty="0" smtClean="0">
                <a:solidFill>
                  <a:srgbClr val="FF3300"/>
                </a:solidFill>
                <a:latin typeface="Times New Roman" pitchFamily="18" charset="0"/>
              </a:rPr>
              <a:t>Igor </a:t>
            </a:r>
            <a:r>
              <a:rPr lang="en-US" sz="2100" b="1" dirty="0" err="1" smtClean="0">
                <a:solidFill>
                  <a:srgbClr val="FF3300"/>
                </a:solidFill>
                <a:latin typeface="Times New Roman" pitchFamily="18" charset="0"/>
              </a:rPr>
              <a:t>Ansoff</a:t>
            </a:r>
            <a:r>
              <a:rPr lang="en-US" sz="2100" b="1" dirty="0" smtClean="0">
                <a:solidFill>
                  <a:srgbClr val="FF3300"/>
                </a:solidFill>
                <a:latin typeface="Times New Roman" pitchFamily="18" charset="0"/>
              </a:rPr>
              <a:t>:</a:t>
            </a:r>
            <a:r>
              <a:rPr lang="en-US" sz="2100" dirty="0" smtClean="0">
                <a:latin typeface="Times New Roman" pitchFamily="18" charset="0"/>
              </a:rPr>
              <a:t> </a:t>
            </a:r>
            <a:r>
              <a:rPr lang="el-GR" sz="2100" dirty="0" smtClean="0">
                <a:latin typeface="Times New Roman" pitchFamily="18" charset="0"/>
              </a:rPr>
              <a:t>Στρατηγική είναι μια κοινή γραμμή μεταξύ των δραστηριοτήτων του οργανισμού και των προϊόντων του ή αγορών του, που καθορίζουν τη βασική φύση της επιχειρηματικής δραστηριότητας πριν, τώρα και στο μέλλον.</a:t>
            </a:r>
          </a:p>
          <a:p>
            <a:pPr marL="609600" indent="-609600">
              <a:lnSpc>
                <a:spcPct val="90000"/>
              </a:lnSpc>
              <a:buFontTx/>
              <a:buAutoNum type="arabicPeriod"/>
              <a:defRPr/>
            </a:pPr>
            <a:r>
              <a:rPr lang="en-US" sz="2100" b="1" dirty="0" smtClean="0">
                <a:solidFill>
                  <a:srgbClr val="FF3300"/>
                </a:solidFill>
                <a:latin typeface="Times New Roman" pitchFamily="18" charset="0"/>
              </a:rPr>
              <a:t>Hofer and </a:t>
            </a:r>
            <a:r>
              <a:rPr lang="en-US" sz="2100" b="1" dirty="0" err="1" smtClean="0">
                <a:solidFill>
                  <a:srgbClr val="FF3300"/>
                </a:solidFill>
                <a:latin typeface="Times New Roman" pitchFamily="18" charset="0"/>
              </a:rPr>
              <a:t>Schendel</a:t>
            </a:r>
            <a:r>
              <a:rPr lang="en-US" sz="2100" b="1" dirty="0" smtClean="0">
                <a:solidFill>
                  <a:srgbClr val="FF3300"/>
                </a:solidFill>
                <a:latin typeface="Times New Roman" pitchFamily="18" charset="0"/>
              </a:rPr>
              <a:t>:</a:t>
            </a:r>
            <a:r>
              <a:rPr lang="en-US" sz="2100" dirty="0" smtClean="0">
                <a:latin typeface="Times New Roman" pitchFamily="18" charset="0"/>
              </a:rPr>
              <a:t> </a:t>
            </a:r>
            <a:r>
              <a:rPr lang="el-GR" sz="2100" dirty="0" smtClean="0">
                <a:latin typeface="Times New Roman" pitchFamily="18" charset="0"/>
              </a:rPr>
              <a:t>Στρατηγική είναι η αντιστοίχηση που κάνει ένας οργανισμός μεταξύ των εσωτερικών του πόρων και ικανοτήτων και των ευκαιριών και κινδύνων που δημιουργούνται στο εξωτερικό του περιβάλλον.</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Number Placeholder 5"/>
          <p:cNvSpPr>
            <a:spLocks noGrp="1"/>
          </p:cNvSpPr>
          <p:nvPr>
            <p:ph type="sldNum" sz="quarter" idx="12"/>
          </p:nvPr>
        </p:nvSpPr>
        <p:spPr>
          <a:noFill/>
          <a:ln>
            <a:miter lim="800000"/>
            <a:headEnd/>
            <a:tailEnd/>
          </a:ln>
        </p:spPr>
        <p:txBody>
          <a:bodyPr/>
          <a:lstStyle/>
          <a:p>
            <a:pPr defTabSz="762000"/>
            <a:fld id="{214FDCCB-FA11-4700-B369-00AB9783EBCD}" type="slidenum">
              <a:rPr lang="en-GB"/>
              <a:pPr defTabSz="762000"/>
              <a:t>50</a:t>
            </a:fld>
            <a:endParaRPr lang="en-GB"/>
          </a:p>
        </p:txBody>
      </p:sp>
      <p:sp>
        <p:nvSpPr>
          <p:cNvPr id="601090" name="Rectangle 2"/>
          <p:cNvSpPr>
            <a:spLocks noChangeArrowheads="1"/>
          </p:cNvSpPr>
          <p:nvPr/>
        </p:nvSpPr>
        <p:spPr bwMode="auto">
          <a:xfrm>
            <a:off x="839788" y="153988"/>
            <a:ext cx="7769225" cy="776287"/>
          </a:xfrm>
          <a:prstGeom prst="rect">
            <a:avLst/>
          </a:prstGeom>
          <a:gradFill rotWithShape="0">
            <a:gsLst>
              <a:gs pos="0">
                <a:srgbClr val="DBCBC7"/>
              </a:gs>
              <a:gs pos="100000">
                <a:srgbClr val="E6DAD8"/>
              </a:gs>
            </a:gsLst>
            <a:path path="shape">
              <a:fillToRect l="50000" t="50000" r="50000" b="50000"/>
            </a:path>
          </a:gradFill>
          <a:ln w="12700">
            <a:solidFill>
              <a:srgbClr val="800000"/>
            </a:solidFill>
            <a:miter lim="800000"/>
            <a:headEnd/>
            <a:tailEnd/>
          </a:ln>
        </p:spPr>
        <p:txBody>
          <a:bodyPr wrap="none" anchor="ctr"/>
          <a:lstStyle/>
          <a:p>
            <a:endParaRPr lang="en-US"/>
          </a:p>
        </p:txBody>
      </p:sp>
      <p:sp>
        <p:nvSpPr>
          <p:cNvPr id="601091" name="Rectangle 3"/>
          <p:cNvSpPr>
            <a:spLocks noChangeArrowheads="1"/>
          </p:cNvSpPr>
          <p:nvPr/>
        </p:nvSpPr>
        <p:spPr bwMode="auto">
          <a:xfrm>
            <a:off x="838200" y="177800"/>
            <a:ext cx="7751763" cy="660400"/>
          </a:xfrm>
          <a:prstGeom prst="rect">
            <a:avLst/>
          </a:prstGeom>
          <a:noFill/>
          <a:ln>
            <a:noFill/>
          </a:ln>
          <a:effectLst/>
          <a:extLst/>
        </p:spPr>
        <p:txBody>
          <a:bodyPr lIns="92075" tIns="46038" rIns="92075" bIns="46038" anchor="ctr"/>
          <a:lstStyle/>
          <a:p>
            <a:pPr algn="ctr" eaLnBrk="1" hangingPunct="1">
              <a:defRPr/>
            </a:pPr>
            <a:r>
              <a:rPr lang="el-GR" sz="4400" b="1">
                <a:solidFill>
                  <a:srgbClr val="800000"/>
                </a:solidFill>
                <a:effectLst>
                  <a:outerShdw blurRad="38100" dist="38100" dir="2700000" algn="tl">
                    <a:srgbClr val="C0C0C0"/>
                  </a:outerShdw>
                </a:effectLst>
                <a:latin typeface="Tahoma" pitchFamily="34" charset="0"/>
              </a:rPr>
              <a:t>Οι Στρατηγικές στην πράξη</a:t>
            </a:r>
            <a:endParaRPr lang="en-US" sz="4400" b="1">
              <a:solidFill>
                <a:srgbClr val="800000"/>
              </a:solidFill>
              <a:effectLst>
                <a:outerShdw blurRad="38100" dist="38100" dir="2700000" algn="tl">
                  <a:srgbClr val="C0C0C0"/>
                </a:outerShdw>
              </a:effectLst>
              <a:latin typeface="Tahoma" pitchFamily="34" charset="0"/>
            </a:endParaRPr>
          </a:p>
        </p:txBody>
      </p:sp>
      <p:pic>
        <p:nvPicPr>
          <p:cNvPr id="601092" name="Picture 4"/>
          <p:cNvPicPr>
            <a:picLocks noChangeArrowheads="1"/>
          </p:cNvPicPr>
          <p:nvPr/>
        </p:nvPicPr>
        <p:blipFill>
          <a:blip r:embed="rId3" cstate="print"/>
          <a:srcRect/>
          <a:stretch>
            <a:fillRect/>
          </a:stretch>
        </p:blipFill>
        <p:spPr bwMode="auto">
          <a:xfrm>
            <a:off x="112713" y="2754313"/>
            <a:ext cx="3457575" cy="3736975"/>
          </a:xfrm>
          <a:prstGeom prst="rect">
            <a:avLst/>
          </a:prstGeom>
          <a:noFill/>
          <a:ln w="9525">
            <a:noFill/>
            <a:miter lim="800000"/>
            <a:headEnd/>
            <a:tailEnd/>
          </a:ln>
        </p:spPr>
      </p:pic>
      <p:sp>
        <p:nvSpPr>
          <p:cNvPr id="601093" name="Rectangle 5"/>
          <p:cNvSpPr>
            <a:spLocks noChangeArrowheads="1"/>
          </p:cNvSpPr>
          <p:nvPr/>
        </p:nvSpPr>
        <p:spPr bwMode="auto">
          <a:xfrm>
            <a:off x="244475" y="2865438"/>
            <a:ext cx="3092450" cy="3413125"/>
          </a:xfrm>
          <a:prstGeom prst="rect">
            <a:avLst/>
          </a:prstGeom>
          <a:noFill/>
          <a:ln>
            <a:noFill/>
          </a:ln>
          <a:effectLst/>
          <a:extLst/>
        </p:spPr>
        <p:txBody>
          <a:bodyPr lIns="92075" tIns="46038" rIns="92075" bIns="46038" anchor="ctr"/>
          <a:lstStyle/>
          <a:p>
            <a:pPr marL="342900" indent="-342900" eaLnBrk="1" hangingPunct="1">
              <a:defRPr/>
            </a:pPr>
            <a:r>
              <a:rPr lang="el-GR" sz="2800" u="sng">
                <a:solidFill>
                  <a:srgbClr val="003366"/>
                </a:solidFill>
                <a:effectLst>
                  <a:outerShdw blurRad="38100" dist="38100" dir="2700000" algn="tl">
                    <a:srgbClr val="C0C0C0"/>
                  </a:outerShdw>
                </a:effectLst>
                <a:latin typeface="Tahoma" pitchFamily="34" charset="0"/>
              </a:rPr>
              <a:t>Ορίζεται ως</a:t>
            </a:r>
            <a:endParaRPr lang="en-US" sz="2800" u="sng">
              <a:solidFill>
                <a:srgbClr val="003366"/>
              </a:solidFill>
              <a:effectLst>
                <a:outerShdw blurRad="38100" dist="38100" dir="2700000" algn="tl">
                  <a:srgbClr val="C0C0C0"/>
                </a:outerShdw>
              </a:effectLst>
              <a:latin typeface="Tahoma" pitchFamily="34" charset="0"/>
            </a:endParaRPr>
          </a:p>
          <a:p>
            <a:pPr marL="342900" indent="-342900" algn="ctr" eaLnBrk="1" hangingPunct="1">
              <a:defRPr/>
            </a:pPr>
            <a:endParaRPr lang="en-US" sz="2800" u="sng">
              <a:solidFill>
                <a:srgbClr val="003366"/>
              </a:solidFill>
              <a:effectLst>
                <a:outerShdw blurRad="38100" dist="38100" dir="2700000" algn="tl">
                  <a:srgbClr val="C0C0C0"/>
                </a:outerShdw>
              </a:effectLst>
              <a:latin typeface="Tahoma" pitchFamily="34" charset="0"/>
            </a:endParaRPr>
          </a:p>
          <a:p>
            <a:pPr marL="342900" indent="-342900" eaLnBrk="1" hangingPunct="1">
              <a:buSzPct val="80000"/>
              <a:buFontTx/>
              <a:buChar char="•"/>
              <a:defRPr/>
            </a:pPr>
            <a:r>
              <a:rPr lang="el-GR" sz="2400">
                <a:solidFill>
                  <a:srgbClr val="003366"/>
                </a:solidFill>
                <a:latin typeface="Tahoma" pitchFamily="34" charset="0"/>
              </a:rPr>
              <a:t>Επιδίωξη αύξησης πωλήσεων μέσω της βελτίωσης των υπαρχόντων προϊόντων και υπηρεσιών ή της δημιουργίας νέων </a:t>
            </a:r>
            <a:r>
              <a:rPr lang="en-US" sz="2400">
                <a:solidFill>
                  <a:srgbClr val="003366"/>
                </a:solidFill>
                <a:latin typeface="Tahoma" pitchFamily="34" charset="0"/>
              </a:rPr>
              <a:t> </a:t>
            </a:r>
          </a:p>
        </p:txBody>
      </p:sp>
      <p:sp>
        <p:nvSpPr>
          <p:cNvPr id="122887" name="Line 6"/>
          <p:cNvSpPr>
            <a:spLocks noChangeShapeType="1"/>
          </p:cNvSpPr>
          <p:nvPr/>
        </p:nvSpPr>
        <p:spPr bwMode="auto">
          <a:xfrm>
            <a:off x="3432175" y="3962400"/>
            <a:ext cx="1292225" cy="0"/>
          </a:xfrm>
          <a:prstGeom prst="line">
            <a:avLst/>
          </a:prstGeom>
          <a:noFill/>
          <a:ln w="57150" cmpd="tri">
            <a:solidFill>
              <a:srgbClr val="993300"/>
            </a:solidFill>
            <a:prstDash val="dash"/>
            <a:round/>
            <a:headEnd type="none" w="sm" len="sm"/>
            <a:tailEnd type="stealth" w="med" len="med"/>
          </a:ln>
        </p:spPr>
        <p:txBody>
          <a:bodyPr/>
          <a:lstStyle/>
          <a:p>
            <a:endParaRPr lang="el-GR"/>
          </a:p>
        </p:txBody>
      </p:sp>
      <p:sp>
        <p:nvSpPr>
          <p:cNvPr id="601095" name="Rectangle 7"/>
          <p:cNvSpPr>
            <a:spLocks noChangeArrowheads="1"/>
          </p:cNvSpPr>
          <p:nvPr/>
        </p:nvSpPr>
        <p:spPr bwMode="auto">
          <a:xfrm>
            <a:off x="381000" y="1447800"/>
            <a:ext cx="2133600" cy="762000"/>
          </a:xfrm>
          <a:prstGeom prst="rect">
            <a:avLst/>
          </a:prstGeom>
          <a:noFill/>
          <a:ln w="9525">
            <a:noFill/>
            <a:miter lim="800000"/>
            <a:headEnd/>
            <a:tailEnd/>
          </a:ln>
        </p:spPr>
        <p:txBody>
          <a:bodyPr lIns="92075" tIns="46038" rIns="92075" bIns="46038" anchor="ctr" anchorCtr="1"/>
          <a:lstStyle/>
          <a:p>
            <a:pPr marL="342900" indent="-342900" algn="ctr" eaLnBrk="1" hangingPunct="1"/>
            <a:endParaRPr lang="el-GR" sz="2400"/>
          </a:p>
        </p:txBody>
      </p:sp>
      <p:pic>
        <p:nvPicPr>
          <p:cNvPr id="601096" name="Picture 8"/>
          <p:cNvPicPr>
            <a:picLocks noChangeArrowheads="1"/>
          </p:cNvPicPr>
          <p:nvPr/>
        </p:nvPicPr>
        <p:blipFill>
          <a:blip r:embed="rId4" cstate="print"/>
          <a:srcRect/>
          <a:stretch>
            <a:fillRect/>
          </a:stretch>
        </p:blipFill>
        <p:spPr bwMode="auto">
          <a:xfrm>
            <a:off x="4684713" y="1077913"/>
            <a:ext cx="4143375" cy="5489575"/>
          </a:xfrm>
          <a:prstGeom prst="rect">
            <a:avLst/>
          </a:prstGeom>
          <a:noFill/>
          <a:ln w="9525">
            <a:noFill/>
            <a:miter lim="800000"/>
            <a:headEnd/>
            <a:tailEnd/>
          </a:ln>
        </p:spPr>
      </p:pic>
      <p:sp>
        <p:nvSpPr>
          <p:cNvPr id="601097" name="Rectangle 9"/>
          <p:cNvSpPr>
            <a:spLocks noChangeArrowheads="1"/>
          </p:cNvSpPr>
          <p:nvPr/>
        </p:nvSpPr>
        <p:spPr bwMode="auto">
          <a:xfrm>
            <a:off x="4816475" y="1189038"/>
            <a:ext cx="3778250" cy="5165725"/>
          </a:xfrm>
          <a:prstGeom prst="rect">
            <a:avLst/>
          </a:prstGeom>
          <a:noFill/>
          <a:ln>
            <a:noFill/>
          </a:ln>
          <a:effectLst/>
          <a:extLst/>
        </p:spPr>
        <p:txBody>
          <a:bodyPr lIns="92075" tIns="46038" rIns="92075" bIns="46038" anchor="ctr" anchorCtr="1"/>
          <a:lstStyle/>
          <a:p>
            <a:pPr marL="457200" indent="-457200" algn="ctr" eaLnBrk="1" hangingPunct="1">
              <a:defRPr/>
            </a:pPr>
            <a:endParaRPr lang="en-US" sz="2400" u="sng">
              <a:solidFill>
                <a:srgbClr val="003366"/>
              </a:solidFill>
              <a:effectLst>
                <a:outerShdw blurRad="38100" dist="38100" dir="2700000" algn="tl">
                  <a:srgbClr val="C0C0C0"/>
                </a:outerShdw>
              </a:effectLst>
              <a:latin typeface="Tahoma" pitchFamily="34" charset="0"/>
            </a:endParaRPr>
          </a:p>
          <a:p>
            <a:pPr marL="457200" indent="-457200" algn="ctr" eaLnBrk="1" hangingPunct="1">
              <a:defRPr/>
            </a:pPr>
            <a:endParaRPr lang="en-US" sz="2400" u="sng">
              <a:solidFill>
                <a:srgbClr val="003366"/>
              </a:solidFill>
              <a:effectLst>
                <a:outerShdw blurRad="38100" dist="38100" dir="2700000" algn="tl">
                  <a:srgbClr val="C0C0C0"/>
                </a:outerShdw>
              </a:effectLst>
              <a:latin typeface="Tahoma" pitchFamily="34" charset="0"/>
            </a:endParaRPr>
          </a:p>
          <a:p>
            <a:pPr marL="457200" indent="-457200" algn="ctr" eaLnBrk="1" hangingPunct="1">
              <a:defRPr/>
            </a:pPr>
            <a:endParaRPr lang="en-US" sz="2400" u="sng">
              <a:solidFill>
                <a:srgbClr val="003366"/>
              </a:solidFill>
              <a:effectLst>
                <a:outerShdw blurRad="38100" dist="38100" dir="2700000" algn="tl">
                  <a:srgbClr val="C0C0C0"/>
                </a:outerShdw>
              </a:effectLst>
              <a:latin typeface="Tahoma" pitchFamily="34" charset="0"/>
            </a:endParaRPr>
          </a:p>
          <a:p>
            <a:pPr marL="457200" indent="-457200" eaLnBrk="1" hangingPunct="1">
              <a:defRPr/>
            </a:pPr>
            <a:r>
              <a:rPr lang="el-GR" sz="2800" u="sng">
                <a:solidFill>
                  <a:srgbClr val="003366"/>
                </a:solidFill>
                <a:effectLst>
                  <a:outerShdw blurRad="38100" dist="38100" dir="2700000" algn="tl">
                    <a:srgbClr val="C0C0C0"/>
                  </a:outerShdw>
                </a:effectLst>
                <a:latin typeface="Tahoma" pitchFamily="34" charset="0"/>
              </a:rPr>
              <a:t>Παράδειγμα</a:t>
            </a:r>
            <a:endParaRPr lang="en-US" sz="2800" u="sng">
              <a:solidFill>
                <a:srgbClr val="003366"/>
              </a:solidFill>
              <a:effectLst>
                <a:outerShdw blurRad="38100" dist="38100" dir="2700000" algn="tl">
                  <a:srgbClr val="C0C0C0"/>
                </a:outerShdw>
              </a:effectLst>
              <a:latin typeface="Tahoma" pitchFamily="34" charset="0"/>
            </a:endParaRPr>
          </a:p>
          <a:p>
            <a:pPr marL="457200" indent="-457200" algn="ctr" eaLnBrk="1" hangingPunct="1">
              <a:defRPr/>
            </a:pPr>
            <a:endParaRPr lang="en-US" sz="2800" u="sng">
              <a:solidFill>
                <a:srgbClr val="003366"/>
              </a:solidFill>
              <a:effectLst>
                <a:outerShdw blurRad="38100" dist="38100" dir="2700000" algn="tl">
                  <a:srgbClr val="C0C0C0"/>
                </a:outerShdw>
              </a:effectLst>
              <a:latin typeface="Tahoma" pitchFamily="34" charset="0"/>
            </a:endParaRPr>
          </a:p>
          <a:p>
            <a:pPr marL="457200" indent="-457200" eaLnBrk="1" hangingPunct="1">
              <a:buSzPct val="80000"/>
              <a:buFontTx/>
              <a:buChar char="•"/>
              <a:defRPr/>
            </a:pPr>
            <a:r>
              <a:rPr lang="el-GR" sz="2400">
                <a:solidFill>
                  <a:srgbClr val="003366"/>
                </a:solidFill>
                <a:latin typeface="Tahoma" pitchFamily="34" charset="0"/>
              </a:rPr>
              <a:t>Η </a:t>
            </a:r>
            <a:r>
              <a:rPr lang="en-US" sz="2400">
                <a:solidFill>
                  <a:srgbClr val="003366"/>
                </a:solidFill>
                <a:latin typeface="Tahoma" pitchFamily="34" charset="0"/>
              </a:rPr>
              <a:t>Apple </a:t>
            </a:r>
            <a:r>
              <a:rPr lang="el-GR" sz="2400">
                <a:solidFill>
                  <a:srgbClr val="003366"/>
                </a:solidFill>
                <a:latin typeface="Tahoma" pitchFamily="34" charset="0"/>
              </a:rPr>
              <a:t>ανέπτυξε το </a:t>
            </a:r>
            <a:r>
              <a:rPr lang="en-US" sz="2400">
                <a:solidFill>
                  <a:srgbClr val="003366"/>
                </a:solidFill>
                <a:latin typeface="Tahoma" pitchFamily="34" charset="0"/>
              </a:rPr>
              <a:t>G4 chip </a:t>
            </a:r>
            <a:r>
              <a:rPr lang="el-GR" sz="2400">
                <a:solidFill>
                  <a:srgbClr val="003366"/>
                </a:solidFill>
                <a:latin typeface="Tahoma" pitchFamily="34" charset="0"/>
              </a:rPr>
              <a:t>που τρέχει στα </a:t>
            </a:r>
            <a:r>
              <a:rPr lang="en-US" sz="2400">
                <a:solidFill>
                  <a:srgbClr val="003366"/>
                </a:solidFill>
                <a:latin typeface="Tahoma" pitchFamily="34" charset="0"/>
              </a:rPr>
              <a:t>500 megahertz.</a:t>
            </a:r>
          </a:p>
          <a:p>
            <a:pPr marL="457200" indent="-457200" eaLnBrk="1" hangingPunct="1">
              <a:defRPr/>
            </a:pPr>
            <a:endParaRPr lang="en-US" sz="2400">
              <a:solidFill>
                <a:srgbClr val="003366"/>
              </a:solidFill>
              <a:latin typeface="Tahoma" pitchFamily="34" charset="0"/>
            </a:endParaRPr>
          </a:p>
          <a:p>
            <a:pPr marL="457200" indent="-457200" eaLnBrk="1" hangingPunct="1">
              <a:defRPr/>
            </a:pPr>
            <a:endParaRPr lang="en-US" sz="2400">
              <a:solidFill>
                <a:srgbClr val="003366"/>
              </a:solidFill>
              <a:latin typeface="Tahoma" pitchFamily="34" charset="0"/>
            </a:endParaRPr>
          </a:p>
        </p:txBody>
      </p:sp>
      <p:sp>
        <p:nvSpPr>
          <p:cNvPr id="601098" name="Rectangle 10"/>
          <p:cNvSpPr>
            <a:spLocks noChangeArrowheads="1"/>
          </p:cNvSpPr>
          <p:nvPr/>
        </p:nvSpPr>
        <p:spPr bwMode="auto">
          <a:xfrm>
            <a:off x="533400" y="1066800"/>
            <a:ext cx="3429000" cy="1295400"/>
          </a:xfrm>
          <a:prstGeom prst="rect">
            <a:avLst/>
          </a:prstGeom>
          <a:noFill/>
          <a:ln>
            <a:noFill/>
          </a:ln>
          <a:effectLst/>
          <a:extLst/>
        </p:spPr>
        <p:txBody>
          <a:bodyPr lIns="92075" tIns="46038" rIns="92075" bIns="46038" anchor="ctr"/>
          <a:lstStyle/>
          <a:p>
            <a:pPr marL="342900" indent="-342900" algn="ctr" eaLnBrk="1" hangingPunct="1">
              <a:defRPr/>
            </a:pPr>
            <a:r>
              <a:rPr lang="el-GR" sz="3600" u="sng">
                <a:solidFill>
                  <a:srgbClr val="990000"/>
                </a:solidFill>
                <a:effectLst>
                  <a:outerShdw blurRad="38100" dist="38100" dir="2700000" algn="tl">
                    <a:srgbClr val="C0C0C0"/>
                  </a:outerShdw>
                </a:effectLst>
                <a:latin typeface="Tahoma" pitchFamily="34" charset="0"/>
              </a:rPr>
              <a:t>Ανάπτυξη</a:t>
            </a:r>
            <a:br>
              <a:rPr lang="el-GR" sz="3600" u="sng">
                <a:solidFill>
                  <a:srgbClr val="990000"/>
                </a:solidFill>
                <a:effectLst>
                  <a:outerShdw blurRad="38100" dist="38100" dir="2700000" algn="tl">
                    <a:srgbClr val="C0C0C0"/>
                  </a:outerShdw>
                </a:effectLst>
                <a:latin typeface="Tahoma" pitchFamily="34" charset="0"/>
              </a:rPr>
            </a:br>
            <a:r>
              <a:rPr lang="el-GR" sz="3600" u="sng">
                <a:solidFill>
                  <a:srgbClr val="990000"/>
                </a:solidFill>
                <a:effectLst>
                  <a:outerShdw blurRad="38100" dist="38100" dir="2700000" algn="tl">
                    <a:srgbClr val="C0C0C0"/>
                  </a:outerShdw>
                </a:effectLst>
                <a:latin typeface="Tahoma" pitchFamily="34" charset="0"/>
              </a:rPr>
              <a:t>Προιόντος</a:t>
            </a:r>
            <a:endParaRPr lang="en-US" sz="3600" u="sng">
              <a:solidFill>
                <a:srgbClr val="990000"/>
              </a:solidFill>
              <a:effectLst>
                <a:outerShdw blurRad="38100" dist="38100" dir="2700000" algn="tl">
                  <a:srgbClr val="C0C0C0"/>
                </a:outerShdw>
              </a:effectLst>
              <a:latin typeface="Tahoma" pitchFamily="34" charset="0"/>
            </a:endParaRPr>
          </a:p>
        </p:txBody>
      </p:sp>
      <p:sp>
        <p:nvSpPr>
          <p:cNvPr id="122892" name="Oval 11"/>
          <p:cNvSpPr>
            <a:spLocks noChangeArrowheads="1"/>
          </p:cNvSpPr>
          <p:nvPr/>
        </p:nvSpPr>
        <p:spPr bwMode="auto">
          <a:xfrm>
            <a:off x="533400" y="990600"/>
            <a:ext cx="3581400" cy="1752600"/>
          </a:xfrm>
          <a:prstGeom prst="ellipse">
            <a:avLst/>
          </a:prstGeom>
          <a:noFill/>
          <a:ln w="12700">
            <a:solidFill>
              <a:srgbClr val="800000"/>
            </a:solidFill>
            <a:round/>
            <a:headEnd/>
            <a:tailEnd/>
          </a:ln>
        </p:spPr>
        <p:txBody>
          <a:bodyPr wrap="none" anchor="ctr"/>
          <a:lstStyle/>
          <a:p>
            <a:endParaRPr lang="en-US"/>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601090"/>
                                        </p:tgtEl>
                                        <p:attrNameLst>
                                          <p:attrName>style.visibility</p:attrName>
                                        </p:attrNameLst>
                                      </p:cBhvr>
                                      <p:to>
                                        <p:strVal val="visible"/>
                                      </p:to>
                                    </p:set>
                                    <p:animEffect transition="in" filter="barn(inHorizontal)">
                                      <p:cBhvr>
                                        <p:cTn id="7" dur="500"/>
                                        <p:tgtEl>
                                          <p:spTgt spid="601090"/>
                                        </p:tgtEl>
                                      </p:cBhvr>
                                    </p:animEffect>
                                  </p:childTnLst>
                                </p:cTn>
                              </p:par>
                            </p:childTnLst>
                          </p:cTn>
                        </p:par>
                        <p:par>
                          <p:cTn id="8" fill="hold" nodeType="afterGroup">
                            <p:stCondLst>
                              <p:cond delay="500"/>
                            </p:stCondLst>
                            <p:childTnLst>
                              <p:par>
                                <p:cTn id="9" presetID="16" presetClass="entr" presetSubtype="26" fill="hold" grpId="0" nodeType="afterEffect">
                                  <p:stCondLst>
                                    <p:cond delay="0"/>
                                  </p:stCondLst>
                                  <p:childTnLst>
                                    <p:set>
                                      <p:cBhvr>
                                        <p:cTn id="10" dur="1" fill="hold">
                                          <p:stCondLst>
                                            <p:cond delay="0"/>
                                          </p:stCondLst>
                                        </p:cTn>
                                        <p:tgtEl>
                                          <p:spTgt spid="601091"/>
                                        </p:tgtEl>
                                        <p:attrNameLst>
                                          <p:attrName>style.visibility</p:attrName>
                                        </p:attrNameLst>
                                      </p:cBhvr>
                                      <p:to>
                                        <p:strVal val="visible"/>
                                      </p:to>
                                    </p:set>
                                    <p:animEffect transition="in" filter="barn(inHorizontal)">
                                      <p:cBhvr>
                                        <p:cTn id="11" dur="500"/>
                                        <p:tgtEl>
                                          <p:spTgt spid="601091"/>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 presetClass="entr" presetSubtype="8" fill="hold" nodeType="clickEffect">
                                  <p:stCondLst>
                                    <p:cond delay="0"/>
                                  </p:stCondLst>
                                  <p:childTnLst>
                                    <p:set>
                                      <p:cBhvr>
                                        <p:cTn id="15" dur="1" fill="hold">
                                          <p:stCondLst>
                                            <p:cond delay="0"/>
                                          </p:stCondLst>
                                        </p:cTn>
                                        <p:tgtEl>
                                          <p:spTgt spid="601092"/>
                                        </p:tgtEl>
                                        <p:attrNameLst>
                                          <p:attrName>style.visibility</p:attrName>
                                        </p:attrNameLst>
                                      </p:cBhvr>
                                      <p:to>
                                        <p:strVal val="visible"/>
                                      </p:to>
                                    </p:set>
                                    <p:anim calcmode="lin" valueType="num">
                                      <p:cBhvr additive="base">
                                        <p:cTn id="16" dur="500" fill="hold"/>
                                        <p:tgtEl>
                                          <p:spTgt spid="601092"/>
                                        </p:tgtEl>
                                        <p:attrNameLst>
                                          <p:attrName>ppt_x</p:attrName>
                                        </p:attrNameLst>
                                      </p:cBhvr>
                                      <p:tavLst>
                                        <p:tav tm="0">
                                          <p:val>
                                            <p:strVal val="0-#ppt_w/2"/>
                                          </p:val>
                                        </p:tav>
                                        <p:tav tm="100000">
                                          <p:val>
                                            <p:strVal val="#ppt_x"/>
                                          </p:val>
                                        </p:tav>
                                      </p:tavLst>
                                    </p:anim>
                                    <p:anim calcmode="lin" valueType="num">
                                      <p:cBhvr additive="base">
                                        <p:cTn id="17" dur="500" fill="hold"/>
                                        <p:tgtEl>
                                          <p:spTgt spid="601092"/>
                                        </p:tgtEl>
                                        <p:attrNameLst>
                                          <p:attrName>ppt_y</p:attrName>
                                        </p:attrNameLst>
                                      </p:cBhvr>
                                      <p:tavLst>
                                        <p:tav tm="0">
                                          <p:val>
                                            <p:strVal val="#ppt_y"/>
                                          </p:val>
                                        </p:tav>
                                        <p:tav tm="100000">
                                          <p:val>
                                            <p:strVal val="#ppt_y"/>
                                          </p:val>
                                        </p:tav>
                                      </p:tavLst>
                                    </p:anim>
                                  </p:childTnLst>
                                </p:cTn>
                              </p:par>
                            </p:childTnLst>
                          </p:cTn>
                        </p:par>
                        <p:par>
                          <p:cTn id="18" fill="hold" nodeType="afterGroup">
                            <p:stCondLst>
                              <p:cond delay="500"/>
                            </p:stCondLst>
                            <p:childTnLst>
                              <p:par>
                                <p:cTn id="19" presetID="2" presetClass="entr" presetSubtype="8" fill="hold" grpId="0" nodeType="afterEffect">
                                  <p:stCondLst>
                                    <p:cond delay="0"/>
                                  </p:stCondLst>
                                  <p:childTnLst>
                                    <p:set>
                                      <p:cBhvr>
                                        <p:cTn id="20" dur="1" fill="hold">
                                          <p:stCondLst>
                                            <p:cond delay="0"/>
                                          </p:stCondLst>
                                        </p:cTn>
                                        <p:tgtEl>
                                          <p:spTgt spid="601093">
                                            <p:txEl>
                                              <p:pRg st="0" end="0"/>
                                            </p:txEl>
                                          </p:spTgt>
                                        </p:tgtEl>
                                        <p:attrNameLst>
                                          <p:attrName>style.visibility</p:attrName>
                                        </p:attrNameLst>
                                      </p:cBhvr>
                                      <p:to>
                                        <p:strVal val="visible"/>
                                      </p:to>
                                    </p:set>
                                    <p:anim calcmode="lin" valueType="num">
                                      <p:cBhvr additive="base">
                                        <p:cTn id="21" dur="500" fill="hold"/>
                                        <p:tgtEl>
                                          <p:spTgt spid="601093">
                                            <p:txEl>
                                              <p:pRg st="0" end="0"/>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601093">
                                            <p:txEl>
                                              <p:pRg st="0" end="0"/>
                                            </p:txEl>
                                          </p:spTgt>
                                        </p:tgtEl>
                                        <p:attrNameLst>
                                          <p:attrName>ppt_y</p:attrName>
                                        </p:attrNameLst>
                                      </p:cBhvr>
                                      <p:tavLst>
                                        <p:tav tm="0">
                                          <p:val>
                                            <p:strVal val="#ppt_y"/>
                                          </p:val>
                                        </p:tav>
                                        <p:tav tm="100000">
                                          <p:val>
                                            <p:strVal val="#ppt_y"/>
                                          </p:val>
                                        </p:tav>
                                      </p:tavLst>
                                    </p:anim>
                                  </p:childTnLst>
                                </p:cTn>
                              </p:par>
                            </p:childTnLst>
                          </p:cTn>
                        </p:par>
                        <p:par>
                          <p:cTn id="23" fill="hold" nodeType="afterGroup">
                            <p:stCondLst>
                              <p:cond delay="1000"/>
                            </p:stCondLst>
                            <p:childTnLst>
                              <p:par>
                                <p:cTn id="24" presetID="2" presetClass="entr" presetSubtype="8" fill="hold" grpId="0" nodeType="afterEffect">
                                  <p:stCondLst>
                                    <p:cond delay="0"/>
                                  </p:stCondLst>
                                  <p:childTnLst>
                                    <p:set>
                                      <p:cBhvr>
                                        <p:cTn id="25" dur="1" fill="hold">
                                          <p:stCondLst>
                                            <p:cond delay="0"/>
                                          </p:stCondLst>
                                        </p:cTn>
                                        <p:tgtEl>
                                          <p:spTgt spid="601093">
                                            <p:txEl>
                                              <p:pRg st="2" end="2"/>
                                            </p:txEl>
                                          </p:spTgt>
                                        </p:tgtEl>
                                        <p:attrNameLst>
                                          <p:attrName>style.visibility</p:attrName>
                                        </p:attrNameLst>
                                      </p:cBhvr>
                                      <p:to>
                                        <p:strVal val="visible"/>
                                      </p:to>
                                    </p:set>
                                    <p:anim calcmode="lin" valueType="num">
                                      <p:cBhvr additive="base">
                                        <p:cTn id="26" dur="500" fill="hold"/>
                                        <p:tgtEl>
                                          <p:spTgt spid="601093">
                                            <p:txEl>
                                              <p:pRg st="2" end="2"/>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60109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8" fill="hold" grpId="0" nodeType="clickEffect" nodePh="1">
                                  <p:stCondLst>
                                    <p:cond delay="0"/>
                                  </p:stCondLst>
                                  <p:endCondLst>
                                    <p:cond evt="begin" delay="0">
                                      <p:tn val="30"/>
                                    </p:cond>
                                  </p:endCondLst>
                                  <p:childTnLst>
                                    <p:set>
                                      <p:cBhvr>
                                        <p:cTn id="31" dur="1" fill="hold">
                                          <p:stCondLst>
                                            <p:cond delay="0"/>
                                          </p:stCondLst>
                                        </p:cTn>
                                        <p:tgtEl>
                                          <p:spTgt spid="601095">
                                            <p:txEl>
                                              <p:pRg st="0" end="0"/>
                                            </p:txEl>
                                          </p:spTgt>
                                        </p:tgtEl>
                                        <p:attrNameLst>
                                          <p:attrName>style.visibility</p:attrName>
                                        </p:attrNameLst>
                                      </p:cBhvr>
                                      <p:to>
                                        <p:strVal val="visible"/>
                                      </p:to>
                                    </p:set>
                                    <p:anim calcmode="lin" valueType="num">
                                      <p:cBhvr additive="base">
                                        <p:cTn id="32" dur="500" fill="hold"/>
                                        <p:tgtEl>
                                          <p:spTgt spid="601095">
                                            <p:txEl>
                                              <p:pRg st="0" end="0"/>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6010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8" fill="hold" nodeType="clickEffect">
                                  <p:stCondLst>
                                    <p:cond delay="0"/>
                                  </p:stCondLst>
                                  <p:childTnLst>
                                    <p:set>
                                      <p:cBhvr>
                                        <p:cTn id="37" dur="1" fill="hold">
                                          <p:stCondLst>
                                            <p:cond delay="0"/>
                                          </p:stCondLst>
                                        </p:cTn>
                                        <p:tgtEl>
                                          <p:spTgt spid="601096"/>
                                        </p:tgtEl>
                                        <p:attrNameLst>
                                          <p:attrName>style.visibility</p:attrName>
                                        </p:attrNameLst>
                                      </p:cBhvr>
                                      <p:to>
                                        <p:strVal val="visible"/>
                                      </p:to>
                                    </p:set>
                                    <p:anim calcmode="lin" valueType="num">
                                      <p:cBhvr additive="base">
                                        <p:cTn id="38" dur="500" fill="hold"/>
                                        <p:tgtEl>
                                          <p:spTgt spid="601096"/>
                                        </p:tgtEl>
                                        <p:attrNameLst>
                                          <p:attrName>ppt_x</p:attrName>
                                        </p:attrNameLst>
                                      </p:cBhvr>
                                      <p:tavLst>
                                        <p:tav tm="0">
                                          <p:val>
                                            <p:strVal val="0-#ppt_w/2"/>
                                          </p:val>
                                        </p:tav>
                                        <p:tav tm="100000">
                                          <p:val>
                                            <p:strVal val="#ppt_x"/>
                                          </p:val>
                                        </p:tav>
                                      </p:tavLst>
                                    </p:anim>
                                    <p:anim calcmode="lin" valueType="num">
                                      <p:cBhvr additive="base">
                                        <p:cTn id="39" dur="500" fill="hold"/>
                                        <p:tgtEl>
                                          <p:spTgt spid="601096"/>
                                        </p:tgtEl>
                                        <p:attrNameLst>
                                          <p:attrName>ppt_y</p:attrName>
                                        </p:attrNameLst>
                                      </p:cBhvr>
                                      <p:tavLst>
                                        <p:tav tm="0">
                                          <p:val>
                                            <p:strVal val="#ppt_y"/>
                                          </p:val>
                                        </p:tav>
                                        <p:tav tm="100000">
                                          <p:val>
                                            <p:strVal val="#ppt_y"/>
                                          </p:val>
                                        </p:tav>
                                      </p:tavLst>
                                    </p:anim>
                                  </p:childTnLst>
                                </p:cTn>
                              </p:par>
                            </p:childTnLst>
                          </p:cTn>
                        </p:par>
                        <p:par>
                          <p:cTn id="40" fill="hold" nodeType="afterGroup">
                            <p:stCondLst>
                              <p:cond delay="500"/>
                            </p:stCondLst>
                            <p:childTnLst>
                              <p:par>
                                <p:cTn id="41" presetID="2" presetClass="entr" presetSubtype="8" fill="hold" grpId="0" nodeType="afterEffect">
                                  <p:stCondLst>
                                    <p:cond delay="0"/>
                                  </p:stCondLst>
                                  <p:childTnLst>
                                    <p:set>
                                      <p:cBhvr>
                                        <p:cTn id="42" dur="1" fill="hold">
                                          <p:stCondLst>
                                            <p:cond delay="0"/>
                                          </p:stCondLst>
                                        </p:cTn>
                                        <p:tgtEl>
                                          <p:spTgt spid="601097">
                                            <p:txEl>
                                              <p:pRg st="3" end="3"/>
                                            </p:txEl>
                                          </p:spTgt>
                                        </p:tgtEl>
                                        <p:attrNameLst>
                                          <p:attrName>style.visibility</p:attrName>
                                        </p:attrNameLst>
                                      </p:cBhvr>
                                      <p:to>
                                        <p:strVal val="visible"/>
                                      </p:to>
                                    </p:set>
                                    <p:anim calcmode="lin" valueType="num">
                                      <p:cBhvr additive="base">
                                        <p:cTn id="43" dur="500" fill="hold"/>
                                        <p:tgtEl>
                                          <p:spTgt spid="601097">
                                            <p:txEl>
                                              <p:pRg st="3" end="3"/>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601097">
                                            <p:txEl>
                                              <p:pRg st="3" end="3"/>
                                            </p:txEl>
                                          </p:spTgt>
                                        </p:tgtEl>
                                        <p:attrNameLst>
                                          <p:attrName>ppt_y</p:attrName>
                                        </p:attrNameLst>
                                      </p:cBhvr>
                                      <p:tavLst>
                                        <p:tav tm="0">
                                          <p:val>
                                            <p:strVal val="#ppt_y"/>
                                          </p:val>
                                        </p:tav>
                                        <p:tav tm="100000">
                                          <p:val>
                                            <p:strVal val="#ppt_y"/>
                                          </p:val>
                                        </p:tav>
                                      </p:tavLst>
                                    </p:anim>
                                  </p:childTnLst>
                                </p:cTn>
                              </p:par>
                            </p:childTnLst>
                          </p:cTn>
                        </p:par>
                        <p:par>
                          <p:cTn id="45" fill="hold" nodeType="afterGroup">
                            <p:stCondLst>
                              <p:cond delay="1000"/>
                            </p:stCondLst>
                            <p:childTnLst>
                              <p:par>
                                <p:cTn id="46" presetID="2" presetClass="entr" presetSubtype="8" fill="hold" grpId="0" nodeType="afterEffect">
                                  <p:stCondLst>
                                    <p:cond delay="0"/>
                                  </p:stCondLst>
                                  <p:childTnLst>
                                    <p:set>
                                      <p:cBhvr>
                                        <p:cTn id="47" dur="1" fill="hold">
                                          <p:stCondLst>
                                            <p:cond delay="0"/>
                                          </p:stCondLst>
                                        </p:cTn>
                                        <p:tgtEl>
                                          <p:spTgt spid="601097">
                                            <p:txEl>
                                              <p:pRg st="5" end="5"/>
                                            </p:txEl>
                                          </p:spTgt>
                                        </p:tgtEl>
                                        <p:attrNameLst>
                                          <p:attrName>style.visibility</p:attrName>
                                        </p:attrNameLst>
                                      </p:cBhvr>
                                      <p:to>
                                        <p:strVal val="visible"/>
                                      </p:to>
                                    </p:set>
                                    <p:anim calcmode="lin" valueType="num">
                                      <p:cBhvr additive="base">
                                        <p:cTn id="48" dur="500" fill="hold"/>
                                        <p:tgtEl>
                                          <p:spTgt spid="601097">
                                            <p:txEl>
                                              <p:pRg st="5" end="5"/>
                                            </p:txEl>
                                          </p:spTgt>
                                        </p:tgtEl>
                                        <p:attrNameLst>
                                          <p:attrName>ppt_x</p:attrName>
                                        </p:attrNameLst>
                                      </p:cBhvr>
                                      <p:tavLst>
                                        <p:tav tm="0">
                                          <p:val>
                                            <p:strVal val="0-#ppt_w/2"/>
                                          </p:val>
                                        </p:tav>
                                        <p:tav tm="100000">
                                          <p:val>
                                            <p:strVal val="#ppt_x"/>
                                          </p:val>
                                        </p:tav>
                                      </p:tavLst>
                                    </p:anim>
                                    <p:anim calcmode="lin" valueType="num">
                                      <p:cBhvr additive="base">
                                        <p:cTn id="49" dur="500" fill="hold"/>
                                        <p:tgtEl>
                                          <p:spTgt spid="60109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2" presetClass="entr" presetSubtype="8" fill="hold" grpId="0" nodeType="clickEffect">
                                  <p:stCondLst>
                                    <p:cond delay="0"/>
                                  </p:stCondLst>
                                  <p:childTnLst>
                                    <p:set>
                                      <p:cBhvr>
                                        <p:cTn id="53" dur="1" fill="hold">
                                          <p:stCondLst>
                                            <p:cond delay="0"/>
                                          </p:stCondLst>
                                        </p:cTn>
                                        <p:tgtEl>
                                          <p:spTgt spid="601098">
                                            <p:txEl>
                                              <p:pRg st="0" end="0"/>
                                            </p:txEl>
                                          </p:spTgt>
                                        </p:tgtEl>
                                        <p:attrNameLst>
                                          <p:attrName>style.visibility</p:attrName>
                                        </p:attrNameLst>
                                      </p:cBhvr>
                                      <p:to>
                                        <p:strVal val="visible"/>
                                      </p:to>
                                    </p:set>
                                    <p:anim calcmode="lin" valueType="num">
                                      <p:cBhvr additive="base">
                                        <p:cTn id="54" dur="500" fill="hold"/>
                                        <p:tgtEl>
                                          <p:spTgt spid="601098">
                                            <p:txEl>
                                              <p:pRg st="0" end="0"/>
                                            </p:txEl>
                                          </p:spTgt>
                                        </p:tgtEl>
                                        <p:attrNameLst>
                                          <p:attrName>ppt_x</p:attrName>
                                        </p:attrNameLst>
                                      </p:cBhvr>
                                      <p:tavLst>
                                        <p:tav tm="0">
                                          <p:val>
                                            <p:strVal val="0-#ppt_w/2"/>
                                          </p:val>
                                        </p:tav>
                                        <p:tav tm="100000">
                                          <p:val>
                                            <p:strVal val="#ppt_x"/>
                                          </p:val>
                                        </p:tav>
                                      </p:tavLst>
                                    </p:anim>
                                    <p:anim calcmode="lin" valueType="num">
                                      <p:cBhvr additive="base">
                                        <p:cTn id="55" dur="500" fill="hold"/>
                                        <p:tgtEl>
                                          <p:spTgt spid="601098">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1090" grpId="0" animBg="1"/>
      <p:bldP spid="601091" grpId="0" autoUpdateAnimBg="0"/>
      <p:bldP spid="601093" grpId="0" build="p" autoUpdateAnimBg="0" advAuto="0"/>
      <p:bldP spid="601095" grpId="0" build="p" autoUpdateAnimBg="0"/>
      <p:bldP spid="601097" grpId="0" build="p" autoUpdateAnimBg="0" advAuto="0"/>
      <p:bldP spid="601098" grpId="0" build="p"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Number Placeholder 5"/>
          <p:cNvSpPr>
            <a:spLocks noGrp="1"/>
          </p:cNvSpPr>
          <p:nvPr>
            <p:ph type="sldNum" sz="quarter" idx="12"/>
          </p:nvPr>
        </p:nvSpPr>
        <p:spPr>
          <a:noFill/>
          <a:ln>
            <a:miter lim="800000"/>
            <a:headEnd/>
            <a:tailEnd/>
          </a:ln>
        </p:spPr>
        <p:txBody>
          <a:bodyPr/>
          <a:lstStyle/>
          <a:p>
            <a:pPr defTabSz="762000"/>
            <a:fld id="{D98467E9-5363-4453-AA55-838B4843C3FC}" type="slidenum">
              <a:rPr lang="en-GB"/>
              <a:pPr defTabSz="762000"/>
              <a:t>51</a:t>
            </a:fld>
            <a:endParaRPr lang="en-GB"/>
          </a:p>
        </p:txBody>
      </p:sp>
      <p:sp>
        <p:nvSpPr>
          <p:cNvPr id="603138" name="Rectangle 2"/>
          <p:cNvSpPr>
            <a:spLocks noChangeArrowheads="1"/>
          </p:cNvSpPr>
          <p:nvPr/>
        </p:nvSpPr>
        <p:spPr bwMode="auto">
          <a:xfrm>
            <a:off x="838200" y="304800"/>
            <a:ext cx="7769225" cy="758825"/>
          </a:xfrm>
          <a:prstGeom prst="rect">
            <a:avLst/>
          </a:prstGeom>
          <a:gradFill rotWithShape="0">
            <a:gsLst>
              <a:gs pos="0">
                <a:srgbClr val="DBCBC7"/>
              </a:gs>
              <a:gs pos="100000">
                <a:srgbClr val="E6DAD8"/>
              </a:gs>
            </a:gsLst>
            <a:path path="shape">
              <a:fillToRect l="50000" t="50000" r="50000" b="50000"/>
            </a:path>
          </a:gradFill>
          <a:ln w="12700">
            <a:solidFill>
              <a:srgbClr val="800000"/>
            </a:solidFill>
            <a:miter lim="800000"/>
            <a:headEnd/>
            <a:tailEnd/>
          </a:ln>
        </p:spPr>
        <p:txBody>
          <a:bodyPr wrap="none" anchor="ctr"/>
          <a:lstStyle/>
          <a:p>
            <a:endParaRPr lang="en-US"/>
          </a:p>
        </p:txBody>
      </p:sp>
      <p:sp>
        <p:nvSpPr>
          <p:cNvPr id="603139" name="Rectangle 3"/>
          <p:cNvSpPr>
            <a:spLocks noChangeArrowheads="1"/>
          </p:cNvSpPr>
          <p:nvPr/>
        </p:nvSpPr>
        <p:spPr bwMode="auto">
          <a:xfrm>
            <a:off x="858838" y="290513"/>
            <a:ext cx="7751762" cy="776287"/>
          </a:xfrm>
          <a:prstGeom prst="rect">
            <a:avLst/>
          </a:prstGeom>
          <a:noFill/>
          <a:ln>
            <a:noFill/>
          </a:ln>
          <a:effectLst/>
          <a:extLst/>
        </p:spPr>
        <p:txBody>
          <a:bodyPr lIns="92075" tIns="46038" rIns="92075" bIns="46038" anchor="ctr"/>
          <a:lstStyle/>
          <a:p>
            <a:pPr algn="ctr" eaLnBrk="1" hangingPunct="1">
              <a:defRPr/>
            </a:pPr>
            <a:r>
              <a:rPr lang="el-GR" sz="4400" b="1">
                <a:solidFill>
                  <a:srgbClr val="800000"/>
                </a:solidFill>
                <a:effectLst>
                  <a:outerShdw blurRad="38100" dist="38100" dir="2700000" algn="tl">
                    <a:srgbClr val="C0C0C0"/>
                  </a:outerShdw>
                </a:effectLst>
                <a:latin typeface="Tahoma" pitchFamily="34" charset="0"/>
              </a:rPr>
              <a:t>Οι Στρατηγικές στην πράξη</a:t>
            </a:r>
            <a:endParaRPr lang="en-US" sz="4400" b="1">
              <a:solidFill>
                <a:srgbClr val="800000"/>
              </a:solidFill>
              <a:effectLst>
                <a:outerShdw blurRad="38100" dist="38100" dir="2700000" algn="tl">
                  <a:srgbClr val="C0C0C0"/>
                </a:outerShdw>
              </a:effectLst>
              <a:latin typeface="Tahoma" pitchFamily="34" charset="0"/>
            </a:endParaRPr>
          </a:p>
        </p:txBody>
      </p:sp>
      <p:pic>
        <p:nvPicPr>
          <p:cNvPr id="603140" name="Picture 4"/>
          <p:cNvPicPr>
            <a:picLocks noChangeArrowheads="1"/>
          </p:cNvPicPr>
          <p:nvPr/>
        </p:nvPicPr>
        <p:blipFill>
          <a:blip r:embed="rId3" cstate="print"/>
          <a:srcRect/>
          <a:stretch>
            <a:fillRect/>
          </a:stretch>
        </p:blipFill>
        <p:spPr bwMode="auto">
          <a:xfrm>
            <a:off x="112713" y="2754313"/>
            <a:ext cx="3457575" cy="3736975"/>
          </a:xfrm>
          <a:prstGeom prst="rect">
            <a:avLst/>
          </a:prstGeom>
          <a:noFill/>
          <a:ln w="9525">
            <a:noFill/>
            <a:miter lim="800000"/>
            <a:headEnd/>
            <a:tailEnd/>
          </a:ln>
        </p:spPr>
      </p:pic>
      <p:sp>
        <p:nvSpPr>
          <p:cNvPr id="603141" name="Rectangle 5"/>
          <p:cNvSpPr>
            <a:spLocks noChangeArrowheads="1"/>
          </p:cNvSpPr>
          <p:nvPr/>
        </p:nvSpPr>
        <p:spPr bwMode="auto">
          <a:xfrm>
            <a:off x="244475" y="2865438"/>
            <a:ext cx="3092450" cy="3413125"/>
          </a:xfrm>
          <a:prstGeom prst="rect">
            <a:avLst/>
          </a:prstGeom>
          <a:noFill/>
          <a:ln>
            <a:noFill/>
          </a:ln>
          <a:effectLst/>
          <a:extLst/>
        </p:spPr>
        <p:txBody>
          <a:bodyPr lIns="92075" tIns="46038" rIns="92075" bIns="46038" anchor="ctr"/>
          <a:lstStyle/>
          <a:p>
            <a:pPr marL="342900" indent="-342900" eaLnBrk="1" hangingPunct="1">
              <a:defRPr/>
            </a:pPr>
            <a:r>
              <a:rPr lang="el-GR" sz="2800" u="sng">
                <a:solidFill>
                  <a:srgbClr val="003366"/>
                </a:solidFill>
                <a:effectLst>
                  <a:outerShdw blurRad="38100" dist="38100" dir="2700000" algn="tl">
                    <a:srgbClr val="C0C0C0"/>
                  </a:outerShdw>
                </a:effectLst>
                <a:latin typeface="Tahoma" pitchFamily="34" charset="0"/>
              </a:rPr>
              <a:t>Ορίζεται ως</a:t>
            </a:r>
            <a:endParaRPr lang="en-US" sz="2800" u="sng">
              <a:solidFill>
                <a:srgbClr val="003366"/>
              </a:solidFill>
              <a:effectLst>
                <a:outerShdw blurRad="38100" dist="38100" dir="2700000" algn="tl">
                  <a:srgbClr val="C0C0C0"/>
                </a:outerShdw>
              </a:effectLst>
              <a:latin typeface="Tahoma" pitchFamily="34" charset="0"/>
            </a:endParaRPr>
          </a:p>
          <a:p>
            <a:pPr marL="342900" indent="-342900" eaLnBrk="1" hangingPunct="1">
              <a:defRPr/>
            </a:pPr>
            <a:endParaRPr lang="en-US" sz="2800" u="sng">
              <a:solidFill>
                <a:srgbClr val="003366"/>
              </a:solidFill>
              <a:effectLst>
                <a:outerShdw blurRad="38100" dist="38100" dir="2700000" algn="tl">
                  <a:srgbClr val="C0C0C0"/>
                </a:outerShdw>
              </a:effectLst>
              <a:latin typeface="Tahoma" pitchFamily="34" charset="0"/>
            </a:endParaRPr>
          </a:p>
          <a:p>
            <a:pPr marL="342900" indent="-342900" eaLnBrk="1" hangingPunct="1">
              <a:buSzPct val="80000"/>
              <a:buFontTx/>
              <a:buChar char="•"/>
              <a:defRPr/>
            </a:pPr>
            <a:r>
              <a:rPr lang="el-GR" sz="2000">
                <a:solidFill>
                  <a:srgbClr val="003366"/>
                </a:solidFill>
                <a:latin typeface="Tahoma" pitchFamily="34" charset="0"/>
              </a:rPr>
              <a:t>Επιδίωξη αυξημένων αγοραστικών μεριδίων για υπάρχοντα προϊόντα ή υπηρεσίες σε υπάρχουσες αγορές μέσω αυξημένων προσπαθειών </a:t>
            </a:r>
            <a:r>
              <a:rPr lang="en-US" sz="1800">
                <a:solidFill>
                  <a:srgbClr val="003366"/>
                </a:solidFill>
                <a:latin typeface="Arial" pitchFamily="34" charset="0"/>
              </a:rPr>
              <a:t>marketing</a:t>
            </a:r>
            <a:r>
              <a:rPr lang="el-GR" sz="2000">
                <a:solidFill>
                  <a:srgbClr val="003366"/>
                </a:solidFill>
                <a:latin typeface="Tahoma" pitchFamily="34" charset="0"/>
              </a:rPr>
              <a:t>.</a:t>
            </a:r>
            <a:endParaRPr lang="en-US" sz="2000">
              <a:solidFill>
                <a:srgbClr val="003366"/>
              </a:solidFill>
              <a:latin typeface="Tahoma" pitchFamily="34" charset="0"/>
            </a:endParaRPr>
          </a:p>
        </p:txBody>
      </p:sp>
      <p:sp>
        <p:nvSpPr>
          <p:cNvPr id="123911" name="Line 6"/>
          <p:cNvSpPr>
            <a:spLocks noChangeShapeType="1"/>
          </p:cNvSpPr>
          <p:nvPr/>
        </p:nvSpPr>
        <p:spPr bwMode="auto">
          <a:xfrm>
            <a:off x="3508375" y="3962400"/>
            <a:ext cx="1292225" cy="0"/>
          </a:xfrm>
          <a:prstGeom prst="line">
            <a:avLst/>
          </a:prstGeom>
          <a:noFill/>
          <a:ln w="57150" cmpd="tri">
            <a:solidFill>
              <a:srgbClr val="993300"/>
            </a:solidFill>
            <a:prstDash val="dash"/>
            <a:round/>
            <a:headEnd type="none" w="sm" len="sm"/>
            <a:tailEnd type="stealth" w="med" len="med"/>
          </a:ln>
        </p:spPr>
        <p:txBody>
          <a:bodyPr/>
          <a:lstStyle/>
          <a:p>
            <a:endParaRPr lang="el-GR"/>
          </a:p>
        </p:txBody>
      </p:sp>
      <p:sp>
        <p:nvSpPr>
          <p:cNvPr id="603143" name="Rectangle 7"/>
          <p:cNvSpPr>
            <a:spLocks noChangeArrowheads="1"/>
          </p:cNvSpPr>
          <p:nvPr/>
        </p:nvSpPr>
        <p:spPr bwMode="auto">
          <a:xfrm>
            <a:off x="381000" y="1447800"/>
            <a:ext cx="2133600" cy="762000"/>
          </a:xfrm>
          <a:prstGeom prst="rect">
            <a:avLst/>
          </a:prstGeom>
          <a:noFill/>
          <a:ln w="9525">
            <a:noFill/>
            <a:miter lim="800000"/>
            <a:headEnd/>
            <a:tailEnd/>
          </a:ln>
        </p:spPr>
        <p:txBody>
          <a:bodyPr lIns="92075" tIns="46038" rIns="92075" bIns="46038" anchor="ctr" anchorCtr="1"/>
          <a:lstStyle/>
          <a:p>
            <a:pPr marL="342900" indent="-342900" algn="ctr" eaLnBrk="1" hangingPunct="1"/>
            <a:endParaRPr lang="el-GR" sz="2400"/>
          </a:p>
        </p:txBody>
      </p:sp>
      <p:pic>
        <p:nvPicPr>
          <p:cNvPr id="603144" name="Picture 8"/>
          <p:cNvPicPr>
            <a:picLocks noChangeArrowheads="1"/>
          </p:cNvPicPr>
          <p:nvPr/>
        </p:nvPicPr>
        <p:blipFill>
          <a:blip r:embed="rId4" cstate="print"/>
          <a:srcRect/>
          <a:stretch>
            <a:fillRect/>
          </a:stretch>
        </p:blipFill>
        <p:spPr bwMode="auto">
          <a:xfrm>
            <a:off x="4684713" y="1371600"/>
            <a:ext cx="4143375" cy="5195888"/>
          </a:xfrm>
          <a:prstGeom prst="rect">
            <a:avLst/>
          </a:prstGeom>
          <a:noFill/>
          <a:ln w="9525">
            <a:noFill/>
            <a:miter lim="800000"/>
            <a:headEnd/>
            <a:tailEnd/>
          </a:ln>
        </p:spPr>
      </p:pic>
      <p:sp>
        <p:nvSpPr>
          <p:cNvPr id="603145" name="Rectangle 9"/>
          <p:cNvSpPr>
            <a:spLocks noChangeArrowheads="1"/>
          </p:cNvSpPr>
          <p:nvPr/>
        </p:nvSpPr>
        <p:spPr bwMode="auto">
          <a:xfrm>
            <a:off x="4648200" y="1219200"/>
            <a:ext cx="3886200" cy="4983163"/>
          </a:xfrm>
          <a:prstGeom prst="rect">
            <a:avLst/>
          </a:prstGeom>
          <a:noFill/>
          <a:ln>
            <a:noFill/>
          </a:ln>
          <a:effectLst/>
          <a:extLst/>
        </p:spPr>
        <p:txBody>
          <a:bodyPr lIns="92075" tIns="46038" rIns="92075" bIns="46038" anchor="ctr" anchorCtr="1"/>
          <a:lstStyle/>
          <a:p>
            <a:pPr marL="457200" indent="-457200" algn="ctr" eaLnBrk="1" hangingPunct="1">
              <a:defRPr/>
            </a:pPr>
            <a:endParaRPr lang="en-US" sz="2400" u="sng">
              <a:solidFill>
                <a:srgbClr val="003366"/>
              </a:solidFill>
              <a:effectLst>
                <a:outerShdw blurRad="38100" dist="38100" dir="2700000" algn="tl">
                  <a:srgbClr val="C0C0C0"/>
                </a:outerShdw>
              </a:effectLst>
              <a:latin typeface="Tahoma" pitchFamily="34" charset="0"/>
            </a:endParaRPr>
          </a:p>
          <a:p>
            <a:pPr marL="457200" indent="-457200" algn="ctr" eaLnBrk="1" hangingPunct="1">
              <a:defRPr/>
            </a:pPr>
            <a:endParaRPr lang="en-US" sz="2400" u="sng">
              <a:solidFill>
                <a:srgbClr val="003366"/>
              </a:solidFill>
              <a:effectLst>
                <a:outerShdw blurRad="38100" dist="38100" dir="2700000" algn="tl">
                  <a:srgbClr val="C0C0C0"/>
                </a:outerShdw>
              </a:effectLst>
              <a:latin typeface="Tahoma" pitchFamily="34" charset="0"/>
            </a:endParaRPr>
          </a:p>
          <a:p>
            <a:pPr marL="457200" indent="-457200" algn="ctr" eaLnBrk="1" hangingPunct="1">
              <a:defRPr/>
            </a:pPr>
            <a:endParaRPr lang="en-US" sz="2400" u="sng">
              <a:solidFill>
                <a:srgbClr val="003366"/>
              </a:solidFill>
              <a:effectLst>
                <a:outerShdw blurRad="38100" dist="38100" dir="2700000" algn="tl">
                  <a:srgbClr val="C0C0C0"/>
                </a:outerShdw>
              </a:effectLst>
              <a:latin typeface="Tahoma" pitchFamily="34" charset="0"/>
            </a:endParaRPr>
          </a:p>
          <a:p>
            <a:pPr marL="457200" indent="-457200" eaLnBrk="1" hangingPunct="1">
              <a:defRPr/>
            </a:pPr>
            <a:r>
              <a:rPr lang="el-GR" sz="2800" u="sng">
                <a:solidFill>
                  <a:srgbClr val="003366"/>
                </a:solidFill>
                <a:effectLst>
                  <a:outerShdw blurRad="38100" dist="38100" dir="2700000" algn="tl">
                    <a:srgbClr val="C0C0C0"/>
                  </a:outerShdw>
                </a:effectLst>
                <a:latin typeface="Tahoma" pitchFamily="34" charset="0"/>
              </a:rPr>
              <a:t>Παράδειγμα</a:t>
            </a:r>
            <a:endParaRPr lang="en-US" sz="2800" u="sng">
              <a:solidFill>
                <a:srgbClr val="003366"/>
              </a:solidFill>
              <a:effectLst>
                <a:outerShdw blurRad="38100" dist="38100" dir="2700000" algn="tl">
                  <a:srgbClr val="C0C0C0"/>
                </a:outerShdw>
              </a:effectLst>
              <a:latin typeface="Tahoma" pitchFamily="34" charset="0"/>
            </a:endParaRPr>
          </a:p>
          <a:p>
            <a:pPr marL="457200" indent="-457200" algn="ctr" eaLnBrk="1" hangingPunct="1">
              <a:defRPr/>
            </a:pPr>
            <a:endParaRPr lang="en-US" sz="2800" u="sng">
              <a:solidFill>
                <a:srgbClr val="003366"/>
              </a:solidFill>
              <a:effectLst>
                <a:outerShdw blurRad="38100" dist="38100" dir="2700000" algn="tl">
                  <a:srgbClr val="C0C0C0"/>
                </a:outerShdw>
              </a:effectLst>
              <a:latin typeface="Tahoma" pitchFamily="34" charset="0"/>
            </a:endParaRPr>
          </a:p>
          <a:p>
            <a:pPr marL="457200" indent="-457200" eaLnBrk="1" hangingPunct="1">
              <a:buSzPct val="80000"/>
              <a:buFontTx/>
              <a:buChar char="•"/>
              <a:defRPr/>
            </a:pPr>
            <a:r>
              <a:rPr lang="el-GR" sz="2400">
                <a:solidFill>
                  <a:srgbClr val="003366"/>
                </a:solidFill>
                <a:latin typeface="Tahoma" pitchFamily="34" charset="0"/>
              </a:rPr>
              <a:t>Η </a:t>
            </a:r>
            <a:r>
              <a:rPr lang="en-US" sz="2400">
                <a:solidFill>
                  <a:srgbClr val="003366"/>
                </a:solidFill>
                <a:latin typeface="Tahoma" pitchFamily="34" charset="0"/>
              </a:rPr>
              <a:t>on-line </a:t>
            </a:r>
            <a:r>
              <a:rPr lang="el-GR" sz="2400">
                <a:solidFill>
                  <a:srgbClr val="003366"/>
                </a:solidFill>
                <a:latin typeface="Tahoma" pitchFamily="34" charset="0"/>
              </a:rPr>
              <a:t>χρηματιστηριακή </a:t>
            </a:r>
            <a:r>
              <a:rPr lang="en-US" sz="2400">
                <a:solidFill>
                  <a:srgbClr val="003366"/>
                </a:solidFill>
                <a:latin typeface="Tahoma" pitchFamily="34" charset="0"/>
              </a:rPr>
              <a:t>Ameritrade, </a:t>
            </a:r>
            <a:r>
              <a:rPr lang="el-GR" sz="2400">
                <a:solidFill>
                  <a:srgbClr val="003366"/>
                </a:solidFill>
                <a:latin typeface="Tahoma" pitchFamily="34" charset="0"/>
              </a:rPr>
              <a:t>τριπλασίασε τις διαφημιστικές δαπάνες της σε </a:t>
            </a:r>
            <a:r>
              <a:rPr lang="en-US" sz="2400">
                <a:solidFill>
                  <a:srgbClr val="003366"/>
                </a:solidFill>
                <a:latin typeface="Tahoma" pitchFamily="34" charset="0"/>
              </a:rPr>
              <a:t>$200 </a:t>
            </a:r>
            <a:r>
              <a:rPr lang="el-GR" sz="2400">
                <a:solidFill>
                  <a:srgbClr val="003366"/>
                </a:solidFill>
                <a:latin typeface="Tahoma" pitchFamily="34" charset="0"/>
              </a:rPr>
              <a:t>εκατ. προκειμένου</a:t>
            </a:r>
            <a:r>
              <a:rPr lang="en-US" sz="2400">
                <a:solidFill>
                  <a:srgbClr val="003366"/>
                </a:solidFill>
                <a:latin typeface="Tahoma" pitchFamily="34" charset="0"/>
              </a:rPr>
              <a:t> </a:t>
            </a:r>
            <a:r>
              <a:rPr lang="el-GR" sz="2400">
                <a:solidFill>
                  <a:srgbClr val="003366"/>
                </a:solidFill>
                <a:latin typeface="Tahoma" pitchFamily="34" charset="0"/>
              </a:rPr>
              <a:t>να πείσει τον κόσμο ότι μπορεί να παίρνει τις δικές του επενδυτικές αποφάσεις</a:t>
            </a:r>
            <a:r>
              <a:rPr lang="en-US" sz="2400">
                <a:solidFill>
                  <a:srgbClr val="003366"/>
                </a:solidFill>
                <a:latin typeface="Tahoma" pitchFamily="34" charset="0"/>
              </a:rPr>
              <a:t>.</a:t>
            </a:r>
          </a:p>
          <a:p>
            <a:pPr marL="457200" indent="-457200" eaLnBrk="1" hangingPunct="1">
              <a:buSzPct val="80000"/>
              <a:defRPr/>
            </a:pPr>
            <a:endParaRPr lang="en-US" sz="2400">
              <a:solidFill>
                <a:srgbClr val="003366"/>
              </a:solidFill>
              <a:latin typeface="Tahoma" pitchFamily="34" charset="0"/>
            </a:endParaRPr>
          </a:p>
        </p:txBody>
      </p:sp>
      <p:sp>
        <p:nvSpPr>
          <p:cNvPr id="603146" name="Rectangle 10"/>
          <p:cNvSpPr>
            <a:spLocks noChangeArrowheads="1"/>
          </p:cNvSpPr>
          <p:nvPr/>
        </p:nvSpPr>
        <p:spPr bwMode="auto">
          <a:xfrm>
            <a:off x="533400" y="1066800"/>
            <a:ext cx="3429000" cy="1295400"/>
          </a:xfrm>
          <a:prstGeom prst="rect">
            <a:avLst/>
          </a:prstGeom>
          <a:noFill/>
          <a:ln>
            <a:noFill/>
          </a:ln>
          <a:effectLst/>
          <a:extLst/>
        </p:spPr>
        <p:txBody>
          <a:bodyPr lIns="92075" tIns="46038" rIns="92075" bIns="46038" anchor="ctr"/>
          <a:lstStyle/>
          <a:p>
            <a:pPr marL="342900" indent="-342900" algn="ctr" eaLnBrk="1" hangingPunct="1">
              <a:defRPr/>
            </a:pPr>
            <a:r>
              <a:rPr lang="el-GR" sz="3600" u="sng">
                <a:solidFill>
                  <a:srgbClr val="990000"/>
                </a:solidFill>
                <a:effectLst>
                  <a:outerShdw blurRad="38100" dist="38100" dir="2700000" algn="tl">
                    <a:srgbClr val="C0C0C0"/>
                  </a:outerShdw>
                </a:effectLst>
                <a:latin typeface="Tahoma" pitchFamily="34" charset="0"/>
              </a:rPr>
              <a:t>Διείσδυση</a:t>
            </a:r>
            <a:br>
              <a:rPr lang="el-GR" sz="3600" u="sng">
                <a:solidFill>
                  <a:srgbClr val="990000"/>
                </a:solidFill>
                <a:effectLst>
                  <a:outerShdw blurRad="38100" dist="38100" dir="2700000" algn="tl">
                    <a:srgbClr val="C0C0C0"/>
                  </a:outerShdw>
                </a:effectLst>
                <a:latin typeface="Tahoma" pitchFamily="34" charset="0"/>
              </a:rPr>
            </a:br>
            <a:r>
              <a:rPr lang="el-GR" sz="3600" u="sng">
                <a:solidFill>
                  <a:srgbClr val="990000"/>
                </a:solidFill>
                <a:effectLst>
                  <a:outerShdw blurRad="38100" dist="38100" dir="2700000" algn="tl">
                    <a:srgbClr val="C0C0C0"/>
                  </a:outerShdw>
                </a:effectLst>
                <a:latin typeface="Tahoma" pitchFamily="34" charset="0"/>
              </a:rPr>
              <a:t>Αγοράς</a:t>
            </a:r>
            <a:endParaRPr lang="en-US" sz="3600" u="sng">
              <a:solidFill>
                <a:srgbClr val="990000"/>
              </a:solidFill>
              <a:effectLst>
                <a:outerShdw blurRad="38100" dist="38100" dir="2700000" algn="tl">
                  <a:srgbClr val="C0C0C0"/>
                </a:outerShdw>
              </a:effectLst>
              <a:latin typeface="Tahoma" pitchFamily="34" charset="0"/>
            </a:endParaRPr>
          </a:p>
        </p:txBody>
      </p:sp>
      <p:sp>
        <p:nvSpPr>
          <p:cNvPr id="123916" name="Oval 11"/>
          <p:cNvSpPr>
            <a:spLocks noChangeArrowheads="1"/>
          </p:cNvSpPr>
          <p:nvPr/>
        </p:nvSpPr>
        <p:spPr bwMode="auto">
          <a:xfrm>
            <a:off x="533400" y="1143000"/>
            <a:ext cx="3581400" cy="1371600"/>
          </a:xfrm>
          <a:prstGeom prst="ellipse">
            <a:avLst/>
          </a:prstGeom>
          <a:noFill/>
          <a:ln w="12700">
            <a:solidFill>
              <a:srgbClr val="800000"/>
            </a:solidFill>
            <a:round/>
            <a:headEnd/>
            <a:tailEnd/>
          </a:ln>
        </p:spPr>
        <p:txBody>
          <a:bodyPr wrap="none" anchor="ctr"/>
          <a:lstStyle/>
          <a:p>
            <a:endParaRPr lang="en-US"/>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603138"/>
                                        </p:tgtEl>
                                        <p:attrNameLst>
                                          <p:attrName>style.visibility</p:attrName>
                                        </p:attrNameLst>
                                      </p:cBhvr>
                                      <p:to>
                                        <p:strVal val="visible"/>
                                      </p:to>
                                    </p:set>
                                    <p:animEffect transition="in" filter="barn(inHorizontal)">
                                      <p:cBhvr>
                                        <p:cTn id="7" dur="500"/>
                                        <p:tgtEl>
                                          <p:spTgt spid="603138"/>
                                        </p:tgtEl>
                                      </p:cBhvr>
                                    </p:animEffect>
                                  </p:childTnLst>
                                </p:cTn>
                              </p:par>
                            </p:childTnLst>
                          </p:cTn>
                        </p:par>
                        <p:par>
                          <p:cTn id="8" fill="hold" nodeType="afterGroup">
                            <p:stCondLst>
                              <p:cond delay="500"/>
                            </p:stCondLst>
                            <p:childTnLst>
                              <p:par>
                                <p:cTn id="9" presetID="16" presetClass="entr" presetSubtype="26" fill="hold" grpId="0" nodeType="afterEffect">
                                  <p:stCondLst>
                                    <p:cond delay="0"/>
                                  </p:stCondLst>
                                  <p:childTnLst>
                                    <p:set>
                                      <p:cBhvr>
                                        <p:cTn id="10" dur="1" fill="hold">
                                          <p:stCondLst>
                                            <p:cond delay="0"/>
                                          </p:stCondLst>
                                        </p:cTn>
                                        <p:tgtEl>
                                          <p:spTgt spid="603139"/>
                                        </p:tgtEl>
                                        <p:attrNameLst>
                                          <p:attrName>style.visibility</p:attrName>
                                        </p:attrNameLst>
                                      </p:cBhvr>
                                      <p:to>
                                        <p:strVal val="visible"/>
                                      </p:to>
                                    </p:set>
                                    <p:animEffect transition="in" filter="barn(inHorizontal)">
                                      <p:cBhvr>
                                        <p:cTn id="11" dur="500"/>
                                        <p:tgtEl>
                                          <p:spTgt spid="603139"/>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 presetClass="entr" presetSubtype="8" fill="hold" nodeType="clickEffect">
                                  <p:stCondLst>
                                    <p:cond delay="0"/>
                                  </p:stCondLst>
                                  <p:childTnLst>
                                    <p:set>
                                      <p:cBhvr>
                                        <p:cTn id="15" dur="1" fill="hold">
                                          <p:stCondLst>
                                            <p:cond delay="0"/>
                                          </p:stCondLst>
                                        </p:cTn>
                                        <p:tgtEl>
                                          <p:spTgt spid="603140"/>
                                        </p:tgtEl>
                                        <p:attrNameLst>
                                          <p:attrName>style.visibility</p:attrName>
                                        </p:attrNameLst>
                                      </p:cBhvr>
                                      <p:to>
                                        <p:strVal val="visible"/>
                                      </p:to>
                                    </p:set>
                                    <p:anim calcmode="lin" valueType="num">
                                      <p:cBhvr additive="base">
                                        <p:cTn id="16" dur="500" fill="hold"/>
                                        <p:tgtEl>
                                          <p:spTgt spid="603140"/>
                                        </p:tgtEl>
                                        <p:attrNameLst>
                                          <p:attrName>ppt_x</p:attrName>
                                        </p:attrNameLst>
                                      </p:cBhvr>
                                      <p:tavLst>
                                        <p:tav tm="0">
                                          <p:val>
                                            <p:strVal val="0-#ppt_w/2"/>
                                          </p:val>
                                        </p:tav>
                                        <p:tav tm="100000">
                                          <p:val>
                                            <p:strVal val="#ppt_x"/>
                                          </p:val>
                                        </p:tav>
                                      </p:tavLst>
                                    </p:anim>
                                    <p:anim calcmode="lin" valueType="num">
                                      <p:cBhvr additive="base">
                                        <p:cTn id="17" dur="500" fill="hold"/>
                                        <p:tgtEl>
                                          <p:spTgt spid="603140"/>
                                        </p:tgtEl>
                                        <p:attrNameLst>
                                          <p:attrName>ppt_y</p:attrName>
                                        </p:attrNameLst>
                                      </p:cBhvr>
                                      <p:tavLst>
                                        <p:tav tm="0">
                                          <p:val>
                                            <p:strVal val="#ppt_y"/>
                                          </p:val>
                                        </p:tav>
                                        <p:tav tm="100000">
                                          <p:val>
                                            <p:strVal val="#ppt_y"/>
                                          </p:val>
                                        </p:tav>
                                      </p:tavLst>
                                    </p:anim>
                                  </p:childTnLst>
                                </p:cTn>
                              </p:par>
                            </p:childTnLst>
                          </p:cTn>
                        </p:par>
                        <p:par>
                          <p:cTn id="18" fill="hold" nodeType="afterGroup">
                            <p:stCondLst>
                              <p:cond delay="500"/>
                            </p:stCondLst>
                            <p:childTnLst>
                              <p:par>
                                <p:cTn id="19" presetID="2" presetClass="entr" presetSubtype="8" fill="hold" grpId="0" nodeType="afterEffect">
                                  <p:stCondLst>
                                    <p:cond delay="0"/>
                                  </p:stCondLst>
                                  <p:childTnLst>
                                    <p:set>
                                      <p:cBhvr>
                                        <p:cTn id="20" dur="1" fill="hold">
                                          <p:stCondLst>
                                            <p:cond delay="0"/>
                                          </p:stCondLst>
                                        </p:cTn>
                                        <p:tgtEl>
                                          <p:spTgt spid="603141">
                                            <p:txEl>
                                              <p:pRg st="0" end="0"/>
                                            </p:txEl>
                                          </p:spTgt>
                                        </p:tgtEl>
                                        <p:attrNameLst>
                                          <p:attrName>style.visibility</p:attrName>
                                        </p:attrNameLst>
                                      </p:cBhvr>
                                      <p:to>
                                        <p:strVal val="visible"/>
                                      </p:to>
                                    </p:set>
                                    <p:anim calcmode="lin" valueType="num">
                                      <p:cBhvr additive="base">
                                        <p:cTn id="21" dur="500" fill="hold"/>
                                        <p:tgtEl>
                                          <p:spTgt spid="603141">
                                            <p:txEl>
                                              <p:pRg st="0" end="0"/>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603141">
                                            <p:txEl>
                                              <p:pRg st="0" end="0"/>
                                            </p:txEl>
                                          </p:spTgt>
                                        </p:tgtEl>
                                        <p:attrNameLst>
                                          <p:attrName>ppt_y</p:attrName>
                                        </p:attrNameLst>
                                      </p:cBhvr>
                                      <p:tavLst>
                                        <p:tav tm="0">
                                          <p:val>
                                            <p:strVal val="#ppt_y"/>
                                          </p:val>
                                        </p:tav>
                                        <p:tav tm="100000">
                                          <p:val>
                                            <p:strVal val="#ppt_y"/>
                                          </p:val>
                                        </p:tav>
                                      </p:tavLst>
                                    </p:anim>
                                  </p:childTnLst>
                                </p:cTn>
                              </p:par>
                            </p:childTnLst>
                          </p:cTn>
                        </p:par>
                        <p:par>
                          <p:cTn id="23" fill="hold" nodeType="afterGroup">
                            <p:stCondLst>
                              <p:cond delay="1000"/>
                            </p:stCondLst>
                            <p:childTnLst>
                              <p:par>
                                <p:cTn id="24" presetID="2" presetClass="entr" presetSubtype="8" fill="hold" grpId="0" nodeType="afterEffect">
                                  <p:stCondLst>
                                    <p:cond delay="0"/>
                                  </p:stCondLst>
                                  <p:childTnLst>
                                    <p:set>
                                      <p:cBhvr>
                                        <p:cTn id="25" dur="1" fill="hold">
                                          <p:stCondLst>
                                            <p:cond delay="0"/>
                                          </p:stCondLst>
                                        </p:cTn>
                                        <p:tgtEl>
                                          <p:spTgt spid="603141">
                                            <p:txEl>
                                              <p:pRg st="2" end="2"/>
                                            </p:txEl>
                                          </p:spTgt>
                                        </p:tgtEl>
                                        <p:attrNameLst>
                                          <p:attrName>style.visibility</p:attrName>
                                        </p:attrNameLst>
                                      </p:cBhvr>
                                      <p:to>
                                        <p:strVal val="visible"/>
                                      </p:to>
                                    </p:set>
                                    <p:anim calcmode="lin" valueType="num">
                                      <p:cBhvr additive="base">
                                        <p:cTn id="26" dur="500" fill="hold"/>
                                        <p:tgtEl>
                                          <p:spTgt spid="603141">
                                            <p:txEl>
                                              <p:pRg st="2" end="2"/>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60314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8" fill="hold" grpId="0" nodeType="clickEffect" nodePh="1">
                                  <p:stCondLst>
                                    <p:cond delay="0"/>
                                  </p:stCondLst>
                                  <p:endCondLst>
                                    <p:cond evt="begin" delay="0">
                                      <p:tn val="30"/>
                                    </p:cond>
                                  </p:endCondLst>
                                  <p:childTnLst>
                                    <p:set>
                                      <p:cBhvr>
                                        <p:cTn id="31" dur="1" fill="hold">
                                          <p:stCondLst>
                                            <p:cond delay="0"/>
                                          </p:stCondLst>
                                        </p:cTn>
                                        <p:tgtEl>
                                          <p:spTgt spid="603143">
                                            <p:txEl>
                                              <p:pRg st="0" end="0"/>
                                            </p:txEl>
                                          </p:spTgt>
                                        </p:tgtEl>
                                        <p:attrNameLst>
                                          <p:attrName>style.visibility</p:attrName>
                                        </p:attrNameLst>
                                      </p:cBhvr>
                                      <p:to>
                                        <p:strVal val="visible"/>
                                      </p:to>
                                    </p:set>
                                    <p:anim calcmode="lin" valueType="num">
                                      <p:cBhvr additive="base">
                                        <p:cTn id="32" dur="500" fill="hold"/>
                                        <p:tgtEl>
                                          <p:spTgt spid="603143">
                                            <p:txEl>
                                              <p:pRg st="0" end="0"/>
                                            </p:txEl>
                                          </p:spTgt>
                                        </p:tgtEl>
                                        <p:attrNameLst>
                                          <p:attrName>ppt_x</p:attrName>
                                        </p:attrNameLst>
                                      </p:cBhvr>
                                      <p:tavLst>
                                        <p:tav tm="0">
                                          <p:val>
                                            <p:strVal val="0-#ppt_w/2"/>
                                          </p:val>
                                        </p:tav>
                                        <p:tav tm="100000">
                                          <p:val>
                                            <p:strVal val="#ppt_x"/>
                                          </p:val>
                                        </p:tav>
                                      </p:tavLst>
                                    </p:anim>
                                    <p:anim calcmode="lin" valueType="num">
                                      <p:cBhvr additive="base">
                                        <p:cTn id="33" dur="500" fill="hold"/>
                                        <p:tgtEl>
                                          <p:spTgt spid="60314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8" fill="hold" nodeType="clickEffect">
                                  <p:stCondLst>
                                    <p:cond delay="0"/>
                                  </p:stCondLst>
                                  <p:childTnLst>
                                    <p:set>
                                      <p:cBhvr>
                                        <p:cTn id="37" dur="1" fill="hold">
                                          <p:stCondLst>
                                            <p:cond delay="0"/>
                                          </p:stCondLst>
                                        </p:cTn>
                                        <p:tgtEl>
                                          <p:spTgt spid="603144"/>
                                        </p:tgtEl>
                                        <p:attrNameLst>
                                          <p:attrName>style.visibility</p:attrName>
                                        </p:attrNameLst>
                                      </p:cBhvr>
                                      <p:to>
                                        <p:strVal val="visible"/>
                                      </p:to>
                                    </p:set>
                                    <p:anim calcmode="lin" valueType="num">
                                      <p:cBhvr additive="base">
                                        <p:cTn id="38" dur="500" fill="hold"/>
                                        <p:tgtEl>
                                          <p:spTgt spid="603144"/>
                                        </p:tgtEl>
                                        <p:attrNameLst>
                                          <p:attrName>ppt_x</p:attrName>
                                        </p:attrNameLst>
                                      </p:cBhvr>
                                      <p:tavLst>
                                        <p:tav tm="0">
                                          <p:val>
                                            <p:strVal val="0-#ppt_w/2"/>
                                          </p:val>
                                        </p:tav>
                                        <p:tav tm="100000">
                                          <p:val>
                                            <p:strVal val="#ppt_x"/>
                                          </p:val>
                                        </p:tav>
                                      </p:tavLst>
                                    </p:anim>
                                    <p:anim calcmode="lin" valueType="num">
                                      <p:cBhvr additive="base">
                                        <p:cTn id="39" dur="500" fill="hold"/>
                                        <p:tgtEl>
                                          <p:spTgt spid="603144"/>
                                        </p:tgtEl>
                                        <p:attrNameLst>
                                          <p:attrName>ppt_y</p:attrName>
                                        </p:attrNameLst>
                                      </p:cBhvr>
                                      <p:tavLst>
                                        <p:tav tm="0">
                                          <p:val>
                                            <p:strVal val="#ppt_y"/>
                                          </p:val>
                                        </p:tav>
                                        <p:tav tm="100000">
                                          <p:val>
                                            <p:strVal val="#ppt_y"/>
                                          </p:val>
                                        </p:tav>
                                      </p:tavLst>
                                    </p:anim>
                                  </p:childTnLst>
                                </p:cTn>
                              </p:par>
                            </p:childTnLst>
                          </p:cTn>
                        </p:par>
                        <p:par>
                          <p:cTn id="40" fill="hold" nodeType="afterGroup">
                            <p:stCondLst>
                              <p:cond delay="500"/>
                            </p:stCondLst>
                            <p:childTnLst>
                              <p:par>
                                <p:cTn id="41" presetID="2" presetClass="entr" presetSubtype="8" fill="hold" grpId="0" nodeType="afterEffect">
                                  <p:stCondLst>
                                    <p:cond delay="0"/>
                                  </p:stCondLst>
                                  <p:childTnLst>
                                    <p:set>
                                      <p:cBhvr>
                                        <p:cTn id="42" dur="1" fill="hold">
                                          <p:stCondLst>
                                            <p:cond delay="0"/>
                                          </p:stCondLst>
                                        </p:cTn>
                                        <p:tgtEl>
                                          <p:spTgt spid="603145">
                                            <p:txEl>
                                              <p:pRg st="3" end="3"/>
                                            </p:txEl>
                                          </p:spTgt>
                                        </p:tgtEl>
                                        <p:attrNameLst>
                                          <p:attrName>style.visibility</p:attrName>
                                        </p:attrNameLst>
                                      </p:cBhvr>
                                      <p:to>
                                        <p:strVal val="visible"/>
                                      </p:to>
                                    </p:set>
                                    <p:anim calcmode="lin" valueType="num">
                                      <p:cBhvr additive="base">
                                        <p:cTn id="43" dur="500" fill="hold"/>
                                        <p:tgtEl>
                                          <p:spTgt spid="603145">
                                            <p:txEl>
                                              <p:pRg st="3" end="3"/>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603145">
                                            <p:txEl>
                                              <p:pRg st="3" end="3"/>
                                            </p:txEl>
                                          </p:spTgt>
                                        </p:tgtEl>
                                        <p:attrNameLst>
                                          <p:attrName>ppt_y</p:attrName>
                                        </p:attrNameLst>
                                      </p:cBhvr>
                                      <p:tavLst>
                                        <p:tav tm="0">
                                          <p:val>
                                            <p:strVal val="#ppt_y"/>
                                          </p:val>
                                        </p:tav>
                                        <p:tav tm="100000">
                                          <p:val>
                                            <p:strVal val="#ppt_y"/>
                                          </p:val>
                                        </p:tav>
                                      </p:tavLst>
                                    </p:anim>
                                  </p:childTnLst>
                                </p:cTn>
                              </p:par>
                            </p:childTnLst>
                          </p:cTn>
                        </p:par>
                        <p:par>
                          <p:cTn id="45" fill="hold" nodeType="afterGroup">
                            <p:stCondLst>
                              <p:cond delay="1000"/>
                            </p:stCondLst>
                            <p:childTnLst>
                              <p:par>
                                <p:cTn id="46" presetID="2" presetClass="entr" presetSubtype="8" fill="hold" grpId="0" nodeType="afterEffect">
                                  <p:stCondLst>
                                    <p:cond delay="0"/>
                                  </p:stCondLst>
                                  <p:childTnLst>
                                    <p:set>
                                      <p:cBhvr>
                                        <p:cTn id="47" dur="1" fill="hold">
                                          <p:stCondLst>
                                            <p:cond delay="0"/>
                                          </p:stCondLst>
                                        </p:cTn>
                                        <p:tgtEl>
                                          <p:spTgt spid="603145">
                                            <p:txEl>
                                              <p:pRg st="5" end="5"/>
                                            </p:txEl>
                                          </p:spTgt>
                                        </p:tgtEl>
                                        <p:attrNameLst>
                                          <p:attrName>style.visibility</p:attrName>
                                        </p:attrNameLst>
                                      </p:cBhvr>
                                      <p:to>
                                        <p:strVal val="visible"/>
                                      </p:to>
                                    </p:set>
                                    <p:anim calcmode="lin" valueType="num">
                                      <p:cBhvr additive="base">
                                        <p:cTn id="48" dur="500" fill="hold"/>
                                        <p:tgtEl>
                                          <p:spTgt spid="603145">
                                            <p:txEl>
                                              <p:pRg st="5" end="5"/>
                                            </p:txEl>
                                          </p:spTgt>
                                        </p:tgtEl>
                                        <p:attrNameLst>
                                          <p:attrName>ppt_x</p:attrName>
                                        </p:attrNameLst>
                                      </p:cBhvr>
                                      <p:tavLst>
                                        <p:tav tm="0">
                                          <p:val>
                                            <p:strVal val="0-#ppt_w/2"/>
                                          </p:val>
                                        </p:tav>
                                        <p:tav tm="100000">
                                          <p:val>
                                            <p:strVal val="#ppt_x"/>
                                          </p:val>
                                        </p:tav>
                                      </p:tavLst>
                                    </p:anim>
                                    <p:anim calcmode="lin" valueType="num">
                                      <p:cBhvr additive="base">
                                        <p:cTn id="49" dur="500" fill="hold"/>
                                        <p:tgtEl>
                                          <p:spTgt spid="60314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2" presetClass="entr" presetSubtype="8" fill="hold" grpId="0" nodeType="clickEffect">
                                  <p:stCondLst>
                                    <p:cond delay="0"/>
                                  </p:stCondLst>
                                  <p:childTnLst>
                                    <p:set>
                                      <p:cBhvr>
                                        <p:cTn id="53" dur="1" fill="hold">
                                          <p:stCondLst>
                                            <p:cond delay="0"/>
                                          </p:stCondLst>
                                        </p:cTn>
                                        <p:tgtEl>
                                          <p:spTgt spid="603146">
                                            <p:txEl>
                                              <p:pRg st="0" end="0"/>
                                            </p:txEl>
                                          </p:spTgt>
                                        </p:tgtEl>
                                        <p:attrNameLst>
                                          <p:attrName>style.visibility</p:attrName>
                                        </p:attrNameLst>
                                      </p:cBhvr>
                                      <p:to>
                                        <p:strVal val="visible"/>
                                      </p:to>
                                    </p:set>
                                    <p:anim calcmode="lin" valueType="num">
                                      <p:cBhvr additive="base">
                                        <p:cTn id="54" dur="500" fill="hold"/>
                                        <p:tgtEl>
                                          <p:spTgt spid="603146">
                                            <p:txEl>
                                              <p:pRg st="0" end="0"/>
                                            </p:txEl>
                                          </p:spTgt>
                                        </p:tgtEl>
                                        <p:attrNameLst>
                                          <p:attrName>ppt_x</p:attrName>
                                        </p:attrNameLst>
                                      </p:cBhvr>
                                      <p:tavLst>
                                        <p:tav tm="0">
                                          <p:val>
                                            <p:strVal val="0-#ppt_w/2"/>
                                          </p:val>
                                        </p:tav>
                                        <p:tav tm="100000">
                                          <p:val>
                                            <p:strVal val="#ppt_x"/>
                                          </p:val>
                                        </p:tav>
                                      </p:tavLst>
                                    </p:anim>
                                    <p:anim calcmode="lin" valueType="num">
                                      <p:cBhvr additive="base">
                                        <p:cTn id="55" dur="500" fill="hold"/>
                                        <p:tgtEl>
                                          <p:spTgt spid="60314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3138" grpId="0" animBg="1"/>
      <p:bldP spid="603139" grpId="0" autoUpdateAnimBg="0"/>
      <p:bldP spid="603141" grpId="0" build="p" autoUpdateAnimBg="0" advAuto="0"/>
      <p:bldP spid="603143" grpId="0" build="p" autoUpdateAnimBg="0"/>
      <p:bldP spid="603145" grpId="0" build="p" autoUpdateAnimBg="0" advAuto="0"/>
      <p:bldP spid="603146" grpId="0" build="p"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26"/>
          <p:cNvSpPr>
            <a:spLocks noGrp="1" noChangeArrowheads="1"/>
          </p:cNvSpPr>
          <p:nvPr>
            <p:ph type="subTitle" idx="1"/>
          </p:nvPr>
        </p:nvSpPr>
        <p:spPr bwMode="auto">
          <a:prstGeom prst="rect">
            <a:avLst/>
          </a:prstGeom>
          <a:gradFill rotWithShape="0">
            <a:gsLst>
              <a:gs pos="0">
                <a:srgbClr val="6600FF"/>
              </a:gs>
              <a:gs pos="100000">
                <a:srgbClr val="4700B2"/>
              </a:gs>
            </a:gsLst>
            <a:path path="shape">
              <a:fillToRect l="50000" t="50000" r="50000" b="50000"/>
            </a:path>
          </a:gradFill>
          <a:ln w="76200">
            <a:solidFill>
              <a:srgbClr val="000080"/>
            </a:solidFill>
            <a:miter lim="800000"/>
            <a:headEnd/>
            <a:tailEnd/>
          </a:ln>
        </p:spPr>
        <p:txBody>
          <a:bodyPr lIns="92075" tIns="46038" rIns="92075" bIns="46038" anchor="ctr">
            <a:normAutofit/>
          </a:bodyPr>
          <a:lstStyle/>
          <a:p>
            <a:pPr algn="ctr"/>
            <a:r>
              <a:rPr lang="en-GB" sz="4400" b="1" dirty="0">
                <a:solidFill>
                  <a:srgbClr val="FFFFFF"/>
                </a:solidFill>
              </a:rPr>
              <a:t>ΣΤΡΑΤΗΓΙΚΕΣ  </a:t>
            </a:r>
            <a:r>
              <a:rPr lang="el-GR" sz="4400" b="1" dirty="0" smtClean="0">
                <a:solidFill>
                  <a:srgbClr val="FFFFFF"/>
                </a:solidFill>
              </a:rPr>
              <a:t>ΣΥΡΡΙΚΝΩΣΗΣ/ΔΙΑΣΩΣΗΣ</a:t>
            </a:r>
            <a:endParaRPr lang="en-GB" sz="4400" b="1" dirty="0">
              <a:solidFill>
                <a:srgbClr val="FFFFFF"/>
              </a:solidFill>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0594" name="Rectangle 2"/>
          <p:cNvSpPr>
            <a:spLocks noGrp="1" noChangeArrowheads="1"/>
          </p:cNvSpPr>
          <p:nvPr>
            <p:ph type="title"/>
          </p:nvPr>
        </p:nvSpPr>
        <p:spPr>
          <a:xfrm>
            <a:off x="422275" y="214290"/>
            <a:ext cx="8229600" cy="928710"/>
          </a:xfrm>
        </p:spPr>
        <p:txBody>
          <a:bodyPr>
            <a:noAutofit/>
          </a:bodyPr>
          <a:lstStyle/>
          <a:p>
            <a:pPr>
              <a:defRPr/>
            </a:pPr>
            <a:r>
              <a:rPr lang="el-GR" sz="2800" b="1" dirty="0" smtClean="0">
                <a:solidFill>
                  <a:srgbClr val="FF0000"/>
                </a:solidFill>
                <a:latin typeface="PA-Souvenir" pitchFamily="18" charset="0"/>
              </a:rPr>
              <a:t>Ελληνικές Επιχειρήσεις που υπέβαλαν αίτηση πτώχευσης το 2004</a:t>
            </a:r>
          </a:p>
        </p:txBody>
      </p:sp>
      <p:grpSp>
        <p:nvGrpSpPr>
          <p:cNvPr id="2" name="Group 3"/>
          <p:cNvGrpSpPr>
            <a:grpSpLocks/>
          </p:cNvGrpSpPr>
          <p:nvPr/>
        </p:nvGrpSpPr>
        <p:grpSpPr bwMode="auto">
          <a:xfrm>
            <a:off x="539750" y="1181100"/>
            <a:ext cx="8389938" cy="4676792"/>
            <a:chOff x="113" y="744"/>
            <a:chExt cx="5534" cy="3094"/>
          </a:xfrm>
        </p:grpSpPr>
        <p:sp>
          <p:nvSpPr>
            <p:cNvPr id="750596" name="Rectangle 4"/>
            <p:cNvSpPr>
              <a:spLocks noChangeArrowheads="1"/>
            </p:cNvSpPr>
            <p:nvPr/>
          </p:nvSpPr>
          <p:spPr bwMode="auto">
            <a:xfrm>
              <a:off x="4264" y="3417"/>
              <a:ext cx="1383" cy="421"/>
            </a:xfrm>
            <a:prstGeom prst="rect">
              <a:avLst/>
            </a:prstGeom>
            <a:noFill/>
            <a:ln>
              <a:noFill/>
            </a:ln>
            <a:effectLst/>
            <a:extLst/>
          </p:spPr>
          <p:txBody>
            <a:bodyPr anchor="ctr"/>
            <a:lstStyle/>
            <a:p>
              <a:pPr algn="ctr">
                <a:spcBef>
                  <a:spcPct val="20000"/>
                </a:spcBef>
                <a:buClr>
                  <a:srgbClr val="FF6633"/>
                </a:buClr>
                <a:buSzPct val="100000"/>
                <a:defRPr/>
              </a:pPr>
              <a:r>
                <a:rPr lang="el-GR" sz="1900">
                  <a:effectLst>
                    <a:outerShdw blurRad="38100" dist="38100" dir="2700000" algn="tl">
                      <a:srgbClr val="C0C0C0"/>
                    </a:outerShdw>
                  </a:effectLst>
                  <a:latin typeface="Arial Rounded MT Bold" pitchFamily="34" charset="0"/>
                </a:rPr>
                <a:t>Χερσαίες Μεταφορές</a:t>
              </a:r>
            </a:p>
          </p:txBody>
        </p:sp>
        <p:sp>
          <p:nvSpPr>
            <p:cNvPr id="750597" name="Rectangle 5"/>
            <p:cNvSpPr>
              <a:spLocks noChangeArrowheads="1"/>
            </p:cNvSpPr>
            <p:nvPr/>
          </p:nvSpPr>
          <p:spPr bwMode="auto">
            <a:xfrm>
              <a:off x="2699" y="3417"/>
              <a:ext cx="1561" cy="421"/>
            </a:xfrm>
            <a:prstGeom prst="rect">
              <a:avLst/>
            </a:prstGeom>
            <a:noFill/>
            <a:ln>
              <a:noFill/>
            </a:ln>
            <a:effectLst/>
            <a:extLst/>
          </p:spPr>
          <p:txBody>
            <a:bodyPr anchor="ctr"/>
            <a:lstStyle/>
            <a:p>
              <a:pPr>
                <a:spcBef>
                  <a:spcPct val="20000"/>
                </a:spcBef>
                <a:buClr>
                  <a:srgbClr val="FF6633"/>
                </a:buClr>
                <a:buSzPct val="100000"/>
                <a:defRPr/>
              </a:pPr>
              <a:r>
                <a:rPr lang="el-GR" sz="1900">
                  <a:effectLst>
                    <a:outerShdw blurRad="38100" dist="38100" dir="2700000" algn="tl">
                      <a:srgbClr val="C0C0C0"/>
                    </a:outerShdw>
                  </a:effectLst>
                  <a:latin typeface="Arial Rounded MT Bold" pitchFamily="34" charset="0"/>
                </a:rPr>
                <a:t>Η.Σ.Α.Π.  Α.Ε.</a:t>
              </a:r>
            </a:p>
          </p:txBody>
        </p:sp>
        <p:sp>
          <p:nvSpPr>
            <p:cNvPr id="750598" name="Rectangle 6"/>
            <p:cNvSpPr>
              <a:spLocks noChangeArrowheads="1"/>
            </p:cNvSpPr>
            <p:nvPr/>
          </p:nvSpPr>
          <p:spPr bwMode="auto">
            <a:xfrm>
              <a:off x="1519" y="3417"/>
              <a:ext cx="1180" cy="421"/>
            </a:xfrm>
            <a:prstGeom prst="rect">
              <a:avLst/>
            </a:prstGeom>
            <a:noFill/>
            <a:ln>
              <a:noFill/>
            </a:ln>
            <a:effectLst/>
            <a:extLst/>
          </p:spPr>
          <p:txBody>
            <a:bodyPr anchor="ctr"/>
            <a:lstStyle/>
            <a:p>
              <a:pPr algn="ctr">
                <a:spcBef>
                  <a:spcPct val="20000"/>
                </a:spcBef>
                <a:buClr>
                  <a:srgbClr val="FF6633"/>
                </a:buClr>
                <a:buSzPct val="100000"/>
                <a:defRPr/>
              </a:pPr>
              <a:r>
                <a:rPr lang="el-GR" sz="1900">
                  <a:effectLst>
                    <a:outerShdw blurRad="38100" dist="38100" dir="2700000" algn="tl">
                      <a:srgbClr val="C0C0C0"/>
                    </a:outerShdw>
                  </a:effectLst>
                  <a:latin typeface="Arial Rounded MT Bold" pitchFamily="34" charset="0"/>
                </a:rPr>
                <a:t>Εμπόριο – Ηλεκτρ. Είδη</a:t>
              </a:r>
            </a:p>
          </p:txBody>
        </p:sp>
        <p:sp>
          <p:nvSpPr>
            <p:cNvPr id="750599" name="Rectangle 7"/>
            <p:cNvSpPr>
              <a:spLocks noChangeArrowheads="1"/>
            </p:cNvSpPr>
            <p:nvPr/>
          </p:nvSpPr>
          <p:spPr bwMode="auto">
            <a:xfrm>
              <a:off x="113" y="3417"/>
              <a:ext cx="1406" cy="421"/>
            </a:xfrm>
            <a:prstGeom prst="rect">
              <a:avLst/>
            </a:prstGeom>
            <a:noFill/>
            <a:ln>
              <a:noFill/>
            </a:ln>
            <a:effectLst/>
            <a:extLst/>
          </p:spPr>
          <p:txBody>
            <a:bodyPr anchor="ctr"/>
            <a:lstStyle/>
            <a:p>
              <a:pPr>
                <a:spcBef>
                  <a:spcPct val="20000"/>
                </a:spcBef>
                <a:buClr>
                  <a:srgbClr val="FF6633"/>
                </a:buClr>
                <a:buSzPct val="100000"/>
                <a:defRPr/>
              </a:pPr>
              <a:r>
                <a:rPr lang="el-GR" sz="1900">
                  <a:effectLst>
                    <a:outerShdw blurRad="38100" dist="38100" dir="2700000" algn="tl">
                      <a:srgbClr val="C0C0C0"/>
                    </a:outerShdw>
                  </a:effectLst>
                  <a:latin typeface="Arial Rounded MT Bold" pitchFamily="34" charset="0"/>
                </a:rPr>
                <a:t>Φειδάκης, Γ., &amp; ΣΙΑ Α.Ε.</a:t>
              </a:r>
            </a:p>
          </p:txBody>
        </p:sp>
        <p:sp>
          <p:nvSpPr>
            <p:cNvPr id="750600" name="Rectangle 8"/>
            <p:cNvSpPr>
              <a:spLocks noChangeArrowheads="1"/>
            </p:cNvSpPr>
            <p:nvPr/>
          </p:nvSpPr>
          <p:spPr bwMode="auto">
            <a:xfrm>
              <a:off x="4264" y="2996"/>
              <a:ext cx="1383" cy="421"/>
            </a:xfrm>
            <a:prstGeom prst="rect">
              <a:avLst/>
            </a:prstGeom>
            <a:noFill/>
            <a:ln>
              <a:noFill/>
            </a:ln>
            <a:effectLst/>
            <a:extLst/>
          </p:spPr>
          <p:txBody>
            <a:bodyPr anchor="ctr"/>
            <a:lstStyle/>
            <a:p>
              <a:pPr algn="ctr">
                <a:spcBef>
                  <a:spcPct val="20000"/>
                </a:spcBef>
                <a:buClr>
                  <a:srgbClr val="FF6633"/>
                </a:buClr>
                <a:buSzPct val="100000"/>
                <a:defRPr/>
              </a:pPr>
              <a:r>
                <a:rPr lang="el-GR" sz="1900">
                  <a:effectLst>
                    <a:outerShdw blurRad="38100" dist="38100" dir="2700000" algn="tl">
                      <a:srgbClr val="C0C0C0"/>
                    </a:outerShdw>
                  </a:effectLst>
                  <a:latin typeface="Arial Rounded MT Bold" pitchFamily="34" charset="0"/>
                </a:rPr>
                <a:t>Χερσαίες Μεταφορές</a:t>
              </a:r>
            </a:p>
          </p:txBody>
        </p:sp>
        <p:sp>
          <p:nvSpPr>
            <p:cNvPr id="750601" name="Rectangle 9"/>
            <p:cNvSpPr>
              <a:spLocks noChangeArrowheads="1"/>
            </p:cNvSpPr>
            <p:nvPr/>
          </p:nvSpPr>
          <p:spPr bwMode="auto">
            <a:xfrm>
              <a:off x="2699" y="2996"/>
              <a:ext cx="1561" cy="421"/>
            </a:xfrm>
            <a:prstGeom prst="rect">
              <a:avLst/>
            </a:prstGeom>
            <a:noFill/>
            <a:ln>
              <a:noFill/>
            </a:ln>
            <a:effectLst/>
            <a:extLst/>
          </p:spPr>
          <p:txBody>
            <a:bodyPr anchor="ctr"/>
            <a:lstStyle/>
            <a:p>
              <a:pPr>
                <a:spcBef>
                  <a:spcPct val="20000"/>
                </a:spcBef>
                <a:buClr>
                  <a:srgbClr val="FF6633"/>
                </a:buClr>
                <a:buSzPct val="100000"/>
                <a:defRPr/>
              </a:pPr>
              <a:r>
                <a:rPr lang="el-GR" sz="1900">
                  <a:effectLst>
                    <a:outerShdw blurRad="38100" dist="38100" dir="2700000" algn="tl">
                      <a:srgbClr val="C0C0C0"/>
                    </a:outerShdw>
                  </a:effectLst>
                  <a:latin typeface="Arial Rounded MT Bold" pitchFamily="34" charset="0"/>
                </a:rPr>
                <a:t>Ε.ΘΕ.Λ.  Α.Ε.</a:t>
              </a:r>
            </a:p>
          </p:txBody>
        </p:sp>
        <p:sp>
          <p:nvSpPr>
            <p:cNvPr id="750602" name="Rectangle 10"/>
            <p:cNvSpPr>
              <a:spLocks noChangeArrowheads="1"/>
            </p:cNvSpPr>
            <p:nvPr/>
          </p:nvSpPr>
          <p:spPr bwMode="auto">
            <a:xfrm>
              <a:off x="1519" y="2996"/>
              <a:ext cx="1180" cy="421"/>
            </a:xfrm>
            <a:prstGeom prst="rect">
              <a:avLst/>
            </a:prstGeom>
            <a:noFill/>
            <a:ln>
              <a:noFill/>
            </a:ln>
            <a:effectLst/>
            <a:extLst/>
          </p:spPr>
          <p:txBody>
            <a:bodyPr anchor="ctr"/>
            <a:lstStyle/>
            <a:p>
              <a:pPr algn="ctr">
                <a:spcBef>
                  <a:spcPct val="20000"/>
                </a:spcBef>
                <a:buClr>
                  <a:srgbClr val="FF6633"/>
                </a:buClr>
                <a:buSzPct val="100000"/>
                <a:defRPr/>
              </a:pPr>
              <a:r>
                <a:rPr lang="el-GR" sz="1900" dirty="0">
                  <a:effectLst>
                    <a:outerShdw blurRad="38100" dist="38100" dir="2700000" algn="tl">
                      <a:srgbClr val="C0C0C0"/>
                    </a:outerShdw>
                  </a:effectLst>
                  <a:latin typeface="Arial Rounded MT Bold" pitchFamily="34" charset="0"/>
                </a:rPr>
                <a:t>Εμπόριο – Ηλεκτρ. Είδη</a:t>
              </a:r>
            </a:p>
          </p:txBody>
        </p:sp>
        <p:sp>
          <p:nvSpPr>
            <p:cNvPr id="750603" name="Rectangle 11"/>
            <p:cNvSpPr>
              <a:spLocks noChangeArrowheads="1"/>
            </p:cNvSpPr>
            <p:nvPr/>
          </p:nvSpPr>
          <p:spPr bwMode="auto">
            <a:xfrm>
              <a:off x="113" y="2996"/>
              <a:ext cx="1406" cy="421"/>
            </a:xfrm>
            <a:prstGeom prst="rect">
              <a:avLst/>
            </a:prstGeom>
            <a:noFill/>
            <a:ln>
              <a:noFill/>
            </a:ln>
            <a:effectLst/>
            <a:extLst/>
          </p:spPr>
          <p:txBody>
            <a:bodyPr anchor="ctr"/>
            <a:lstStyle/>
            <a:p>
              <a:pPr>
                <a:spcBef>
                  <a:spcPct val="20000"/>
                </a:spcBef>
                <a:buClr>
                  <a:srgbClr val="FF6633"/>
                </a:buClr>
                <a:buSzPct val="100000"/>
                <a:defRPr/>
              </a:pPr>
              <a:r>
                <a:rPr lang="el-GR" sz="1900">
                  <a:effectLst>
                    <a:outerShdw blurRad="38100" dist="38100" dir="2700000" algn="tl">
                      <a:srgbClr val="C0C0C0"/>
                    </a:outerShdw>
                  </a:effectLst>
                  <a:latin typeface="Arial Rounded MT Bold" pitchFamily="34" charset="0"/>
                </a:rPr>
                <a:t>Εικόνα – Ήχος ΑΕΕ</a:t>
              </a:r>
            </a:p>
          </p:txBody>
        </p:sp>
        <p:sp>
          <p:nvSpPr>
            <p:cNvPr id="750604" name="Rectangle 12"/>
            <p:cNvSpPr>
              <a:spLocks noChangeArrowheads="1"/>
            </p:cNvSpPr>
            <p:nvPr/>
          </p:nvSpPr>
          <p:spPr bwMode="auto">
            <a:xfrm>
              <a:off x="4264" y="2575"/>
              <a:ext cx="1383" cy="421"/>
            </a:xfrm>
            <a:prstGeom prst="rect">
              <a:avLst/>
            </a:prstGeom>
            <a:noFill/>
            <a:ln>
              <a:noFill/>
            </a:ln>
            <a:effectLst/>
            <a:extLst/>
          </p:spPr>
          <p:txBody>
            <a:bodyPr anchor="ctr"/>
            <a:lstStyle/>
            <a:p>
              <a:pPr algn="ctr">
                <a:spcBef>
                  <a:spcPct val="20000"/>
                </a:spcBef>
                <a:buClr>
                  <a:srgbClr val="FF6633"/>
                </a:buClr>
                <a:buSzPct val="100000"/>
                <a:defRPr/>
              </a:pPr>
              <a:r>
                <a:rPr lang="el-GR" sz="1900">
                  <a:effectLst>
                    <a:outerShdw blurRad="38100" dist="38100" dir="2700000" algn="tl">
                      <a:srgbClr val="C0C0C0"/>
                    </a:outerShdw>
                  </a:effectLst>
                  <a:latin typeface="Arial Rounded MT Bold" pitchFamily="34" charset="0"/>
                </a:rPr>
                <a:t>Ταχυδρομικές Υπηρεσίες</a:t>
              </a:r>
            </a:p>
          </p:txBody>
        </p:sp>
        <p:sp>
          <p:nvSpPr>
            <p:cNvPr id="750605" name="Rectangle 13"/>
            <p:cNvSpPr>
              <a:spLocks noChangeArrowheads="1"/>
            </p:cNvSpPr>
            <p:nvPr/>
          </p:nvSpPr>
          <p:spPr bwMode="auto">
            <a:xfrm>
              <a:off x="2699" y="2575"/>
              <a:ext cx="1561" cy="421"/>
            </a:xfrm>
            <a:prstGeom prst="rect">
              <a:avLst/>
            </a:prstGeom>
            <a:noFill/>
            <a:ln>
              <a:noFill/>
            </a:ln>
            <a:effectLst/>
            <a:extLst/>
          </p:spPr>
          <p:txBody>
            <a:bodyPr anchor="ctr"/>
            <a:lstStyle/>
            <a:p>
              <a:pPr>
                <a:spcBef>
                  <a:spcPct val="20000"/>
                </a:spcBef>
                <a:buClr>
                  <a:srgbClr val="FF6633"/>
                </a:buClr>
                <a:buSzPct val="100000"/>
                <a:defRPr/>
              </a:pPr>
              <a:r>
                <a:rPr lang="en-US" sz="1900">
                  <a:effectLst>
                    <a:outerShdw blurRad="38100" dist="38100" dir="2700000" algn="tl">
                      <a:srgbClr val="C0C0C0"/>
                    </a:outerShdw>
                  </a:effectLst>
                  <a:latin typeface="Arial Rounded MT Bold" pitchFamily="34" charset="0"/>
                </a:rPr>
                <a:t>Speedex</a:t>
              </a:r>
              <a:r>
                <a:rPr lang="el-GR" sz="1900">
                  <a:effectLst>
                    <a:outerShdw blurRad="38100" dist="38100" dir="2700000" algn="tl">
                      <a:srgbClr val="C0C0C0"/>
                    </a:outerShdw>
                  </a:effectLst>
                  <a:latin typeface="Arial Rounded MT Bold" pitchFamily="34" charset="0"/>
                </a:rPr>
                <a:t> Α.Ε.</a:t>
              </a:r>
            </a:p>
          </p:txBody>
        </p:sp>
        <p:sp>
          <p:nvSpPr>
            <p:cNvPr id="750606" name="Rectangle 14"/>
            <p:cNvSpPr>
              <a:spLocks noChangeArrowheads="1"/>
            </p:cNvSpPr>
            <p:nvPr/>
          </p:nvSpPr>
          <p:spPr bwMode="auto">
            <a:xfrm>
              <a:off x="1519" y="2575"/>
              <a:ext cx="1180" cy="421"/>
            </a:xfrm>
            <a:prstGeom prst="rect">
              <a:avLst/>
            </a:prstGeom>
            <a:noFill/>
            <a:ln>
              <a:noFill/>
            </a:ln>
            <a:effectLst/>
            <a:extLst/>
          </p:spPr>
          <p:txBody>
            <a:bodyPr anchor="ctr"/>
            <a:lstStyle/>
            <a:p>
              <a:pPr algn="ctr">
                <a:spcBef>
                  <a:spcPct val="20000"/>
                </a:spcBef>
                <a:buClr>
                  <a:srgbClr val="FF6633"/>
                </a:buClr>
                <a:buSzPct val="100000"/>
                <a:defRPr/>
              </a:pPr>
              <a:r>
                <a:rPr lang="el-GR" sz="1900">
                  <a:effectLst>
                    <a:outerShdw blurRad="38100" dist="38100" dir="2700000" algn="tl">
                      <a:srgbClr val="C0C0C0"/>
                    </a:outerShdw>
                  </a:effectLst>
                  <a:latin typeface="Arial Rounded MT Bold" pitchFamily="34" charset="0"/>
                </a:rPr>
                <a:t>Εμπόριο – Ηλεκτρ. Είδη</a:t>
              </a:r>
            </a:p>
          </p:txBody>
        </p:sp>
        <p:sp>
          <p:nvSpPr>
            <p:cNvPr id="750607" name="Rectangle 15"/>
            <p:cNvSpPr>
              <a:spLocks noChangeArrowheads="1"/>
            </p:cNvSpPr>
            <p:nvPr/>
          </p:nvSpPr>
          <p:spPr bwMode="auto">
            <a:xfrm>
              <a:off x="113" y="2575"/>
              <a:ext cx="1406" cy="421"/>
            </a:xfrm>
            <a:prstGeom prst="rect">
              <a:avLst/>
            </a:prstGeom>
            <a:noFill/>
            <a:ln>
              <a:noFill/>
            </a:ln>
            <a:effectLst/>
            <a:extLst/>
          </p:spPr>
          <p:txBody>
            <a:bodyPr anchor="ctr"/>
            <a:lstStyle/>
            <a:p>
              <a:pPr>
                <a:spcBef>
                  <a:spcPct val="20000"/>
                </a:spcBef>
                <a:buClr>
                  <a:srgbClr val="FF6633"/>
                </a:buClr>
                <a:buSzPct val="100000"/>
                <a:defRPr/>
              </a:pPr>
              <a:r>
                <a:rPr lang="el-GR" sz="1900">
                  <a:effectLst>
                    <a:outerShdw blurRad="38100" dist="38100" dir="2700000" algn="tl">
                      <a:srgbClr val="C0C0C0"/>
                    </a:outerShdw>
                  </a:effectLst>
                  <a:latin typeface="Arial Rounded MT Bold" pitchFamily="34" charset="0"/>
                </a:rPr>
                <a:t>Μπενρουμπή, Σ., Α.Ε.</a:t>
              </a:r>
            </a:p>
          </p:txBody>
        </p:sp>
        <p:sp>
          <p:nvSpPr>
            <p:cNvPr id="750608" name="Rectangle 16"/>
            <p:cNvSpPr>
              <a:spLocks noChangeArrowheads="1"/>
            </p:cNvSpPr>
            <p:nvPr/>
          </p:nvSpPr>
          <p:spPr bwMode="auto">
            <a:xfrm>
              <a:off x="4264" y="2154"/>
              <a:ext cx="1383" cy="421"/>
            </a:xfrm>
            <a:prstGeom prst="rect">
              <a:avLst/>
            </a:prstGeom>
            <a:noFill/>
            <a:ln>
              <a:noFill/>
            </a:ln>
            <a:effectLst/>
            <a:extLst/>
          </p:spPr>
          <p:txBody>
            <a:bodyPr anchor="ctr"/>
            <a:lstStyle/>
            <a:p>
              <a:pPr algn="ctr">
                <a:spcBef>
                  <a:spcPct val="20000"/>
                </a:spcBef>
                <a:buClr>
                  <a:srgbClr val="FF6633"/>
                </a:buClr>
                <a:buSzPct val="100000"/>
                <a:defRPr/>
              </a:pPr>
              <a:r>
                <a:rPr lang="el-GR" sz="1900">
                  <a:effectLst>
                    <a:outerShdw blurRad="38100" dist="38100" dir="2700000" algn="tl">
                      <a:srgbClr val="C0C0C0"/>
                    </a:outerShdw>
                  </a:effectLst>
                  <a:latin typeface="Arial Rounded MT Bold" pitchFamily="34" charset="0"/>
                </a:rPr>
                <a:t>Προμηθευτές </a:t>
              </a:r>
              <a:r>
                <a:rPr lang="en-US" sz="1900">
                  <a:effectLst>
                    <a:outerShdw blurRad="38100" dist="38100" dir="2700000" algn="tl">
                      <a:srgbClr val="C0C0C0"/>
                    </a:outerShdw>
                  </a:effectLst>
                  <a:latin typeface="Arial Rounded MT Bold" pitchFamily="34" charset="0"/>
                </a:rPr>
                <a:t>Hardware</a:t>
              </a:r>
              <a:endParaRPr lang="el-GR" sz="1900">
                <a:effectLst>
                  <a:outerShdw blurRad="38100" dist="38100" dir="2700000" algn="tl">
                    <a:srgbClr val="C0C0C0"/>
                  </a:outerShdw>
                </a:effectLst>
                <a:latin typeface="Arial Rounded MT Bold" pitchFamily="34" charset="0"/>
              </a:endParaRPr>
            </a:p>
          </p:txBody>
        </p:sp>
        <p:sp>
          <p:nvSpPr>
            <p:cNvPr id="750609" name="Rectangle 17"/>
            <p:cNvSpPr>
              <a:spLocks noChangeArrowheads="1"/>
            </p:cNvSpPr>
            <p:nvPr/>
          </p:nvSpPr>
          <p:spPr bwMode="auto">
            <a:xfrm>
              <a:off x="2699" y="2154"/>
              <a:ext cx="1561" cy="421"/>
            </a:xfrm>
            <a:prstGeom prst="rect">
              <a:avLst/>
            </a:prstGeom>
            <a:noFill/>
            <a:ln>
              <a:noFill/>
            </a:ln>
            <a:effectLst/>
            <a:extLst/>
          </p:spPr>
          <p:txBody>
            <a:bodyPr anchor="ctr"/>
            <a:lstStyle/>
            <a:p>
              <a:pPr>
                <a:spcBef>
                  <a:spcPct val="20000"/>
                </a:spcBef>
                <a:buClr>
                  <a:srgbClr val="FF6633"/>
                </a:buClr>
                <a:buSzPct val="100000"/>
                <a:defRPr/>
              </a:pPr>
              <a:r>
                <a:rPr lang="en-US" sz="1900">
                  <a:effectLst>
                    <a:outerShdw blurRad="38100" dist="38100" dir="2700000" algn="tl">
                      <a:srgbClr val="C0C0C0"/>
                    </a:outerShdw>
                  </a:effectLst>
                  <a:latin typeface="Arial Rounded MT Bold" pitchFamily="34" charset="0"/>
                </a:rPr>
                <a:t>Micromedia</a:t>
              </a:r>
              <a:r>
                <a:rPr lang="el-GR" sz="1900">
                  <a:effectLst>
                    <a:outerShdw blurRad="38100" dist="38100" dir="2700000" algn="tl">
                      <a:srgbClr val="C0C0C0"/>
                    </a:outerShdw>
                  </a:effectLst>
                  <a:latin typeface="Arial Rounded MT Bold" pitchFamily="34" charset="0"/>
                </a:rPr>
                <a:t> Μπριτάννια Α.Ε.</a:t>
              </a:r>
            </a:p>
          </p:txBody>
        </p:sp>
        <p:sp>
          <p:nvSpPr>
            <p:cNvPr id="750610" name="Rectangle 18"/>
            <p:cNvSpPr>
              <a:spLocks noChangeArrowheads="1"/>
            </p:cNvSpPr>
            <p:nvPr/>
          </p:nvSpPr>
          <p:spPr bwMode="auto">
            <a:xfrm>
              <a:off x="1519" y="2154"/>
              <a:ext cx="1180" cy="421"/>
            </a:xfrm>
            <a:prstGeom prst="rect">
              <a:avLst/>
            </a:prstGeom>
            <a:noFill/>
            <a:ln>
              <a:noFill/>
            </a:ln>
            <a:effectLst/>
            <a:extLst/>
          </p:spPr>
          <p:txBody>
            <a:bodyPr anchor="ctr"/>
            <a:lstStyle/>
            <a:p>
              <a:pPr algn="ctr">
                <a:spcBef>
                  <a:spcPct val="20000"/>
                </a:spcBef>
                <a:buClr>
                  <a:srgbClr val="FF6633"/>
                </a:buClr>
                <a:buSzPct val="100000"/>
                <a:defRPr/>
              </a:pPr>
              <a:r>
                <a:rPr lang="el-GR" sz="1900">
                  <a:effectLst>
                    <a:outerShdw blurRad="38100" dist="38100" dir="2700000" algn="tl">
                      <a:srgbClr val="C0C0C0"/>
                    </a:outerShdw>
                  </a:effectLst>
                  <a:latin typeface="Arial Rounded MT Bold" pitchFamily="34" charset="0"/>
                </a:rPr>
                <a:t>Εμπόριο – Ηλεκτρ. Είδη</a:t>
              </a:r>
            </a:p>
          </p:txBody>
        </p:sp>
        <p:sp>
          <p:nvSpPr>
            <p:cNvPr id="750611" name="Rectangle 19"/>
            <p:cNvSpPr>
              <a:spLocks noChangeArrowheads="1"/>
            </p:cNvSpPr>
            <p:nvPr/>
          </p:nvSpPr>
          <p:spPr bwMode="auto">
            <a:xfrm>
              <a:off x="113" y="2154"/>
              <a:ext cx="1406" cy="421"/>
            </a:xfrm>
            <a:prstGeom prst="rect">
              <a:avLst/>
            </a:prstGeom>
            <a:noFill/>
            <a:ln>
              <a:noFill/>
            </a:ln>
            <a:effectLst/>
            <a:extLst/>
          </p:spPr>
          <p:txBody>
            <a:bodyPr anchor="ctr"/>
            <a:lstStyle/>
            <a:p>
              <a:pPr>
                <a:spcBef>
                  <a:spcPct val="20000"/>
                </a:spcBef>
                <a:buClr>
                  <a:srgbClr val="FF6633"/>
                </a:buClr>
                <a:buSzPct val="100000"/>
                <a:defRPr/>
              </a:pPr>
              <a:r>
                <a:rPr lang="el-GR" sz="1900">
                  <a:effectLst>
                    <a:outerShdw blurRad="38100" dist="38100" dir="2700000" algn="tl">
                      <a:srgbClr val="C0C0C0"/>
                    </a:outerShdw>
                  </a:effectLst>
                  <a:latin typeface="Arial Rounded MT Bold" pitchFamily="34" charset="0"/>
                </a:rPr>
                <a:t>Ράδιο Α. Κορασίδης ΕΕΑΕ</a:t>
              </a:r>
            </a:p>
          </p:txBody>
        </p:sp>
        <p:sp>
          <p:nvSpPr>
            <p:cNvPr id="750612" name="Rectangle 20"/>
            <p:cNvSpPr>
              <a:spLocks noChangeArrowheads="1"/>
            </p:cNvSpPr>
            <p:nvPr/>
          </p:nvSpPr>
          <p:spPr bwMode="auto">
            <a:xfrm>
              <a:off x="4264" y="1551"/>
              <a:ext cx="1383" cy="603"/>
            </a:xfrm>
            <a:prstGeom prst="rect">
              <a:avLst/>
            </a:prstGeom>
            <a:noFill/>
            <a:ln>
              <a:noFill/>
            </a:ln>
            <a:effectLst/>
            <a:extLst/>
          </p:spPr>
          <p:txBody>
            <a:bodyPr anchor="ctr"/>
            <a:lstStyle/>
            <a:p>
              <a:pPr algn="ctr">
                <a:spcBef>
                  <a:spcPct val="20000"/>
                </a:spcBef>
                <a:buClr>
                  <a:srgbClr val="FF6633"/>
                </a:buClr>
                <a:buSzPct val="100000"/>
                <a:defRPr/>
              </a:pPr>
              <a:r>
                <a:rPr lang="el-GR" sz="1900">
                  <a:effectLst>
                    <a:outerShdw blurRad="38100" dist="38100" dir="2700000" algn="tl">
                      <a:srgbClr val="C0C0C0"/>
                    </a:outerShdw>
                  </a:effectLst>
                  <a:latin typeface="Arial Rounded MT Bold" pitchFamily="34" charset="0"/>
                </a:rPr>
                <a:t>Παροχή Ολοκληρωμένων Λύσεων</a:t>
              </a:r>
            </a:p>
          </p:txBody>
        </p:sp>
        <p:sp>
          <p:nvSpPr>
            <p:cNvPr id="750613" name="Rectangle 21"/>
            <p:cNvSpPr>
              <a:spLocks noChangeArrowheads="1"/>
            </p:cNvSpPr>
            <p:nvPr/>
          </p:nvSpPr>
          <p:spPr bwMode="auto">
            <a:xfrm>
              <a:off x="2699" y="1551"/>
              <a:ext cx="1561" cy="603"/>
            </a:xfrm>
            <a:prstGeom prst="rect">
              <a:avLst/>
            </a:prstGeom>
            <a:noFill/>
            <a:ln>
              <a:noFill/>
            </a:ln>
            <a:effectLst/>
            <a:extLst/>
          </p:spPr>
          <p:txBody>
            <a:bodyPr anchor="ctr"/>
            <a:lstStyle/>
            <a:p>
              <a:pPr>
                <a:spcBef>
                  <a:spcPct val="20000"/>
                </a:spcBef>
                <a:buClr>
                  <a:srgbClr val="FF6633"/>
                </a:buClr>
                <a:buSzPct val="100000"/>
                <a:defRPr/>
              </a:pPr>
              <a:r>
                <a:rPr lang="el-GR" sz="1900">
                  <a:effectLst>
                    <a:outerShdw blurRad="38100" dist="38100" dir="2700000" algn="tl">
                      <a:srgbClr val="C0C0C0"/>
                    </a:outerShdw>
                  </a:effectLst>
                  <a:latin typeface="Arial Rounded MT Bold" pitchFamily="34" charset="0"/>
                </a:rPr>
                <a:t>Ιντεάλ Ηλεκτρονική ΑΒΕΕ</a:t>
              </a:r>
            </a:p>
          </p:txBody>
        </p:sp>
        <p:sp>
          <p:nvSpPr>
            <p:cNvPr id="750614" name="Rectangle 22"/>
            <p:cNvSpPr>
              <a:spLocks noChangeArrowheads="1"/>
            </p:cNvSpPr>
            <p:nvPr/>
          </p:nvSpPr>
          <p:spPr bwMode="auto">
            <a:xfrm>
              <a:off x="1519" y="1551"/>
              <a:ext cx="1180" cy="603"/>
            </a:xfrm>
            <a:prstGeom prst="rect">
              <a:avLst/>
            </a:prstGeom>
            <a:noFill/>
            <a:ln>
              <a:noFill/>
            </a:ln>
            <a:effectLst/>
            <a:extLst/>
          </p:spPr>
          <p:txBody>
            <a:bodyPr anchor="ctr"/>
            <a:lstStyle/>
            <a:p>
              <a:pPr algn="ctr">
                <a:spcBef>
                  <a:spcPct val="20000"/>
                </a:spcBef>
                <a:buClr>
                  <a:srgbClr val="FF6633"/>
                </a:buClr>
                <a:buSzPct val="100000"/>
                <a:defRPr/>
              </a:pPr>
              <a:r>
                <a:rPr lang="el-GR" sz="1900">
                  <a:effectLst>
                    <a:outerShdw blurRad="38100" dist="38100" dir="2700000" algn="tl">
                      <a:srgbClr val="C0C0C0"/>
                    </a:outerShdw>
                  </a:effectLst>
                  <a:latin typeface="Arial Rounded MT Bold" pitchFamily="34" charset="0"/>
                </a:rPr>
                <a:t>Κατασκευές</a:t>
              </a:r>
            </a:p>
          </p:txBody>
        </p:sp>
        <p:sp>
          <p:nvSpPr>
            <p:cNvPr id="750615" name="Rectangle 23"/>
            <p:cNvSpPr>
              <a:spLocks noChangeArrowheads="1"/>
            </p:cNvSpPr>
            <p:nvPr/>
          </p:nvSpPr>
          <p:spPr bwMode="auto">
            <a:xfrm>
              <a:off x="113" y="1551"/>
              <a:ext cx="1406" cy="603"/>
            </a:xfrm>
            <a:prstGeom prst="rect">
              <a:avLst/>
            </a:prstGeom>
            <a:noFill/>
            <a:ln>
              <a:noFill/>
            </a:ln>
            <a:effectLst/>
            <a:extLst/>
          </p:spPr>
          <p:txBody>
            <a:bodyPr anchor="ctr"/>
            <a:lstStyle/>
            <a:p>
              <a:pPr>
                <a:spcBef>
                  <a:spcPct val="20000"/>
                </a:spcBef>
                <a:buClr>
                  <a:srgbClr val="FF6633"/>
                </a:buClr>
                <a:buSzPct val="100000"/>
                <a:defRPr/>
              </a:pPr>
              <a:r>
                <a:rPr lang="el-GR" sz="1900">
                  <a:effectLst>
                    <a:outerShdw blurRad="38100" dist="38100" dir="2700000" algn="tl">
                      <a:srgbClr val="C0C0C0"/>
                    </a:outerShdw>
                  </a:effectLst>
                  <a:latin typeface="Arial Rounded MT Bold" pitchFamily="34" charset="0"/>
                </a:rPr>
                <a:t>Σωληνουργεία Κορίνθου Α.Ε.</a:t>
              </a:r>
            </a:p>
          </p:txBody>
        </p:sp>
        <p:sp>
          <p:nvSpPr>
            <p:cNvPr id="750616" name="Rectangle 24"/>
            <p:cNvSpPr>
              <a:spLocks noChangeArrowheads="1"/>
            </p:cNvSpPr>
            <p:nvPr/>
          </p:nvSpPr>
          <p:spPr bwMode="auto">
            <a:xfrm>
              <a:off x="4264" y="1130"/>
              <a:ext cx="1383" cy="421"/>
            </a:xfrm>
            <a:prstGeom prst="rect">
              <a:avLst/>
            </a:prstGeom>
            <a:noFill/>
            <a:ln>
              <a:noFill/>
            </a:ln>
            <a:effectLst/>
            <a:extLst/>
          </p:spPr>
          <p:txBody>
            <a:bodyPr anchor="ctr"/>
            <a:lstStyle/>
            <a:p>
              <a:pPr algn="ctr">
                <a:spcBef>
                  <a:spcPct val="20000"/>
                </a:spcBef>
                <a:buClr>
                  <a:srgbClr val="FF6633"/>
                </a:buClr>
                <a:buSzPct val="100000"/>
                <a:defRPr/>
              </a:pPr>
              <a:r>
                <a:rPr lang="el-GR" sz="1900">
                  <a:effectLst>
                    <a:outerShdw blurRad="38100" dist="38100" dir="2700000" algn="tl">
                      <a:srgbClr val="C0C0C0"/>
                    </a:outerShdw>
                  </a:effectLst>
                  <a:latin typeface="Arial Rounded MT Bold" pitchFamily="34" charset="0"/>
                </a:rPr>
                <a:t>Εμπόριο – Ηλεκτρονικά</a:t>
              </a:r>
            </a:p>
          </p:txBody>
        </p:sp>
        <p:sp>
          <p:nvSpPr>
            <p:cNvPr id="750617" name="Rectangle 25"/>
            <p:cNvSpPr>
              <a:spLocks noChangeArrowheads="1"/>
            </p:cNvSpPr>
            <p:nvPr/>
          </p:nvSpPr>
          <p:spPr bwMode="auto">
            <a:xfrm>
              <a:off x="2699" y="1130"/>
              <a:ext cx="1561" cy="421"/>
            </a:xfrm>
            <a:prstGeom prst="rect">
              <a:avLst/>
            </a:prstGeom>
            <a:noFill/>
            <a:ln>
              <a:noFill/>
            </a:ln>
            <a:effectLst/>
            <a:extLst/>
          </p:spPr>
          <p:txBody>
            <a:bodyPr anchor="ctr"/>
            <a:lstStyle/>
            <a:p>
              <a:pPr>
                <a:spcBef>
                  <a:spcPct val="20000"/>
                </a:spcBef>
                <a:buClr>
                  <a:srgbClr val="FF6633"/>
                </a:buClr>
                <a:buSzPct val="100000"/>
                <a:defRPr/>
              </a:pPr>
              <a:r>
                <a:rPr lang="en-US" sz="1900">
                  <a:effectLst>
                    <a:outerShdw blurRad="38100" dist="38100" dir="2700000" algn="tl">
                      <a:srgbClr val="C0C0C0"/>
                    </a:outerShdw>
                  </a:effectLst>
                  <a:latin typeface="Arial Rounded MT Bold" pitchFamily="34" charset="0"/>
                </a:rPr>
                <a:t>Microland Computers</a:t>
              </a:r>
              <a:r>
                <a:rPr lang="el-GR" sz="1900">
                  <a:effectLst>
                    <a:outerShdw blurRad="38100" dist="38100" dir="2700000" algn="tl">
                      <a:srgbClr val="C0C0C0"/>
                    </a:outerShdw>
                  </a:effectLst>
                  <a:latin typeface="Arial Rounded MT Bold" pitchFamily="34" charset="0"/>
                </a:rPr>
                <a:t> ΑΕ &amp; ΒΕ</a:t>
              </a:r>
            </a:p>
          </p:txBody>
        </p:sp>
        <p:sp>
          <p:nvSpPr>
            <p:cNvPr id="750618" name="Rectangle 26"/>
            <p:cNvSpPr>
              <a:spLocks noChangeArrowheads="1"/>
            </p:cNvSpPr>
            <p:nvPr/>
          </p:nvSpPr>
          <p:spPr bwMode="auto">
            <a:xfrm>
              <a:off x="1519" y="1130"/>
              <a:ext cx="1180" cy="421"/>
            </a:xfrm>
            <a:prstGeom prst="rect">
              <a:avLst/>
            </a:prstGeom>
            <a:noFill/>
            <a:ln>
              <a:noFill/>
            </a:ln>
            <a:effectLst/>
            <a:extLst/>
          </p:spPr>
          <p:txBody>
            <a:bodyPr anchor="ctr"/>
            <a:lstStyle/>
            <a:p>
              <a:pPr algn="ctr">
                <a:spcBef>
                  <a:spcPct val="20000"/>
                </a:spcBef>
                <a:buClr>
                  <a:srgbClr val="FF6633"/>
                </a:buClr>
                <a:buSzPct val="100000"/>
                <a:defRPr/>
              </a:pPr>
              <a:r>
                <a:rPr lang="el-GR" sz="1900">
                  <a:effectLst>
                    <a:outerShdw blurRad="38100" dist="38100" dir="2700000" algn="tl">
                      <a:srgbClr val="C0C0C0"/>
                    </a:outerShdw>
                  </a:effectLst>
                  <a:latin typeface="Arial Rounded MT Bold" pitchFamily="34" charset="0"/>
                </a:rPr>
                <a:t>Εκδόσεις</a:t>
              </a:r>
            </a:p>
          </p:txBody>
        </p:sp>
        <p:sp>
          <p:nvSpPr>
            <p:cNvPr id="750619" name="Rectangle 27"/>
            <p:cNvSpPr>
              <a:spLocks noChangeArrowheads="1"/>
            </p:cNvSpPr>
            <p:nvPr/>
          </p:nvSpPr>
          <p:spPr bwMode="auto">
            <a:xfrm>
              <a:off x="113" y="1130"/>
              <a:ext cx="1406" cy="421"/>
            </a:xfrm>
            <a:prstGeom prst="rect">
              <a:avLst/>
            </a:prstGeom>
            <a:noFill/>
            <a:ln>
              <a:noFill/>
            </a:ln>
            <a:effectLst/>
            <a:extLst/>
          </p:spPr>
          <p:txBody>
            <a:bodyPr anchor="ctr"/>
            <a:lstStyle/>
            <a:p>
              <a:pPr>
                <a:spcBef>
                  <a:spcPct val="20000"/>
                </a:spcBef>
                <a:buClr>
                  <a:srgbClr val="FF6633"/>
                </a:buClr>
                <a:buSzPct val="100000"/>
                <a:defRPr/>
              </a:pPr>
              <a:r>
                <a:rPr lang="el-GR" sz="1900">
                  <a:effectLst>
                    <a:outerShdw blurRad="38100" dist="38100" dir="2700000" algn="tl">
                      <a:srgbClr val="C0C0C0"/>
                    </a:outerShdw>
                  </a:effectLst>
                  <a:latin typeface="Arial Rounded MT Bold" pitchFamily="34" charset="0"/>
                </a:rPr>
                <a:t>Απογευματινή Εκδόσεις Α.Ε.</a:t>
              </a:r>
            </a:p>
          </p:txBody>
        </p:sp>
        <p:sp>
          <p:nvSpPr>
            <p:cNvPr id="750620" name="Rectangle 28"/>
            <p:cNvSpPr>
              <a:spLocks noChangeArrowheads="1"/>
            </p:cNvSpPr>
            <p:nvPr/>
          </p:nvSpPr>
          <p:spPr bwMode="auto">
            <a:xfrm>
              <a:off x="4264" y="744"/>
              <a:ext cx="1383" cy="386"/>
            </a:xfrm>
            <a:prstGeom prst="rect">
              <a:avLst/>
            </a:prstGeom>
            <a:noFill/>
            <a:ln>
              <a:noFill/>
            </a:ln>
            <a:effectLst/>
            <a:extLst/>
          </p:spPr>
          <p:txBody>
            <a:bodyPr anchor="ctr"/>
            <a:lstStyle/>
            <a:p>
              <a:pPr algn="ctr">
                <a:spcBef>
                  <a:spcPct val="20000"/>
                </a:spcBef>
                <a:buClr>
                  <a:srgbClr val="FF6633"/>
                </a:buClr>
                <a:buSzPct val="100000"/>
                <a:defRPr/>
              </a:pPr>
              <a:r>
                <a:rPr lang="el-GR" sz="2300" b="1">
                  <a:effectLst>
                    <a:outerShdw blurRad="38100" dist="38100" dir="2700000" algn="tl">
                      <a:srgbClr val="C0C0C0"/>
                    </a:outerShdw>
                  </a:effectLst>
                  <a:latin typeface="Arial Rounded MT Bold" pitchFamily="34" charset="0"/>
                </a:rPr>
                <a:t>Κλάδος</a:t>
              </a:r>
            </a:p>
          </p:txBody>
        </p:sp>
        <p:sp>
          <p:nvSpPr>
            <p:cNvPr id="750621" name="Rectangle 29"/>
            <p:cNvSpPr>
              <a:spLocks noChangeArrowheads="1"/>
            </p:cNvSpPr>
            <p:nvPr/>
          </p:nvSpPr>
          <p:spPr bwMode="auto">
            <a:xfrm>
              <a:off x="2699" y="744"/>
              <a:ext cx="1561" cy="386"/>
            </a:xfrm>
            <a:prstGeom prst="rect">
              <a:avLst/>
            </a:prstGeom>
            <a:noFill/>
            <a:ln>
              <a:noFill/>
            </a:ln>
            <a:effectLst/>
            <a:extLst/>
          </p:spPr>
          <p:txBody>
            <a:bodyPr anchor="ctr"/>
            <a:lstStyle/>
            <a:p>
              <a:pPr algn="ctr">
                <a:spcBef>
                  <a:spcPct val="20000"/>
                </a:spcBef>
                <a:buClr>
                  <a:srgbClr val="FF6633"/>
                </a:buClr>
                <a:buSzPct val="100000"/>
                <a:defRPr/>
              </a:pPr>
              <a:r>
                <a:rPr lang="el-GR" sz="2300" b="1">
                  <a:effectLst>
                    <a:outerShdw blurRad="38100" dist="38100" dir="2700000" algn="tl">
                      <a:srgbClr val="C0C0C0"/>
                    </a:outerShdw>
                  </a:effectLst>
                  <a:latin typeface="Arial Rounded MT Bold" pitchFamily="34" charset="0"/>
                </a:rPr>
                <a:t>Εταιρεία</a:t>
              </a:r>
            </a:p>
          </p:txBody>
        </p:sp>
        <p:sp>
          <p:nvSpPr>
            <p:cNvPr id="750622" name="Rectangle 30"/>
            <p:cNvSpPr>
              <a:spLocks noChangeArrowheads="1"/>
            </p:cNvSpPr>
            <p:nvPr/>
          </p:nvSpPr>
          <p:spPr bwMode="auto">
            <a:xfrm>
              <a:off x="1519" y="744"/>
              <a:ext cx="1180" cy="386"/>
            </a:xfrm>
            <a:prstGeom prst="rect">
              <a:avLst/>
            </a:prstGeom>
            <a:noFill/>
            <a:ln>
              <a:noFill/>
            </a:ln>
            <a:effectLst/>
            <a:extLst/>
          </p:spPr>
          <p:txBody>
            <a:bodyPr anchor="ctr"/>
            <a:lstStyle/>
            <a:p>
              <a:pPr algn="ctr">
                <a:spcBef>
                  <a:spcPct val="20000"/>
                </a:spcBef>
                <a:buClr>
                  <a:srgbClr val="FF6633"/>
                </a:buClr>
                <a:buSzPct val="100000"/>
                <a:defRPr/>
              </a:pPr>
              <a:r>
                <a:rPr lang="el-GR" sz="2300" b="1">
                  <a:effectLst>
                    <a:outerShdw blurRad="38100" dist="38100" dir="2700000" algn="tl">
                      <a:srgbClr val="C0C0C0"/>
                    </a:outerShdw>
                  </a:effectLst>
                  <a:latin typeface="Arial Rounded MT Bold" pitchFamily="34" charset="0"/>
                </a:rPr>
                <a:t>Κλάδος</a:t>
              </a:r>
            </a:p>
          </p:txBody>
        </p:sp>
        <p:sp>
          <p:nvSpPr>
            <p:cNvPr id="750623" name="Rectangle 31"/>
            <p:cNvSpPr>
              <a:spLocks noChangeArrowheads="1"/>
            </p:cNvSpPr>
            <p:nvPr/>
          </p:nvSpPr>
          <p:spPr bwMode="auto">
            <a:xfrm>
              <a:off x="113" y="744"/>
              <a:ext cx="1406" cy="386"/>
            </a:xfrm>
            <a:prstGeom prst="rect">
              <a:avLst/>
            </a:prstGeom>
            <a:noFill/>
            <a:ln>
              <a:noFill/>
            </a:ln>
            <a:effectLst/>
            <a:extLst/>
          </p:spPr>
          <p:txBody>
            <a:bodyPr anchor="ctr"/>
            <a:lstStyle/>
            <a:p>
              <a:pPr algn="ctr">
                <a:spcBef>
                  <a:spcPct val="20000"/>
                </a:spcBef>
                <a:buClr>
                  <a:srgbClr val="FF6633"/>
                </a:buClr>
                <a:buSzPct val="100000"/>
                <a:defRPr/>
              </a:pPr>
              <a:r>
                <a:rPr lang="el-GR" sz="2300" b="1" dirty="0">
                  <a:effectLst>
                    <a:outerShdw blurRad="38100" dist="38100" dir="2700000" algn="tl">
                      <a:srgbClr val="C0C0C0"/>
                    </a:outerShdw>
                  </a:effectLst>
                  <a:latin typeface="Arial Rounded MT Bold" pitchFamily="34" charset="0"/>
                </a:rPr>
                <a:t>Εταιρεία</a:t>
              </a:r>
            </a:p>
          </p:txBody>
        </p:sp>
        <p:sp>
          <p:nvSpPr>
            <p:cNvPr id="13346" name="Line 32"/>
            <p:cNvSpPr>
              <a:spLocks noChangeShapeType="1"/>
            </p:cNvSpPr>
            <p:nvPr/>
          </p:nvSpPr>
          <p:spPr bwMode="auto">
            <a:xfrm>
              <a:off x="113" y="1130"/>
              <a:ext cx="5534" cy="0"/>
            </a:xfrm>
            <a:prstGeom prst="line">
              <a:avLst/>
            </a:prstGeom>
            <a:noFill/>
            <a:ln w="12700">
              <a:solidFill>
                <a:srgbClr val="993300"/>
              </a:solidFill>
              <a:round/>
              <a:headEnd/>
              <a:tailEnd/>
            </a:ln>
          </p:spPr>
          <p:txBody>
            <a:bodyPr/>
            <a:lstStyle/>
            <a:p>
              <a:endParaRPr lang="el-GR"/>
            </a:p>
          </p:txBody>
        </p:sp>
        <p:sp>
          <p:nvSpPr>
            <p:cNvPr id="13347" name="Line 33"/>
            <p:cNvSpPr>
              <a:spLocks noChangeShapeType="1"/>
            </p:cNvSpPr>
            <p:nvPr/>
          </p:nvSpPr>
          <p:spPr bwMode="auto">
            <a:xfrm>
              <a:off x="113" y="1551"/>
              <a:ext cx="5534" cy="0"/>
            </a:xfrm>
            <a:prstGeom prst="line">
              <a:avLst/>
            </a:prstGeom>
            <a:noFill/>
            <a:ln w="12700">
              <a:solidFill>
                <a:srgbClr val="993300"/>
              </a:solidFill>
              <a:round/>
              <a:headEnd/>
              <a:tailEnd/>
            </a:ln>
          </p:spPr>
          <p:txBody>
            <a:bodyPr/>
            <a:lstStyle/>
            <a:p>
              <a:endParaRPr lang="el-GR"/>
            </a:p>
          </p:txBody>
        </p:sp>
        <p:sp>
          <p:nvSpPr>
            <p:cNvPr id="13348" name="Line 34"/>
            <p:cNvSpPr>
              <a:spLocks noChangeShapeType="1"/>
            </p:cNvSpPr>
            <p:nvPr/>
          </p:nvSpPr>
          <p:spPr bwMode="auto">
            <a:xfrm>
              <a:off x="113" y="2154"/>
              <a:ext cx="5534" cy="0"/>
            </a:xfrm>
            <a:prstGeom prst="line">
              <a:avLst/>
            </a:prstGeom>
            <a:noFill/>
            <a:ln w="12700">
              <a:solidFill>
                <a:srgbClr val="993300"/>
              </a:solidFill>
              <a:round/>
              <a:headEnd/>
              <a:tailEnd/>
            </a:ln>
          </p:spPr>
          <p:txBody>
            <a:bodyPr/>
            <a:lstStyle/>
            <a:p>
              <a:endParaRPr lang="el-GR"/>
            </a:p>
          </p:txBody>
        </p:sp>
        <p:sp>
          <p:nvSpPr>
            <p:cNvPr id="13349" name="Line 35"/>
            <p:cNvSpPr>
              <a:spLocks noChangeShapeType="1"/>
            </p:cNvSpPr>
            <p:nvPr/>
          </p:nvSpPr>
          <p:spPr bwMode="auto">
            <a:xfrm>
              <a:off x="113" y="2575"/>
              <a:ext cx="5534" cy="0"/>
            </a:xfrm>
            <a:prstGeom prst="line">
              <a:avLst/>
            </a:prstGeom>
            <a:noFill/>
            <a:ln w="12700">
              <a:solidFill>
                <a:srgbClr val="993300"/>
              </a:solidFill>
              <a:round/>
              <a:headEnd/>
              <a:tailEnd/>
            </a:ln>
          </p:spPr>
          <p:txBody>
            <a:bodyPr/>
            <a:lstStyle/>
            <a:p>
              <a:endParaRPr lang="el-GR"/>
            </a:p>
          </p:txBody>
        </p:sp>
        <p:sp>
          <p:nvSpPr>
            <p:cNvPr id="13350" name="Line 36"/>
            <p:cNvSpPr>
              <a:spLocks noChangeShapeType="1"/>
            </p:cNvSpPr>
            <p:nvPr/>
          </p:nvSpPr>
          <p:spPr bwMode="auto">
            <a:xfrm>
              <a:off x="113" y="2996"/>
              <a:ext cx="5534" cy="0"/>
            </a:xfrm>
            <a:prstGeom prst="line">
              <a:avLst/>
            </a:prstGeom>
            <a:noFill/>
            <a:ln w="12700">
              <a:solidFill>
                <a:srgbClr val="993300"/>
              </a:solidFill>
              <a:round/>
              <a:headEnd/>
              <a:tailEnd/>
            </a:ln>
          </p:spPr>
          <p:txBody>
            <a:bodyPr/>
            <a:lstStyle/>
            <a:p>
              <a:endParaRPr lang="el-GR"/>
            </a:p>
          </p:txBody>
        </p:sp>
        <p:sp>
          <p:nvSpPr>
            <p:cNvPr id="13351" name="Line 37"/>
            <p:cNvSpPr>
              <a:spLocks noChangeShapeType="1"/>
            </p:cNvSpPr>
            <p:nvPr/>
          </p:nvSpPr>
          <p:spPr bwMode="auto">
            <a:xfrm>
              <a:off x="113" y="3417"/>
              <a:ext cx="5534" cy="0"/>
            </a:xfrm>
            <a:prstGeom prst="line">
              <a:avLst/>
            </a:prstGeom>
            <a:noFill/>
            <a:ln w="12700">
              <a:solidFill>
                <a:srgbClr val="993300"/>
              </a:solidFill>
              <a:round/>
              <a:headEnd/>
              <a:tailEnd/>
            </a:ln>
          </p:spPr>
          <p:txBody>
            <a:bodyPr/>
            <a:lstStyle/>
            <a:p>
              <a:endParaRPr lang="el-GR"/>
            </a:p>
          </p:txBody>
        </p:sp>
        <p:sp>
          <p:nvSpPr>
            <p:cNvPr id="13352" name="Line 38"/>
            <p:cNvSpPr>
              <a:spLocks noChangeShapeType="1"/>
            </p:cNvSpPr>
            <p:nvPr/>
          </p:nvSpPr>
          <p:spPr bwMode="auto">
            <a:xfrm>
              <a:off x="1519" y="744"/>
              <a:ext cx="0" cy="3094"/>
            </a:xfrm>
            <a:prstGeom prst="line">
              <a:avLst/>
            </a:prstGeom>
            <a:noFill/>
            <a:ln w="12700">
              <a:solidFill>
                <a:srgbClr val="993300"/>
              </a:solidFill>
              <a:round/>
              <a:headEnd/>
              <a:tailEnd/>
            </a:ln>
          </p:spPr>
          <p:txBody>
            <a:bodyPr/>
            <a:lstStyle/>
            <a:p>
              <a:endParaRPr lang="el-GR"/>
            </a:p>
          </p:txBody>
        </p:sp>
        <p:sp>
          <p:nvSpPr>
            <p:cNvPr id="13353" name="Line 39"/>
            <p:cNvSpPr>
              <a:spLocks noChangeShapeType="1"/>
            </p:cNvSpPr>
            <p:nvPr/>
          </p:nvSpPr>
          <p:spPr bwMode="auto">
            <a:xfrm>
              <a:off x="2699" y="744"/>
              <a:ext cx="0" cy="3094"/>
            </a:xfrm>
            <a:prstGeom prst="line">
              <a:avLst/>
            </a:prstGeom>
            <a:noFill/>
            <a:ln w="12700">
              <a:solidFill>
                <a:srgbClr val="993300"/>
              </a:solidFill>
              <a:round/>
              <a:headEnd/>
              <a:tailEnd/>
            </a:ln>
          </p:spPr>
          <p:txBody>
            <a:bodyPr/>
            <a:lstStyle/>
            <a:p>
              <a:endParaRPr lang="el-GR"/>
            </a:p>
          </p:txBody>
        </p:sp>
        <p:sp>
          <p:nvSpPr>
            <p:cNvPr id="13354" name="Line 40"/>
            <p:cNvSpPr>
              <a:spLocks noChangeShapeType="1"/>
            </p:cNvSpPr>
            <p:nvPr/>
          </p:nvSpPr>
          <p:spPr bwMode="auto">
            <a:xfrm>
              <a:off x="4264" y="744"/>
              <a:ext cx="0" cy="3094"/>
            </a:xfrm>
            <a:prstGeom prst="line">
              <a:avLst/>
            </a:prstGeom>
            <a:noFill/>
            <a:ln w="12700">
              <a:solidFill>
                <a:srgbClr val="993300"/>
              </a:solidFill>
              <a:round/>
              <a:headEnd/>
              <a:tailEnd/>
            </a:ln>
          </p:spPr>
          <p:txBody>
            <a:bodyPr/>
            <a:lstStyle/>
            <a:p>
              <a:endParaRPr lang="el-GR"/>
            </a:p>
          </p:txBody>
        </p:sp>
        <p:sp>
          <p:nvSpPr>
            <p:cNvPr id="13355" name="Line 41"/>
            <p:cNvSpPr>
              <a:spLocks noChangeShapeType="1"/>
            </p:cNvSpPr>
            <p:nvPr/>
          </p:nvSpPr>
          <p:spPr bwMode="auto">
            <a:xfrm>
              <a:off x="113" y="744"/>
              <a:ext cx="5534" cy="0"/>
            </a:xfrm>
            <a:prstGeom prst="line">
              <a:avLst/>
            </a:prstGeom>
            <a:noFill/>
            <a:ln w="28575" cap="sq">
              <a:solidFill>
                <a:srgbClr val="993300"/>
              </a:solidFill>
              <a:round/>
              <a:headEnd/>
              <a:tailEnd/>
            </a:ln>
          </p:spPr>
          <p:txBody>
            <a:bodyPr/>
            <a:lstStyle/>
            <a:p>
              <a:endParaRPr lang="el-GR"/>
            </a:p>
          </p:txBody>
        </p:sp>
        <p:sp>
          <p:nvSpPr>
            <p:cNvPr id="13356" name="Line 42"/>
            <p:cNvSpPr>
              <a:spLocks noChangeShapeType="1"/>
            </p:cNvSpPr>
            <p:nvPr/>
          </p:nvSpPr>
          <p:spPr bwMode="auto">
            <a:xfrm>
              <a:off x="113" y="744"/>
              <a:ext cx="0" cy="3094"/>
            </a:xfrm>
            <a:prstGeom prst="line">
              <a:avLst/>
            </a:prstGeom>
            <a:noFill/>
            <a:ln w="28575" cap="sq">
              <a:solidFill>
                <a:srgbClr val="993300"/>
              </a:solidFill>
              <a:round/>
              <a:headEnd/>
              <a:tailEnd/>
            </a:ln>
          </p:spPr>
          <p:txBody>
            <a:bodyPr/>
            <a:lstStyle/>
            <a:p>
              <a:endParaRPr lang="el-GR"/>
            </a:p>
          </p:txBody>
        </p:sp>
        <p:sp>
          <p:nvSpPr>
            <p:cNvPr id="13357" name="Line 43"/>
            <p:cNvSpPr>
              <a:spLocks noChangeShapeType="1"/>
            </p:cNvSpPr>
            <p:nvPr/>
          </p:nvSpPr>
          <p:spPr bwMode="auto">
            <a:xfrm>
              <a:off x="5647" y="744"/>
              <a:ext cx="0" cy="3094"/>
            </a:xfrm>
            <a:prstGeom prst="line">
              <a:avLst/>
            </a:prstGeom>
            <a:noFill/>
            <a:ln w="28575" cap="sq">
              <a:solidFill>
                <a:srgbClr val="993300"/>
              </a:solidFill>
              <a:round/>
              <a:headEnd/>
              <a:tailEnd/>
            </a:ln>
          </p:spPr>
          <p:txBody>
            <a:bodyPr/>
            <a:lstStyle/>
            <a:p>
              <a:endParaRPr lang="el-GR"/>
            </a:p>
          </p:txBody>
        </p:sp>
        <p:sp>
          <p:nvSpPr>
            <p:cNvPr id="13358" name="Line 44"/>
            <p:cNvSpPr>
              <a:spLocks noChangeShapeType="1"/>
            </p:cNvSpPr>
            <p:nvPr/>
          </p:nvSpPr>
          <p:spPr bwMode="auto">
            <a:xfrm>
              <a:off x="113" y="3838"/>
              <a:ext cx="5534" cy="0"/>
            </a:xfrm>
            <a:prstGeom prst="line">
              <a:avLst/>
            </a:prstGeom>
            <a:noFill/>
            <a:ln w="28575" cap="sq">
              <a:solidFill>
                <a:srgbClr val="993300"/>
              </a:solidFill>
              <a:round/>
              <a:headEnd/>
              <a:tailEnd/>
            </a:ln>
          </p:spPr>
          <p:txBody>
            <a:bodyPr/>
            <a:lstStyle/>
            <a:p>
              <a:endParaRPr lang="el-GR"/>
            </a:p>
          </p:txBody>
        </p:sp>
      </p:grpSp>
      <p:sp>
        <p:nvSpPr>
          <p:cNvPr id="13316" name="Text Box 45"/>
          <p:cNvSpPr txBox="1">
            <a:spLocks noChangeArrowheads="1"/>
          </p:cNvSpPr>
          <p:nvPr/>
        </p:nvSpPr>
        <p:spPr bwMode="auto">
          <a:xfrm>
            <a:off x="468313" y="6237288"/>
            <a:ext cx="8459787" cy="517525"/>
          </a:xfrm>
          <a:prstGeom prst="rect">
            <a:avLst/>
          </a:prstGeom>
          <a:noFill/>
          <a:ln w="9525">
            <a:noFill/>
            <a:miter lim="800000"/>
            <a:headEnd/>
            <a:tailEnd/>
          </a:ln>
        </p:spPr>
        <p:txBody>
          <a:bodyPr>
            <a:spAutoFit/>
          </a:bodyPr>
          <a:lstStyle/>
          <a:p>
            <a:r>
              <a:rPr lang="en-US" sz="1400" b="1">
                <a:latin typeface="Arial" charset="0"/>
                <a:cs typeface="Times New Roman" pitchFamily="18" charset="0"/>
              </a:rPr>
              <a:t>Πηγή: </a:t>
            </a:r>
            <a:r>
              <a:rPr lang="el-GR" sz="1400" b="1">
                <a:latin typeface="Arial" charset="0"/>
                <a:cs typeface="Times New Roman" pitchFamily="18" charset="0"/>
              </a:rPr>
              <a:t>Στεργίου Λεωνίδας</a:t>
            </a:r>
            <a:r>
              <a:rPr lang="en-US" sz="1400">
                <a:latin typeface="Arial" charset="0"/>
                <a:cs typeface="Times New Roman" pitchFamily="18" charset="0"/>
              </a:rPr>
              <a:t>, </a:t>
            </a:r>
            <a:r>
              <a:rPr lang="el-GR" sz="1400">
                <a:solidFill>
                  <a:srgbClr val="FF0000"/>
                </a:solidFill>
                <a:latin typeface="Arial" charset="0"/>
                <a:cs typeface="Times New Roman" pitchFamily="18" charset="0"/>
              </a:rPr>
              <a:t>‘‘</a:t>
            </a:r>
            <a:r>
              <a:rPr lang="el-GR" sz="1400">
                <a:latin typeface="Arial" charset="0"/>
                <a:cs typeface="Times New Roman" pitchFamily="18" charset="0"/>
              </a:rPr>
              <a:t>Νέα Γενιά Προβληματικών Επιχειρήσεων</a:t>
            </a:r>
            <a:r>
              <a:rPr lang="el-GR" sz="1400">
                <a:solidFill>
                  <a:srgbClr val="FF0000"/>
                </a:solidFill>
                <a:latin typeface="Arial" charset="0"/>
                <a:cs typeface="Times New Roman" pitchFamily="18" charset="0"/>
              </a:rPr>
              <a:t>’’</a:t>
            </a:r>
            <a:r>
              <a:rPr lang="en-US" sz="1400" u="sng">
                <a:latin typeface="Arial" charset="0"/>
                <a:cs typeface="Times New Roman" pitchFamily="18" charset="0"/>
              </a:rPr>
              <a:t>,</a:t>
            </a:r>
            <a:r>
              <a:rPr lang="en-US" sz="1400">
                <a:latin typeface="Arial" charset="0"/>
                <a:cs typeface="Times New Roman" pitchFamily="18" charset="0"/>
              </a:rPr>
              <a:t> </a:t>
            </a:r>
            <a:r>
              <a:rPr lang="el-GR" sz="1400">
                <a:latin typeface="Arial" charset="0"/>
                <a:cs typeface="Times New Roman" pitchFamily="18" charset="0"/>
              </a:rPr>
              <a:t>Η Καθημερινή – Οικονομική</a:t>
            </a:r>
            <a:r>
              <a:rPr lang="en-US" sz="1400">
                <a:latin typeface="Arial" charset="0"/>
                <a:cs typeface="Times New Roman" pitchFamily="18" charset="0"/>
              </a:rPr>
              <a:t>, </a:t>
            </a:r>
            <a:r>
              <a:rPr lang="el-GR" sz="1400">
                <a:latin typeface="Arial" charset="0"/>
                <a:cs typeface="Times New Roman" pitchFamily="18" charset="0"/>
              </a:rPr>
              <a:t>4 Δεκεμβρίου 2005</a:t>
            </a:r>
            <a:r>
              <a:rPr lang="en-US" sz="1400">
                <a:latin typeface="Arial" charset="0"/>
                <a:cs typeface="Times New Roman" pitchFamily="18" charset="0"/>
              </a:rPr>
              <a:t>, </a:t>
            </a:r>
            <a:r>
              <a:rPr lang="el-GR" sz="1400">
                <a:latin typeface="Arial" charset="0"/>
                <a:cs typeface="Times New Roman" pitchFamily="18" charset="0"/>
              </a:rPr>
              <a:t>σ</a:t>
            </a:r>
            <a:r>
              <a:rPr lang="en-US" sz="1400">
                <a:latin typeface="Arial" charset="0"/>
                <a:cs typeface="Times New Roman" pitchFamily="18" charset="0"/>
              </a:rPr>
              <a:t>. </a:t>
            </a:r>
            <a:r>
              <a:rPr lang="el-GR" sz="1400">
                <a:latin typeface="Arial" charset="0"/>
                <a:cs typeface="Times New Roman" pitchFamily="18" charset="0"/>
              </a:rPr>
              <a:t>3</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4690" name="Rectangle 2"/>
          <p:cNvSpPr>
            <a:spLocks noGrp="1" noChangeArrowheads="1"/>
          </p:cNvSpPr>
          <p:nvPr>
            <p:ph type="title"/>
          </p:nvPr>
        </p:nvSpPr>
        <p:spPr/>
        <p:txBody>
          <a:bodyPr/>
          <a:lstStyle/>
          <a:p>
            <a:pPr>
              <a:defRPr/>
            </a:pPr>
            <a:r>
              <a:rPr lang="el-GR" b="0" smtClean="0">
                <a:latin typeface="Times New Roman" pitchFamily="18" charset="0"/>
              </a:rPr>
              <a:t>Εισαγωγή</a:t>
            </a:r>
          </a:p>
        </p:txBody>
      </p:sp>
      <p:sp>
        <p:nvSpPr>
          <p:cNvPr id="754691" name="Rectangle 3"/>
          <p:cNvSpPr>
            <a:spLocks noGrp="1" noChangeArrowheads="1"/>
          </p:cNvSpPr>
          <p:nvPr>
            <p:ph idx="1"/>
          </p:nvPr>
        </p:nvSpPr>
        <p:spPr>
          <a:xfrm>
            <a:off x="304800" y="1428736"/>
            <a:ext cx="8650288" cy="5048264"/>
          </a:xfrm>
        </p:spPr>
        <p:txBody>
          <a:bodyPr/>
          <a:lstStyle/>
          <a:p>
            <a:pPr>
              <a:defRPr/>
            </a:pPr>
            <a:r>
              <a:rPr lang="el-GR" sz="2400" dirty="0" smtClean="0">
                <a:latin typeface="Times New Roman" pitchFamily="18" charset="0"/>
              </a:rPr>
              <a:t>Στη διάρκεια της ζωής μιας επιχείρησης δεν υπάρχουν μόνο επιλογές ανάπτυξης.</a:t>
            </a:r>
          </a:p>
          <a:p>
            <a:pPr>
              <a:defRPr/>
            </a:pPr>
            <a:r>
              <a:rPr lang="el-GR" sz="2400" dirty="0" smtClean="0">
                <a:latin typeface="Times New Roman" pitchFamily="18" charset="0"/>
              </a:rPr>
              <a:t>Εκτιμάται ότι ανά 10-15 χρόνια μια επιχείρηση αντιμετωπίζει προβλήματα και καλείται να υιοθετήσει </a:t>
            </a:r>
            <a:r>
              <a:rPr lang="el-GR" sz="2400" b="1" dirty="0" smtClean="0">
                <a:solidFill>
                  <a:schemeClr val="hlink"/>
                </a:solidFill>
                <a:latin typeface="Times New Roman" pitchFamily="18" charset="0"/>
              </a:rPr>
              <a:t>στρατηγικές επιλογές αναστροφής</a:t>
            </a:r>
            <a:r>
              <a:rPr lang="el-GR" sz="2400" dirty="0" smtClean="0">
                <a:latin typeface="Times New Roman" pitchFamily="18" charset="0"/>
              </a:rPr>
              <a:t> των προβλημάτων αυτών.</a:t>
            </a:r>
          </a:p>
          <a:p>
            <a:pPr>
              <a:defRPr/>
            </a:pPr>
            <a:r>
              <a:rPr lang="el-GR" sz="2400" dirty="0" smtClean="0">
                <a:latin typeface="Times New Roman" pitchFamily="18" charset="0"/>
              </a:rPr>
              <a:t>Οι στρατηγικές διάσωσης / αναστροφής είναι δυνατόν να επιλεγούν, όχι γιατί πραγματικά οι επιχειρήσεις αντιμετωπίζουν προβλήματα, αλλά για να </a:t>
            </a:r>
            <a:r>
              <a:rPr lang="el-GR" sz="2400" b="1" dirty="0" smtClean="0">
                <a:solidFill>
                  <a:schemeClr val="hlink"/>
                </a:solidFill>
                <a:latin typeface="Times New Roman" pitchFamily="18" charset="0"/>
              </a:rPr>
              <a:t>προληφθούν πιθανά μελλοντικά προβλήματα</a:t>
            </a:r>
            <a:r>
              <a:rPr lang="el-GR" sz="2400" dirty="0" smtClean="0">
                <a:latin typeface="Times New Roman" pitchFamily="18" charset="0"/>
              </a:rPr>
              <a:t>, ή γιατί οι επιχειρήσεις αποφάσισαν να αλλάξουν τις μακροχρόνιες στρατηγικές επιλογές τους (π.χ. </a:t>
            </a:r>
            <a:r>
              <a:rPr lang="el-GR" sz="2400" dirty="0" err="1" smtClean="0">
                <a:latin typeface="Times New Roman" pitchFamily="18" charset="0"/>
              </a:rPr>
              <a:t>επανεστίαση</a:t>
            </a:r>
            <a:r>
              <a:rPr lang="el-GR" sz="2400" dirty="0" smtClean="0">
                <a:latin typeface="Times New Roman" pitchFamily="18" charset="0"/>
              </a:rPr>
              <a:t> δραστηριοτήτων).</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2546" name="Text Box 2"/>
          <p:cNvSpPr txBox="1">
            <a:spLocks noChangeArrowheads="1"/>
          </p:cNvSpPr>
          <p:nvPr/>
        </p:nvSpPr>
        <p:spPr bwMode="auto">
          <a:xfrm>
            <a:off x="0" y="214290"/>
            <a:ext cx="9144000" cy="584775"/>
          </a:xfrm>
          <a:prstGeom prst="rect">
            <a:avLst/>
          </a:prstGeom>
          <a:noFill/>
          <a:ln>
            <a:noFill/>
          </a:ln>
          <a:effectLst/>
          <a:extLst/>
        </p:spPr>
        <p:txBody>
          <a:bodyPr wrap="square">
            <a:spAutoFit/>
          </a:bodyPr>
          <a:lstStyle/>
          <a:p>
            <a:pPr algn="ctr">
              <a:spcBef>
                <a:spcPct val="50000"/>
              </a:spcBef>
              <a:defRPr/>
            </a:pPr>
            <a:r>
              <a:rPr lang="el-GR" sz="3200" b="1" dirty="0" smtClean="0">
                <a:solidFill>
                  <a:srgbClr val="FF0000"/>
                </a:solidFill>
                <a:effectLst>
                  <a:outerShdw blurRad="38100" dist="38100" dir="2700000" algn="tl">
                    <a:srgbClr val="C0C0C0"/>
                  </a:outerShdw>
                </a:effectLst>
              </a:rPr>
              <a:t>Συνηθισμένοι </a:t>
            </a:r>
            <a:r>
              <a:rPr lang="el-GR" sz="3200" b="1" dirty="0">
                <a:solidFill>
                  <a:srgbClr val="FF0000"/>
                </a:solidFill>
                <a:effectLst>
                  <a:outerShdw blurRad="38100" dist="38100" dir="2700000" algn="tl">
                    <a:srgbClr val="C0C0C0"/>
                  </a:outerShdw>
                </a:effectLst>
              </a:rPr>
              <a:t>παράγοντες παρακμής επιχειρήσεων</a:t>
            </a:r>
            <a:endParaRPr lang="en-US" sz="3200" b="1" dirty="0">
              <a:solidFill>
                <a:srgbClr val="FF0000"/>
              </a:solidFill>
              <a:effectLst>
                <a:outerShdw blurRad="38100" dist="38100" dir="2700000" algn="tl">
                  <a:srgbClr val="C0C0C0"/>
                </a:outerShdw>
              </a:effectLst>
            </a:endParaRPr>
          </a:p>
        </p:txBody>
      </p:sp>
      <p:sp>
        <p:nvSpPr>
          <p:cNvPr id="15363" name="Rectangle 3"/>
          <p:cNvSpPr>
            <a:spLocks noChangeArrowheads="1"/>
          </p:cNvSpPr>
          <p:nvPr/>
        </p:nvSpPr>
        <p:spPr bwMode="auto">
          <a:xfrm>
            <a:off x="152400" y="1219200"/>
            <a:ext cx="9144000" cy="5186363"/>
          </a:xfrm>
          <a:prstGeom prst="rect">
            <a:avLst/>
          </a:prstGeom>
          <a:noFill/>
          <a:ln w="12700">
            <a:noFill/>
            <a:miter lim="800000"/>
            <a:headEnd/>
            <a:tailEnd/>
          </a:ln>
        </p:spPr>
        <p:txBody>
          <a:bodyPr>
            <a:spAutoFit/>
          </a:bodyPr>
          <a:lstStyle/>
          <a:p>
            <a:pPr>
              <a:spcBef>
                <a:spcPct val="5000"/>
              </a:spcBef>
            </a:pPr>
            <a:r>
              <a:rPr lang="en-GB" sz="2000" b="1" dirty="0">
                <a:solidFill>
                  <a:srgbClr val="000099"/>
                </a:solidFill>
              </a:rPr>
              <a:t>ΕΣΩΤΕΡΙΚΟΙ (67%)</a:t>
            </a:r>
          </a:p>
          <a:p>
            <a:pPr>
              <a:spcBef>
                <a:spcPct val="5000"/>
              </a:spcBef>
              <a:buFontTx/>
              <a:buChar char="•"/>
            </a:pPr>
            <a:r>
              <a:rPr lang="en-US" sz="2000" u="sng" dirty="0">
                <a:solidFill>
                  <a:srgbClr val="000099"/>
                </a:solidFill>
              </a:rPr>
              <a:t> </a:t>
            </a:r>
            <a:r>
              <a:rPr lang="el-GR" sz="2000" u="sng" dirty="0">
                <a:solidFill>
                  <a:srgbClr val="000099"/>
                </a:solidFill>
              </a:rPr>
              <a:t>Διοικητικές αδυναμίες</a:t>
            </a:r>
            <a:r>
              <a:rPr lang="el-GR" sz="2000" dirty="0">
                <a:solidFill>
                  <a:srgbClr val="000099"/>
                </a:solidFill>
              </a:rPr>
              <a:t>: αυταρχικοί ηγέτες, απουσία μέσης διοίκησης,  έλλειψη συνεργασίας</a:t>
            </a:r>
          </a:p>
          <a:p>
            <a:pPr>
              <a:spcBef>
                <a:spcPct val="5000"/>
              </a:spcBef>
              <a:buFontTx/>
              <a:buChar char="•"/>
            </a:pPr>
            <a:r>
              <a:rPr lang="el-GR" sz="2000" u="sng" dirty="0">
                <a:solidFill>
                  <a:srgbClr val="000099"/>
                </a:solidFill>
              </a:rPr>
              <a:t> Παραλήψεις εκ μέρους της διοίκησης</a:t>
            </a:r>
            <a:r>
              <a:rPr lang="el-GR" sz="2000" dirty="0">
                <a:solidFill>
                  <a:srgbClr val="000099"/>
                </a:solidFill>
              </a:rPr>
              <a:t>: ανεπαρκείς έλεγχοι προϋπολογισμών και εξόδων, αποτυχία προσαρμογής σε αλλαγές της αγοράς</a:t>
            </a:r>
          </a:p>
          <a:p>
            <a:pPr>
              <a:spcBef>
                <a:spcPct val="5000"/>
              </a:spcBef>
              <a:buFontTx/>
              <a:buChar char="•"/>
            </a:pPr>
            <a:r>
              <a:rPr lang="el-GR" sz="2000" u="sng" dirty="0">
                <a:solidFill>
                  <a:srgbClr val="000099"/>
                </a:solidFill>
              </a:rPr>
              <a:t> Λανθασμένες ενέργειες της διοίκησης</a:t>
            </a:r>
            <a:r>
              <a:rPr lang="el-GR" sz="2000" dirty="0">
                <a:solidFill>
                  <a:srgbClr val="000099"/>
                </a:solidFill>
              </a:rPr>
              <a:t>: υπερβολική επέκταση, δραστηριότητες και προσωπικό που δεν ανταποκρίνονται στους διαθέσιμους πόρους της επιχείρησης</a:t>
            </a:r>
          </a:p>
          <a:p>
            <a:pPr>
              <a:spcBef>
                <a:spcPct val="50000"/>
              </a:spcBef>
            </a:pPr>
            <a:r>
              <a:rPr lang="el-GR" sz="2000" b="1" dirty="0">
                <a:solidFill>
                  <a:srgbClr val="000099"/>
                </a:solidFill>
              </a:rPr>
              <a:t>ΕΞΩΤΕΡΙΚΟΙ (33%)</a:t>
            </a:r>
          </a:p>
          <a:p>
            <a:pPr>
              <a:spcBef>
                <a:spcPct val="5000"/>
              </a:spcBef>
            </a:pPr>
            <a:endParaRPr lang="el-GR" sz="2000" b="1" dirty="0">
              <a:solidFill>
                <a:srgbClr val="000099"/>
              </a:solidFill>
            </a:endParaRPr>
          </a:p>
          <a:p>
            <a:pPr>
              <a:spcBef>
                <a:spcPct val="5000"/>
              </a:spcBef>
              <a:buFontTx/>
              <a:buChar char="•"/>
            </a:pPr>
            <a:r>
              <a:rPr lang="el-GR" sz="2000" dirty="0">
                <a:solidFill>
                  <a:srgbClr val="000099"/>
                </a:solidFill>
              </a:rPr>
              <a:t> Αύξηση του ανταγωνισμού</a:t>
            </a:r>
          </a:p>
          <a:p>
            <a:pPr>
              <a:spcBef>
                <a:spcPct val="5000"/>
              </a:spcBef>
              <a:buFontTx/>
              <a:buChar char="•"/>
            </a:pPr>
            <a:r>
              <a:rPr lang="el-GR" sz="2000" dirty="0">
                <a:solidFill>
                  <a:srgbClr val="000099"/>
                </a:solidFill>
              </a:rPr>
              <a:t> Οικονομικές μεταβλητές, όπως πληθωρισμός, επιτόκια, δείκτης επενδύσεων</a:t>
            </a:r>
          </a:p>
          <a:p>
            <a:pPr>
              <a:spcBef>
                <a:spcPct val="10000"/>
              </a:spcBef>
              <a:buFontTx/>
              <a:buChar char="•"/>
            </a:pPr>
            <a:r>
              <a:rPr lang="el-GR" sz="2000" dirty="0">
                <a:solidFill>
                  <a:srgbClr val="000099"/>
                </a:solidFill>
              </a:rPr>
              <a:t> Αλλαγές στην κυβέρνηση ή τους κανονισμούς</a:t>
            </a:r>
          </a:p>
          <a:p>
            <a:pPr>
              <a:spcBef>
                <a:spcPct val="5000"/>
              </a:spcBef>
              <a:buFontTx/>
              <a:buChar char="•"/>
            </a:pPr>
            <a:r>
              <a:rPr lang="el-GR" sz="2000" dirty="0">
                <a:solidFill>
                  <a:srgbClr val="000099"/>
                </a:solidFill>
              </a:rPr>
              <a:t> Δημογραφικές/κοινωνικές μεταβολές</a:t>
            </a:r>
          </a:p>
          <a:p>
            <a:pPr>
              <a:spcBef>
                <a:spcPct val="5000"/>
              </a:spcBef>
              <a:buFontTx/>
              <a:buChar char="•"/>
            </a:pPr>
            <a:r>
              <a:rPr lang="el-GR" sz="2000" dirty="0">
                <a:solidFill>
                  <a:srgbClr val="000099"/>
                </a:solidFill>
              </a:rPr>
              <a:t> Τεχνολογικές αλλαγές </a:t>
            </a:r>
            <a:endParaRPr lang="el-GR" sz="2000" b="1" dirty="0">
              <a:solidFill>
                <a:srgbClr val="000099"/>
              </a:solidFill>
            </a:endParaRPr>
          </a:p>
          <a:p>
            <a:endParaRPr lang="el-GR" sz="2000" b="1" dirty="0">
              <a:solidFill>
                <a:srgbClr val="000099"/>
              </a:solidFill>
            </a:endParaRPr>
          </a:p>
          <a:p>
            <a:r>
              <a:rPr lang="en-US" sz="1400" b="1" dirty="0" err="1"/>
              <a:t>Πηγή</a:t>
            </a:r>
            <a:r>
              <a:rPr lang="en-US" sz="1400" b="1" dirty="0"/>
              <a:t>: </a:t>
            </a:r>
            <a:r>
              <a:rPr lang="en-US" sz="1400" b="1" dirty="0" err="1"/>
              <a:t>Argenti</a:t>
            </a:r>
            <a:r>
              <a:rPr lang="en-US" sz="1400" dirty="0"/>
              <a:t> J., </a:t>
            </a:r>
            <a:r>
              <a:rPr lang="el-GR" sz="1400" dirty="0">
                <a:solidFill>
                  <a:srgbClr val="FF0000"/>
                </a:solidFill>
              </a:rPr>
              <a:t>‘‘</a:t>
            </a:r>
            <a:r>
              <a:rPr lang="en-US" sz="1400" dirty="0"/>
              <a:t>Corporate Collapse: The Causes and  Symptoms</a:t>
            </a:r>
            <a:r>
              <a:rPr lang="el-GR" sz="1400" dirty="0">
                <a:solidFill>
                  <a:srgbClr val="FF0000"/>
                </a:solidFill>
              </a:rPr>
              <a:t>’’</a:t>
            </a:r>
            <a:r>
              <a:rPr lang="en-US" sz="1400" u="sng" dirty="0"/>
              <a:t>,</a:t>
            </a:r>
            <a:r>
              <a:rPr lang="en-US" sz="1400" dirty="0"/>
              <a:t> New York, John Wiley and Sons,</a:t>
            </a:r>
            <a:r>
              <a:rPr lang="el-GR" sz="1400" dirty="0"/>
              <a:t> </a:t>
            </a:r>
            <a:r>
              <a:rPr lang="en-US" sz="1400" dirty="0"/>
              <a:t>1976, pp. 40</a:t>
            </a:r>
            <a:endParaRPr lang="el-GR" sz="1400" dirty="0"/>
          </a:p>
        </p:txBody>
      </p:sp>
      <p:sp>
        <p:nvSpPr>
          <p:cNvPr id="15364" name="Line 4"/>
          <p:cNvSpPr>
            <a:spLocks noChangeShapeType="1"/>
          </p:cNvSpPr>
          <p:nvPr/>
        </p:nvSpPr>
        <p:spPr bwMode="auto">
          <a:xfrm>
            <a:off x="0" y="4038600"/>
            <a:ext cx="9144000" cy="0"/>
          </a:xfrm>
          <a:prstGeom prst="line">
            <a:avLst/>
          </a:prstGeom>
          <a:noFill/>
          <a:ln w="38100">
            <a:solidFill>
              <a:schemeClr val="tx1"/>
            </a:solidFill>
            <a:round/>
            <a:headEnd/>
            <a:tailEnd/>
          </a:ln>
        </p:spPr>
        <p:txBody>
          <a:bodyPr wrap="none" anchor="ctr"/>
          <a:lstStyle/>
          <a:p>
            <a:endParaRPr lang="el-GR"/>
          </a:p>
        </p:txBody>
      </p:sp>
      <p:sp>
        <p:nvSpPr>
          <p:cNvPr id="15365" name="Line 5"/>
          <p:cNvSpPr>
            <a:spLocks noChangeShapeType="1"/>
          </p:cNvSpPr>
          <p:nvPr/>
        </p:nvSpPr>
        <p:spPr bwMode="auto">
          <a:xfrm>
            <a:off x="0" y="1600200"/>
            <a:ext cx="9144000" cy="0"/>
          </a:xfrm>
          <a:prstGeom prst="line">
            <a:avLst/>
          </a:prstGeom>
          <a:noFill/>
          <a:ln w="38100">
            <a:solidFill>
              <a:schemeClr val="tx1"/>
            </a:solidFill>
            <a:round/>
            <a:headEnd/>
            <a:tailEnd/>
          </a:ln>
        </p:spPr>
        <p:txBody>
          <a:bodyPr wrap="none" anchor="ctr"/>
          <a:lstStyle/>
          <a:p>
            <a:endParaRPr lang="el-G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6738" name="Rectangle 2"/>
          <p:cNvSpPr>
            <a:spLocks noGrp="1" noChangeArrowheads="1"/>
          </p:cNvSpPr>
          <p:nvPr>
            <p:ph type="title"/>
          </p:nvPr>
        </p:nvSpPr>
        <p:spPr>
          <a:xfrm>
            <a:off x="428596" y="357166"/>
            <a:ext cx="8578855" cy="1143008"/>
          </a:xfrm>
        </p:spPr>
        <p:txBody>
          <a:bodyPr>
            <a:normAutofit fontScale="90000"/>
          </a:bodyPr>
          <a:lstStyle/>
          <a:p>
            <a:pPr>
              <a:defRPr/>
            </a:pPr>
            <a:r>
              <a:rPr lang="el-GR" b="0" smtClean="0">
                <a:latin typeface="Times New Roman" pitchFamily="18" charset="0"/>
              </a:rPr>
              <a:t>Συμπτώματα – Ενδείξεις Αποτυχίας Επιχειρήσεων</a:t>
            </a:r>
          </a:p>
        </p:txBody>
      </p:sp>
      <p:sp>
        <p:nvSpPr>
          <p:cNvPr id="756739" name="Rectangle 3"/>
          <p:cNvSpPr>
            <a:spLocks noGrp="1" noChangeArrowheads="1"/>
          </p:cNvSpPr>
          <p:nvPr>
            <p:ph idx="1"/>
          </p:nvPr>
        </p:nvSpPr>
        <p:spPr>
          <a:xfrm>
            <a:off x="112713" y="1643050"/>
            <a:ext cx="8955087" cy="5214950"/>
          </a:xfrm>
        </p:spPr>
        <p:txBody>
          <a:bodyPr/>
          <a:lstStyle/>
          <a:p>
            <a:pPr marL="282575" indent="-282575">
              <a:buFont typeface="Wingdings" pitchFamily="2" charset="2"/>
              <a:buAutoNum type="arabicPeriod"/>
              <a:defRPr/>
            </a:pPr>
            <a:r>
              <a:rPr lang="el-GR" sz="2000" b="1" dirty="0" smtClean="0">
                <a:solidFill>
                  <a:schemeClr val="hlink"/>
                </a:solidFill>
                <a:latin typeface="Times New Roman" pitchFamily="18" charset="0"/>
              </a:rPr>
              <a:t>Η άσχημη προσαρμογή στο περιβάλλον:</a:t>
            </a:r>
            <a:r>
              <a:rPr lang="el-GR" sz="2000" dirty="0" smtClean="0">
                <a:latin typeface="Times New Roman" pitchFamily="18" charset="0"/>
              </a:rPr>
              <a:t> Αυτή μπορεί να μεταφράζεται είτε σε αδυναμία προσαρμογής προϊόντων στις μεταβαλλόμενες απαιτήσεις είτε σε αδυναμία διαφοροποίησης και υιοθέτησης νέων τρόπων ανταγωνισμού.</a:t>
            </a:r>
          </a:p>
          <a:p>
            <a:pPr marL="282575" indent="-282575">
              <a:buFont typeface="Wingdings" pitchFamily="2" charset="2"/>
              <a:buAutoNum type="arabicPeriod"/>
              <a:defRPr/>
            </a:pPr>
            <a:r>
              <a:rPr lang="el-GR" sz="2000" b="1" dirty="0" smtClean="0">
                <a:solidFill>
                  <a:schemeClr val="hlink"/>
                </a:solidFill>
                <a:latin typeface="Times New Roman" pitchFamily="18" charset="0"/>
              </a:rPr>
              <a:t>Η απουσία εσωτερικού ελέγχου</a:t>
            </a:r>
            <a:r>
              <a:rPr lang="el-GR" sz="2000" dirty="0" smtClean="0">
                <a:latin typeface="Times New Roman" pitchFamily="18" charset="0"/>
              </a:rPr>
              <a:t>, ιδιαίτερα σε επιχειρήσεις που είτε αναπτύσσονται με μεγάλη ταχύτητα είτε αναπτύσσονται μέσω εξαγορών / συγχωνεύσεων.</a:t>
            </a:r>
          </a:p>
          <a:p>
            <a:pPr marL="282575" indent="-282575">
              <a:buFont typeface="Wingdings" pitchFamily="2" charset="2"/>
              <a:buAutoNum type="arabicPeriod"/>
              <a:defRPr/>
            </a:pPr>
            <a:r>
              <a:rPr lang="el-GR" sz="2000" b="1" dirty="0" smtClean="0">
                <a:solidFill>
                  <a:schemeClr val="hlink"/>
                </a:solidFill>
                <a:latin typeface="Times New Roman" pitchFamily="18" charset="0"/>
              </a:rPr>
              <a:t>Η υπερβολική ανάληψη επιχειρηματικού κινδύνου</a:t>
            </a:r>
            <a:r>
              <a:rPr lang="el-GR" sz="2000" dirty="0" smtClean="0">
                <a:latin typeface="Times New Roman" pitchFamily="18" charset="0"/>
              </a:rPr>
              <a:t>, ιδιαίτερα δε όταν οι επιχειρήσεις προβαίνουν σε επεκτατικές κινήσεις όπως είναι οι συγχωνεύσεις ή η εισαγωγή κάποιου νέου προϊόντος χωρίς να λαμβάνουν υπόψη τους τη διαθεσιμότητα των πόρων.</a:t>
            </a:r>
          </a:p>
          <a:p>
            <a:pPr marL="282575" indent="-282575">
              <a:buFont typeface="Wingdings" pitchFamily="2" charset="2"/>
              <a:buAutoNum type="arabicPeriod"/>
              <a:defRPr/>
            </a:pPr>
            <a:r>
              <a:rPr lang="el-GR" sz="2000" b="1" dirty="0" smtClean="0">
                <a:solidFill>
                  <a:schemeClr val="hlink"/>
                </a:solidFill>
                <a:latin typeface="Times New Roman" pitchFamily="18" charset="0"/>
              </a:rPr>
              <a:t>Ορισμένοι ανεξέλεγκτοι πόροι</a:t>
            </a:r>
            <a:r>
              <a:rPr lang="el-GR" sz="2000" dirty="0" smtClean="0">
                <a:latin typeface="Times New Roman" pitchFamily="18" charset="0"/>
              </a:rPr>
              <a:t>, όπως οι κυβερνητικές πολιτικές, οι τεχνολογικές εξελίξεις και οι φυσικές καταστροφές, που είναι πέρα από τον έλεγχο της επιχείρησης.</a:t>
            </a:r>
          </a:p>
          <a:p>
            <a:pPr marL="282575" indent="-282575">
              <a:buFont typeface="Wingdings" pitchFamily="2" charset="2"/>
              <a:buAutoNum type="arabicPeriod"/>
              <a:defRPr/>
            </a:pPr>
            <a:r>
              <a:rPr lang="el-GR" sz="2000" b="1" dirty="0" smtClean="0">
                <a:solidFill>
                  <a:schemeClr val="hlink"/>
                </a:solidFill>
                <a:latin typeface="Times New Roman" pitchFamily="18" charset="0"/>
              </a:rPr>
              <a:t>Συνδυασμός των προηγουμένων</a:t>
            </a:r>
            <a:r>
              <a:rPr lang="el-GR" sz="2000" dirty="0" smtClean="0">
                <a:latin typeface="Times New Roman" pitchFamily="18" charset="0"/>
              </a:rPr>
              <a:t>, αφού συχνά ένα πρόβλημα αποτελεί αιτία δημιουργίας κάποιου άλλου.</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62" name="Rectangle 2"/>
          <p:cNvSpPr>
            <a:spLocks noGrp="1" noChangeArrowheads="1"/>
          </p:cNvSpPr>
          <p:nvPr>
            <p:ph type="title"/>
          </p:nvPr>
        </p:nvSpPr>
        <p:spPr>
          <a:xfrm>
            <a:off x="428596" y="533400"/>
            <a:ext cx="8715404" cy="752460"/>
          </a:xfrm>
        </p:spPr>
        <p:txBody>
          <a:bodyPr>
            <a:normAutofit fontScale="90000"/>
          </a:bodyPr>
          <a:lstStyle/>
          <a:p>
            <a:pPr>
              <a:defRPr/>
            </a:pPr>
            <a:r>
              <a:rPr lang="el-GR" sz="3200" b="0" dirty="0" smtClean="0">
                <a:latin typeface="Times New Roman" pitchFamily="18" charset="0"/>
              </a:rPr>
              <a:t>Κύριες Στρατηγικές Διάσωσης / Αναστροφής</a:t>
            </a:r>
            <a:br>
              <a:rPr lang="el-GR" sz="3200" b="0" dirty="0" smtClean="0">
                <a:latin typeface="Times New Roman" pitchFamily="18" charset="0"/>
              </a:rPr>
            </a:br>
            <a:r>
              <a:rPr lang="el-GR" sz="3200" b="0" dirty="0" smtClean="0">
                <a:latin typeface="Times New Roman" pitchFamily="18" charset="0"/>
              </a:rPr>
              <a:t>(</a:t>
            </a:r>
            <a:r>
              <a:rPr lang="en-US" sz="3200" b="0" dirty="0" smtClean="0">
                <a:latin typeface="Times New Roman" pitchFamily="18" charset="0"/>
              </a:rPr>
              <a:t>Turnaround / Retrenchment Strategies)</a:t>
            </a:r>
            <a:endParaRPr lang="el-GR" sz="3200" b="0" dirty="0" smtClean="0">
              <a:latin typeface="Times New Roman" pitchFamily="18" charset="0"/>
            </a:endParaRPr>
          </a:p>
        </p:txBody>
      </p:sp>
      <p:sp>
        <p:nvSpPr>
          <p:cNvPr id="757763" name="Rectangle 3"/>
          <p:cNvSpPr>
            <a:spLocks noGrp="1" noChangeArrowheads="1"/>
          </p:cNvSpPr>
          <p:nvPr>
            <p:ph idx="1"/>
          </p:nvPr>
        </p:nvSpPr>
        <p:spPr>
          <a:xfrm>
            <a:off x="112713" y="1500174"/>
            <a:ext cx="8955087" cy="5357826"/>
          </a:xfrm>
        </p:spPr>
        <p:txBody>
          <a:bodyPr/>
          <a:lstStyle/>
          <a:p>
            <a:pPr marL="609600" indent="-609600">
              <a:defRPr/>
            </a:pPr>
            <a:r>
              <a:rPr lang="el-GR" sz="2000" dirty="0" smtClean="0">
                <a:latin typeface="Times New Roman" pitchFamily="18" charset="0"/>
              </a:rPr>
              <a:t>Εφόσον αξιολογηθεί η κατάσταση στην οποία έχει περιέλθει η επιχείρηση, καθώς και οι πιθανές αιτίες αποτυχίας της, είναι αναγκαία μια σε βάθος ανάλυση του </a:t>
            </a:r>
            <a:r>
              <a:rPr lang="el-GR" sz="2000" b="1" dirty="0" smtClean="0">
                <a:solidFill>
                  <a:schemeClr val="hlink"/>
                </a:solidFill>
                <a:latin typeface="Times New Roman" pitchFamily="18" charset="0"/>
              </a:rPr>
              <a:t>εσωτερικού</a:t>
            </a:r>
            <a:r>
              <a:rPr lang="el-GR" sz="2000" dirty="0" smtClean="0">
                <a:latin typeface="Times New Roman" pitchFamily="18" charset="0"/>
              </a:rPr>
              <a:t> και του </a:t>
            </a:r>
            <a:r>
              <a:rPr lang="el-GR" sz="2000" b="1" dirty="0" smtClean="0">
                <a:solidFill>
                  <a:schemeClr val="hlink"/>
                </a:solidFill>
                <a:latin typeface="Times New Roman" pitchFamily="18" charset="0"/>
              </a:rPr>
              <a:t>εξωτερικού</a:t>
            </a:r>
            <a:r>
              <a:rPr lang="el-GR" sz="2000" dirty="0" smtClean="0">
                <a:latin typeface="Times New Roman" pitchFamily="18" charset="0"/>
              </a:rPr>
              <a:t> περιβάλλοντός της.</a:t>
            </a:r>
          </a:p>
          <a:p>
            <a:pPr marL="609600" indent="-609600">
              <a:defRPr/>
            </a:pPr>
            <a:r>
              <a:rPr lang="el-GR" sz="2000" dirty="0" smtClean="0">
                <a:latin typeface="Times New Roman" pitchFamily="18" charset="0"/>
              </a:rPr>
              <a:t>Η κατανόηση του </a:t>
            </a:r>
            <a:r>
              <a:rPr lang="el-GR" sz="2000" b="1" dirty="0" smtClean="0">
                <a:solidFill>
                  <a:schemeClr val="hlink"/>
                </a:solidFill>
                <a:latin typeface="Times New Roman" pitchFamily="18" charset="0"/>
              </a:rPr>
              <a:t>ευρύτερου-</a:t>
            </a:r>
            <a:r>
              <a:rPr lang="el-GR" sz="2000" b="1" dirty="0" err="1" smtClean="0">
                <a:solidFill>
                  <a:schemeClr val="hlink"/>
                </a:solidFill>
                <a:latin typeface="Times New Roman" pitchFamily="18" charset="0"/>
              </a:rPr>
              <a:t>μάκρο</a:t>
            </a:r>
            <a:r>
              <a:rPr lang="el-GR" sz="2000" dirty="0" smtClean="0">
                <a:latin typeface="Times New Roman" pitchFamily="18" charset="0"/>
              </a:rPr>
              <a:t> περιβάλλοντος αλλά και του </a:t>
            </a:r>
            <a:r>
              <a:rPr lang="el-GR" sz="2000" b="1" dirty="0" smtClean="0">
                <a:solidFill>
                  <a:schemeClr val="hlink"/>
                </a:solidFill>
                <a:latin typeface="Times New Roman" pitchFamily="18" charset="0"/>
              </a:rPr>
              <a:t>κλαδικού-</a:t>
            </a:r>
            <a:r>
              <a:rPr lang="el-GR" sz="2000" b="1" dirty="0" err="1" smtClean="0">
                <a:solidFill>
                  <a:schemeClr val="hlink"/>
                </a:solidFill>
                <a:latin typeface="Times New Roman" pitchFamily="18" charset="0"/>
              </a:rPr>
              <a:t>μίκρο</a:t>
            </a:r>
            <a:r>
              <a:rPr lang="el-GR" sz="2000" dirty="0" smtClean="0">
                <a:latin typeface="Times New Roman" pitchFamily="18" charset="0"/>
              </a:rPr>
              <a:t> περιβάλλοντος, είναι απαραίτητη καθώς οι μεταβλητές αυτές συχνά επιδρούν στην απόδοση της επιχείρησης και απειλούν την ύπαρξή της.</a:t>
            </a:r>
          </a:p>
          <a:p>
            <a:pPr marL="609600" indent="-609600">
              <a:defRPr/>
            </a:pPr>
            <a:endParaRPr lang="el-GR" sz="2000" dirty="0" smtClean="0">
              <a:latin typeface="Times New Roman" pitchFamily="18" charset="0"/>
            </a:endParaRPr>
          </a:p>
          <a:p>
            <a:pPr marL="609600" indent="-609600">
              <a:defRPr/>
            </a:pPr>
            <a:r>
              <a:rPr lang="el-GR" sz="2000" dirty="0" smtClean="0">
                <a:latin typeface="Times New Roman" pitchFamily="18" charset="0"/>
              </a:rPr>
              <a:t>Βάσει της ανάλυσης αυτής θα προσδιοριστούν οι απαραίτητες διορθωτικές ενέργειες και συνεπώς οι ενδεδειγμένες </a:t>
            </a:r>
            <a:r>
              <a:rPr lang="el-GR" sz="2000" b="1" dirty="0" smtClean="0">
                <a:solidFill>
                  <a:schemeClr val="hlink"/>
                </a:solidFill>
                <a:latin typeface="Times New Roman" pitchFamily="18" charset="0"/>
              </a:rPr>
              <a:t>στρατηγικές αναστροφής / διάσωσης</a:t>
            </a:r>
            <a:r>
              <a:rPr lang="el-GR" sz="2000" dirty="0" smtClean="0">
                <a:latin typeface="Times New Roman" pitchFamily="18" charset="0"/>
              </a:rPr>
              <a:t>, οι οποίες είναι οι εξής:</a:t>
            </a:r>
          </a:p>
          <a:p>
            <a:pPr marL="1300163" lvl="1" indent="-533400">
              <a:buFont typeface="Wingdings" pitchFamily="2" charset="2"/>
              <a:buAutoNum type="arabicPeriod"/>
              <a:defRPr/>
            </a:pPr>
            <a:r>
              <a:rPr lang="el-GR" sz="1800" dirty="0" smtClean="0">
                <a:latin typeface="Times New Roman" pitchFamily="18" charset="0"/>
              </a:rPr>
              <a:t>Στρατηγική </a:t>
            </a:r>
            <a:r>
              <a:rPr lang="el-GR" sz="1800" b="1" dirty="0" smtClean="0">
                <a:solidFill>
                  <a:schemeClr val="hlink"/>
                </a:solidFill>
                <a:latin typeface="Times New Roman" pitchFamily="18" charset="0"/>
              </a:rPr>
              <a:t>ανόρθωσης</a:t>
            </a:r>
          </a:p>
          <a:p>
            <a:pPr marL="1300163" lvl="1" indent="-533400">
              <a:buFont typeface="Wingdings" pitchFamily="2" charset="2"/>
              <a:buAutoNum type="arabicPeriod"/>
              <a:defRPr/>
            </a:pPr>
            <a:r>
              <a:rPr lang="el-GR" sz="1800" dirty="0" smtClean="0">
                <a:latin typeface="Times New Roman" pitchFamily="18" charset="0"/>
              </a:rPr>
              <a:t>Στρατηγική </a:t>
            </a:r>
            <a:r>
              <a:rPr lang="el-GR" sz="1800" b="1" dirty="0" err="1" smtClean="0">
                <a:solidFill>
                  <a:schemeClr val="hlink"/>
                </a:solidFill>
                <a:latin typeface="Times New Roman" pitchFamily="18" charset="0"/>
              </a:rPr>
              <a:t>αποεπένδυσης</a:t>
            </a:r>
            <a:endParaRPr lang="el-GR" sz="1800" b="1" dirty="0" smtClean="0">
              <a:solidFill>
                <a:schemeClr val="hlink"/>
              </a:solidFill>
              <a:latin typeface="Times New Roman" pitchFamily="18" charset="0"/>
            </a:endParaRPr>
          </a:p>
          <a:p>
            <a:pPr marL="1300163" lvl="1" indent="-533400">
              <a:buFont typeface="Wingdings" pitchFamily="2" charset="2"/>
              <a:buAutoNum type="arabicPeriod"/>
              <a:defRPr/>
            </a:pPr>
            <a:r>
              <a:rPr lang="el-GR" sz="1800" dirty="0" smtClean="0">
                <a:latin typeface="Times New Roman" pitchFamily="18" charset="0"/>
              </a:rPr>
              <a:t>Στρατηγική «</a:t>
            </a:r>
            <a:r>
              <a:rPr lang="el-GR" sz="1800" b="1" dirty="0" smtClean="0">
                <a:solidFill>
                  <a:schemeClr val="hlink"/>
                </a:solidFill>
                <a:latin typeface="Times New Roman" pitchFamily="18" charset="0"/>
              </a:rPr>
              <a:t>αιχμαλωσίας</a:t>
            </a:r>
            <a:r>
              <a:rPr lang="el-GR" sz="1800" dirty="0" smtClean="0">
                <a:latin typeface="Times New Roman" pitchFamily="18" charset="0"/>
              </a:rPr>
              <a:t>»</a:t>
            </a:r>
          </a:p>
          <a:p>
            <a:pPr marL="1300163" lvl="1" indent="-533400">
              <a:buFont typeface="Wingdings" pitchFamily="2" charset="2"/>
              <a:buAutoNum type="arabicPeriod"/>
              <a:defRPr/>
            </a:pPr>
            <a:r>
              <a:rPr lang="el-GR" sz="1800" dirty="0" smtClean="0">
                <a:latin typeface="Times New Roman" pitchFamily="18" charset="0"/>
              </a:rPr>
              <a:t>Στρατηγική </a:t>
            </a:r>
            <a:r>
              <a:rPr lang="el-GR" sz="1800" b="1" dirty="0" smtClean="0">
                <a:solidFill>
                  <a:schemeClr val="hlink"/>
                </a:solidFill>
                <a:latin typeface="Times New Roman" pitchFamily="18" charset="0"/>
              </a:rPr>
              <a:t>ρευστοποίησης</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8786" name="Rectangle 2"/>
          <p:cNvSpPr>
            <a:spLocks noGrp="1" noChangeArrowheads="1"/>
          </p:cNvSpPr>
          <p:nvPr>
            <p:ph type="title"/>
          </p:nvPr>
        </p:nvSpPr>
        <p:spPr>
          <a:xfrm>
            <a:off x="500034" y="381000"/>
            <a:ext cx="8643966" cy="904860"/>
          </a:xfrm>
        </p:spPr>
        <p:txBody>
          <a:bodyPr>
            <a:normAutofit fontScale="90000"/>
          </a:bodyPr>
          <a:lstStyle/>
          <a:p>
            <a:pPr>
              <a:defRPr/>
            </a:pPr>
            <a:r>
              <a:rPr lang="el-GR" sz="3400" b="0" dirty="0" smtClean="0">
                <a:latin typeface="Times New Roman" pitchFamily="18" charset="0"/>
              </a:rPr>
              <a:t>Στρατηγική Ανόρθωσης: 1/6</a:t>
            </a:r>
            <a:br>
              <a:rPr lang="el-GR" sz="3400" b="0" dirty="0" smtClean="0">
                <a:latin typeface="Times New Roman" pitchFamily="18" charset="0"/>
              </a:rPr>
            </a:br>
            <a:r>
              <a:rPr lang="el-GR" sz="3400" b="0" dirty="0" smtClean="0">
                <a:solidFill>
                  <a:schemeClr val="hlink"/>
                </a:solidFill>
                <a:latin typeface="Times New Roman" pitchFamily="18" charset="0"/>
              </a:rPr>
              <a:t>Χαρακτηριστικά στοιχεία διαφοροποίησης</a:t>
            </a:r>
          </a:p>
        </p:txBody>
      </p:sp>
      <p:sp>
        <p:nvSpPr>
          <p:cNvPr id="758787" name="Rectangle 3"/>
          <p:cNvSpPr>
            <a:spLocks noGrp="1" noChangeArrowheads="1"/>
          </p:cNvSpPr>
          <p:nvPr>
            <p:ph idx="1"/>
          </p:nvPr>
        </p:nvSpPr>
        <p:spPr>
          <a:xfrm>
            <a:off x="112713" y="1428736"/>
            <a:ext cx="8955087" cy="5429264"/>
          </a:xfrm>
        </p:spPr>
        <p:txBody>
          <a:bodyPr/>
          <a:lstStyle/>
          <a:p>
            <a:pPr marL="381000" indent="-381000">
              <a:lnSpc>
                <a:spcPct val="90000"/>
              </a:lnSpc>
              <a:defRPr/>
            </a:pPr>
            <a:r>
              <a:rPr lang="el-GR" sz="1800" dirty="0" smtClean="0">
                <a:latin typeface="Times New Roman" pitchFamily="18" charset="0"/>
              </a:rPr>
              <a:t>Μια επιχείρηση έχει ανάγκη εφαρμογής </a:t>
            </a:r>
            <a:r>
              <a:rPr lang="el-GR" sz="1800" b="1" dirty="0" smtClean="0">
                <a:solidFill>
                  <a:schemeClr val="hlink"/>
                </a:solidFill>
                <a:latin typeface="Times New Roman" pitchFamily="18" charset="0"/>
              </a:rPr>
              <a:t>στρατηγικών ανόρθωσης</a:t>
            </a:r>
            <a:r>
              <a:rPr lang="el-GR" sz="1800" dirty="0" smtClean="0">
                <a:latin typeface="Times New Roman" pitchFamily="18" charset="0"/>
              </a:rPr>
              <a:t>, όταν η απόδοσή της βρίσκεται για μεγάλο χρονικό διάστημα κάτω από ένα ελάχιστο αποδεκτό επίπεδο, για παράδειγμα, όταν τα κέρδη που πραγματοποιεί δεν καλύπτουν το κόστος κεφαλαίου της.</a:t>
            </a:r>
          </a:p>
          <a:p>
            <a:pPr marL="381000" indent="-381000">
              <a:lnSpc>
                <a:spcPct val="90000"/>
              </a:lnSpc>
              <a:defRPr/>
            </a:pPr>
            <a:r>
              <a:rPr lang="el-GR" sz="1800" dirty="0" smtClean="0">
                <a:latin typeface="Times New Roman" pitchFamily="18" charset="0"/>
              </a:rPr>
              <a:t>Υπάρχουν τέσσερα χαρακτηριστικά στοιχεία που </a:t>
            </a:r>
            <a:r>
              <a:rPr lang="el-GR" sz="1800" b="1" dirty="0" smtClean="0">
                <a:solidFill>
                  <a:schemeClr val="hlink"/>
                </a:solidFill>
                <a:latin typeface="Times New Roman" pitchFamily="18" charset="0"/>
              </a:rPr>
              <a:t>διαφοροποιούν</a:t>
            </a:r>
            <a:r>
              <a:rPr lang="el-GR" sz="1800" dirty="0" smtClean="0">
                <a:latin typeface="Times New Roman" pitchFamily="18" charset="0"/>
              </a:rPr>
              <a:t> τη στρατηγική ανόρθωσης από τις λοιπές εταιρικές / επιχειρηματικές στρατηγικές:</a:t>
            </a:r>
          </a:p>
          <a:p>
            <a:pPr marL="381000" indent="-381000">
              <a:lnSpc>
                <a:spcPct val="90000"/>
              </a:lnSpc>
              <a:buFont typeface="Wingdings" pitchFamily="2" charset="2"/>
              <a:buAutoNum type="arabicPeriod"/>
              <a:defRPr/>
            </a:pPr>
            <a:r>
              <a:rPr lang="el-GR" sz="1800" dirty="0" smtClean="0">
                <a:latin typeface="Times New Roman" pitchFamily="18" charset="0"/>
              </a:rPr>
              <a:t>Οι </a:t>
            </a:r>
            <a:r>
              <a:rPr lang="el-GR" sz="1800" b="1" dirty="0" smtClean="0">
                <a:solidFill>
                  <a:schemeClr val="hlink"/>
                </a:solidFill>
                <a:latin typeface="Times New Roman" pitchFamily="18" charset="0"/>
              </a:rPr>
              <a:t>περιορισμένοι πόροι</a:t>
            </a:r>
            <a:r>
              <a:rPr lang="el-GR" sz="1800" dirty="0" smtClean="0">
                <a:latin typeface="Times New Roman" pitchFamily="18" charset="0"/>
              </a:rPr>
              <a:t>, αποτελούν έναν από τους σημαντικότερους λόγους φτωχής απόδοσης μιας επιχείρησης. Η έλλειψη επαρκών ταμειακών ροών σε συνδυασμό με την υψηλή δανειακή επιβάρυνση αφήνει την επιχείρηση υπερχρεωμένη, ενώ δημιουργεί διστακτικότητα στις τράπεζες για την οικονομική της ενίσχυση. </a:t>
            </a:r>
          </a:p>
          <a:p>
            <a:pPr marL="381000" indent="-381000">
              <a:lnSpc>
                <a:spcPct val="90000"/>
              </a:lnSpc>
              <a:buFont typeface="Wingdings" pitchFamily="2" charset="2"/>
              <a:buAutoNum type="arabicPeriod"/>
              <a:defRPr/>
            </a:pPr>
            <a:r>
              <a:rPr lang="el-GR" sz="1800" dirty="0" smtClean="0">
                <a:latin typeface="Times New Roman" pitchFamily="18" charset="0"/>
              </a:rPr>
              <a:t>Το </a:t>
            </a:r>
            <a:r>
              <a:rPr lang="el-GR" sz="1800" b="1" dirty="0" smtClean="0">
                <a:solidFill>
                  <a:schemeClr val="hlink"/>
                </a:solidFill>
                <a:latin typeface="Times New Roman" pitchFamily="18" charset="0"/>
              </a:rPr>
              <a:t>χαμηλό ηθικό των εργαζομένων</a:t>
            </a:r>
            <a:r>
              <a:rPr lang="el-GR" sz="1800" dirty="0" smtClean="0">
                <a:latin typeface="Times New Roman" pitchFamily="18" charset="0"/>
              </a:rPr>
              <a:t> της επιχείρησης, οι οποίοι είτε αποχωρούν είτε παραμένουν στην επιχείρηση αντιμετωπίζοντας όμως σημαντικά προβλήματα όπως συγκρούσεις και έλλειψη εμπιστοσύνης σε όλα τα επίπεδα.</a:t>
            </a:r>
          </a:p>
          <a:p>
            <a:pPr marL="381000" indent="-381000">
              <a:lnSpc>
                <a:spcPct val="90000"/>
              </a:lnSpc>
              <a:buFont typeface="Wingdings" pitchFamily="2" charset="2"/>
              <a:buAutoNum type="arabicPeriod"/>
              <a:defRPr/>
            </a:pPr>
            <a:r>
              <a:rPr lang="el-GR" sz="1800" dirty="0" smtClean="0">
                <a:latin typeface="Times New Roman" pitchFamily="18" charset="0"/>
              </a:rPr>
              <a:t>Πολλές από τις </a:t>
            </a:r>
            <a:r>
              <a:rPr lang="el-GR" sz="1800" b="1" dirty="0" smtClean="0">
                <a:solidFill>
                  <a:schemeClr val="hlink"/>
                </a:solidFill>
                <a:latin typeface="Times New Roman" pitchFamily="18" charset="0"/>
              </a:rPr>
              <a:t>ομάδες ενδιαφερομένων</a:t>
            </a:r>
            <a:r>
              <a:rPr lang="el-GR" sz="1800" dirty="0" smtClean="0">
                <a:latin typeface="Times New Roman" pitchFamily="18" charset="0"/>
              </a:rPr>
              <a:t> (π.χ., μέτοχοι, πελάτες, προμηθευτές) εμφανίζονται επιφυλακτικοί ως προς τη στήριξη της επιχείρησης ή όχι.</a:t>
            </a:r>
          </a:p>
          <a:p>
            <a:pPr marL="381000" indent="-381000">
              <a:lnSpc>
                <a:spcPct val="90000"/>
              </a:lnSpc>
              <a:buFont typeface="Wingdings" pitchFamily="2" charset="2"/>
              <a:buAutoNum type="arabicPeriod"/>
              <a:defRPr/>
            </a:pPr>
            <a:r>
              <a:rPr lang="el-GR" sz="1800" dirty="0" smtClean="0">
                <a:latin typeface="Times New Roman" pitchFamily="18" charset="0"/>
              </a:rPr>
              <a:t>Ο </a:t>
            </a:r>
            <a:r>
              <a:rPr lang="el-GR" sz="1800" b="1" dirty="0" smtClean="0">
                <a:solidFill>
                  <a:schemeClr val="hlink"/>
                </a:solidFill>
                <a:latin typeface="Times New Roman" pitchFamily="18" charset="0"/>
              </a:rPr>
              <a:t>χρόνος είναι πολύ σημαντικός</a:t>
            </a:r>
            <a:r>
              <a:rPr lang="el-GR" sz="1800" dirty="0" smtClean="0">
                <a:latin typeface="Times New Roman" pitchFamily="18" charset="0"/>
              </a:rPr>
              <a:t> παράγοντας για μια προβληματική επιχείρηση, καθώς οι στρατηγικές κινήσεις πρέπει να γίνουν με ταχύτητα πριν αποσυρθούν οι οικονομικοί υποστηρικτές, την εγκαταλείψουν τα ικανά στελέχη και κερδίσουν έδαφος οι ανταγωνιστές.</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9810" name="Rectangle 2"/>
          <p:cNvSpPr>
            <a:spLocks noGrp="1" noChangeArrowheads="1"/>
          </p:cNvSpPr>
          <p:nvPr>
            <p:ph type="title"/>
          </p:nvPr>
        </p:nvSpPr>
        <p:spPr>
          <a:xfrm>
            <a:off x="1150938" y="381000"/>
            <a:ext cx="7793037" cy="1379538"/>
          </a:xfrm>
        </p:spPr>
        <p:txBody>
          <a:bodyPr>
            <a:normAutofit/>
          </a:bodyPr>
          <a:lstStyle/>
          <a:p>
            <a:pPr>
              <a:defRPr/>
            </a:pPr>
            <a:r>
              <a:rPr lang="el-GR" sz="3600" b="0" smtClean="0">
                <a:latin typeface="Times New Roman" pitchFamily="18" charset="0"/>
              </a:rPr>
              <a:t>Στρατηγική Ανόρθωσης: 2/6</a:t>
            </a:r>
            <a:br>
              <a:rPr lang="el-GR" sz="3600" b="0" smtClean="0">
                <a:latin typeface="Times New Roman" pitchFamily="18" charset="0"/>
              </a:rPr>
            </a:br>
            <a:r>
              <a:rPr lang="el-GR" sz="3600" b="0" smtClean="0">
                <a:solidFill>
                  <a:schemeClr val="hlink"/>
                </a:solidFill>
                <a:latin typeface="Times New Roman" pitchFamily="18" charset="0"/>
              </a:rPr>
              <a:t>Στάδια Στρατηγικής Ανόρθωσης</a:t>
            </a:r>
          </a:p>
        </p:txBody>
      </p:sp>
      <p:sp>
        <p:nvSpPr>
          <p:cNvPr id="759811" name="Rectangle 3"/>
          <p:cNvSpPr>
            <a:spLocks noGrp="1" noChangeArrowheads="1"/>
          </p:cNvSpPr>
          <p:nvPr>
            <p:ph idx="1"/>
          </p:nvPr>
        </p:nvSpPr>
        <p:spPr>
          <a:xfrm>
            <a:off x="112713" y="1905000"/>
            <a:ext cx="8955087" cy="4953000"/>
          </a:xfrm>
        </p:spPr>
        <p:txBody>
          <a:bodyPr/>
          <a:lstStyle/>
          <a:p>
            <a:pPr marL="282575" indent="-282575">
              <a:buFont typeface="Wingdings" pitchFamily="2" charset="2"/>
              <a:buAutoNum type="arabicPeriod"/>
              <a:defRPr/>
            </a:pPr>
            <a:r>
              <a:rPr lang="el-GR" sz="2000" b="1" smtClean="0">
                <a:solidFill>
                  <a:schemeClr val="hlink"/>
                </a:solidFill>
                <a:latin typeface="Times New Roman" pitchFamily="18" charset="0"/>
              </a:rPr>
              <a:t>Το στάδιο της συρρίκνωσης / σμίκρυνσης</a:t>
            </a:r>
            <a:r>
              <a:rPr lang="el-GR" sz="2000" smtClean="0">
                <a:latin typeface="Times New Roman" pitchFamily="18" charset="0"/>
              </a:rPr>
              <a:t> </a:t>
            </a:r>
            <a:r>
              <a:rPr lang="en-US" sz="2000" smtClean="0">
                <a:latin typeface="Times New Roman" pitchFamily="18" charset="0"/>
              </a:rPr>
              <a:t>(downsizing)</a:t>
            </a:r>
            <a:r>
              <a:rPr lang="el-GR" sz="2000" smtClean="0">
                <a:latin typeface="Times New Roman" pitchFamily="18" charset="0"/>
              </a:rPr>
              <a:t>: Πρωταρχικός σκοπός της επιχείρησης είναι η διάσωσή της. Προς τούτο:</a:t>
            </a:r>
          </a:p>
          <a:p>
            <a:pPr marL="282575" indent="-282575">
              <a:defRPr/>
            </a:pPr>
            <a:r>
              <a:rPr lang="el-GR" sz="2000" smtClean="0">
                <a:latin typeface="Times New Roman" pitchFamily="18" charset="0"/>
              </a:rPr>
              <a:t>Κατ’ αρχήν απαραίτητη είναι η συγκράτηση των χρηματικών ροών.</a:t>
            </a:r>
          </a:p>
          <a:p>
            <a:pPr marL="282575" indent="-282575">
              <a:defRPr/>
            </a:pPr>
            <a:r>
              <a:rPr lang="el-GR" sz="2000" smtClean="0">
                <a:latin typeface="Times New Roman" pitchFamily="18" charset="0"/>
              </a:rPr>
              <a:t>Το σταμάτημα της αιμορραγίας συνήθως γίνεται μέσω περικοπών εξόδων.</a:t>
            </a:r>
          </a:p>
          <a:p>
            <a:pPr marL="282575" indent="-282575">
              <a:defRPr/>
            </a:pPr>
            <a:r>
              <a:rPr lang="el-GR" sz="2000" smtClean="0">
                <a:latin typeface="Times New Roman" pitchFamily="18" charset="0"/>
              </a:rPr>
              <a:t>Περιουσιακά στοιχεία που δεν παράγουν αξία εκποιούνται και τα κεφάλαια επενδύονται σε πιο παραγωγικού τομείς.</a:t>
            </a:r>
          </a:p>
          <a:p>
            <a:pPr marL="282575" indent="-282575">
              <a:defRPr/>
            </a:pPr>
            <a:r>
              <a:rPr lang="el-GR" sz="2000" smtClean="0">
                <a:latin typeface="Times New Roman" pitchFamily="18" charset="0"/>
              </a:rPr>
              <a:t>Η ανώτατη διοίκηση απομακρύνεται και νέα στελέχη προσλαμβάνονται.</a:t>
            </a:r>
          </a:p>
          <a:p>
            <a:pPr marL="282575" indent="-282575">
              <a:defRPr/>
            </a:pPr>
            <a:r>
              <a:rPr lang="el-GR" sz="2000" smtClean="0">
                <a:latin typeface="Times New Roman" pitchFamily="18" charset="0"/>
              </a:rPr>
              <a:t>Η επιχείρηση στο πλαίσιο της ανασυγκρότησής της επιχειρεί να παύσει τη συνεργασία της με οριακούς πελάτες που δεν της προσφέρουν κέρδη ή καταργεί προϊόντα με μικρό ή αρνητικό περιθώριο κέρδους ή όχι καλές προοπτικές.</a:t>
            </a:r>
          </a:p>
          <a:p>
            <a:pPr marL="282575" indent="-282575">
              <a:defRPr/>
            </a:pPr>
            <a:r>
              <a:rPr lang="el-GR" sz="2000" smtClean="0">
                <a:latin typeface="Times New Roman" pitchFamily="18" charset="0"/>
              </a:rPr>
              <a:t>Η επιχείρηση αποσύρεται από τα οριακά δίκτυα διανομής.</a:t>
            </a:r>
          </a:p>
          <a:p>
            <a:pPr marL="282575" indent="-282575">
              <a:defRPr/>
            </a:pPr>
            <a:r>
              <a:rPr lang="el-GR" sz="2000" smtClean="0">
                <a:latin typeface="Times New Roman" pitchFamily="18" charset="0"/>
              </a:rPr>
              <a:t>Οι επιχειρήσεις καταφεύγουν σε οδυνηρές για τους εργαζομένους περικοπές προσωπικού προκειμένου να περιορίσουν το κόστος τους. Το φαινόμενο αυτό διεθνώς ονομάζεται και </a:t>
            </a:r>
            <a:r>
              <a:rPr lang="el-GR" sz="2000" b="1" smtClean="0">
                <a:solidFill>
                  <a:schemeClr val="hlink"/>
                </a:solidFill>
                <a:latin typeface="Times New Roman" pitchFamily="18" charset="0"/>
              </a:rPr>
              <a:t>σμίκρυνση</a:t>
            </a:r>
            <a:r>
              <a:rPr lang="el-GR" sz="2000" smtClean="0">
                <a:latin typeface="Times New Roman" pitchFamily="18" charset="0"/>
              </a:rPr>
              <a:t> </a:t>
            </a:r>
            <a:r>
              <a:rPr lang="en-US" sz="2000" smtClean="0">
                <a:latin typeface="Times New Roman" pitchFamily="18" charset="0"/>
              </a:rPr>
              <a:t>(downsizing).</a:t>
            </a:r>
            <a:endParaRPr lang="el-GR" sz="2000" smtClean="0">
              <a:latin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2050" name="Rectangle 2"/>
          <p:cNvSpPr>
            <a:spLocks noGrp="1" noChangeArrowheads="1"/>
          </p:cNvSpPr>
          <p:nvPr>
            <p:ph type="title"/>
          </p:nvPr>
        </p:nvSpPr>
        <p:spPr>
          <a:xfrm>
            <a:off x="1295400" y="228600"/>
            <a:ext cx="7467600" cy="1143000"/>
          </a:xfrm>
        </p:spPr>
        <p:txBody>
          <a:bodyPr/>
          <a:lstStyle/>
          <a:p>
            <a:pPr>
              <a:defRPr/>
            </a:pPr>
            <a:r>
              <a:rPr lang="el-GR" sz="4000" smtClean="0">
                <a:solidFill>
                  <a:srgbClr val="FF0000"/>
                </a:solidFill>
                <a:latin typeface="Times New Roman" pitchFamily="18" charset="0"/>
                <a:cs typeface="Times New Roman" pitchFamily="18" charset="0"/>
              </a:rPr>
              <a:t>Ένας Ορισμός της Στρατηγικής</a:t>
            </a:r>
            <a:endParaRPr lang="el-GR" sz="4000" smtClean="0">
              <a:solidFill>
                <a:schemeClr val="tx1"/>
              </a:solidFill>
              <a:effectLst>
                <a:outerShdw blurRad="38100" dist="38100" dir="2700000" algn="tl">
                  <a:srgbClr val="FFFFFF"/>
                </a:outerShdw>
              </a:effectLst>
              <a:latin typeface="Times New Roman" pitchFamily="18" charset="0"/>
              <a:cs typeface="Times New Roman" pitchFamily="18" charset="0"/>
            </a:endParaRPr>
          </a:p>
        </p:txBody>
      </p:sp>
      <p:sp>
        <p:nvSpPr>
          <p:cNvPr id="642051" name="Rectangle 3"/>
          <p:cNvSpPr>
            <a:spLocks noGrp="1" noChangeArrowheads="1"/>
          </p:cNvSpPr>
          <p:nvPr>
            <p:ph type="body" idx="1"/>
          </p:nvPr>
        </p:nvSpPr>
        <p:spPr>
          <a:xfrm>
            <a:off x="228600" y="1447800"/>
            <a:ext cx="8763000" cy="2362200"/>
          </a:xfrm>
        </p:spPr>
        <p:txBody>
          <a:bodyPr/>
          <a:lstStyle/>
          <a:p>
            <a:pPr marL="0" indent="0">
              <a:lnSpc>
                <a:spcPct val="120000"/>
              </a:lnSpc>
              <a:buFontTx/>
              <a:buNone/>
              <a:defRPr/>
            </a:pPr>
            <a:r>
              <a:rPr lang="el-GR" sz="2400" b="1" dirty="0" smtClean="0">
                <a:solidFill>
                  <a:srgbClr val="0000CC"/>
                </a:solidFill>
                <a:effectLst>
                  <a:outerShdw blurRad="38100" dist="38100" dir="2700000" algn="tl">
                    <a:srgbClr val="000000"/>
                  </a:outerShdw>
                </a:effectLst>
                <a:latin typeface="Times New Roman" pitchFamily="18" charset="0"/>
                <a:cs typeface="Times New Roman" pitchFamily="18" charset="0"/>
              </a:rPr>
              <a:t>Στρατηγική  είναι η</a:t>
            </a:r>
            <a:r>
              <a:rPr lang="el-GR" sz="2400" b="1" dirty="0" smtClean="0">
                <a:latin typeface="Times New Roman" pitchFamily="18" charset="0"/>
                <a:cs typeface="Times New Roman" pitchFamily="18" charset="0"/>
              </a:rPr>
              <a:t> </a:t>
            </a:r>
            <a:r>
              <a:rPr lang="el-GR" sz="2400" b="1" u="sng" dirty="0" smtClean="0">
                <a:solidFill>
                  <a:srgbClr val="FF0000"/>
                </a:solidFill>
                <a:effectLst>
                  <a:outerShdw blurRad="38100" dist="38100" dir="2700000" algn="tl">
                    <a:srgbClr val="000000"/>
                  </a:outerShdw>
                </a:effectLst>
                <a:latin typeface="Times New Roman" pitchFamily="18" charset="0"/>
                <a:cs typeface="Times New Roman" pitchFamily="18" charset="0"/>
              </a:rPr>
              <a:t>κατεύθυνση</a:t>
            </a:r>
            <a:r>
              <a:rPr lang="el-GR" sz="2400" b="1" u="sng" dirty="0" smtClean="0">
                <a:latin typeface="Times New Roman" pitchFamily="18" charset="0"/>
                <a:cs typeface="Times New Roman" pitchFamily="18" charset="0"/>
              </a:rPr>
              <a:t> </a:t>
            </a:r>
            <a:r>
              <a:rPr lang="el-GR" sz="2400" b="1" dirty="0" smtClean="0">
                <a:solidFill>
                  <a:srgbClr val="0000CC"/>
                </a:solidFill>
                <a:effectLst>
                  <a:outerShdw blurRad="38100" dist="38100" dir="2700000" algn="tl">
                    <a:srgbClr val="000000"/>
                  </a:outerShdw>
                </a:effectLst>
                <a:latin typeface="Times New Roman" pitchFamily="18" charset="0"/>
                <a:cs typeface="Times New Roman" pitchFamily="18" charset="0"/>
              </a:rPr>
              <a:t>(</a:t>
            </a:r>
            <a:r>
              <a:rPr lang="el-GR" sz="2400" b="1" dirty="0" err="1" smtClean="0">
                <a:solidFill>
                  <a:srgbClr val="0000CC"/>
                </a:solidFill>
                <a:effectLst>
                  <a:outerShdw blurRad="38100" dist="38100" dir="2700000" algn="tl">
                    <a:srgbClr val="000000"/>
                  </a:outerShdw>
                </a:effectLst>
                <a:latin typeface="Times New Roman" pitchFamily="18" charset="0"/>
                <a:cs typeface="Times New Roman" pitchFamily="18" charset="0"/>
              </a:rPr>
              <a:t>direction</a:t>
            </a:r>
            <a:r>
              <a:rPr lang="el-GR" sz="2400" b="1" dirty="0" smtClean="0">
                <a:solidFill>
                  <a:srgbClr val="0000CC"/>
                </a:solidFill>
                <a:effectLst>
                  <a:outerShdw blurRad="38100" dist="38100" dir="2700000" algn="tl">
                    <a:srgbClr val="000000"/>
                  </a:outerShdw>
                </a:effectLst>
                <a:latin typeface="Times New Roman" pitchFamily="18" charset="0"/>
                <a:cs typeface="Times New Roman" pitchFamily="18" charset="0"/>
              </a:rPr>
              <a:t>)  και  το</a:t>
            </a:r>
            <a:r>
              <a:rPr lang="el-GR" sz="2400" b="1" dirty="0" smtClean="0">
                <a:latin typeface="Times New Roman" pitchFamily="18" charset="0"/>
                <a:cs typeface="Times New Roman" pitchFamily="18" charset="0"/>
              </a:rPr>
              <a:t> </a:t>
            </a:r>
            <a:r>
              <a:rPr lang="el-GR" sz="2400" b="1" u="sng" dirty="0" smtClean="0">
                <a:solidFill>
                  <a:srgbClr val="FF0000"/>
                </a:solidFill>
                <a:effectLst>
                  <a:outerShdw blurRad="38100" dist="38100" dir="2700000" algn="tl">
                    <a:srgbClr val="000000"/>
                  </a:outerShdw>
                </a:effectLst>
                <a:latin typeface="Times New Roman" pitchFamily="18" charset="0"/>
                <a:cs typeface="Times New Roman" pitchFamily="18" charset="0"/>
              </a:rPr>
              <a:t>εύρος και είδος δραστηριοτήτων</a:t>
            </a:r>
            <a:r>
              <a:rPr lang="el-GR" sz="2400" b="1" dirty="0" smtClean="0">
                <a:latin typeface="Times New Roman" pitchFamily="18" charset="0"/>
                <a:cs typeface="Times New Roman" pitchFamily="18" charset="0"/>
              </a:rPr>
              <a:t> </a:t>
            </a:r>
            <a:r>
              <a:rPr lang="el-GR" sz="2400" b="1" dirty="0" smtClean="0">
                <a:solidFill>
                  <a:srgbClr val="0000CC"/>
                </a:solidFill>
                <a:effectLst>
                  <a:outerShdw blurRad="38100" dist="38100" dir="2700000" algn="tl">
                    <a:srgbClr val="000000"/>
                  </a:outerShdw>
                </a:effectLst>
                <a:latin typeface="Times New Roman" pitchFamily="18" charset="0"/>
                <a:cs typeface="Times New Roman" pitchFamily="18" charset="0"/>
              </a:rPr>
              <a:t>(</a:t>
            </a:r>
            <a:r>
              <a:rPr lang="el-GR" sz="2400" b="1" dirty="0" err="1" smtClean="0">
                <a:solidFill>
                  <a:srgbClr val="0000CC"/>
                </a:solidFill>
                <a:effectLst>
                  <a:outerShdw blurRad="38100" dist="38100" dir="2700000" algn="tl">
                    <a:srgbClr val="000000"/>
                  </a:outerShdw>
                </a:effectLst>
                <a:latin typeface="Times New Roman" pitchFamily="18" charset="0"/>
                <a:cs typeface="Times New Roman" pitchFamily="18" charset="0"/>
              </a:rPr>
              <a:t>scope</a:t>
            </a:r>
            <a:r>
              <a:rPr lang="en-GB" sz="2400" b="1" dirty="0" smtClean="0">
                <a:solidFill>
                  <a:srgbClr val="0000CC"/>
                </a:solidFill>
                <a:effectLst>
                  <a:outerShdw blurRad="38100" dist="38100" dir="2700000" algn="tl">
                    <a:srgbClr val="000000"/>
                  </a:outerShdw>
                </a:effectLst>
                <a:latin typeface="Times New Roman" pitchFamily="18" charset="0"/>
                <a:cs typeface="Times New Roman" pitchFamily="18" charset="0"/>
              </a:rPr>
              <a:t> of activities</a:t>
            </a:r>
            <a:r>
              <a:rPr lang="el-GR" sz="2400" b="1" dirty="0" smtClean="0">
                <a:solidFill>
                  <a:srgbClr val="0000CC"/>
                </a:solidFill>
                <a:effectLst>
                  <a:outerShdw blurRad="38100" dist="38100" dir="2700000" algn="tl">
                    <a:srgbClr val="000000"/>
                  </a:outerShdw>
                </a:effectLst>
                <a:latin typeface="Times New Roman" pitchFamily="18" charset="0"/>
                <a:cs typeface="Times New Roman" pitchFamily="18" charset="0"/>
              </a:rPr>
              <a:t>) μιας επιχείρησης</a:t>
            </a:r>
            <a:r>
              <a:rPr lang="el-GR" sz="2400" b="1" dirty="0" smtClean="0">
                <a:latin typeface="Times New Roman" pitchFamily="18" charset="0"/>
                <a:cs typeface="Times New Roman" pitchFamily="18" charset="0"/>
              </a:rPr>
              <a:t> </a:t>
            </a:r>
            <a:r>
              <a:rPr lang="el-GR" sz="2400" b="1" u="sng" dirty="0" smtClean="0">
                <a:solidFill>
                  <a:srgbClr val="FF0000"/>
                </a:solidFill>
                <a:effectLst>
                  <a:outerShdw blurRad="38100" dist="38100" dir="2700000" algn="tl">
                    <a:srgbClr val="000000"/>
                  </a:outerShdw>
                </a:effectLst>
                <a:latin typeface="Times New Roman" pitchFamily="18" charset="0"/>
                <a:cs typeface="Times New Roman" pitchFamily="18" charset="0"/>
              </a:rPr>
              <a:t>μακροπρόθεσμα</a:t>
            </a:r>
            <a:r>
              <a:rPr lang="el-GR" sz="2400" b="1" dirty="0" smtClean="0">
                <a:solidFill>
                  <a:srgbClr val="0000CC"/>
                </a:solidFill>
                <a:effectLst>
                  <a:outerShdw blurRad="38100" dist="38100" dir="2700000" algn="tl">
                    <a:srgbClr val="000000"/>
                  </a:outerShdw>
                </a:effectLst>
                <a:latin typeface="Times New Roman" pitchFamily="18" charset="0"/>
                <a:cs typeface="Times New Roman" pitchFamily="18" charset="0"/>
              </a:rPr>
              <a:t>, η οποία της εξασφαλίζει</a:t>
            </a:r>
            <a:r>
              <a:rPr lang="el-GR" sz="2400" b="1" dirty="0" smtClean="0">
                <a:latin typeface="Times New Roman" pitchFamily="18" charset="0"/>
                <a:cs typeface="Times New Roman" pitchFamily="18" charset="0"/>
              </a:rPr>
              <a:t> </a:t>
            </a:r>
            <a:r>
              <a:rPr lang="el-GR" sz="2400" b="1" u="sng" dirty="0" smtClean="0">
                <a:solidFill>
                  <a:srgbClr val="FF0000"/>
                </a:solidFill>
                <a:effectLst>
                  <a:outerShdw blurRad="38100" dist="38100" dir="2700000" algn="tl">
                    <a:srgbClr val="000000"/>
                  </a:outerShdw>
                </a:effectLst>
                <a:latin typeface="Times New Roman" pitchFamily="18" charset="0"/>
                <a:cs typeface="Times New Roman" pitchFamily="18" charset="0"/>
              </a:rPr>
              <a:t>ανταγωνιστικό πλεονέκτημα</a:t>
            </a:r>
            <a:r>
              <a:rPr lang="el-GR" sz="2400" b="1" dirty="0" smtClean="0">
                <a:solidFill>
                  <a:srgbClr val="0000CC"/>
                </a:solidFill>
                <a:effectLst>
                  <a:outerShdw blurRad="38100" dist="38100" dir="2700000" algn="tl">
                    <a:srgbClr val="000000"/>
                  </a:outerShdw>
                </a:effectLst>
                <a:latin typeface="Times New Roman" pitchFamily="18" charset="0"/>
                <a:cs typeface="Times New Roman" pitchFamily="18" charset="0"/>
              </a:rPr>
              <a:t> σε ένα μεταβαλλόμενο </a:t>
            </a:r>
            <a:r>
              <a:rPr lang="el-GR" sz="2400" b="1" u="sng" dirty="0">
                <a:solidFill>
                  <a:srgbClr val="FF0000"/>
                </a:solidFill>
                <a:effectLst>
                  <a:outerShdw blurRad="38100" dist="38100" dir="2700000" algn="tl">
                    <a:srgbClr val="000000"/>
                  </a:outerShdw>
                </a:effectLst>
                <a:latin typeface="Times New Roman" pitchFamily="18" charset="0"/>
                <a:cs typeface="Times New Roman" pitchFamily="18" charset="0"/>
              </a:rPr>
              <a:t>περιβάλλον</a:t>
            </a:r>
            <a:r>
              <a:rPr lang="el-GR" sz="2400" b="1" dirty="0" smtClean="0">
                <a:latin typeface="Times New Roman" pitchFamily="18" charset="0"/>
                <a:cs typeface="Times New Roman" pitchFamily="18" charset="0"/>
              </a:rPr>
              <a:t>, </a:t>
            </a:r>
            <a:r>
              <a:rPr lang="el-GR" sz="2400" b="1" dirty="0" smtClean="0">
                <a:solidFill>
                  <a:srgbClr val="0000CC"/>
                </a:solidFill>
                <a:effectLst>
                  <a:outerShdw blurRad="38100" dist="38100" dir="2700000" algn="tl">
                    <a:srgbClr val="000000"/>
                  </a:outerShdw>
                </a:effectLst>
                <a:latin typeface="Times New Roman" pitchFamily="18" charset="0"/>
                <a:cs typeface="Times New Roman" pitchFamily="18" charset="0"/>
              </a:rPr>
              <a:t>μέσω της</a:t>
            </a:r>
            <a:r>
              <a:rPr lang="el-GR" sz="2400" b="1" dirty="0" smtClean="0">
                <a:latin typeface="Times New Roman" pitchFamily="18" charset="0"/>
                <a:cs typeface="Times New Roman" pitchFamily="18" charset="0"/>
              </a:rPr>
              <a:t> </a:t>
            </a:r>
            <a:r>
              <a:rPr lang="el-GR" sz="2400" b="1" u="sng" dirty="0" smtClean="0">
                <a:solidFill>
                  <a:srgbClr val="FF0000"/>
                </a:solidFill>
                <a:effectLst>
                  <a:outerShdw blurRad="38100" dist="38100" dir="2700000" algn="tl">
                    <a:srgbClr val="000000"/>
                  </a:outerShdw>
                </a:effectLst>
                <a:latin typeface="Times New Roman" pitchFamily="18" charset="0"/>
                <a:cs typeface="Times New Roman" pitchFamily="18" charset="0"/>
              </a:rPr>
              <a:t>εναρμόνισης των πόρων και ικανοτήτων,</a:t>
            </a:r>
            <a:r>
              <a:rPr lang="el-GR" sz="2400" b="1" dirty="0" smtClean="0">
                <a:latin typeface="Times New Roman" pitchFamily="18" charset="0"/>
                <a:cs typeface="Times New Roman" pitchFamily="18" charset="0"/>
              </a:rPr>
              <a:t> </a:t>
            </a:r>
            <a:endParaRPr lang="el-GR" sz="2400" b="1" dirty="0" smtClean="0">
              <a:solidFill>
                <a:schemeClr val="tx2"/>
              </a:solidFill>
              <a:effectLst>
                <a:outerShdw blurRad="38100" dist="38100" dir="2700000" algn="tl">
                  <a:srgbClr val="000000"/>
                </a:outerShdw>
              </a:effectLst>
              <a:latin typeface="Times New Roman" pitchFamily="18" charset="0"/>
              <a:cs typeface="Times New Roman" pitchFamily="18" charset="0"/>
            </a:endParaRPr>
          </a:p>
          <a:p>
            <a:pPr marL="0" indent="0">
              <a:buFontTx/>
              <a:buNone/>
              <a:defRPr/>
            </a:pPr>
            <a:endParaRPr lang="en-US" sz="1600" b="1" dirty="0" smtClean="0">
              <a:solidFill>
                <a:schemeClr val="tx2"/>
              </a:solidFill>
              <a:effectLst>
                <a:outerShdw blurRad="38100" dist="38100" dir="2700000" algn="tl">
                  <a:srgbClr val="000000"/>
                </a:outerShdw>
              </a:effectLst>
              <a:latin typeface="Times New Roman" pitchFamily="18" charset="0"/>
              <a:cs typeface="Times New Roman" pitchFamily="18" charset="0"/>
            </a:endParaRPr>
          </a:p>
          <a:p>
            <a:pPr marL="0" indent="0">
              <a:buFontTx/>
              <a:buNone/>
              <a:defRPr/>
            </a:pPr>
            <a:endParaRPr lang="el-GR" sz="1600" b="1" dirty="0" smtClean="0">
              <a:solidFill>
                <a:schemeClr val="tx2"/>
              </a:solidFill>
              <a:effectLst>
                <a:outerShdw blurRad="38100" dist="38100" dir="2700000" algn="tl">
                  <a:srgbClr val="000000"/>
                </a:outerShdw>
              </a:effectLst>
              <a:latin typeface="Times New Roman" pitchFamily="18" charset="0"/>
              <a:cs typeface="Times New Roman" pitchFamily="18" charset="0"/>
            </a:endParaRPr>
          </a:p>
        </p:txBody>
      </p:sp>
      <p:sp>
        <p:nvSpPr>
          <p:cNvPr id="642052" name="Rectangle 4"/>
          <p:cNvSpPr>
            <a:spLocks noChangeArrowheads="1"/>
          </p:cNvSpPr>
          <p:nvPr/>
        </p:nvSpPr>
        <p:spPr bwMode="auto">
          <a:xfrm>
            <a:off x="996950" y="1225550"/>
            <a:ext cx="7683500" cy="63500"/>
          </a:xfrm>
          <a:prstGeom prst="rect">
            <a:avLst/>
          </a:prstGeom>
          <a:gradFill rotWithShape="0">
            <a:gsLst>
              <a:gs pos="0">
                <a:srgbClr val="66FFFF"/>
              </a:gs>
              <a:gs pos="50000">
                <a:schemeClr val="hlink"/>
              </a:gs>
              <a:gs pos="100000">
                <a:srgbClr val="66FFFF"/>
              </a:gs>
            </a:gsLst>
            <a:lin ang="0" scaled="1"/>
          </a:gradFill>
          <a:ln w="12700">
            <a:solidFill>
              <a:schemeClr val="tx1"/>
            </a:solidFill>
            <a:miter lim="800000"/>
            <a:headEnd/>
            <a:tailEnd/>
          </a:ln>
          <a:effectLst/>
        </p:spPr>
        <p:txBody>
          <a:bodyPr wrap="none" anchor="ctr"/>
          <a:lstStyle/>
          <a:p>
            <a:pPr algn="ctr">
              <a:defRPr/>
            </a:pPr>
            <a:endParaRPr lang="el-GR"/>
          </a:p>
        </p:txBody>
      </p:sp>
      <p:grpSp>
        <p:nvGrpSpPr>
          <p:cNvPr id="2" name="Group 5"/>
          <p:cNvGrpSpPr>
            <a:grpSpLocks/>
          </p:cNvGrpSpPr>
          <p:nvPr/>
        </p:nvGrpSpPr>
        <p:grpSpPr bwMode="auto">
          <a:xfrm>
            <a:off x="228600" y="0"/>
            <a:ext cx="1322388" cy="1449388"/>
            <a:chOff x="136" y="96"/>
            <a:chExt cx="833" cy="913"/>
          </a:xfrm>
        </p:grpSpPr>
        <p:sp>
          <p:nvSpPr>
            <p:cNvPr id="19463" name="Freeform 6"/>
            <p:cNvSpPr>
              <a:spLocks/>
            </p:cNvSpPr>
            <p:nvPr/>
          </p:nvSpPr>
          <p:spPr bwMode="ltGray">
            <a:xfrm>
              <a:off x="136" y="96"/>
              <a:ext cx="833" cy="913"/>
            </a:xfrm>
            <a:custGeom>
              <a:avLst/>
              <a:gdLst>
                <a:gd name="T0" fmla="*/ 284 w 833"/>
                <a:gd name="T1" fmla="*/ 413 h 913"/>
                <a:gd name="T2" fmla="*/ 115 w 833"/>
                <a:gd name="T3" fmla="*/ 0 h 913"/>
                <a:gd name="T4" fmla="*/ 353 w 833"/>
                <a:gd name="T5" fmla="*/ 367 h 913"/>
                <a:gd name="T6" fmla="*/ 591 w 833"/>
                <a:gd name="T7" fmla="*/ 0 h 913"/>
                <a:gd name="T8" fmla="*/ 419 w 833"/>
                <a:gd name="T9" fmla="*/ 413 h 913"/>
                <a:gd name="T10" fmla="*/ 832 w 833"/>
                <a:gd name="T11" fmla="*/ 456 h 913"/>
                <a:gd name="T12" fmla="*/ 417 w 833"/>
                <a:gd name="T13" fmla="*/ 498 h 913"/>
                <a:gd name="T14" fmla="*/ 591 w 833"/>
                <a:gd name="T15" fmla="*/ 912 h 913"/>
                <a:gd name="T16" fmla="*/ 353 w 833"/>
                <a:gd name="T17" fmla="*/ 544 h 913"/>
                <a:gd name="T18" fmla="*/ 115 w 833"/>
                <a:gd name="T19" fmla="*/ 912 h 913"/>
                <a:gd name="T20" fmla="*/ 282 w 833"/>
                <a:gd name="T21" fmla="*/ 500 h 913"/>
                <a:gd name="T22" fmla="*/ 0 w 833"/>
                <a:gd name="T23" fmla="*/ 470 h 913"/>
                <a:gd name="T24" fmla="*/ 0 w 833"/>
                <a:gd name="T25" fmla="*/ 441 h 913"/>
                <a:gd name="T26" fmla="*/ 284 w 833"/>
                <a:gd name="T27" fmla="*/ 413 h 91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833"/>
                <a:gd name="T43" fmla="*/ 0 h 913"/>
                <a:gd name="T44" fmla="*/ 833 w 833"/>
                <a:gd name="T45" fmla="*/ 913 h 913"/>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833" h="913">
                  <a:moveTo>
                    <a:pt x="284" y="413"/>
                  </a:moveTo>
                  <a:lnTo>
                    <a:pt x="115" y="0"/>
                  </a:lnTo>
                  <a:lnTo>
                    <a:pt x="353" y="367"/>
                  </a:lnTo>
                  <a:lnTo>
                    <a:pt x="591" y="0"/>
                  </a:lnTo>
                  <a:lnTo>
                    <a:pt x="419" y="413"/>
                  </a:lnTo>
                  <a:lnTo>
                    <a:pt x="832" y="456"/>
                  </a:lnTo>
                  <a:lnTo>
                    <a:pt x="417" y="498"/>
                  </a:lnTo>
                  <a:lnTo>
                    <a:pt x="591" y="912"/>
                  </a:lnTo>
                  <a:lnTo>
                    <a:pt x="353" y="544"/>
                  </a:lnTo>
                  <a:lnTo>
                    <a:pt x="115" y="912"/>
                  </a:lnTo>
                  <a:lnTo>
                    <a:pt x="282" y="500"/>
                  </a:lnTo>
                  <a:lnTo>
                    <a:pt x="0" y="470"/>
                  </a:lnTo>
                  <a:lnTo>
                    <a:pt x="0" y="441"/>
                  </a:lnTo>
                  <a:lnTo>
                    <a:pt x="284" y="413"/>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l-GR"/>
            </a:p>
          </p:txBody>
        </p:sp>
        <p:sp>
          <p:nvSpPr>
            <p:cNvPr id="19464" name="Freeform 7"/>
            <p:cNvSpPr>
              <a:spLocks/>
            </p:cNvSpPr>
            <p:nvPr/>
          </p:nvSpPr>
          <p:spPr bwMode="ltGray">
            <a:xfrm>
              <a:off x="140" y="220"/>
              <a:ext cx="698" cy="665"/>
            </a:xfrm>
            <a:custGeom>
              <a:avLst/>
              <a:gdLst>
                <a:gd name="T0" fmla="*/ 279 w 698"/>
                <a:gd name="T1" fmla="*/ 291 h 665"/>
                <a:gd name="T2" fmla="*/ 173 w 698"/>
                <a:gd name="T3" fmla="*/ 0 h 665"/>
                <a:gd name="T4" fmla="*/ 349 w 698"/>
                <a:gd name="T5" fmla="*/ 243 h 665"/>
                <a:gd name="T6" fmla="*/ 519 w 698"/>
                <a:gd name="T7" fmla="*/ 0 h 665"/>
                <a:gd name="T8" fmla="*/ 415 w 698"/>
                <a:gd name="T9" fmla="*/ 291 h 665"/>
                <a:gd name="T10" fmla="*/ 697 w 698"/>
                <a:gd name="T11" fmla="*/ 332 h 665"/>
                <a:gd name="T12" fmla="*/ 413 w 698"/>
                <a:gd name="T13" fmla="*/ 372 h 665"/>
                <a:gd name="T14" fmla="*/ 519 w 698"/>
                <a:gd name="T15" fmla="*/ 664 h 665"/>
                <a:gd name="T16" fmla="*/ 349 w 698"/>
                <a:gd name="T17" fmla="*/ 420 h 665"/>
                <a:gd name="T18" fmla="*/ 173 w 698"/>
                <a:gd name="T19" fmla="*/ 664 h 665"/>
                <a:gd name="T20" fmla="*/ 278 w 698"/>
                <a:gd name="T21" fmla="*/ 376 h 665"/>
                <a:gd name="T22" fmla="*/ 0 w 698"/>
                <a:gd name="T23" fmla="*/ 332 h 665"/>
                <a:gd name="T24" fmla="*/ 279 w 698"/>
                <a:gd name="T25" fmla="*/ 291 h 66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98"/>
                <a:gd name="T40" fmla="*/ 0 h 665"/>
                <a:gd name="T41" fmla="*/ 698 w 698"/>
                <a:gd name="T42" fmla="*/ 665 h 665"/>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98" h="665">
                  <a:moveTo>
                    <a:pt x="279" y="291"/>
                  </a:moveTo>
                  <a:lnTo>
                    <a:pt x="173" y="0"/>
                  </a:lnTo>
                  <a:lnTo>
                    <a:pt x="349" y="243"/>
                  </a:lnTo>
                  <a:lnTo>
                    <a:pt x="519" y="0"/>
                  </a:lnTo>
                  <a:lnTo>
                    <a:pt x="415" y="291"/>
                  </a:lnTo>
                  <a:lnTo>
                    <a:pt x="697" y="332"/>
                  </a:lnTo>
                  <a:lnTo>
                    <a:pt x="413" y="372"/>
                  </a:lnTo>
                  <a:lnTo>
                    <a:pt x="519" y="664"/>
                  </a:lnTo>
                  <a:lnTo>
                    <a:pt x="349" y="420"/>
                  </a:lnTo>
                  <a:lnTo>
                    <a:pt x="173" y="664"/>
                  </a:lnTo>
                  <a:lnTo>
                    <a:pt x="278" y="376"/>
                  </a:lnTo>
                  <a:lnTo>
                    <a:pt x="0" y="332"/>
                  </a:lnTo>
                  <a:lnTo>
                    <a:pt x="279" y="291"/>
                  </a:lnTo>
                </a:path>
              </a:pathLst>
            </a:custGeom>
            <a:gradFill rotWithShape="0">
              <a:gsLst>
                <a:gs pos="0">
                  <a:srgbClr val="FFFFFF"/>
                </a:gs>
                <a:gs pos="100000">
                  <a:schemeClr val="folHlink"/>
                </a:gs>
              </a:gsLst>
              <a:path path="rect">
                <a:fillToRect l="50000" t="50000" r="50000" b="50000"/>
              </a:path>
            </a:gradFill>
            <a:ln w="9525" cap="rnd">
              <a:noFill/>
              <a:round/>
              <a:headEnd/>
              <a:tailEnd/>
            </a:ln>
          </p:spPr>
          <p:txBody>
            <a:bodyPr/>
            <a:lstStyle/>
            <a:p>
              <a:endParaRPr lang="el-GR"/>
            </a:p>
          </p:txBody>
        </p:sp>
        <p:sp>
          <p:nvSpPr>
            <p:cNvPr id="19465" name="Freeform 8"/>
            <p:cNvSpPr>
              <a:spLocks/>
            </p:cNvSpPr>
            <p:nvPr/>
          </p:nvSpPr>
          <p:spPr bwMode="ltGray">
            <a:xfrm>
              <a:off x="243" y="237"/>
              <a:ext cx="493" cy="632"/>
            </a:xfrm>
            <a:custGeom>
              <a:avLst/>
              <a:gdLst>
                <a:gd name="T0" fmla="*/ 0 w 493"/>
                <a:gd name="T1" fmla="*/ 160 h 632"/>
                <a:gd name="T2" fmla="*/ 223 w 493"/>
                <a:gd name="T3" fmla="*/ 272 h 632"/>
                <a:gd name="T4" fmla="*/ 246 w 493"/>
                <a:gd name="T5" fmla="*/ 0 h 632"/>
                <a:gd name="T6" fmla="*/ 268 w 493"/>
                <a:gd name="T7" fmla="*/ 272 h 632"/>
                <a:gd name="T8" fmla="*/ 490 w 493"/>
                <a:gd name="T9" fmla="*/ 156 h 632"/>
                <a:gd name="T10" fmla="*/ 290 w 493"/>
                <a:gd name="T11" fmla="*/ 316 h 632"/>
                <a:gd name="T12" fmla="*/ 492 w 493"/>
                <a:gd name="T13" fmla="*/ 474 h 632"/>
                <a:gd name="T14" fmla="*/ 268 w 493"/>
                <a:gd name="T15" fmla="*/ 360 h 632"/>
                <a:gd name="T16" fmla="*/ 246 w 493"/>
                <a:gd name="T17" fmla="*/ 631 h 632"/>
                <a:gd name="T18" fmla="*/ 223 w 493"/>
                <a:gd name="T19" fmla="*/ 360 h 632"/>
                <a:gd name="T20" fmla="*/ 0 w 493"/>
                <a:gd name="T21" fmla="*/ 474 h 632"/>
                <a:gd name="T22" fmla="*/ 201 w 493"/>
                <a:gd name="T23" fmla="*/ 316 h 632"/>
                <a:gd name="T24" fmla="*/ 0 w 493"/>
                <a:gd name="T25" fmla="*/ 160 h 6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93"/>
                <a:gd name="T40" fmla="*/ 0 h 632"/>
                <a:gd name="T41" fmla="*/ 493 w 493"/>
                <a:gd name="T42" fmla="*/ 632 h 63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93" h="632">
                  <a:moveTo>
                    <a:pt x="0" y="160"/>
                  </a:moveTo>
                  <a:lnTo>
                    <a:pt x="223" y="272"/>
                  </a:lnTo>
                  <a:lnTo>
                    <a:pt x="246" y="0"/>
                  </a:lnTo>
                  <a:lnTo>
                    <a:pt x="268" y="272"/>
                  </a:lnTo>
                  <a:lnTo>
                    <a:pt x="490" y="156"/>
                  </a:lnTo>
                  <a:lnTo>
                    <a:pt x="290" y="316"/>
                  </a:lnTo>
                  <a:lnTo>
                    <a:pt x="492" y="474"/>
                  </a:lnTo>
                  <a:lnTo>
                    <a:pt x="268" y="360"/>
                  </a:lnTo>
                  <a:lnTo>
                    <a:pt x="246" y="631"/>
                  </a:lnTo>
                  <a:lnTo>
                    <a:pt x="223" y="360"/>
                  </a:lnTo>
                  <a:lnTo>
                    <a:pt x="0" y="474"/>
                  </a:lnTo>
                  <a:lnTo>
                    <a:pt x="201" y="316"/>
                  </a:lnTo>
                  <a:lnTo>
                    <a:pt x="0" y="160"/>
                  </a:lnTo>
                </a:path>
              </a:pathLst>
            </a:custGeom>
            <a:gradFill rotWithShape="0">
              <a:gsLst>
                <a:gs pos="0">
                  <a:srgbClr val="FFFFFF"/>
                </a:gs>
                <a:gs pos="100000">
                  <a:schemeClr val="bg1"/>
                </a:gs>
              </a:gsLst>
              <a:path path="rect">
                <a:fillToRect l="50000" t="50000" r="50000" b="50000"/>
              </a:path>
            </a:gradFill>
            <a:ln w="9525" cap="rnd">
              <a:noFill/>
              <a:round/>
              <a:headEnd/>
              <a:tailEnd/>
            </a:ln>
          </p:spPr>
          <p:txBody>
            <a:bodyPr/>
            <a:lstStyle/>
            <a:p>
              <a:endParaRPr lang="el-GR"/>
            </a:p>
          </p:txBody>
        </p:sp>
        <p:sp>
          <p:nvSpPr>
            <p:cNvPr id="19466" name="Freeform 9"/>
            <p:cNvSpPr>
              <a:spLocks/>
            </p:cNvSpPr>
            <p:nvPr/>
          </p:nvSpPr>
          <p:spPr bwMode="ltGray">
            <a:xfrm>
              <a:off x="427" y="472"/>
              <a:ext cx="124" cy="160"/>
            </a:xfrm>
            <a:custGeom>
              <a:avLst/>
              <a:gdLst>
                <a:gd name="T0" fmla="*/ 0 w 124"/>
                <a:gd name="T1" fmla="*/ 38 h 160"/>
                <a:gd name="T2" fmla="*/ 51 w 124"/>
                <a:gd name="T3" fmla="*/ 58 h 160"/>
                <a:gd name="T4" fmla="*/ 61 w 124"/>
                <a:gd name="T5" fmla="*/ 0 h 160"/>
                <a:gd name="T6" fmla="*/ 71 w 124"/>
                <a:gd name="T7" fmla="*/ 58 h 160"/>
                <a:gd name="T8" fmla="*/ 123 w 124"/>
                <a:gd name="T9" fmla="*/ 38 h 160"/>
                <a:gd name="T10" fmla="*/ 83 w 124"/>
                <a:gd name="T11" fmla="*/ 79 h 160"/>
                <a:gd name="T12" fmla="*/ 123 w 124"/>
                <a:gd name="T13" fmla="*/ 118 h 160"/>
                <a:gd name="T14" fmla="*/ 71 w 124"/>
                <a:gd name="T15" fmla="*/ 99 h 160"/>
                <a:gd name="T16" fmla="*/ 61 w 124"/>
                <a:gd name="T17" fmla="*/ 159 h 160"/>
                <a:gd name="T18" fmla="*/ 51 w 124"/>
                <a:gd name="T19" fmla="*/ 99 h 160"/>
                <a:gd name="T20" fmla="*/ 0 w 124"/>
                <a:gd name="T21" fmla="*/ 118 h 160"/>
                <a:gd name="T22" fmla="*/ 39 w 124"/>
                <a:gd name="T23" fmla="*/ 79 h 160"/>
                <a:gd name="T24" fmla="*/ 0 w 124"/>
                <a:gd name="T25" fmla="*/ 38 h 1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24"/>
                <a:gd name="T40" fmla="*/ 0 h 160"/>
                <a:gd name="T41" fmla="*/ 124 w 124"/>
                <a:gd name="T42" fmla="*/ 160 h 16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24" h="160">
                  <a:moveTo>
                    <a:pt x="0" y="38"/>
                  </a:moveTo>
                  <a:lnTo>
                    <a:pt x="51" y="58"/>
                  </a:lnTo>
                  <a:lnTo>
                    <a:pt x="61" y="0"/>
                  </a:lnTo>
                  <a:lnTo>
                    <a:pt x="71" y="58"/>
                  </a:lnTo>
                  <a:lnTo>
                    <a:pt x="123" y="38"/>
                  </a:lnTo>
                  <a:lnTo>
                    <a:pt x="83" y="79"/>
                  </a:lnTo>
                  <a:lnTo>
                    <a:pt x="123" y="118"/>
                  </a:lnTo>
                  <a:lnTo>
                    <a:pt x="71" y="99"/>
                  </a:lnTo>
                  <a:lnTo>
                    <a:pt x="61" y="159"/>
                  </a:lnTo>
                  <a:lnTo>
                    <a:pt x="51" y="99"/>
                  </a:lnTo>
                  <a:lnTo>
                    <a:pt x="0" y="118"/>
                  </a:lnTo>
                  <a:lnTo>
                    <a:pt x="39" y="79"/>
                  </a:lnTo>
                  <a:lnTo>
                    <a:pt x="0" y="38"/>
                  </a:lnTo>
                </a:path>
              </a:pathLst>
            </a:custGeom>
            <a:solidFill>
              <a:srgbClr val="F9F9F9"/>
            </a:solidFill>
            <a:ln w="9525" cap="rnd">
              <a:noFill/>
              <a:round/>
              <a:headEnd/>
              <a:tailEnd/>
            </a:ln>
          </p:spPr>
          <p:txBody>
            <a:bodyPr/>
            <a:lstStyle/>
            <a:p>
              <a:endParaRPr lang="el-GR"/>
            </a:p>
          </p:txBody>
        </p:sp>
      </p:grpSp>
      <p:sp>
        <p:nvSpPr>
          <p:cNvPr id="642058" name="Rectangle 10"/>
          <p:cNvSpPr>
            <a:spLocks noChangeArrowheads="1"/>
          </p:cNvSpPr>
          <p:nvPr/>
        </p:nvSpPr>
        <p:spPr bwMode="auto">
          <a:xfrm>
            <a:off x="228600" y="3657600"/>
            <a:ext cx="8763000" cy="2438400"/>
          </a:xfrm>
          <a:prstGeom prst="rect">
            <a:avLst/>
          </a:prstGeom>
          <a:noFill/>
          <a:ln w="9525">
            <a:noFill/>
            <a:miter lim="800000"/>
            <a:headEnd/>
            <a:tailEnd/>
          </a:ln>
          <a:effectLst/>
        </p:spPr>
        <p:txBody>
          <a:bodyPr lIns="92075" tIns="46038" rIns="92075" bIns="46038"/>
          <a:lstStyle/>
          <a:p>
            <a:pPr>
              <a:lnSpc>
                <a:spcPct val="120000"/>
              </a:lnSpc>
              <a:spcBef>
                <a:spcPct val="20000"/>
              </a:spcBef>
              <a:buClr>
                <a:srgbClr val="FF6633"/>
              </a:buClr>
              <a:buSzPct val="100000"/>
              <a:defRPr/>
            </a:pPr>
            <a:r>
              <a:rPr lang="el-GR" sz="2400" dirty="0">
                <a:solidFill>
                  <a:srgbClr val="0000CC"/>
                </a:solidFill>
                <a:effectLst>
                  <a:outerShdw blurRad="38100" dist="38100" dir="2700000" algn="tl">
                    <a:srgbClr val="000000"/>
                  </a:outerShdw>
                </a:effectLst>
                <a:cs typeface="Times New Roman" pitchFamily="18" charset="0"/>
              </a:rPr>
              <a:t>και με στόχο να ανταποκριθεί στις προσδοκίες</a:t>
            </a:r>
            <a:r>
              <a:rPr lang="el-GR" sz="2400" dirty="0">
                <a:effectLst>
                  <a:outerShdw blurRad="38100" dist="38100" dir="2700000" algn="tl">
                    <a:srgbClr val="FFFFFF"/>
                  </a:outerShdw>
                </a:effectLst>
                <a:cs typeface="Times New Roman" pitchFamily="18" charset="0"/>
              </a:rPr>
              <a:t> </a:t>
            </a:r>
            <a:r>
              <a:rPr lang="el-GR" sz="2400" dirty="0">
                <a:solidFill>
                  <a:srgbClr val="0000CC"/>
                </a:solidFill>
                <a:effectLst>
                  <a:outerShdw blurRad="38100" dist="38100" dir="2700000" algn="tl">
                    <a:srgbClr val="000000"/>
                  </a:outerShdw>
                </a:effectLst>
                <a:cs typeface="Times New Roman" pitchFamily="18" charset="0"/>
              </a:rPr>
              <a:t>των</a:t>
            </a:r>
            <a:r>
              <a:rPr lang="el-GR" sz="2400" dirty="0">
                <a:effectLst>
                  <a:outerShdw blurRad="38100" dist="38100" dir="2700000" algn="tl">
                    <a:srgbClr val="FFFFFF"/>
                  </a:outerShdw>
                </a:effectLst>
                <a:cs typeface="Times New Roman" pitchFamily="18" charset="0"/>
              </a:rPr>
              <a:t>  </a:t>
            </a:r>
            <a:r>
              <a:rPr lang="el-GR" sz="2400" u="sng" dirty="0" smtClean="0">
                <a:solidFill>
                  <a:srgbClr val="FF0000"/>
                </a:solidFill>
                <a:effectLst>
                  <a:outerShdw blurRad="38100" dist="38100" dir="2700000" algn="tl">
                    <a:srgbClr val="000000"/>
                  </a:outerShdw>
                </a:effectLst>
                <a:cs typeface="Times New Roman" pitchFamily="18" charset="0"/>
              </a:rPr>
              <a:t>ομάδων </a:t>
            </a:r>
            <a:r>
              <a:rPr lang="el-GR" sz="2400" u="sng" dirty="0">
                <a:solidFill>
                  <a:srgbClr val="FF0000"/>
                </a:solidFill>
                <a:effectLst>
                  <a:outerShdw blurRad="38100" dist="38100" dir="2700000" algn="tl">
                    <a:srgbClr val="000000"/>
                  </a:outerShdw>
                </a:effectLst>
                <a:cs typeface="Times New Roman" pitchFamily="18" charset="0"/>
              </a:rPr>
              <a:t>ενδιαφερομένων</a:t>
            </a:r>
            <a:r>
              <a:rPr lang="en-GB" sz="2400" u="sng" dirty="0">
                <a:solidFill>
                  <a:srgbClr val="FF0000"/>
                </a:solidFill>
                <a:effectLst>
                  <a:outerShdw blurRad="38100" dist="38100" dir="2700000" algn="tl">
                    <a:srgbClr val="000000"/>
                  </a:outerShdw>
                </a:effectLst>
                <a:cs typeface="Times New Roman" pitchFamily="18" charset="0"/>
              </a:rPr>
              <a:t> (stakeholders – </a:t>
            </a:r>
            <a:r>
              <a:rPr lang="el-GR" sz="2400" u="sng" dirty="0" err="1">
                <a:solidFill>
                  <a:srgbClr val="FF0000"/>
                </a:solidFill>
                <a:effectLst>
                  <a:outerShdw blurRad="38100" dist="38100" dir="2700000" algn="tl">
                    <a:srgbClr val="000000"/>
                  </a:outerShdw>
                </a:effectLst>
                <a:cs typeface="Times New Roman" pitchFamily="18" charset="0"/>
              </a:rPr>
              <a:t>συμμετόχων</a:t>
            </a:r>
            <a:r>
              <a:rPr lang="el-GR" sz="2400" u="sng" dirty="0">
                <a:solidFill>
                  <a:srgbClr val="FF0000"/>
                </a:solidFill>
                <a:effectLst>
                  <a:outerShdw blurRad="38100" dist="38100" dir="2700000" algn="tl">
                    <a:srgbClr val="000000"/>
                  </a:outerShdw>
                </a:effectLst>
                <a:cs typeface="Times New Roman" pitchFamily="18" charset="0"/>
              </a:rPr>
              <a:t>)</a:t>
            </a:r>
            <a:r>
              <a:rPr lang="el-GR" sz="2400" dirty="0">
                <a:effectLst>
                  <a:outerShdw blurRad="38100" dist="38100" dir="2700000" algn="tl">
                    <a:srgbClr val="FFFFFF"/>
                  </a:outerShdw>
                </a:effectLst>
                <a:cs typeface="Times New Roman" pitchFamily="18" charset="0"/>
              </a:rPr>
              <a:t>.</a:t>
            </a:r>
          </a:p>
          <a:p>
            <a:pPr>
              <a:lnSpc>
                <a:spcPct val="80000"/>
              </a:lnSpc>
              <a:spcBef>
                <a:spcPct val="20000"/>
              </a:spcBef>
              <a:buClr>
                <a:srgbClr val="FF6633"/>
              </a:buClr>
              <a:buSzPct val="100000"/>
              <a:defRPr/>
            </a:pPr>
            <a:endParaRPr lang="el-GR" sz="2400" dirty="0">
              <a:solidFill>
                <a:schemeClr val="tx2"/>
              </a:solidFill>
              <a:effectLst>
                <a:outerShdw blurRad="38100" dist="38100" dir="2700000" algn="tl">
                  <a:srgbClr val="000000"/>
                </a:outerShdw>
              </a:effectLst>
              <a:cs typeface="Times New Roman" pitchFamily="18" charset="0"/>
            </a:endParaRPr>
          </a:p>
          <a:p>
            <a:pPr>
              <a:lnSpc>
                <a:spcPct val="80000"/>
              </a:lnSpc>
              <a:spcBef>
                <a:spcPct val="20000"/>
              </a:spcBef>
              <a:buClr>
                <a:srgbClr val="FF6633"/>
              </a:buClr>
              <a:buSzPct val="100000"/>
              <a:defRPr/>
            </a:pPr>
            <a:endParaRPr lang="en-US" sz="1000" dirty="0">
              <a:solidFill>
                <a:schemeClr val="tx2"/>
              </a:solidFill>
              <a:effectLst>
                <a:outerShdw blurRad="38100" dist="38100" dir="2700000" algn="tl">
                  <a:srgbClr val="000000"/>
                </a:outerShdw>
              </a:effectLst>
              <a:cs typeface="Times New Roman" pitchFamily="18" charset="0"/>
            </a:endParaRPr>
          </a:p>
          <a:p>
            <a:pPr>
              <a:lnSpc>
                <a:spcPct val="80000"/>
              </a:lnSpc>
              <a:spcBef>
                <a:spcPct val="20000"/>
              </a:spcBef>
              <a:buClr>
                <a:srgbClr val="FF6633"/>
              </a:buClr>
              <a:buSzPct val="100000"/>
              <a:defRPr/>
            </a:pPr>
            <a:endParaRPr lang="en-US" sz="1000" dirty="0">
              <a:solidFill>
                <a:schemeClr val="tx2"/>
              </a:solidFill>
              <a:effectLst>
                <a:outerShdw blurRad="38100" dist="38100" dir="2700000" algn="tl">
                  <a:srgbClr val="000000"/>
                </a:outerShdw>
              </a:effectLst>
              <a:cs typeface="Times New Roman" pitchFamily="18" charset="0"/>
            </a:endParaRPr>
          </a:p>
          <a:p>
            <a:pPr>
              <a:lnSpc>
                <a:spcPct val="80000"/>
              </a:lnSpc>
              <a:spcBef>
                <a:spcPct val="20000"/>
              </a:spcBef>
              <a:buClr>
                <a:srgbClr val="FF6633"/>
              </a:buClr>
              <a:buSzPct val="100000"/>
              <a:defRPr/>
            </a:pPr>
            <a:endParaRPr lang="en-US" sz="1000" dirty="0">
              <a:solidFill>
                <a:schemeClr val="tx2"/>
              </a:solidFill>
              <a:effectLst>
                <a:outerShdw blurRad="38100" dist="38100" dir="2700000" algn="tl">
                  <a:srgbClr val="000000"/>
                </a:outerShdw>
              </a:effectLst>
              <a:cs typeface="Times New Roman" pitchFamily="18" charset="0"/>
            </a:endParaRPr>
          </a:p>
          <a:p>
            <a:pPr>
              <a:lnSpc>
                <a:spcPct val="80000"/>
              </a:lnSpc>
              <a:spcBef>
                <a:spcPct val="20000"/>
              </a:spcBef>
              <a:buClr>
                <a:srgbClr val="FF6633"/>
              </a:buClr>
              <a:buSzPct val="100000"/>
              <a:defRPr/>
            </a:pPr>
            <a:endParaRPr lang="en-US" sz="1000" dirty="0">
              <a:solidFill>
                <a:schemeClr val="tx2"/>
              </a:solidFill>
              <a:effectLst>
                <a:outerShdw blurRad="38100" dist="38100" dir="2700000" algn="tl">
                  <a:srgbClr val="000000"/>
                </a:outerShdw>
              </a:effectLst>
              <a:cs typeface="Times New Roman" pitchFamily="18" charset="0"/>
            </a:endParaRPr>
          </a:p>
          <a:p>
            <a:pPr>
              <a:lnSpc>
                <a:spcPct val="80000"/>
              </a:lnSpc>
              <a:spcBef>
                <a:spcPct val="20000"/>
              </a:spcBef>
              <a:buClr>
                <a:srgbClr val="FF6633"/>
              </a:buClr>
              <a:buSzPct val="100000"/>
              <a:defRPr/>
            </a:pPr>
            <a:endParaRPr lang="el-GR" sz="1000" dirty="0">
              <a:solidFill>
                <a:schemeClr val="tx2"/>
              </a:solidFill>
              <a:effectLst>
                <a:outerShdw blurRad="38100" dist="38100" dir="2700000" algn="tl">
                  <a:srgbClr val="000000"/>
                </a:outerShdw>
              </a:effectLst>
              <a:cs typeface="Times New Roman" pitchFamily="18" charset="0"/>
            </a:endParaRPr>
          </a:p>
          <a:p>
            <a:pPr>
              <a:lnSpc>
                <a:spcPct val="80000"/>
              </a:lnSpc>
              <a:spcBef>
                <a:spcPct val="20000"/>
              </a:spcBef>
              <a:buClr>
                <a:srgbClr val="FF6633"/>
              </a:buClr>
              <a:buSzPct val="100000"/>
              <a:defRPr/>
            </a:pPr>
            <a:r>
              <a:rPr lang="el-GR" sz="1400" dirty="0">
                <a:solidFill>
                  <a:schemeClr val="hlink"/>
                </a:solidFill>
                <a:effectLst>
                  <a:outerShdw blurRad="38100" dist="38100" dir="2700000" algn="tl">
                    <a:srgbClr val="000000"/>
                  </a:outerShdw>
                </a:effectLst>
                <a:cs typeface="Times New Roman" pitchFamily="18" charset="0"/>
              </a:rPr>
              <a:t>Πηγή: </a:t>
            </a:r>
            <a:r>
              <a:rPr lang="en-US" sz="1400" dirty="0">
                <a:cs typeface="Times New Roman" pitchFamily="18" charset="0"/>
              </a:rPr>
              <a:t>Johnson, G, K. Scholes and R. Whittington, </a:t>
            </a:r>
            <a:r>
              <a:rPr lang="en-US" sz="1400" u="sng" dirty="0">
                <a:cs typeface="Times New Roman" pitchFamily="18" charset="0"/>
              </a:rPr>
              <a:t>Exploring </a:t>
            </a:r>
            <a:r>
              <a:rPr lang="el-GR" sz="1400" u="sng" dirty="0">
                <a:cs typeface="Times New Roman" pitchFamily="18" charset="0"/>
              </a:rPr>
              <a:t> </a:t>
            </a:r>
            <a:r>
              <a:rPr lang="en-US" sz="1400" u="sng" dirty="0">
                <a:cs typeface="Times New Roman" pitchFamily="18" charset="0"/>
              </a:rPr>
              <a:t>Strategy</a:t>
            </a:r>
            <a:r>
              <a:rPr lang="en-US" sz="1400" dirty="0">
                <a:cs typeface="Times New Roman" pitchFamily="18" charset="0"/>
              </a:rPr>
              <a:t>  Prentice Hall,</a:t>
            </a:r>
            <a:r>
              <a:rPr lang="el-GR" sz="1400" dirty="0">
                <a:cs typeface="Times New Roman" pitchFamily="18" charset="0"/>
              </a:rPr>
              <a:t> 9</a:t>
            </a:r>
            <a:r>
              <a:rPr lang="en-US" sz="1400" dirty="0" err="1">
                <a:cs typeface="Times New Roman" pitchFamily="18" charset="0"/>
              </a:rPr>
              <a:t>th</a:t>
            </a:r>
            <a:r>
              <a:rPr lang="en-US" sz="1400" dirty="0">
                <a:cs typeface="Times New Roman" pitchFamily="18" charset="0"/>
              </a:rPr>
              <a:t> Edition,</a:t>
            </a:r>
            <a:r>
              <a:rPr lang="el-GR" sz="1400" dirty="0">
                <a:cs typeface="Times New Roman" pitchFamily="18" charset="0"/>
              </a:rPr>
              <a:t> </a:t>
            </a:r>
            <a:r>
              <a:rPr lang="en-US" sz="1400" dirty="0">
                <a:cs typeface="Times New Roman" pitchFamily="18" charset="0"/>
              </a:rPr>
              <a:t>20</a:t>
            </a:r>
            <a:r>
              <a:rPr lang="el-GR" sz="1400" dirty="0">
                <a:cs typeface="Times New Roman" pitchFamily="18" charset="0"/>
              </a:rPr>
              <a:t>11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42052"/>
                                        </p:tgtEl>
                                        <p:attrNameLst>
                                          <p:attrName>style.visibility</p:attrName>
                                        </p:attrNameLst>
                                      </p:cBhvr>
                                      <p:to>
                                        <p:strVal val="visible"/>
                                      </p:to>
                                    </p:set>
                                    <p:animEffect transition="in" filter="blinds(horizontal)">
                                      <p:cBhvr>
                                        <p:cTn id="10" dur="500"/>
                                        <p:tgtEl>
                                          <p:spTgt spid="642052"/>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642050"/>
                                        </p:tgtEl>
                                        <p:attrNameLst>
                                          <p:attrName>style.visibility</p:attrName>
                                        </p:attrNameLst>
                                      </p:cBhvr>
                                      <p:to>
                                        <p:strVal val="visible"/>
                                      </p:to>
                                    </p:set>
                                    <p:animEffect transition="in" filter="blinds(horizontal)">
                                      <p:cBhvr>
                                        <p:cTn id="13" dur="500"/>
                                        <p:tgtEl>
                                          <p:spTgt spid="642050"/>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642051">
                                            <p:txEl>
                                              <p:pRg st="0" end="0"/>
                                            </p:txEl>
                                          </p:spTgt>
                                        </p:tgtEl>
                                        <p:attrNameLst>
                                          <p:attrName>style.visibility</p:attrName>
                                        </p:attrNameLst>
                                      </p:cBhvr>
                                      <p:to>
                                        <p:strVal val="visible"/>
                                      </p:to>
                                    </p:set>
                                    <p:animEffect transition="in" filter="blinds(horizontal)">
                                      <p:cBhvr>
                                        <p:cTn id="18" dur="500"/>
                                        <p:tgtEl>
                                          <p:spTgt spid="642051">
                                            <p:txEl>
                                              <p:pRg st="0" end="0"/>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642058">
                                            <p:txEl>
                                              <p:pRg st="0" end="0"/>
                                            </p:txEl>
                                          </p:spTgt>
                                        </p:tgtEl>
                                        <p:attrNameLst>
                                          <p:attrName>style.visibility</p:attrName>
                                        </p:attrNameLst>
                                      </p:cBhvr>
                                      <p:to>
                                        <p:strVal val="visible"/>
                                      </p:to>
                                    </p:set>
                                    <p:animEffect transition="in" filter="blinds(horizontal)">
                                      <p:cBhvr>
                                        <p:cTn id="23" dur="500"/>
                                        <p:tgtEl>
                                          <p:spTgt spid="642058">
                                            <p:txEl>
                                              <p:pRg st="0" end="0"/>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642058">
                                            <p:txEl>
                                              <p:pRg st="7" end="7"/>
                                            </p:txEl>
                                          </p:spTgt>
                                        </p:tgtEl>
                                        <p:attrNameLst>
                                          <p:attrName>style.visibility</p:attrName>
                                        </p:attrNameLst>
                                      </p:cBhvr>
                                      <p:to>
                                        <p:strVal val="visible"/>
                                      </p:to>
                                    </p:set>
                                    <p:animEffect transition="in" filter="blinds(horizontal)">
                                      <p:cBhvr>
                                        <p:cTn id="28" dur="500"/>
                                        <p:tgtEl>
                                          <p:spTgt spid="64205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2050" grpId="0"/>
      <p:bldP spid="642051" grpId="0" build="p"/>
      <p:bldP spid="642052" grpId="0" animBg="1"/>
      <p:bldP spid="642058"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0834" name="Rectangle 2"/>
          <p:cNvSpPr>
            <a:spLocks noGrp="1" noChangeArrowheads="1"/>
          </p:cNvSpPr>
          <p:nvPr>
            <p:ph type="title"/>
          </p:nvPr>
        </p:nvSpPr>
        <p:spPr>
          <a:xfrm>
            <a:off x="428596" y="381000"/>
            <a:ext cx="8515379" cy="1190612"/>
          </a:xfrm>
        </p:spPr>
        <p:txBody>
          <a:bodyPr>
            <a:normAutofit/>
          </a:bodyPr>
          <a:lstStyle/>
          <a:p>
            <a:pPr>
              <a:defRPr/>
            </a:pPr>
            <a:r>
              <a:rPr lang="el-GR" sz="3600" b="0" dirty="0" smtClean="0">
                <a:latin typeface="Times New Roman" pitchFamily="18" charset="0"/>
              </a:rPr>
              <a:t>Στρατηγική Ανόρθωσης: </a:t>
            </a:r>
            <a:r>
              <a:rPr lang="en-US" sz="3600" b="0" dirty="0" smtClean="0">
                <a:latin typeface="Times New Roman" pitchFamily="18" charset="0"/>
              </a:rPr>
              <a:t>3</a:t>
            </a:r>
            <a:r>
              <a:rPr lang="el-GR" sz="3600" b="0" dirty="0" smtClean="0">
                <a:latin typeface="Times New Roman" pitchFamily="18" charset="0"/>
              </a:rPr>
              <a:t>/6</a:t>
            </a:r>
            <a:br>
              <a:rPr lang="el-GR" sz="3600" b="0" dirty="0" smtClean="0">
                <a:latin typeface="Times New Roman" pitchFamily="18" charset="0"/>
              </a:rPr>
            </a:br>
            <a:r>
              <a:rPr lang="el-GR" sz="3600" b="0" dirty="0" smtClean="0">
                <a:solidFill>
                  <a:schemeClr val="hlink"/>
                </a:solidFill>
                <a:latin typeface="Times New Roman" pitchFamily="18" charset="0"/>
              </a:rPr>
              <a:t>Στάδια Στρατηγικής Ανόρθωσης</a:t>
            </a:r>
          </a:p>
        </p:txBody>
      </p:sp>
      <p:sp>
        <p:nvSpPr>
          <p:cNvPr id="760835" name="Rectangle 3"/>
          <p:cNvSpPr>
            <a:spLocks noGrp="1" noChangeArrowheads="1"/>
          </p:cNvSpPr>
          <p:nvPr>
            <p:ph idx="1"/>
          </p:nvPr>
        </p:nvSpPr>
        <p:spPr>
          <a:xfrm>
            <a:off x="0" y="1571612"/>
            <a:ext cx="9067800" cy="5286388"/>
          </a:xfrm>
        </p:spPr>
        <p:txBody>
          <a:bodyPr>
            <a:normAutofit/>
          </a:bodyPr>
          <a:lstStyle/>
          <a:p>
            <a:pPr marL="195263" indent="-195263">
              <a:lnSpc>
                <a:spcPct val="90000"/>
              </a:lnSpc>
              <a:defRPr/>
            </a:pPr>
            <a:r>
              <a:rPr lang="el-GR" sz="1700" b="1" dirty="0" smtClean="0">
                <a:solidFill>
                  <a:schemeClr val="hlink"/>
                </a:solidFill>
                <a:latin typeface="Times New Roman" pitchFamily="18" charset="0"/>
              </a:rPr>
              <a:t>Πιθανές </a:t>
            </a:r>
            <a:r>
              <a:rPr lang="el-GR" sz="1700" b="1" u="sng" dirty="0" smtClean="0">
                <a:solidFill>
                  <a:schemeClr val="hlink"/>
                </a:solidFill>
                <a:latin typeface="Times New Roman" pitchFamily="18" charset="0"/>
              </a:rPr>
              <a:t>θετικές</a:t>
            </a:r>
            <a:r>
              <a:rPr lang="el-GR" sz="1700" b="1" dirty="0" smtClean="0">
                <a:solidFill>
                  <a:schemeClr val="hlink"/>
                </a:solidFill>
                <a:latin typeface="Times New Roman" pitchFamily="18" charset="0"/>
              </a:rPr>
              <a:t> συνέπειες από τη σμίκρυνση:</a:t>
            </a:r>
            <a:endParaRPr lang="el-GR" sz="1700" dirty="0" smtClean="0">
              <a:latin typeface="Times New Roman" pitchFamily="18" charset="0"/>
            </a:endParaRPr>
          </a:p>
          <a:p>
            <a:pPr marL="195263" indent="-195263">
              <a:lnSpc>
                <a:spcPct val="90000"/>
              </a:lnSpc>
              <a:defRPr/>
            </a:pPr>
            <a:r>
              <a:rPr lang="el-GR" sz="1700" b="1" dirty="0" smtClean="0">
                <a:solidFill>
                  <a:schemeClr val="tx2"/>
                </a:solidFill>
                <a:latin typeface="Times New Roman" pitchFamily="18" charset="0"/>
              </a:rPr>
              <a:t>Εξοικονόμηση κόστους</a:t>
            </a:r>
            <a:r>
              <a:rPr lang="el-GR" sz="1700" dirty="0" smtClean="0">
                <a:latin typeface="Times New Roman" pitchFamily="18" charset="0"/>
              </a:rPr>
              <a:t> (το εργατικό κόστος αντιπροσωπεύει από 30% έως 80% των γενικών εξόδων)</a:t>
            </a:r>
          </a:p>
          <a:p>
            <a:pPr marL="195263" indent="-195263">
              <a:lnSpc>
                <a:spcPct val="90000"/>
              </a:lnSpc>
              <a:defRPr/>
            </a:pPr>
            <a:r>
              <a:rPr lang="el-GR" sz="1700" dirty="0" smtClean="0">
                <a:latin typeface="Times New Roman" pitchFamily="18" charset="0"/>
              </a:rPr>
              <a:t>Προσδοκόνται οφέλη αναφορικά με την </a:t>
            </a:r>
            <a:r>
              <a:rPr lang="el-GR" sz="1700" b="1" dirty="0" err="1" smtClean="0">
                <a:solidFill>
                  <a:schemeClr val="tx2"/>
                </a:solidFill>
                <a:latin typeface="Times New Roman" pitchFamily="18" charset="0"/>
              </a:rPr>
              <a:t>οργανωσιακή</a:t>
            </a:r>
            <a:r>
              <a:rPr lang="el-GR" sz="1700" b="1" dirty="0" smtClean="0">
                <a:solidFill>
                  <a:schemeClr val="tx2"/>
                </a:solidFill>
                <a:latin typeface="Times New Roman" pitchFamily="18" charset="0"/>
              </a:rPr>
              <a:t> ευελιξία</a:t>
            </a:r>
            <a:r>
              <a:rPr lang="el-GR" sz="1700" dirty="0" smtClean="0">
                <a:latin typeface="Times New Roman" pitchFamily="18" charset="0"/>
              </a:rPr>
              <a:t> (λιγότερα στελέχη σημαίνει λιγότερα ιεραρχικά επίπεδα, λιγότερη γραφειοκρατία, και ταχύτερη λήψη αποφάσεων)</a:t>
            </a:r>
          </a:p>
          <a:p>
            <a:pPr marL="195263" indent="-195263">
              <a:lnSpc>
                <a:spcPct val="90000"/>
              </a:lnSpc>
              <a:defRPr/>
            </a:pPr>
            <a:r>
              <a:rPr lang="el-GR" sz="1700" b="1" dirty="0" smtClean="0">
                <a:solidFill>
                  <a:schemeClr val="hlink"/>
                </a:solidFill>
                <a:latin typeface="Times New Roman" pitchFamily="18" charset="0"/>
              </a:rPr>
              <a:t>Πιθανές </a:t>
            </a:r>
            <a:r>
              <a:rPr lang="el-GR" sz="1700" b="1" u="sng" dirty="0" smtClean="0">
                <a:solidFill>
                  <a:schemeClr val="hlink"/>
                </a:solidFill>
                <a:latin typeface="Times New Roman" pitchFamily="18" charset="0"/>
              </a:rPr>
              <a:t>αρνητικές</a:t>
            </a:r>
            <a:r>
              <a:rPr lang="el-GR" sz="1700" b="1" dirty="0" smtClean="0">
                <a:solidFill>
                  <a:schemeClr val="hlink"/>
                </a:solidFill>
                <a:latin typeface="Times New Roman" pitchFamily="18" charset="0"/>
              </a:rPr>
              <a:t> συνέπειες από τη σμίκρυνση:</a:t>
            </a:r>
            <a:endParaRPr lang="el-GR" sz="1700" dirty="0" smtClean="0">
              <a:latin typeface="Times New Roman" pitchFamily="18" charset="0"/>
            </a:endParaRPr>
          </a:p>
          <a:p>
            <a:pPr marL="195263" indent="-195263">
              <a:lnSpc>
                <a:spcPct val="90000"/>
              </a:lnSpc>
              <a:defRPr/>
            </a:pPr>
            <a:r>
              <a:rPr lang="el-GR" sz="1700" b="1" dirty="0" smtClean="0">
                <a:solidFill>
                  <a:schemeClr val="tx2"/>
                </a:solidFill>
                <a:latin typeface="Times New Roman" pitchFamily="18" charset="0"/>
              </a:rPr>
              <a:t>Επιπτώσεις στην </a:t>
            </a:r>
            <a:r>
              <a:rPr lang="el-GR" sz="1700" b="1" dirty="0" err="1" smtClean="0">
                <a:solidFill>
                  <a:schemeClr val="tx2"/>
                </a:solidFill>
                <a:latin typeface="Times New Roman" pitchFamily="18" charset="0"/>
              </a:rPr>
              <a:t>οργανωσιακή</a:t>
            </a:r>
            <a:r>
              <a:rPr lang="el-GR" sz="1700" b="1" dirty="0" smtClean="0">
                <a:solidFill>
                  <a:schemeClr val="tx2"/>
                </a:solidFill>
                <a:latin typeface="Times New Roman" pitchFamily="18" charset="0"/>
              </a:rPr>
              <a:t> λειτουργία</a:t>
            </a:r>
            <a:r>
              <a:rPr lang="el-GR" sz="1700" dirty="0" smtClean="0">
                <a:latin typeface="Times New Roman" pitchFamily="18" charset="0"/>
              </a:rPr>
              <a:t>: Οι εργαζόμενοι που απομένουν συχνά υποχρεώνονται να λειτουργούν σε διαφορετικές συνθήκες.</a:t>
            </a:r>
          </a:p>
          <a:p>
            <a:pPr marL="195263" indent="-195263">
              <a:lnSpc>
                <a:spcPct val="90000"/>
              </a:lnSpc>
              <a:defRPr/>
            </a:pPr>
            <a:r>
              <a:rPr lang="el-GR" sz="1700" b="1" dirty="0" smtClean="0">
                <a:solidFill>
                  <a:schemeClr val="tx2"/>
                </a:solidFill>
                <a:latin typeface="Times New Roman" pitchFamily="18" charset="0"/>
              </a:rPr>
              <a:t>Επιπτώσεις στο κόστος</a:t>
            </a:r>
            <a:r>
              <a:rPr lang="el-GR" sz="1700" dirty="0" smtClean="0">
                <a:latin typeface="Times New Roman" pitchFamily="18" charset="0"/>
              </a:rPr>
              <a:t>: Λόγω πρόσληψης εξωτερικών συμβούλων έναντι υψηλής αμοιβής και εκπαίδευσης των εναπομεινάντων εργαζομένων στα νέα δεδομένα.</a:t>
            </a:r>
          </a:p>
          <a:p>
            <a:pPr marL="195263" indent="-195263">
              <a:lnSpc>
                <a:spcPct val="90000"/>
              </a:lnSpc>
              <a:defRPr/>
            </a:pPr>
            <a:r>
              <a:rPr lang="el-GR" sz="1700" b="1" dirty="0" smtClean="0">
                <a:solidFill>
                  <a:schemeClr val="tx2"/>
                </a:solidFill>
                <a:latin typeface="Times New Roman" pitchFamily="18" charset="0"/>
              </a:rPr>
              <a:t>Επιπτώσεις στο εργασιακό ηθικό και την παρακίνηση</a:t>
            </a:r>
            <a:r>
              <a:rPr lang="el-GR" sz="1700" dirty="0" smtClean="0">
                <a:latin typeface="Times New Roman" pitchFamily="18" charset="0"/>
              </a:rPr>
              <a:t>: Η σμίκρυνση προκαλεί το λεγόμενο «σύνδρομο των επιβιωσάντων» που συνίσταται στην πτώση του ηθικού, τη μείωση της παραγωγικότητας και την καχυποψία απέναντι στη διοίκηση.</a:t>
            </a:r>
          </a:p>
          <a:p>
            <a:pPr marL="195263" indent="-195263">
              <a:lnSpc>
                <a:spcPct val="90000"/>
              </a:lnSpc>
              <a:defRPr/>
            </a:pPr>
            <a:r>
              <a:rPr lang="el-GR" sz="1700" b="1" dirty="0" smtClean="0">
                <a:solidFill>
                  <a:schemeClr val="tx2"/>
                </a:solidFill>
                <a:latin typeface="Times New Roman" pitchFamily="18" charset="0"/>
              </a:rPr>
              <a:t>Επιπτώσεις στην παραγωγικότητα</a:t>
            </a:r>
            <a:r>
              <a:rPr lang="el-GR" sz="1700" dirty="0" smtClean="0">
                <a:latin typeface="Times New Roman" pitchFamily="18" charset="0"/>
              </a:rPr>
              <a:t>: Η περικοπή θέσεων εργασίας μολονότι είναι ένα μέσο περιορισμού των δαπανών, εντούτοις, προκαλεί αναποτελεσματικότητα στην επιχείρηση λόγω της έλλειψης της συνέργιας των εργαζομένων που απομένουν.</a:t>
            </a:r>
          </a:p>
          <a:p>
            <a:pPr marL="195263" indent="-195263">
              <a:lnSpc>
                <a:spcPct val="90000"/>
              </a:lnSpc>
              <a:defRPr/>
            </a:pPr>
            <a:r>
              <a:rPr lang="el-GR" sz="1700" b="1" dirty="0" smtClean="0">
                <a:solidFill>
                  <a:schemeClr val="tx2"/>
                </a:solidFill>
                <a:latin typeface="Times New Roman" pitchFamily="18" charset="0"/>
              </a:rPr>
              <a:t>Επιπτώσεις στις σχέσεις με τις υπόλοιπες ομάδες ενδιαφερομένων</a:t>
            </a:r>
            <a:r>
              <a:rPr lang="el-GR" sz="1700" dirty="0" smtClean="0">
                <a:latin typeface="Times New Roman" pitchFamily="18" charset="0"/>
              </a:rPr>
              <a:t>: Τα μέτρα της σμίκρυνσης (π.χ. κατάργηση προϊόντων, απόσυρση από δίκτυα διανομής) επιδεινώνουν τις σχέσεις της επιχείρησης με τις «θιγόμενες» ομάδες ενδιαφερομένων.</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1858" name="Rectangle 2"/>
          <p:cNvSpPr>
            <a:spLocks noGrp="1" noChangeArrowheads="1"/>
          </p:cNvSpPr>
          <p:nvPr>
            <p:ph type="title"/>
          </p:nvPr>
        </p:nvSpPr>
        <p:spPr>
          <a:xfrm>
            <a:off x="428596" y="381000"/>
            <a:ext cx="8515379" cy="1119174"/>
          </a:xfrm>
        </p:spPr>
        <p:txBody>
          <a:bodyPr>
            <a:normAutofit fontScale="90000"/>
          </a:bodyPr>
          <a:lstStyle/>
          <a:p>
            <a:pPr>
              <a:defRPr/>
            </a:pPr>
            <a:r>
              <a:rPr lang="el-GR" sz="3600" b="0" dirty="0" smtClean="0">
                <a:latin typeface="Times New Roman" pitchFamily="18" charset="0"/>
              </a:rPr>
              <a:t>Στρατηγική Ανόρθωσης: 4/6</a:t>
            </a:r>
            <a:br>
              <a:rPr lang="el-GR" sz="3600" b="0" dirty="0" smtClean="0">
                <a:latin typeface="Times New Roman" pitchFamily="18" charset="0"/>
              </a:rPr>
            </a:br>
            <a:r>
              <a:rPr lang="el-GR" sz="3600" b="0" dirty="0" smtClean="0">
                <a:solidFill>
                  <a:schemeClr val="hlink"/>
                </a:solidFill>
                <a:latin typeface="Times New Roman" pitchFamily="18" charset="0"/>
              </a:rPr>
              <a:t>Στάδια Στρατηγικής Ανόρθωσης</a:t>
            </a:r>
          </a:p>
        </p:txBody>
      </p:sp>
      <p:sp>
        <p:nvSpPr>
          <p:cNvPr id="761859" name="Rectangle 3"/>
          <p:cNvSpPr>
            <a:spLocks noGrp="1" noChangeArrowheads="1"/>
          </p:cNvSpPr>
          <p:nvPr>
            <p:ph idx="1"/>
          </p:nvPr>
        </p:nvSpPr>
        <p:spPr>
          <a:xfrm>
            <a:off x="112713" y="1643050"/>
            <a:ext cx="8955087" cy="5214950"/>
          </a:xfrm>
        </p:spPr>
        <p:txBody>
          <a:bodyPr/>
          <a:lstStyle/>
          <a:p>
            <a:pPr marL="282575" indent="-282575">
              <a:lnSpc>
                <a:spcPct val="90000"/>
              </a:lnSpc>
              <a:buFont typeface="Wingdings" pitchFamily="2" charset="2"/>
              <a:buAutoNum type="arabicPeriod" startAt="2"/>
              <a:defRPr/>
            </a:pPr>
            <a:r>
              <a:rPr lang="el-GR" sz="1800" b="1" dirty="0" smtClean="0">
                <a:solidFill>
                  <a:schemeClr val="hlink"/>
                </a:solidFill>
                <a:latin typeface="Times New Roman" pitchFamily="18" charset="0"/>
              </a:rPr>
              <a:t>Το στάδιο της σταθεροποίησης</a:t>
            </a:r>
            <a:r>
              <a:rPr lang="el-GR" sz="1800" dirty="0" smtClean="0">
                <a:latin typeface="Times New Roman" pitchFamily="18" charset="0"/>
              </a:rPr>
              <a:t> </a:t>
            </a:r>
            <a:r>
              <a:rPr lang="en-US" sz="1800" dirty="0" smtClean="0">
                <a:latin typeface="Times New Roman" pitchFamily="18" charset="0"/>
              </a:rPr>
              <a:t>(stabilization)</a:t>
            </a:r>
            <a:r>
              <a:rPr lang="el-GR" sz="1800" dirty="0" smtClean="0">
                <a:latin typeface="Times New Roman" pitchFamily="18" charset="0"/>
              </a:rPr>
              <a:t>:</a:t>
            </a:r>
            <a:r>
              <a:rPr lang="en-US" sz="1800" dirty="0" smtClean="0">
                <a:latin typeface="Times New Roman" pitchFamily="18" charset="0"/>
              </a:rPr>
              <a:t> </a:t>
            </a:r>
            <a:r>
              <a:rPr lang="el-GR" sz="1800" dirty="0" smtClean="0">
                <a:latin typeface="Times New Roman" pitchFamily="18" charset="0"/>
              </a:rPr>
              <a:t>Μετά τη συρρίκνωση, στόχος της επιχείρησης είναι να σταθεροποιήσει τις λειτουργίες της.</a:t>
            </a:r>
          </a:p>
          <a:p>
            <a:pPr marL="282575" indent="-282575">
              <a:lnSpc>
                <a:spcPct val="90000"/>
              </a:lnSpc>
              <a:defRPr/>
            </a:pPr>
            <a:r>
              <a:rPr lang="el-GR" sz="1800" dirty="0" smtClean="0">
                <a:latin typeface="Times New Roman" pitchFamily="18" charset="0"/>
              </a:rPr>
              <a:t>Η σταθεροποίηση μπορεί να επιτευχθεί μέσω βελτίωσης των περιθωρίων κέρδους, καλύτερης προσαρμογής στο μίγμα προϊόντων, εστίασης σε αποδοτικές αγορές και προσανατολισμού σε νέες δραστηριότητες.</a:t>
            </a:r>
          </a:p>
          <a:p>
            <a:pPr marL="282575" indent="-282575">
              <a:lnSpc>
                <a:spcPct val="90000"/>
              </a:lnSpc>
              <a:buFont typeface="Wingdings" pitchFamily="2" charset="2"/>
              <a:buAutoNum type="arabicPeriod" startAt="3"/>
              <a:defRPr/>
            </a:pPr>
            <a:r>
              <a:rPr lang="el-GR" sz="1800" b="1" dirty="0" smtClean="0">
                <a:solidFill>
                  <a:schemeClr val="hlink"/>
                </a:solidFill>
                <a:latin typeface="Times New Roman" pitchFamily="18" charset="0"/>
              </a:rPr>
              <a:t>Το στάδιο της αναδόμησης</a:t>
            </a:r>
            <a:r>
              <a:rPr lang="el-GR" sz="1800" dirty="0" smtClean="0">
                <a:latin typeface="Times New Roman" pitchFamily="18" charset="0"/>
              </a:rPr>
              <a:t> </a:t>
            </a:r>
            <a:r>
              <a:rPr lang="en-US" sz="1800" dirty="0" smtClean="0">
                <a:latin typeface="Times New Roman" pitchFamily="18" charset="0"/>
              </a:rPr>
              <a:t>(rebuilding):</a:t>
            </a:r>
            <a:r>
              <a:rPr lang="el-GR" sz="1800" dirty="0" smtClean="0">
                <a:latin typeface="Times New Roman" pitchFamily="18" charset="0"/>
              </a:rPr>
              <a:t> Εφόσον έχουν εξασφαλιστεί η επιβίωση και η σταθεροποίηση, η επιχείρηση μπορεί να κάνει βήματα ανάπτυξης.</a:t>
            </a:r>
          </a:p>
          <a:p>
            <a:pPr marL="282575" indent="-282575">
              <a:lnSpc>
                <a:spcPct val="90000"/>
              </a:lnSpc>
              <a:defRPr/>
            </a:pPr>
            <a:r>
              <a:rPr lang="el-GR" sz="1800" dirty="0" smtClean="0">
                <a:latin typeface="Times New Roman" pitchFamily="18" charset="0"/>
              </a:rPr>
              <a:t>Τα αρνητικά χαρακτηριστικά της συρρίκνωσης έχουν ξεπεραστεί και το έδαφος είναι έτοιμο για δραστηριότητες, όπως ανάπτυξη νέων προϊόντων, ανάπτυξη σε νέους τομείς, επιθετικές διαφημιστικές εκστρατείες, ανανέωση και επέκταση του κεφαλαιουχικού εξοπλισμού και εισαγωγή νέας τεχνολογίας.</a:t>
            </a:r>
          </a:p>
          <a:p>
            <a:pPr marL="282575" indent="-282575">
              <a:lnSpc>
                <a:spcPct val="90000"/>
              </a:lnSpc>
              <a:defRPr/>
            </a:pPr>
            <a:r>
              <a:rPr lang="el-GR" sz="1800" b="1" dirty="0" smtClean="0">
                <a:solidFill>
                  <a:schemeClr val="hlink"/>
                </a:solidFill>
                <a:latin typeface="Times New Roman" pitchFamily="18" charset="0"/>
              </a:rPr>
              <a:t>Παρατηρήσεις</a:t>
            </a:r>
            <a:r>
              <a:rPr lang="el-GR" sz="1800" dirty="0" smtClean="0">
                <a:latin typeface="Times New Roman" pitchFamily="18" charset="0"/>
              </a:rPr>
              <a:t>:</a:t>
            </a:r>
          </a:p>
          <a:p>
            <a:pPr marL="282575" indent="-282575">
              <a:lnSpc>
                <a:spcPct val="90000"/>
              </a:lnSpc>
              <a:defRPr/>
            </a:pPr>
            <a:r>
              <a:rPr lang="el-GR" sz="1800" dirty="0" smtClean="0">
                <a:latin typeface="Times New Roman" pitchFamily="18" charset="0"/>
              </a:rPr>
              <a:t>Δεν υπάρχουν κανόνες που να ορίζουν τη διάρκεια (από μερικές εβδομάδες έως και αρκετά χρόνια) των σταδίων ή τη σειρά με την οποία αυτά πρέπει να εφαρμόζονται.</a:t>
            </a:r>
          </a:p>
          <a:p>
            <a:pPr marL="282575" indent="-282575">
              <a:lnSpc>
                <a:spcPct val="90000"/>
              </a:lnSpc>
              <a:defRPr/>
            </a:pPr>
            <a:r>
              <a:rPr lang="el-GR" sz="1800" dirty="0" smtClean="0">
                <a:latin typeface="Times New Roman" pitchFamily="18" charset="0"/>
              </a:rPr>
              <a:t>Η εφαρμογή των στρατηγικών ανόρθωσης σε προβληματικές επιχειρήσεις δεν είναι πάντα επιτυχής. Αυτό οφείλεται σε διοικητικά σφάλματα όπως είναι η </a:t>
            </a:r>
            <a:r>
              <a:rPr lang="el-GR" sz="1800" b="1" dirty="0" smtClean="0">
                <a:solidFill>
                  <a:schemeClr val="hlink"/>
                </a:solidFill>
                <a:latin typeface="Times New Roman" pitchFamily="18" charset="0"/>
              </a:rPr>
              <a:t>υπερβολική συρρίκνωση</a:t>
            </a:r>
            <a:r>
              <a:rPr lang="el-GR" sz="1800" dirty="0" smtClean="0">
                <a:latin typeface="Times New Roman" pitchFamily="18" charset="0"/>
              </a:rPr>
              <a:t>, η </a:t>
            </a:r>
            <a:r>
              <a:rPr lang="el-GR" sz="1800" b="1" dirty="0" smtClean="0">
                <a:solidFill>
                  <a:schemeClr val="hlink"/>
                </a:solidFill>
                <a:latin typeface="Times New Roman" pitchFamily="18" charset="0"/>
              </a:rPr>
              <a:t>έλλειψη επαρκών ενεργειών</a:t>
            </a:r>
            <a:r>
              <a:rPr lang="el-GR" sz="1800" dirty="0" smtClean="0">
                <a:latin typeface="Times New Roman" pitchFamily="18" charset="0"/>
              </a:rPr>
              <a:t> και οι </a:t>
            </a:r>
            <a:r>
              <a:rPr lang="el-GR" sz="1800" b="1" dirty="0" smtClean="0">
                <a:solidFill>
                  <a:schemeClr val="hlink"/>
                </a:solidFill>
                <a:latin typeface="Times New Roman" pitchFamily="18" charset="0"/>
              </a:rPr>
              <a:t>ασυμβίβαστες ή μη συγχρονισμένες κινήσεις</a:t>
            </a:r>
            <a:r>
              <a:rPr lang="el-GR" sz="1800" dirty="0" smtClean="0">
                <a:latin typeface="Times New Roman" pitchFamily="18" charset="0"/>
              </a:rPr>
              <a:t>.</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2882" name="Rectangle 2"/>
          <p:cNvSpPr>
            <a:spLocks noGrp="1" noChangeArrowheads="1"/>
          </p:cNvSpPr>
          <p:nvPr>
            <p:ph type="title"/>
          </p:nvPr>
        </p:nvSpPr>
        <p:spPr>
          <a:xfrm>
            <a:off x="571472" y="381000"/>
            <a:ext cx="8372503" cy="1047736"/>
          </a:xfrm>
        </p:spPr>
        <p:txBody>
          <a:bodyPr>
            <a:normAutofit fontScale="90000"/>
          </a:bodyPr>
          <a:lstStyle/>
          <a:p>
            <a:pPr>
              <a:defRPr/>
            </a:pPr>
            <a:r>
              <a:rPr lang="el-GR" sz="3200" b="0" dirty="0" smtClean="0">
                <a:latin typeface="Times New Roman" pitchFamily="18" charset="0"/>
              </a:rPr>
              <a:t>Στρατηγική Ανόρθωσης: 5/6 </a:t>
            </a:r>
            <a:br>
              <a:rPr lang="el-GR" sz="3200" b="0" dirty="0" smtClean="0">
                <a:latin typeface="Times New Roman" pitchFamily="18" charset="0"/>
              </a:rPr>
            </a:br>
            <a:r>
              <a:rPr lang="el-GR" sz="3200" b="0" dirty="0" smtClean="0">
                <a:solidFill>
                  <a:schemeClr val="hlink"/>
                </a:solidFill>
                <a:latin typeface="Times New Roman" pitchFamily="18" charset="0"/>
              </a:rPr>
              <a:t>Συμβουλές για την Αύξηση των Εσόδων και τη Μείωση του Κόστους</a:t>
            </a:r>
          </a:p>
        </p:txBody>
      </p:sp>
      <p:graphicFrame>
        <p:nvGraphicFramePr>
          <p:cNvPr id="1026" name="Object 3"/>
          <p:cNvGraphicFramePr>
            <a:graphicFrameLocks noChangeAspect="1"/>
          </p:cNvGraphicFramePr>
          <p:nvPr/>
        </p:nvGraphicFramePr>
        <p:xfrm>
          <a:off x="1184275" y="1643050"/>
          <a:ext cx="7045325" cy="5000660"/>
        </p:xfrm>
        <a:graphic>
          <a:graphicData uri="http://schemas.openxmlformats.org/presentationml/2006/ole">
            <mc:AlternateContent xmlns:mc="http://schemas.openxmlformats.org/markup-compatibility/2006">
              <mc:Choice xmlns:v="urn:schemas-microsoft-com:vml" Requires="v">
                <p:oleObj spid="_x0000_s4099" name="Visio" r:id="rId3" imgW="7765102" imgH="4539374" progId="">
                  <p:embed/>
                </p:oleObj>
              </mc:Choice>
              <mc:Fallback>
                <p:oleObj name="Visio" r:id="rId3" imgW="7765102" imgH="4539374" progId="">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84275" y="1643050"/>
                        <a:ext cx="7045325" cy="5000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3570" name="Rectangle 1026"/>
          <p:cNvSpPr>
            <a:spLocks noChangeArrowheads="1"/>
          </p:cNvSpPr>
          <p:nvPr/>
        </p:nvSpPr>
        <p:spPr bwMode="auto">
          <a:xfrm>
            <a:off x="381000" y="304800"/>
            <a:ext cx="8458200" cy="685800"/>
          </a:xfrm>
          <a:prstGeom prst="rect">
            <a:avLst/>
          </a:prstGeom>
          <a:noFill/>
          <a:ln>
            <a:noFill/>
          </a:ln>
          <a:effectLst/>
          <a:extLst/>
        </p:spPr>
        <p:txBody>
          <a:bodyPr lIns="92075" tIns="46038" rIns="92075" bIns="46038" anchor="ctr"/>
          <a:lstStyle/>
          <a:p>
            <a:pPr algn="ctr">
              <a:defRPr/>
            </a:pPr>
            <a:r>
              <a:rPr lang="el-GR" sz="2800" b="1" dirty="0" smtClean="0">
                <a:solidFill>
                  <a:srgbClr val="FF0000"/>
                </a:solidFill>
                <a:effectLst>
                  <a:outerShdw blurRad="38100" dist="38100" dir="2700000" algn="tl">
                    <a:srgbClr val="C0C0C0"/>
                  </a:outerShdw>
                </a:effectLst>
              </a:rPr>
              <a:t>Χαρακτηριστικά </a:t>
            </a:r>
            <a:r>
              <a:rPr lang="el-GR" sz="2800" b="1" dirty="0">
                <a:solidFill>
                  <a:srgbClr val="FF0000"/>
                </a:solidFill>
                <a:effectLst>
                  <a:outerShdw blurRad="38100" dist="38100" dir="2700000" algn="tl">
                    <a:srgbClr val="C0C0C0"/>
                  </a:outerShdw>
                </a:effectLst>
              </a:rPr>
              <a:t>αποτελεσματικών προγραμμάτων </a:t>
            </a:r>
            <a:r>
              <a:rPr lang="el-GR" sz="2800" b="1" dirty="0" err="1" smtClean="0">
                <a:solidFill>
                  <a:srgbClr val="FF0000"/>
                </a:solidFill>
                <a:effectLst>
                  <a:outerShdw blurRad="38100" dist="38100" dir="2700000" algn="tl">
                    <a:srgbClr val="C0C0C0"/>
                  </a:outerShdw>
                </a:effectLst>
              </a:rPr>
              <a:t>σμύκρινσης</a:t>
            </a:r>
            <a:r>
              <a:rPr lang="el-GR" sz="2800" b="1" dirty="0" smtClean="0">
                <a:solidFill>
                  <a:srgbClr val="FF0000"/>
                </a:solidFill>
                <a:effectLst>
                  <a:outerShdw blurRad="38100" dist="38100" dir="2700000" algn="tl">
                    <a:srgbClr val="C0C0C0"/>
                  </a:outerShdw>
                </a:effectLst>
              </a:rPr>
              <a:t> </a:t>
            </a:r>
            <a:r>
              <a:rPr lang="el-GR" sz="2800" b="1" dirty="0">
                <a:solidFill>
                  <a:srgbClr val="FF0000"/>
                </a:solidFill>
                <a:effectLst>
                  <a:outerShdw blurRad="38100" dist="38100" dir="2700000" algn="tl">
                    <a:srgbClr val="C0C0C0"/>
                  </a:outerShdw>
                </a:effectLst>
              </a:rPr>
              <a:t>(</a:t>
            </a:r>
            <a:r>
              <a:rPr lang="en-US" sz="2800" b="1" dirty="0">
                <a:solidFill>
                  <a:srgbClr val="FF0000"/>
                </a:solidFill>
                <a:effectLst>
                  <a:outerShdw blurRad="38100" dist="38100" dir="2700000" algn="tl">
                    <a:srgbClr val="C0C0C0"/>
                  </a:outerShdw>
                </a:effectLst>
              </a:rPr>
              <a:t>downsizing)</a:t>
            </a:r>
            <a:endParaRPr lang="en-GB" sz="2800" b="1" dirty="0">
              <a:solidFill>
                <a:srgbClr val="FF0000"/>
              </a:solidFill>
              <a:effectLst>
                <a:outerShdw blurRad="38100" dist="38100" dir="2700000" algn="tl">
                  <a:srgbClr val="C0C0C0"/>
                </a:outerShdw>
              </a:effectLst>
            </a:endParaRPr>
          </a:p>
        </p:txBody>
      </p:sp>
      <p:sp>
        <p:nvSpPr>
          <p:cNvPr id="22531" name="Rectangle 1027"/>
          <p:cNvSpPr>
            <a:spLocks noChangeArrowheads="1"/>
          </p:cNvSpPr>
          <p:nvPr/>
        </p:nvSpPr>
        <p:spPr bwMode="auto">
          <a:xfrm>
            <a:off x="304800" y="1447800"/>
            <a:ext cx="8839200" cy="4114800"/>
          </a:xfrm>
          <a:prstGeom prst="rect">
            <a:avLst/>
          </a:prstGeom>
          <a:noFill/>
          <a:ln w="9525">
            <a:noFill/>
            <a:miter lim="800000"/>
            <a:headEnd/>
            <a:tailEnd/>
          </a:ln>
        </p:spPr>
        <p:txBody>
          <a:bodyPr lIns="92075" tIns="46038" rIns="92075" bIns="46038"/>
          <a:lstStyle/>
          <a:p>
            <a:pPr marL="342900" indent="-342900">
              <a:lnSpc>
                <a:spcPct val="120000"/>
              </a:lnSpc>
              <a:spcBef>
                <a:spcPct val="60000"/>
              </a:spcBef>
              <a:buFont typeface="Monotype Sorts" pitchFamily="2" charset="2"/>
              <a:buChar char="3"/>
            </a:pPr>
            <a:r>
              <a:rPr lang="el-GR" sz="2400" b="1">
                <a:solidFill>
                  <a:srgbClr val="000099"/>
                </a:solidFill>
              </a:rPr>
              <a:t>Ενεργός συμμετοχή των εργαζομένων</a:t>
            </a:r>
            <a:endParaRPr lang="en-GB" sz="2400">
              <a:solidFill>
                <a:srgbClr val="000099"/>
              </a:solidFill>
            </a:endParaRPr>
          </a:p>
          <a:p>
            <a:pPr marL="342900" indent="-342900">
              <a:spcBef>
                <a:spcPct val="60000"/>
              </a:spcBef>
              <a:buFont typeface="Monotype Sorts" pitchFamily="2" charset="2"/>
              <a:buChar char="3"/>
            </a:pPr>
            <a:r>
              <a:rPr lang="el-GR" sz="2400" b="1">
                <a:solidFill>
                  <a:srgbClr val="000099"/>
                </a:solidFill>
              </a:rPr>
              <a:t>Μέριμνα για τους εργαζόμενους που απομακρύνονται - Ανοικτή επικοινωνία με τους ‘επιβιώσαντες’ </a:t>
            </a:r>
            <a:endParaRPr lang="en-GB" sz="2400" b="1">
              <a:solidFill>
                <a:srgbClr val="000099"/>
              </a:solidFill>
            </a:endParaRPr>
          </a:p>
          <a:p>
            <a:pPr marL="342900" indent="-342900">
              <a:spcBef>
                <a:spcPct val="60000"/>
              </a:spcBef>
              <a:buFont typeface="Monotype Sorts" pitchFamily="2" charset="2"/>
              <a:buChar char="3"/>
            </a:pPr>
            <a:r>
              <a:rPr lang="el-GR" sz="2400" b="1">
                <a:solidFill>
                  <a:srgbClr val="000099"/>
                </a:solidFill>
              </a:rPr>
              <a:t>Όχι μόνο περικοπή θέσεων εργασίας αλλά ολοκληρωμένη προσπάθεια για τον οργανωσιακό ανασχεδιασμό και την αλλαγή της οργανωσιακής κουλτούρας</a:t>
            </a:r>
            <a:endParaRPr lang="en-GB" sz="2400" b="1">
              <a:solidFill>
                <a:srgbClr val="000099"/>
              </a:solidFill>
            </a:endParaRPr>
          </a:p>
          <a:p>
            <a:pPr marL="342900" indent="-342900">
              <a:lnSpc>
                <a:spcPct val="120000"/>
              </a:lnSpc>
              <a:spcBef>
                <a:spcPct val="60000"/>
              </a:spcBef>
              <a:buFont typeface="Monotype Sorts" pitchFamily="2" charset="2"/>
              <a:buChar char="3"/>
            </a:pPr>
            <a:r>
              <a:rPr lang="el-GR" sz="2400" b="1">
                <a:solidFill>
                  <a:srgbClr val="000099"/>
                </a:solidFill>
              </a:rPr>
              <a:t>Καταπολέμηση της αναποτελεσματικότητας σε ολόκληρη την αλυσίδα αξίας</a:t>
            </a:r>
          </a:p>
        </p:txBody>
      </p:sp>
      <p:sp>
        <p:nvSpPr>
          <p:cNvPr id="22532" name="Line 1028"/>
          <p:cNvSpPr>
            <a:spLocks noChangeShapeType="1"/>
          </p:cNvSpPr>
          <p:nvPr/>
        </p:nvSpPr>
        <p:spPr bwMode="auto">
          <a:xfrm>
            <a:off x="811213" y="1219200"/>
            <a:ext cx="8332787" cy="0"/>
          </a:xfrm>
          <a:prstGeom prst="line">
            <a:avLst/>
          </a:prstGeom>
          <a:noFill/>
          <a:ln w="76200">
            <a:solidFill>
              <a:schemeClr val="tx1"/>
            </a:solidFill>
            <a:round/>
            <a:headEnd type="none" w="sm" len="sm"/>
            <a:tailEnd type="none" w="sm" len="sm"/>
          </a:ln>
        </p:spPr>
        <p:txBody>
          <a:bodyPr wrap="none" anchor="ctr"/>
          <a:lstStyle/>
          <a:p>
            <a:endParaRPr lang="el-GR"/>
          </a:p>
        </p:txBody>
      </p:sp>
      <p:sp>
        <p:nvSpPr>
          <p:cNvPr id="22533" name="Rectangle 1029"/>
          <p:cNvSpPr>
            <a:spLocks noChangeArrowheads="1"/>
          </p:cNvSpPr>
          <p:nvPr/>
        </p:nvSpPr>
        <p:spPr bwMode="auto">
          <a:xfrm>
            <a:off x="7315200" y="6423025"/>
            <a:ext cx="1898650" cy="457200"/>
          </a:xfrm>
          <a:prstGeom prst="rect">
            <a:avLst/>
          </a:prstGeom>
          <a:noFill/>
          <a:ln w="9525">
            <a:noFill/>
            <a:miter lim="800000"/>
            <a:headEnd/>
            <a:tailEnd/>
          </a:ln>
        </p:spPr>
        <p:txBody>
          <a:bodyPr lIns="92075" tIns="46038" rIns="92075" bIns="46038" anchor="ctr"/>
          <a:lstStyle/>
          <a:p>
            <a:endParaRPr lang="el-GR" sz="2400" b="1">
              <a:solidFill>
                <a:srgbClr val="000099"/>
              </a:solidFill>
            </a:endParaRPr>
          </a:p>
        </p:txBody>
      </p:sp>
      <p:sp>
        <p:nvSpPr>
          <p:cNvPr id="22534" name="Text Box 1030"/>
          <p:cNvSpPr txBox="1">
            <a:spLocks noChangeArrowheads="1"/>
          </p:cNvSpPr>
          <p:nvPr/>
        </p:nvSpPr>
        <p:spPr bwMode="auto">
          <a:xfrm>
            <a:off x="457200" y="6019800"/>
            <a:ext cx="8305800" cy="581025"/>
          </a:xfrm>
          <a:prstGeom prst="rect">
            <a:avLst/>
          </a:prstGeom>
          <a:noFill/>
          <a:ln w="12700">
            <a:noFill/>
            <a:miter lim="800000"/>
            <a:headEnd/>
            <a:tailEnd/>
          </a:ln>
        </p:spPr>
        <p:txBody>
          <a:bodyPr>
            <a:spAutoFit/>
          </a:bodyPr>
          <a:lstStyle/>
          <a:p>
            <a:pPr>
              <a:spcBef>
                <a:spcPct val="50000"/>
              </a:spcBef>
            </a:pPr>
            <a:r>
              <a:rPr lang="el-GR" sz="1600" b="1">
                <a:solidFill>
                  <a:srgbClr val="FF0000"/>
                </a:solidFill>
              </a:rPr>
              <a:t>Πηγή</a:t>
            </a:r>
            <a:r>
              <a:rPr lang="en-US" sz="1600" b="1">
                <a:solidFill>
                  <a:srgbClr val="FF0000"/>
                </a:solidFill>
              </a:rPr>
              <a:t>: Cascio</a:t>
            </a:r>
            <a:r>
              <a:rPr lang="en-US" sz="1600">
                <a:solidFill>
                  <a:srgbClr val="FF0000"/>
                </a:solidFill>
              </a:rPr>
              <a:t> Wayne F., ‘‘Downsizing: what do we know? What have we learned?’’, </a:t>
            </a:r>
            <a:r>
              <a:rPr lang="en-US" sz="1600" u="sng">
                <a:solidFill>
                  <a:srgbClr val="FF0000"/>
                </a:solidFill>
              </a:rPr>
              <a:t>Academy of Management Executive</a:t>
            </a:r>
            <a:r>
              <a:rPr lang="en-US" sz="1600">
                <a:solidFill>
                  <a:srgbClr val="FF0000"/>
                </a:solidFill>
              </a:rPr>
              <a:t>, Vol. 7, No 1, 1993, pp. 100</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4594" name="Rectangle 2"/>
          <p:cNvSpPr>
            <a:spLocks noGrp="1" noChangeArrowheads="1"/>
          </p:cNvSpPr>
          <p:nvPr>
            <p:ph type="title"/>
          </p:nvPr>
        </p:nvSpPr>
        <p:spPr>
          <a:xfrm>
            <a:off x="0" y="76200"/>
            <a:ext cx="9001156" cy="685800"/>
          </a:xfrm>
        </p:spPr>
        <p:txBody>
          <a:bodyPr>
            <a:normAutofit/>
          </a:bodyPr>
          <a:lstStyle/>
          <a:p>
            <a:pPr>
              <a:defRPr/>
            </a:pPr>
            <a:r>
              <a:rPr lang="el-GR" sz="2500" dirty="0" smtClean="0">
                <a:solidFill>
                  <a:srgbClr val="FF0000"/>
                </a:solidFill>
                <a:latin typeface="Times New Roman" pitchFamily="18" charset="0"/>
              </a:rPr>
              <a:t>Σύνοψη Επιχειρηματικών (</a:t>
            </a:r>
            <a:r>
              <a:rPr lang="el-GR" sz="2500" dirty="0" err="1" smtClean="0">
                <a:solidFill>
                  <a:srgbClr val="FF0000"/>
                </a:solidFill>
                <a:latin typeface="Times New Roman" pitchFamily="18" charset="0"/>
              </a:rPr>
              <a:t>Corporate</a:t>
            </a:r>
            <a:r>
              <a:rPr lang="el-GR" sz="2500" dirty="0" smtClean="0">
                <a:solidFill>
                  <a:srgbClr val="FF0000"/>
                </a:solidFill>
                <a:latin typeface="Times New Roman" pitchFamily="18" charset="0"/>
              </a:rPr>
              <a:t>) Στρατηγικών</a:t>
            </a:r>
            <a:endParaRPr lang="en-US" sz="2600" dirty="0" smtClean="0">
              <a:latin typeface="Times New Roman" pitchFamily="18" charset="0"/>
            </a:endParaRPr>
          </a:p>
        </p:txBody>
      </p:sp>
      <p:graphicFrame>
        <p:nvGraphicFramePr>
          <p:cNvPr id="2050" name="Object 3"/>
          <p:cNvGraphicFramePr>
            <a:graphicFrameLocks noChangeAspect="1"/>
          </p:cNvGraphicFramePr>
          <p:nvPr/>
        </p:nvGraphicFramePr>
        <p:xfrm>
          <a:off x="-142908" y="714356"/>
          <a:ext cx="9944100" cy="11972944"/>
        </p:xfrm>
        <a:graphic>
          <a:graphicData uri="http://schemas.openxmlformats.org/presentationml/2006/ole">
            <mc:AlternateContent xmlns:mc="http://schemas.openxmlformats.org/markup-compatibility/2006">
              <mc:Choice xmlns:v="urn:schemas-microsoft-com:vml" Requires="v">
                <p:oleObj spid="_x0000_s5123" name="Document" r:id="rId5" imgW="9948672" imgH="11786616" progId="Word.Document.8">
                  <p:embed/>
                </p:oleObj>
              </mc:Choice>
              <mc:Fallback>
                <p:oleObj name="Document" r:id="rId5" imgW="9948672" imgH="11786616" progId="Word.Document.8">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2908" y="714356"/>
                        <a:ext cx="9944100" cy="119729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5618" name="Rectangle 1026"/>
          <p:cNvSpPr>
            <a:spLocks noGrp="1" noChangeArrowheads="1"/>
          </p:cNvSpPr>
          <p:nvPr>
            <p:ph type="title"/>
          </p:nvPr>
        </p:nvSpPr>
        <p:spPr>
          <a:xfrm>
            <a:off x="0" y="107950"/>
            <a:ext cx="9144000" cy="677844"/>
          </a:xfrm>
        </p:spPr>
        <p:txBody>
          <a:bodyPr>
            <a:normAutofit fontScale="90000"/>
          </a:bodyPr>
          <a:lstStyle/>
          <a:p>
            <a:pPr>
              <a:lnSpc>
                <a:spcPct val="80000"/>
              </a:lnSpc>
              <a:defRPr/>
            </a:pPr>
            <a:r>
              <a:rPr lang="el-GR" sz="3200" i="0" dirty="0" smtClean="0">
                <a:solidFill>
                  <a:srgbClr val="FF0000"/>
                </a:solidFill>
                <a:latin typeface="Times New Roman" pitchFamily="18" charset="0"/>
              </a:rPr>
              <a:t> Εναρμόνιση στρατηγικής με το περιβάλλον λειτουργίας της επιχείρησης</a:t>
            </a:r>
            <a:endParaRPr lang="en-US" dirty="0" smtClean="0">
              <a:latin typeface="Times New Roman" pitchFamily="18" charset="0"/>
            </a:endParaRPr>
          </a:p>
        </p:txBody>
      </p:sp>
      <p:sp>
        <p:nvSpPr>
          <p:cNvPr id="23555" name="Rectangle 1027"/>
          <p:cNvSpPr>
            <a:spLocks noGrp="1" noChangeArrowheads="1"/>
          </p:cNvSpPr>
          <p:nvPr>
            <p:ph sz="half" idx="1"/>
          </p:nvPr>
        </p:nvSpPr>
        <p:spPr>
          <a:xfrm>
            <a:off x="1371600" y="1447800"/>
            <a:ext cx="3581400" cy="2514600"/>
          </a:xfrm>
          <a:ln>
            <a:solidFill>
              <a:schemeClr val="hlink"/>
            </a:solidFill>
            <a:miter lim="800000"/>
            <a:headEnd/>
            <a:tailEnd/>
          </a:ln>
        </p:spPr>
        <p:txBody>
          <a:bodyPr>
            <a:normAutofit/>
          </a:bodyPr>
          <a:lstStyle/>
          <a:p>
            <a:pPr algn="ctr">
              <a:lnSpc>
                <a:spcPct val="90000"/>
              </a:lnSpc>
              <a:buSzPct val="90000"/>
              <a:buFont typeface="Marlett" pitchFamily="2" charset="2"/>
              <a:buNone/>
            </a:pPr>
            <a:r>
              <a:rPr lang="en-US" sz="1600" b="1" smtClean="0">
                <a:solidFill>
                  <a:srgbClr val="000099"/>
                </a:solidFill>
                <a:effectLst/>
                <a:latin typeface="Times New Roman" pitchFamily="18" charset="0"/>
              </a:rPr>
              <a:t>ΣΤΡΑΤΗΓΙΚΕΣ ΕΠΙΛΟΓΕΣ</a:t>
            </a:r>
            <a:endParaRPr lang="en-US" sz="1600" smtClean="0">
              <a:solidFill>
                <a:srgbClr val="000099"/>
              </a:solidFill>
              <a:effectLst/>
              <a:latin typeface="Times New Roman" pitchFamily="18" charset="0"/>
            </a:endParaRPr>
          </a:p>
          <a:p>
            <a:pPr>
              <a:lnSpc>
                <a:spcPct val="90000"/>
              </a:lnSpc>
              <a:spcBef>
                <a:spcPct val="0"/>
              </a:spcBef>
              <a:buSzPct val="90000"/>
              <a:buFont typeface="Marlett" pitchFamily="2" charset="2"/>
              <a:buChar char="i"/>
            </a:pPr>
            <a:r>
              <a:rPr lang="el-GR" sz="1600" smtClean="0">
                <a:solidFill>
                  <a:srgbClr val="000099"/>
                </a:solidFill>
                <a:effectLst/>
                <a:latin typeface="Times New Roman" pitchFamily="18" charset="0"/>
              </a:rPr>
              <a:t>Επανεξέταση της στρατηγικής εστίασης σε μια επιχειρηματική δραστηριότητα</a:t>
            </a:r>
            <a:r>
              <a:rPr lang="en-US" sz="1600" smtClean="0">
                <a:solidFill>
                  <a:srgbClr val="000099"/>
                </a:solidFill>
                <a:effectLst/>
                <a:latin typeface="Times New Roman" pitchFamily="18" charset="0"/>
              </a:rPr>
              <a:t> (TURNAROUND)</a:t>
            </a:r>
          </a:p>
          <a:p>
            <a:pPr>
              <a:lnSpc>
                <a:spcPct val="90000"/>
              </a:lnSpc>
              <a:spcBef>
                <a:spcPct val="0"/>
              </a:spcBef>
              <a:buSzPct val="90000"/>
              <a:buFont typeface="Marlett" pitchFamily="2" charset="2"/>
              <a:buChar char="i"/>
            </a:pPr>
            <a:r>
              <a:rPr lang="el-GR" sz="1600" smtClean="0">
                <a:solidFill>
                  <a:srgbClr val="000099"/>
                </a:solidFill>
                <a:effectLst/>
                <a:latin typeface="Times New Roman" pitchFamily="18" charset="0"/>
              </a:rPr>
              <a:t>Απόκτηση άλλης εταιρείας στον ίδιο κλάδο (αν είναι εφικτό)</a:t>
            </a:r>
          </a:p>
          <a:p>
            <a:pPr>
              <a:lnSpc>
                <a:spcPct val="90000"/>
              </a:lnSpc>
              <a:spcBef>
                <a:spcPct val="0"/>
              </a:spcBef>
              <a:buSzPct val="90000"/>
              <a:buFont typeface="Marlett" pitchFamily="2" charset="2"/>
              <a:buChar char="i"/>
            </a:pPr>
            <a:r>
              <a:rPr lang="el-GR" sz="1600" smtClean="0">
                <a:solidFill>
                  <a:srgbClr val="000099"/>
                </a:solidFill>
                <a:effectLst/>
                <a:latin typeface="Times New Roman" pitchFamily="18" charset="0"/>
              </a:rPr>
              <a:t>Κάθετη ολοκλήρωση</a:t>
            </a:r>
          </a:p>
          <a:p>
            <a:pPr>
              <a:lnSpc>
                <a:spcPct val="90000"/>
              </a:lnSpc>
              <a:spcBef>
                <a:spcPct val="0"/>
              </a:spcBef>
              <a:buSzPct val="90000"/>
              <a:buFont typeface="Marlett" pitchFamily="2" charset="2"/>
              <a:buChar char="i"/>
            </a:pPr>
            <a:r>
              <a:rPr lang="el-GR" sz="1600" smtClean="0">
                <a:solidFill>
                  <a:srgbClr val="000099"/>
                </a:solidFill>
                <a:effectLst/>
                <a:latin typeface="Times New Roman" pitchFamily="18" charset="0"/>
              </a:rPr>
              <a:t>Διαφοροποίηση</a:t>
            </a:r>
          </a:p>
          <a:p>
            <a:pPr>
              <a:lnSpc>
                <a:spcPct val="90000"/>
              </a:lnSpc>
              <a:spcBef>
                <a:spcPct val="0"/>
              </a:spcBef>
              <a:buSzPct val="90000"/>
              <a:buFont typeface="Marlett" pitchFamily="2" charset="2"/>
              <a:buChar char="i"/>
            </a:pPr>
            <a:r>
              <a:rPr lang="el-GR" sz="1600" smtClean="0">
                <a:solidFill>
                  <a:srgbClr val="000099"/>
                </a:solidFill>
                <a:effectLst/>
                <a:latin typeface="Times New Roman" pitchFamily="18" charset="0"/>
              </a:rPr>
              <a:t>Εξαγορά από δυνατότερο αντίπαλο</a:t>
            </a:r>
          </a:p>
          <a:p>
            <a:pPr>
              <a:lnSpc>
                <a:spcPct val="90000"/>
              </a:lnSpc>
              <a:spcBef>
                <a:spcPct val="0"/>
              </a:spcBef>
              <a:buSzPct val="90000"/>
              <a:buFont typeface="Marlett" pitchFamily="2" charset="2"/>
              <a:buChar char="i"/>
            </a:pPr>
            <a:r>
              <a:rPr lang="el-GR" sz="1600" smtClean="0">
                <a:solidFill>
                  <a:srgbClr val="000099"/>
                </a:solidFill>
                <a:effectLst/>
                <a:latin typeface="Times New Roman" pitchFamily="18" charset="0"/>
              </a:rPr>
              <a:t>Εγκατάλειψη κάθε επιχειρηματικής δραστηριότητας</a:t>
            </a:r>
          </a:p>
          <a:p>
            <a:pPr>
              <a:lnSpc>
                <a:spcPct val="90000"/>
              </a:lnSpc>
              <a:spcBef>
                <a:spcPct val="0"/>
              </a:spcBef>
            </a:pPr>
            <a:endParaRPr lang="en-US" sz="2000" smtClean="0">
              <a:solidFill>
                <a:srgbClr val="000099"/>
              </a:solidFill>
              <a:effectLst/>
              <a:latin typeface="Times New Roman" pitchFamily="18" charset="0"/>
            </a:endParaRPr>
          </a:p>
        </p:txBody>
      </p:sp>
      <p:sp>
        <p:nvSpPr>
          <p:cNvPr id="23556" name="Rectangle 1028"/>
          <p:cNvSpPr>
            <a:spLocks noChangeArrowheads="1"/>
          </p:cNvSpPr>
          <p:nvPr/>
        </p:nvSpPr>
        <p:spPr bwMode="auto">
          <a:xfrm>
            <a:off x="5029200" y="1447800"/>
            <a:ext cx="3581400" cy="2514600"/>
          </a:xfrm>
          <a:prstGeom prst="rect">
            <a:avLst/>
          </a:prstGeom>
          <a:noFill/>
          <a:ln w="12700">
            <a:solidFill>
              <a:schemeClr val="hlink"/>
            </a:solidFill>
            <a:miter lim="800000"/>
            <a:headEnd/>
            <a:tailEnd/>
          </a:ln>
        </p:spPr>
        <p:txBody>
          <a:bodyPr lIns="90488" tIns="44450" rIns="90488" bIns="44450"/>
          <a:lstStyle/>
          <a:p>
            <a:pPr marL="342900" indent="-342900" algn="ctr">
              <a:lnSpc>
                <a:spcPct val="90000"/>
              </a:lnSpc>
              <a:buClr>
                <a:srgbClr val="FF6633"/>
              </a:buClr>
              <a:buSzPct val="90000"/>
              <a:buFont typeface="Marlett" pitchFamily="2" charset="2"/>
              <a:buNone/>
            </a:pPr>
            <a:r>
              <a:rPr lang="en-US" sz="1600" b="1">
                <a:solidFill>
                  <a:srgbClr val="000099"/>
                </a:solidFill>
              </a:rPr>
              <a:t>ΣΤΡΑΤΗΓΙΚΕΣ ΕΠΙΛΟΓΕΣ</a:t>
            </a:r>
            <a:endParaRPr lang="en-US" sz="1600">
              <a:solidFill>
                <a:srgbClr val="000099"/>
              </a:solidFill>
            </a:endParaRPr>
          </a:p>
          <a:p>
            <a:pPr marL="342900" indent="-342900">
              <a:lnSpc>
                <a:spcPct val="90000"/>
              </a:lnSpc>
              <a:buClr>
                <a:srgbClr val="FF6633"/>
              </a:buClr>
              <a:buSzPct val="90000"/>
              <a:buFont typeface="Marlett" pitchFamily="2" charset="2"/>
              <a:buChar char="i"/>
            </a:pPr>
            <a:r>
              <a:rPr lang="el-GR" sz="1600">
                <a:solidFill>
                  <a:srgbClr val="000099"/>
                </a:solidFill>
              </a:rPr>
              <a:t>Συνέχιση της στρατηγικής εστίασης σε μια επιχειρηματική δραστηριότητα (και αν είναι εφικτό διεθνοποίηση)</a:t>
            </a:r>
          </a:p>
          <a:p>
            <a:pPr marL="342900" indent="-342900">
              <a:lnSpc>
                <a:spcPct val="90000"/>
              </a:lnSpc>
              <a:buClr>
                <a:srgbClr val="FF6633"/>
              </a:buClr>
              <a:buSzPct val="90000"/>
              <a:buFont typeface="Marlett" pitchFamily="2" charset="2"/>
              <a:buChar char="i"/>
            </a:pPr>
            <a:r>
              <a:rPr lang="el-GR" sz="1600">
                <a:solidFill>
                  <a:srgbClr val="000099"/>
                </a:solidFill>
              </a:rPr>
              <a:t>Κάθετη ολοκλήρωση</a:t>
            </a:r>
          </a:p>
          <a:p>
            <a:pPr marL="342900" indent="-342900">
              <a:lnSpc>
                <a:spcPct val="90000"/>
              </a:lnSpc>
              <a:buClr>
                <a:srgbClr val="FF6633"/>
              </a:buClr>
              <a:buSzPct val="90000"/>
              <a:buFont typeface="Marlett" pitchFamily="2" charset="2"/>
              <a:buChar char="i"/>
            </a:pPr>
            <a:r>
              <a:rPr lang="el-GR" sz="1600">
                <a:solidFill>
                  <a:srgbClr val="000099"/>
                </a:solidFill>
              </a:rPr>
              <a:t>Συσχετισμένη διαφοροποίηση</a:t>
            </a:r>
          </a:p>
        </p:txBody>
      </p:sp>
      <p:sp>
        <p:nvSpPr>
          <p:cNvPr id="23557" name="Rectangle 1029"/>
          <p:cNvSpPr>
            <a:spLocks noChangeArrowheads="1"/>
          </p:cNvSpPr>
          <p:nvPr/>
        </p:nvSpPr>
        <p:spPr bwMode="auto">
          <a:xfrm>
            <a:off x="1371600" y="4114800"/>
            <a:ext cx="3581400" cy="2516188"/>
          </a:xfrm>
          <a:prstGeom prst="rect">
            <a:avLst/>
          </a:prstGeom>
          <a:noFill/>
          <a:ln w="12700">
            <a:solidFill>
              <a:schemeClr val="hlink"/>
            </a:solidFill>
            <a:miter lim="800000"/>
            <a:headEnd/>
            <a:tailEnd/>
          </a:ln>
        </p:spPr>
        <p:txBody>
          <a:bodyPr lIns="90488" tIns="44450" rIns="90488" bIns="44450"/>
          <a:lstStyle/>
          <a:p>
            <a:pPr marL="342900" indent="-342900" algn="ctr">
              <a:spcBef>
                <a:spcPct val="20000"/>
              </a:spcBef>
              <a:buClr>
                <a:srgbClr val="FF6633"/>
              </a:buClr>
              <a:buSzPct val="90000"/>
              <a:buFont typeface="Marlett" pitchFamily="2" charset="2"/>
              <a:buNone/>
            </a:pPr>
            <a:r>
              <a:rPr lang="en-US" sz="1600" b="1">
                <a:solidFill>
                  <a:srgbClr val="000099"/>
                </a:solidFill>
              </a:rPr>
              <a:t>ΣΤΡΑΤΗΓΙΚΕΣ ΕΠΙΛΟΓΕΣ</a:t>
            </a:r>
            <a:endParaRPr lang="en-US" sz="1600">
              <a:solidFill>
                <a:srgbClr val="000099"/>
              </a:solidFill>
            </a:endParaRPr>
          </a:p>
          <a:p>
            <a:pPr marL="342900" indent="-342900">
              <a:lnSpc>
                <a:spcPct val="90000"/>
              </a:lnSpc>
              <a:buClr>
                <a:srgbClr val="FF6633"/>
              </a:buClr>
              <a:buSzPct val="90000"/>
              <a:buFont typeface="Marlett" pitchFamily="2" charset="2"/>
              <a:buChar char="i"/>
            </a:pPr>
            <a:r>
              <a:rPr lang="el-GR" sz="1600">
                <a:solidFill>
                  <a:srgbClr val="000099"/>
                </a:solidFill>
              </a:rPr>
              <a:t>Επανεξέταση της στρατηγικής εστίασης σε μια επιχειρηματική δραστηριότητα (πιθανή ανόρθωση: </a:t>
            </a:r>
            <a:r>
              <a:rPr lang="en-US" sz="1600">
                <a:solidFill>
                  <a:srgbClr val="000099"/>
                </a:solidFill>
              </a:rPr>
              <a:t>TURNAROUND)</a:t>
            </a:r>
          </a:p>
          <a:p>
            <a:pPr marL="342900" indent="-342900">
              <a:lnSpc>
                <a:spcPct val="90000"/>
              </a:lnSpc>
              <a:buClr>
                <a:srgbClr val="FF6633"/>
              </a:buClr>
              <a:buSzPct val="90000"/>
              <a:buFont typeface="Marlett" pitchFamily="2" charset="2"/>
              <a:buChar char="i"/>
            </a:pPr>
            <a:r>
              <a:rPr lang="el-GR" sz="1600">
                <a:solidFill>
                  <a:srgbClr val="000099"/>
                </a:solidFill>
              </a:rPr>
              <a:t>Συγχώνευση με ανταγωνιστική εταιρεία</a:t>
            </a:r>
          </a:p>
          <a:p>
            <a:pPr marL="342900" indent="-342900">
              <a:lnSpc>
                <a:spcPct val="90000"/>
              </a:lnSpc>
              <a:buClr>
                <a:srgbClr val="FF6633"/>
              </a:buClr>
              <a:buSzPct val="90000"/>
              <a:buFont typeface="Marlett" pitchFamily="2" charset="2"/>
              <a:buChar char="i"/>
            </a:pPr>
            <a:r>
              <a:rPr lang="el-GR" sz="1600">
                <a:solidFill>
                  <a:srgbClr val="000099"/>
                </a:solidFill>
              </a:rPr>
              <a:t>Κάθετη ολοκλήρωση</a:t>
            </a:r>
          </a:p>
          <a:p>
            <a:pPr marL="342900" indent="-342900">
              <a:lnSpc>
                <a:spcPct val="90000"/>
              </a:lnSpc>
              <a:buClr>
                <a:srgbClr val="FF6633"/>
              </a:buClr>
              <a:buSzPct val="90000"/>
              <a:buFont typeface="Marlett" pitchFamily="2" charset="2"/>
              <a:buChar char="i"/>
            </a:pPr>
            <a:r>
              <a:rPr lang="el-GR" sz="1600">
                <a:solidFill>
                  <a:srgbClr val="000099"/>
                </a:solidFill>
              </a:rPr>
              <a:t>Διαφοροποίηση</a:t>
            </a:r>
          </a:p>
          <a:p>
            <a:pPr marL="342900" indent="-342900">
              <a:lnSpc>
                <a:spcPct val="90000"/>
              </a:lnSpc>
              <a:buClr>
                <a:srgbClr val="FF6633"/>
              </a:buClr>
              <a:buSzPct val="90000"/>
              <a:buFont typeface="Marlett" pitchFamily="2" charset="2"/>
              <a:buChar char="i"/>
            </a:pPr>
            <a:r>
              <a:rPr lang="el-GR" sz="1600">
                <a:solidFill>
                  <a:srgbClr val="000099"/>
                </a:solidFill>
              </a:rPr>
              <a:t>Συγκομιδή κερδών και αποεπένδυση</a:t>
            </a:r>
          </a:p>
          <a:p>
            <a:pPr marL="342900" indent="-342900">
              <a:lnSpc>
                <a:spcPct val="90000"/>
              </a:lnSpc>
              <a:buClr>
                <a:srgbClr val="FF6633"/>
              </a:buClr>
              <a:buSzPct val="90000"/>
              <a:buFont typeface="Marlett" pitchFamily="2" charset="2"/>
              <a:buChar char="i"/>
            </a:pPr>
            <a:r>
              <a:rPr lang="el-GR" sz="1600">
                <a:solidFill>
                  <a:srgbClr val="000099"/>
                </a:solidFill>
              </a:rPr>
              <a:t>Ρευστοποίηση</a:t>
            </a:r>
            <a:endParaRPr lang="en-US" sz="1600">
              <a:solidFill>
                <a:srgbClr val="000099"/>
              </a:solidFill>
            </a:endParaRPr>
          </a:p>
        </p:txBody>
      </p:sp>
      <p:sp>
        <p:nvSpPr>
          <p:cNvPr id="23558" name="Rectangle 1030"/>
          <p:cNvSpPr>
            <a:spLocks noChangeArrowheads="1"/>
          </p:cNvSpPr>
          <p:nvPr/>
        </p:nvSpPr>
        <p:spPr bwMode="auto">
          <a:xfrm>
            <a:off x="5029200" y="4114800"/>
            <a:ext cx="3581400" cy="2516188"/>
          </a:xfrm>
          <a:prstGeom prst="rect">
            <a:avLst/>
          </a:prstGeom>
          <a:noFill/>
          <a:ln w="12700">
            <a:solidFill>
              <a:schemeClr val="hlink"/>
            </a:solidFill>
            <a:miter lim="800000"/>
            <a:headEnd/>
            <a:tailEnd/>
          </a:ln>
        </p:spPr>
        <p:txBody>
          <a:bodyPr lIns="90488" tIns="44450" rIns="90488" bIns="44450"/>
          <a:lstStyle/>
          <a:p>
            <a:pPr marL="342900" indent="-342900" algn="ctr">
              <a:spcBef>
                <a:spcPct val="20000"/>
              </a:spcBef>
              <a:buClr>
                <a:srgbClr val="FF6633"/>
              </a:buClr>
              <a:buSzPct val="90000"/>
              <a:buFont typeface="Marlett" pitchFamily="2" charset="2"/>
              <a:buNone/>
            </a:pPr>
            <a:r>
              <a:rPr lang="en-US" sz="1600" b="1">
                <a:solidFill>
                  <a:srgbClr val="000099"/>
                </a:solidFill>
              </a:rPr>
              <a:t>ΣΤΡΑΤΗΓΙΚΕΣ ΕΠΙΛΟΓΕΣ</a:t>
            </a:r>
            <a:endParaRPr lang="en-US" sz="1600">
              <a:solidFill>
                <a:srgbClr val="000099"/>
              </a:solidFill>
            </a:endParaRPr>
          </a:p>
          <a:p>
            <a:pPr marL="342900" indent="-342900">
              <a:lnSpc>
                <a:spcPct val="90000"/>
              </a:lnSpc>
              <a:buClr>
                <a:srgbClr val="FF6633"/>
              </a:buClr>
              <a:buSzPct val="90000"/>
              <a:buFont typeface="Marlett" pitchFamily="2" charset="2"/>
              <a:buChar char="i"/>
            </a:pPr>
            <a:r>
              <a:rPr lang="el-GR" sz="1600">
                <a:solidFill>
                  <a:srgbClr val="000099"/>
                </a:solidFill>
              </a:rPr>
              <a:t>Διεθνοποίηση Εταιρείας</a:t>
            </a:r>
          </a:p>
          <a:p>
            <a:pPr marL="342900" indent="-342900">
              <a:lnSpc>
                <a:spcPct val="90000"/>
              </a:lnSpc>
              <a:buClr>
                <a:srgbClr val="FF6633"/>
              </a:buClr>
              <a:buSzPct val="90000"/>
              <a:buFont typeface="Marlett" pitchFamily="2" charset="2"/>
              <a:buChar char="i"/>
            </a:pPr>
            <a:r>
              <a:rPr lang="el-GR" sz="1600">
                <a:solidFill>
                  <a:srgbClr val="000099"/>
                </a:solidFill>
              </a:rPr>
              <a:t>Συσχετισμένη διαφοροποίηση</a:t>
            </a:r>
            <a:endParaRPr lang="el-GR" sz="2000">
              <a:solidFill>
                <a:srgbClr val="000099"/>
              </a:solidFill>
            </a:endParaRPr>
          </a:p>
          <a:p>
            <a:pPr marL="342900" indent="-342900">
              <a:lnSpc>
                <a:spcPct val="90000"/>
              </a:lnSpc>
              <a:buClr>
                <a:srgbClr val="FF6633"/>
              </a:buClr>
              <a:buSzPct val="90000"/>
              <a:buFont typeface="Marlett" pitchFamily="2" charset="2"/>
              <a:buChar char="i"/>
            </a:pPr>
            <a:r>
              <a:rPr lang="el-GR" sz="1600">
                <a:solidFill>
                  <a:srgbClr val="000099"/>
                </a:solidFill>
              </a:rPr>
              <a:t>Ασυσχέτιστη διαφοροποίηση</a:t>
            </a:r>
          </a:p>
          <a:p>
            <a:pPr marL="342900" indent="-342900">
              <a:lnSpc>
                <a:spcPct val="90000"/>
              </a:lnSpc>
              <a:buClr>
                <a:srgbClr val="FF6633"/>
              </a:buClr>
              <a:buSzPct val="90000"/>
              <a:buFont typeface="Marlett" pitchFamily="2" charset="2"/>
              <a:buChar char="i"/>
            </a:pPr>
            <a:r>
              <a:rPr lang="el-GR" sz="1600">
                <a:solidFill>
                  <a:srgbClr val="000099"/>
                </a:solidFill>
              </a:rPr>
              <a:t>Κοινοπραξία σε νέες αγορές</a:t>
            </a:r>
          </a:p>
          <a:p>
            <a:pPr marL="342900" indent="-342900">
              <a:lnSpc>
                <a:spcPct val="90000"/>
              </a:lnSpc>
              <a:buClr>
                <a:srgbClr val="FF6633"/>
              </a:buClr>
              <a:buSzPct val="90000"/>
              <a:buFont typeface="Marlett" pitchFamily="2" charset="2"/>
              <a:buChar char="i"/>
            </a:pPr>
            <a:r>
              <a:rPr lang="el-GR" sz="1600">
                <a:solidFill>
                  <a:srgbClr val="000099"/>
                </a:solidFill>
              </a:rPr>
              <a:t>Κάθετη ολοκλήρωση</a:t>
            </a:r>
          </a:p>
          <a:p>
            <a:pPr marL="342900" indent="-342900">
              <a:lnSpc>
                <a:spcPct val="90000"/>
              </a:lnSpc>
              <a:buClr>
                <a:srgbClr val="FF6633"/>
              </a:buClr>
              <a:buSzPct val="90000"/>
              <a:buFont typeface="Marlett" pitchFamily="2" charset="2"/>
              <a:buChar char="i"/>
            </a:pPr>
            <a:r>
              <a:rPr lang="el-GR" sz="1600">
                <a:solidFill>
                  <a:srgbClr val="000099"/>
                </a:solidFill>
              </a:rPr>
              <a:t>Συνέχιση της στρατηγικής εστίασης σε μια επιχειρηματική δραστηριότητα </a:t>
            </a:r>
            <a:endParaRPr lang="el-GR" sz="2000">
              <a:solidFill>
                <a:srgbClr val="000099"/>
              </a:solidFill>
            </a:endParaRPr>
          </a:p>
        </p:txBody>
      </p:sp>
      <p:grpSp>
        <p:nvGrpSpPr>
          <p:cNvPr id="2" name="Group 1031"/>
          <p:cNvGrpSpPr>
            <a:grpSpLocks/>
          </p:cNvGrpSpPr>
          <p:nvPr/>
        </p:nvGrpSpPr>
        <p:grpSpPr bwMode="auto">
          <a:xfrm>
            <a:off x="0" y="990600"/>
            <a:ext cx="7772400" cy="4495800"/>
            <a:chOff x="0" y="672"/>
            <a:chExt cx="4896" cy="2832"/>
          </a:xfrm>
        </p:grpSpPr>
        <p:sp>
          <p:nvSpPr>
            <p:cNvPr id="23561" name="Rectangle 1032"/>
            <p:cNvSpPr>
              <a:spLocks noChangeArrowheads="1"/>
            </p:cNvSpPr>
            <p:nvPr/>
          </p:nvSpPr>
          <p:spPr bwMode="auto">
            <a:xfrm>
              <a:off x="1536" y="672"/>
              <a:ext cx="3072" cy="192"/>
            </a:xfrm>
            <a:prstGeom prst="rect">
              <a:avLst/>
            </a:prstGeom>
            <a:noFill/>
            <a:ln w="12700">
              <a:noFill/>
              <a:miter lim="800000"/>
              <a:headEnd/>
              <a:tailEnd/>
            </a:ln>
          </p:spPr>
          <p:txBody>
            <a:bodyPr wrap="none" anchor="ctr"/>
            <a:lstStyle/>
            <a:p>
              <a:pPr algn="ctr"/>
              <a:r>
                <a:rPr lang="en-US" sz="1900" b="1">
                  <a:solidFill>
                    <a:srgbClr val="000099"/>
                  </a:solidFill>
                </a:rPr>
                <a:t>ΑΝΤΑΓΩΝΙΣΤΙΚΗ ΘΕΣΗ</a:t>
              </a:r>
            </a:p>
          </p:txBody>
        </p:sp>
        <p:sp>
          <p:nvSpPr>
            <p:cNvPr id="23562" name="Rectangle 1033"/>
            <p:cNvSpPr>
              <a:spLocks noChangeArrowheads="1"/>
            </p:cNvSpPr>
            <p:nvPr/>
          </p:nvSpPr>
          <p:spPr bwMode="auto">
            <a:xfrm>
              <a:off x="1104" y="720"/>
              <a:ext cx="1008" cy="192"/>
            </a:xfrm>
            <a:prstGeom prst="rect">
              <a:avLst/>
            </a:prstGeom>
            <a:noFill/>
            <a:ln w="12700">
              <a:noFill/>
              <a:miter lim="800000"/>
              <a:headEnd/>
              <a:tailEnd/>
            </a:ln>
          </p:spPr>
          <p:txBody>
            <a:bodyPr wrap="none" anchor="ctr"/>
            <a:lstStyle/>
            <a:p>
              <a:pPr algn="ctr"/>
              <a:r>
                <a:rPr lang="en-US" sz="1600">
                  <a:solidFill>
                    <a:srgbClr val="000099"/>
                  </a:solidFill>
                </a:rPr>
                <a:t>ΑΔΥΝΑΤΗ</a:t>
              </a:r>
              <a:endParaRPr lang="en-US" sz="2400"/>
            </a:p>
          </p:txBody>
        </p:sp>
        <p:sp>
          <p:nvSpPr>
            <p:cNvPr id="23563" name="Rectangle 1034"/>
            <p:cNvSpPr>
              <a:spLocks noChangeArrowheads="1"/>
            </p:cNvSpPr>
            <p:nvPr/>
          </p:nvSpPr>
          <p:spPr bwMode="auto">
            <a:xfrm>
              <a:off x="3888" y="720"/>
              <a:ext cx="1008" cy="192"/>
            </a:xfrm>
            <a:prstGeom prst="rect">
              <a:avLst/>
            </a:prstGeom>
            <a:noFill/>
            <a:ln w="12700">
              <a:noFill/>
              <a:miter lim="800000"/>
              <a:headEnd/>
              <a:tailEnd/>
            </a:ln>
          </p:spPr>
          <p:txBody>
            <a:bodyPr wrap="none" anchor="ctr"/>
            <a:lstStyle/>
            <a:p>
              <a:pPr algn="ctr"/>
              <a:r>
                <a:rPr lang="en-US" sz="1600">
                  <a:solidFill>
                    <a:srgbClr val="000099"/>
                  </a:solidFill>
                </a:rPr>
                <a:t>ΔΥΝΑΤΗ</a:t>
              </a:r>
              <a:endParaRPr lang="en-US" sz="2400"/>
            </a:p>
          </p:txBody>
        </p:sp>
        <p:sp>
          <p:nvSpPr>
            <p:cNvPr id="23564" name="Rectangle 1035"/>
            <p:cNvSpPr>
              <a:spLocks noChangeArrowheads="1"/>
            </p:cNvSpPr>
            <p:nvPr/>
          </p:nvSpPr>
          <p:spPr bwMode="auto">
            <a:xfrm>
              <a:off x="192" y="1584"/>
              <a:ext cx="480" cy="240"/>
            </a:xfrm>
            <a:prstGeom prst="rect">
              <a:avLst/>
            </a:prstGeom>
            <a:noFill/>
            <a:ln w="12700">
              <a:noFill/>
              <a:miter lim="800000"/>
              <a:headEnd/>
              <a:tailEnd/>
            </a:ln>
          </p:spPr>
          <p:txBody>
            <a:bodyPr wrap="none" anchor="ctr"/>
            <a:lstStyle/>
            <a:p>
              <a:pPr algn="ctr"/>
              <a:r>
                <a:rPr lang="en-US" sz="1600">
                  <a:solidFill>
                    <a:srgbClr val="000099"/>
                  </a:solidFill>
                </a:rPr>
                <a:t>ΤΑΧΥΣ</a:t>
              </a:r>
              <a:endParaRPr lang="en-US" sz="2400"/>
            </a:p>
          </p:txBody>
        </p:sp>
        <p:sp>
          <p:nvSpPr>
            <p:cNvPr id="23565" name="Rectangle 1036"/>
            <p:cNvSpPr>
              <a:spLocks noChangeArrowheads="1"/>
            </p:cNvSpPr>
            <p:nvPr/>
          </p:nvSpPr>
          <p:spPr bwMode="auto">
            <a:xfrm>
              <a:off x="192" y="3264"/>
              <a:ext cx="432" cy="240"/>
            </a:xfrm>
            <a:prstGeom prst="rect">
              <a:avLst/>
            </a:prstGeom>
            <a:noFill/>
            <a:ln w="12700">
              <a:noFill/>
              <a:miter lim="800000"/>
              <a:headEnd/>
              <a:tailEnd/>
            </a:ln>
          </p:spPr>
          <p:txBody>
            <a:bodyPr wrap="none" anchor="ctr"/>
            <a:lstStyle/>
            <a:p>
              <a:pPr algn="ctr"/>
              <a:r>
                <a:rPr lang="en-US" sz="1600">
                  <a:solidFill>
                    <a:srgbClr val="000099"/>
                  </a:solidFill>
                </a:rPr>
                <a:t>ΑΡΓΟΣ</a:t>
              </a:r>
              <a:endParaRPr lang="en-US" sz="2400"/>
            </a:p>
          </p:txBody>
        </p:sp>
        <p:sp>
          <p:nvSpPr>
            <p:cNvPr id="23566" name="Rectangle 1037"/>
            <p:cNvSpPr>
              <a:spLocks noChangeArrowheads="1"/>
            </p:cNvSpPr>
            <p:nvPr/>
          </p:nvSpPr>
          <p:spPr bwMode="auto">
            <a:xfrm>
              <a:off x="0" y="2352"/>
              <a:ext cx="768" cy="432"/>
            </a:xfrm>
            <a:prstGeom prst="rect">
              <a:avLst/>
            </a:prstGeom>
            <a:noFill/>
            <a:ln w="12700">
              <a:noFill/>
              <a:miter lim="800000"/>
              <a:headEnd/>
              <a:tailEnd/>
            </a:ln>
          </p:spPr>
          <p:txBody>
            <a:bodyPr wrap="none" anchor="ctr"/>
            <a:lstStyle/>
            <a:p>
              <a:pPr algn="ctr"/>
              <a:r>
                <a:rPr lang="en-US" sz="1600" b="1">
                  <a:solidFill>
                    <a:srgbClr val="000099"/>
                  </a:solidFill>
                </a:rPr>
                <a:t>ΡΥΘΜΟΣ</a:t>
              </a:r>
            </a:p>
            <a:p>
              <a:pPr algn="ctr"/>
              <a:r>
                <a:rPr lang="en-US" sz="1600" b="1">
                  <a:solidFill>
                    <a:srgbClr val="000099"/>
                  </a:solidFill>
                </a:rPr>
                <a:t>ΑΝΑΠΤΥΞΗΣ</a:t>
              </a:r>
            </a:p>
            <a:p>
              <a:pPr algn="ctr"/>
              <a:r>
                <a:rPr lang="en-US" sz="1600" b="1">
                  <a:solidFill>
                    <a:srgbClr val="000099"/>
                  </a:solidFill>
                </a:rPr>
                <a:t> ΑΓΟΡΑΣ</a:t>
              </a:r>
              <a:endParaRPr lang="en-US" sz="2400"/>
            </a:p>
          </p:txBody>
        </p:sp>
      </p:grpSp>
      <p:sp>
        <p:nvSpPr>
          <p:cNvPr id="23560" name="Text Box 1038"/>
          <p:cNvSpPr txBox="1">
            <a:spLocks noChangeArrowheads="1"/>
          </p:cNvSpPr>
          <p:nvPr/>
        </p:nvSpPr>
        <p:spPr bwMode="auto">
          <a:xfrm>
            <a:off x="228600" y="6613525"/>
            <a:ext cx="8153400" cy="244475"/>
          </a:xfrm>
          <a:prstGeom prst="rect">
            <a:avLst/>
          </a:prstGeom>
          <a:noFill/>
          <a:ln w="12700">
            <a:noFill/>
            <a:miter lim="800000"/>
            <a:headEnd/>
            <a:tailEnd/>
          </a:ln>
        </p:spPr>
        <p:txBody>
          <a:bodyPr>
            <a:spAutoFit/>
          </a:bodyPr>
          <a:lstStyle/>
          <a:p>
            <a:r>
              <a:rPr lang="el-GR" sz="1000" b="1"/>
              <a:t>Πηγή</a:t>
            </a:r>
            <a:r>
              <a:rPr lang="en-US" sz="1000" b="1"/>
              <a:t>:  </a:t>
            </a:r>
            <a:r>
              <a:rPr lang="el-GR" sz="1000" b="1"/>
              <a:t>Thompson </a:t>
            </a:r>
            <a:r>
              <a:rPr lang="el-GR" sz="1000"/>
              <a:t>A.A. Jr and A.J. Strickland III, </a:t>
            </a:r>
            <a:r>
              <a:rPr lang="en-US" sz="1000"/>
              <a:t>“</a:t>
            </a:r>
            <a:r>
              <a:rPr lang="el-GR" sz="1000"/>
              <a:t>Strategic Management: Concepts and Cases</a:t>
            </a:r>
            <a:r>
              <a:rPr lang="en-US" sz="1000"/>
              <a:t>”</a:t>
            </a:r>
            <a:r>
              <a:rPr lang="el-GR" sz="1000"/>
              <a:t>, Chicago, Irwin</a:t>
            </a:r>
            <a:r>
              <a:rPr lang="en-US" sz="1000"/>
              <a:t>/McGraw-Hill</a:t>
            </a:r>
            <a:r>
              <a:rPr lang="el-GR" sz="1000"/>
              <a:t>, 2001, </a:t>
            </a:r>
            <a:r>
              <a:rPr lang="en-US" sz="1000"/>
              <a:t>thirteenth</a:t>
            </a:r>
            <a:r>
              <a:rPr lang="el-GR" sz="1000"/>
              <a:t> edition</a:t>
            </a:r>
            <a:endParaRPr lang="en-US" sz="100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26"/>
          <p:cNvSpPr>
            <a:spLocks noGrp="1" noChangeArrowheads="1"/>
          </p:cNvSpPr>
          <p:nvPr>
            <p:ph type="subTitle" idx="1"/>
          </p:nvPr>
        </p:nvSpPr>
        <p:spPr bwMode="auto">
          <a:prstGeom prst="rect">
            <a:avLst/>
          </a:prstGeom>
          <a:gradFill rotWithShape="0">
            <a:gsLst>
              <a:gs pos="0">
                <a:srgbClr val="6600FF"/>
              </a:gs>
              <a:gs pos="100000">
                <a:srgbClr val="4700B2"/>
              </a:gs>
            </a:gsLst>
            <a:path path="shape">
              <a:fillToRect l="50000" t="50000" r="50000" b="50000"/>
            </a:path>
          </a:gradFill>
          <a:ln w="76200">
            <a:solidFill>
              <a:srgbClr val="000080"/>
            </a:solidFill>
            <a:miter lim="800000"/>
            <a:headEnd/>
            <a:tailEnd/>
          </a:ln>
        </p:spPr>
        <p:txBody>
          <a:bodyPr lIns="92075" tIns="46038" rIns="92075" bIns="46038" anchor="ctr">
            <a:normAutofit fontScale="85000" lnSpcReduction="10000"/>
          </a:bodyPr>
          <a:lstStyle/>
          <a:p>
            <a:pPr algn="ctr"/>
            <a:r>
              <a:rPr lang="el-GR" sz="4400" b="1" dirty="0" smtClean="0">
                <a:solidFill>
                  <a:srgbClr val="FFFFFF"/>
                </a:solidFill>
              </a:rPr>
              <a:t>ΑΝΤΑΓΩΝΙΣΤΙΚΗ ΣΤΡΑΤΗΓΙΚΗ ‘Η </a:t>
            </a:r>
            <a:r>
              <a:rPr lang="en-GB" sz="4400" b="1" dirty="0" smtClean="0">
                <a:solidFill>
                  <a:srgbClr val="FFFFFF"/>
                </a:solidFill>
              </a:rPr>
              <a:t>ΣΤΡΑΤΗΓΙΚ</a:t>
            </a:r>
            <a:r>
              <a:rPr lang="el-GR" sz="4400" b="1" dirty="0" smtClean="0">
                <a:solidFill>
                  <a:srgbClr val="FFFFFF"/>
                </a:solidFill>
              </a:rPr>
              <a:t>Η ΑΝΤΑΓΩΝΙΣΤΙΚΟΥ ΠΛΕΟΝΕΚΤΗΜΑΤΟΣ</a:t>
            </a:r>
            <a:endParaRPr lang="en-GB" sz="4400" b="1" dirty="0">
              <a:solidFill>
                <a:srgbClr val="FFFFFF"/>
              </a:solidFill>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b="1" dirty="0" smtClean="0">
                <a:solidFill>
                  <a:srgbClr val="C00000"/>
                </a:solidFill>
              </a:rPr>
              <a:t>Ανταγωνιστικό Πλεονέκτημα</a:t>
            </a:r>
            <a:endParaRPr lang="el-GR" b="1" dirty="0">
              <a:solidFill>
                <a:srgbClr val="C00000"/>
              </a:solidFill>
            </a:endParaRPr>
          </a:p>
        </p:txBody>
      </p:sp>
      <p:sp>
        <p:nvSpPr>
          <p:cNvPr id="3" name="2 - Θέση περιεχομένου"/>
          <p:cNvSpPr>
            <a:spLocks noGrp="1"/>
          </p:cNvSpPr>
          <p:nvPr>
            <p:ph idx="1"/>
          </p:nvPr>
        </p:nvSpPr>
        <p:spPr/>
        <p:txBody>
          <a:bodyPr>
            <a:normAutofit lnSpcReduction="10000"/>
          </a:bodyPr>
          <a:lstStyle/>
          <a:p>
            <a:r>
              <a:rPr lang="el-GR" dirty="0" smtClean="0"/>
              <a:t>Σύμφωνα με τον </a:t>
            </a:r>
            <a:r>
              <a:rPr lang="en-US" dirty="0" smtClean="0"/>
              <a:t>M. Porter </a:t>
            </a:r>
            <a:r>
              <a:rPr lang="el-GR" dirty="0" smtClean="0"/>
              <a:t>υπάρχουν 2 είδη ανταγωνιστικού πλεονεκτήματος: </a:t>
            </a:r>
          </a:p>
          <a:p>
            <a:r>
              <a:rPr lang="el-GR" b="1" dirty="0" smtClean="0"/>
              <a:t>Η ηγεσία κόστους</a:t>
            </a:r>
            <a:r>
              <a:rPr lang="el-GR" dirty="0" smtClean="0"/>
              <a:t>, δηλαδή η ικανότητα παραγωγής&amp; προσφοράς προϊόντος με το μικρότερο κόστος </a:t>
            </a:r>
          </a:p>
          <a:p>
            <a:r>
              <a:rPr lang="el-GR" b="1" dirty="0" smtClean="0"/>
              <a:t>Η Διαφοροποίηση</a:t>
            </a:r>
            <a:r>
              <a:rPr lang="el-GR" dirty="0" smtClean="0"/>
              <a:t>, δηλαδή η προσφορά ενός προϊόντος με τέτοια γνωρίσματα, ώστε ο πελάτης είναι διατεθειμένος να πληρώσει παραπάνω για να το αποκτήσει.  </a:t>
            </a:r>
            <a:endParaRPr lang="el-GR"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26"/>
          <p:cNvGrpSpPr>
            <a:grpSpLocks/>
          </p:cNvGrpSpPr>
          <p:nvPr/>
        </p:nvGrpSpPr>
        <p:grpSpPr bwMode="auto">
          <a:xfrm>
            <a:off x="3048000" y="2971800"/>
            <a:ext cx="2438400" cy="1905000"/>
            <a:chOff x="1920" y="1872"/>
            <a:chExt cx="1536" cy="1200"/>
          </a:xfrm>
        </p:grpSpPr>
        <p:sp>
          <p:nvSpPr>
            <p:cNvPr id="18442" name="Line 1027"/>
            <p:cNvSpPr>
              <a:spLocks noChangeShapeType="1"/>
            </p:cNvSpPr>
            <p:nvPr/>
          </p:nvSpPr>
          <p:spPr bwMode="auto">
            <a:xfrm>
              <a:off x="2448" y="1872"/>
              <a:ext cx="0" cy="1200"/>
            </a:xfrm>
            <a:prstGeom prst="line">
              <a:avLst/>
            </a:prstGeom>
            <a:noFill/>
            <a:ln w="25400">
              <a:solidFill>
                <a:schemeClr val="tx1"/>
              </a:solidFill>
              <a:round/>
              <a:headEnd type="none" w="sm" len="sm"/>
              <a:tailEnd type="none" w="sm" len="sm"/>
            </a:ln>
            <a:effectLst>
              <a:outerShdw dist="17961" dir="2700000" algn="ctr" rotWithShape="0">
                <a:srgbClr val="006600"/>
              </a:outerShdw>
            </a:effectLst>
          </p:spPr>
          <p:txBody>
            <a:bodyPr wrap="none" anchor="ctr"/>
            <a:lstStyle/>
            <a:p>
              <a:pPr>
                <a:defRPr/>
              </a:pPr>
              <a:endParaRPr lang="el-GR"/>
            </a:p>
          </p:txBody>
        </p:sp>
        <p:sp>
          <p:nvSpPr>
            <p:cNvPr id="18443" name="Line 1028"/>
            <p:cNvSpPr>
              <a:spLocks noChangeShapeType="1"/>
            </p:cNvSpPr>
            <p:nvPr/>
          </p:nvSpPr>
          <p:spPr bwMode="auto">
            <a:xfrm>
              <a:off x="2448" y="3072"/>
              <a:ext cx="1008" cy="0"/>
            </a:xfrm>
            <a:prstGeom prst="line">
              <a:avLst/>
            </a:prstGeom>
            <a:noFill/>
            <a:ln w="25400">
              <a:solidFill>
                <a:schemeClr val="tx1"/>
              </a:solidFill>
              <a:round/>
              <a:headEnd type="none" w="sm" len="sm"/>
              <a:tailEnd type="none" w="sm" len="sm"/>
            </a:ln>
            <a:effectLst>
              <a:outerShdw dist="17961" dir="2700000" algn="ctr" rotWithShape="0">
                <a:srgbClr val="006600"/>
              </a:outerShdw>
            </a:effectLst>
          </p:spPr>
          <p:txBody>
            <a:bodyPr wrap="none" anchor="ctr"/>
            <a:lstStyle/>
            <a:p>
              <a:pPr>
                <a:defRPr/>
              </a:pPr>
              <a:endParaRPr lang="el-GR"/>
            </a:p>
          </p:txBody>
        </p:sp>
        <p:sp>
          <p:nvSpPr>
            <p:cNvPr id="18444" name="Line 1029"/>
            <p:cNvSpPr>
              <a:spLocks noChangeShapeType="1"/>
            </p:cNvSpPr>
            <p:nvPr/>
          </p:nvSpPr>
          <p:spPr bwMode="auto">
            <a:xfrm>
              <a:off x="2448" y="1872"/>
              <a:ext cx="960" cy="0"/>
            </a:xfrm>
            <a:prstGeom prst="line">
              <a:avLst/>
            </a:prstGeom>
            <a:noFill/>
            <a:ln w="25400">
              <a:solidFill>
                <a:schemeClr val="tx1"/>
              </a:solidFill>
              <a:round/>
              <a:headEnd type="none" w="sm" len="sm"/>
              <a:tailEnd type="none" w="sm" len="sm"/>
            </a:ln>
            <a:effectLst>
              <a:outerShdw dist="17961" dir="2700000" algn="ctr" rotWithShape="0">
                <a:srgbClr val="006600"/>
              </a:outerShdw>
            </a:effectLst>
          </p:spPr>
          <p:txBody>
            <a:bodyPr wrap="none" anchor="ctr"/>
            <a:lstStyle/>
            <a:p>
              <a:pPr>
                <a:defRPr/>
              </a:pPr>
              <a:endParaRPr lang="el-GR"/>
            </a:p>
          </p:txBody>
        </p:sp>
        <p:sp>
          <p:nvSpPr>
            <p:cNvPr id="18445" name="Line 1030"/>
            <p:cNvSpPr>
              <a:spLocks noChangeShapeType="1"/>
            </p:cNvSpPr>
            <p:nvPr/>
          </p:nvSpPr>
          <p:spPr bwMode="auto">
            <a:xfrm>
              <a:off x="1920" y="2496"/>
              <a:ext cx="528" cy="0"/>
            </a:xfrm>
            <a:prstGeom prst="line">
              <a:avLst/>
            </a:prstGeom>
            <a:noFill/>
            <a:ln w="25400">
              <a:solidFill>
                <a:schemeClr val="tx1"/>
              </a:solidFill>
              <a:round/>
              <a:headEnd type="none" w="sm" len="sm"/>
              <a:tailEnd type="none" w="sm" len="sm"/>
            </a:ln>
            <a:effectLst>
              <a:outerShdw dist="17961" dir="2700000" algn="ctr" rotWithShape="0">
                <a:srgbClr val="006600"/>
              </a:outerShdw>
            </a:effectLst>
          </p:spPr>
          <p:txBody>
            <a:bodyPr wrap="none" anchor="ctr"/>
            <a:lstStyle/>
            <a:p>
              <a:pPr>
                <a:defRPr/>
              </a:pPr>
              <a:endParaRPr lang="el-GR"/>
            </a:p>
          </p:txBody>
        </p:sp>
      </p:grpSp>
      <p:sp>
        <p:nvSpPr>
          <p:cNvPr id="18435" name="Rectangle 1031"/>
          <p:cNvSpPr>
            <a:spLocks noChangeArrowheads="1"/>
          </p:cNvSpPr>
          <p:nvPr/>
        </p:nvSpPr>
        <p:spPr bwMode="auto">
          <a:xfrm>
            <a:off x="754063" y="3525838"/>
            <a:ext cx="2517775" cy="705321"/>
          </a:xfrm>
          <a:prstGeom prst="rect">
            <a:avLst/>
          </a:prstGeom>
          <a:gradFill rotWithShape="0">
            <a:gsLst>
              <a:gs pos="0">
                <a:srgbClr val="CCFF99"/>
              </a:gs>
              <a:gs pos="50000">
                <a:srgbClr val="FFFF66"/>
              </a:gs>
              <a:gs pos="100000">
                <a:srgbClr val="CCFF99"/>
              </a:gs>
            </a:gsLst>
            <a:lin ang="2700000" scaled="1"/>
          </a:gradFill>
          <a:ln w="38100" cmpd="dbl">
            <a:solidFill>
              <a:srgbClr val="006600"/>
            </a:solidFill>
            <a:miter lim="800000"/>
            <a:headEnd/>
            <a:tailEnd/>
          </a:ln>
          <a:effectLst>
            <a:outerShdw dist="107763" dir="2700000" algn="ctr" rotWithShape="0">
              <a:srgbClr val="006600"/>
            </a:outerShdw>
          </a:effectLst>
        </p:spPr>
        <p:txBody>
          <a:bodyPr lIns="90488" tIns="44450" rIns="90488" bIns="44450">
            <a:spAutoFit/>
          </a:bodyPr>
          <a:lstStyle/>
          <a:p>
            <a:pPr algn="ctr" defTabSz="762000">
              <a:defRPr/>
            </a:pPr>
            <a:r>
              <a:rPr lang="el-GR" sz="2000" b="1" i="1" dirty="0" smtClean="0">
                <a:solidFill>
                  <a:srgbClr val="006600"/>
                </a:solidFill>
                <a:latin typeface="HellasSouv" pitchFamily="18" charset="0"/>
              </a:rPr>
              <a:t>Ανταγωνιστικό Πλεονέκτημα</a:t>
            </a:r>
            <a:endParaRPr lang="en-US" sz="2000" b="1" i="1" dirty="0">
              <a:solidFill>
                <a:srgbClr val="006600"/>
              </a:solidFill>
              <a:latin typeface="HellasSouv" pitchFamily="18" charset="0"/>
            </a:endParaRPr>
          </a:p>
        </p:txBody>
      </p:sp>
      <p:sp>
        <p:nvSpPr>
          <p:cNvPr id="18436" name="Rectangle 1032"/>
          <p:cNvSpPr>
            <a:spLocks noChangeArrowheads="1"/>
          </p:cNvSpPr>
          <p:nvPr/>
        </p:nvSpPr>
        <p:spPr bwMode="auto">
          <a:xfrm>
            <a:off x="5491163" y="4500563"/>
            <a:ext cx="2517775" cy="705321"/>
          </a:xfrm>
          <a:prstGeom prst="rect">
            <a:avLst/>
          </a:prstGeom>
          <a:gradFill rotWithShape="0">
            <a:gsLst>
              <a:gs pos="0">
                <a:srgbClr val="99FF99"/>
              </a:gs>
              <a:gs pos="100000">
                <a:srgbClr val="FFFF66"/>
              </a:gs>
            </a:gsLst>
            <a:lin ang="0" scaled="1"/>
          </a:gradFill>
          <a:ln w="38100" cmpd="dbl">
            <a:solidFill>
              <a:srgbClr val="006600"/>
            </a:solidFill>
            <a:miter lim="800000"/>
            <a:headEnd/>
            <a:tailEnd/>
          </a:ln>
          <a:effectLst>
            <a:outerShdw dist="107763" dir="2700000" algn="ctr" rotWithShape="0">
              <a:srgbClr val="006600"/>
            </a:outerShdw>
          </a:effectLst>
        </p:spPr>
        <p:txBody>
          <a:bodyPr lIns="90488" tIns="44450" rIns="90488" bIns="44450">
            <a:spAutoFit/>
          </a:bodyPr>
          <a:lstStyle/>
          <a:p>
            <a:pPr algn="ctr" defTabSz="762000">
              <a:defRPr/>
            </a:pPr>
            <a:r>
              <a:rPr lang="el-GR" sz="2000" b="1" i="1" dirty="0" smtClean="0">
                <a:solidFill>
                  <a:srgbClr val="000066"/>
                </a:solidFill>
                <a:latin typeface="HellasSouv" pitchFamily="18" charset="0"/>
              </a:rPr>
              <a:t>Πλεονεκτήματα διαφοροποίησης</a:t>
            </a:r>
            <a:endParaRPr lang="en-US" sz="2000" b="1" i="1" dirty="0">
              <a:solidFill>
                <a:srgbClr val="000066"/>
              </a:solidFill>
              <a:latin typeface="HellasSouv" pitchFamily="18" charset="0"/>
            </a:endParaRPr>
          </a:p>
        </p:txBody>
      </p:sp>
      <p:sp>
        <p:nvSpPr>
          <p:cNvPr id="18437" name="Rectangle 1033"/>
          <p:cNvSpPr>
            <a:spLocks noChangeArrowheads="1"/>
          </p:cNvSpPr>
          <p:nvPr/>
        </p:nvSpPr>
        <p:spPr bwMode="auto">
          <a:xfrm>
            <a:off x="5414963" y="2595563"/>
            <a:ext cx="2517775" cy="705321"/>
          </a:xfrm>
          <a:prstGeom prst="rect">
            <a:avLst/>
          </a:prstGeom>
          <a:gradFill rotWithShape="0">
            <a:gsLst>
              <a:gs pos="0">
                <a:srgbClr val="99FF99"/>
              </a:gs>
              <a:gs pos="100000">
                <a:srgbClr val="FFFF66"/>
              </a:gs>
            </a:gsLst>
            <a:lin ang="0" scaled="1"/>
          </a:gradFill>
          <a:ln w="38100" cmpd="dbl">
            <a:solidFill>
              <a:srgbClr val="006600"/>
            </a:solidFill>
            <a:miter lim="800000"/>
            <a:headEnd/>
            <a:tailEnd/>
          </a:ln>
          <a:effectLst>
            <a:outerShdw dist="107763" dir="2700000" algn="ctr" rotWithShape="0">
              <a:srgbClr val="006600"/>
            </a:outerShdw>
          </a:effectLst>
        </p:spPr>
        <p:txBody>
          <a:bodyPr lIns="90488" tIns="44450" rIns="90488" bIns="44450">
            <a:spAutoFit/>
          </a:bodyPr>
          <a:lstStyle/>
          <a:p>
            <a:pPr algn="ctr" defTabSz="762000">
              <a:defRPr/>
            </a:pPr>
            <a:r>
              <a:rPr lang="el-GR" sz="2000" b="1" i="1" dirty="0" smtClean="0">
                <a:solidFill>
                  <a:srgbClr val="000066"/>
                </a:solidFill>
                <a:latin typeface="HellasSouv" pitchFamily="18" charset="0"/>
              </a:rPr>
              <a:t>Πλεονεκτήματα κόστους</a:t>
            </a:r>
            <a:endParaRPr lang="en-US" sz="2000" b="1" i="1" dirty="0">
              <a:solidFill>
                <a:srgbClr val="000066"/>
              </a:solidFill>
              <a:latin typeface="HellasSouv" pitchFamily="18" charset="0"/>
            </a:endParaRPr>
          </a:p>
        </p:txBody>
      </p:sp>
      <p:sp>
        <p:nvSpPr>
          <p:cNvPr id="26630" name="Rectangle 1034"/>
          <p:cNvSpPr>
            <a:spLocks noChangeArrowheads="1"/>
          </p:cNvSpPr>
          <p:nvPr/>
        </p:nvSpPr>
        <p:spPr bwMode="auto">
          <a:xfrm>
            <a:off x="3581400" y="2574925"/>
            <a:ext cx="2057400" cy="954750"/>
          </a:xfrm>
          <a:prstGeom prst="rect">
            <a:avLst/>
          </a:prstGeom>
          <a:noFill/>
          <a:ln w="9525">
            <a:noFill/>
            <a:miter lim="800000"/>
            <a:headEnd/>
            <a:tailEnd/>
          </a:ln>
        </p:spPr>
        <p:txBody>
          <a:bodyPr lIns="92075" tIns="46038" rIns="92075" bIns="46038">
            <a:spAutoFit/>
          </a:bodyPr>
          <a:lstStyle/>
          <a:p>
            <a:pPr algn="ctr">
              <a:spcBef>
                <a:spcPct val="50000"/>
              </a:spcBef>
            </a:pPr>
            <a:r>
              <a:rPr lang="el-GR" sz="2000" b="1" dirty="0" smtClean="0">
                <a:latin typeface="HellasSouv" pitchFamily="18" charset="0"/>
              </a:rPr>
              <a:t>Όμοιο προϊόν</a:t>
            </a:r>
          </a:p>
          <a:p>
            <a:pPr algn="ctr"/>
            <a:r>
              <a:rPr lang="el-GR" b="1" dirty="0" smtClean="0">
                <a:latin typeface="HellasSouv" pitchFamily="18" charset="0"/>
              </a:rPr>
              <a:t>Χαμηλότερο</a:t>
            </a:r>
          </a:p>
          <a:p>
            <a:pPr algn="ctr"/>
            <a:r>
              <a:rPr lang="el-GR" b="1" dirty="0" smtClean="0">
                <a:latin typeface="HellasSouv" pitchFamily="18" charset="0"/>
              </a:rPr>
              <a:t>Κόστος</a:t>
            </a:r>
            <a:endParaRPr lang="en-US" b="1" dirty="0">
              <a:latin typeface="HellasSouv" pitchFamily="18" charset="0"/>
            </a:endParaRPr>
          </a:p>
        </p:txBody>
      </p:sp>
      <p:sp>
        <p:nvSpPr>
          <p:cNvPr id="26631" name="Rectangle 1035"/>
          <p:cNvSpPr>
            <a:spLocks noChangeArrowheads="1"/>
          </p:cNvSpPr>
          <p:nvPr/>
        </p:nvSpPr>
        <p:spPr bwMode="auto">
          <a:xfrm>
            <a:off x="3733800" y="4495800"/>
            <a:ext cx="1828800" cy="954750"/>
          </a:xfrm>
          <a:prstGeom prst="rect">
            <a:avLst/>
          </a:prstGeom>
          <a:noFill/>
          <a:ln w="9525">
            <a:noFill/>
            <a:miter lim="800000"/>
            <a:headEnd/>
            <a:tailEnd/>
          </a:ln>
        </p:spPr>
        <p:txBody>
          <a:bodyPr lIns="92075" tIns="46038" rIns="92075" bIns="46038">
            <a:spAutoFit/>
          </a:bodyPr>
          <a:lstStyle/>
          <a:p>
            <a:pPr algn="ctr">
              <a:spcBef>
                <a:spcPct val="50000"/>
              </a:spcBef>
            </a:pPr>
            <a:r>
              <a:rPr lang="el-GR" sz="2000" b="1" dirty="0" smtClean="0">
                <a:latin typeface="HellasSouv" pitchFamily="18" charset="0"/>
              </a:rPr>
              <a:t>Υψηλή τιμή</a:t>
            </a:r>
            <a:r>
              <a:rPr lang="en-US" sz="2000" b="1" dirty="0" smtClean="0">
                <a:latin typeface="HellasSouv" pitchFamily="18" charset="0"/>
              </a:rPr>
              <a:t> </a:t>
            </a:r>
            <a:r>
              <a:rPr lang="el-GR" b="1" dirty="0" smtClean="0">
                <a:latin typeface="HellasSouv" pitchFamily="18" charset="0"/>
              </a:rPr>
              <a:t>Πλεονεκτήματα διαφοροποίησης</a:t>
            </a:r>
            <a:r>
              <a:rPr lang="en-US" b="1" dirty="0" smtClean="0">
                <a:latin typeface="HellasSouv" pitchFamily="18" charset="0"/>
              </a:rPr>
              <a:t> </a:t>
            </a:r>
            <a:endParaRPr lang="en-US" b="1" dirty="0">
              <a:latin typeface="HellasSouv" pitchFamily="18" charset="0"/>
            </a:endParaRPr>
          </a:p>
        </p:txBody>
      </p:sp>
      <p:sp>
        <p:nvSpPr>
          <p:cNvPr id="439308" name="Rectangle 1036"/>
          <p:cNvSpPr>
            <a:spLocks noChangeArrowheads="1"/>
          </p:cNvSpPr>
          <p:nvPr/>
        </p:nvSpPr>
        <p:spPr bwMode="auto">
          <a:xfrm>
            <a:off x="768350" y="482600"/>
            <a:ext cx="7607300" cy="1041400"/>
          </a:xfrm>
          <a:prstGeom prst="rect">
            <a:avLst/>
          </a:prstGeom>
          <a:gradFill rotWithShape="0">
            <a:gsLst>
              <a:gs pos="0">
                <a:srgbClr val="99CCFF"/>
              </a:gs>
              <a:gs pos="100000">
                <a:srgbClr val="FFFF66"/>
              </a:gs>
            </a:gsLst>
            <a:lin ang="0" scaled="1"/>
          </a:gradFill>
          <a:ln>
            <a:noFill/>
          </a:ln>
          <a:effectLst/>
          <a:extLst/>
        </p:spPr>
        <p:txBody>
          <a:bodyPr lIns="90488" tIns="44450" rIns="90488" bIns="44450" anchor="ctr"/>
          <a:lstStyle/>
          <a:p>
            <a:pPr algn="ctr">
              <a:defRPr/>
            </a:pPr>
            <a:r>
              <a:rPr lang="el-GR" sz="3200" b="1" dirty="0" smtClean="0">
                <a:solidFill>
                  <a:srgbClr val="FF0000"/>
                </a:solidFill>
                <a:effectLst>
                  <a:outerShdw blurRad="38100" dist="38100" dir="2700000" algn="tl">
                    <a:srgbClr val="000000"/>
                  </a:outerShdw>
                </a:effectLst>
                <a:latin typeface="HellasSouv" pitchFamily="18" charset="0"/>
              </a:rPr>
              <a:t>Πηγές Ανταγωνιστικού Πλεονεκτήματος</a:t>
            </a:r>
            <a:endParaRPr lang="en-US" sz="3200" b="1" dirty="0">
              <a:solidFill>
                <a:srgbClr val="FF0000"/>
              </a:solidFill>
              <a:effectLst>
                <a:outerShdw blurRad="38100" dist="38100" dir="2700000" algn="tl">
                  <a:srgbClr val="000000"/>
                </a:outerShdw>
              </a:effectLst>
              <a:latin typeface="HellasSouv" pitchFamily="18" charset="0"/>
            </a:endParaRPr>
          </a:p>
        </p:txBody>
      </p:sp>
      <p:sp>
        <p:nvSpPr>
          <p:cNvPr id="26633" name="Text Box 1037"/>
          <p:cNvSpPr txBox="1">
            <a:spLocks noChangeArrowheads="1"/>
          </p:cNvSpPr>
          <p:nvPr/>
        </p:nvSpPr>
        <p:spPr bwMode="auto">
          <a:xfrm>
            <a:off x="533400" y="5943600"/>
            <a:ext cx="8382000" cy="517525"/>
          </a:xfrm>
          <a:prstGeom prst="rect">
            <a:avLst/>
          </a:prstGeom>
          <a:noFill/>
          <a:ln w="12700">
            <a:noFill/>
            <a:miter lim="800000"/>
            <a:headEnd/>
            <a:tailEnd/>
          </a:ln>
        </p:spPr>
        <p:txBody>
          <a:bodyPr>
            <a:spAutoFit/>
          </a:bodyPr>
          <a:lstStyle/>
          <a:p>
            <a:pPr algn="just"/>
            <a:r>
              <a:rPr lang="el-GR" sz="1400" b="1">
                <a:solidFill>
                  <a:srgbClr val="000000"/>
                </a:solidFill>
              </a:rPr>
              <a:t>Πηγή</a:t>
            </a:r>
            <a:r>
              <a:rPr lang="en-GB" sz="1400">
                <a:solidFill>
                  <a:srgbClr val="000000"/>
                </a:solidFill>
              </a:rPr>
              <a:t>: </a:t>
            </a:r>
            <a:r>
              <a:rPr lang="en-GB" sz="1400" b="1">
                <a:solidFill>
                  <a:srgbClr val="000000"/>
                </a:solidFill>
              </a:rPr>
              <a:t>Grant</a:t>
            </a:r>
            <a:r>
              <a:rPr lang="en-GB" sz="1400">
                <a:solidFill>
                  <a:srgbClr val="000000"/>
                </a:solidFill>
              </a:rPr>
              <a:t> R.M., </a:t>
            </a:r>
            <a:r>
              <a:rPr lang="en-GB" sz="1400" i="1" u="sng">
                <a:solidFill>
                  <a:srgbClr val="000000"/>
                </a:solidFill>
              </a:rPr>
              <a:t>Contemporary Strategy Analysis:Concepts, Techniques, Applications, </a:t>
            </a:r>
            <a:r>
              <a:rPr lang="en-GB" sz="1400">
                <a:solidFill>
                  <a:srgbClr val="000000"/>
                </a:solidFill>
              </a:rPr>
              <a:t>Blackwell</a:t>
            </a:r>
            <a:endParaRPr lang="en-US" sz="1400">
              <a:solidFill>
                <a:srgbClr val="000000"/>
              </a:solidFill>
            </a:endParaRPr>
          </a:p>
          <a:p>
            <a:r>
              <a:rPr lang="en-GB" sz="1400">
                <a:solidFill>
                  <a:srgbClr val="000000"/>
                </a:solidFill>
              </a:rPr>
              <a:t>           Business, 1998 , Third Edition , page 190</a:t>
            </a:r>
            <a:endParaRPr lang="en-US" sz="1400">
              <a:solidFill>
                <a:srgbClr val="000000"/>
              </a:solidFill>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22" name="Rectangle 2"/>
          <p:cNvSpPr>
            <a:spLocks noGrp="1" noChangeArrowheads="1"/>
          </p:cNvSpPr>
          <p:nvPr>
            <p:ph type="title"/>
          </p:nvPr>
        </p:nvSpPr>
        <p:spPr>
          <a:xfrm>
            <a:off x="1079500" y="469900"/>
            <a:ext cx="6985000" cy="1117600"/>
          </a:xfrm>
          <a:solidFill>
            <a:schemeClr val="bg1"/>
          </a:solidFill>
          <a:ln w="25400" cap="flat">
            <a:solidFill>
              <a:schemeClr val="tx2"/>
            </a:solidFill>
            <a:miter lim="800000"/>
            <a:headEnd/>
            <a:tailEnd/>
          </a:ln>
          <a:effectLst>
            <a:outerShdw dist="107763" dir="2700000" algn="ctr" rotWithShape="0">
              <a:schemeClr val="bg2"/>
            </a:outerShdw>
          </a:effectLst>
        </p:spPr>
        <p:txBody>
          <a:bodyPr>
            <a:normAutofit/>
          </a:bodyPr>
          <a:lstStyle/>
          <a:p>
            <a:pPr defTabSz="762000">
              <a:defRPr/>
            </a:pPr>
            <a:r>
              <a:rPr lang="en-GB" sz="2800" b="1" dirty="0" smtClean="0">
                <a:solidFill>
                  <a:srgbClr val="FF0033"/>
                </a:solidFill>
                <a:latin typeface="Times New Roman" pitchFamily="18" charset="0"/>
              </a:rPr>
              <a:t>Πηγές Ανταγωνιστικού Πλεονεκτήματος</a:t>
            </a:r>
          </a:p>
        </p:txBody>
      </p:sp>
      <p:sp>
        <p:nvSpPr>
          <p:cNvPr id="27651" name="Rectangle 3"/>
          <p:cNvSpPr>
            <a:spLocks noChangeArrowheads="1"/>
          </p:cNvSpPr>
          <p:nvPr/>
        </p:nvSpPr>
        <p:spPr bwMode="auto">
          <a:xfrm>
            <a:off x="3282950" y="1911350"/>
            <a:ext cx="3035300" cy="4445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27652" name="Rectangle 4"/>
          <p:cNvSpPr>
            <a:spLocks noChangeArrowheads="1"/>
          </p:cNvSpPr>
          <p:nvPr/>
        </p:nvSpPr>
        <p:spPr bwMode="auto">
          <a:xfrm>
            <a:off x="2901950" y="5949950"/>
            <a:ext cx="3263900" cy="5207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27653" name="Rectangle 5"/>
          <p:cNvSpPr>
            <a:spLocks noChangeArrowheads="1"/>
          </p:cNvSpPr>
          <p:nvPr/>
        </p:nvSpPr>
        <p:spPr bwMode="auto">
          <a:xfrm>
            <a:off x="387350" y="3435350"/>
            <a:ext cx="1892300" cy="12065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27654" name="Rectangle 6"/>
          <p:cNvSpPr>
            <a:spLocks noChangeArrowheads="1"/>
          </p:cNvSpPr>
          <p:nvPr/>
        </p:nvSpPr>
        <p:spPr bwMode="auto">
          <a:xfrm>
            <a:off x="6711950" y="3587750"/>
            <a:ext cx="1968500" cy="13589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27655" name="Rectangle 7"/>
          <p:cNvSpPr>
            <a:spLocks noChangeArrowheads="1"/>
          </p:cNvSpPr>
          <p:nvPr/>
        </p:nvSpPr>
        <p:spPr bwMode="auto">
          <a:xfrm>
            <a:off x="3435350" y="3016250"/>
            <a:ext cx="2273300" cy="2197100"/>
          </a:xfrm>
          <a:prstGeom prst="rect">
            <a:avLst/>
          </a:prstGeom>
          <a:solidFill>
            <a:schemeClr val="bg1"/>
          </a:solidFill>
          <a:ln w="12700">
            <a:solidFill>
              <a:schemeClr val="tx1"/>
            </a:solidFill>
            <a:miter lim="800000"/>
            <a:headEnd/>
            <a:tailEnd/>
          </a:ln>
        </p:spPr>
        <p:txBody>
          <a:bodyPr wrap="none" anchor="ctr"/>
          <a:lstStyle/>
          <a:p>
            <a:endParaRPr lang="en-US"/>
          </a:p>
        </p:txBody>
      </p:sp>
      <p:sp>
        <p:nvSpPr>
          <p:cNvPr id="27656" name="Rectangle 8"/>
          <p:cNvSpPr>
            <a:spLocks noChangeArrowheads="1"/>
          </p:cNvSpPr>
          <p:nvPr/>
        </p:nvSpPr>
        <p:spPr bwMode="auto">
          <a:xfrm>
            <a:off x="3124200" y="1981200"/>
            <a:ext cx="3352800" cy="396875"/>
          </a:xfrm>
          <a:prstGeom prst="rect">
            <a:avLst/>
          </a:prstGeom>
          <a:noFill/>
          <a:ln w="9525">
            <a:noFill/>
            <a:miter lim="800000"/>
            <a:headEnd/>
            <a:tailEnd/>
          </a:ln>
        </p:spPr>
        <p:txBody>
          <a:bodyPr lIns="92075" tIns="46038" rIns="92075" bIns="46038">
            <a:spAutoFit/>
          </a:bodyPr>
          <a:lstStyle/>
          <a:p>
            <a:pPr algn="ctr" defTabSz="762000"/>
            <a:r>
              <a:rPr lang="en-GB" sz="2000" b="1" dirty="0" err="1">
                <a:solidFill>
                  <a:srgbClr val="0000CC"/>
                </a:solidFill>
              </a:rPr>
              <a:t>Ανώτερη</a:t>
            </a:r>
            <a:r>
              <a:rPr lang="en-GB" sz="2000" b="1" dirty="0">
                <a:solidFill>
                  <a:srgbClr val="0000CC"/>
                </a:solidFill>
              </a:rPr>
              <a:t> </a:t>
            </a:r>
            <a:r>
              <a:rPr lang="en-GB" sz="2000" b="1" dirty="0" err="1">
                <a:solidFill>
                  <a:srgbClr val="0000CC"/>
                </a:solidFill>
              </a:rPr>
              <a:t>Ποιότητα</a:t>
            </a:r>
            <a:endParaRPr lang="en-GB" sz="2000" b="1" dirty="0">
              <a:solidFill>
                <a:srgbClr val="0000CC"/>
              </a:solidFill>
            </a:endParaRPr>
          </a:p>
        </p:txBody>
      </p:sp>
      <p:sp>
        <p:nvSpPr>
          <p:cNvPr id="27657" name="Rectangle 9"/>
          <p:cNvSpPr>
            <a:spLocks noChangeArrowheads="1"/>
          </p:cNvSpPr>
          <p:nvPr/>
        </p:nvSpPr>
        <p:spPr bwMode="auto">
          <a:xfrm>
            <a:off x="463550" y="3557588"/>
            <a:ext cx="1601788" cy="1281112"/>
          </a:xfrm>
          <a:prstGeom prst="rect">
            <a:avLst/>
          </a:prstGeom>
          <a:noFill/>
          <a:ln w="9525">
            <a:noFill/>
            <a:miter lim="800000"/>
            <a:headEnd/>
            <a:tailEnd/>
          </a:ln>
        </p:spPr>
        <p:txBody>
          <a:bodyPr wrap="none" lIns="92075" tIns="46038" rIns="92075" bIns="46038">
            <a:spAutoFit/>
          </a:bodyPr>
          <a:lstStyle/>
          <a:p>
            <a:pPr algn="ctr" defTabSz="762000"/>
            <a:r>
              <a:rPr lang="en-GB" sz="2000" b="1" dirty="0" err="1">
                <a:solidFill>
                  <a:srgbClr val="0000CC"/>
                </a:solidFill>
              </a:rPr>
              <a:t>Ανώτερη</a:t>
            </a:r>
            <a:r>
              <a:rPr lang="en-GB" sz="2000" b="1" dirty="0">
                <a:solidFill>
                  <a:srgbClr val="0000CC"/>
                </a:solidFill>
              </a:rPr>
              <a:t> </a:t>
            </a:r>
          </a:p>
          <a:p>
            <a:pPr algn="ctr" defTabSz="762000"/>
            <a:r>
              <a:rPr lang="en-GB" sz="2000" b="1" dirty="0" err="1">
                <a:solidFill>
                  <a:srgbClr val="0000CC"/>
                </a:solidFill>
              </a:rPr>
              <a:t>Αποτελεσμα</a:t>
            </a:r>
            <a:r>
              <a:rPr lang="en-GB" sz="2000" b="1" dirty="0">
                <a:solidFill>
                  <a:srgbClr val="0000CC"/>
                </a:solidFill>
              </a:rPr>
              <a:t>-</a:t>
            </a:r>
          </a:p>
          <a:p>
            <a:pPr algn="ctr" defTabSz="762000"/>
            <a:r>
              <a:rPr lang="en-GB" sz="2000" b="1" dirty="0" err="1">
                <a:solidFill>
                  <a:srgbClr val="0000CC"/>
                </a:solidFill>
              </a:rPr>
              <a:t>τικότητα</a:t>
            </a:r>
            <a:endParaRPr lang="en-GB" sz="1800" b="1" dirty="0">
              <a:solidFill>
                <a:srgbClr val="0000CC"/>
              </a:solidFill>
            </a:endParaRPr>
          </a:p>
          <a:p>
            <a:pPr algn="ctr" defTabSz="762000"/>
            <a:endParaRPr lang="en-GB" sz="1800" b="1" dirty="0">
              <a:solidFill>
                <a:srgbClr val="0000CC"/>
              </a:solidFill>
            </a:endParaRPr>
          </a:p>
        </p:txBody>
      </p:sp>
      <p:sp>
        <p:nvSpPr>
          <p:cNvPr id="27658" name="Rectangle 10"/>
          <p:cNvSpPr>
            <a:spLocks noChangeArrowheads="1"/>
          </p:cNvSpPr>
          <p:nvPr/>
        </p:nvSpPr>
        <p:spPr bwMode="auto">
          <a:xfrm>
            <a:off x="6619875" y="3581400"/>
            <a:ext cx="2066925" cy="1190625"/>
          </a:xfrm>
          <a:prstGeom prst="rect">
            <a:avLst/>
          </a:prstGeom>
          <a:noFill/>
          <a:ln w="9525">
            <a:noFill/>
            <a:miter lim="800000"/>
            <a:headEnd/>
            <a:tailEnd/>
          </a:ln>
        </p:spPr>
        <p:txBody>
          <a:bodyPr lIns="92075" tIns="46038" rIns="92075" bIns="46038">
            <a:spAutoFit/>
          </a:bodyPr>
          <a:lstStyle/>
          <a:p>
            <a:pPr algn="ctr" defTabSz="762000"/>
            <a:r>
              <a:rPr lang="en-GB" sz="1800" b="1">
                <a:solidFill>
                  <a:srgbClr val="0000CC"/>
                </a:solidFill>
              </a:rPr>
              <a:t>Ανώτερη Ανταπόκριση στις Απαιτήσεις των Πελατών</a:t>
            </a:r>
          </a:p>
        </p:txBody>
      </p:sp>
      <p:sp>
        <p:nvSpPr>
          <p:cNvPr id="27659" name="Rectangle 11"/>
          <p:cNvSpPr>
            <a:spLocks noChangeArrowheads="1"/>
          </p:cNvSpPr>
          <p:nvPr/>
        </p:nvSpPr>
        <p:spPr bwMode="auto">
          <a:xfrm>
            <a:off x="3043238" y="6072188"/>
            <a:ext cx="2908300" cy="641350"/>
          </a:xfrm>
          <a:prstGeom prst="rect">
            <a:avLst/>
          </a:prstGeom>
          <a:noFill/>
          <a:ln w="9525">
            <a:noFill/>
            <a:miter lim="800000"/>
            <a:headEnd/>
            <a:tailEnd/>
          </a:ln>
        </p:spPr>
        <p:txBody>
          <a:bodyPr wrap="none" lIns="92075" tIns="46038" rIns="92075" bIns="46038">
            <a:spAutoFit/>
          </a:bodyPr>
          <a:lstStyle/>
          <a:p>
            <a:pPr algn="ctr" defTabSz="762000"/>
            <a:r>
              <a:rPr lang="en-GB" sz="1800" b="1">
                <a:solidFill>
                  <a:srgbClr val="0000CC"/>
                </a:solidFill>
              </a:rPr>
              <a:t>Ανώτερη Καινοτομικότητα </a:t>
            </a:r>
          </a:p>
          <a:p>
            <a:pPr algn="ctr" defTabSz="762000"/>
            <a:endParaRPr lang="en-GB" sz="1800" b="1">
              <a:solidFill>
                <a:srgbClr val="0000CC"/>
              </a:solidFill>
            </a:endParaRPr>
          </a:p>
        </p:txBody>
      </p:sp>
      <p:sp>
        <p:nvSpPr>
          <p:cNvPr id="27660" name="Rectangle 12"/>
          <p:cNvSpPr>
            <a:spLocks noChangeArrowheads="1"/>
          </p:cNvSpPr>
          <p:nvPr/>
        </p:nvSpPr>
        <p:spPr bwMode="auto">
          <a:xfrm>
            <a:off x="3662363" y="3154363"/>
            <a:ext cx="1839912" cy="1006475"/>
          </a:xfrm>
          <a:prstGeom prst="rect">
            <a:avLst/>
          </a:prstGeom>
          <a:noFill/>
          <a:ln w="9525">
            <a:noFill/>
            <a:miter lim="800000"/>
            <a:headEnd/>
            <a:tailEnd/>
          </a:ln>
        </p:spPr>
        <p:txBody>
          <a:bodyPr wrap="none" lIns="92075" tIns="46038" rIns="92075" bIns="46038">
            <a:spAutoFit/>
          </a:bodyPr>
          <a:lstStyle/>
          <a:p>
            <a:pPr algn="ctr" defTabSz="762000"/>
            <a:r>
              <a:rPr lang="en-GB" sz="2000" b="1">
                <a:solidFill>
                  <a:srgbClr val="0000CC"/>
                </a:solidFill>
              </a:rPr>
              <a:t>Ανταγωνιστικό</a:t>
            </a:r>
          </a:p>
          <a:p>
            <a:pPr algn="ctr" defTabSz="762000"/>
            <a:r>
              <a:rPr lang="en-GB" sz="2000" b="1">
                <a:solidFill>
                  <a:srgbClr val="0000CC"/>
                </a:solidFill>
              </a:rPr>
              <a:t> Πλεονέκτημα</a:t>
            </a:r>
          </a:p>
          <a:p>
            <a:pPr algn="ctr" defTabSz="762000"/>
            <a:endParaRPr lang="en-GB" sz="2000" b="1">
              <a:solidFill>
                <a:srgbClr val="0000CC"/>
              </a:solidFill>
            </a:endParaRPr>
          </a:p>
        </p:txBody>
      </p:sp>
      <p:sp>
        <p:nvSpPr>
          <p:cNvPr id="27661" name="Rectangle 13"/>
          <p:cNvSpPr>
            <a:spLocks noChangeArrowheads="1"/>
          </p:cNvSpPr>
          <p:nvPr/>
        </p:nvSpPr>
        <p:spPr bwMode="auto">
          <a:xfrm>
            <a:off x="3516313" y="4449763"/>
            <a:ext cx="2128837" cy="701675"/>
          </a:xfrm>
          <a:prstGeom prst="rect">
            <a:avLst/>
          </a:prstGeom>
          <a:noFill/>
          <a:ln w="9525">
            <a:noFill/>
            <a:miter lim="800000"/>
            <a:headEnd/>
            <a:tailEnd/>
          </a:ln>
        </p:spPr>
        <p:txBody>
          <a:bodyPr wrap="none" lIns="92075" tIns="46038" rIns="92075" bIns="46038">
            <a:spAutoFit/>
          </a:bodyPr>
          <a:lstStyle/>
          <a:p>
            <a:pPr algn="ctr" defTabSz="762000">
              <a:buFontTx/>
              <a:buChar char="•"/>
            </a:pPr>
            <a:r>
              <a:rPr lang="en-GB" sz="2000" b="1">
                <a:solidFill>
                  <a:srgbClr val="FF0033"/>
                </a:solidFill>
              </a:rPr>
              <a:t>Ηγεσία Κόστους </a:t>
            </a:r>
          </a:p>
          <a:p>
            <a:pPr algn="ctr" defTabSz="762000">
              <a:buFontTx/>
              <a:buChar char="•"/>
            </a:pPr>
            <a:r>
              <a:rPr lang="en-GB" sz="2000" b="1">
                <a:solidFill>
                  <a:srgbClr val="FF0033"/>
                </a:solidFill>
              </a:rPr>
              <a:t>Διαφοροποίηση</a:t>
            </a:r>
          </a:p>
        </p:txBody>
      </p:sp>
      <p:sp>
        <p:nvSpPr>
          <p:cNvPr id="27662" name="Line 14"/>
          <p:cNvSpPr>
            <a:spLocks noChangeShapeType="1"/>
          </p:cNvSpPr>
          <p:nvPr/>
        </p:nvSpPr>
        <p:spPr bwMode="auto">
          <a:xfrm>
            <a:off x="2286000" y="4114800"/>
            <a:ext cx="1143000" cy="0"/>
          </a:xfrm>
          <a:prstGeom prst="line">
            <a:avLst/>
          </a:prstGeom>
          <a:noFill/>
          <a:ln w="12700">
            <a:solidFill>
              <a:schemeClr val="tx1"/>
            </a:solidFill>
            <a:round/>
            <a:headEnd type="none" w="sm" len="sm"/>
            <a:tailEnd type="stealth" w="med" len="lg"/>
          </a:ln>
        </p:spPr>
        <p:txBody>
          <a:bodyPr wrap="none" anchor="ctr"/>
          <a:lstStyle/>
          <a:p>
            <a:endParaRPr lang="el-GR"/>
          </a:p>
        </p:txBody>
      </p:sp>
      <p:sp>
        <p:nvSpPr>
          <p:cNvPr id="27663" name="Line 15"/>
          <p:cNvSpPr>
            <a:spLocks noChangeShapeType="1"/>
          </p:cNvSpPr>
          <p:nvPr/>
        </p:nvSpPr>
        <p:spPr bwMode="auto">
          <a:xfrm flipH="1">
            <a:off x="5715000" y="4267200"/>
            <a:ext cx="990600" cy="0"/>
          </a:xfrm>
          <a:prstGeom prst="line">
            <a:avLst/>
          </a:prstGeom>
          <a:noFill/>
          <a:ln w="12700">
            <a:solidFill>
              <a:schemeClr val="tx1"/>
            </a:solidFill>
            <a:round/>
            <a:headEnd type="none" w="sm" len="sm"/>
            <a:tailEnd type="stealth" w="med" len="lg"/>
          </a:ln>
        </p:spPr>
        <p:txBody>
          <a:bodyPr wrap="none" anchor="ctr"/>
          <a:lstStyle/>
          <a:p>
            <a:endParaRPr lang="el-GR"/>
          </a:p>
        </p:txBody>
      </p:sp>
      <p:sp>
        <p:nvSpPr>
          <p:cNvPr id="27664" name="Line 16"/>
          <p:cNvSpPr>
            <a:spLocks noChangeShapeType="1"/>
          </p:cNvSpPr>
          <p:nvPr/>
        </p:nvSpPr>
        <p:spPr bwMode="auto">
          <a:xfrm>
            <a:off x="4572000" y="2362200"/>
            <a:ext cx="0" cy="609600"/>
          </a:xfrm>
          <a:prstGeom prst="line">
            <a:avLst/>
          </a:prstGeom>
          <a:noFill/>
          <a:ln w="12700">
            <a:solidFill>
              <a:schemeClr val="tx1"/>
            </a:solidFill>
            <a:round/>
            <a:headEnd type="none" w="sm" len="sm"/>
            <a:tailEnd type="stealth" w="med" len="lg"/>
          </a:ln>
        </p:spPr>
        <p:txBody>
          <a:bodyPr wrap="none" anchor="ctr"/>
          <a:lstStyle/>
          <a:p>
            <a:endParaRPr lang="el-GR"/>
          </a:p>
        </p:txBody>
      </p:sp>
      <p:sp>
        <p:nvSpPr>
          <p:cNvPr id="27665" name="Line 17"/>
          <p:cNvSpPr>
            <a:spLocks noChangeShapeType="1"/>
          </p:cNvSpPr>
          <p:nvPr/>
        </p:nvSpPr>
        <p:spPr bwMode="auto">
          <a:xfrm flipV="1">
            <a:off x="4572000" y="5257800"/>
            <a:ext cx="0" cy="685800"/>
          </a:xfrm>
          <a:prstGeom prst="line">
            <a:avLst/>
          </a:prstGeom>
          <a:noFill/>
          <a:ln w="12700">
            <a:solidFill>
              <a:schemeClr val="tx1"/>
            </a:solidFill>
            <a:round/>
            <a:headEnd type="none" w="sm" len="sm"/>
            <a:tailEnd type="stealth" w="med" len="lg"/>
          </a:ln>
        </p:spPr>
        <p:txBody>
          <a:bodyPr wrap="none" anchor="ctr"/>
          <a:lstStyle/>
          <a:p>
            <a:endParaRPr lang="el-GR"/>
          </a:p>
        </p:txBody>
      </p:sp>
      <p:sp>
        <p:nvSpPr>
          <p:cNvPr id="27666" name="Arc 18"/>
          <p:cNvSpPr>
            <a:spLocks/>
          </p:cNvSpPr>
          <p:nvPr/>
        </p:nvSpPr>
        <p:spPr bwMode="auto">
          <a:xfrm>
            <a:off x="4268788" y="3900488"/>
            <a:ext cx="609600" cy="520700"/>
          </a:xfrm>
          <a:custGeom>
            <a:avLst/>
            <a:gdLst>
              <a:gd name="T0" fmla="*/ 1306670806 w 43200"/>
              <a:gd name="T1" fmla="*/ 50178128 h 42123"/>
              <a:gd name="T2" fmla="*/ 589439412 w 43200"/>
              <a:gd name="T3" fmla="*/ 0 h 42123"/>
              <a:gd name="T4" fmla="*/ 856443212 w 43200"/>
              <a:gd name="T5" fmla="*/ 479195818 h 42123"/>
              <a:gd name="T6" fmla="*/ 0 60000 65536"/>
              <a:gd name="T7" fmla="*/ 0 60000 65536"/>
              <a:gd name="T8" fmla="*/ 0 60000 65536"/>
              <a:gd name="T9" fmla="*/ 0 w 43200"/>
              <a:gd name="T10" fmla="*/ 0 h 42123"/>
              <a:gd name="T11" fmla="*/ 43200 w 43200"/>
              <a:gd name="T12" fmla="*/ 42123 h 42123"/>
            </a:gdLst>
            <a:ahLst/>
            <a:cxnLst>
              <a:cxn ang="T6">
                <a:pos x="T0" y="T1"/>
              </a:cxn>
              <a:cxn ang="T7">
                <a:pos x="T2" y="T3"/>
              </a:cxn>
              <a:cxn ang="T8">
                <a:pos x="T4" y="T5"/>
              </a:cxn>
            </a:cxnLst>
            <a:rect l="T9" t="T10" r="T11" b="T12"/>
            <a:pathLst>
              <a:path w="43200" h="42123" fill="none" extrusionOk="0">
                <a:moveTo>
                  <a:pt x="32955" y="2148"/>
                </a:moveTo>
                <a:cubicBezTo>
                  <a:pt x="39323" y="6084"/>
                  <a:pt x="43200" y="13036"/>
                  <a:pt x="43200" y="20523"/>
                </a:cubicBezTo>
                <a:cubicBezTo>
                  <a:pt x="43200" y="32452"/>
                  <a:pt x="33529" y="42123"/>
                  <a:pt x="21600" y="42123"/>
                </a:cubicBezTo>
                <a:cubicBezTo>
                  <a:pt x="9670" y="42123"/>
                  <a:pt x="0" y="32452"/>
                  <a:pt x="0" y="20523"/>
                </a:cubicBezTo>
                <a:cubicBezTo>
                  <a:pt x="-1" y="11188"/>
                  <a:pt x="5996" y="2909"/>
                  <a:pt x="14865" y="-1"/>
                </a:cubicBezTo>
              </a:path>
              <a:path w="43200" h="42123" stroke="0" extrusionOk="0">
                <a:moveTo>
                  <a:pt x="32955" y="2148"/>
                </a:moveTo>
                <a:cubicBezTo>
                  <a:pt x="39323" y="6084"/>
                  <a:pt x="43200" y="13036"/>
                  <a:pt x="43200" y="20523"/>
                </a:cubicBezTo>
                <a:cubicBezTo>
                  <a:pt x="43200" y="32452"/>
                  <a:pt x="33529" y="42123"/>
                  <a:pt x="21600" y="42123"/>
                </a:cubicBezTo>
                <a:cubicBezTo>
                  <a:pt x="9670" y="42123"/>
                  <a:pt x="0" y="32452"/>
                  <a:pt x="0" y="20523"/>
                </a:cubicBezTo>
                <a:cubicBezTo>
                  <a:pt x="-1" y="11188"/>
                  <a:pt x="5996" y="2909"/>
                  <a:pt x="14865" y="-1"/>
                </a:cubicBezTo>
                <a:lnTo>
                  <a:pt x="21600" y="20523"/>
                </a:lnTo>
                <a:lnTo>
                  <a:pt x="32955" y="2148"/>
                </a:lnTo>
                <a:close/>
              </a:path>
            </a:pathLst>
          </a:custGeom>
          <a:noFill/>
          <a:ln w="12700" cap="rnd">
            <a:solidFill>
              <a:schemeClr val="tx1"/>
            </a:solidFill>
            <a:round/>
            <a:headEnd type="stealth" w="med" len="lg"/>
            <a:tailEnd type="none" w="sm" len="sm"/>
          </a:ln>
        </p:spPr>
        <p:txBody>
          <a:bodyPr wrap="none" anchor="ctr"/>
          <a:lstStyle/>
          <a:p>
            <a:endParaRPr lang="el-G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1506" name="Rectangle 2"/>
          <p:cNvSpPr>
            <a:spLocks noGrp="1" noChangeArrowheads="1"/>
          </p:cNvSpPr>
          <p:nvPr>
            <p:ph type="title"/>
          </p:nvPr>
        </p:nvSpPr>
        <p:spPr/>
        <p:txBody>
          <a:bodyPr>
            <a:normAutofit fontScale="90000"/>
          </a:bodyPr>
          <a:lstStyle/>
          <a:p>
            <a:pPr>
              <a:defRPr/>
            </a:pPr>
            <a:r>
              <a:rPr lang="el-GR" sz="3600" b="0" smtClean="0">
                <a:latin typeface="Times New Roman" pitchFamily="18" charset="0"/>
              </a:rPr>
              <a:t>Παρατηρήσεις ως προς τους ορισμούς της στρατηγικής</a:t>
            </a:r>
          </a:p>
        </p:txBody>
      </p:sp>
      <p:sp>
        <p:nvSpPr>
          <p:cNvPr id="661507" name="Rectangle 3"/>
          <p:cNvSpPr>
            <a:spLocks noGrp="1" noChangeArrowheads="1"/>
          </p:cNvSpPr>
          <p:nvPr>
            <p:ph type="body" idx="1"/>
          </p:nvPr>
        </p:nvSpPr>
        <p:spPr>
          <a:xfrm>
            <a:off x="228600" y="1571612"/>
            <a:ext cx="8686800" cy="4786346"/>
          </a:xfrm>
        </p:spPr>
        <p:txBody>
          <a:bodyPr/>
          <a:lstStyle/>
          <a:p>
            <a:pPr marL="609600" indent="-609600">
              <a:buFontTx/>
              <a:buAutoNum type="arabicPeriod"/>
              <a:defRPr/>
            </a:pPr>
            <a:r>
              <a:rPr lang="el-GR" b="1" dirty="0" smtClean="0">
                <a:solidFill>
                  <a:srgbClr val="FF3300"/>
                </a:solidFill>
                <a:latin typeface="Times New Roman" pitchFamily="18" charset="0"/>
              </a:rPr>
              <a:t>Σύγχυση:</a:t>
            </a:r>
            <a:r>
              <a:rPr lang="el-GR" dirty="0" smtClean="0">
                <a:latin typeface="Times New Roman" pitchFamily="18" charset="0"/>
              </a:rPr>
              <a:t> Υπάρχει σύγχυση ως προς το τι είναι στρατηγική.</a:t>
            </a:r>
          </a:p>
          <a:p>
            <a:pPr marL="609600" indent="-609600">
              <a:buFontTx/>
              <a:buAutoNum type="arabicPeriod"/>
              <a:defRPr/>
            </a:pPr>
            <a:r>
              <a:rPr lang="en-US" b="1" dirty="0" smtClean="0">
                <a:solidFill>
                  <a:srgbClr val="FF3300"/>
                </a:solidFill>
                <a:latin typeface="Times New Roman" pitchFamily="18" charset="0"/>
              </a:rPr>
              <a:t>Michael Porter:</a:t>
            </a:r>
            <a:r>
              <a:rPr lang="en-US" dirty="0" smtClean="0">
                <a:latin typeface="Times New Roman" pitchFamily="18" charset="0"/>
              </a:rPr>
              <a:t> </a:t>
            </a:r>
            <a:r>
              <a:rPr lang="el-GR" dirty="0" smtClean="0">
                <a:latin typeface="Times New Roman" pitchFamily="18" charset="0"/>
              </a:rPr>
              <a:t>Στρατηγική είναι κατά κύριο λόγο η τοποθέτηση της επιχείρησης στο περιβάλλον.</a:t>
            </a:r>
          </a:p>
          <a:p>
            <a:pPr marL="609600" indent="-609600">
              <a:buFontTx/>
              <a:buAutoNum type="arabicPeriod"/>
              <a:defRPr/>
            </a:pPr>
            <a:r>
              <a:rPr lang="el-GR" b="1" dirty="0" smtClean="0">
                <a:solidFill>
                  <a:srgbClr val="FF3300"/>
                </a:solidFill>
                <a:latin typeface="Times New Roman" pitchFamily="18" charset="0"/>
              </a:rPr>
              <a:t>Βασικό Χαρακτηριστικό:</a:t>
            </a:r>
            <a:r>
              <a:rPr lang="el-GR" dirty="0" smtClean="0">
                <a:latin typeface="Times New Roman" pitchFamily="18" charset="0"/>
              </a:rPr>
              <a:t> Αποδοχή του Ορθολογικού Προγραμματισμού ως βασικής διαδικασίας διαμόρφωσης της στρατηγικής μιας επιχείρησης.</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26"/>
          <p:cNvGrpSpPr>
            <a:grpSpLocks/>
          </p:cNvGrpSpPr>
          <p:nvPr/>
        </p:nvGrpSpPr>
        <p:grpSpPr bwMode="auto">
          <a:xfrm>
            <a:off x="3962400" y="2362200"/>
            <a:ext cx="4875213" cy="4343400"/>
            <a:chOff x="2496" y="1488"/>
            <a:chExt cx="3071" cy="2736"/>
          </a:xfrm>
        </p:grpSpPr>
        <p:sp>
          <p:nvSpPr>
            <p:cNvPr id="25626" name="Rectangle 1027"/>
            <p:cNvSpPr>
              <a:spLocks noChangeArrowheads="1"/>
            </p:cNvSpPr>
            <p:nvPr/>
          </p:nvSpPr>
          <p:spPr bwMode="auto">
            <a:xfrm>
              <a:off x="2496" y="1488"/>
              <a:ext cx="3071" cy="2736"/>
            </a:xfrm>
            <a:prstGeom prst="rect">
              <a:avLst/>
            </a:prstGeom>
            <a:solidFill>
              <a:srgbClr val="FFFFFF"/>
            </a:solidFill>
            <a:ln w="12699">
              <a:noFill/>
              <a:miter lim="800000"/>
              <a:headEnd/>
              <a:tailEnd/>
            </a:ln>
          </p:spPr>
          <p:txBody>
            <a:bodyPr wrap="none" anchor="ctr"/>
            <a:lstStyle/>
            <a:p>
              <a:endParaRPr lang="en-US"/>
            </a:p>
          </p:txBody>
        </p:sp>
        <p:sp>
          <p:nvSpPr>
            <p:cNvPr id="25627" name="Rectangle 1028"/>
            <p:cNvSpPr>
              <a:spLocks noChangeArrowheads="1"/>
            </p:cNvSpPr>
            <p:nvPr/>
          </p:nvSpPr>
          <p:spPr bwMode="auto">
            <a:xfrm>
              <a:off x="2587" y="2928"/>
              <a:ext cx="1392" cy="1248"/>
            </a:xfrm>
            <a:prstGeom prst="rect">
              <a:avLst/>
            </a:prstGeom>
            <a:solidFill>
              <a:srgbClr val="C0FEF9"/>
            </a:solidFill>
            <a:ln w="12699">
              <a:noFill/>
              <a:miter lim="800000"/>
              <a:headEnd/>
              <a:tailEnd/>
            </a:ln>
          </p:spPr>
          <p:txBody>
            <a:bodyPr wrap="none" anchor="ctr"/>
            <a:lstStyle/>
            <a:p>
              <a:endParaRPr lang="en-US"/>
            </a:p>
          </p:txBody>
        </p:sp>
        <p:sp>
          <p:nvSpPr>
            <p:cNvPr id="25628" name="Rectangle 1029"/>
            <p:cNvSpPr>
              <a:spLocks noChangeArrowheads="1"/>
            </p:cNvSpPr>
            <p:nvPr/>
          </p:nvSpPr>
          <p:spPr bwMode="auto">
            <a:xfrm>
              <a:off x="4075" y="1584"/>
              <a:ext cx="1392" cy="1248"/>
            </a:xfrm>
            <a:prstGeom prst="rect">
              <a:avLst/>
            </a:prstGeom>
            <a:solidFill>
              <a:srgbClr val="C0FEF9"/>
            </a:solidFill>
            <a:ln w="12699">
              <a:noFill/>
              <a:miter lim="800000"/>
              <a:headEnd/>
              <a:tailEnd/>
            </a:ln>
          </p:spPr>
          <p:txBody>
            <a:bodyPr wrap="none" anchor="ctr"/>
            <a:lstStyle/>
            <a:p>
              <a:endParaRPr lang="en-US"/>
            </a:p>
          </p:txBody>
        </p:sp>
        <p:sp>
          <p:nvSpPr>
            <p:cNvPr id="25629" name="Rectangle 1030"/>
            <p:cNvSpPr>
              <a:spLocks noChangeArrowheads="1"/>
            </p:cNvSpPr>
            <p:nvPr/>
          </p:nvSpPr>
          <p:spPr bwMode="auto">
            <a:xfrm>
              <a:off x="4075" y="2928"/>
              <a:ext cx="1392" cy="1248"/>
            </a:xfrm>
            <a:prstGeom prst="rect">
              <a:avLst/>
            </a:prstGeom>
            <a:solidFill>
              <a:srgbClr val="C0FEF9"/>
            </a:solidFill>
            <a:ln w="12699">
              <a:noFill/>
              <a:miter lim="800000"/>
              <a:headEnd/>
              <a:tailEnd/>
            </a:ln>
          </p:spPr>
          <p:txBody>
            <a:bodyPr wrap="none" anchor="ctr"/>
            <a:lstStyle/>
            <a:p>
              <a:endParaRPr lang="en-US"/>
            </a:p>
          </p:txBody>
        </p:sp>
        <p:sp>
          <p:nvSpPr>
            <p:cNvPr id="25630" name="Rectangle 1031"/>
            <p:cNvSpPr>
              <a:spLocks noChangeArrowheads="1"/>
            </p:cNvSpPr>
            <p:nvPr/>
          </p:nvSpPr>
          <p:spPr bwMode="auto">
            <a:xfrm>
              <a:off x="2592" y="1584"/>
              <a:ext cx="1392" cy="1248"/>
            </a:xfrm>
            <a:prstGeom prst="rect">
              <a:avLst/>
            </a:prstGeom>
            <a:solidFill>
              <a:srgbClr val="C0FEF9"/>
            </a:solidFill>
            <a:ln w="12699">
              <a:noFill/>
              <a:miter lim="800000"/>
              <a:headEnd/>
              <a:tailEnd/>
            </a:ln>
          </p:spPr>
          <p:txBody>
            <a:bodyPr wrap="none" anchor="ctr"/>
            <a:lstStyle/>
            <a:p>
              <a:endParaRPr lang="en-US"/>
            </a:p>
          </p:txBody>
        </p:sp>
      </p:grpSp>
      <p:sp>
        <p:nvSpPr>
          <p:cNvPr id="366600" name="Rectangle 1032"/>
          <p:cNvSpPr>
            <a:spLocks noChangeArrowheads="1"/>
          </p:cNvSpPr>
          <p:nvPr/>
        </p:nvSpPr>
        <p:spPr bwMode="auto">
          <a:xfrm>
            <a:off x="457200" y="228600"/>
            <a:ext cx="8382000" cy="541338"/>
          </a:xfrm>
          <a:prstGeom prst="rect">
            <a:avLst/>
          </a:prstGeom>
          <a:noFill/>
          <a:ln>
            <a:noFill/>
          </a:ln>
          <a:effectLst/>
          <a:extLst/>
        </p:spPr>
        <p:txBody>
          <a:bodyPr lIns="90488" tIns="44450" rIns="90488" bIns="44450" anchor="ctr"/>
          <a:lstStyle/>
          <a:p>
            <a:pPr algn="ctr">
              <a:lnSpc>
                <a:spcPct val="80000"/>
              </a:lnSpc>
              <a:defRPr/>
            </a:pPr>
            <a:r>
              <a:rPr lang="en-US" sz="3600" b="1" dirty="0" err="1">
                <a:solidFill>
                  <a:srgbClr val="C00000"/>
                </a:solidFill>
                <a:effectLst>
                  <a:outerShdw blurRad="38100" dist="38100" dir="2700000" algn="tl">
                    <a:srgbClr val="C0C0C0"/>
                  </a:outerShdw>
                </a:effectLst>
              </a:rPr>
              <a:t>Ανταγωνιστικές</a:t>
            </a:r>
            <a:r>
              <a:rPr lang="en-US" sz="3600" b="1" dirty="0">
                <a:solidFill>
                  <a:srgbClr val="C00000"/>
                </a:solidFill>
                <a:effectLst>
                  <a:outerShdw blurRad="38100" dist="38100" dir="2700000" algn="tl">
                    <a:srgbClr val="C0C0C0"/>
                  </a:outerShdw>
                </a:effectLst>
              </a:rPr>
              <a:t> </a:t>
            </a:r>
            <a:r>
              <a:rPr lang="en-US" sz="3600" b="1" dirty="0" err="1">
                <a:solidFill>
                  <a:srgbClr val="C00000"/>
                </a:solidFill>
                <a:effectLst>
                  <a:outerShdw blurRad="38100" dist="38100" dir="2700000" algn="tl">
                    <a:srgbClr val="C0C0C0"/>
                  </a:outerShdw>
                </a:effectLst>
              </a:rPr>
              <a:t>Στρατηγικές</a:t>
            </a:r>
            <a:r>
              <a:rPr lang="en-US" sz="3600" b="1" dirty="0">
                <a:solidFill>
                  <a:srgbClr val="C00000"/>
                </a:solidFill>
                <a:effectLst>
                  <a:outerShdw blurRad="38100" dist="38100" dir="2700000" algn="tl">
                    <a:srgbClr val="C0C0C0"/>
                  </a:outerShdw>
                </a:effectLst>
              </a:rPr>
              <a:t> </a:t>
            </a:r>
          </a:p>
        </p:txBody>
      </p:sp>
      <p:sp>
        <p:nvSpPr>
          <p:cNvPr id="17412" name="AutoShape 1034"/>
          <p:cNvSpPr>
            <a:spLocks noChangeArrowheads="1"/>
          </p:cNvSpPr>
          <p:nvPr/>
        </p:nvSpPr>
        <p:spPr bwMode="auto">
          <a:xfrm rot="16200000" flipH="1">
            <a:off x="5835650" y="-1416050"/>
            <a:ext cx="673100" cy="5486400"/>
          </a:xfrm>
          <a:prstGeom prst="homePlate">
            <a:avLst>
              <a:gd name="adj" fmla="val 33333"/>
            </a:avLst>
          </a:prstGeom>
          <a:gradFill rotWithShape="0">
            <a:gsLst>
              <a:gs pos="0">
                <a:srgbClr val="FFFFFF"/>
              </a:gs>
              <a:gs pos="100000">
                <a:srgbClr val="FFFF66"/>
              </a:gs>
            </a:gsLst>
            <a:path path="shape">
              <a:fillToRect l="50000" t="50000" r="50000" b="50000"/>
            </a:path>
          </a:gradFill>
          <a:ln w="12700">
            <a:noFill/>
            <a:miter lim="800000"/>
            <a:headEnd/>
            <a:tailEnd/>
          </a:ln>
          <a:effectLst>
            <a:outerShdw dist="53882" dir="2700000" algn="ctr" rotWithShape="0">
              <a:schemeClr val="bg2"/>
            </a:outerShdw>
          </a:effectLst>
        </p:spPr>
        <p:txBody>
          <a:bodyPr wrap="none" anchor="ctr"/>
          <a:lstStyle/>
          <a:p>
            <a:pPr>
              <a:defRPr/>
            </a:pPr>
            <a:endParaRPr lang="en-US"/>
          </a:p>
        </p:txBody>
      </p:sp>
      <p:sp>
        <p:nvSpPr>
          <p:cNvPr id="17413" name="AutoShape 1035"/>
          <p:cNvSpPr>
            <a:spLocks noChangeArrowheads="1"/>
          </p:cNvSpPr>
          <p:nvPr/>
        </p:nvSpPr>
        <p:spPr bwMode="auto">
          <a:xfrm rot="16200000" flipH="1">
            <a:off x="4705350" y="1009650"/>
            <a:ext cx="711200" cy="2197100"/>
          </a:xfrm>
          <a:prstGeom prst="homePlate">
            <a:avLst>
              <a:gd name="adj" fmla="val 33333"/>
            </a:avLst>
          </a:prstGeom>
          <a:gradFill rotWithShape="0">
            <a:gsLst>
              <a:gs pos="0">
                <a:srgbClr val="FFFFFF"/>
              </a:gs>
              <a:gs pos="100000">
                <a:srgbClr val="FFFF66"/>
              </a:gs>
            </a:gsLst>
            <a:path path="shape">
              <a:fillToRect l="50000" t="50000" r="50000" b="50000"/>
            </a:path>
          </a:gradFill>
          <a:ln w="12700">
            <a:noFill/>
            <a:miter lim="800000"/>
            <a:headEnd/>
            <a:tailEnd/>
          </a:ln>
          <a:effectLst>
            <a:outerShdw dist="53882" dir="2700000" algn="ctr" rotWithShape="0">
              <a:schemeClr val="bg2"/>
            </a:outerShdw>
          </a:effectLst>
        </p:spPr>
        <p:txBody>
          <a:bodyPr wrap="none" anchor="ctr"/>
          <a:lstStyle/>
          <a:p>
            <a:pPr>
              <a:defRPr/>
            </a:pPr>
            <a:endParaRPr lang="en-US"/>
          </a:p>
        </p:txBody>
      </p:sp>
      <p:sp>
        <p:nvSpPr>
          <p:cNvPr id="17414" name="AutoShape 1036"/>
          <p:cNvSpPr>
            <a:spLocks noChangeArrowheads="1"/>
          </p:cNvSpPr>
          <p:nvPr/>
        </p:nvSpPr>
        <p:spPr bwMode="auto">
          <a:xfrm rot="16200000" flipH="1">
            <a:off x="7067550" y="1009650"/>
            <a:ext cx="711200" cy="2197100"/>
          </a:xfrm>
          <a:prstGeom prst="homePlate">
            <a:avLst>
              <a:gd name="adj" fmla="val 33333"/>
            </a:avLst>
          </a:prstGeom>
          <a:gradFill rotWithShape="0">
            <a:gsLst>
              <a:gs pos="0">
                <a:srgbClr val="FFFFFF"/>
              </a:gs>
              <a:gs pos="100000">
                <a:srgbClr val="FFFF66"/>
              </a:gs>
            </a:gsLst>
            <a:path path="shape">
              <a:fillToRect l="50000" t="50000" r="50000" b="50000"/>
            </a:path>
          </a:gradFill>
          <a:ln w="12700">
            <a:noFill/>
            <a:miter lim="800000"/>
            <a:headEnd/>
            <a:tailEnd/>
          </a:ln>
          <a:effectLst>
            <a:outerShdw dist="53882" dir="2700000" algn="ctr" rotWithShape="0">
              <a:schemeClr val="bg2"/>
            </a:outerShdw>
          </a:effectLst>
        </p:spPr>
        <p:txBody>
          <a:bodyPr wrap="none" anchor="ctr"/>
          <a:lstStyle/>
          <a:p>
            <a:pPr>
              <a:defRPr/>
            </a:pPr>
            <a:endParaRPr lang="en-US"/>
          </a:p>
        </p:txBody>
      </p:sp>
      <p:sp>
        <p:nvSpPr>
          <p:cNvPr id="366605" name="Rectangle 1037"/>
          <p:cNvSpPr>
            <a:spLocks noChangeArrowheads="1"/>
          </p:cNvSpPr>
          <p:nvPr/>
        </p:nvSpPr>
        <p:spPr bwMode="auto">
          <a:xfrm>
            <a:off x="4070350" y="1695450"/>
            <a:ext cx="2058988" cy="698500"/>
          </a:xfrm>
          <a:prstGeom prst="rect">
            <a:avLst/>
          </a:prstGeom>
          <a:noFill/>
          <a:ln>
            <a:noFill/>
          </a:ln>
          <a:effectLst/>
          <a:extLst/>
        </p:spPr>
        <p:txBody>
          <a:bodyPr wrap="none" lIns="90488" tIns="44450" rIns="90488" bIns="44450">
            <a:spAutoFit/>
          </a:bodyPr>
          <a:lstStyle/>
          <a:p>
            <a:pPr algn="ctr">
              <a:defRPr/>
            </a:pPr>
            <a:r>
              <a:rPr lang="en-US" sz="2000" b="1">
                <a:solidFill>
                  <a:srgbClr val="003300"/>
                </a:solidFill>
                <a:effectLst>
                  <a:outerShdw blurRad="38100" dist="38100" dir="2700000" algn="tl">
                    <a:srgbClr val="C0C0C0"/>
                  </a:outerShdw>
                </a:effectLst>
              </a:rPr>
              <a:t>Χαμηλό Κόστος/ </a:t>
            </a:r>
          </a:p>
          <a:p>
            <a:pPr algn="ctr">
              <a:defRPr/>
            </a:pPr>
            <a:r>
              <a:rPr lang="en-US" sz="2000" b="1">
                <a:solidFill>
                  <a:srgbClr val="003300"/>
                </a:solidFill>
                <a:effectLst>
                  <a:outerShdw blurRad="38100" dist="38100" dir="2700000" algn="tl">
                    <a:srgbClr val="C0C0C0"/>
                  </a:outerShdw>
                </a:effectLst>
              </a:rPr>
              <a:t>Χαμηλή Τιμή</a:t>
            </a:r>
          </a:p>
        </p:txBody>
      </p:sp>
      <p:sp>
        <p:nvSpPr>
          <p:cNvPr id="366606" name="Rectangle 1038"/>
          <p:cNvSpPr>
            <a:spLocks noChangeArrowheads="1"/>
          </p:cNvSpPr>
          <p:nvPr/>
        </p:nvSpPr>
        <p:spPr bwMode="auto">
          <a:xfrm>
            <a:off x="6323013" y="1771650"/>
            <a:ext cx="2128837" cy="454025"/>
          </a:xfrm>
          <a:prstGeom prst="rect">
            <a:avLst/>
          </a:prstGeom>
          <a:noFill/>
          <a:ln>
            <a:noFill/>
          </a:ln>
          <a:effectLst/>
          <a:extLst/>
        </p:spPr>
        <p:txBody>
          <a:bodyPr wrap="none" lIns="90488" tIns="44450" rIns="90488" bIns="44450">
            <a:spAutoFit/>
          </a:bodyPr>
          <a:lstStyle/>
          <a:p>
            <a:pPr algn="ctr">
              <a:defRPr/>
            </a:pPr>
            <a:r>
              <a:rPr lang="en-US" sz="2400" b="1" dirty="0" err="1">
                <a:solidFill>
                  <a:srgbClr val="003300"/>
                </a:solidFill>
                <a:effectLst>
                  <a:outerShdw blurRad="38100" dist="38100" dir="2700000" algn="tl">
                    <a:srgbClr val="C0C0C0"/>
                  </a:outerShdw>
                </a:effectLst>
              </a:rPr>
              <a:t>Μοναδικότητα</a:t>
            </a:r>
            <a:endParaRPr lang="en-US" sz="2400" b="1" dirty="0">
              <a:solidFill>
                <a:srgbClr val="003300"/>
              </a:solidFill>
              <a:effectLst>
                <a:outerShdw blurRad="38100" dist="38100" dir="2700000" algn="tl">
                  <a:srgbClr val="C0C0C0"/>
                </a:outerShdw>
              </a:effectLst>
            </a:endParaRPr>
          </a:p>
        </p:txBody>
      </p:sp>
      <p:sp>
        <p:nvSpPr>
          <p:cNvPr id="366607" name="Rectangle 1039"/>
          <p:cNvSpPr>
            <a:spLocks noChangeArrowheads="1"/>
          </p:cNvSpPr>
          <p:nvPr/>
        </p:nvSpPr>
        <p:spPr bwMode="auto">
          <a:xfrm>
            <a:off x="3505200" y="990600"/>
            <a:ext cx="5391150" cy="454025"/>
          </a:xfrm>
          <a:prstGeom prst="rect">
            <a:avLst/>
          </a:prstGeom>
          <a:noFill/>
          <a:ln>
            <a:noFill/>
          </a:ln>
          <a:effectLst/>
          <a:extLst/>
        </p:spPr>
        <p:txBody>
          <a:bodyPr wrap="none" lIns="90488" tIns="44450" rIns="90488" bIns="44450">
            <a:spAutoFit/>
          </a:bodyPr>
          <a:lstStyle/>
          <a:p>
            <a:pPr>
              <a:defRPr/>
            </a:pPr>
            <a:r>
              <a:rPr lang="en-US" sz="2400" b="1">
                <a:solidFill>
                  <a:srgbClr val="003300"/>
                </a:solidFill>
                <a:effectLst>
                  <a:outerShdw blurRad="38100" dist="38100" dir="2700000" algn="tl">
                    <a:srgbClr val="C0C0C0"/>
                  </a:outerShdw>
                </a:effectLst>
              </a:rPr>
              <a:t>Πηγή Ανταγωνιστικού Πλεονεκτήματος</a:t>
            </a:r>
          </a:p>
        </p:txBody>
      </p:sp>
      <p:sp>
        <p:nvSpPr>
          <p:cNvPr id="17418" name="AutoShape 1041"/>
          <p:cNvSpPr>
            <a:spLocks noChangeArrowheads="1"/>
          </p:cNvSpPr>
          <p:nvPr/>
        </p:nvSpPr>
        <p:spPr bwMode="auto">
          <a:xfrm>
            <a:off x="279400" y="2514600"/>
            <a:ext cx="2006600" cy="4102100"/>
          </a:xfrm>
          <a:prstGeom prst="homePlate">
            <a:avLst>
              <a:gd name="adj" fmla="val 33333"/>
            </a:avLst>
          </a:prstGeom>
          <a:solidFill>
            <a:srgbClr val="FFFFFF"/>
          </a:solidFill>
          <a:ln w="12700">
            <a:noFill/>
            <a:miter lim="800000"/>
            <a:headEnd/>
            <a:tailEnd/>
          </a:ln>
          <a:effectLst>
            <a:outerShdw dist="53882" dir="2700000" algn="ctr" rotWithShape="0">
              <a:schemeClr val="bg2"/>
            </a:outerShdw>
          </a:effectLst>
        </p:spPr>
        <p:txBody>
          <a:bodyPr wrap="none" anchor="ctr"/>
          <a:lstStyle/>
          <a:p>
            <a:pPr>
              <a:defRPr/>
            </a:pPr>
            <a:endParaRPr lang="en-US"/>
          </a:p>
        </p:txBody>
      </p:sp>
      <p:sp>
        <p:nvSpPr>
          <p:cNvPr id="366610" name="Rectangle 1042"/>
          <p:cNvSpPr>
            <a:spLocks noChangeArrowheads="1"/>
          </p:cNvSpPr>
          <p:nvPr/>
        </p:nvSpPr>
        <p:spPr bwMode="auto">
          <a:xfrm>
            <a:off x="304800" y="3352800"/>
            <a:ext cx="1993900" cy="2589213"/>
          </a:xfrm>
          <a:prstGeom prst="rect">
            <a:avLst/>
          </a:prstGeom>
          <a:noFill/>
          <a:ln>
            <a:noFill/>
          </a:ln>
          <a:effectLst/>
          <a:extLst/>
        </p:spPr>
        <p:txBody>
          <a:bodyPr lIns="90488" tIns="44450" rIns="90488" bIns="44450">
            <a:spAutoFit/>
          </a:bodyPr>
          <a:lstStyle/>
          <a:p>
            <a:pPr>
              <a:defRPr/>
            </a:pPr>
            <a:r>
              <a:rPr lang="en-US" sz="2800" b="1" dirty="0" err="1">
                <a:solidFill>
                  <a:srgbClr val="003300"/>
                </a:solidFill>
                <a:effectLst>
                  <a:outerShdw blurRad="38100" dist="38100" dir="2700000" algn="tl">
                    <a:srgbClr val="C0C0C0"/>
                  </a:outerShdw>
                </a:effectLst>
              </a:rPr>
              <a:t>Ανταγω</a:t>
            </a:r>
            <a:r>
              <a:rPr lang="en-US" sz="2800" b="1" dirty="0">
                <a:solidFill>
                  <a:srgbClr val="003300"/>
                </a:solidFill>
                <a:effectLst>
                  <a:outerShdw blurRad="38100" dist="38100" dir="2700000" algn="tl">
                    <a:srgbClr val="C0C0C0"/>
                  </a:outerShdw>
                </a:effectLst>
              </a:rPr>
              <a:t>-</a:t>
            </a:r>
          </a:p>
          <a:p>
            <a:pPr>
              <a:defRPr/>
            </a:pPr>
            <a:r>
              <a:rPr lang="en-US" sz="2800" b="1" dirty="0" err="1">
                <a:solidFill>
                  <a:srgbClr val="003300"/>
                </a:solidFill>
                <a:effectLst>
                  <a:outerShdw blurRad="38100" dist="38100" dir="2700000" algn="tl">
                    <a:srgbClr val="C0C0C0"/>
                  </a:outerShdw>
                </a:effectLst>
              </a:rPr>
              <a:t>νιστικό</a:t>
            </a:r>
            <a:r>
              <a:rPr lang="en-US" sz="2800" b="1" dirty="0">
                <a:solidFill>
                  <a:srgbClr val="003300"/>
                </a:solidFill>
                <a:effectLst>
                  <a:outerShdw blurRad="38100" dist="38100" dir="2700000" algn="tl">
                    <a:srgbClr val="C0C0C0"/>
                  </a:outerShdw>
                </a:effectLst>
              </a:rPr>
              <a:t> </a:t>
            </a:r>
          </a:p>
          <a:p>
            <a:pPr>
              <a:defRPr/>
            </a:pPr>
            <a:r>
              <a:rPr lang="en-US" sz="2800" b="1" dirty="0" err="1">
                <a:solidFill>
                  <a:srgbClr val="003300"/>
                </a:solidFill>
                <a:effectLst>
                  <a:outerShdw blurRad="38100" dist="38100" dir="2700000" algn="tl">
                    <a:srgbClr val="C0C0C0"/>
                  </a:outerShdw>
                </a:effectLst>
              </a:rPr>
              <a:t>Εύρος</a:t>
            </a:r>
            <a:endParaRPr lang="en-US" sz="2400" b="1" dirty="0">
              <a:solidFill>
                <a:srgbClr val="003300"/>
              </a:solidFill>
              <a:effectLst>
                <a:outerShdw blurRad="38100" dist="38100" dir="2700000" algn="tl">
                  <a:srgbClr val="C0C0C0"/>
                </a:outerShdw>
              </a:effectLst>
            </a:endParaRPr>
          </a:p>
          <a:p>
            <a:pPr>
              <a:defRPr/>
            </a:pPr>
            <a:endParaRPr lang="en-US" sz="2000" b="1" dirty="0">
              <a:solidFill>
                <a:srgbClr val="003300"/>
              </a:solidFill>
              <a:effectLst>
                <a:outerShdw blurRad="38100" dist="38100" dir="2700000" algn="tl">
                  <a:srgbClr val="C0C0C0"/>
                </a:outerShdw>
              </a:effectLst>
            </a:endParaRPr>
          </a:p>
          <a:p>
            <a:pPr>
              <a:defRPr/>
            </a:pPr>
            <a:r>
              <a:rPr lang="en-US" sz="2000" b="1" dirty="0">
                <a:solidFill>
                  <a:srgbClr val="003300"/>
                </a:solidFill>
                <a:effectLst>
                  <a:outerShdw blurRad="38100" dist="38100" dir="2700000" algn="tl">
                    <a:srgbClr val="C0C0C0"/>
                  </a:outerShdw>
                </a:effectLst>
              </a:rPr>
              <a:t>(Breadth of Competitive Scope)</a:t>
            </a:r>
          </a:p>
        </p:txBody>
      </p:sp>
      <p:sp>
        <p:nvSpPr>
          <p:cNvPr id="17420" name="AutoShape 1044"/>
          <p:cNvSpPr>
            <a:spLocks noChangeArrowheads="1"/>
          </p:cNvSpPr>
          <p:nvPr/>
        </p:nvSpPr>
        <p:spPr bwMode="auto">
          <a:xfrm>
            <a:off x="2362200" y="2590800"/>
            <a:ext cx="1295400" cy="1892300"/>
          </a:xfrm>
          <a:prstGeom prst="homePlate">
            <a:avLst>
              <a:gd name="adj" fmla="val 33333"/>
            </a:avLst>
          </a:prstGeom>
          <a:solidFill>
            <a:srgbClr val="FFFFFF"/>
          </a:solidFill>
          <a:ln w="12700">
            <a:noFill/>
            <a:miter lim="800000"/>
            <a:headEnd/>
            <a:tailEnd/>
          </a:ln>
          <a:effectLst>
            <a:outerShdw dist="53882" dir="2700000" algn="ctr" rotWithShape="0">
              <a:schemeClr val="bg2"/>
            </a:outerShdw>
          </a:effectLst>
        </p:spPr>
        <p:txBody>
          <a:bodyPr wrap="none" anchor="ctr"/>
          <a:lstStyle/>
          <a:p>
            <a:pPr>
              <a:defRPr/>
            </a:pPr>
            <a:endParaRPr lang="en-US"/>
          </a:p>
        </p:txBody>
      </p:sp>
      <p:sp>
        <p:nvSpPr>
          <p:cNvPr id="17421" name="AutoShape 1045"/>
          <p:cNvSpPr>
            <a:spLocks noChangeArrowheads="1"/>
          </p:cNvSpPr>
          <p:nvPr/>
        </p:nvSpPr>
        <p:spPr bwMode="auto">
          <a:xfrm>
            <a:off x="2362200" y="4724400"/>
            <a:ext cx="1371600" cy="1892300"/>
          </a:xfrm>
          <a:prstGeom prst="homePlate">
            <a:avLst>
              <a:gd name="adj" fmla="val 33333"/>
            </a:avLst>
          </a:prstGeom>
          <a:gradFill rotWithShape="0">
            <a:gsLst>
              <a:gs pos="0">
                <a:srgbClr val="FFFFFF"/>
              </a:gs>
              <a:gs pos="100000">
                <a:srgbClr val="CCFF99"/>
              </a:gs>
            </a:gsLst>
            <a:path path="shape">
              <a:fillToRect l="50000" t="50000" r="50000" b="50000"/>
            </a:path>
          </a:gradFill>
          <a:ln w="12700">
            <a:noFill/>
            <a:miter lim="800000"/>
            <a:headEnd/>
            <a:tailEnd/>
          </a:ln>
          <a:effectLst>
            <a:outerShdw dist="53882" dir="2700000" algn="ctr" rotWithShape="0">
              <a:schemeClr val="bg2"/>
            </a:outerShdw>
          </a:effectLst>
        </p:spPr>
        <p:txBody>
          <a:bodyPr wrap="none" anchor="ctr"/>
          <a:lstStyle/>
          <a:p>
            <a:pPr>
              <a:defRPr/>
            </a:pPr>
            <a:endParaRPr lang="en-US"/>
          </a:p>
        </p:txBody>
      </p:sp>
      <p:sp>
        <p:nvSpPr>
          <p:cNvPr id="366614" name="Rectangle 1046"/>
          <p:cNvSpPr>
            <a:spLocks noChangeArrowheads="1"/>
          </p:cNvSpPr>
          <p:nvPr/>
        </p:nvSpPr>
        <p:spPr bwMode="auto">
          <a:xfrm>
            <a:off x="2408238" y="3111500"/>
            <a:ext cx="1011237" cy="698500"/>
          </a:xfrm>
          <a:prstGeom prst="rect">
            <a:avLst/>
          </a:prstGeom>
          <a:noFill/>
          <a:ln>
            <a:noFill/>
          </a:ln>
          <a:effectLst/>
          <a:extLst/>
        </p:spPr>
        <p:txBody>
          <a:bodyPr wrap="none" lIns="90488" tIns="44450" rIns="90488" bIns="44450">
            <a:spAutoFit/>
          </a:bodyPr>
          <a:lstStyle/>
          <a:p>
            <a:pPr algn="ctr">
              <a:defRPr/>
            </a:pPr>
            <a:r>
              <a:rPr lang="en-US" sz="2000" b="1">
                <a:solidFill>
                  <a:srgbClr val="003300"/>
                </a:solidFill>
                <a:effectLst>
                  <a:outerShdw blurRad="38100" dist="38100" dir="2700000" algn="tl">
                    <a:srgbClr val="C0C0C0"/>
                  </a:outerShdw>
                </a:effectLst>
              </a:rPr>
              <a:t>Ευρεία </a:t>
            </a:r>
          </a:p>
          <a:p>
            <a:pPr algn="ctr">
              <a:defRPr/>
            </a:pPr>
            <a:r>
              <a:rPr lang="en-US" sz="2000" b="1">
                <a:solidFill>
                  <a:srgbClr val="003300"/>
                </a:solidFill>
                <a:effectLst>
                  <a:outerShdw blurRad="38100" dist="38100" dir="2700000" algn="tl">
                    <a:srgbClr val="C0C0C0"/>
                  </a:outerShdw>
                </a:effectLst>
              </a:rPr>
              <a:t>Αγορά</a:t>
            </a:r>
          </a:p>
        </p:txBody>
      </p:sp>
      <p:sp>
        <p:nvSpPr>
          <p:cNvPr id="366615" name="Rectangle 1047"/>
          <p:cNvSpPr>
            <a:spLocks noChangeArrowheads="1"/>
          </p:cNvSpPr>
          <p:nvPr/>
        </p:nvSpPr>
        <p:spPr bwMode="auto">
          <a:xfrm>
            <a:off x="2286000" y="5181600"/>
            <a:ext cx="1349375" cy="1003300"/>
          </a:xfrm>
          <a:prstGeom prst="rect">
            <a:avLst/>
          </a:prstGeom>
          <a:noFill/>
          <a:ln>
            <a:noFill/>
          </a:ln>
          <a:effectLst/>
          <a:extLst/>
        </p:spPr>
        <p:txBody>
          <a:bodyPr wrap="none" lIns="90488" tIns="44450" rIns="90488" bIns="44450">
            <a:spAutoFit/>
          </a:bodyPr>
          <a:lstStyle/>
          <a:p>
            <a:pPr algn="ctr">
              <a:defRPr/>
            </a:pPr>
            <a:r>
              <a:rPr lang="en-US" sz="2000" b="1" dirty="0" err="1">
                <a:solidFill>
                  <a:srgbClr val="003300"/>
                </a:solidFill>
                <a:effectLst>
                  <a:outerShdw blurRad="38100" dist="38100" dir="2700000" algn="tl">
                    <a:srgbClr val="C0C0C0"/>
                  </a:outerShdw>
                </a:effectLst>
              </a:rPr>
              <a:t>Νησίδα</a:t>
            </a:r>
            <a:r>
              <a:rPr lang="en-US" sz="2000" b="1" dirty="0">
                <a:solidFill>
                  <a:srgbClr val="003300"/>
                </a:solidFill>
                <a:effectLst>
                  <a:outerShdw blurRad="38100" dist="38100" dir="2700000" algn="tl">
                    <a:srgbClr val="C0C0C0"/>
                  </a:outerShdw>
                </a:effectLst>
              </a:rPr>
              <a:t>/</a:t>
            </a:r>
            <a:r>
              <a:rPr lang="en-US" sz="2000" b="1" dirty="0" err="1">
                <a:solidFill>
                  <a:srgbClr val="003300"/>
                </a:solidFill>
                <a:effectLst>
                  <a:outerShdw blurRad="38100" dist="38100" dir="2700000" algn="tl">
                    <a:srgbClr val="C0C0C0"/>
                  </a:outerShdw>
                </a:effectLst>
              </a:rPr>
              <a:t>ες</a:t>
            </a:r>
            <a:r>
              <a:rPr lang="en-US" sz="2000" b="1" dirty="0">
                <a:solidFill>
                  <a:srgbClr val="003300"/>
                </a:solidFill>
                <a:effectLst>
                  <a:outerShdw blurRad="38100" dist="38100" dir="2700000" algn="tl">
                    <a:srgbClr val="C0C0C0"/>
                  </a:outerShdw>
                </a:effectLst>
              </a:rPr>
              <a:t> </a:t>
            </a:r>
          </a:p>
          <a:p>
            <a:pPr algn="ctr">
              <a:defRPr/>
            </a:pPr>
            <a:r>
              <a:rPr lang="en-US" sz="2000" b="1" dirty="0" err="1">
                <a:solidFill>
                  <a:srgbClr val="003300"/>
                </a:solidFill>
                <a:effectLst>
                  <a:outerShdw blurRad="38100" dist="38100" dir="2700000" algn="tl">
                    <a:srgbClr val="C0C0C0"/>
                  </a:outerShdw>
                </a:effectLst>
              </a:rPr>
              <a:t>της</a:t>
            </a:r>
            <a:r>
              <a:rPr lang="en-US" sz="2000" b="1" dirty="0">
                <a:solidFill>
                  <a:srgbClr val="003300"/>
                </a:solidFill>
                <a:effectLst>
                  <a:outerShdw blurRad="38100" dist="38100" dir="2700000" algn="tl">
                    <a:srgbClr val="C0C0C0"/>
                  </a:outerShdw>
                </a:effectLst>
              </a:rPr>
              <a:t> </a:t>
            </a:r>
          </a:p>
          <a:p>
            <a:pPr algn="ctr">
              <a:defRPr/>
            </a:pPr>
            <a:r>
              <a:rPr lang="en-US" sz="2000" b="1" dirty="0" err="1">
                <a:solidFill>
                  <a:srgbClr val="003300"/>
                </a:solidFill>
                <a:effectLst>
                  <a:outerShdw blurRad="38100" dist="38100" dir="2700000" algn="tl">
                    <a:srgbClr val="C0C0C0"/>
                  </a:outerShdw>
                </a:effectLst>
              </a:rPr>
              <a:t>αγοράς</a:t>
            </a:r>
            <a:r>
              <a:rPr lang="en-US" sz="2000" b="1" dirty="0">
                <a:solidFill>
                  <a:srgbClr val="003300"/>
                </a:solidFill>
                <a:effectLst>
                  <a:outerShdw blurRad="38100" dist="38100" dir="2700000" algn="tl">
                    <a:srgbClr val="C0C0C0"/>
                  </a:outerShdw>
                </a:effectLst>
              </a:rPr>
              <a:t> </a:t>
            </a:r>
          </a:p>
        </p:txBody>
      </p:sp>
      <p:sp>
        <p:nvSpPr>
          <p:cNvPr id="17424" name="Rectangle 1049"/>
          <p:cNvSpPr>
            <a:spLocks noChangeArrowheads="1"/>
          </p:cNvSpPr>
          <p:nvPr/>
        </p:nvSpPr>
        <p:spPr bwMode="auto">
          <a:xfrm>
            <a:off x="4127500" y="2514600"/>
            <a:ext cx="2197100" cy="1968500"/>
          </a:xfrm>
          <a:prstGeom prst="rect">
            <a:avLst/>
          </a:prstGeom>
          <a:solidFill>
            <a:schemeClr val="accent2"/>
          </a:solidFill>
          <a:ln w="12699">
            <a:noFill/>
            <a:miter lim="800000"/>
            <a:headEnd/>
            <a:tailEnd/>
          </a:ln>
          <a:effectLst>
            <a:outerShdw dist="53882" dir="2700000" algn="ctr" rotWithShape="0">
              <a:srgbClr val="919191"/>
            </a:outerShdw>
          </a:effectLst>
        </p:spPr>
        <p:txBody>
          <a:bodyPr wrap="none" anchor="ctr"/>
          <a:lstStyle/>
          <a:p>
            <a:pPr>
              <a:defRPr/>
            </a:pPr>
            <a:endParaRPr lang="en-US"/>
          </a:p>
        </p:txBody>
      </p:sp>
      <p:sp>
        <p:nvSpPr>
          <p:cNvPr id="17425" name="Rectangle 1050"/>
          <p:cNvSpPr>
            <a:spLocks noChangeArrowheads="1"/>
          </p:cNvSpPr>
          <p:nvPr/>
        </p:nvSpPr>
        <p:spPr bwMode="auto">
          <a:xfrm>
            <a:off x="4127500" y="4648200"/>
            <a:ext cx="2197100" cy="1968500"/>
          </a:xfrm>
          <a:prstGeom prst="rect">
            <a:avLst/>
          </a:prstGeom>
          <a:solidFill>
            <a:srgbClr val="FFFFFF"/>
          </a:solidFill>
          <a:ln w="12700">
            <a:noFill/>
            <a:miter lim="800000"/>
            <a:headEnd/>
            <a:tailEnd/>
          </a:ln>
          <a:effectLst>
            <a:outerShdw dist="53882" dir="2700000" algn="ctr" rotWithShape="0">
              <a:srgbClr val="919191"/>
            </a:outerShdw>
          </a:effectLst>
        </p:spPr>
        <p:txBody>
          <a:bodyPr wrap="none" anchor="ctr"/>
          <a:lstStyle/>
          <a:p>
            <a:pPr>
              <a:defRPr/>
            </a:pPr>
            <a:endParaRPr lang="en-US"/>
          </a:p>
        </p:txBody>
      </p:sp>
      <p:sp>
        <p:nvSpPr>
          <p:cNvPr id="17426" name="Rectangle 1051"/>
          <p:cNvSpPr>
            <a:spLocks noChangeArrowheads="1"/>
          </p:cNvSpPr>
          <p:nvPr/>
        </p:nvSpPr>
        <p:spPr bwMode="auto">
          <a:xfrm>
            <a:off x="6489700" y="2514600"/>
            <a:ext cx="2197100" cy="1968500"/>
          </a:xfrm>
          <a:prstGeom prst="rect">
            <a:avLst/>
          </a:prstGeom>
          <a:solidFill>
            <a:srgbClr val="FFFFFF"/>
          </a:solidFill>
          <a:ln w="12700">
            <a:noFill/>
            <a:miter lim="800000"/>
            <a:headEnd/>
            <a:tailEnd/>
          </a:ln>
          <a:effectLst>
            <a:outerShdw dist="53882" dir="2700000" algn="ctr" rotWithShape="0">
              <a:srgbClr val="919191"/>
            </a:outerShdw>
          </a:effectLst>
        </p:spPr>
        <p:txBody>
          <a:bodyPr wrap="none" anchor="ctr"/>
          <a:lstStyle/>
          <a:p>
            <a:pPr>
              <a:defRPr/>
            </a:pPr>
            <a:endParaRPr lang="en-US"/>
          </a:p>
        </p:txBody>
      </p:sp>
      <p:sp>
        <p:nvSpPr>
          <p:cNvPr id="17427" name="Rectangle 1052"/>
          <p:cNvSpPr>
            <a:spLocks noChangeArrowheads="1"/>
          </p:cNvSpPr>
          <p:nvPr/>
        </p:nvSpPr>
        <p:spPr bwMode="auto">
          <a:xfrm>
            <a:off x="6489700" y="4648200"/>
            <a:ext cx="2197100" cy="1968500"/>
          </a:xfrm>
          <a:prstGeom prst="rect">
            <a:avLst/>
          </a:prstGeom>
          <a:solidFill>
            <a:srgbClr val="FFFFFF"/>
          </a:solidFill>
          <a:ln w="12700">
            <a:noFill/>
            <a:miter lim="800000"/>
            <a:headEnd/>
            <a:tailEnd/>
          </a:ln>
          <a:effectLst>
            <a:outerShdw dist="53882" dir="2700000" algn="ctr" rotWithShape="0">
              <a:srgbClr val="919191"/>
            </a:outerShdw>
          </a:effectLst>
        </p:spPr>
        <p:txBody>
          <a:bodyPr wrap="none" anchor="ctr"/>
          <a:lstStyle/>
          <a:p>
            <a:pPr>
              <a:defRPr/>
            </a:pPr>
            <a:endParaRPr lang="en-US"/>
          </a:p>
        </p:txBody>
      </p:sp>
      <p:sp>
        <p:nvSpPr>
          <p:cNvPr id="17428" name="Rectangle 1053"/>
          <p:cNvSpPr>
            <a:spLocks noChangeArrowheads="1"/>
          </p:cNvSpPr>
          <p:nvPr/>
        </p:nvSpPr>
        <p:spPr bwMode="auto">
          <a:xfrm>
            <a:off x="6400800" y="4648200"/>
            <a:ext cx="2298700" cy="1382430"/>
          </a:xfrm>
          <a:prstGeom prst="rect">
            <a:avLst/>
          </a:prstGeom>
          <a:noFill/>
          <a:ln w="12699">
            <a:noFill/>
            <a:miter lim="800000"/>
            <a:headEnd/>
            <a:tailEnd/>
          </a:ln>
          <a:effectLst>
            <a:outerShdw dist="35921" dir="2700000" algn="ctr" rotWithShape="0">
              <a:schemeClr val="bg2"/>
            </a:outerShdw>
          </a:effectLst>
        </p:spPr>
        <p:txBody>
          <a:bodyPr lIns="90488" tIns="44450" rIns="90488" bIns="44450">
            <a:spAutoFit/>
          </a:bodyPr>
          <a:lstStyle/>
          <a:p>
            <a:pPr algn="ctr">
              <a:defRPr/>
            </a:pPr>
            <a:r>
              <a:rPr lang="en-US" sz="2400" b="1" dirty="0" err="1">
                <a:solidFill>
                  <a:schemeClr val="hlink"/>
                </a:solidFill>
              </a:rPr>
              <a:t>Εστίαση</a:t>
            </a:r>
            <a:r>
              <a:rPr lang="en-US" sz="2400" b="1" dirty="0">
                <a:solidFill>
                  <a:schemeClr val="hlink"/>
                </a:solidFill>
              </a:rPr>
              <a:t> </a:t>
            </a:r>
            <a:r>
              <a:rPr lang="en-US" sz="2400" b="1" dirty="0" err="1">
                <a:solidFill>
                  <a:schemeClr val="hlink"/>
                </a:solidFill>
              </a:rPr>
              <a:t>με</a:t>
            </a:r>
            <a:r>
              <a:rPr lang="en-US" sz="2400" b="1" dirty="0">
                <a:solidFill>
                  <a:schemeClr val="hlink"/>
                </a:solidFill>
              </a:rPr>
              <a:t> </a:t>
            </a:r>
            <a:r>
              <a:rPr lang="en-US" sz="2400" b="1" dirty="0" err="1">
                <a:solidFill>
                  <a:schemeClr val="hlink"/>
                </a:solidFill>
              </a:rPr>
              <a:t>Διαφοροποίηση</a:t>
            </a:r>
            <a:r>
              <a:rPr lang="en-US" sz="2400" b="1" dirty="0">
                <a:solidFill>
                  <a:schemeClr val="hlink"/>
                </a:solidFill>
              </a:rPr>
              <a:t> </a:t>
            </a:r>
            <a:r>
              <a:rPr lang="en-US" b="1" dirty="0">
                <a:solidFill>
                  <a:schemeClr val="hlink"/>
                </a:solidFill>
              </a:rPr>
              <a:t>(Focused </a:t>
            </a:r>
            <a:r>
              <a:rPr lang="en-US" b="1" dirty="0" smtClean="0">
                <a:solidFill>
                  <a:schemeClr val="hlink"/>
                </a:solidFill>
              </a:rPr>
              <a:t>Differentiation</a:t>
            </a:r>
            <a:r>
              <a:rPr lang="en-US" b="1" dirty="0">
                <a:solidFill>
                  <a:schemeClr val="hlink"/>
                </a:solidFill>
              </a:rPr>
              <a:t>)</a:t>
            </a:r>
          </a:p>
        </p:txBody>
      </p:sp>
      <p:sp>
        <p:nvSpPr>
          <p:cNvPr id="17429" name="Rectangle 1054"/>
          <p:cNvSpPr>
            <a:spLocks noChangeArrowheads="1"/>
          </p:cNvSpPr>
          <p:nvPr/>
        </p:nvSpPr>
        <p:spPr bwMode="auto">
          <a:xfrm>
            <a:off x="4114800" y="2967038"/>
            <a:ext cx="2298700" cy="1063625"/>
          </a:xfrm>
          <a:prstGeom prst="rect">
            <a:avLst/>
          </a:prstGeom>
          <a:noFill/>
          <a:ln w="12699">
            <a:noFill/>
            <a:miter lim="800000"/>
            <a:headEnd/>
            <a:tailEnd/>
          </a:ln>
          <a:effectLst>
            <a:outerShdw dist="35921" dir="2700000" algn="ctr" rotWithShape="0">
              <a:schemeClr val="bg2"/>
            </a:outerShdw>
          </a:effectLst>
        </p:spPr>
        <p:txBody>
          <a:bodyPr lIns="90488" tIns="44450" rIns="90488" bIns="44450">
            <a:spAutoFit/>
          </a:bodyPr>
          <a:lstStyle/>
          <a:p>
            <a:pPr algn="ctr">
              <a:defRPr/>
            </a:pPr>
            <a:r>
              <a:rPr lang="en-US" sz="3200" b="1">
                <a:solidFill>
                  <a:srgbClr val="FFFFFF"/>
                </a:solidFill>
              </a:rPr>
              <a:t>Cost</a:t>
            </a:r>
          </a:p>
          <a:p>
            <a:pPr algn="ctr">
              <a:defRPr/>
            </a:pPr>
            <a:r>
              <a:rPr lang="en-US" sz="3200" b="1">
                <a:solidFill>
                  <a:srgbClr val="FFFFFF"/>
                </a:solidFill>
              </a:rPr>
              <a:t>Leadership</a:t>
            </a:r>
          </a:p>
        </p:txBody>
      </p:sp>
      <p:sp>
        <p:nvSpPr>
          <p:cNvPr id="17430" name="Rectangle 1055"/>
          <p:cNvSpPr>
            <a:spLocks noChangeArrowheads="1"/>
          </p:cNvSpPr>
          <p:nvPr/>
        </p:nvSpPr>
        <p:spPr bwMode="auto">
          <a:xfrm>
            <a:off x="6477000" y="2590800"/>
            <a:ext cx="2146300" cy="1443985"/>
          </a:xfrm>
          <a:prstGeom prst="rect">
            <a:avLst/>
          </a:prstGeom>
          <a:noFill/>
          <a:ln w="12699">
            <a:noFill/>
            <a:miter lim="800000"/>
            <a:headEnd/>
            <a:tailEnd/>
          </a:ln>
          <a:effectLst>
            <a:outerShdw dist="35921" dir="2700000" algn="ctr" rotWithShape="0">
              <a:schemeClr val="bg2"/>
            </a:outerShdw>
          </a:effectLst>
        </p:spPr>
        <p:txBody>
          <a:bodyPr lIns="90488" tIns="44450" rIns="90488" bIns="44450">
            <a:spAutoFit/>
          </a:bodyPr>
          <a:lstStyle/>
          <a:p>
            <a:pPr algn="ctr">
              <a:defRPr/>
            </a:pPr>
            <a:r>
              <a:rPr lang="en-US" sz="3200" b="1" dirty="0" err="1"/>
              <a:t>Διαφορο-ποίηση</a:t>
            </a:r>
            <a:endParaRPr lang="en-US" sz="3200" b="1" dirty="0"/>
          </a:p>
          <a:p>
            <a:pPr algn="just">
              <a:defRPr/>
            </a:pPr>
            <a:r>
              <a:rPr lang="el-GR" b="1" dirty="0" smtClean="0"/>
              <a:t>   </a:t>
            </a:r>
            <a:r>
              <a:rPr lang="en-US" b="1" dirty="0" smtClean="0"/>
              <a:t>(Differentiation</a:t>
            </a:r>
            <a:r>
              <a:rPr lang="en-US" sz="2400" b="1" dirty="0"/>
              <a:t>)</a:t>
            </a:r>
          </a:p>
        </p:txBody>
      </p:sp>
      <p:sp>
        <p:nvSpPr>
          <p:cNvPr id="17431" name="Rectangle 1056"/>
          <p:cNvSpPr>
            <a:spLocks noChangeArrowheads="1"/>
          </p:cNvSpPr>
          <p:nvPr/>
        </p:nvSpPr>
        <p:spPr bwMode="auto">
          <a:xfrm>
            <a:off x="4114800" y="4648200"/>
            <a:ext cx="2298700" cy="1105431"/>
          </a:xfrm>
          <a:prstGeom prst="rect">
            <a:avLst/>
          </a:prstGeom>
          <a:noFill/>
          <a:ln w="12699">
            <a:noFill/>
            <a:miter lim="800000"/>
            <a:headEnd/>
            <a:tailEnd/>
          </a:ln>
          <a:effectLst>
            <a:outerShdw dist="35921" dir="2700000" algn="ctr" rotWithShape="0">
              <a:schemeClr val="bg2"/>
            </a:outerShdw>
          </a:effectLst>
        </p:spPr>
        <p:txBody>
          <a:bodyPr wrap="square" lIns="90488" tIns="44450" rIns="90488" bIns="44450">
            <a:spAutoFit/>
          </a:bodyPr>
          <a:lstStyle/>
          <a:p>
            <a:pPr algn="ctr">
              <a:defRPr/>
            </a:pPr>
            <a:r>
              <a:rPr lang="en-US" sz="2400" b="1" dirty="0" err="1">
                <a:solidFill>
                  <a:schemeClr val="hlink"/>
                </a:solidFill>
              </a:rPr>
              <a:t>Εστίαση</a:t>
            </a:r>
            <a:r>
              <a:rPr lang="en-US" sz="2400" b="1" dirty="0">
                <a:solidFill>
                  <a:schemeClr val="hlink"/>
                </a:solidFill>
              </a:rPr>
              <a:t> </a:t>
            </a:r>
            <a:r>
              <a:rPr lang="en-US" sz="2400" b="1" dirty="0" err="1">
                <a:solidFill>
                  <a:schemeClr val="hlink"/>
                </a:solidFill>
              </a:rPr>
              <a:t>με</a:t>
            </a:r>
            <a:r>
              <a:rPr lang="en-US" sz="2400" b="1" dirty="0">
                <a:solidFill>
                  <a:schemeClr val="hlink"/>
                </a:solidFill>
              </a:rPr>
              <a:t>  Ηγεσία Κόστους </a:t>
            </a:r>
            <a:r>
              <a:rPr lang="en-US" b="1" dirty="0">
                <a:solidFill>
                  <a:schemeClr val="hlink"/>
                </a:solidFill>
              </a:rPr>
              <a:t>(Focused Low Cost)</a:t>
            </a:r>
          </a:p>
        </p:txBody>
      </p:sp>
      <p:sp>
        <p:nvSpPr>
          <p:cNvPr id="17432" name="Rectangle 1058"/>
          <p:cNvSpPr>
            <a:spLocks noChangeArrowheads="1"/>
          </p:cNvSpPr>
          <p:nvPr/>
        </p:nvSpPr>
        <p:spPr bwMode="auto">
          <a:xfrm>
            <a:off x="4127500" y="2514600"/>
            <a:ext cx="2197100" cy="1968500"/>
          </a:xfrm>
          <a:prstGeom prst="rect">
            <a:avLst/>
          </a:prstGeom>
          <a:solidFill>
            <a:srgbClr val="FFFFFF"/>
          </a:solidFill>
          <a:ln w="12699">
            <a:noFill/>
            <a:miter lim="800000"/>
            <a:headEnd/>
            <a:tailEnd/>
          </a:ln>
          <a:effectLst>
            <a:outerShdw dist="53882" dir="2700000" algn="ctr" rotWithShape="0">
              <a:srgbClr val="919191"/>
            </a:outerShdw>
          </a:effectLst>
        </p:spPr>
        <p:txBody>
          <a:bodyPr wrap="none" anchor="ctr"/>
          <a:lstStyle/>
          <a:p>
            <a:pPr>
              <a:defRPr/>
            </a:pPr>
            <a:endParaRPr lang="en-US"/>
          </a:p>
        </p:txBody>
      </p:sp>
      <p:sp>
        <p:nvSpPr>
          <p:cNvPr id="366627" name="Rectangle 1059"/>
          <p:cNvSpPr>
            <a:spLocks noChangeArrowheads="1"/>
          </p:cNvSpPr>
          <p:nvPr/>
        </p:nvSpPr>
        <p:spPr bwMode="auto">
          <a:xfrm>
            <a:off x="4114800" y="2590800"/>
            <a:ext cx="2298700" cy="1567096"/>
          </a:xfrm>
          <a:prstGeom prst="rect">
            <a:avLst/>
          </a:prstGeom>
          <a:noFill/>
          <a:ln>
            <a:noFill/>
          </a:ln>
          <a:effectLst/>
          <a:extLst/>
        </p:spPr>
        <p:txBody>
          <a:bodyPr lIns="90488" tIns="44450" rIns="90488" bIns="44450">
            <a:spAutoFit/>
          </a:bodyPr>
          <a:lstStyle/>
          <a:p>
            <a:pPr algn="ctr">
              <a:defRPr/>
            </a:pPr>
            <a:r>
              <a:rPr lang="en-US" sz="3200" b="1" dirty="0">
                <a:effectLst>
                  <a:outerShdw blurRad="38100" dist="38100" dir="2700000" algn="tl">
                    <a:srgbClr val="C0C0C0"/>
                  </a:outerShdw>
                </a:effectLst>
              </a:rPr>
              <a:t>Ηγεσία </a:t>
            </a:r>
            <a:r>
              <a:rPr lang="en-US" sz="3200" b="1" dirty="0" smtClean="0">
                <a:effectLst>
                  <a:outerShdw blurRad="38100" dist="38100" dir="2700000" algn="tl">
                    <a:srgbClr val="C0C0C0"/>
                  </a:outerShdw>
                </a:effectLst>
              </a:rPr>
              <a:t>Κόστους</a:t>
            </a:r>
            <a:endParaRPr lang="el-GR" sz="3200" b="1" dirty="0" smtClean="0">
              <a:effectLst>
                <a:outerShdw blurRad="38100" dist="38100" dir="2700000" algn="tl">
                  <a:srgbClr val="C0C0C0"/>
                </a:outerShdw>
              </a:effectLst>
            </a:endParaRPr>
          </a:p>
          <a:p>
            <a:pPr algn="just">
              <a:defRPr/>
            </a:pPr>
            <a:r>
              <a:rPr lang="en-US" sz="3200" b="1" dirty="0" smtClean="0">
                <a:effectLst>
                  <a:outerShdw blurRad="38100" dist="38100" dir="2700000" algn="tl">
                    <a:srgbClr val="C0C0C0"/>
                  </a:outerShdw>
                </a:effectLst>
              </a:rPr>
              <a:t> </a:t>
            </a:r>
            <a:r>
              <a:rPr lang="en-US" b="1" dirty="0">
                <a:effectLst>
                  <a:outerShdw blurRad="38100" dist="38100" dir="2700000" algn="tl">
                    <a:srgbClr val="C0C0C0"/>
                  </a:outerShdw>
                </a:effectLst>
              </a:rPr>
              <a:t>(</a:t>
            </a:r>
            <a:r>
              <a:rPr lang="en-US" b="1" dirty="0" smtClean="0">
                <a:effectLst>
                  <a:outerShdw blurRad="38100" dist="38100" dir="2700000" algn="tl">
                    <a:srgbClr val="C0C0C0"/>
                  </a:outerShdw>
                </a:effectLst>
              </a:rPr>
              <a:t>Cost</a:t>
            </a:r>
            <a:r>
              <a:rPr lang="el-GR" b="1" dirty="0" smtClean="0">
                <a:effectLst>
                  <a:outerShdw blurRad="38100" dist="38100" dir="2700000" algn="tl">
                    <a:srgbClr val="C0C0C0"/>
                  </a:outerShdw>
                </a:effectLst>
              </a:rPr>
              <a:t> </a:t>
            </a:r>
            <a:r>
              <a:rPr lang="en-US" b="1" dirty="0" smtClean="0">
                <a:effectLst>
                  <a:outerShdw blurRad="38100" dist="38100" dir="2700000" algn="tl">
                    <a:srgbClr val="C0C0C0"/>
                  </a:outerShdw>
                </a:effectLst>
              </a:rPr>
              <a:t>Leadership</a:t>
            </a:r>
            <a:r>
              <a:rPr lang="en-US" b="1" dirty="0">
                <a:effectLst>
                  <a:outerShdw blurRad="38100" dist="38100" dir="2700000" algn="tl">
                    <a:srgbClr val="C0C0C0"/>
                  </a:outerShdw>
                </a:effectLst>
              </a:rPr>
              <a:t>)</a:t>
            </a:r>
            <a:endParaRPr lang="en-US" b="1" dirty="0"/>
          </a:p>
        </p:txBody>
      </p:sp>
    </p:spTree>
  </p:cSld>
  <p:clrMapOvr>
    <a:masterClrMapping/>
  </p:clrMapOvr>
  <p:transition spd="slow">
    <p:zoom dir="in"/>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303213" y="1598613"/>
            <a:ext cx="8461375" cy="4498975"/>
          </a:xfrm>
          <a:prstGeom prst="rect">
            <a:avLst/>
          </a:prstGeom>
          <a:gradFill rotWithShape="0">
            <a:gsLst>
              <a:gs pos="0">
                <a:srgbClr val="D6EBFF"/>
              </a:gs>
              <a:gs pos="100000">
                <a:srgbClr val="99CCFF"/>
              </a:gs>
            </a:gsLst>
            <a:lin ang="2700000" scaled="1"/>
          </a:gradFill>
          <a:ln w="25400">
            <a:solidFill>
              <a:srgbClr val="006600"/>
            </a:solidFill>
            <a:miter lim="800000"/>
            <a:headEnd/>
            <a:tailEnd/>
          </a:ln>
          <a:effectLst>
            <a:outerShdw dist="81320" dir="3080412" algn="ctr" rotWithShape="0">
              <a:schemeClr val="bg2"/>
            </a:outerShdw>
          </a:effectLst>
        </p:spPr>
        <p:txBody>
          <a:bodyPr wrap="none" lIns="92075" tIns="46038" rIns="92075" bIns="46038"/>
          <a:lstStyle/>
          <a:p>
            <a:pPr>
              <a:spcBef>
                <a:spcPct val="50000"/>
              </a:spcBef>
              <a:defRPr/>
            </a:pPr>
            <a:endParaRPr lang="el-GR" sz="2400">
              <a:latin typeface="HellasSouv" pitchFamily="18" charset="0"/>
            </a:endParaRPr>
          </a:p>
        </p:txBody>
      </p:sp>
      <p:sp>
        <p:nvSpPr>
          <p:cNvPr id="28675" name="Line 3"/>
          <p:cNvSpPr>
            <a:spLocks noChangeShapeType="1"/>
          </p:cNvSpPr>
          <p:nvPr/>
        </p:nvSpPr>
        <p:spPr bwMode="auto">
          <a:xfrm>
            <a:off x="304800" y="2286000"/>
            <a:ext cx="8458200" cy="0"/>
          </a:xfrm>
          <a:prstGeom prst="line">
            <a:avLst/>
          </a:prstGeom>
          <a:noFill/>
          <a:ln w="25400">
            <a:solidFill>
              <a:schemeClr val="tx1"/>
            </a:solidFill>
            <a:round/>
            <a:headEnd type="none" w="sm" len="sm"/>
            <a:tailEnd type="none" w="sm" len="sm"/>
          </a:ln>
        </p:spPr>
        <p:txBody>
          <a:bodyPr wrap="none" anchor="ctr"/>
          <a:lstStyle/>
          <a:p>
            <a:endParaRPr lang="el-GR"/>
          </a:p>
        </p:txBody>
      </p:sp>
      <p:sp>
        <p:nvSpPr>
          <p:cNvPr id="28676" name="Line 4"/>
          <p:cNvSpPr>
            <a:spLocks noChangeShapeType="1"/>
          </p:cNvSpPr>
          <p:nvPr/>
        </p:nvSpPr>
        <p:spPr bwMode="auto">
          <a:xfrm>
            <a:off x="304800" y="2743200"/>
            <a:ext cx="8458200" cy="0"/>
          </a:xfrm>
          <a:prstGeom prst="line">
            <a:avLst/>
          </a:prstGeom>
          <a:noFill/>
          <a:ln w="25400">
            <a:solidFill>
              <a:schemeClr val="tx1"/>
            </a:solidFill>
            <a:prstDash val="sysDot"/>
            <a:round/>
            <a:headEnd type="none" w="sm" len="sm"/>
            <a:tailEnd type="none" w="sm" len="sm"/>
          </a:ln>
        </p:spPr>
        <p:txBody>
          <a:bodyPr wrap="none" anchor="ctr"/>
          <a:lstStyle/>
          <a:p>
            <a:endParaRPr lang="el-GR"/>
          </a:p>
        </p:txBody>
      </p:sp>
      <p:sp>
        <p:nvSpPr>
          <p:cNvPr id="28677" name="Line 5"/>
          <p:cNvSpPr>
            <a:spLocks noChangeShapeType="1"/>
          </p:cNvSpPr>
          <p:nvPr/>
        </p:nvSpPr>
        <p:spPr bwMode="auto">
          <a:xfrm>
            <a:off x="304800" y="3124200"/>
            <a:ext cx="8458200" cy="0"/>
          </a:xfrm>
          <a:prstGeom prst="line">
            <a:avLst/>
          </a:prstGeom>
          <a:noFill/>
          <a:ln w="25400">
            <a:solidFill>
              <a:schemeClr val="tx1"/>
            </a:solidFill>
            <a:prstDash val="sysDot"/>
            <a:round/>
            <a:headEnd type="none" w="sm" len="sm"/>
            <a:tailEnd type="none" w="sm" len="sm"/>
          </a:ln>
        </p:spPr>
        <p:txBody>
          <a:bodyPr wrap="none" anchor="ctr"/>
          <a:lstStyle/>
          <a:p>
            <a:endParaRPr lang="el-GR"/>
          </a:p>
        </p:txBody>
      </p:sp>
      <p:sp>
        <p:nvSpPr>
          <p:cNvPr id="28678" name="Line 6"/>
          <p:cNvSpPr>
            <a:spLocks noChangeShapeType="1"/>
          </p:cNvSpPr>
          <p:nvPr/>
        </p:nvSpPr>
        <p:spPr bwMode="auto">
          <a:xfrm>
            <a:off x="4495800" y="1600200"/>
            <a:ext cx="0" cy="685800"/>
          </a:xfrm>
          <a:prstGeom prst="line">
            <a:avLst/>
          </a:prstGeom>
          <a:noFill/>
          <a:ln w="25400">
            <a:solidFill>
              <a:schemeClr val="tx1"/>
            </a:solidFill>
            <a:round/>
            <a:headEnd type="none" w="sm" len="sm"/>
            <a:tailEnd type="none" w="sm" len="sm"/>
          </a:ln>
        </p:spPr>
        <p:txBody>
          <a:bodyPr wrap="none" anchor="ctr"/>
          <a:lstStyle/>
          <a:p>
            <a:endParaRPr lang="el-GR"/>
          </a:p>
        </p:txBody>
      </p:sp>
      <p:sp>
        <p:nvSpPr>
          <p:cNvPr id="20487" name="Rectangle 7"/>
          <p:cNvSpPr>
            <a:spLocks noChangeArrowheads="1"/>
          </p:cNvSpPr>
          <p:nvPr/>
        </p:nvSpPr>
        <p:spPr bwMode="auto">
          <a:xfrm>
            <a:off x="304800" y="1766888"/>
            <a:ext cx="4114800" cy="457200"/>
          </a:xfrm>
          <a:prstGeom prst="rect">
            <a:avLst/>
          </a:prstGeom>
          <a:noFill/>
          <a:ln w="9525">
            <a:noFill/>
            <a:miter lim="800000"/>
            <a:headEnd/>
            <a:tailEnd/>
          </a:ln>
          <a:effectLst>
            <a:outerShdw dist="35921" dir="2700000" algn="ctr" rotWithShape="0">
              <a:srgbClr val="006600"/>
            </a:outerShdw>
          </a:effectLst>
        </p:spPr>
        <p:txBody>
          <a:bodyPr lIns="92075" tIns="46038" rIns="92075" bIns="46038">
            <a:spAutoFit/>
          </a:bodyPr>
          <a:lstStyle/>
          <a:p>
            <a:pPr algn="ctr">
              <a:spcBef>
                <a:spcPct val="50000"/>
              </a:spcBef>
              <a:defRPr/>
            </a:pPr>
            <a:r>
              <a:rPr lang="en-US" sz="2400" b="1">
                <a:solidFill>
                  <a:srgbClr val="330099"/>
                </a:solidFill>
                <a:latin typeface="HellasSouv" pitchFamily="18" charset="0"/>
              </a:rPr>
              <a:t>GRANT</a:t>
            </a:r>
          </a:p>
        </p:txBody>
      </p:sp>
      <p:sp>
        <p:nvSpPr>
          <p:cNvPr id="20488" name="Rectangle 8"/>
          <p:cNvSpPr>
            <a:spLocks noChangeArrowheads="1"/>
          </p:cNvSpPr>
          <p:nvPr/>
        </p:nvSpPr>
        <p:spPr bwMode="auto">
          <a:xfrm>
            <a:off x="4572000" y="1752600"/>
            <a:ext cx="4191000" cy="457200"/>
          </a:xfrm>
          <a:prstGeom prst="rect">
            <a:avLst/>
          </a:prstGeom>
          <a:noFill/>
          <a:ln w="9525">
            <a:noFill/>
            <a:miter lim="800000"/>
            <a:headEnd/>
            <a:tailEnd/>
          </a:ln>
          <a:effectLst>
            <a:outerShdw dist="35921" dir="2700000" algn="ctr" rotWithShape="0">
              <a:srgbClr val="006600"/>
            </a:outerShdw>
          </a:effectLst>
        </p:spPr>
        <p:txBody>
          <a:bodyPr lIns="92075" tIns="46038" rIns="92075" bIns="46038">
            <a:spAutoFit/>
          </a:bodyPr>
          <a:lstStyle/>
          <a:p>
            <a:pPr algn="ctr">
              <a:spcBef>
                <a:spcPct val="50000"/>
              </a:spcBef>
              <a:defRPr/>
            </a:pPr>
            <a:r>
              <a:rPr lang="en-US" sz="2400" b="1">
                <a:solidFill>
                  <a:srgbClr val="330099"/>
                </a:solidFill>
                <a:latin typeface="HellasSouv" pitchFamily="18" charset="0"/>
              </a:rPr>
              <a:t>PORTER</a:t>
            </a:r>
          </a:p>
        </p:txBody>
      </p:sp>
      <p:sp>
        <p:nvSpPr>
          <p:cNvPr id="20489" name="Rectangle 9"/>
          <p:cNvSpPr>
            <a:spLocks noChangeArrowheads="1"/>
          </p:cNvSpPr>
          <p:nvPr/>
        </p:nvSpPr>
        <p:spPr bwMode="auto">
          <a:xfrm>
            <a:off x="609600" y="2286000"/>
            <a:ext cx="7543800" cy="1282700"/>
          </a:xfrm>
          <a:prstGeom prst="rect">
            <a:avLst/>
          </a:prstGeom>
          <a:noFill/>
          <a:ln w="9525">
            <a:noFill/>
            <a:miter lim="800000"/>
            <a:headEnd/>
            <a:tailEnd/>
          </a:ln>
          <a:effectLst>
            <a:outerShdw dist="12700" algn="ctr" rotWithShape="0">
              <a:srgbClr val="FFFFCC"/>
            </a:outerShdw>
          </a:effectLst>
        </p:spPr>
        <p:txBody>
          <a:bodyPr lIns="92075" tIns="46038" rIns="92075" bIns="46038">
            <a:spAutoFit/>
          </a:bodyPr>
          <a:lstStyle/>
          <a:p>
            <a:pPr algn="ctr">
              <a:lnSpc>
                <a:spcPct val="130000"/>
              </a:lnSpc>
              <a:defRPr/>
            </a:pPr>
            <a:r>
              <a:rPr lang="el-GR" sz="2000" b="1" dirty="0" smtClean="0">
                <a:latin typeface="HellasSouv" pitchFamily="18" charset="0"/>
              </a:rPr>
              <a:t>Οικονομίες Μάθησης</a:t>
            </a:r>
            <a:endParaRPr lang="en-US" sz="2000" b="1" dirty="0">
              <a:latin typeface="HellasSouv" pitchFamily="18" charset="0"/>
            </a:endParaRPr>
          </a:p>
          <a:p>
            <a:pPr algn="ctr">
              <a:lnSpc>
                <a:spcPct val="130000"/>
              </a:lnSpc>
              <a:defRPr/>
            </a:pPr>
            <a:r>
              <a:rPr lang="el-GR" sz="2000" b="1" dirty="0" smtClean="0">
                <a:latin typeface="HellasSouv" pitchFamily="18" charset="0"/>
              </a:rPr>
              <a:t>Οικονομίες κλίμακας</a:t>
            </a:r>
            <a:endParaRPr lang="en-US" sz="2000" b="1" dirty="0">
              <a:latin typeface="HellasSouv" pitchFamily="18" charset="0"/>
            </a:endParaRPr>
          </a:p>
          <a:p>
            <a:pPr algn="ctr">
              <a:lnSpc>
                <a:spcPct val="130000"/>
              </a:lnSpc>
              <a:defRPr/>
            </a:pPr>
            <a:r>
              <a:rPr lang="el-GR" sz="2000" b="1" dirty="0" smtClean="0">
                <a:latin typeface="HellasSouv" pitchFamily="18" charset="0"/>
              </a:rPr>
              <a:t>Εκμετάλλευση Δυναμικότητας</a:t>
            </a:r>
            <a:endParaRPr lang="en-US" sz="2000" b="1" dirty="0">
              <a:latin typeface="HellasSouv" pitchFamily="18" charset="0"/>
            </a:endParaRPr>
          </a:p>
        </p:txBody>
      </p:sp>
      <p:sp>
        <p:nvSpPr>
          <p:cNvPr id="28682" name="Line 10"/>
          <p:cNvSpPr>
            <a:spLocks noChangeShapeType="1"/>
          </p:cNvSpPr>
          <p:nvPr/>
        </p:nvSpPr>
        <p:spPr bwMode="auto">
          <a:xfrm>
            <a:off x="304800" y="3581400"/>
            <a:ext cx="8458200" cy="0"/>
          </a:xfrm>
          <a:prstGeom prst="line">
            <a:avLst/>
          </a:prstGeom>
          <a:noFill/>
          <a:ln w="25400">
            <a:solidFill>
              <a:schemeClr val="tx1"/>
            </a:solidFill>
            <a:prstDash val="sysDot"/>
            <a:round/>
            <a:headEnd type="none" w="sm" len="sm"/>
            <a:tailEnd type="none" w="sm" len="sm"/>
          </a:ln>
        </p:spPr>
        <p:txBody>
          <a:bodyPr wrap="none" anchor="ctr"/>
          <a:lstStyle/>
          <a:p>
            <a:endParaRPr lang="el-GR"/>
          </a:p>
        </p:txBody>
      </p:sp>
      <p:sp>
        <p:nvSpPr>
          <p:cNvPr id="28683" name="Line 11"/>
          <p:cNvSpPr>
            <a:spLocks noChangeShapeType="1"/>
          </p:cNvSpPr>
          <p:nvPr/>
        </p:nvSpPr>
        <p:spPr bwMode="auto">
          <a:xfrm>
            <a:off x="304800" y="3917950"/>
            <a:ext cx="8458200" cy="0"/>
          </a:xfrm>
          <a:prstGeom prst="line">
            <a:avLst/>
          </a:prstGeom>
          <a:noFill/>
          <a:ln w="25400">
            <a:solidFill>
              <a:schemeClr val="tx1"/>
            </a:solidFill>
            <a:prstDash val="sysDot"/>
            <a:round/>
            <a:headEnd type="none" w="sm" len="sm"/>
            <a:tailEnd type="none" w="sm" len="sm"/>
          </a:ln>
        </p:spPr>
        <p:txBody>
          <a:bodyPr wrap="none" anchor="ctr"/>
          <a:lstStyle/>
          <a:p>
            <a:endParaRPr lang="el-GR"/>
          </a:p>
        </p:txBody>
      </p:sp>
      <p:sp>
        <p:nvSpPr>
          <p:cNvPr id="28684" name="Line 12"/>
          <p:cNvSpPr>
            <a:spLocks noChangeShapeType="1"/>
          </p:cNvSpPr>
          <p:nvPr/>
        </p:nvSpPr>
        <p:spPr bwMode="auto">
          <a:xfrm>
            <a:off x="304800" y="4278313"/>
            <a:ext cx="8458200" cy="0"/>
          </a:xfrm>
          <a:prstGeom prst="line">
            <a:avLst/>
          </a:prstGeom>
          <a:noFill/>
          <a:ln w="25400">
            <a:solidFill>
              <a:schemeClr val="tx1"/>
            </a:solidFill>
            <a:prstDash val="sysDot"/>
            <a:round/>
            <a:headEnd type="none" w="sm" len="sm"/>
            <a:tailEnd type="none" w="sm" len="sm"/>
          </a:ln>
        </p:spPr>
        <p:txBody>
          <a:bodyPr wrap="none" anchor="ctr"/>
          <a:lstStyle/>
          <a:p>
            <a:endParaRPr lang="el-GR"/>
          </a:p>
        </p:txBody>
      </p:sp>
      <p:sp>
        <p:nvSpPr>
          <p:cNvPr id="28685" name="Line 13"/>
          <p:cNvSpPr>
            <a:spLocks noChangeShapeType="1"/>
          </p:cNvSpPr>
          <p:nvPr/>
        </p:nvSpPr>
        <p:spPr bwMode="auto">
          <a:xfrm>
            <a:off x="304800" y="4645025"/>
            <a:ext cx="8458200" cy="0"/>
          </a:xfrm>
          <a:prstGeom prst="line">
            <a:avLst/>
          </a:prstGeom>
          <a:noFill/>
          <a:ln w="25400">
            <a:solidFill>
              <a:schemeClr val="tx1"/>
            </a:solidFill>
            <a:prstDash val="sysDot"/>
            <a:round/>
            <a:headEnd type="none" w="sm" len="sm"/>
            <a:tailEnd type="none" w="sm" len="sm"/>
          </a:ln>
        </p:spPr>
        <p:txBody>
          <a:bodyPr wrap="none" anchor="ctr"/>
          <a:lstStyle/>
          <a:p>
            <a:endParaRPr lang="el-GR"/>
          </a:p>
        </p:txBody>
      </p:sp>
      <p:sp>
        <p:nvSpPr>
          <p:cNvPr id="28686" name="Line 14"/>
          <p:cNvSpPr>
            <a:spLocks noChangeShapeType="1"/>
          </p:cNvSpPr>
          <p:nvPr/>
        </p:nvSpPr>
        <p:spPr bwMode="auto">
          <a:xfrm>
            <a:off x="304800" y="5011738"/>
            <a:ext cx="8458200" cy="0"/>
          </a:xfrm>
          <a:prstGeom prst="line">
            <a:avLst/>
          </a:prstGeom>
          <a:noFill/>
          <a:ln w="25400">
            <a:solidFill>
              <a:schemeClr val="tx1"/>
            </a:solidFill>
            <a:prstDash val="sysDot"/>
            <a:round/>
            <a:headEnd type="none" w="sm" len="sm"/>
            <a:tailEnd type="none" w="sm" len="sm"/>
          </a:ln>
        </p:spPr>
        <p:txBody>
          <a:bodyPr wrap="none" anchor="ctr"/>
          <a:lstStyle/>
          <a:p>
            <a:endParaRPr lang="el-GR"/>
          </a:p>
        </p:txBody>
      </p:sp>
      <p:sp>
        <p:nvSpPr>
          <p:cNvPr id="28687" name="Line 15"/>
          <p:cNvSpPr>
            <a:spLocks noChangeShapeType="1"/>
          </p:cNvSpPr>
          <p:nvPr/>
        </p:nvSpPr>
        <p:spPr bwMode="auto">
          <a:xfrm>
            <a:off x="304800" y="5334000"/>
            <a:ext cx="8458200" cy="0"/>
          </a:xfrm>
          <a:prstGeom prst="line">
            <a:avLst/>
          </a:prstGeom>
          <a:noFill/>
          <a:ln w="25400">
            <a:solidFill>
              <a:schemeClr val="tx1"/>
            </a:solidFill>
            <a:prstDash val="sysDot"/>
            <a:round/>
            <a:headEnd type="none" w="sm" len="sm"/>
            <a:tailEnd type="none" w="sm" len="sm"/>
          </a:ln>
        </p:spPr>
        <p:txBody>
          <a:bodyPr wrap="none" anchor="ctr"/>
          <a:lstStyle/>
          <a:p>
            <a:endParaRPr lang="el-GR"/>
          </a:p>
        </p:txBody>
      </p:sp>
      <p:sp>
        <p:nvSpPr>
          <p:cNvPr id="28688" name="Line 16"/>
          <p:cNvSpPr>
            <a:spLocks noChangeShapeType="1"/>
          </p:cNvSpPr>
          <p:nvPr/>
        </p:nvSpPr>
        <p:spPr bwMode="auto">
          <a:xfrm>
            <a:off x="4495800" y="3581400"/>
            <a:ext cx="0" cy="2514600"/>
          </a:xfrm>
          <a:prstGeom prst="line">
            <a:avLst/>
          </a:prstGeom>
          <a:noFill/>
          <a:ln w="25400">
            <a:solidFill>
              <a:schemeClr val="tx1"/>
            </a:solidFill>
            <a:round/>
            <a:headEnd type="none" w="sm" len="sm"/>
            <a:tailEnd type="none" w="sm" len="sm"/>
          </a:ln>
        </p:spPr>
        <p:txBody>
          <a:bodyPr wrap="none" anchor="ctr"/>
          <a:lstStyle/>
          <a:p>
            <a:endParaRPr lang="el-GR"/>
          </a:p>
        </p:txBody>
      </p:sp>
      <p:sp>
        <p:nvSpPr>
          <p:cNvPr id="20497" name="Rectangle 17"/>
          <p:cNvSpPr>
            <a:spLocks noChangeArrowheads="1"/>
          </p:cNvSpPr>
          <p:nvPr/>
        </p:nvSpPr>
        <p:spPr bwMode="auto">
          <a:xfrm>
            <a:off x="381000" y="3505200"/>
            <a:ext cx="4114800" cy="1508747"/>
          </a:xfrm>
          <a:prstGeom prst="rect">
            <a:avLst/>
          </a:prstGeom>
          <a:noFill/>
          <a:ln w="9525">
            <a:noFill/>
            <a:miter lim="800000"/>
            <a:headEnd/>
            <a:tailEnd/>
          </a:ln>
          <a:effectLst>
            <a:outerShdw dist="12700" algn="ctr" rotWithShape="0">
              <a:srgbClr val="FFFFCC"/>
            </a:outerShdw>
          </a:effectLst>
        </p:spPr>
        <p:txBody>
          <a:bodyPr lIns="92075" tIns="46038" rIns="92075" bIns="46038">
            <a:spAutoFit/>
          </a:bodyPr>
          <a:lstStyle/>
          <a:p>
            <a:pPr algn="ctr">
              <a:lnSpc>
                <a:spcPct val="115000"/>
              </a:lnSpc>
              <a:defRPr/>
            </a:pPr>
            <a:r>
              <a:rPr lang="el-GR" sz="2000" b="1" dirty="0" smtClean="0">
                <a:latin typeface="HellasSouv" pitchFamily="18" charset="0"/>
              </a:rPr>
              <a:t>Σχεδιασμός Προϊόντος</a:t>
            </a:r>
            <a:endParaRPr lang="en-US" sz="2000" b="1" dirty="0">
              <a:latin typeface="HellasSouv" pitchFamily="18" charset="0"/>
            </a:endParaRPr>
          </a:p>
          <a:p>
            <a:pPr algn="ctr">
              <a:lnSpc>
                <a:spcPct val="115000"/>
              </a:lnSpc>
              <a:defRPr/>
            </a:pPr>
            <a:r>
              <a:rPr lang="el-GR" sz="2000" b="1" dirty="0" smtClean="0">
                <a:latin typeface="HellasSouv" pitchFamily="18" charset="0"/>
              </a:rPr>
              <a:t>Κόστος Εισροών</a:t>
            </a:r>
            <a:endParaRPr lang="en-US" sz="2000" b="1" dirty="0">
              <a:latin typeface="HellasSouv" pitchFamily="18" charset="0"/>
            </a:endParaRPr>
          </a:p>
          <a:p>
            <a:pPr algn="ctr">
              <a:lnSpc>
                <a:spcPct val="115000"/>
              </a:lnSpc>
              <a:defRPr/>
            </a:pPr>
            <a:r>
              <a:rPr lang="el-GR" sz="2000" b="1" dirty="0" smtClean="0">
                <a:latin typeface="HellasSouv" pitchFamily="18" charset="0"/>
              </a:rPr>
              <a:t>Τεχνολογία Παραγωγής</a:t>
            </a:r>
            <a:endParaRPr lang="en-US" sz="2000" b="1" dirty="0">
              <a:latin typeface="HellasSouv" pitchFamily="18" charset="0"/>
            </a:endParaRPr>
          </a:p>
          <a:p>
            <a:pPr algn="ctr">
              <a:lnSpc>
                <a:spcPct val="115000"/>
              </a:lnSpc>
              <a:defRPr/>
            </a:pPr>
            <a:r>
              <a:rPr lang="el-GR" sz="2000" b="1" dirty="0" smtClean="0">
                <a:latin typeface="HellasSouv" pitchFamily="18" charset="0"/>
              </a:rPr>
              <a:t>Αποδοτικότητα Διοίκησης</a:t>
            </a:r>
            <a:endParaRPr lang="en-US" sz="2000" b="1" dirty="0">
              <a:latin typeface="HellasSouv" pitchFamily="18" charset="0"/>
            </a:endParaRPr>
          </a:p>
        </p:txBody>
      </p:sp>
      <p:sp>
        <p:nvSpPr>
          <p:cNvPr id="20498" name="Rectangle 18"/>
          <p:cNvSpPr>
            <a:spLocks noChangeArrowheads="1"/>
          </p:cNvSpPr>
          <p:nvPr/>
        </p:nvSpPr>
        <p:spPr bwMode="auto">
          <a:xfrm>
            <a:off x="4572000" y="3502025"/>
            <a:ext cx="4114800" cy="2570577"/>
          </a:xfrm>
          <a:prstGeom prst="rect">
            <a:avLst/>
          </a:prstGeom>
          <a:noFill/>
          <a:ln w="9525">
            <a:noFill/>
            <a:miter lim="800000"/>
            <a:headEnd/>
            <a:tailEnd/>
          </a:ln>
          <a:effectLst>
            <a:outerShdw dist="12700" algn="ctr" rotWithShape="0">
              <a:srgbClr val="FFFFCC"/>
            </a:outerShdw>
          </a:effectLst>
        </p:spPr>
        <p:txBody>
          <a:bodyPr wrap="square" lIns="92075" tIns="46038" rIns="92075" bIns="46038">
            <a:spAutoFit/>
          </a:bodyPr>
          <a:lstStyle/>
          <a:p>
            <a:pPr algn="ctr">
              <a:lnSpc>
                <a:spcPct val="115000"/>
              </a:lnSpc>
              <a:defRPr/>
            </a:pPr>
            <a:r>
              <a:rPr lang="el-GR" sz="2000" b="1" dirty="0" smtClean="0">
                <a:latin typeface="HellasSouv" pitchFamily="18" charset="0"/>
              </a:rPr>
              <a:t>Εσωτερικές Σχέσεις </a:t>
            </a:r>
            <a:endParaRPr lang="en-US" sz="2000" b="1" dirty="0">
              <a:latin typeface="HellasSouv" pitchFamily="18" charset="0"/>
            </a:endParaRPr>
          </a:p>
          <a:p>
            <a:pPr algn="ctr">
              <a:lnSpc>
                <a:spcPct val="115000"/>
              </a:lnSpc>
              <a:defRPr/>
            </a:pPr>
            <a:r>
              <a:rPr lang="el-GR" sz="2000" b="1" dirty="0" smtClean="0">
                <a:latin typeface="HellasSouv" pitchFamily="18" charset="0"/>
              </a:rPr>
              <a:t>Ολοκλήρωση</a:t>
            </a:r>
          </a:p>
          <a:p>
            <a:pPr algn="ctr">
              <a:lnSpc>
                <a:spcPct val="115000"/>
              </a:lnSpc>
              <a:defRPr/>
            </a:pPr>
            <a:r>
              <a:rPr lang="el-GR" sz="2000" b="1" dirty="0" smtClean="0">
                <a:latin typeface="HellasSouv" pitchFamily="18" charset="0"/>
              </a:rPr>
              <a:t>Αλληλεξαρτήσεις </a:t>
            </a:r>
            <a:endParaRPr lang="en-US" sz="2000" b="1" dirty="0">
              <a:latin typeface="HellasSouv" pitchFamily="18" charset="0"/>
            </a:endParaRPr>
          </a:p>
          <a:p>
            <a:pPr algn="ctr">
              <a:lnSpc>
                <a:spcPct val="115000"/>
              </a:lnSpc>
              <a:defRPr/>
            </a:pPr>
            <a:r>
              <a:rPr lang="el-GR" sz="2000" b="1" dirty="0" smtClean="0">
                <a:latin typeface="HellasSouv" pitchFamily="18" charset="0"/>
              </a:rPr>
              <a:t>Χρονική Στιγμή</a:t>
            </a:r>
            <a:endParaRPr lang="en-US" sz="2000" b="1" dirty="0">
              <a:latin typeface="HellasSouv" pitchFamily="18" charset="0"/>
            </a:endParaRPr>
          </a:p>
          <a:p>
            <a:pPr algn="ctr">
              <a:lnSpc>
                <a:spcPct val="115000"/>
              </a:lnSpc>
              <a:defRPr/>
            </a:pPr>
            <a:r>
              <a:rPr lang="el-GR" sz="2000" b="1" dirty="0" smtClean="0">
                <a:latin typeface="HellasSouv" pitchFamily="18" charset="0"/>
              </a:rPr>
              <a:t>Πολιτικές</a:t>
            </a:r>
            <a:endParaRPr lang="en-US" sz="2000" b="1" dirty="0">
              <a:latin typeface="HellasSouv" pitchFamily="18" charset="0"/>
            </a:endParaRPr>
          </a:p>
          <a:p>
            <a:pPr algn="ctr">
              <a:lnSpc>
                <a:spcPct val="115000"/>
              </a:lnSpc>
              <a:defRPr/>
            </a:pPr>
            <a:r>
              <a:rPr lang="el-GR" sz="2000" b="1" dirty="0" smtClean="0">
                <a:latin typeface="HellasSouv" pitchFamily="18" charset="0"/>
              </a:rPr>
              <a:t>Τοποθεσία</a:t>
            </a:r>
            <a:r>
              <a:rPr lang="en-US" sz="2000" b="1" dirty="0" smtClean="0">
                <a:latin typeface="HellasSouv" pitchFamily="18" charset="0"/>
              </a:rPr>
              <a:t> </a:t>
            </a:r>
            <a:endParaRPr lang="en-US" sz="2000" b="1" dirty="0">
              <a:latin typeface="HellasSouv" pitchFamily="18" charset="0"/>
            </a:endParaRPr>
          </a:p>
          <a:p>
            <a:pPr algn="ctr">
              <a:lnSpc>
                <a:spcPct val="115000"/>
              </a:lnSpc>
              <a:defRPr/>
            </a:pPr>
            <a:r>
              <a:rPr lang="el-GR" sz="2000" b="1" dirty="0" smtClean="0">
                <a:latin typeface="HellasSouv" pitchFamily="18" charset="0"/>
              </a:rPr>
              <a:t>Θεσμικό Πλαίσιο</a:t>
            </a:r>
            <a:endParaRPr lang="en-US" sz="2000" b="1" dirty="0">
              <a:latin typeface="HellasSouv" pitchFamily="18" charset="0"/>
            </a:endParaRPr>
          </a:p>
        </p:txBody>
      </p:sp>
      <p:sp>
        <p:nvSpPr>
          <p:cNvPr id="28691" name="Line 19"/>
          <p:cNvSpPr>
            <a:spLocks noChangeShapeType="1"/>
          </p:cNvSpPr>
          <p:nvPr/>
        </p:nvSpPr>
        <p:spPr bwMode="auto">
          <a:xfrm>
            <a:off x="304800" y="5675313"/>
            <a:ext cx="8458200" cy="0"/>
          </a:xfrm>
          <a:prstGeom prst="line">
            <a:avLst/>
          </a:prstGeom>
          <a:noFill/>
          <a:ln w="25400">
            <a:solidFill>
              <a:schemeClr val="tx1"/>
            </a:solidFill>
            <a:prstDash val="sysDot"/>
            <a:round/>
            <a:headEnd type="none" w="sm" len="sm"/>
            <a:tailEnd type="none" w="sm" len="sm"/>
          </a:ln>
        </p:spPr>
        <p:txBody>
          <a:bodyPr wrap="none" anchor="ctr"/>
          <a:lstStyle/>
          <a:p>
            <a:endParaRPr lang="el-GR"/>
          </a:p>
        </p:txBody>
      </p:sp>
      <p:sp>
        <p:nvSpPr>
          <p:cNvPr id="442388" name="Text Box 20"/>
          <p:cNvSpPr txBox="1">
            <a:spLocks noChangeArrowheads="1"/>
          </p:cNvSpPr>
          <p:nvPr/>
        </p:nvSpPr>
        <p:spPr bwMode="auto">
          <a:xfrm>
            <a:off x="457200" y="381000"/>
            <a:ext cx="8305800" cy="579438"/>
          </a:xfrm>
          <a:prstGeom prst="rect">
            <a:avLst/>
          </a:prstGeom>
          <a:noFill/>
          <a:ln>
            <a:noFill/>
          </a:ln>
          <a:effectLst/>
          <a:extLst/>
        </p:spPr>
        <p:txBody>
          <a:bodyPr>
            <a:spAutoFit/>
          </a:bodyPr>
          <a:lstStyle/>
          <a:p>
            <a:pPr algn="ctr">
              <a:spcBef>
                <a:spcPct val="50000"/>
              </a:spcBef>
              <a:defRPr/>
            </a:pPr>
            <a:r>
              <a:rPr lang="el-GR" sz="3200" b="1" dirty="0" smtClean="0">
                <a:solidFill>
                  <a:srgbClr val="FF0000"/>
                </a:solidFill>
                <a:effectLst>
                  <a:outerShdw blurRad="38100" dist="38100" dir="2700000" algn="tl">
                    <a:srgbClr val="C0C0C0"/>
                  </a:outerShdw>
                </a:effectLst>
              </a:rPr>
              <a:t>Οδηγοί </a:t>
            </a:r>
            <a:r>
              <a:rPr lang="el-GR" sz="3200" b="1" dirty="0">
                <a:solidFill>
                  <a:srgbClr val="FF0000"/>
                </a:solidFill>
                <a:effectLst>
                  <a:outerShdw blurRad="38100" dist="38100" dir="2700000" algn="tl">
                    <a:srgbClr val="C0C0C0"/>
                  </a:outerShdw>
                </a:effectLst>
              </a:rPr>
              <a:t>Κόστους (</a:t>
            </a:r>
            <a:r>
              <a:rPr lang="en-US" sz="3200" b="1" dirty="0">
                <a:solidFill>
                  <a:srgbClr val="FF0000"/>
                </a:solidFill>
                <a:effectLst>
                  <a:outerShdw blurRad="38100" dist="38100" dir="2700000" algn="tl">
                    <a:srgbClr val="C0C0C0"/>
                  </a:outerShdw>
                </a:effectLst>
              </a:rPr>
              <a:t>Cost Drivers)</a:t>
            </a:r>
          </a:p>
        </p:txBody>
      </p:sp>
      <p:sp>
        <p:nvSpPr>
          <p:cNvPr id="28693" name="Text Box 21"/>
          <p:cNvSpPr txBox="1">
            <a:spLocks noChangeArrowheads="1"/>
          </p:cNvSpPr>
          <p:nvPr/>
        </p:nvSpPr>
        <p:spPr bwMode="auto">
          <a:xfrm>
            <a:off x="152400" y="6248400"/>
            <a:ext cx="8686800" cy="400110"/>
          </a:xfrm>
          <a:prstGeom prst="rect">
            <a:avLst/>
          </a:prstGeom>
          <a:noFill/>
          <a:ln w="12700">
            <a:noFill/>
            <a:miter lim="800000"/>
            <a:headEnd/>
            <a:tailEnd/>
          </a:ln>
        </p:spPr>
        <p:txBody>
          <a:bodyPr>
            <a:spAutoFit/>
          </a:bodyPr>
          <a:lstStyle/>
          <a:p>
            <a:pPr>
              <a:spcBef>
                <a:spcPct val="50000"/>
              </a:spcBef>
            </a:pPr>
            <a:r>
              <a:rPr lang="el-GR" sz="1000" dirty="0">
                <a:solidFill>
                  <a:srgbClr val="000000"/>
                </a:solidFill>
              </a:rPr>
              <a:t>Πηγές</a:t>
            </a:r>
            <a:r>
              <a:rPr lang="en-US" sz="1000" dirty="0">
                <a:solidFill>
                  <a:srgbClr val="000000"/>
                </a:solidFill>
              </a:rPr>
              <a:t>: </a:t>
            </a:r>
            <a:r>
              <a:rPr lang="en-US" sz="1000" b="1" dirty="0">
                <a:solidFill>
                  <a:srgbClr val="000000"/>
                </a:solidFill>
              </a:rPr>
              <a:t>Grant</a:t>
            </a:r>
            <a:r>
              <a:rPr lang="en-US" sz="1000" dirty="0">
                <a:solidFill>
                  <a:srgbClr val="000000"/>
                </a:solidFill>
              </a:rPr>
              <a:t> R.M., </a:t>
            </a:r>
            <a:r>
              <a:rPr lang="en-US" sz="1000" i="1" u="sng" dirty="0">
                <a:solidFill>
                  <a:srgbClr val="000000"/>
                </a:solidFill>
              </a:rPr>
              <a:t>Contemporary Strategy Analysis: Concepts, Techniques Applications</a:t>
            </a:r>
            <a:r>
              <a:rPr lang="en-US" sz="1000" i="1" dirty="0">
                <a:solidFill>
                  <a:srgbClr val="000000"/>
                </a:solidFill>
              </a:rPr>
              <a:t>, </a:t>
            </a:r>
            <a:r>
              <a:rPr lang="en-US" sz="1000" dirty="0">
                <a:solidFill>
                  <a:srgbClr val="000000"/>
                </a:solidFill>
              </a:rPr>
              <a:t>Blackwell Business, 1998, Third Edition, pp 195-212 </a:t>
            </a:r>
            <a:r>
              <a:rPr lang="el-GR" sz="1000" dirty="0">
                <a:solidFill>
                  <a:srgbClr val="000000"/>
                </a:solidFill>
              </a:rPr>
              <a:t>και</a:t>
            </a:r>
            <a:r>
              <a:rPr lang="en-GB" sz="1000" dirty="0">
                <a:solidFill>
                  <a:srgbClr val="000000"/>
                </a:solidFill>
              </a:rPr>
              <a:t>  </a:t>
            </a:r>
            <a:r>
              <a:rPr lang="en-US" sz="1000" b="1" dirty="0">
                <a:solidFill>
                  <a:srgbClr val="000000"/>
                </a:solidFill>
              </a:rPr>
              <a:t>Porter</a:t>
            </a:r>
            <a:r>
              <a:rPr lang="en-US" sz="1000" dirty="0">
                <a:solidFill>
                  <a:srgbClr val="000000"/>
                </a:solidFill>
              </a:rPr>
              <a:t> M., </a:t>
            </a:r>
            <a:r>
              <a:rPr lang="en-GB" sz="1000" dirty="0">
                <a:solidFill>
                  <a:srgbClr val="000000"/>
                </a:solidFill>
              </a:rPr>
              <a:t>”</a:t>
            </a:r>
            <a:r>
              <a:rPr lang="en-US" sz="1000" u="sng" dirty="0">
                <a:solidFill>
                  <a:srgbClr val="000000"/>
                </a:solidFill>
              </a:rPr>
              <a:t>Competitive Advantage</a:t>
            </a:r>
            <a:r>
              <a:rPr lang="en-GB" sz="1000" dirty="0">
                <a:solidFill>
                  <a:srgbClr val="000000"/>
                </a:solidFill>
              </a:rPr>
              <a:t>”, </a:t>
            </a:r>
            <a:r>
              <a:rPr lang="en-US" sz="1000" dirty="0">
                <a:solidFill>
                  <a:srgbClr val="000000"/>
                </a:solidFill>
              </a:rPr>
              <a:t>New York, The Free Press, 1985</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3394" name="Rectangle 1026"/>
          <p:cNvSpPr>
            <a:spLocks noChangeArrowheads="1"/>
          </p:cNvSpPr>
          <p:nvPr/>
        </p:nvSpPr>
        <p:spPr bwMode="auto">
          <a:xfrm>
            <a:off x="609600" y="152400"/>
            <a:ext cx="7734300" cy="609600"/>
          </a:xfrm>
          <a:prstGeom prst="rect">
            <a:avLst/>
          </a:prstGeom>
          <a:gradFill rotWithShape="0">
            <a:gsLst>
              <a:gs pos="0">
                <a:schemeClr val="bg1"/>
              </a:gs>
              <a:gs pos="100000">
                <a:schemeClr val="bg1">
                  <a:gamma/>
                  <a:shade val="89804"/>
                  <a:invGamma/>
                </a:schemeClr>
              </a:gs>
            </a:gsLst>
            <a:lin ang="2700000" scaled="1"/>
          </a:gradFill>
          <a:ln>
            <a:noFill/>
          </a:ln>
          <a:effectLst/>
          <a:extLst/>
        </p:spPr>
        <p:txBody>
          <a:bodyPr lIns="92075" tIns="46038" rIns="92075" bIns="46038" anchor="ctr"/>
          <a:lstStyle/>
          <a:p>
            <a:pPr algn="ctr" defTabSz="762000">
              <a:lnSpc>
                <a:spcPct val="70000"/>
              </a:lnSpc>
              <a:defRPr/>
            </a:pPr>
            <a:r>
              <a:rPr lang="el-GR" sz="2400" b="1" dirty="0" smtClean="0">
                <a:solidFill>
                  <a:srgbClr val="FF6633"/>
                </a:solidFill>
                <a:effectLst>
                  <a:outerShdw blurRad="38100" dist="38100" dir="2700000" algn="tl">
                    <a:srgbClr val="C0C0C0"/>
                  </a:outerShdw>
                </a:effectLst>
                <a:latin typeface="Arial" charset="0"/>
              </a:rPr>
              <a:t>Πλεονεκτήματα- Μειονεκτήματα Στρατηγικής Ηγεσίας Κόστους</a:t>
            </a:r>
            <a:endParaRPr lang="en-US" sz="2400" b="1" dirty="0">
              <a:solidFill>
                <a:srgbClr val="FF6633"/>
              </a:solidFill>
              <a:effectLst>
                <a:outerShdw blurRad="38100" dist="38100" dir="2700000" algn="tl">
                  <a:srgbClr val="C0C0C0"/>
                </a:outerShdw>
              </a:effectLst>
              <a:latin typeface="Arial" charset="0"/>
            </a:endParaRPr>
          </a:p>
        </p:txBody>
      </p:sp>
      <p:graphicFrame>
        <p:nvGraphicFramePr>
          <p:cNvPr id="3074" name="Object 1027"/>
          <p:cNvGraphicFramePr>
            <a:graphicFrameLocks/>
          </p:cNvGraphicFramePr>
          <p:nvPr/>
        </p:nvGraphicFramePr>
        <p:xfrm>
          <a:off x="323850" y="838200"/>
          <a:ext cx="8820150" cy="5794375"/>
        </p:xfrm>
        <a:graphic>
          <a:graphicData uri="http://schemas.openxmlformats.org/presentationml/2006/ole">
            <mc:AlternateContent xmlns:mc="http://schemas.openxmlformats.org/markup-compatibility/2006">
              <mc:Choice xmlns:v="urn:schemas-microsoft-com:vml" Requires="v">
                <p:oleObj spid="_x0000_s6147" name="Document" r:id="rId5" imgW="9918192" imgH="6516624" progId="Word.Document.8">
                  <p:embed/>
                </p:oleObj>
              </mc:Choice>
              <mc:Fallback>
                <p:oleObj name="Document" r:id="rId5" imgW="9918192" imgH="6516624" progId="Word.Document.8">
                  <p:embed/>
                  <p:pic>
                    <p:nvPicPr>
                      <p:cNvPr id="0" name="Object 1027"/>
                      <p:cNvPicPr>
                        <a:picLocks noChangeArrowheads="1"/>
                      </p:cNvPicPr>
                      <p:nvPr/>
                    </p:nvPicPr>
                    <p:blipFill>
                      <a:blip r:embed="rId6">
                        <a:extLst>
                          <a:ext uri="{28A0092B-C50C-407E-A947-70E740481C1C}">
                            <a14:useLocalDpi xmlns:a14="http://schemas.microsoft.com/office/drawing/2010/main" val="0"/>
                          </a:ext>
                        </a:extLst>
                      </a:blip>
                      <a:srcRect b="5569"/>
                      <a:stretch>
                        <a:fillRect/>
                      </a:stretch>
                    </p:blipFill>
                    <p:spPr bwMode="auto">
                      <a:xfrm>
                        <a:off x="323850" y="838200"/>
                        <a:ext cx="8820150" cy="5794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076" name="Text Box 1028"/>
          <p:cNvSpPr txBox="1">
            <a:spLocks noChangeArrowheads="1"/>
          </p:cNvSpPr>
          <p:nvPr/>
        </p:nvSpPr>
        <p:spPr bwMode="auto">
          <a:xfrm>
            <a:off x="381000" y="6583363"/>
            <a:ext cx="8763000" cy="246221"/>
          </a:xfrm>
          <a:prstGeom prst="rect">
            <a:avLst/>
          </a:prstGeom>
          <a:noFill/>
          <a:ln w="12700">
            <a:noFill/>
            <a:miter lim="800000"/>
            <a:headEnd/>
            <a:tailEnd/>
          </a:ln>
        </p:spPr>
        <p:txBody>
          <a:bodyPr>
            <a:spAutoFit/>
          </a:bodyPr>
          <a:lstStyle/>
          <a:p>
            <a:pPr marL="381000" lvl="2">
              <a:spcBef>
                <a:spcPts val="400"/>
              </a:spcBef>
            </a:pPr>
            <a:r>
              <a:rPr lang="el-GR" sz="1000" b="1" dirty="0">
                <a:solidFill>
                  <a:srgbClr val="000000"/>
                </a:solidFill>
              </a:rPr>
              <a:t>Πηγή</a:t>
            </a:r>
            <a:r>
              <a:rPr lang="en-US" sz="1000" dirty="0">
                <a:solidFill>
                  <a:srgbClr val="000000"/>
                </a:solidFill>
              </a:rPr>
              <a:t>: Hill, C.W.L. and G.R. Jones, </a:t>
            </a:r>
            <a:r>
              <a:rPr lang="en-US" sz="1000" u="sng" dirty="0">
                <a:solidFill>
                  <a:srgbClr val="000000"/>
                </a:solidFill>
              </a:rPr>
              <a:t>Strategic Management Theory: An Integrated Approach</a:t>
            </a:r>
            <a:r>
              <a:rPr lang="en-US" sz="1000" dirty="0">
                <a:solidFill>
                  <a:srgbClr val="000000"/>
                </a:solidFill>
              </a:rPr>
              <a:t>, Houghton Mifflin, 1995, pp 172-174</a:t>
            </a:r>
            <a:endParaRPr lang="en-US" sz="1000"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8628" name="Rectangle 4"/>
          <p:cNvSpPr>
            <a:spLocks noGrp="1" noChangeArrowheads="1"/>
          </p:cNvSpPr>
          <p:nvPr>
            <p:ph type="title"/>
          </p:nvPr>
        </p:nvSpPr>
        <p:spPr>
          <a:xfrm>
            <a:off x="685800" y="0"/>
            <a:ext cx="7772400" cy="1143000"/>
          </a:xfrm>
        </p:spPr>
        <p:txBody>
          <a:bodyPr/>
          <a:lstStyle/>
          <a:p>
            <a:pPr>
              <a:defRPr/>
            </a:pPr>
            <a:r>
              <a:rPr lang="el-GR" sz="1800" b="0" smtClean="0"/>
              <a:t>Κίνδυνοι  Γενικών (</a:t>
            </a:r>
            <a:r>
              <a:rPr lang="en-US" sz="1800" b="0" smtClean="0"/>
              <a:t>Generic ) A</a:t>
            </a:r>
            <a:r>
              <a:rPr lang="el-GR" sz="1800" b="0" smtClean="0"/>
              <a:t>νταγωνιστικών Στρατηγικών</a:t>
            </a:r>
            <a:br>
              <a:rPr lang="el-GR" sz="1800" b="0" smtClean="0"/>
            </a:br>
            <a:endParaRPr lang="el-GR" sz="1800" b="0" smtClean="0"/>
          </a:p>
        </p:txBody>
      </p:sp>
      <p:sp>
        <p:nvSpPr>
          <p:cNvPr id="538629" name="Rectangle 5"/>
          <p:cNvSpPr>
            <a:spLocks noGrp="1" noChangeArrowheads="1"/>
          </p:cNvSpPr>
          <p:nvPr>
            <p:ph type="body" idx="1"/>
          </p:nvPr>
        </p:nvSpPr>
        <p:spPr>
          <a:xfrm>
            <a:off x="214282" y="685800"/>
            <a:ext cx="8548718" cy="5886472"/>
          </a:xfrm>
          <a:ln w="38100">
            <a:solidFill>
              <a:schemeClr val="bg1"/>
            </a:solidFill>
            <a:miter lim="800000"/>
            <a:headEnd/>
            <a:tailEnd/>
          </a:ln>
        </p:spPr>
        <p:txBody>
          <a:bodyPr/>
          <a:lstStyle/>
          <a:p>
            <a:pPr>
              <a:buFontTx/>
              <a:buNone/>
              <a:defRPr/>
            </a:pPr>
            <a:r>
              <a:rPr lang="el-GR" sz="1200" b="1" dirty="0" smtClean="0"/>
              <a:t>Κίνδυνοι Ηγεσίας  Κόστους                           Κίνδυνοι Διαφοροποίησης                                        Κίνδυνοι   Εστίασης</a:t>
            </a:r>
            <a:endParaRPr lang="el-GR" sz="1200" dirty="0" smtClean="0"/>
          </a:p>
          <a:p>
            <a:pPr>
              <a:buFontTx/>
              <a:buNone/>
              <a:defRPr/>
            </a:pPr>
            <a:endParaRPr lang="el-GR" sz="1200" dirty="0" smtClean="0"/>
          </a:p>
          <a:p>
            <a:pPr>
              <a:buFontTx/>
              <a:buNone/>
              <a:defRPr/>
            </a:pPr>
            <a:r>
              <a:rPr lang="el-GR" sz="1200" dirty="0" smtClean="0"/>
              <a:t>  Η ηγεσία κόστους δεν διατηρείται          Η διαφοροποίηση δεν                         H  στρατηγική εστίασης μιμείται από τους   </a:t>
            </a:r>
          </a:p>
          <a:p>
            <a:pPr>
              <a:buFontTx/>
              <a:buNone/>
              <a:defRPr/>
            </a:pPr>
            <a:r>
              <a:rPr lang="el-GR" sz="1200" dirty="0" smtClean="0"/>
              <a:t>*   Μιμητισμού των ανταγωνιστών             αντέχει </a:t>
            </a:r>
            <a:r>
              <a:rPr lang="en-US" sz="1200" dirty="0" smtClean="0"/>
              <a:t>/ </a:t>
            </a:r>
            <a:r>
              <a:rPr lang="el-GR" sz="1200" dirty="0" smtClean="0"/>
              <a:t>διατηρείται</a:t>
            </a:r>
            <a:r>
              <a:rPr lang="en-US" sz="1200" dirty="0" smtClean="0"/>
              <a:t>:</a:t>
            </a:r>
            <a:r>
              <a:rPr lang="el-GR" sz="1200" dirty="0" smtClean="0"/>
              <a:t>                         ανταγωνιστές. </a:t>
            </a:r>
          </a:p>
          <a:p>
            <a:pPr>
              <a:buFontTx/>
              <a:buNone/>
              <a:defRPr/>
            </a:pPr>
            <a:r>
              <a:rPr lang="el-GR" sz="1200" dirty="0" smtClean="0"/>
              <a:t>*   Τεχνολογικές αλλαγές                                                                                             Το τμήμα της αγοράς σταματά να είναι</a:t>
            </a:r>
          </a:p>
          <a:p>
            <a:pPr>
              <a:buFontTx/>
              <a:buNone/>
              <a:defRPr/>
            </a:pPr>
            <a:r>
              <a:rPr lang="el-GR" sz="1200" dirty="0" smtClean="0"/>
              <a:t> *  Τα άλλα πλεονεκτήματα κόστους                                                                          ελκυστικό</a:t>
            </a:r>
            <a:r>
              <a:rPr lang="en-US" sz="1200" dirty="0" smtClean="0"/>
              <a:t>: </a:t>
            </a:r>
          </a:p>
          <a:p>
            <a:pPr>
              <a:buFontTx/>
              <a:buNone/>
              <a:defRPr/>
            </a:pPr>
            <a:r>
              <a:rPr lang="en-US" sz="1200" dirty="0" smtClean="0"/>
              <a:t>     “</a:t>
            </a:r>
            <a:r>
              <a:rPr lang="en-US" sz="1200" dirty="0" err="1" smtClean="0"/>
              <a:t>διαβρώνονται</a:t>
            </a:r>
            <a:r>
              <a:rPr lang="en-US" sz="1200" dirty="0" smtClean="0"/>
              <a:t>”                                   *  </a:t>
            </a:r>
            <a:r>
              <a:rPr lang="en-US" sz="1200" dirty="0" err="1" smtClean="0"/>
              <a:t>Μιμιτισμός</a:t>
            </a:r>
            <a:r>
              <a:rPr lang="en-US" sz="1200" dirty="0" smtClean="0"/>
              <a:t> των </a:t>
            </a:r>
            <a:r>
              <a:rPr lang="en-US" sz="1200" dirty="0" err="1" smtClean="0"/>
              <a:t>ανταγωνιστών</a:t>
            </a:r>
            <a:r>
              <a:rPr lang="en-US" sz="1200" dirty="0" smtClean="0"/>
              <a:t>            *   </a:t>
            </a:r>
            <a:r>
              <a:rPr lang="en-US" sz="1200" dirty="0" err="1" smtClean="0"/>
              <a:t>το</a:t>
            </a:r>
            <a:r>
              <a:rPr lang="en-US" sz="1200" dirty="0" smtClean="0"/>
              <a:t> </a:t>
            </a:r>
            <a:r>
              <a:rPr lang="en-US" sz="1200" dirty="0" err="1" smtClean="0"/>
              <a:t>ίδιο</a:t>
            </a:r>
            <a:r>
              <a:rPr lang="en-US" sz="1200" dirty="0" smtClean="0"/>
              <a:t> </a:t>
            </a:r>
            <a:r>
              <a:rPr lang="en-US" sz="1200" dirty="0" err="1" smtClean="0"/>
              <a:t>τμήμα</a:t>
            </a:r>
            <a:r>
              <a:rPr lang="en-US" sz="1200" dirty="0" smtClean="0"/>
              <a:t> “ </a:t>
            </a:r>
            <a:r>
              <a:rPr lang="en-US" sz="1200" dirty="0" err="1" smtClean="0"/>
              <a:t>χάνεται</a:t>
            </a:r>
            <a:r>
              <a:rPr lang="en-US" sz="1200" dirty="0" smtClean="0"/>
              <a:t>” </a:t>
            </a:r>
          </a:p>
          <a:p>
            <a:pPr>
              <a:buFontTx/>
              <a:buNone/>
              <a:defRPr/>
            </a:pPr>
            <a:r>
              <a:rPr lang="en-US" sz="1200" dirty="0" smtClean="0"/>
              <a:t>                                                             </a:t>
            </a:r>
            <a:r>
              <a:rPr lang="el-GR" sz="1200" dirty="0" smtClean="0"/>
              <a:t>       </a:t>
            </a:r>
            <a:r>
              <a:rPr lang="en-US" sz="1200" dirty="0" smtClean="0"/>
              <a:t> *  Η </a:t>
            </a:r>
            <a:r>
              <a:rPr lang="en-US" sz="1200" dirty="0" err="1" smtClean="0"/>
              <a:t>διαφοροποίηση</a:t>
            </a:r>
            <a:r>
              <a:rPr lang="en-US" sz="1200" dirty="0" smtClean="0"/>
              <a:t> </a:t>
            </a:r>
            <a:r>
              <a:rPr lang="en-US" sz="1200" dirty="0" err="1" smtClean="0"/>
              <a:t>δεν</a:t>
            </a:r>
            <a:r>
              <a:rPr lang="en-US" sz="1200" dirty="0" smtClean="0"/>
              <a:t> </a:t>
            </a:r>
            <a:r>
              <a:rPr lang="en-US" sz="1200" dirty="0" err="1" smtClean="0"/>
              <a:t>είναι</a:t>
            </a:r>
            <a:r>
              <a:rPr lang="en-US" sz="1200" dirty="0" smtClean="0"/>
              <a:t> </a:t>
            </a:r>
            <a:r>
              <a:rPr lang="en-US" sz="1200" dirty="0" err="1" smtClean="0"/>
              <a:t>τόσο</a:t>
            </a:r>
            <a:r>
              <a:rPr lang="en-US" sz="1200" dirty="0" smtClean="0"/>
              <a:t>    </a:t>
            </a:r>
          </a:p>
          <a:p>
            <a:pPr>
              <a:buFontTx/>
              <a:buNone/>
              <a:defRPr/>
            </a:pPr>
            <a:r>
              <a:rPr lang="en-US" sz="1200" dirty="0" smtClean="0"/>
              <a:t>                                                              </a:t>
            </a:r>
            <a:r>
              <a:rPr lang="el-GR" sz="1200" dirty="0" smtClean="0"/>
              <a:t>        </a:t>
            </a:r>
            <a:r>
              <a:rPr lang="en-US" sz="1200" dirty="0" err="1" smtClean="0"/>
              <a:t>σημαντική</a:t>
            </a:r>
            <a:r>
              <a:rPr lang="en-US" sz="1200" dirty="0" smtClean="0"/>
              <a:t> </a:t>
            </a:r>
            <a:r>
              <a:rPr lang="en-US" sz="1200" dirty="0" err="1" smtClean="0"/>
              <a:t>για</a:t>
            </a:r>
            <a:r>
              <a:rPr lang="en-US" sz="1200" dirty="0" smtClean="0"/>
              <a:t> </a:t>
            </a:r>
            <a:r>
              <a:rPr lang="en-US" sz="1200" dirty="0" err="1" smtClean="0"/>
              <a:t>τους</a:t>
            </a:r>
            <a:r>
              <a:rPr lang="en-US" sz="1200" dirty="0" smtClean="0"/>
              <a:t> </a:t>
            </a:r>
            <a:r>
              <a:rPr lang="en-US" sz="1200" dirty="0" err="1" smtClean="0"/>
              <a:t>καταναλωτές</a:t>
            </a:r>
            <a:r>
              <a:rPr lang="en-US" sz="1200" dirty="0" smtClean="0"/>
              <a:t>             *   η </a:t>
            </a:r>
            <a:r>
              <a:rPr lang="en-US" sz="1200" dirty="0" err="1" smtClean="0"/>
              <a:t>ζήτηση</a:t>
            </a:r>
            <a:r>
              <a:rPr lang="en-US" sz="1200" dirty="0" smtClean="0"/>
              <a:t> </a:t>
            </a:r>
            <a:r>
              <a:rPr lang="en-US" sz="1200" dirty="0" err="1" smtClean="0"/>
              <a:t>μειώνεται</a:t>
            </a:r>
            <a:r>
              <a:rPr lang="en-US" sz="1200" dirty="0" smtClean="0"/>
              <a:t> </a:t>
            </a:r>
          </a:p>
          <a:p>
            <a:pPr>
              <a:buFontTx/>
              <a:buNone/>
              <a:defRPr/>
            </a:pPr>
            <a:endParaRPr lang="en-US" sz="1200" dirty="0" smtClean="0"/>
          </a:p>
          <a:p>
            <a:pPr>
              <a:buFontTx/>
              <a:buNone/>
              <a:defRPr/>
            </a:pPr>
            <a:r>
              <a:rPr lang="en-US" sz="1200" dirty="0" smtClean="0"/>
              <a:t>  </a:t>
            </a:r>
            <a:r>
              <a:rPr lang="en-US" sz="1200" dirty="0" err="1" smtClean="0"/>
              <a:t>Προσέγγιση</a:t>
            </a:r>
            <a:r>
              <a:rPr lang="en-US" sz="1200" dirty="0" smtClean="0"/>
              <a:t> </a:t>
            </a:r>
            <a:r>
              <a:rPr lang="en-US" sz="1200" dirty="0" err="1" smtClean="0"/>
              <a:t>με</a:t>
            </a:r>
            <a:r>
              <a:rPr lang="en-US" sz="1200" dirty="0" smtClean="0"/>
              <a:t> </a:t>
            </a:r>
            <a:r>
              <a:rPr lang="en-US" sz="1200" dirty="0" err="1" smtClean="0"/>
              <a:t>την</a:t>
            </a:r>
            <a:r>
              <a:rPr lang="en-US" sz="1200" dirty="0" smtClean="0"/>
              <a:t> </a:t>
            </a:r>
            <a:r>
              <a:rPr lang="en-US" sz="1200" dirty="0" err="1" smtClean="0"/>
              <a:t>διαφοροποίηση</a:t>
            </a:r>
            <a:r>
              <a:rPr lang="en-US" sz="1200" dirty="0" smtClean="0"/>
              <a:t>   </a:t>
            </a:r>
            <a:r>
              <a:rPr lang="en-US" sz="1200" dirty="0" err="1" smtClean="0"/>
              <a:t>Προσέγγιση</a:t>
            </a:r>
            <a:r>
              <a:rPr lang="en-US" sz="1200" dirty="0" smtClean="0"/>
              <a:t> </a:t>
            </a:r>
            <a:r>
              <a:rPr lang="en-US" sz="1200" dirty="0" err="1" smtClean="0"/>
              <a:t>με</a:t>
            </a:r>
            <a:r>
              <a:rPr lang="en-US" sz="1200" dirty="0" smtClean="0"/>
              <a:t> </a:t>
            </a:r>
            <a:r>
              <a:rPr lang="en-US" sz="1200" dirty="0" err="1" smtClean="0"/>
              <a:t>το</a:t>
            </a:r>
            <a:r>
              <a:rPr lang="en-US" sz="1200" dirty="0" smtClean="0"/>
              <a:t> </a:t>
            </a:r>
            <a:r>
              <a:rPr lang="en-US" sz="1200" dirty="0" err="1" smtClean="0"/>
              <a:t>κόστος</a:t>
            </a:r>
            <a:r>
              <a:rPr lang="en-US" sz="1200" dirty="0" smtClean="0"/>
              <a:t> </a:t>
            </a:r>
            <a:r>
              <a:rPr lang="en-US" sz="1200" dirty="0" err="1" smtClean="0"/>
              <a:t>χάνεται</a:t>
            </a:r>
            <a:r>
              <a:rPr lang="en-US" sz="1200" dirty="0" smtClean="0"/>
              <a:t>      </a:t>
            </a:r>
            <a:r>
              <a:rPr lang="en-US" sz="1200" dirty="0" err="1" smtClean="0"/>
              <a:t>Οι</a:t>
            </a:r>
            <a:r>
              <a:rPr lang="en-US" sz="1200" dirty="0" smtClean="0"/>
              <a:t> </a:t>
            </a:r>
            <a:r>
              <a:rPr lang="en-US" sz="1200" dirty="0" err="1" smtClean="0"/>
              <a:t>ανταγωνιστές</a:t>
            </a:r>
            <a:r>
              <a:rPr lang="en-US" sz="1200" dirty="0" smtClean="0"/>
              <a:t> που </a:t>
            </a:r>
            <a:r>
              <a:rPr lang="en-US" sz="1200" dirty="0" err="1" smtClean="0"/>
              <a:t>εστιάζουν</a:t>
            </a:r>
            <a:r>
              <a:rPr lang="en-US" sz="1200" dirty="0" smtClean="0"/>
              <a:t> </a:t>
            </a:r>
            <a:r>
              <a:rPr lang="en-US" sz="1200" dirty="0" err="1" smtClean="0"/>
              <a:t>στο</a:t>
            </a:r>
            <a:r>
              <a:rPr lang="en-US" sz="1200" dirty="0" smtClean="0"/>
              <a:t>   </a:t>
            </a:r>
          </a:p>
          <a:p>
            <a:pPr>
              <a:buFontTx/>
              <a:buNone/>
              <a:defRPr/>
            </a:pPr>
            <a:r>
              <a:rPr lang="en-US" sz="1200" dirty="0" smtClean="0"/>
              <a:t>  </a:t>
            </a:r>
            <a:r>
              <a:rPr lang="en-US" sz="1200" dirty="0" err="1" smtClean="0"/>
              <a:t>χάνεται</a:t>
            </a:r>
            <a:r>
              <a:rPr lang="en-US" sz="1200" dirty="0" smtClean="0"/>
              <a:t>                                                                                                                        </a:t>
            </a:r>
            <a:r>
              <a:rPr lang="en-US" sz="1200" dirty="0" err="1" smtClean="0"/>
              <a:t>σύνολο</a:t>
            </a:r>
            <a:r>
              <a:rPr lang="en-US" sz="1200" dirty="0" smtClean="0"/>
              <a:t>   </a:t>
            </a:r>
            <a:r>
              <a:rPr lang="en-US" sz="1200" dirty="0" err="1" smtClean="0"/>
              <a:t>της</a:t>
            </a:r>
            <a:r>
              <a:rPr lang="en-US" sz="1200" dirty="0" smtClean="0"/>
              <a:t> </a:t>
            </a:r>
            <a:r>
              <a:rPr lang="en-US" sz="1200" dirty="0" err="1" smtClean="0"/>
              <a:t>αγοράς</a:t>
            </a:r>
            <a:r>
              <a:rPr lang="en-US" sz="1200" dirty="0" smtClean="0"/>
              <a:t> </a:t>
            </a:r>
            <a:r>
              <a:rPr lang="en-US" sz="1200" dirty="0" err="1" smtClean="0"/>
              <a:t>καταλαμβάνουν</a:t>
            </a:r>
            <a:r>
              <a:rPr lang="en-US" sz="1200" dirty="0" smtClean="0"/>
              <a:t> και</a:t>
            </a:r>
          </a:p>
          <a:p>
            <a:pPr>
              <a:buFontTx/>
              <a:buNone/>
              <a:defRPr/>
            </a:pPr>
            <a:r>
              <a:rPr lang="en-US" sz="1200" dirty="0" smtClean="0"/>
              <a:t>                                                                                                                                        </a:t>
            </a:r>
            <a:r>
              <a:rPr lang="en-US" sz="1200" dirty="0" err="1" smtClean="0"/>
              <a:t>το</a:t>
            </a:r>
            <a:r>
              <a:rPr lang="en-US" sz="1200" dirty="0" smtClean="0"/>
              <a:t> </a:t>
            </a:r>
            <a:r>
              <a:rPr lang="en-US" sz="1200" dirty="0" err="1" smtClean="0"/>
              <a:t>τμήμα</a:t>
            </a:r>
            <a:r>
              <a:rPr lang="en-US" sz="1200" dirty="0" smtClean="0"/>
              <a:t> </a:t>
            </a:r>
            <a:r>
              <a:rPr lang="en-US" sz="1200" dirty="0" err="1" smtClean="0"/>
              <a:t>αυτό</a:t>
            </a:r>
            <a:r>
              <a:rPr lang="en-US" sz="1200" dirty="0" smtClean="0"/>
              <a:t>:</a:t>
            </a:r>
            <a:r>
              <a:rPr lang="el-GR" sz="1200" dirty="0" smtClean="0"/>
              <a:t> </a:t>
            </a:r>
          </a:p>
          <a:p>
            <a:pPr>
              <a:buFontTx/>
              <a:buNone/>
              <a:defRPr/>
            </a:pPr>
            <a:r>
              <a:rPr lang="el-GR" sz="1200" dirty="0" smtClean="0"/>
              <a:t>                                                                                                                         </a:t>
            </a:r>
            <a:r>
              <a:rPr lang="en-US" sz="1200" dirty="0" smtClean="0"/>
              <a:t>            </a:t>
            </a:r>
            <a:r>
              <a:rPr lang="el-GR" sz="1200" dirty="0" smtClean="0"/>
              <a:t> *   Οι  διαφορές του τμήματος με άλλα</a:t>
            </a:r>
          </a:p>
          <a:p>
            <a:pPr>
              <a:buFontTx/>
              <a:buNone/>
              <a:defRPr/>
            </a:pPr>
            <a:r>
              <a:rPr lang="el-GR" sz="1200" dirty="0" smtClean="0"/>
              <a:t>                                                                                                                               </a:t>
            </a:r>
            <a:r>
              <a:rPr lang="en-US" sz="1200" dirty="0" smtClean="0"/>
              <a:t>        </a:t>
            </a:r>
            <a:r>
              <a:rPr lang="el-GR" sz="1200" dirty="0" smtClean="0"/>
              <a:t>τμήματα μειώνονται</a:t>
            </a:r>
            <a:r>
              <a:rPr lang="en-US" sz="1200" dirty="0" smtClean="0"/>
              <a:t> </a:t>
            </a:r>
          </a:p>
          <a:p>
            <a:pPr>
              <a:buFontTx/>
              <a:buNone/>
              <a:defRPr/>
            </a:pPr>
            <a:r>
              <a:rPr lang="en-US" sz="1200" dirty="0" smtClean="0"/>
              <a:t>                                                                                                                                      *   </a:t>
            </a:r>
            <a:r>
              <a:rPr lang="en-US" sz="1200" dirty="0" err="1" smtClean="0"/>
              <a:t>Τα</a:t>
            </a:r>
            <a:r>
              <a:rPr lang="en-US" sz="1200" dirty="0" smtClean="0"/>
              <a:t> </a:t>
            </a:r>
            <a:r>
              <a:rPr lang="en-US" sz="1200" dirty="0" err="1" smtClean="0"/>
              <a:t>πλεονεκτήματα</a:t>
            </a:r>
            <a:r>
              <a:rPr lang="en-US" sz="1200" dirty="0" smtClean="0"/>
              <a:t>   “</a:t>
            </a:r>
            <a:r>
              <a:rPr lang="el-GR" sz="1200" dirty="0" smtClean="0"/>
              <a:t>ευρείας βάσης</a:t>
            </a:r>
            <a:r>
              <a:rPr lang="en-US" sz="1200" dirty="0" smtClean="0"/>
              <a:t>”</a:t>
            </a:r>
            <a:r>
              <a:rPr lang="el-GR" sz="1200" dirty="0" smtClean="0"/>
              <a:t>        </a:t>
            </a:r>
          </a:p>
          <a:p>
            <a:pPr>
              <a:buFontTx/>
              <a:buNone/>
              <a:defRPr/>
            </a:pPr>
            <a:r>
              <a:rPr lang="el-GR" sz="1200" dirty="0" smtClean="0"/>
              <a:t>                                                                                                                             </a:t>
            </a:r>
            <a:r>
              <a:rPr lang="en-US" sz="1200" dirty="0" smtClean="0"/>
              <a:t>          </a:t>
            </a:r>
            <a:r>
              <a:rPr lang="el-GR" sz="1200" dirty="0" smtClean="0"/>
              <a:t>αυξάνονται </a:t>
            </a:r>
          </a:p>
          <a:p>
            <a:pPr>
              <a:buFontTx/>
              <a:buNone/>
              <a:defRPr/>
            </a:pPr>
            <a:endParaRPr lang="el-GR" sz="1200" dirty="0" smtClean="0"/>
          </a:p>
          <a:p>
            <a:pPr>
              <a:buFontTx/>
              <a:buNone/>
              <a:defRPr/>
            </a:pPr>
            <a:r>
              <a:rPr lang="el-GR" sz="1200" dirty="0" smtClean="0"/>
              <a:t>Οι ανταγωνιστές που εστιάζουν στο     Οι ανταγωνιστές που </a:t>
            </a:r>
            <a:r>
              <a:rPr lang="el-GR" sz="1200" dirty="0" err="1" smtClean="0"/>
              <a:t>διαφορο</a:t>
            </a:r>
            <a:r>
              <a:rPr lang="el-GR" sz="1200" dirty="0" smtClean="0"/>
              <a:t>-         * Νέοι ανταγωνιστές που επίσης  εστιάζουν,</a:t>
            </a:r>
          </a:p>
          <a:p>
            <a:pPr>
              <a:buFontTx/>
              <a:buNone/>
              <a:defRPr/>
            </a:pPr>
            <a:r>
              <a:rPr lang="el-GR" sz="1200" dirty="0" smtClean="0"/>
              <a:t>κόστος πετυχαίνουν ακόμα                   ποιούνται  επίσης πετυχαίνουν             </a:t>
            </a:r>
            <a:r>
              <a:rPr lang="el-GR" sz="1200" dirty="0" err="1" smtClean="0"/>
              <a:t>πετυχαίνουν</a:t>
            </a:r>
            <a:r>
              <a:rPr lang="el-GR" sz="1200" dirty="0" smtClean="0"/>
              <a:t> να διεισδύσουν σε </a:t>
            </a:r>
          </a:p>
          <a:p>
            <a:pPr>
              <a:buFontTx/>
              <a:buNone/>
              <a:defRPr/>
            </a:pPr>
            <a:r>
              <a:rPr lang="el-GR" sz="1200" dirty="0" smtClean="0"/>
              <a:t> μικρότερο κόστος σε τμήματα της      μεγάλη  διαφοροποίηση</a:t>
            </a:r>
            <a:r>
              <a:rPr lang="en-US" sz="1200" dirty="0" smtClean="0"/>
              <a:t> </a:t>
            </a:r>
            <a:r>
              <a:rPr lang="en-US" sz="1200" dirty="0" err="1" smtClean="0"/>
              <a:t>σε</a:t>
            </a:r>
            <a:r>
              <a:rPr lang="en-US" sz="1200" dirty="0" smtClean="0"/>
              <a:t>                  </a:t>
            </a:r>
            <a:r>
              <a:rPr lang="en-US" sz="1200" dirty="0" err="1" smtClean="0"/>
              <a:t>υποτμήματα</a:t>
            </a:r>
            <a:r>
              <a:rPr lang="en-US" sz="1200" dirty="0" smtClean="0"/>
              <a:t> </a:t>
            </a:r>
            <a:r>
              <a:rPr lang="en-US" sz="1200" dirty="0" err="1" smtClean="0"/>
              <a:t>της</a:t>
            </a:r>
            <a:r>
              <a:rPr lang="en-US" sz="1200" dirty="0" smtClean="0"/>
              <a:t> </a:t>
            </a:r>
            <a:r>
              <a:rPr lang="en-US" sz="1200" dirty="0" err="1" smtClean="0"/>
              <a:t>αγοράς</a:t>
            </a:r>
            <a:r>
              <a:rPr lang="en-US" sz="1200" dirty="0" smtClean="0"/>
              <a:t> </a:t>
            </a:r>
          </a:p>
          <a:p>
            <a:pPr>
              <a:buFontTx/>
              <a:buNone/>
              <a:defRPr/>
            </a:pPr>
            <a:r>
              <a:rPr lang="en-US" sz="1200" dirty="0" smtClean="0"/>
              <a:t>  </a:t>
            </a:r>
            <a:r>
              <a:rPr lang="en-US" sz="1200" dirty="0" err="1" smtClean="0"/>
              <a:t>αγοράς</a:t>
            </a:r>
            <a:r>
              <a:rPr lang="en-US" sz="1200" dirty="0" smtClean="0"/>
              <a:t>    </a:t>
            </a:r>
            <a:r>
              <a:rPr lang="el-GR" sz="1200" dirty="0" smtClean="0"/>
              <a:t>                                            </a:t>
            </a:r>
            <a:r>
              <a:rPr lang="en-US" sz="1200" dirty="0" smtClean="0"/>
              <a:t>           </a:t>
            </a:r>
            <a:r>
              <a:rPr lang="el-GR" sz="1200" dirty="0" smtClean="0"/>
              <a:t>τμήματα  της αγοράς </a:t>
            </a:r>
          </a:p>
        </p:txBody>
      </p:sp>
      <p:sp>
        <p:nvSpPr>
          <p:cNvPr id="29700" name="Line 6"/>
          <p:cNvSpPr>
            <a:spLocks noChangeShapeType="1"/>
          </p:cNvSpPr>
          <p:nvPr/>
        </p:nvSpPr>
        <p:spPr bwMode="auto">
          <a:xfrm>
            <a:off x="2643174" y="571480"/>
            <a:ext cx="0" cy="5791200"/>
          </a:xfrm>
          <a:prstGeom prst="line">
            <a:avLst/>
          </a:prstGeom>
          <a:noFill/>
          <a:ln w="25400">
            <a:solidFill>
              <a:schemeClr val="bg1"/>
            </a:solidFill>
            <a:round/>
            <a:headEnd/>
            <a:tailEnd/>
          </a:ln>
        </p:spPr>
        <p:txBody>
          <a:bodyPr wrap="none" anchor="ctr"/>
          <a:lstStyle/>
          <a:p>
            <a:endParaRPr lang="el-GR"/>
          </a:p>
        </p:txBody>
      </p:sp>
      <p:sp>
        <p:nvSpPr>
          <p:cNvPr id="29701" name="Line 7"/>
          <p:cNvSpPr>
            <a:spLocks noChangeShapeType="1"/>
          </p:cNvSpPr>
          <p:nvPr/>
        </p:nvSpPr>
        <p:spPr bwMode="auto">
          <a:xfrm>
            <a:off x="4929190" y="642918"/>
            <a:ext cx="0" cy="5715000"/>
          </a:xfrm>
          <a:prstGeom prst="line">
            <a:avLst/>
          </a:prstGeom>
          <a:noFill/>
          <a:ln w="9525">
            <a:solidFill>
              <a:schemeClr val="bg1"/>
            </a:solidFill>
            <a:round/>
            <a:headEnd/>
            <a:tailEnd/>
          </a:ln>
        </p:spPr>
        <p:txBody>
          <a:bodyPr wrap="none" anchor="ctr"/>
          <a:lstStyle/>
          <a:p>
            <a:endParaRPr lang="el-GR"/>
          </a:p>
        </p:txBody>
      </p:sp>
      <p:sp>
        <p:nvSpPr>
          <p:cNvPr id="29702" name="Line 8"/>
          <p:cNvSpPr>
            <a:spLocks noChangeShapeType="1"/>
          </p:cNvSpPr>
          <p:nvPr/>
        </p:nvSpPr>
        <p:spPr bwMode="auto">
          <a:xfrm>
            <a:off x="0" y="1143000"/>
            <a:ext cx="8763000" cy="0"/>
          </a:xfrm>
          <a:prstGeom prst="line">
            <a:avLst/>
          </a:prstGeom>
          <a:noFill/>
          <a:ln w="9525">
            <a:solidFill>
              <a:schemeClr val="bg1"/>
            </a:solidFill>
            <a:round/>
            <a:headEnd/>
            <a:tailEnd/>
          </a:ln>
        </p:spPr>
        <p:txBody>
          <a:bodyPr wrap="none" anchor="ctr"/>
          <a:lstStyle/>
          <a:p>
            <a:endParaRPr lang="el-GR"/>
          </a:p>
        </p:txBody>
      </p:sp>
      <p:sp>
        <p:nvSpPr>
          <p:cNvPr id="29703" name="Line 9"/>
          <p:cNvSpPr>
            <a:spLocks noChangeShapeType="1"/>
          </p:cNvSpPr>
          <p:nvPr/>
        </p:nvSpPr>
        <p:spPr bwMode="auto">
          <a:xfrm>
            <a:off x="0" y="3200400"/>
            <a:ext cx="8763000" cy="0"/>
          </a:xfrm>
          <a:prstGeom prst="line">
            <a:avLst/>
          </a:prstGeom>
          <a:noFill/>
          <a:ln w="9525">
            <a:solidFill>
              <a:schemeClr val="bg1"/>
            </a:solidFill>
            <a:round/>
            <a:headEnd/>
            <a:tailEnd/>
          </a:ln>
        </p:spPr>
        <p:txBody>
          <a:bodyPr wrap="none" anchor="ctr"/>
          <a:lstStyle/>
          <a:p>
            <a:endParaRPr lang="el-GR"/>
          </a:p>
        </p:txBody>
      </p:sp>
      <p:sp>
        <p:nvSpPr>
          <p:cNvPr id="29704" name="Line 10"/>
          <p:cNvSpPr>
            <a:spLocks noChangeShapeType="1"/>
          </p:cNvSpPr>
          <p:nvPr/>
        </p:nvSpPr>
        <p:spPr bwMode="auto">
          <a:xfrm>
            <a:off x="0" y="5715016"/>
            <a:ext cx="8763000" cy="0"/>
          </a:xfrm>
          <a:prstGeom prst="line">
            <a:avLst/>
          </a:prstGeom>
          <a:noFill/>
          <a:ln w="9525">
            <a:solidFill>
              <a:schemeClr val="bg1"/>
            </a:solidFill>
            <a:round/>
            <a:headEnd/>
            <a:tailEnd/>
          </a:ln>
        </p:spPr>
        <p:txBody>
          <a:bodyPr wrap="none" anchor="ctr"/>
          <a:lstStyle/>
          <a:p>
            <a:endParaRPr lang="el-G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b="1" dirty="0" smtClean="0">
                <a:solidFill>
                  <a:srgbClr val="FF0000"/>
                </a:solidFill>
                <a:effectLst>
                  <a:outerShdw blurRad="38100" dist="38100" dir="2700000" algn="tl">
                    <a:srgbClr val="C0C0C0"/>
                  </a:outerShdw>
                </a:effectLst>
              </a:rPr>
              <a:t/>
            </a:r>
            <a:br>
              <a:rPr lang="el-GR" b="1" dirty="0" smtClean="0">
                <a:solidFill>
                  <a:srgbClr val="FF0000"/>
                </a:solidFill>
                <a:effectLst>
                  <a:outerShdw blurRad="38100" dist="38100" dir="2700000" algn="tl">
                    <a:srgbClr val="C0C0C0"/>
                  </a:outerShdw>
                </a:effectLst>
              </a:rPr>
            </a:br>
            <a:endParaRPr lang="el-GR" dirty="0"/>
          </a:p>
        </p:txBody>
      </p:sp>
      <p:sp>
        <p:nvSpPr>
          <p:cNvPr id="4" name="Rectangle 1026"/>
          <p:cNvSpPr>
            <a:spLocks noGrp="1" noChangeArrowheads="1"/>
          </p:cNvSpPr>
          <p:nvPr>
            <p:ph type="subTitle" idx="1"/>
          </p:nvPr>
        </p:nvSpPr>
        <p:spPr bwMode="auto">
          <a:prstGeom prst="rect">
            <a:avLst/>
          </a:prstGeom>
          <a:gradFill rotWithShape="0">
            <a:gsLst>
              <a:gs pos="0">
                <a:srgbClr val="6600FF"/>
              </a:gs>
              <a:gs pos="100000">
                <a:srgbClr val="4700B2"/>
              </a:gs>
            </a:gsLst>
            <a:path path="shape">
              <a:fillToRect l="50000" t="50000" r="50000" b="50000"/>
            </a:path>
          </a:gradFill>
          <a:ln w="76200">
            <a:solidFill>
              <a:srgbClr val="000080"/>
            </a:solidFill>
            <a:miter lim="800000"/>
            <a:headEnd/>
            <a:tailEnd/>
          </a:ln>
        </p:spPr>
        <p:txBody>
          <a:bodyPr lIns="92075" tIns="46038" rIns="92075" bIns="46038" anchor="ctr">
            <a:normAutofit/>
          </a:bodyPr>
          <a:lstStyle/>
          <a:p>
            <a:pPr algn="ctr"/>
            <a:r>
              <a:rPr lang="en-GB" sz="4400" b="1" dirty="0">
                <a:solidFill>
                  <a:srgbClr val="FFFFFF"/>
                </a:solidFill>
              </a:rPr>
              <a:t>ΣΤΡΑΤΗΓΙΚΕΣ  </a:t>
            </a:r>
            <a:r>
              <a:rPr lang="el-GR" sz="4400" b="1" dirty="0" smtClean="0">
                <a:solidFill>
                  <a:srgbClr val="FFFFFF"/>
                </a:solidFill>
              </a:rPr>
              <a:t>ΣΥΜΜΑΧΙΕΣ</a:t>
            </a:r>
            <a:endParaRPr lang="en-GB" sz="4400" b="1" dirty="0">
              <a:solidFill>
                <a:srgbClr val="FFFFFF"/>
              </a:solidFill>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7730" name="Rectangle 1026"/>
          <p:cNvSpPr>
            <a:spLocks noGrp="1" noChangeArrowheads="1"/>
          </p:cNvSpPr>
          <p:nvPr>
            <p:ph type="title"/>
          </p:nvPr>
        </p:nvSpPr>
        <p:spPr>
          <a:xfrm>
            <a:off x="685800" y="152400"/>
            <a:ext cx="7924800" cy="838200"/>
          </a:xfrm>
        </p:spPr>
        <p:txBody>
          <a:bodyPr>
            <a:normAutofit/>
          </a:bodyPr>
          <a:lstStyle/>
          <a:p>
            <a:pPr>
              <a:defRPr/>
            </a:pPr>
            <a:r>
              <a:rPr lang="el-GR" sz="2800" dirty="0" smtClean="0">
                <a:latin typeface="Times New Roman" pitchFamily="18" charset="0"/>
              </a:rPr>
              <a:t>Διαδικασία Δημιουργίας Στρατηγικών Συμμαχιών</a:t>
            </a:r>
            <a:endParaRPr lang="el-GR" sz="3200" dirty="0" smtClean="0">
              <a:latin typeface="Times New Roman" pitchFamily="18" charset="0"/>
            </a:endParaRPr>
          </a:p>
        </p:txBody>
      </p:sp>
      <p:graphicFrame>
        <p:nvGraphicFramePr>
          <p:cNvPr id="9218" name="Object 1027"/>
          <p:cNvGraphicFramePr>
            <a:graphicFrameLocks noGrp="1" noChangeAspect="1"/>
          </p:cNvGraphicFramePr>
          <p:nvPr>
            <p:ph type="body" idx="1"/>
          </p:nvPr>
        </p:nvGraphicFramePr>
        <p:xfrm>
          <a:off x="685800" y="1143000"/>
          <a:ext cx="8001000" cy="5064125"/>
        </p:xfrm>
        <a:graphic>
          <a:graphicData uri="http://schemas.openxmlformats.org/presentationml/2006/ole">
            <mc:AlternateContent xmlns:mc="http://schemas.openxmlformats.org/markup-compatibility/2006">
              <mc:Choice xmlns:v="urn:schemas-microsoft-com:vml" Requires="v">
                <p:oleObj spid="_x0000_s12291" r:id="rId3" imgW="4346448" imgH="2862072" progId="">
                  <p:embed/>
                </p:oleObj>
              </mc:Choice>
              <mc:Fallback>
                <p:oleObj r:id="rId3" imgW="4346448" imgH="2862072" progId="">
                  <p:embed/>
                  <p:pic>
                    <p:nvPicPr>
                      <p:cNvPr id="0" name="Object 10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1143000"/>
                        <a:ext cx="8001000" cy="5064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8754" name="Rectangle 2"/>
          <p:cNvSpPr>
            <a:spLocks noGrp="1" noChangeArrowheads="1"/>
          </p:cNvSpPr>
          <p:nvPr>
            <p:ph type="title"/>
          </p:nvPr>
        </p:nvSpPr>
        <p:spPr>
          <a:xfrm>
            <a:off x="228600" y="457201"/>
            <a:ext cx="8686800" cy="400032"/>
          </a:xfrm>
        </p:spPr>
        <p:txBody>
          <a:bodyPr>
            <a:normAutofit fontScale="90000"/>
          </a:bodyPr>
          <a:lstStyle/>
          <a:p>
            <a:pPr>
              <a:defRPr/>
            </a:pPr>
            <a:r>
              <a:rPr lang="el-GR" sz="2800" b="0" dirty="0" smtClean="0">
                <a:solidFill>
                  <a:srgbClr val="FF0000"/>
                </a:solidFill>
                <a:latin typeface="Times New Roman" pitchFamily="18" charset="0"/>
              </a:rPr>
              <a:t>Τα 4 Σίγμα (</a:t>
            </a:r>
            <a:r>
              <a:rPr lang="en-US" sz="2800" b="0" dirty="0" smtClean="0">
                <a:solidFill>
                  <a:srgbClr val="FF0000"/>
                </a:solidFill>
                <a:latin typeface="Times New Roman" pitchFamily="18" charset="0"/>
              </a:rPr>
              <a:t>Cs) </a:t>
            </a:r>
            <a:r>
              <a:rPr lang="el-GR" sz="2800" b="0" dirty="0" smtClean="0">
                <a:solidFill>
                  <a:srgbClr val="FF0000"/>
                </a:solidFill>
                <a:latin typeface="Times New Roman" pitchFamily="18" charset="0"/>
              </a:rPr>
              <a:t>των Στρατηγικών Συμμαχιών</a:t>
            </a:r>
            <a:r>
              <a:rPr lang="en-GB" sz="2800" b="0" dirty="0" smtClean="0">
                <a:solidFill>
                  <a:srgbClr val="FF0000"/>
                </a:solidFill>
                <a:latin typeface="Times New Roman" pitchFamily="18" charset="0"/>
              </a:rPr>
              <a:t/>
            </a:r>
            <a:br>
              <a:rPr lang="en-GB" sz="2800" b="0" dirty="0" smtClean="0">
                <a:solidFill>
                  <a:srgbClr val="FF0000"/>
                </a:solidFill>
                <a:latin typeface="Times New Roman" pitchFamily="18" charset="0"/>
              </a:rPr>
            </a:br>
            <a:endParaRPr lang="en-GB" b="0" dirty="0" smtClean="0">
              <a:solidFill>
                <a:srgbClr val="FF0000"/>
              </a:solidFill>
              <a:latin typeface="Times New Roman" pitchFamily="18" charset="0"/>
            </a:endParaRPr>
          </a:p>
        </p:txBody>
      </p:sp>
      <p:sp>
        <p:nvSpPr>
          <p:cNvPr id="64515" name="Rectangle 3"/>
          <p:cNvSpPr>
            <a:spLocks noChangeArrowheads="1"/>
          </p:cNvSpPr>
          <p:nvPr/>
        </p:nvSpPr>
        <p:spPr bwMode="auto">
          <a:xfrm>
            <a:off x="685800" y="6248400"/>
            <a:ext cx="1905000" cy="457200"/>
          </a:xfrm>
          <a:prstGeom prst="rect">
            <a:avLst/>
          </a:prstGeom>
          <a:noFill/>
          <a:ln w="9525">
            <a:noFill/>
            <a:miter lim="800000"/>
            <a:headEnd/>
            <a:tailEnd/>
          </a:ln>
        </p:spPr>
        <p:txBody>
          <a:bodyPr wrap="none" anchor="ctr"/>
          <a:lstStyle/>
          <a:p>
            <a:endParaRPr lang="en-US"/>
          </a:p>
        </p:txBody>
      </p:sp>
      <p:sp>
        <p:nvSpPr>
          <p:cNvPr id="64516" name="Rectangle 4"/>
          <p:cNvSpPr>
            <a:spLocks noChangeArrowheads="1"/>
          </p:cNvSpPr>
          <p:nvPr/>
        </p:nvSpPr>
        <p:spPr bwMode="auto">
          <a:xfrm>
            <a:off x="3124200" y="6248400"/>
            <a:ext cx="2895600" cy="457200"/>
          </a:xfrm>
          <a:prstGeom prst="rect">
            <a:avLst/>
          </a:prstGeom>
          <a:noFill/>
          <a:ln w="9525">
            <a:noFill/>
            <a:miter lim="800000"/>
            <a:headEnd/>
            <a:tailEnd/>
          </a:ln>
        </p:spPr>
        <p:txBody>
          <a:bodyPr wrap="none" anchor="ctr"/>
          <a:lstStyle/>
          <a:p>
            <a:endParaRPr lang="en-US"/>
          </a:p>
        </p:txBody>
      </p:sp>
      <p:sp>
        <p:nvSpPr>
          <p:cNvPr id="64517" name="Rectangle 5"/>
          <p:cNvSpPr>
            <a:spLocks noChangeArrowheads="1"/>
          </p:cNvSpPr>
          <p:nvPr/>
        </p:nvSpPr>
        <p:spPr bwMode="auto">
          <a:xfrm>
            <a:off x="685800" y="6248400"/>
            <a:ext cx="1905000" cy="457200"/>
          </a:xfrm>
          <a:prstGeom prst="rect">
            <a:avLst/>
          </a:prstGeom>
          <a:noFill/>
          <a:ln w="9525">
            <a:noFill/>
            <a:miter lim="800000"/>
            <a:headEnd/>
            <a:tailEnd/>
          </a:ln>
        </p:spPr>
        <p:txBody>
          <a:bodyPr wrap="none" anchor="ctr"/>
          <a:lstStyle/>
          <a:p>
            <a:endParaRPr lang="en-US"/>
          </a:p>
        </p:txBody>
      </p:sp>
      <p:sp>
        <p:nvSpPr>
          <p:cNvPr id="64518" name="Rectangle 6"/>
          <p:cNvSpPr>
            <a:spLocks noChangeArrowheads="1"/>
          </p:cNvSpPr>
          <p:nvPr/>
        </p:nvSpPr>
        <p:spPr bwMode="auto">
          <a:xfrm>
            <a:off x="3124200" y="6248400"/>
            <a:ext cx="2895600" cy="457200"/>
          </a:xfrm>
          <a:prstGeom prst="rect">
            <a:avLst/>
          </a:prstGeom>
          <a:noFill/>
          <a:ln w="9525">
            <a:noFill/>
            <a:miter lim="800000"/>
            <a:headEnd/>
            <a:tailEnd/>
          </a:ln>
        </p:spPr>
        <p:txBody>
          <a:bodyPr wrap="none" anchor="ctr"/>
          <a:lstStyle/>
          <a:p>
            <a:endParaRPr lang="en-US"/>
          </a:p>
        </p:txBody>
      </p:sp>
      <p:grpSp>
        <p:nvGrpSpPr>
          <p:cNvPr id="2" name="Group 7"/>
          <p:cNvGrpSpPr>
            <a:grpSpLocks/>
          </p:cNvGrpSpPr>
          <p:nvPr/>
        </p:nvGrpSpPr>
        <p:grpSpPr bwMode="auto">
          <a:xfrm>
            <a:off x="304800" y="1295400"/>
            <a:ext cx="8378825" cy="4589463"/>
            <a:chOff x="207" y="1085"/>
            <a:chExt cx="5278" cy="2891"/>
          </a:xfrm>
        </p:grpSpPr>
        <p:sp>
          <p:nvSpPr>
            <p:cNvPr id="63497" name="Rectangle 8"/>
            <p:cNvSpPr>
              <a:spLocks noChangeArrowheads="1"/>
            </p:cNvSpPr>
            <p:nvPr/>
          </p:nvSpPr>
          <p:spPr bwMode="auto">
            <a:xfrm>
              <a:off x="207" y="2188"/>
              <a:ext cx="1786" cy="642"/>
            </a:xfrm>
            <a:prstGeom prst="rect">
              <a:avLst/>
            </a:prstGeom>
            <a:solidFill>
              <a:schemeClr val="bg1"/>
            </a:solidFill>
            <a:ln w="12700">
              <a:solidFill>
                <a:schemeClr val="tx1"/>
              </a:solidFill>
              <a:miter lim="800000"/>
              <a:headEnd/>
              <a:tailEnd/>
            </a:ln>
            <a:effectLst>
              <a:outerShdw dist="107763" dir="2700000" algn="ctr" rotWithShape="0">
                <a:schemeClr val="tx1"/>
              </a:outerShdw>
            </a:effectLst>
          </p:spPr>
          <p:txBody>
            <a:bodyPr lIns="92075" tIns="46038" rIns="92075" bIns="46038">
              <a:spAutoFit/>
            </a:bodyPr>
            <a:lstStyle/>
            <a:p>
              <a:pPr algn="ctr">
                <a:defRPr/>
              </a:pPr>
              <a:endParaRPr lang="en-GB" sz="2000" b="1"/>
            </a:p>
            <a:p>
              <a:pPr algn="ctr">
                <a:defRPr/>
              </a:pPr>
              <a:endParaRPr lang="en-GB" sz="2000" b="1"/>
            </a:p>
            <a:p>
              <a:pPr algn="ctr">
                <a:defRPr/>
              </a:pPr>
              <a:endParaRPr lang="en-GB" sz="2000" b="1"/>
            </a:p>
          </p:txBody>
        </p:sp>
        <p:sp>
          <p:nvSpPr>
            <p:cNvPr id="64522" name="Rectangle 9"/>
            <p:cNvSpPr>
              <a:spLocks noChangeArrowheads="1"/>
            </p:cNvSpPr>
            <p:nvPr/>
          </p:nvSpPr>
          <p:spPr bwMode="auto">
            <a:xfrm>
              <a:off x="240" y="2160"/>
              <a:ext cx="1744" cy="634"/>
            </a:xfrm>
            <a:prstGeom prst="rect">
              <a:avLst/>
            </a:prstGeom>
            <a:solidFill>
              <a:schemeClr val="bg1"/>
            </a:solidFill>
            <a:ln w="9525">
              <a:noFill/>
              <a:miter lim="800000"/>
              <a:headEnd/>
              <a:tailEnd/>
            </a:ln>
          </p:spPr>
          <p:txBody>
            <a:bodyPr wrap="none" lIns="92075" tIns="46038" rIns="92075" bIns="46038">
              <a:spAutoFit/>
            </a:bodyPr>
            <a:lstStyle/>
            <a:p>
              <a:pPr algn="ctr"/>
              <a:r>
                <a:rPr lang="en-US" sz="2000" u="sng"/>
                <a:t>Σ</a:t>
              </a:r>
              <a:r>
                <a:rPr lang="en-US" sz="2000" b="1"/>
                <a:t>υμπληρωματικές </a:t>
              </a:r>
            </a:p>
            <a:p>
              <a:pPr algn="ctr"/>
              <a:r>
                <a:rPr lang="en-US" sz="2000" b="1"/>
                <a:t>Ικανότητες </a:t>
              </a:r>
            </a:p>
            <a:p>
              <a:pPr algn="ctr"/>
              <a:r>
                <a:rPr lang="en-US" sz="2000" b="1"/>
                <a:t>(Complementary Skills)</a:t>
              </a:r>
              <a:endParaRPr lang="en-GB" sz="2000" b="1"/>
            </a:p>
          </p:txBody>
        </p:sp>
        <p:sp>
          <p:nvSpPr>
            <p:cNvPr id="63499" name="Oval 10"/>
            <p:cNvSpPr>
              <a:spLocks noChangeArrowheads="1"/>
            </p:cNvSpPr>
            <p:nvPr/>
          </p:nvSpPr>
          <p:spPr bwMode="auto">
            <a:xfrm>
              <a:off x="2310" y="2027"/>
              <a:ext cx="1071" cy="1002"/>
            </a:xfrm>
            <a:prstGeom prst="ellipse">
              <a:avLst/>
            </a:prstGeom>
            <a:solidFill>
              <a:schemeClr val="bg1"/>
            </a:solidFill>
            <a:ln w="12700">
              <a:solidFill>
                <a:schemeClr val="tx1"/>
              </a:solidFill>
              <a:round/>
              <a:headEnd/>
              <a:tailEnd/>
            </a:ln>
            <a:effectLst>
              <a:outerShdw dist="107763" dir="2700000" algn="ctr" rotWithShape="0">
                <a:schemeClr val="tx1"/>
              </a:outerShdw>
            </a:effectLst>
          </p:spPr>
          <p:txBody>
            <a:bodyPr wrap="none" anchor="ctr"/>
            <a:lstStyle/>
            <a:p>
              <a:pPr>
                <a:defRPr/>
              </a:pPr>
              <a:endParaRPr lang="en-US"/>
            </a:p>
          </p:txBody>
        </p:sp>
        <p:sp>
          <p:nvSpPr>
            <p:cNvPr id="63500" name="Rectangle 11"/>
            <p:cNvSpPr>
              <a:spLocks noChangeArrowheads="1"/>
            </p:cNvSpPr>
            <p:nvPr/>
          </p:nvSpPr>
          <p:spPr bwMode="auto">
            <a:xfrm>
              <a:off x="1979" y="3334"/>
              <a:ext cx="1786" cy="642"/>
            </a:xfrm>
            <a:prstGeom prst="rect">
              <a:avLst/>
            </a:prstGeom>
            <a:solidFill>
              <a:schemeClr val="bg1"/>
            </a:solidFill>
            <a:ln w="12700">
              <a:solidFill>
                <a:schemeClr val="tx1"/>
              </a:solidFill>
              <a:miter lim="800000"/>
              <a:headEnd/>
              <a:tailEnd/>
            </a:ln>
            <a:effectLst>
              <a:outerShdw dist="107763" dir="2700000" algn="ctr" rotWithShape="0">
                <a:schemeClr val="tx1"/>
              </a:outerShdw>
            </a:effectLst>
          </p:spPr>
          <p:txBody>
            <a:bodyPr lIns="92075" tIns="46038" rIns="92075" bIns="46038">
              <a:spAutoFit/>
            </a:bodyPr>
            <a:lstStyle/>
            <a:p>
              <a:pPr algn="ctr">
                <a:defRPr/>
              </a:pPr>
              <a:r>
                <a:rPr lang="en-US" sz="2000" b="1" u="sng"/>
                <a:t>Σ</a:t>
              </a:r>
              <a:r>
                <a:rPr lang="en-US" sz="2000" b="1"/>
                <a:t>υμμετρικός/</a:t>
              </a:r>
            </a:p>
            <a:p>
              <a:pPr algn="ctr">
                <a:defRPr/>
              </a:pPr>
              <a:r>
                <a:rPr lang="en-US" sz="2000" b="1"/>
                <a:t>Ισομεγέθης Κίνδυνος </a:t>
              </a:r>
            </a:p>
            <a:p>
              <a:pPr algn="ctr">
                <a:defRPr/>
              </a:pPr>
              <a:r>
                <a:rPr lang="en-US" sz="2000" b="1"/>
                <a:t>(Commensurate Risk) </a:t>
              </a:r>
              <a:endParaRPr lang="en-GB" sz="2000" b="1"/>
            </a:p>
          </p:txBody>
        </p:sp>
        <p:sp>
          <p:nvSpPr>
            <p:cNvPr id="63501" name="Rectangle 12"/>
            <p:cNvSpPr>
              <a:spLocks noChangeArrowheads="1"/>
            </p:cNvSpPr>
            <p:nvPr/>
          </p:nvSpPr>
          <p:spPr bwMode="auto">
            <a:xfrm>
              <a:off x="3699" y="2217"/>
              <a:ext cx="1786" cy="834"/>
            </a:xfrm>
            <a:prstGeom prst="rect">
              <a:avLst/>
            </a:prstGeom>
            <a:solidFill>
              <a:schemeClr val="bg1"/>
            </a:solidFill>
            <a:ln w="12700">
              <a:solidFill>
                <a:schemeClr val="tx1"/>
              </a:solidFill>
              <a:miter lim="800000"/>
              <a:headEnd/>
              <a:tailEnd/>
            </a:ln>
            <a:effectLst>
              <a:outerShdw dist="107763" dir="2700000" algn="ctr" rotWithShape="0">
                <a:schemeClr val="tx1"/>
              </a:outerShdw>
            </a:effectLst>
          </p:spPr>
          <p:txBody>
            <a:bodyPr lIns="92075" tIns="46038" rIns="92075" bIns="46038">
              <a:spAutoFit/>
            </a:bodyPr>
            <a:lstStyle/>
            <a:p>
              <a:pPr algn="ctr">
                <a:defRPr/>
              </a:pPr>
              <a:r>
                <a:rPr lang="en-US" sz="2000" b="1"/>
                <a:t>Συνεργατικές Κουλτούρες (Cooperative Cultures)</a:t>
              </a:r>
              <a:endParaRPr lang="en-GB" sz="2000" b="1"/>
            </a:p>
            <a:p>
              <a:pPr algn="ctr">
                <a:defRPr/>
              </a:pPr>
              <a:endParaRPr lang="en-GB" sz="2000" b="1"/>
            </a:p>
          </p:txBody>
        </p:sp>
        <p:sp>
          <p:nvSpPr>
            <p:cNvPr id="63502" name="Rectangle 13"/>
            <p:cNvSpPr>
              <a:spLocks noChangeArrowheads="1"/>
            </p:cNvSpPr>
            <p:nvPr/>
          </p:nvSpPr>
          <p:spPr bwMode="auto">
            <a:xfrm>
              <a:off x="2056" y="1085"/>
              <a:ext cx="1786" cy="450"/>
            </a:xfrm>
            <a:prstGeom prst="rect">
              <a:avLst/>
            </a:prstGeom>
            <a:solidFill>
              <a:schemeClr val="bg1"/>
            </a:solidFill>
            <a:ln w="12700">
              <a:solidFill>
                <a:schemeClr val="tx1"/>
              </a:solidFill>
              <a:miter lim="800000"/>
              <a:headEnd/>
              <a:tailEnd/>
            </a:ln>
            <a:effectLst>
              <a:outerShdw dist="107763" dir="2700000" algn="ctr" rotWithShape="0">
                <a:schemeClr val="tx1"/>
              </a:outerShdw>
            </a:effectLst>
          </p:spPr>
          <p:txBody>
            <a:bodyPr lIns="92075" tIns="46038" rIns="92075" bIns="46038">
              <a:spAutoFit/>
            </a:bodyPr>
            <a:lstStyle/>
            <a:p>
              <a:pPr algn="ctr">
                <a:defRPr/>
              </a:pPr>
              <a:r>
                <a:rPr lang="el-GR" sz="2000" u="sng"/>
                <a:t>Σ</a:t>
              </a:r>
              <a:r>
                <a:rPr lang="el-GR" sz="2000" b="1"/>
                <a:t>υμβατοί στόχοι (</a:t>
              </a:r>
              <a:r>
                <a:rPr lang="en-US" sz="2000" b="1"/>
                <a:t>Compatible Goals)</a:t>
              </a:r>
              <a:endParaRPr lang="en-GB" sz="2000" b="1"/>
            </a:p>
          </p:txBody>
        </p:sp>
        <p:sp>
          <p:nvSpPr>
            <p:cNvPr id="64527" name="Rectangle 14"/>
            <p:cNvSpPr>
              <a:spLocks noChangeArrowheads="1"/>
            </p:cNvSpPr>
            <p:nvPr/>
          </p:nvSpPr>
          <p:spPr bwMode="auto">
            <a:xfrm>
              <a:off x="2309" y="2205"/>
              <a:ext cx="1089" cy="634"/>
            </a:xfrm>
            <a:prstGeom prst="rect">
              <a:avLst/>
            </a:prstGeom>
            <a:solidFill>
              <a:schemeClr val="bg1"/>
            </a:solidFill>
            <a:ln w="9525">
              <a:noFill/>
              <a:miter lim="800000"/>
              <a:headEnd/>
              <a:tailEnd/>
            </a:ln>
          </p:spPr>
          <p:txBody>
            <a:bodyPr wrap="none" lIns="92075" tIns="46038" rIns="92075" bIns="46038">
              <a:spAutoFit/>
            </a:bodyPr>
            <a:lstStyle/>
            <a:p>
              <a:pPr algn="ctr"/>
              <a:r>
                <a:rPr lang="en-US" sz="2000" b="1"/>
                <a:t>Επιτυχημένες </a:t>
              </a:r>
            </a:p>
            <a:p>
              <a:pPr algn="ctr"/>
              <a:r>
                <a:rPr lang="en-US" sz="2000" b="1"/>
                <a:t>Στρατηγικές </a:t>
              </a:r>
            </a:p>
            <a:p>
              <a:pPr algn="ctr"/>
              <a:r>
                <a:rPr lang="en-US" sz="2000" b="1"/>
                <a:t>Συμμαχίες</a:t>
              </a:r>
              <a:endParaRPr lang="en-GB" sz="2000" b="1"/>
            </a:p>
          </p:txBody>
        </p:sp>
        <p:sp>
          <p:nvSpPr>
            <p:cNvPr id="64528" name="Line 15"/>
            <p:cNvSpPr>
              <a:spLocks noChangeShapeType="1"/>
            </p:cNvSpPr>
            <p:nvPr/>
          </p:nvSpPr>
          <p:spPr bwMode="auto">
            <a:xfrm flipV="1">
              <a:off x="1008" y="1344"/>
              <a:ext cx="1056" cy="864"/>
            </a:xfrm>
            <a:prstGeom prst="line">
              <a:avLst/>
            </a:prstGeom>
            <a:noFill/>
            <a:ln w="25400">
              <a:solidFill>
                <a:schemeClr val="tx1"/>
              </a:solidFill>
              <a:round/>
              <a:headEnd type="stealth" w="med" len="lg"/>
              <a:tailEnd type="stealth" w="med" len="lg"/>
            </a:ln>
          </p:spPr>
          <p:txBody>
            <a:bodyPr wrap="none" anchor="ctr"/>
            <a:lstStyle/>
            <a:p>
              <a:endParaRPr lang="el-GR"/>
            </a:p>
          </p:txBody>
        </p:sp>
        <p:sp>
          <p:nvSpPr>
            <p:cNvPr id="64529" name="Line 16"/>
            <p:cNvSpPr>
              <a:spLocks noChangeShapeType="1"/>
            </p:cNvSpPr>
            <p:nvPr/>
          </p:nvSpPr>
          <p:spPr bwMode="auto">
            <a:xfrm>
              <a:off x="3840" y="1344"/>
              <a:ext cx="864" cy="864"/>
            </a:xfrm>
            <a:prstGeom prst="line">
              <a:avLst/>
            </a:prstGeom>
            <a:noFill/>
            <a:ln w="25400">
              <a:solidFill>
                <a:schemeClr val="tx1"/>
              </a:solidFill>
              <a:round/>
              <a:headEnd type="stealth" w="med" len="lg"/>
              <a:tailEnd type="stealth" w="med" len="lg"/>
            </a:ln>
          </p:spPr>
          <p:txBody>
            <a:bodyPr wrap="none" anchor="ctr"/>
            <a:lstStyle/>
            <a:p>
              <a:endParaRPr lang="el-GR"/>
            </a:p>
          </p:txBody>
        </p:sp>
        <p:sp>
          <p:nvSpPr>
            <p:cNvPr id="64530" name="Line 17"/>
            <p:cNvSpPr>
              <a:spLocks noChangeShapeType="1"/>
            </p:cNvSpPr>
            <p:nvPr/>
          </p:nvSpPr>
          <p:spPr bwMode="auto">
            <a:xfrm>
              <a:off x="960" y="2880"/>
              <a:ext cx="1008" cy="768"/>
            </a:xfrm>
            <a:prstGeom prst="line">
              <a:avLst/>
            </a:prstGeom>
            <a:noFill/>
            <a:ln w="25400">
              <a:solidFill>
                <a:schemeClr val="tx1"/>
              </a:solidFill>
              <a:round/>
              <a:headEnd type="stealth" w="med" len="lg"/>
              <a:tailEnd type="stealth" w="med" len="lg"/>
            </a:ln>
          </p:spPr>
          <p:txBody>
            <a:bodyPr wrap="none" anchor="ctr"/>
            <a:lstStyle/>
            <a:p>
              <a:endParaRPr lang="el-GR"/>
            </a:p>
          </p:txBody>
        </p:sp>
        <p:sp>
          <p:nvSpPr>
            <p:cNvPr id="64531" name="Line 18"/>
            <p:cNvSpPr>
              <a:spLocks noChangeShapeType="1"/>
            </p:cNvSpPr>
            <p:nvPr/>
          </p:nvSpPr>
          <p:spPr bwMode="auto">
            <a:xfrm flipV="1">
              <a:off x="3792" y="3072"/>
              <a:ext cx="864" cy="672"/>
            </a:xfrm>
            <a:prstGeom prst="line">
              <a:avLst/>
            </a:prstGeom>
            <a:noFill/>
            <a:ln w="25400">
              <a:solidFill>
                <a:schemeClr val="tx1"/>
              </a:solidFill>
              <a:round/>
              <a:headEnd type="stealth" w="med" len="lg"/>
              <a:tailEnd type="stealth" w="med" len="lg"/>
            </a:ln>
          </p:spPr>
          <p:txBody>
            <a:bodyPr wrap="none" anchor="ctr"/>
            <a:lstStyle/>
            <a:p>
              <a:endParaRPr lang="el-GR"/>
            </a:p>
          </p:txBody>
        </p:sp>
        <p:sp>
          <p:nvSpPr>
            <p:cNvPr id="64532" name="Line 19"/>
            <p:cNvSpPr>
              <a:spLocks noChangeShapeType="1"/>
            </p:cNvSpPr>
            <p:nvPr/>
          </p:nvSpPr>
          <p:spPr bwMode="auto">
            <a:xfrm>
              <a:off x="2832" y="1536"/>
              <a:ext cx="0" cy="480"/>
            </a:xfrm>
            <a:prstGeom prst="line">
              <a:avLst/>
            </a:prstGeom>
            <a:noFill/>
            <a:ln w="25400">
              <a:solidFill>
                <a:schemeClr val="tx1"/>
              </a:solidFill>
              <a:round/>
              <a:headEnd type="none" w="sm" len="sm"/>
              <a:tailEnd type="stealth" w="med" len="lg"/>
            </a:ln>
          </p:spPr>
          <p:txBody>
            <a:bodyPr wrap="none" anchor="ctr"/>
            <a:lstStyle/>
            <a:p>
              <a:endParaRPr lang="el-GR"/>
            </a:p>
          </p:txBody>
        </p:sp>
        <p:sp>
          <p:nvSpPr>
            <p:cNvPr id="64533" name="Line 20"/>
            <p:cNvSpPr>
              <a:spLocks noChangeShapeType="1"/>
            </p:cNvSpPr>
            <p:nvPr/>
          </p:nvSpPr>
          <p:spPr bwMode="auto">
            <a:xfrm flipV="1">
              <a:off x="2864" y="3072"/>
              <a:ext cx="16" cy="260"/>
            </a:xfrm>
            <a:prstGeom prst="line">
              <a:avLst/>
            </a:prstGeom>
            <a:noFill/>
            <a:ln w="25400">
              <a:solidFill>
                <a:schemeClr val="tx1"/>
              </a:solidFill>
              <a:round/>
              <a:headEnd type="none" w="sm" len="sm"/>
              <a:tailEnd type="stealth" w="med" len="lg"/>
            </a:ln>
          </p:spPr>
          <p:txBody>
            <a:bodyPr wrap="none" anchor="ctr"/>
            <a:lstStyle/>
            <a:p>
              <a:endParaRPr lang="el-GR"/>
            </a:p>
          </p:txBody>
        </p:sp>
        <p:sp>
          <p:nvSpPr>
            <p:cNvPr id="64534" name="Line 21"/>
            <p:cNvSpPr>
              <a:spLocks noChangeShapeType="1"/>
            </p:cNvSpPr>
            <p:nvPr/>
          </p:nvSpPr>
          <p:spPr bwMode="auto">
            <a:xfrm>
              <a:off x="2048" y="2542"/>
              <a:ext cx="256" cy="2"/>
            </a:xfrm>
            <a:prstGeom prst="line">
              <a:avLst/>
            </a:prstGeom>
            <a:noFill/>
            <a:ln w="25400">
              <a:solidFill>
                <a:schemeClr val="tx1"/>
              </a:solidFill>
              <a:round/>
              <a:headEnd type="none" w="sm" len="sm"/>
              <a:tailEnd type="stealth" w="med" len="lg"/>
            </a:ln>
          </p:spPr>
          <p:txBody>
            <a:bodyPr wrap="none" anchor="ctr"/>
            <a:lstStyle/>
            <a:p>
              <a:endParaRPr lang="el-GR"/>
            </a:p>
          </p:txBody>
        </p:sp>
        <p:sp>
          <p:nvSpPr>
            <p:cNvPr id="64535" name="Line 22"/>
            <p:cNvSpPr>
              <a:spLocks noChangeShapeType="1"/>
            </p:cNvSpPr>
            <p:nvPr/>
          </p:nvSpPr>
          <p:spPr bwMode="auto">
            <a:xfrm flipH="1">
              <a:off x="3408" y="2528"/>
              <a:ext cx="290" cy="16"/>
            </a:xfrm>
            <a:prstGeom prst="line">
              <a:avLst/>
            </a:prstGeom>
            <a:noFill/>
            <a:ln w="25400">
              <a:solidFill>
                <a:schemeClr val="tx1"/>
              </a:solidFill>
              <a:round/>
              <a:headEnd type="none" w="sm" len="sm"/>
              <a:tailEnd type="stealth" w="med" len="lg"/>
            </a:ln>
          </p:spPr>
          <p:txBody>
            <a:bodyPr wrap="none" anchor="ctr"/>
            <a:lstStyle/>
            <a:p>
              <a:endParaRPr lang="el-GR"/>
            </a:p>
          </p:txBody>
        </p:sp>
      </p:grpSp>
      <p:sp>
        <p:nvSpPr>
          <p:cNvPr id="64520" name="Rectangle 23"/>
          <p:cNvSpPr>
            <a:spLocks noChangeArrowheads="1"/>
          </p:cNvSpPr>
          <p:nvPr/>
        </p:nvSpPr>
        <p:spPr bwMode="auto">
          <a:xfrm>
            <a:off x="533400" y="6324600"/>
            <a:ext cx="8102600" cy="274638"/>
          </a:xfrm>
          <a:prstGeom prst="rect">
            <a:avLst/>
          </a:prstGeom>
          <a:noFill/>
          <a:ln w="9525">
            <a:noFill/>
            <a:miter lim="800000"/>
            <a:headEnd/>
            <a:tailEnd/>
          </a:ln>
        </p:spPr>
        <p:txBody>
          <a:bodyPr wrap="none">
            <a:spAutoFit/>
          </a:bodyPr>
          <a:lstStyle/>
          <a:p>
            <a:r>
              <a:rPr lang="el-GR">
                <a:solidFill>
                  <a:srgbClr val="000000"/>
                </a:solidFill>
              </a:rPr>
              <a:t>Πηγή:</a:t>
            </a:r>
            <a:r>
              <a:rPr lang="en-US">
                <a:solidFill>
                  <a:srgbClr val="000000"/>
                </a:solidFill>
                <a:cs typeface="Times New Roman" pitchFamily="18" charset="0"/>
              </a:rPr>
              <a:t> Brouthers</a:t>
            </a:r>
            <a:r>
              <a:rPr lang="en-US" b="1">
                <a:solidFill>
                  <a:srgbClr val="000000"/>
                </a:solidFill>
                <a:cs typeface="Times New Roman" pitchFamily="18" charset="0"/>
              </a:rPr>
              <a:t> </a:t>
            </a:r>
            <a:r>
              <a:rPr lang="en-US">
                <a:solidFill>
                  <a:srgbClr val="000000"/>
                </a:solidFill>
                <a:cs typeface="Times New Roman" pitchFamily="18" charset="0"/>
              </a:rPr>
              <a:t>D. K., Brouthers E. L. and Wilkinson J. T. </a:t>
            </a:r>
            <a:r>
              <a:rPr lang="en-US" i="1">
                <a:solidFill>
                  <a:srgbClr val="000000"/>
                </a:solidFill>
                <a:cs typeface="Times New Roman" pitchFamily="18" charset="0"/>
              </a:rPr>
              <a:t>“Strategic Alliances:  your Partners”, </a:t>
            </a:r>
            <a:r>
              <a:rPr lang="en-US" u="sng">
                <a:solidFill>
                  <a:srgbClr val="000000"/>
                </a:solidFill>
                <a:cs typeface="Times New Roman" pitchFamily="18" charset="0"/>
              </a:rPr>
              <a:t>Long Range Planning</a:t>
            </a:r>
            <a:r>
              <a:rPr lang="en-US">
                <a:solidFill>
                  <a:srgbClr val="000000"/>
                </a:solidFill>
                <a:cs typeface="Times New Roman" pitchFamily="18" charset="0"/>
              </a:rPr>
              <a:t>, (1995)</a:t>
            </a:r>
            <a:r>
              <a:rPr lang="en-GB"/>
              <a:t> </a:t>
            </a:r>
          </a:p>
        </p:txBody>
      </p:sp>
    </p:spTree>
  </p:cSld>
  <p:clrMapOvr>
    <a:masterClrMapping/>
  </p:clrMapOvr>
  <p:transition spd="slow">
    <p:zoom/>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02" name="Rectangle 2"/>
          <p:cNvSpPr>
            <a:spLocks noGrp="1" noChangeArrowheads="1"/>
          </p:cNvSpPr>
          <p:nvPr>
            <p:ph type="title"/>
          </p:nvPr>
        </p:nvSpPr>
        <p:spPr>
          <a:xfrm>
            <a:off x="406400" y="57150"/>
            <a:ext cx="8331200" cy="685800"/>
          </a:xfrm>
        </p:spPr>
        <p:txBody>
          <a:bodyPr/>
          <a:lstStyle/>
          <a:p>
            <a:pPr>
              <a:defRPr/>
            </a:pPr>
            <a:r>
              <a:rPr lang="el-GR" sz="2000" smtClean="0">
                <a:latin typeface="Times New Roman" pitchFamily="18" charset="0"/>
              </a:rPr>
              <a:t>Πίνακας 11.1</a:t>
            </a:r>
            <a:r>
              <a:rPr lang="en-US" sz="2000" smtClean="0">
                <a:latin typeface="Times New Roman" pitchFamily="18" charset="0"/>
              </a:rPr>
              <a:t>: Μια Ευρεία </a:t>
            </a:r>
            <a:r>
              <a:rPr lang="el-GR" sz="2000" smtClean="0">
                <a:latin typeface="Times New Roman" pitchFamily="18" charset="0"/>
              </a:rPr>
              <a:t>Οριοθέτηση των Στρατηγικών Συμμαχιών</a:t>
            </a:r>
            <a:endParaRPr lang="el-GR" smtClean="0">
              <a:latin typeface="Times New Roman" pitchFamily="18" charset="0"/>
            </a:endParaRPr>
          </a:p>
        </p:txBody>
      </p:sp>
      <p:grpSp>
        <p:nvGrpSpPr>
          <p:cNvPr id="2" name="Group 3"/>
          <p:cNvGrpSpPr>
            <a:grpSpLocks/>
          </p:cNvGrpSpPr>
          <p:nvPr/>
        </p:nvGrpSpPr>
        <p:grpSpPr bwMode="auto">
          <a:xfrm>
            <a:off x="254000" y="742950"/>
            <a:ext cx="8585200" cy="5810250"/>
            <a:chOff x="120" y="624"/>
            <a:chExt cx="4056" cy="4880"/>
          </a:xfrm>
        </p:grpSpPr>
        <p:grpSp>
          <p:nvGrpSpPr>
            <p:cNvPr id="3" name="Group 4"/>
            <p:cNvGrpSpPr>
              <a:grpSpLocks/>
            </p:cNvGrpSpPr>
            <p:nvPr/>
          </p:nvGrpSpPr>
          <p:grpSpPr bwMode="auto">
            <a:xfrm>
              <a:off x="120" y="624"/>
              <a:ext cx="1440" cy="4880"/>
              <a:chOff x="120" y="624"/>
              <a:chExt cx="1440" cy="4880"/>
            </a:xfrm>
          </p:grpSpPr>
          <p:sp>
            <p:nvSpPr>
              <p:cNvPr id="64530" name="Rectangle 5"/>
              <p:cNvSpPr>
                <a:spLocks noChangeArrowheads="1"/>
              </p:cNvSpPr>
              <p:nvPr/>
            </p:nvSpPr>
            <p:spPr bwMode="auto">
              <a:xfrm>
                <a:off x="128" y="624"/>
                <a:ext cx="1432" cy="344"/>
              </a:xfrm>
              <a:prstGeom prst="rect">
                <a:avLst/>
              </a:prstGeom>
              <a:solidFill>
                <a:srgbClr val="33CCCC"/>
              </a:soli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algn="ctr" defTabSz="836613">
                  <a:defRPr/>
                </a:pPr>
                <a:r>
                  <a:rPr lang="el-GR" sz="2000" b="1" i="1" u="sng">
                    <a:solidFill>
                      <a:srgbClr val="000000"/>
                    </a:solidFill>
                  </a:rPr>
                  <a:t>Είδη “συμμαχιών”</a:t>
                </a:r>
                <a:endParaRPr lang="en-GB" sz="2000" b="1">
                  <a:solidFill>
                    <a:srgbClr val="000000"/>
                  </a:solidFill>
                </a:endParaRPr>
              </a:p>
            </p:txBody>
          </p:sp>
          <p:grpSp>
            <p:nvGrpSpPr>
              <p:cNvPr id="4" name="Group 6"/>
              <p:cNvGrpSpPr>
                <a:grpSpLocks/>
              </p:cNvGrpSpPr>
              <p:nvPr/>
            </p:nvGrpSpPr>
            <p:grpSpPr bwMode="auto">
              <a:xfrm>
                <a:off x="120" y="1056"/>
                <a:ext cx="1440" cy="4448"/>
                <a:chOff x="144" y="1056"/>
                <a:chExt cx="1536" cy="4448"/>
              </a:xfrm>
            </p:grpSpPr>
            <p:sp>
              <p:nvSpPr>
                <p:cNvPr id="64532" name="Rectangle 7"/>
                <p:cNvSpPr>
                  <a:spLocks noChangeArrowheads="1"/>
                </p:cNvSpPr>
                <p:nvPr/>
              </p:nvSpPr>
              <p:spPr bwMode="auto">
                <a:xfrm>
                  <a:off x="144" y="1056"/>
                  <a:ext cx="1536" cy="368"/>
                </a:xfrm>
                <a:prstGeom prst="rect">
                  <a:avLst/>
                </a:prstGeom>
                <a:gradFill rotWithShape="0">
                  <a:gsLst>
                    <a:gs pos="0">
                      <a:srgbClr val="8CF4EA"/>
                    </a:gs>
                    <a:gs pos="100000">
                      <a:srgbClr val="F3FEFD"/>
                    </a:gs>
                  </a:gsLst>
                  <a:lin ang="0" scaled="1"/>
                </a:gra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190500" indent="-190500" defTabSz="836613">
                    <a:defRPr/>
                  </a:pPr>
                  <a:r>
                    <a:rPr lang="el-GR" sz="1000">
                      <a:solidFill>
                        <a:srgbClr val="000000"/>
                      </a:solidFill>
                    </a:rPr>
                    <a:t>Διαφημιστική συνεργασία</a:t>
                  </a:r>
                </a:p>
                <a:p>
                  <a:pPr marL="190500" indent="-190500" defTabSz="836613">
                    <a:defRPr/>
                  </a:pPr>
                  <a:r>
                    <a:rPr lang="el-GR" sz="1000">
                      <a:solidFill>
                        <a:srgbClr val="000000"/>
                      </a:solidFill>
                    </a:rPr>
                    <a:t>(collaborative advertising)</a:t>
                  </a:r>
                  <a:endParaRPr lang="en-GB" sz="1000">
                    <a:solidFill>
                      <a:srgbClr val="000000"/>
                    </a:solidFill>
                  </a:endParaRPr>
                </a:p>
              </p:txBody>
            </p:sp>
            <p:sp>
              <p:nvSpPr>
                <p:cNvPr id="64533" name="Rectangle 8"/>
                <p:cNvSpPr>
                  <a:spLocks noChangeArrowheads="1"/>
                </p:cNvSpPr>
                <p:nvPr/>
              </p:nvSpPr>
              <p:spPr bwMode="auto">
                <a:xfrm>
                  <a:off x="144" y="1464"/>
                  <a:ext cx="1536" cy="368"/>
                </a:xfrm>
                <a:prstGeom prst="rect">
                  <a:avLst/>
                </a:prstGeom>
                <a:gradFill rotWithShape="0">
                  <a:gsLst>
                    <a:gs pos="0">
                      <a:srgbClr val="8CF4EA"/>
                    </a:gs>
                    <a:gs pos="100000">
                      <a:srgbClr val="F3FEFD"/>
                    </a:gs>
                  </a:gsLst>
                  <a:lin ang="0" scaled="1"/>
                </a:gra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190500" indent="-190500" defTabSz="836613">
                    <a:defRPr/>
                  </a:pPr>
                  <a:r>
                    <a:rPr lang="el-GR" sz="1000">
                      <a:solidFill>
                        <a:srgbClr val="000000"/>
                      </a:solidFill>
                    </a:rPr>
                    <a:t>Συνεργασία σε προγράμματα</a:t>
                  </a:r>
                </a:p>
                <a:p>
                  <a:pPr marL="190500" indent="-190500" defTabSz="836613">
                    <a:defRPr/>
                  </a:pPr>
                  <a:r>
                    <a:rPr lang="el-GR" sz="1000">
                      <a:solidFill>
                        <a:srgbClr val="000000"/>
                      </a:solidFill>
                    </a:rPr>
                    <a:t>έρευνας και τεχνολογίας </a:t>
                  </a:r>
                </a:p>
                <a:p>
                  <a:pPr marL="190500" indent="-190500" defTabSz="836613">
                    <a:defRPr/>
                  </a:pPr>
                  <a:r>
                    <a:rPr lang="el-GR" sz="1000">
                      <a:solidFill>
                        <a:srgbClr val="000000"/>
                      </a:solidFill>
                    </a:rPr>
                    <a:t>(R&amp;D partnerships)</a:t>
                  </a:r>
                  <a:endParaRPr lang="en-GB" sz="1000">
                    <a:solidFill>
                      <a:srgbClr val="000000"/>
                    </a:solidFill>
                  </a:endParaRPr>
                </a:p>
              </p:txBody>
            </p:sp>
            <p:sp>
              <p:nvSpPr>
                <p:cNvPr id="64534" name="Rectangle 9"/>
                <p:cNvSpPr>
                  <a:spLocks noChangeArrowheads="1"/>
                </p:cNvSpPr>
                <p:nvPr/>
              </p:nvSpPr>
              <p:spPr bwMode="auto">
                <a:xfrm>
                  <a:off x="144" y="1872"/>
                  <a:ext cx="1536" cy="368"/>
                </a:xfrm>
                <a:prstGeom prst="rect">
                  <a:avLst/>
                </a:prstGeom>
                <a:gradFill rotWithShape="0">
                  <a:gsLst>
                    <a:gs pos="0">
                      <a:srgbClr val="8CF4EA"/>
                    </a:gs>
                    <a:gs pos="100000">
                      <a:srgbClr val="F3FEFD"/>
                    </a:gs>
                  </a:gsLst>
                  <a:lin ang="0" scaled="1"/>
                </a:gra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190500" indent="-190500" defTabSz="836613">
                    <a:defRPr/>
                  </a:pPr>
                  <a:r>
                    <a:rPr lang="el-GR" sz="1000">
                      <a:solidFill>
                        <a:srgbClr val="000000"/>
                      </a:solidFill>
                    </a:rPr>
                    <a:t>Συμφωνίες παροχής</a:t>
                  </a:r>
                </a:p>
                <a:p>
                  <a:pPr marL="190500" indent="-190500" defTabSz="836613">
                    <a:defRPr/>
                  </a:pPr>
                  <a:r>
                    <a:rPr lang="el-GR" sz="1000">
                      <a:solidFill>
                        <a:srgbClr val="000000"/>
                      </a:solidFill>
                    </a:rPr>
                    <a:t>χρηματοδοτικών υπηρεσιών</a:t>
                  </a:r>
                </a:p>
                <a:p>
                  <a:pPr marL="190500" indent="-190500" defTabSz="836613">
                    <a:defRPr/>
                  </a:pPr>
                  <a:r>
                    <a:rPr lang="el-GR" sz="1000">
                      <a:solidFill>
                        <a:srgbClr val="000000"/>
                      </a:solidFill>
                    </a:rPr>
                    <a:t>(lease service agreements)</a:t>
                  </a:r>
                  <a:endParaRPr lang="en-GB" sz="1000">
                    <a:solidFill>
                      <a:srgbClr val="000000"/>
                    </a:solidFill>
                  </a:endParaRPr>
                </a:p>
              </p:txBody>
            </p:sp>
            <p:sp>
              <p:nvSpPr>
                <p:cNvPr id="64535" name="Rectangle 10"/>
                <p:cNvSpPr>
                  <a:spLocks noChangeArrowheads="1"/>
                </p:cNvSpPr>
                <p:nvPr/>
              </p:nvSpPr>
              <p:spPr bwMode="auto">
                <a:xfrm>
                  <a:off x="144" y="2280"/>
                  <a:ext cx="1536" cy="368"/>
                </a:xfrm>
                <a:prstGeom prst="rect">
                  <a:avLst/>
                </a:prstGeom>
                <a:gradFill rotWithShape="0">
                  <a:gsLst>
                    <a:gs pos="0">
                      <a:srgbClr val="8CF4EA"/>
                    </a:gs>
                    <a:gs pos="100000">
                      <a:srgbClr val="F3FEFD"/>
                    </a:gs>
                  </a:gsLst>
                  <a:lin ang="0" scaled="1"/>
                </a:gra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190500" indent="-190500" defTabSz="836613">
                    <a:defRPr/>
                  </a:pPr>
                  <a:r>
                    <a:rPr lang="el-GR" sz="1000">
                      <a:solidFill>
                        <a:srgbClr val="000000"/>
                      </a:solidFill>
                    </a:rPr>
                    <a:t>Κοινή διανομή</a:t>
                  </a:r>
                </a:p>
                <a:p>
                  <a:pPr marL="190500" indent="-190500" defTabSz="836613">
                    <a:defRPr/>
                  </a:pPr>
                  <a:r>
                    <a:rPr lang="el-GR" sz="1000">
                      <a:solidFill>
                        <a:srgbClr val="000000"/>
                      </a:solidFill>
                    </a:rPr>
                    <a:t>(shared-distribution)</a:t>
                  </a:r>
                  <a:endParaRPr lang="en-GB" sz="1000">
                    <a:solidFill>
                      <a:srgbClr val="000000"/>
                    </a:solidFill>
                  </a:endParaRPr>
                </a:p>
              </p:txBody>
            </p:sp>
            <p:sp>
              <p:nvSpPr>
                <p:cNvPr id="64536" name="Rectangle 11"/>
                <p:cNvSpPr>
                  <a:spLocks noChangeArrowheads="1"/>
                </p:cNvSpPr>
                <p:nvPr/>
              </p:nvSpPr>
              <p:spPr bwMode="auto">
                <a:xfrm>
                  <a:off x="144" y="2688"/>
                  <a:ext cx="1536" cy="368"/>
                </a:xfrm>
                <a:prstGeom prst="rect">
                  <a:avLst/>
                </a:prstGeom>
                <a:gradFill rotWithShape="0">
                  <a:gsLst>
                    <a:gs pos="0">
                      <a:srgbClr val="8CF4EA"/>
                    </a:gs>
                    <a:gs pos="100000">
                      <a:srgbClr val="F3FEFD"/>
                    </a:gs>
                  </a:gsLst>
                  <a:lin ang="0" scaled="1"/>
                </a:gra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190500" indent="-190500" defTabSz="836613">
                    <a:defRPr/>
                  </a:pPr>
                  <a:r>
                    <a:rPr lang="el-GR" sz="1000">
                      <a:solidFill>
                        <a:srgbClr val="000000"/>
                      </a:solidFill>
                    </a:rPr>
                    <a:t>Μεταφορά τεχνολογίας</a:t>
                  </a:r>
                </a:p>
                <a:p>
                  <a:pPr marL="190500" indent="-190500" defTabSz="836613">
                    <a:defRPr/>
                  </a:pPr>
                  <a:r>
                    <a:rPr lang="el-GR" sz="1000">
                      <a:solidFill>
                        <a:srgbClr val="000000"/>
                      </a:solidFill>
                    </a:rPr>
                    <a:t>(technology transfer)</a:t>
                  </a:r>
                  <a:endParaRPr lang="en-GB" sz="1000">
                    <a:solidFill>
                      <a:srgbClr val="000000"/>
                    </a:solidFill>
                  </a:endParaRPr>
                </a:p>
              </p:txBody>
            </p:sp>
            <p:sp>
              <p:nvSpPr>
                <p:cNvPr id="64537" name="Rectangle 12"/>
                <p:cNvSpPr>
                  <a:spLocks noChangeArrowheads="1"/>
                </p:cNvSpPr>
                <p:nvPr/>
              </p:nvSpPr>
              <p:spPr bwMode="auto">
                <a:xfrm>
                  <a:off x="144" y="3096"/>
                  <a:ext cx="1536" cy="368"/>
                </a:xfrm>
                <a:prstGeom prst="rect">
                  <a:avLst/>
                </a:prstGeom>
                <a:gradFill rotWithShape="0">
                  <a:gsLst>
                    <a:gs pos="0">
                      <a:srgbClr val="8CF4EA"/>
                    </a:gs>
                    <a:gs pos="100000">
                      <a:srgbClr val="F3FEFD"/>
                    </a:gs>
                  </a:gsLst>
                  <a:lin ang="0" scaled="1"/>
                </a:gra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190500" indent="-190500" defTabSz="836613">
                    <a:defRPr/>
                  </a:pPr>
                  <a:r>
                    <a:rPr lang="el-GR" sz="1000">
                      <a:solidFill>
                        <a:srgbClr val="000000"/>
                      </a:solidFill>
                    </a:rPr>
                    <a:t>Συνεργασία με σκοπό υποβολή</a:t>
                  </a:r>
                </a:p>
                <a:p>
                  <a:pPr marL="190500" indent="-190500" defTabSz="836613">
                    <a:defRPr/>
                  </a:pPr>
                  <a:r>
                    <a:rPr lang="el-GR" sz="1000">
                      <a:solidFill>
                        <a:srgbClr val="000000"/>
                      </a:solidFill>
                    </a:rPr>
                    <a:t>προσφοράς</a:t>
                  </a:r>
                </a:p>
                <a:p>
                  <a:pPr marL="190500" indent="-190500" defTabSz="836613">
                    <a:defRPr/>
                  </a:pPr>
                  <a:r>
                    <a:rPr lang="el-GR" sz="1000">
                      <a:solidFill>
                        <a:srgbClr val="000000"/>
                      </a:solidFill>
                    </a:rPr>
                    <a:t>(co-operative bidding)</a:t>
                  </a:r>
                  <a:endParaRPr lang="en-GB" sz="1000">
                    <a:solidFill>
                      <a:srgbClr val="000000"/>
                    </a:solidFill>
                  </a:endParaRPr>
                </a:p>
              </p:txBody>
            </p:sp>
            <p:sp>
              <p:nvSpPr>
                <p:cNvPr id="64538" name="Rectangle 13"/>
                <p:cNvSpPr>
                  <a:spLocks noChangeArrowheads="1"/>
                </p:cNvSpPr>
                <p:nvPr/>
              </p:nvSpPr>
              <p:spPr bwMode="auto">
                <a:xfrm>
                  <a:off x="144" y="3504"/>
                  <a:ext cx="1536" cy="368"/>
                </a:xfrm>
                <a:prstGeom prst="rect">
                  <a:avLst/>
                </a:prstGeom>
                <a:gradFill rotWithShape="0">
                  <a:gsLst>
                    <a:gs pos="0">
                      <a:srgbClr val="8CF4EA"/>
                    </a:gs>
                    <a:gs pos="100000">
                      <a:srgbClr val="F3FEFD"/>
                    </a:gs>
                  </a:gsLst>
                  <a:lin ang="0" scaled="1"/>
                </a:gra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190500" indent="-190500" defTabSz="836613">
                    <a:defRPr/>
                  </a:pPr>
                  <a:r>
                    <a:rPr lang="el-GR" sz="1000">
                      <a:solidFill>
                        <a:srgbClr val="000000"/>
                      </a:solidFill>
                    </a:rPr>
                    <a:t>Αμοιβαία παραγωγή</a:t>
                  </a:r>
                </a:p>
                <a:p>
                  <a:pPr marL="190500" indent="-190500" defTabSz="836613">
                    <a:defRPr/>
                  </a:pPr>
                  <a:r>
                    <a:rPr lang="el-GR" sz="1000">
                      <a:solidFill>
                        <a:srgbClr val="000000"/>
                      </a:solidFill>
                    </a:rPr>
                    <a:t>(cross-manufacturing)</a:t>
                  </a:r>
                  <a:endParaRPr lang="en-GB" sz="1000">
                    <a:solidFill>
                      <a:srgbClr val="000000"/>
                    </a:solidFill>
                  </a:endParaRPr>
                </a:p>
              </p:txBody>
            </p:sp>
            <p:sp>
              <p:nvSpPr>
                <p:cNvPr id="64539" name="Rectangle 14"/>
                <p:cNvSpPr>
                  <a:spLocks noChangeArrowheads="1"/>
                </p:cNvSpPr>
                <p:nvPr/>
              </p:nvSpPr>
              <p:spPr bwMode="auto">
                <a:xfrm>
                  <a:off x="144" y="3912"/>
                  <a:ext cx="1536" cy="368"/>
                </a:xfrm>
                <a:prstGeom prst="rect">
                  <a:avLst/>
                </a:prstGeom>
                <a:gradFill rotWithShape="0">
                  <a:gsLst>
                    <a:gs pos="0">
                      <a:srgbClr val="8CF4EA"/>
                    </a:gs>
                    <a:gs pos="100000">
                      <a:srgbClr val="F3FEFD"/>
                    </a:gs>
                  </a:gsLst>
                  <a:lin ang="0" scaled="1"/>
                </a:gra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190500" indent="-190500" defTabSz="836613">
                    <a:defRPr/>
                  </a:pPr>
                  <a:r>
                    <a:rPr lang="el-GR" sz="1000">
                      <a:solidFill>
                        <a:srgbClr val="000000"/>
                      </a:solidFill>
                    </a:rPr>
                    <a:t>Κοινοπραξία πόρων </a:t>
                  </a:r>
                </a:p>
                <a:p>
                  <a:pPr marL="190500" indent="-190500" defTabSz="836613">
                    <a:defRPr/>
                  </a:pPr>
                  <a:r>
                    <a:rPr lang="el-GR" sz="1000">
                      <a:solidFill>
                        <a:srgbClr val="000000"/>
                      </a:solidFill>
                    </a:rPr>
                    <a:t>(resource venturing)</a:t>
                  </a:r>
                  <a:endParaRPr lang="en-GB" sz="1000">
                    <a:solidFill>
                      <a:srgbClr val="000000"/>
                    </a:solidFill>
                  </a:endParaRPr>
                </a:p>
              </p:txBody>
            </p:sp>
            <p:sp>
              <p:nvSpPr>
                <p:cNvPr id="64540" name="Rectangle 15"/>
                <p:cNvSpPr>
                  <a:spLocks noChangeArrowheads="1"/>
                </p:cNvSpPr>
                <p:nvPr/>
              </p:nvSpPr>
              <p:spPr bwMode="auto">
                <a:xfrm>
                  <a:off x="144" y="4320"/>
                  <a:ext cx="1536" cy="368"/>
                </a:xfrm>
                <a:prstGeom prst="rect">
                  <a:avLst/>
                </a:prstGeom>
                <a:gradFill rotWithShape="0">
                  <a:gsLst>
                    <a:gs pos="0">
                      <a:srgbClr val="8CF4EA"/>
                    </a:gs>
                    <a:gs pos="100000">
                      <a:srgbClr val="F3FEFD"/>
                    </a:gs>
                  </a:gsLst>
                  <a:lin ang="0" scaled="1"/>
                </a:gra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190500" indent="-190500" defTabSz="836613">
                    <a:defRPr/>
                  </a:pPr>
                  <a:r>
                    <a:rPr lang="el-GR" sz="1000">
                      <a:solidFill>
                        <a:srgbClr val="000000"/>
                      </a:solidFill>
                    </a:rPr>
                    <a:t>Συνεργασία δημόσιων</a:t>
                  </a:r>
                </a:p>
                <a:p>
                  <a:pPr marL="190500" indent="-190500" defTabSz="836613">
                    <a:defRPr/>
                  </a:pPr>
                  <a:r>
                    <a:rPr lang="el-GR" sz="1000">
                      <a:solidFill>
                        <a:srgbClr val="000000"/>
                      </a:solidFill>
                    </a:rPr>
                    <a:t>και ιδιωτικών επιχειρήσεων</a:t>
                  </a:r>
                </a:p>
                <a:p>
                  <a:pPr marL="190500" indent="-190500" defTabSz="836613">
                    <a:defRPr/>
                  </a:pPr>
                  <a:r>
                    <a:rPr lang="el-GR" sz="1000">
                      <a:solidFill>
                        <a:srgbClr val="000000"/>
                      </a:solidFill>
                    </a:rPr>
                    <a:t>(government and industry partnering)</a:t>
                  </a:r>
                  <a:endParaRPr lang="en-GB" sz="1000">
                    <a:solidFill>
                      <a:srgbClr val="000000"/>
                    </a:solidFill>
                  </a:endParaRPr>
                </a:p>
              </p:txBody>
            </p:sp>
            <p:sp>
              <p:nvSpPr>
                <p:cNvPr id="64541" name="Rectangle 16"/>
                <p:cNvSpPr>
                  <a:spLocks noChangeArrowheads="1"/>
                </p:cNvSpPr>
                <p:nvPr/>
              </p:nvSpPr>
              <p:spPr bwMode="auto">
                <a:xfrm>
                  <a:off x="144" y="4728"/>
                  <a:ext cx="1536" cy="368"/>
                </a:xfrm>
                <a:prstGeom prst="rect">
                  <a:avLst/>
                </a:prstGeom>
                <a:gradFill rotWithShape="0">
                  <a:gsLst>
                    <a:gs pos="0">
                      <a:srgbClr val="8CF4EA"/>
                    </a:gs>
                    <a:gs pos="100000">
                      <a:srgbClr val="F3FEFD"/>
                    </a:gs>
                  </a:gsLst>
                  <a:lin ang="0" scaled="1"/>
                </a:gra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190500" indent="-190500" defTabSz="836613">
                    <a:defRPr/>
                  </a:pPr>
                  <a:r>
                    <a:rPr lang="el-GR" sz="1000">
                      <a:solidFill>
                        <a:srgbClr val="000000"/>
                      </a:solidFill>
                    </a:rPr>
                    <a:t>Εκμετάλλευση κοινών</a:t>
                  </a:r>
                </a:p>
                <a:p>
                  <a:pPr marL="190500" indent="-190500" defTabSz="836613">
                    <a:defRPr/>
                  </a:pPr>
                  <a:r>
                    <a:rPr lang="el-GR" sz="1000">
                      <a:solidFill>
                        <a:srgbClr val="000000"/>
                      </a:solidFill>
                    </a:rPr>
                    <a:t>εσωτερικών πλεονεκτημάτων</a:t>
                  </a:r>
                </a:p>
                <a:p>
                  <a:pPr marL="190500" indent="-190500" defTabSz="836613">
                    <a:defRPr/>
                  </a:pPr>
                  <a:r>
                    <a:rPr lang="el-GR" sz="1000">
                      <a:solidFill>
                        <a:srgbClr val="000000"/>
                      </a:solidFill>
                    </a:rPr>
                    <a:t>(internal spin-offs)</a:t>
                  </a:r>
                  <a:endParaRPr lang="en-GB" sz="1000">
                    <a:solidFill>
                      <a:srgbClr val="000000"/>
                    </a:solidFill>
                  </a:endParaRPr>
                </a:p>
              </p:txBody>
            </p:sp>
            <p:sp>
              <p:nvSpPr>
                <p:cNvPr id="64542" name="Rectangle 17"/>
                <p:cNvSpPr>
                  <a:spLocks noChangeArrowheads="1"/>
                </p:cNvSpPr>
                <p:nvPr/>
              </p:nvSpPr>
              <p:spPr bwMode="auto">
                <a:xfrm>
                  <a:off x="144" y="5136"/>
                  <a:ext cx="1536" cy="368"/>
                </a:xfrm>
                <a:prstGeom prst="rect">
                  <a:avLst/>
                </a:prstGeom>
                <a:gradFill rotWithShape="0">
                  <a:gsLst>
                    <a:gs pos="0">
                      <a:srgbClr val="8CF4EA"/>
                    </a:gs>
                    <a:gs pos="100000">
                      <a:srgbClr val="F3FEFD"/>
                    </a:gs>
                  </a:gsLst>
                  <a:lin ang="0" scaled="1"/>
                </a:gra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190500" indent="-190500" defTabSz="836613">
                    <a:defRPr/>
                  </a:pPr>
                  <a:r>
                    <a:rPr lang="el-GR" sz="1000">
                      <a:solidFill>
                        <a:srgbClr val="000000"/>
                      </a:solidFill>
                    </a:rPr>
                    <a:t>Αμοιβαία χορήγηση δικαιωμάτων</a:t>
                  </a:r>
                </a:p>
                <a:p>
                  <a:pPr marL="190500" indent="-190500" defTabSz="836613">
                    <a:defRPr/>
                  </a:pPr>
                  <a:r>
                    <a:rPr lang="el-GR" sz="1000">
                      <a:solidFill>
                        <a:srgbClr val="000000"/>
                      </a:solidFill>
                    </a:rPr>
                    <a:t>(cross-licensing)</a:t>
                  </a:r>
                  <a:endParaRPr lang="en-GB" sz="1000">
                    <a:solidFill>
                      <a:srgbClr val="000000"/>
                    </a:solidFill>
                  </a:endParaRPr>
                </a:p>
              </p:txBody>
            </p:sp>
          </p:grpSp>
        </p:grpSp>
        <p:grpSp>
          <p:nvGrpSpPr>
            <p:cNvPr id="5" name="Group 18"/>
            <p:cNvGrpSpPr>
              <a:grpSpLocks/>
            </p:cNvGrpSpPr>
            <p:nvPr/>
          </p:nvGrpSpPr>
          <p:grpSpPr bwMode="auto">
            <a:xfrm>
              <a:off x="1680" y="624"/>
              <a:ext cx="2496" cy="4880"/>
              <a:chOff x="1680" y="624"/>
              <a:chExt cx="2496" cy="4880"/>
            </a:xfrm>
          </p:grpSpPr>
          <p:sp>
            <p:nvSpPr>
              <p:cNvPr id="64518" name="Rectangle 19"/>
              <p:cNvSpPr>
                <a:spLocks noChangeArrowheads="1"/>
              </p:cNvSpPr>
              <p:nvPr/>
            </p:nvSpPr>
            <p:spPr bwMode="auto">
              <a:xfrm>
                <a:off x="1680" y="624"/>
                <a:ext cx="2496" cy="340"/>
              </a:xfrm>
              <a:prstGeom prst="rect">
                <a:avLst/>
              </a:prstGeom>
              <a:solidFill>
                <a:srgbClr val="33CCCC"/>
              </a:soli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algn="ctr" defTabSz="836613">
                  <a:defRPr/>
                </a:pPr>
                <a:r>
                  <a:rPr lang="el-GR" sz="2000" b="1" i="1" u="sng">
                    <a:solidFill>
                      <a:srgbClr val="000000"/>
                    </a:solidFill>
                  </a:rPr>
                  <a:t>Παραδείγματα</a:t>
                </a:r>
                <a:endParaRPr lang="en-GB" sz="2000" b="1">
                  <a:solidFill>
                    <a:srgbClr val="000000"/>
                  </a:solidFill>
                </a:endParaRPr>
              </a:p>
            </p:txBody>
          </p:sp>
          <p:sp>
            <p:nvSpPr>
              <p:cNvPr id="64519" name="Rectangle 20"/>
              <p:cNvSpPr>
                <a:spLocks noChangeArrowheads="1"/>
              </p:cNvSpPr>
              <p:nvPr/>
            </p:nvSpPr>
            <p:spPr bwMode="auto">
              <a:xfrm>
                <a:off x="1680" y="1056"/>
                <a:ext cx="2496" cy="368"/>
              </a:xfrm>
              <a:prstGeom prst="rect">
                <a:avLst/>
              </a:prstGeom>
              <a:gradFill rotWithShape="0">
                <a:gsLst>
                  <a:gs pos="0">
                    <a:srgbClr val="8CF4EA"/>
                  </a:gs>
                  <a:gs pos="100000">
                    <a:srgbClr val="F3FEFD"/>
                  </a:gs>
                </a:gsLst>
                <a:lin ang="0" scaled="1"/>
              </a:gra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190500" indent="-190500" defTabSz="836613">
                  <a:defRPr/>
                </a:pPr>
                <a:r>
                  <a:rPr lang="el-GR" sz="1000">
                    <a:solidFill>
                      <a:srgbClr val="000000"/>
                    </a:solidFill>
                  </a:rPr>
                  <a:t>American Express και Toys R Us</a:t>
                </a:r>
              </a:p>
              <a:p>
                <a:pPr marL="190500" indent="-190500" defTabSz="836613">
                  <a:defRPr/>
                </a:pPr>
                <a:r>
                  <a:rPr lang="el-GR" sz="1000">
                    <a:solidFill>
                      <a:srgbClr val="000000"/>
                    </a:solidFill>
                  </a:rPr>
                  <a:t>(συνεργασίας στην τηλεοπτική διαφήμιση και προώθηση)</a:t>
                </a:r>
                <a:endParaRPr lang="en-GB" sz="1000">
                  <a:solidFill>
                    <a:srgbClr val="000000"/>
                  </a:solidFill>
                </a:endParaRPr>
              </a:p>
            </p:txBody>
          </p:sp>
          <p:sp>
            <p:nvSpPr>
              <p:cNvPr id="64520" name="Rectangle 21"/>
              <p:cNvSpPr>
                <a:spLocks noChangeArrowheads="1"/>
              </p:cNvSpPr>
              <p:nvPr/>
            </p:nvSpPr>
            <p:spPr bwMode="auto">
              <a:xfrm>
                <a:off x="1680" y="3912"/>
                <a:ext cx="2496" cy="368"/>
              </a:xfrm>
              <a:prstGeom prst="rect">
                <a:avLst/>
              </a:prstGeom>
              <a:gradFill rotWithShape="0">
                <a:gsLst>
                  <a:gs pos="0">
                    <a:srgbClr val="8CF4EA"/>
                  </a:gs>
                  <a:gs pos="100000">
                    <a:srgbClr val="F3FEFD"/>
                  </a:gs>
                </a:gsLst>
                <a:lin ang="0" scaled="1"/>
              </a:gra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190500" indent="-190500" defTabSz="836613">
                  <a:defRPr/>
                </a:pPr>
                <a:r>
                  <a:rPr lang="el-GR" sz="1000">
                    <a:solidFill>
                      <a:srgbClr val="000000"/>
                    </a:solidFill>
                  </a:rPr>
                  <a:t>Swift Chemical Co., Texasgulf, RTZ και US Borax</a:t>
                </a:r>
              </a:p>
              <a:p>
                <a:pPr marL="190500" indent="-190500" defTabSz="836613">
                  <a:defRPr/>
                </a:pPr>
                <a:r>
                  <a:rPr lang="el-GR" sz="1000">
                    <a:solidFill>
                      <a:srgbClr val="000000"/>
                    </a:solidFill>
                  </a:rPr>
                  <a:t>(κοινοπραξία για εκμετάλλευση ορυχείων στον Καναδά)</a:t>
                </a:r>
                <a:endParaRPr lang="en-GB" sz="1000">
                  <a:solidFill>
                    <a:srgbClr val="000000"/>
                  </a:solidFill>
                </a:endParaRPr>
              </a:p>
            </p:txBody>
          </p:sp>
          <p:sp>
            <p:nvSpPr>
              <p:cNvPr id="64521" name="Rectangle 22"/>
              <p:cNvSpPr>
                <a:spLocks noChangeArrowheads="1"/>
              </p:cNvSpPr>
              <p:nvPr/>
            </p:nvSpPr>
            <p:spPr bwMode="auto">
              <a:xfrm>
                <a:off x="1680" y="4728"/>
                <a:ext cx="2496" cy="368"/>
              </a:xfrm>
              <a:prstGeom prst="rect">
                <a:avLst/>
              </a:prstGeom>
              <a:gradFill rotWithShape="0">
                <a:gsLst>
                  <a:gs pos="0">
                    <a:srgbClr val="8CF4EA"/>
                  </a:gs>
                  <a:gs pos="100000">
                    <a:srgbClr val="F3FEFD"/>
                  </a:gs>
                </a:gsLst>
                <a:lin ang="0" scaled="1"/>
              </a:gra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190500" indent="-190500" defTabSz="836613">
                  <a:defRPr/>
                </a:pPr>
                <a:r>
                  <a:rPr lang="el-GR" sz="1000">
                    <a:solidFill>
                      <a:srgbClr val="000000"/>
                    </a:solidFill>
                  </a:rPr>
                  <a:t>Cummins Engine και Toshiba Corporation</a:t>
                </a:r>
              </a:p>
              <a:p>
                <a:pPr marL="190500" indent="-190500" defTabSz="836613">
                  <a:defRPr/>
                </a:pPr>
                <a:r>
                  <a:rPr lang="el-GR" sz="1000">
                    <a:solidFill>
                      <a:srgbClr val="000000"/>
                    </a:solidFill>
                  </a:rPr>
                  <a:t>(δημιούργησαν μια νέα επιχείρηση για την ανάπτυξη και</a:t>
                </a:r>
              </a:p>
              <a:p>
                <a:pPr marL="190500" indent="-190500" defTabSz="836613">
                  <a:defRPr/>
                </a:pPr>
                <a:r>
                  <a:rPr lang="el-GR" sz="1000">
                    <a:solidFill>
                      <a:srgbClr val="000000"/>
                    </a:solidFill>
                  </a:rPr>
                  <a:t>την προώθηση προϊόντων νιτρώδους σιλικόνης)</a:t>
                </a:r>
                <a:endParaRPr lang="en-GB" sz="1000">
                  <a:solidFill>
                    <a:srgbClr val="000000"/>
                  </a:solidFill>
                </a:endParaRPr>
              </a:p>
            </p:txBody>
          </p:sp>
          <p:sp>
            <p:nvSpPr>
              <p:cNvPr id="64522" name="Rectangle 23"/>
              <p:cNvSpPr>
                <a:spLocks noChangeArrowheads="1"/>
              </p:cNvSpPr>
              <p:nvPr/>
            </p:nvSpPr>
            <p:spPr bwMode="auto">
              <a:xfrm>
                <a:off x="1680" y="1464"/>
                <a:ext cx="2496" cy="368"/>
              </a:xfrm>
              <a:prstGeom prst="rect">
                <a:avLst/>
              </a:prstGeom>
              <a:gradFill rotWithShape="0">
                <a:gsLst>
                  <a:gs pos="0">
                    <a:srgbClr val="8CF4EA"/>
                  </a:gs>
                  <a:gs pos="100000">
                    <a:srgbClr val="F3FEFD"/>
                  </a:gs>
                </a:gsLst>
                <a:lin ang="0" scaled="1"/>
              </a:gra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190500" indent="-190500" defTabSz="836613">
                  <a:defRPr/>
                </a:pPr>
                <a:r>
                  <a:rPr lang="el-GR" sz="1000">
                    <a:solidFill>
                      <a:srgbClr val="000000"/>
                    </a:solidFill>
                  </a:rPr>
                  <a:t>Cytel και Sumimoto Chemicals</a:t>
                </a:r>
              </a:p>
              <a:p>
                <a:pPr marL="190500" indent="-190500" defTabSz="836613">
                  <a:defRPr/>
                </a:pPr>
                <a:r>
                  <a:rPr lang="el-GR" sz="1000">
                    <a:solidFill>
                      <a:srgbClr val="000000"/>
                    </a:solidFill>
                  </a:rPr>
                  <a:t>(συμμαχία για ανάπτυξη νέας γενιάς βιοτεχνολογικών φαρμάκων)</a:t>
                </a:r>
                <a:endParaRPr lang="en-GB" sz="1000">
                  <a:solidFill>
                    <a:srgbClr val="000000"/>
                  </a:solidFill>
                </a:endParaRPr>
              </a:p>
            </p:txBody>
          </p:sp>
          <p:sp>
            <p:nvSpPr>
              <p:cNvPr id="64523" name="Rectangle 24"/>
              <p:cNvSpPr>
                <a:spLocks noChangeArrowheads="1"/>
              </p:cNvSpPr>
              <p:nvPr/>
            </p:nvSpPr>
            <p:spPr bwMode="auto">
              <a:xfrm>
                <a:off x="1680" y="1872"/>
                <a:ext cx="2496" cy="368"/>
              </a:xfrm>
              <a:prstGeom prst="rect">
                <a:avLst/>
              </a:prstGeom>
              <a:gradFill rotWithShape="0">
                <a:gsLst>
                  <a:gs pos="0">
                    <a:srgbClr val="8CF4EA"/>
                  </a:gs>
                  <a:gs pos="100000">
                    <a:srgbClr val="F3FEFD"/>
                  </a:gs>
                </a:gsLst>
                <a:lin ang="0" scaled="1"/>
              </a:gra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190500" indent="-190500" defTabSz="836613">
                  <a:defRPr/>
                </a:pPr>
                <a:r>
                  <a:rPr lang="el-GR" sz="1000">
                    <a:solidFill>
                      <a:srgbClr val="000000"/>
                    </a:solidFill>
                  </a:rPr>
                  <a:t>Cigna και United Motor Works</a:t>
                </a:r>
              </a:p>
              <a:p>
                <a:pPr marL="190500" indent="-190500" defTabSz="836613">
                  <a:defRPr/>
                </a:pPr>
                <a:r>
                  <a:rPr lang="el-GR" sz="1000">
                    <a:solidFill>
                      <a:srgbClr val="000000"/>
                    </a:solidFill>
                  </a:rPr>
                  <a:t>(συμφωνία για παροχή χρηματοοικονομικών υπηρεσιών</a:t>
                </a:r>
              </a:p>
              <a:p>
                <a:pPr marL="190500" indent="-190500" defTabSz="836613">
                  <a:defRPr/>
                </a:pPr>
                <a:r>
                  <a:rPr lang="el-GR" sz="1000">
                    <a:solidFill>
                      <a:srgbClr val="000000"/>
                    </a:solidFill>
                  </a:rPr>
                  <a:t>σε ξένες εταιρείες και κυβερνήσεις)</a:t>
                </a:r>
                <a:endParaRPr lang="en-GB" sz="1000">
                  <a:solidFill>
                    <a:srgbClr val="000000"/>
                  </a:solidFill>
                </a:endParaRPr>
              </a:p>
            </p:txBody>
          </p:sp>
          <p:sp>
            <p:nvSpPr>
              <p:cNvPr id="64524" name="Rectangle 25"/>
              <p:cNvSpPr>
                <a:spLocks noChangeArrowheads="1"/>
              </p:cNvSpPr>
              <p:nvPr/>
            </p:nvSpPr>
            <p:spPr bwMode="auto">
              <a:xfrm>
                <a:off x="1680" y="2280"/>
                <a:ext cx="2496" cy="368"/>
              </a:xfrm>
              <a:prstGeom prst="rect">
                <a:avLst/>
              </a:prstGeom>
              <a:gradFill rotWithShape="0">
                <a:gsLst>
                  <a:gs pos="0">
                    <a:srgbClr val="8CF4EA"/>
                  </a:gs>
                  <a:gs pos="100000">
                    <a:srgbClr val="F3FEFD"/>
                  </a:gs>
                </a:gsLst>
                <a:lin ang="0" scaled="1"/>
              </a:gra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190500" indent="-190500" defTabSz="836613">
                  <a:defRPr/>
                </a:pPr>
                <a:r>
                  <a:rPr lang="el-GR" sz="1000">
                    <a:solidFill>
                      <a:srgbClr val="000000"/>
                    </a:solidFill>
                  </a:rPr>
                  <a:t>Nissan και Volkswagen</a:t>
                </a:r>
              </a:p>
              <a:p>
                <a:pPr marL="190500" indent="-190500" defTabSz="836613">
                  <a:defRPr/>
                </a:pPr>
                <a:r>
                  <a:rPr lang="el-GR" sz="1000">
                    <a:solidFill>
                      <a:srgbClr val="000000"/>
                    </a:solidFill>
                  </a:rPr>
                  <a:t>(η Nissan πουλά τα αυτοκίνητα της Volkswagen στην Ιαπωνία</a:t>
                </a:r>
              </a:p>
              <a:p>
                <a:pPr marL="190500" indent="-190500" defTabSz="836613">
                  <a:defRPr/>
                </a:pPr>
                <a:r>
                  <a:rPr lang="el-GR" sz="1000">
                    <a:solidFill>
                      <a:srgbClr val="000000"/>
                    </a:solidFill>
                  </a:rPr>
                  <a:t>ενώ η Volkswagen αυτή διανέμει της Nissan στην Ευρώπη)</a:t>
                </a:r>
                <a:endParaRPr lang="en-GB" sz="1000">
                  <a:solidFill>
                    <a:srgbClr val="000000"/>
                  </a:solidFill>
                </a:endParaRPr>
              </a:p>
            </p:txBody>
          </p:sp>
          <p:sp>
            <p:nvSpPr>
              <p:cNvPr id="64525" name="Rectangle 26"/>
              <p:cNvSpPr>
                <a:spLocks noChangeArrowheads="1"/>
              </p:cNvSpPr>
              <p:nvPr/>
            </p:nvSpPr>
            <p:spPr bwMode="auto">
              <a:xfrm>
                <a:off x="1680" y="2688"/>
                <a:ext cx="2496" cy="368"/>
              </a:xfrm>
              <a:prstGeom prst="rect">
                <a:avLst/>
              </a:prstGeom>
              <a:gradFill rotWithShape="0">
                <a:gsLst>
                  <a:gs pos="0">
                    <a:srgbClr val="8CF4EA"/>
                  </a:gs>
                  <a:gs pos="100000">
                    <a:srgbClr val="F3FEFD"/>
                  </a:gs>
                </a:gsLst>
                <a:lin ang="0" scaled="1"/>
              </a:gra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190500" indent="-190500" defTabSz="836613">
                  <a:defRPr/>
                </a:pPr>
                <a:r>
                  <a:rPr lang="el-GR" sz="1000">
                    <a:solidFill>
                      <a:srgbClr val="000000"/>
                    </a:solidFill>
                  </a:rPr>
                  <a:t>IBM και Apple</a:t>
                </a:r>
              </a:p>
              <a:p>
                <a:pPr marL="190500" indent="-190500" defTabSz="836613">
                  <a:defRPr/>
                </a:pPr>
                <a:r>
                  <a:rPr lang="el-GR" sz="1000">
                    <a:solidFill>
                      <a:srgbClr val="000000"/>
                    </a:solidFill>
                  </a:rPr>
                  <a:t>(συμφωνία για ανάπτυξη λειτουργικού συστήματος νέας γενιάς)</a:t>
                </a:r>
                <a:endParaRPr lang="en-GB" sz="1000">
                  <a:solidFill>
                    <a:srgbClr val="000000"/>
                  </a:solidFill>
                </a:endParaRPr>
              </a:p>
            </p:txBody>
          </p:sp>
          <p:sp>
            <p:nvSpPr>
              <p:cNvPr id="64526" name="Rectangle 27"/>
              <p:cNvSpPr>
                <a:spLocks noChangeArrowheads="1"/>
              </p:cNvSpPr>
              <p:nvPr/>
            </p:nvSpPr>
            <p:spPr bwMode="auto">
              <a:xfrm>
                <a:off x="1680" y="3096"/>
                <a:ext cx="2496" cy="368"/>
              </a:xfrm>
              <a:prstGeom prst="rect">
                <a:avLst/>
              </a:prstGeom>
              <a:gradFill rotWithShape="0">
                <a:gsLst>
                  <a:gs pos="0">
                    <a:srgbClr val="8CF4EA"/>
                  </a:gs>
                  <a:gs pos="100000">
                    <a:srgbClr val="F3FEFD"/>
                  </a:gs>
                </a:gsLst>
                <a:lin ang="0" scaled="1"/>
              </a:gra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190500" indent="-190500" defTabSz="836613">
                  <a:defRPr/>
                </a:pPr>
                <a:r>
                  <a:rPr lang="el-GR" sz="1000">
                    <a:solidFill>
                      <a:srgbClr val="000000"/>
                    </a:solidFill>
                  </a:rPr>
                  <a:t>Boeing, General Dynamics και Lockheed</a:t>
                </a:r>
              </a:p>
              <a:p>
                <a:pPr marL="190500" indent="-190500" defTabSz="836613">
                  <a:defRPr/>
                </a:pPr>
                <a:r>
                  <a:rPr lang="el-GR" sz="1000">
                    <a:solidFill>
                      <a:srgbClr val="000000"/>
                    </a:solidFill>
                  </a:rPr>
                  <a:t>(συνεργασία για δυναμικότερη διεκδίκηση μεγάλου συμβολαίου</a:t>
                </a:r>
              </a:p>
              <a:p>
                <a:pPr marL="190500" indent="-190500" defTabSz="836613">
                  <a:defRPr/>
                </a:pPr>
                <a:r>
                  <a:rPr lang="el-GR" sz="1000">
                    <a:solidFill>
                      <a:srgbClr val="000000"/>
                    </a:solidFill>
                  </a:rPr>
                  <a:t>κατασκευής μαχητικών αεροσκαφών από την κυβέρνηση των ΗΠΑ)</a:t>
                </a:r>
                <a:endParaRPr lang="en-GB" sz="1000">
                  <a:solidFill>
                    <a:srgbClr val="000000"/>
                  </a:solidFill>
                </a:endParaRPr>
              </a:p>
            </p:txBody>
          </p:sp>
          <p:sp>
            <p:nvSpPr>
              <p:cNvPr id="64527" name="Rectangle 28"/>
              <p:cNvSpPr>
                <a:spLocks noChangeArrowheads="1"/>
              </p:cNvSpPr>
              <p:nvPr/>
            </p:nvSpPr>
            <p:spPr bwMode="auto">
              <a:xfrm>
                <a:off x="1680" y="3504"/>
                <a:ext cx="2496" cy="368"/>
              </a:xfrm>
              <a:prstGeom prst="rect">
                <a:avLst/>
              </a:prstGeom>
              <a:gradFill rotWithShape="0">
                <a:gsLst>
                  <a:gs pos="0">
                    <a:srgbClr val="8CF4EA"/>
                  </a:gs>
                  <a:gs pos="100000">
                    <a:srgbClr val="F3FEFD"/>
                  </a:gs>
                </a:gsLst>
                <a:lin ang="0" scaled="1"/>
              </a:gra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190500" indent="-190500" defTabSz="836613">
                  <a:defRPr/>
                </a:pPr>
                <a:r>
                  <a:rPr lang="el-GR" sz="1000">
                    <a:solidFill>
                      <a:srgbClr val="000000"/>
                    </a:solidFill>
                  </a:rPr>
                  <a:t>Ford και Mazda</a:t>
                </a:r>
              </a:p>
              <a:p>
                <a:pPr marL="190500" indent="-190500" defTabSz="836613">
                  <a:defRPr/>
                </a:pPr>
                <a:r>
                  <a:rPr lang="el-GR" sz="1000">
                    <a:solidFill>
                      <a:srgbClr val="000000"/>
                    </a:solidFill>
                  </a:rPr>
                  <a:t>(σχεδιασμός και παραγωγή ομοίων σχετικά αυτοκινήτων</a:t>
                </a:r>
              </a:p>
              <a:p>
                <a:pPr marL="190500" indent="-190500" defTabSz="836613">
                  <a:defRPr/>
                </a:pPr>
                <a:r>
                  <a:rPr lang="el-GR" sz="1000">
                    <a:solidFill>
                      <a:srgbClr val="000000"/>
                    </a:solidFill>
                  </a:rPr>
                  <a:t>πάνω στις ίδιες γραμμές συναρμολόγησης)	</a:t>
                </a:r>
                <a:endParaRPr lang="en-GB" sz="1000">
                  <a:solidFill>
                    <a:srgbClr val="000000"/>
                  </a:solidFill>
                </a:endParaRPr>
              </a:p>
            </p:txBody>
          </p:sp>
          <p:sp>
            <p:nvSpPr>
              <p:cNvPr id="64528" name="Rectangle 29"/>
              <p:cNvSpPr>
                <a:spLocks noChangeArrowheads="1"/>
              </p:cNvSpPr>
              <p:nvPr/>
            </p:nvSpPr>
            <p:spPr bwMode="auto">
              <a:xfrm>
                <a:off x="1680" y="4320"/>
                <a:ext cx="2496" cy="368"/>
              </a:xfrm>
              <a:prstGeom prst="rect">
                <a:avLst/>
              </a:prstGeom>
              <a:gradFill rotWithShape="0">
                <a:gsLst>
                  <a:gs pos="0">
                    <a:srgbClr val="8CF4EA"/>
                  </a:gs>
                  <a:gs pos="100000">
                    <a:srgbClr val="F3FEFD"/>
                  </a:gs>
                </a:gsLst>
                <a:lin ang="0" scaled="1"/>
              </a:gra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190500" indent="-190500" defTabSz="836613">
                  <a:defRPr/>
                </a:pPr>
                <a:r>
                  <a:rPr lang="el-GR" sz="1000">
                    <a:solidFill>
                      <a:srgbClr val="000000"/>
                    </a:solidFill>
                  </a:rPr>
                  <a:t>Du Pont και National Cancer Institute</a:t>
                </a:r>
              </a:p>
              <a:p>
                <a:pPr marL="190500" indent="-190500" defTabSz="836613">
                  <a:defRPr/>
                </a:pPr>
                <a:r>
                  <a:rPr lang="el-GR" sz="1000">
                    <a:solidFill>
                      <a:srgbClr val="000000"/>
                    </a:solidFill>
                  </a:rPr>
                  <a:t>(συνεργασία στην πρώτη φάση δοκιμής ενός νέου</a:t>
                </a:r>
              </a:p>
              <a:p>
                <a:pPr marL="190500" indent="-190500" defTabSz="836613">
                  <a:defRPr/>
                </a:pPr>
                <a:r>
                  <a:rPr lang="el-GR" sz="1000">
                    <a:solidFill>
                      <a:srgbClr val="000000"/>
                    </a:solidFill>
                  </a:rPr>
                  <a:t>φαρμάκου για τον καρκίνο)</a:t>
                </a:r>
                <a:endParaRPr lang="en-GB" sz="1000">
                  <a:solidFill>
                    <a:srgbClr val="000000"/>
                  </a:solidFill>
                </a:endParaRPr>
              </a:p>
            </p:txBody>
          </p:sp>
          <p:sp>
            <p:nvSpPr>
              <p:cNvPr id="64529" name="Rectangle 30"/>
              <p:cNvSpPr>
                <a:spLocks noChangeArrowheads="1"/>
              </p:cNvSpPr>
              <p:nvPr/>
            </p:nvSpPr>
            <p:spPr bwMode="auto">
              <a:xfrm>
                <a:off x="1680" y="5136"/>
                <a:ext cx="2496" cy="368"/>
              </a:xfrm>
              <a:prstGeom prst="rect">
                <a:avLst/>
              </a:prstGeom>
              <a:gradFill rotWithShape="0">
                <a:gsLst>
                  <a:gs pos="0">
                    <a:srgbClr val="8CF4EA"/>
                  </a:gs>
                  <a:gs pos="100000">
                    <a:srgbClr val="F3FEFD"/>
                  </a:gs>
                </a:gsLst>
                <a:lin ang="0" scaled="1"/>
              </a:gra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190500" indent="-190500" defTabSz="836613">
                  <a:defRPr/>
                </a:pPr>
                <a:r>
                  <a:rPr lang="el-GR" sz="1000">
                    <a:solidFill>
                      <a:srgbClr val="000000"/>
                    </a:solidFill>
                  </a:rPr>
                  <a:t>Hoffman-La Roche και Glaxo</a:t>
                </a:r>
              </a:p>
              <a:p>
                <a:pPr marL="190500" indent="-190500" defTabSz="836613">
                  <a:defRPr/>
                </a:pPr>
                <a:r>
                  <a:rPr lang="el-GR" sz="1000">
                    <a:solidFill>
                      <a:srgbClr val="000000"/>
                    </a:solidFill>
                  </a:rPr>
                  <a:t>(συμφώνησαν για να εμπορεύεται η HL το φάρμακο</a:t>
                </a:r>
              </a:p>
              <a:p>
                <a:pPr marL="190500" indent="-190500" defTabSz="836613">
                  <a:defRPr/>
                </a:pPr>
                <a:r>
                  <a:rPr lang="el-GR" sz="1000">
                    <a:solidFill>
                      <a:srgbClr val="000000"/>
                    </a:solidFill>
                  </a:rPr>
                  <a:t>κατά του έλκους, Zantac, στις ΗΠΑ)</a:t>
                </a:r>
                <a:endParaRPr lang="en-GB" sz="1000">
                  <a:solidFill>
                    <a:srgbClr val="000000"/>
                  </a:solidFill>
                </a:endParaRPr>
              </a:p>
            </p:txBody>
          </p:sp>
        </p:grpSp>
      </p:gr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2850" name="Rectangle 2"/>
          <p:cNvSpPr>
            <a:spLocks noGrp="1" noChangeArrowheads="1"/>
          </p:cNvSpPr>
          <p:nvPr>
            <p:ph type="title"/>
          </p:nvPr>
        </p:nvSpPr>
        <p:spPr>
          <a:xfrm>
            <a:off x="304800" y="304800"/>
            <a:ext cx="8534400" cy="685800"/>
          </a:xfrm>
        </p:spPr>
        <p:txBody>
          <a:bodyPr>
            <a:normAutofit fontScale="90000"/>
          </a:bodyPr>
          <a:lstStyle/>
          <a:p>
            <a:pPr>
              <a:defRPr/>
            </a:pPr>
            <a:r>
              <a:rPr lang="el-GR" sz="2000" dirty="0" smtClean="0">
                <a:latin typeface="Times New Roman" pitchFamily="18" charset="0"/>
              </a:rPr>
              <a:t>ΣΧΕΣΕΙΣ ΕΠΙΧΕΙΡΗΣΙΑΚΩΝ ΧΑΡΑΚΤΗΡΙΣΤΙΚΩΝ ΚΑΙ ΚΙΝHΤΡΩΝ ΔΗΜΙΟΥΡΓΙΑΣ ΣΤΡΑΤΗΓΙΚΩΝ ΣΥΜΜΑΧΙΩΝ</a:t>
            </a:r>
            <a:endParaRPr lang="el-GR" sz="2400" dirty="0" smtClean="0">
              <a:latin typeface="Times New Roman" pitchFamily="18" charset="0"/>
            </a:endParaRPr>
          </a:p>
        </p:txBody>
      </p:sp>
      <p:grpSp>
        <p:nvGrpSpPr>
          <p:cNvPr id="2" name="Group 3"/>
          <p:cNvGrpSpPr>
            <a:grpSpLocks/>
          </p:cNvGrpSpPr>
          <p:nvPr/>
        </p:nvGrpSpPr>
        <p:grpSpPr bwMode="auto">
          <a:xfrm>
            <a:off x="762000" y="1066800"/>
            <a:ext cx="7772400" cy="5105400"/>
            <a:chOff x="432" y="864"/>
            <a:chExt cx="4896" cy="3216"/>
          </a:xfrm>
        </p:grpSpPr>
        <p:sp>
          <p:nvSpPr>
            <p:cNvPr id="67589" name="Text Box 4"/>
            <p:cNvSpPr txBox="1">
              <a:spLocks noChangeArrowheads="1"/>
            </p:cNvSpPr>
            <p:nvPr/>
          </p:nvSpPr>
          <p:spPr bwMode="auto">
            <a:xfrm>
              <a:off x="432" y="864"/>
              <a:ext cx="1008" cy="173"/>
            </a:xfrm>
            <a:prstGeom prst="rect">
              <a:avLst/>
            </a:prstGeom>
            <a:noFill/>
            <a:ln w="12700">
              <a:noFill/>
              <a:miter lim="800000"/>
              <a:headEnd type="none" w="sm" len="sm"/>
              <a:tailEnd type="none" w="sm" len="sm"/>
            </a:ln>
          </p:spPr>
          <p:txBody>
            <a:bodyPr>
              <a:spAutoFit/>
            </a:bodyPr>
            <a:lstStyle/>
            <a:p>
              <a:pPr algn="ctr">
                <a:spcBef>
                  <a:spcPct val="50000"/>
                </a:spcBef>
              </a:pPr>
              <a:r>
                <a:rPr lang="el-GR" b="1" dirty="0"/>
                <a:t>ΒΑΣΙΚΑ ΚΙΝΗΤΡΑ</a:t>
              </a:r>
            </a:p>
          </p:txBody>
        </p:sp>
        <p:sp>
          <p:nvSpPr>
            <p:cNvPr id="67590" name="Text Box 5"/>
            <p:cNvSpPr txBox="1">
              <a:spLocks noChangeArrowheads="1"/>
            </p:cNvSpPr>
            <p:nvPr/>
          </p:nvSpPr>
          <p:spPr bwMode="auto">
            <a:xfrm>
              <a:off x="4320" y="864"/>
              <a:ext cx="1008" cy="173"/>
            </a:xfrm>
            <a:prstGeom prst="rect">
              <a:avLst/>
            </a:prstGeom>
            <a:noFill/>
            <a:ln w="12700">
              <a:noFill/>
              <a:miter lim="800000"/>
              <a:headEnd type="none" w="sm" len="sm"/>
              <a:tailEnd type="none" w="sm" len="sm"/>
            </a:ln>
          </p:spPr>
          <p:txBody>
            <a:bodyPr>
              <a:spAutoFit/>
            </a:bodyPr>
            <a:lstStyle/>
            <a:p>
              <a:pPr algn="ctr">
                <a:spcBef>
                  <a:spcPct val="50000"/>
                </a:spcBef>
              </a:pPr>
              <a:r>
                <a:rPr lang="el-GR" b="1"/>
                <a:t>ΒΑΣΙΚΑ ΚΙΝΗΤΡΑ</a:t>
              </a:r>
            </a:p>
          </p:txBody>
        </p:sp>
        <p:grpSp>
          <p:nvGrpSpPr>
            <p:cNvPr id="3" name="Group 6"/>
            <p:cNvGrpSpPr>
              <a:grpSpLocks/>
            </p:cNvGrpSpPr>
            <p:nvPr/>
          </p:nvGrpSpPr>
          <p:grpSpPr bwMode="auto">
            <a:xfrm>
              <a:off x="432" y="1200"/>
              <a:ext cx="4896" cy="2880"/>
              <a:chOff x="432" y="1200"/>
              <a:chExt cx="4896" cy="2880"/>
            </a:xfrm>
          </p:grpSpPr>
          <p:grpSp>
            <p:nvGrpSpPr>
              <p:cNvPr id="4" name="Group 7"/>
              <p:cNvGrpSpPr>
                <a:grpSpLocks/>
              </p:cNvGrpSpPr>
              <p:nvPr/>
            </p:nvGrpSpPr>
            <p:grpSpPr bwMode="auto">
              <a:xfrm>
                <a:off x="1872" y="1200"/>
                <a:ext cx="2016" cy="2880"/>
                <a:chOff x="1872" y="1200"/>
                <a:chExt cx="2016" cy="2880"/>
              </a:xfrm>
            </p:grpSpPr>
            <p:sp>
              <p:nvSpPr>
                <p:cNvPr id="66600" name="Rectangle 8"/>
                <p:cNvSpPr>
                  <a:spLocks noChangeArrowheads="1"/>
                </p:cNvSpPr>
                <p:nvPr/>
              </p:nvSpPr>
              <p:spPr bwMode="auto">
                <a:xfrm>
                  <a:off x="1872" y="1200"/>
                  <a:ext cx="1008" cy="480"/>
                </a:xfrm>
                <a:prstGeom prst="rect">
                  <a:avLst/>
                </a:prstGeom>
                <a:solidFill>
                  <a:srgbClr val="FFCC99"/>
                </a:soli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285750" indent="-285750" algn="ctr" defTabSz="836613">
                    <a:defRPr/>
                  </a:pPr>
                  <a:r>
                    <a:rPr lang="el-GR" b="1" dirty="0">
                      <a:solidFill>
                        <a:srgbClr val="000000"/>
                      </a:solidFill>
                    </a:rPr>
                    <a:t> </a:t>
                  </a:r>
                  <a:r>
                    <a:rPr lang="el-GR" sz="1600" b="1" dirty="0">
                      <a:solidFill>
                        <a:srgbClr val="000000"/>
                      </a:solidFill>
                    </a:rPr>
                    <a:t>Εντάσεως</a:t>
                  </a:r>
                </a:p>
                <a:p>
                  <a:pPr marL="285750" indent="-285750" algn="ctr" defTabSz="836613">
                    <a:defRPr/>
                  </a:pPr>
                  <a:r>
                    <a:rPr lang="el-GR" sz="1600" b="1" dirty="0">
                      <a:solidFill>
                        <a:srgbClr val="000000"/>
                      </a:solidFill>
                    </a:rPr>
                    <a:t>κεφαλαίου</a:t>
                  </a:r>
                </a:p>
              </p:txBody>
            </p:sp>
            <p:sp>
              <p:nvSpPr>
                <p:cNvPr id="66601" name="Rectangle 9"/>
                <p:cNvSpPr>
                  <a:spLocks noChangeArrowheads="1"/>
                </p:cNvSpPr>
                <p:nvPr/>
              </p:nvSpPr>
              <p:spPr bwMode="auto">
                <a:xfrm>
                  <a:off x="2880" y="1200"/>
                  <a:ext cx="1008" cy="480"/>
                </a:xfrm>
                <a:prstGeom prst="rect">
                  <a:avLst/>
                </a:prstGeom>
                <a:solidFill>
                  <a:srgbClr val="FFCC99"/>
                </a:soli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285750" indent="-285750" algn="ctr" defTabSz="836613">
                    <a:defRPr/>
                  </a:pPr>
                  <a:r>
                    <a:rPr lang="el-GR" sz="1200" b="1" dirty="0">
                      <a:solidFill>
                        <a:srgbClr val="000000"/>
                      </a:solidFill>
                    </a:rPr>
                    <a:t> Εντάσεως</a:t>
                  </a:r>
                </a:p>
                <a:p>
                  <a:pPr marL="285750" indent="-285750" algn="ctr" defTabSz="836613">
                    <a:defRPr/>
                  </a:pPr>
                  <a:r>
                    <a:rPr lang="el-GR" sz="1200" b="1" dirty="0">
                      <a:solidFill>
                        <a:srgbClr val="000000"/>
                      </a:solidFill>
                    </a:rPr>
                    <a:t>εργασίας</a:t>
                  </a:r>
                </a:p>
              </p:txBody>
            </p:sp>
            <p:sp>
              <p:nvSpPr>
                <p:cNvPr id="66602" name="Rectangle 10"/>
                <p:cNvSpPr>
                  <a:spLocks noChangeArrowheads="1"/>
                </p:cNvSpPr>
                <p:nvPr/>
              </p:nvSpPr>
              <p:spPr bwMode="auto">
                <a:xfrm>
                  <a:off x="1872" y="1680"/>
                  <a:ext cx="1008" cy="480"/>
                </a:xfrm>
                <a:prstGeom prst="rect">
                  <a:avLst/>
                </a:prstGeom>
                <a:solidFill>
                  <a:srgbClr val="FFCC99"/>
                </a:soli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285750" indent="-285750" algn="ctr" defTabSz="836613">
                    <a:defRPr/>
                  </a:pPr>
                  <a:r>
                    <a:rPr lang="el-GR" sz="2000" b="1" dirty="0">
                      <a:solidFill>
                        <a:srgbClr val="000000"/>
                      </a:solidFill>
                    </a:rPr>
                    <a:t> </a:t>
                  </a:r>
                  <a:r>
                    <a:rPr lang="el-GR" sz="1600" b="1" dirty="0">
                      <a:solidFill>
                        <a:srgbClr val="000000"/>
                      </a:solidFill>
                    </a:rPr>
                    <a:t>Διαφοροποιημένα</a:t>
                  </a:r>
                </a:p>
                <a:p>
                  <a:pPr marL="285750" indent="-285750" algn="ctr" defTabSz="836613">
                    <a:defRPr/>
                  </a:pPr>
                  <a:r>
                    <a:rPr lang="el-GR" sz="1600" b="1" dirty="0">
                      <a:solidFill>
                        <a:srgbClr val="000000"/>
                      </a:solidFill>
                    </a:rPr>
                    <a:t>προϊόντα</a:t>
                  </a:r>
                </a:p>
              </p:txBody>
            </p:sp>
            <p:sp>
              <p:nvSpPr>
                <p:cNvPr id="66603" name="Rectangle 11"/>
                <p:cNvSpPr>
                  <a:spLocks noChangeArrowheads="1"/>
                </p:cNvSpPr>
                <p:nvPr/>
              </p:nvSpPr>
              <p:spPr bwMode="auto">
                <a:xfrm>
                  <a:off x="1872" y="2160"/>
                  <a:ext cx="1008" cy="480"/>
                </a:xfrm>
                <a:prstGeom prst="rect">
                  <a:avLst/>
                </a:prstGeom>
                <a:solidFill>
                  <a:srgbClr val="FFCC99"/>
                </a:soli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285750" indent="-285750" algn="ctr" defTabSz="836613">
                    <a:defRPr/>
                  </a:pPr>
                  <a:r>
                    <a:rPr lang="el-GR" b="1" dirty="0">
                      <a:solidFill>
                        <a:srgbClr val="000000"/>
                      </a:solidFill>
                    </a:rPr>
                    <a:t> </a:t>
                  </a:r>
                  <a:r>
                    <a:rPr lang="el-GR" sz="1600" b="1" dirty="0">
                      <a:solidFill>
                        <a:srgbClr val="000000"/>
                      </a:solidFill>
                    </a:rPr>
                    <a:t>Υψηλή</a:t>
                  </a:r>
                </a:p>
                <a:p>
                  <a:pPr marL="285750" indent="-285750" algn="ctr" defTabSz="836613">
                    <a:defRPr/>
                  </a:pPr>
                  <a:r>
                    <a:rPr lang="el-GR" sz="1600" b="1" dirty="0">
                      <a:solidFill>
                        <a:srgbClr val="000000"/>
                      </a:solidFill>
                    </a:rPr>
                    <a:t>τεχνολογική</a:t>
                  </a:r>
                </a:p>
                <a:p>
                  <a:pPr marL="285750" indent="-285750" algn="ctr" defTabSz="836613">
                    <a:defRPr/>
                  </a:pPr>
                  <a:r>
                    <a:rPr lang="el-GR" sz="1600" b="1" dirty="0">
                      <a:solidFill>
                        <a:srgbClr val="000000"/>
                      </a:solidFill>
                    </a:rPr>
                    <a:t>πολυπλοκότητα</a:t>
                  </a:r>
                </a:p>
              </p:txBody>
            </p:sp>
            <p:sp>
              <p:nvSpPr>
                <p:cNvPr id="66604" name="Rectangle 12"/>
                <p:cNvSpPr>
                  <a:spLocks noChangeArrowheads="1"/>
                </p:cNvSpPr>
                <p:nvPr/>
              </p:nvSpPr>
              <p:spPr bwMode="auto">
                <a:xfrm>
                  <a:off x="1872" y="2640"/>
                  <a:ext cx="1008" cy="480"/>
                </a:xfrm>
                <a:prstGeom prst="rect">
                  <a:avLst/>
                </a:prstGeom>
                <a:solidFill>
                  <a:srgbClr val="FFCC99"/>
                </a:soli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285750" indent="-285750" algn="ctr" defTabSz="836613">
                    <a:defRPr/>
                  </a:pPr>
                  <a:r>
                    <a:rPr lang="el-GR" b="1" dirty="0">
                      <a:solidFill>
                        <a:srgbClr val="000000"/>
                      </a:solidFill>
                    </a:rPr>
                    <a:t> </a:t>
                  </a:r>
                  <a:r>
                    <a:rPr lang="el-GR" sz="1600" b="1" dirty="0">
                      <a:solidFill>
                        <a:srgbClr val="000000"/>
                      </a:solidFill>
                    </a:rPr>
                    <a:t>Νέα επιχείρηση</a:t>
                  </a:r>
                </a:p>
                <a:p>
                  <a:pPr marL="285750" indent="-285750" algn="ctr" defTabSz="836613">
                    <a:defRPr/>
                  </a:pPr>
                  <a:r>
                    <a:rPr lang="el-GR" sz="1600" b="1" dirty="0">
                      <a:solidFill>
                        <a:srgbClr val="000000"/>
                      </a:solidFill>
                    </a:rPr>
                    <a:t>με εμβρυακή</a:t>
                  </a:r>
                </a:p>
                <a:p>
                  <a:pPr marL="285750" indent="-285750" algn="ctr" defTabSz="836613">
                    <a:defRPr/>
                  </a:pPr>
                  <a:r>
                    <a:rPr lang="el-GR" sz="1600" b="1" dirty="0">
                      <a:solidFill>
                        <a:srgbClr val="000000"/>
                      </a:solidFill>
                    </a:rPr>
                    <a:t>δομή</a:t>
                  </a:r>
                </a:p>
              </p:txBody>
            </p:sp>
            <p:sp>
              <p:nvSpPr>
                <p:cNvPr id="66605" name="Rectangle 13"/>
                <p:cNvSpPr>
                  <a:spLocks noChangeArrowheads="1"/>
                </p:cNvSpPr>
                <p:nvPr/>
              </p:nvSpPr>
              <p:spPr bwMode="auto">
                <a:xfrm>
                  <a:off x="1872" y="3120"/>
                  <a:ext cx="1008" cy="480"/>
                </a:xfrm>
                <a:prstGeom prst="rect">
                  <a:avLst/>
                </a:prstGeom>
                <a:solidFill>
                  <a:srgbClr val="FFCC99"/>
                </a:soli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285750" indent="-285750" algn="ctr" defTabSz="836613">
                    <a:defRPr/>
                  </a:pPr>
                  <a:r>
                    <a:rPr lang="el-GR" b="1" dirty="0">
                      <a:solidFill>
                        <a:srgbClr val="000000"/>
                      </a:solidFill>
                    </a:rPr>
                    <a:t> </a:t>
                  </a:r>
                  <a:r>
                    <a:rPr lang="el-GR" sz="1600" b="1" dirty="0">
                      <a:solidFill>
                        <a:srgbClr val="000000"/>
                      </a:solidFill>
                    </a:rPr>
                    <a:t>Ταχεία</a:t>
                  </a:r>
                </a:p>
                <a:p>
                  <a:pPr marL="285750" indent="-285750" algn="ctr" defTabSz="836613">
                    <a:defRPr/>
                  </a:pPr>
                  <a:r>
                    <a:rPr lang="el-GR" sz="1600" b="1" dirty="0">
                      <a:solidFill>
                        <a:srgbClr val="000000"/>
                      </a:solidFill>
                    </a:rPr>
                    <a:t>ανάπτυξη</a:t>
                  </a:r>
                </a:p>
                <a:p>
                  <a:pPr marL="285750" indent="-285750" algn="ctr" defTabSz="836613">
                    <a:defRPr/>
                  </a:pPr>
                  <a:r>
                    <a:rPr lang="el-GR" sz="1600" b="1" dirty="0">
                      <a:solidFill>
                        <a:srgbClr val="000000"/>
                      </a:solidFill>
                    </a:rPr>
                    <a:t>πωλήσεων</a:t>
                  </a:r>
                </a:p>
              </p:txBody>
            </p:sp>
            <p:sp>
              <p:nvSpPr>
                <p:cNvPr id="66606" name="Rectangle 14"/>
                <p:cNvSpPr>
                  <a:spLocks noChangeArrowheads="1"/>
                </p:cNvSpPr>
                <p:nvPr/>
              </p:nvSpPr>
              <p:spPr bwMode="auto">
                <a:xfrm>
                  <a:off x="1872" y="3600"/>
                  <a:ext cx="1008" cy="480"/>
                </a:xfrm>
                <a:prstGeom prst="rect">
                  <a:avLst/>
                </a:prstGeom>
                <a:solidFill>
                  <a:srgbClr val="FFCC99"/>
                </a:soli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285750" indent="-285750" algn="ctr" defTabSz="836613">
                    <a:defRPr/>
                  </a:pPr>
                  <a:r>
                    <a:rPr lang="el-GR" b="1" dirty="0">
                      <a:solidFill>
                        <a:srgbClr val="000000"/>
                      </a:solidFill>
                    </a:rPr>
                    <a:t> </a:t>
                  </a:r>
                  <a:r>
                    <a:rPr lang="el-GR" sz="1400" b="1" dirty="0" err="1">
                      <a:solidFill>
                        <a:srgbClr val="000000"/>
                      </a:solidFill>
                    </a:rPr>
                    <a:t>Παγκοσμιοποιημένες</a:t>
                  </a:r>
                  <a:endParaRPr lang="el-GR" sz="1400" b="1" dirty="0">
                    <a:solidFill>
                      <a:srgbClr val="000000"/>
                    </a:solidFill>
                  </a:endParaRPr>
                </a:p>
                <a:p>
                  <a:pPr marL="285750" indent="-285750" algn="ctr" defTabSz="836613">
                    <a:defRPr/>
                  </a:pPr>
                  <a:r>
                    <a:rPr lang="el-GR" sz="1400" b="1" dirty="0">
                      <a:solidFill>
                        <a:srgbClr val="000000"/>
                      </a:solidFill>
                    </a:rPr>
                    <a:t>επιχειρήσεις</a:t>
                  </a:r>
                </a:p>
              </p:txBody>
            </p:sp>
            <p:sp>
              <p:nvSpPr>
                <p:cNvPr id="66607" name="Rectangle 15"/>
                <p:cNvSpPr>
                  <a:spLocks noChangeArrowheads="1"/>
                </p:cNvSpPr>
                <p:nvPr/>
              </p:nvSpPr>
              <p:spPr bwMode="auto">
                <a:xfrm>
                  <a:off x="2880" y="1680"/>
                  <a:ext cx="1008" cy="480"/>
                </a:xfrm>
                <a:prstGeom prst="rect">
                  <a:avLst/>
                </a:prstGeom>
                <a:solidFill>
                  <a:srgbClr val="FFCC99"/>
                </a:soli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285750" indent="-285750" algn="ctr" defTabSz="836613">
                    <a:defRPr/>
                  </a:pPr>
                  <a:r>
                    <a:rPr lang="el-GR" b="1" dirty="0">
                      <a:solidFill>
                        <a:srgbClr val="000000"/>
                      </a:solidFill>
                    </a:rPr>
                    <a:t> </a:t>
                  </a:r>
                  <a:r>
                    <a:rPr lang="el-GR" sz="1600" b="1" dirty="0">
                      <a:solidFill>
                        <a:srgbClr val="000000"/>
                      </a:solidFill>
                    </a:rPr>
                    <a:t>Ομοιόμορφα</a:t>
                  </a:r>
                </a:p>
                <a:p>
                  <a:pPr marL="285750" indent="-285750" algn="ctr" defTabSz="836613">
                    <a:defRPr/>
                  </a:pPr>
                  <a:r>
                    <a:rPr lang="el-GR" sz="1600" b="1" dirty="0">
                      <a:solidFill>
                        <a:srgbClr val="000000"/>
                      </a:solidFill>
                    </a:rPr>
                    <a:t>προϊόντα</a:t>
                  </a:r>
                </a:p>
              </p:txBody>
            </p:sp>
            <p:sp>
              <p:nvSpPr>
                <p:cNvPr id="66608" name="Rectangle 16"/>
                <p:cNvSpPr>
                  <a:spLocks noChangeArrowheads="1"/>
                </p:cNvSpPr>
                <p:nvPr/>
              </p:nvSpPr>
              <p:spPr bwMode="auto">
                <a:xfrm>
                  <a:off x="2880" y="2160"/>
                  <a:ext cx="1008" cy="480"/>
                </a:xfrm>
                <a:prstGeom prst="rect">
                  <a:avLst/>
                </a:prstGeom>
                <a:solidFill>
                  <a:srgbClr val="FFCC99"/>
                </a:soli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285750" indent="-285750" algn="ctr" defTabSz="836613">
                    <a:defRPr/>
                  </a:pPr>
                  <a:r>
                    <a:rPr lang="el-GR" sz="1600" b="1" dirty="0">
                      <a:solidFill>
                        <a:srgbClr val="000000"/>
                      </a:solidFill>
                    </a:rPr>
                    <a:t> Χαμηλή</a:t>
                  </a:r>
                </a:p>
                <a:p>
                  <a:pPr marL="285750" indent="-285750" algn="ctr" defTabSz="836613">
                    <a:defRPr/>
                  </a:pPr>
                  <a:r>
                    <a:rPr lang="el-GR" sz="1600" b="1" dirty="0">
                      <a:solidFill>
                        <a:srgbClr val="000000"/>
                      </a:solidFill>
                    </a:rPr>
                    <a:t>τεχνολογική</a:t>
                  </a:r>
                </a:p>
                <a:p>
                  <a:pPr marL="285750" indent="-285750" algn="ctr" defTabSz="836613">
                    <a:defRPr/>
                  </a:pPr>
                  <a:r>
                    <a:rPr lang="el-GR" sz="1600" b="1" dirty="0">
                      <a:solidFill>
                        <a:srgbClr val="000000"/>
                      </a:solidFill>
                    </a:rPr>
                    <a:t>πολυπλοκότητα</a:t>
                  </a:r>
                </a:p>
              </p:txBody>
            </p:sp>
            <p:sp>
              <p:nvSpPr>
                <p:cNvPr id="66609" name="Rectangle 17"/>
                <p:cNvSpPr>
                  <a:spLocks noChangeArrowheads="1"/>
                </p:cNvSpPr>
                <p:nvPr/>
              </p:nvSpPr>
              <p:spPr bwMode="auto">
                <a:xfrm>
                  <a:off x="2880" y="2640"/>
                  <a:ext cx="1008" cy="480"/>
                </a:xfrm>
                <a:prstGeom prst="rect">
                  <a:avLst/>
                </a:prstGeom>
                <a:solidFill>
                  <a:srgbClr val="FFCC99"/>
                </a:soli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285750" indent="-285750" defTabSz="836613">
                    <a:defRPr/>
                  </a:pPr>
                  <a:r>
                    <a:rPr lang="el-GR" sz="1600" b="1" dirty="0" smtClean="0">
                      <a:solidFill>
                        <a:srgbClr val="000000"/>
                      </a:solidFill>
                    </a:rPr>
                    <a:t>Ώριμη επιχείρηση </a:t>
                  </a:r>
                  <a:endParaRPr lang="en-US" sz="1600" b="1" dirty="0" smtClean="0">
                    <a:solidFill>
                      <a:srgbClr val="000000"/>
                    </a:solidFill>
                  </a:endParaRPr>
                </a:p>
                <a:p>
                  <a:pPr marL="285750" indent="-285750" defTabSz="836613">
                    <a:defRPr/>
                  </a:pPr>
                  <a:r>
                    <a:rPr lang="el-GR" sz="1600" b="1" dirty="0" smtClean="0">
                      <a:solidFill>
                        <a:srgbClr val="000000"/>
                      </a:solidFill>
                    </a:rPr>
                    <a:t>Με</a:t>
                  </a:r>
                  <a:r>
                    <a:rPr lang="en-US" sz="1600" b="1" dirty="0" smtClean="0">
                      <a:solidFill>
                        <a:srgbClr val="000000"/>
                      </a:solidFill>
                    </a:rPr>
                    <a:t> </a:t>
                  </a:r>
                  <a:r>
                    <a:rPr lang="el-GR" sz="1600" b="1" dirty="0" smtClean="0">
                      <a:solidFill>
                        <a:srgbClr val="000000"/>
                      </a:solidFill>
                    </a:rPr>
                    <a:t>καθιερωμένη</a:t>
                  </a:r>
                  <a:endParaRPr lang="el-GR" sz="1600" b="1" dirty="0">
                    <a:solidFill>
                      <a:srgbClr val="000000"/>
                    </a:solidFill>
                  </a:endParaRPr>
                </a:p>
                <a:p>
                  <a:pPr marL="285750" indent="-285750" defTabSz="836613">
                    <a:defRPr/>
                  </a:pPr>
                  <a:r>
                    <a:rPr lang="el-GR" sz="1600" b="1" dirty="0">
                      <a:solidFill>
                        <a:srgbClr val="000000"/>
                      </a:solidFill>
                    </a:rPr>
                    <a:t>δομή</a:t>
                  </a:r>
                </a:p>
              </p:txBody>
            </p:sp>
            <p:sp>
              <p:nvSpPr>
                <p:cNvPr id="66610" name="Rectangle 18"/>
                <p:cNvSpPr>
                  <a:spLocks noChangeArrowheads="1"/>
                </p:cNvSpPr>
                <p:nvPr/>
              </p:nvSpPr>
              <p:spPr bwMode="auto">
                <a:xfrm>
                  <a:off x="2880" y="3120"/>
                  <a:ext cx="1008" cy="480"/>
                </a:xfrm>
                <a:prstGeom prst="rect">
                  <a:avLst/>
                </a:prstGeom>
                <a:solidFill>
                  <a:srgbClr val="FFCC99"/>
                </a:soli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285750" indent="-285750" algn="ctr" defTabSz="836613">
                    <a:defRPr/>
                  </a:pPr>
                  <a:r>
                    <a:rPr lang="el-GR" sz="1600" b="1" dirty="0">
                      <a:solidFill>
                        <a:srgbClr val="000000"/>
                      </a:solidFill>
                    </a:rPr>
                    <a:t> Αργή</a:t>
                  </a:r>
                </a:p>
                <a:p>
                  <a:pPr marL="285750" indent="-285750" algn="ctr" defTabSz="836613">
                    <a:defRPr/>
                  </a:pPr>
                  <a:r>
                    <a:rPr lang="el-GR" sz="1600" b="1" dirty="0">
                      <a:solidFill>
                        <a:srgbClr val="000000"/>
                      </a:solidFill>
                    </a:rPr>
                    <a:t>ανάπτυξη</a:t>
                  </a:r>
                </a:p>
                <a:p>
                  <a:pPr marL="285750" indent="-285750" algn="ctr" defTabSz="836613">
                    <a:defRPr/>
                  </a:pPr>
                  <a:r>
                    <a:rPr lang="el-GR" sz="1600" b="1" dirty="0">
                      <a:solidFill>
                        <a:srgbClr val="000000"/>
                      </a:solidFill>
                    </a:rPr>
                    <a:t>πωλήσεων</a:t>
                  </a:r>
                </a:p>
              </p:txBody>
            </p:sp>
            <p:sp>
              <p:nvSpPr>
                <p:cNvPr id="66611" name="Rectangle 19"/>
                <p:cNvSpPr>
                  <a:spLocks noChangeArrowheads="1"/>
                </p:cNvSpPr>
                <p:nvPr/>
              </p:nvSpPr>
              <p:spPr bwMode="auto">
                <a:xfrm>
                  <a:off x="2880" y="3600"/>
                  <a:ext cx="1008" cy="480"/>
                </a:xfrm>
                <a:prstGeom prst="rect">
                  <a:avLst/>
                </a:prstGeom>
                <a:solidFill>
                  <a:srgbClr val="FFCC99"/>
                </a:soli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marL="285750" indent="-285750" algn="ctr" defTabSz="836613">
                    <a:defRPr/>
                  </a:pPr>
                  <a:endParaRPr lang="el-GR" b="1" dirty="0">
                    <a:solidFill>
                      <a:srgbClr val="000000"/>
                    </a:solidFill>
                  </a:endParaRPr>
                </a:p>
                <a:p>
                  <a:pPr marL="285750" indent="-285750" algn="ctr" defTabSz="836613">
                    <a:defRPr/>
                  </a:pPr>
                  <a:r>
                    <a:rPr lang="el-GR" sz="1600" b="1" dirty="0">
                      <a:solidFill>
                        <a:srgbClr val="000000"/>
                      </a:solidFill>
                    </a:rPr>
                    <a:t>Τοπικές</a:t>
                  </a:r>
                </a:p>
                <a:p>
                  <a:pPr marL="285750" indent="-285750" algn="ctr" defTabSz="836613">
                    <a:defRPr/>
                  </a:pPr>
                  <a:r>
                    <a:rPr lang="el-GR" sz="1600" b="1" dirty="0">
                      <a:solidFill>
                        <a:srgbClr val="000000"/>
                      </a:solidFill>
                    </a:rPr>
                    <a:t>επιχειρήσεις</a:t>
                  </a:r>
                </a:p>
                <a:p>
                  <a:pPr marL="285750" indent="-285750" algn="ctr" defTabSz="836613">
                    <a:defRPr/>
                  </a:pPr>
                  <a:endParaRPr lang="el-GR" b="1" dirty="0">
                    <a:solidFill>
                      <a:srgbClr val="000000"/>
                    </a:solidFill>
                  </a:endParaRPr>
                </a:p>
              </p:txBody>
            </p:sp>
          </p:grpSp>
          <p:grpSp>
            <p:nvGrpSpPr>
              <p:cNvPr id="5" name="Group 20"/>
              <p:cNvGrpSpPr>
                <a:grpSpLocks/>
              </p:cNvGrpSpPr>
              <p:nvPr/>
            </p:nvGrpSpPr>
            <p:grpSpPr bwMode="auto">
              <a:xfrm>
                <a:off x="432" y="1200"/>
                <a:ext cx="4896" cy="2880"/>
                <a:chOff x="432" y="1200"/>
                <a:chExt cx="4896" cy="2880"/>
              </a:xfrm>
            </p:grpSpPr>
            <p:grpSp>
              <p:nvGrpSpPr>
                <p:cNvPr id="6" name="Group 21"/>
                <p:cNvGrpSpPr>
                  <a:grpSpLocks/>
                </p:cNvGrpSpPr>
                <p:nvPr/>
              </p:nvGrpSpPr>
              <p:grpSpPr bwMode="auto">
                <a:xfrm>
                  <a:off x="432" y="1200"/>
                  <a:ext cx="1008" cy="2880"/>
                  <a:chOff x="432" y="1008"/>
                  <a:chExt cx="1008" cy="2880"/>
                </a:xfrm>
              </p:grpSpPr>
              <p:sp>
                <p:nvSpPr>
                  <p:cNvPr id="66594" name="Rectangle 22"/>
                  <p:cNvSpPr>
                    <a:spLocks noChangeArrowheads="1"/>
                  </p:cNvSpPr>
                  <p:nvPr/>
                </p:nvSpPr>
                <p:spPr bwMode="auto">
                  <a:xfrm>
                    <a:off x="432" y="1008"/>
                    <a:ext cx="1008" cy="480"/>
                  </a:xfrm>
                  <a:prstGeom prst="rect">
                    <a:avLst/>
                  </a:prstGeom>
                  <a:solidFill>
                    <a:srgbClr val="FF9900"/>
                  </a:soli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defTabSz="836613">
                      <a:buFont typeface="Arial" charset="0"/>
                      <a:buChar char="•"/>
                      <a:defRPr/>
                    </a:pPr>
                    <a:r>
                      <a:rPr lang="el-GR" b="1" dirty="0">
                        <a:solidFill>
                          <a:srgbClr val="000000"/>
                        </a:solidFill>
                      </a:rPr>
                      <a:t> </a:t>
                    </a:r>
                    <a:r>
                      <a:rPr lang="el-GR" sz="1000" b="1" dirty="0">
                        <a:solidFill>
                          <a:srgbClr val="000000"/>
                        </a:solidFill>
                      </a:rPr>
                      <a:t>Επιμερισμός</a:t>
                    </a:r>
                  </a:p>
                  <a:p>
                    <a:pPr defTabSz="836613">
                      <a:defRPr/>
                    </a:pPr>
                    <a:r>
                      <a:rPr lang="el-GR" sz="1000" b="1" dirty="0">
                        <a:solidFill>
                          <a:srgbClr val="000000"/>
                        </a:solidFill>
                      </a:rPr>
                      <a:t>  κινδύνου</a:t>
                    </a:r>
                  </a:p>
                  <a:p>
                    <a:pPr defTabSz="836613">
                      <a:buFontTx/>
                      <a:buChar char="•"/>
                      <a:defRPr/>
                    </a:pPr>
                    <a:r>
                      <a:rPr lang="el-GR" sz="1000" b="1" dirty="0">
                        <a:solidFill>
                          <a:srgbClr val="000000"/>
                        </a:solidFill>
                      </a:rPr>
                      <a:t> Οικονομίες</a:t>
                    </a:r>
                  </a:p>
                  <a:p>
                    <a:pPr defTabSz="836613">
                      <a:defRPr/>
                    </a:pPr>
                    <a:r>
                      <a:rPr lang="el-GR" sz="1000" b="1" dirty="0">
                        <a:solidFill>
                          <a:srgbClr val="000000"/>
                        </a:solidFill>
                      </a:rPr>
                      <a:t>  κλίμακας</a:t>
                    </a:r>
                    <a:endParaRPr lang="en-GB" sz="1000" b="1" dirty="0">
                      <a:solidFill>
                        <a:srgbClr val="000000"/>
                      </a:solidFill>
                    </a:endParaRPr>
                  </a:p>
                </p:txBody>
              </p:sp>
              <p:sp>
                <p:nvSpPr>
                  <p:cNvPr id="66595" name="Rectangle 23"/>
                  <p:cNvSpPr>
                    <a:spLocks noChangeArrowheads="1"/>
                  </p:cNvSpPr>
                  <p:nvPr/>
                </p:nvSpPr>
                <p:spPr bwMode="auto">
                  <a:xfrm>
                    <a:off x="432" y="1488"/>
                    <a:ext cx="1008" cy="627"/>
                  </a:xfrm>
                  <a:prstGeom prst="rect">
                    <a:avLst/>
                  </a:prstGeom>
                  <a:solidFill>
                    <a:srgbClr val="FF9900"/>
                  </a:soli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defTabSz="836613">
                      <a:buFont typeface="Arial" charset="0"/>
                      <a:buChar char="•"/>
                      <a:defRPr/>
                    </a:pPr>
                    <a:r>
                      <a:rPr lang="el-GR" b="1" dirty="0">
                        <a:solidFill>
                          <a:srgbClr val="000000"/>
                        </a:solidFill>
                      </a:rPr>
                      <a:t> </a:t>
                    </a:r>
                    <a:r>
                      <a:rPr lang="el-GR" sz="1000" b="1" dirty="0">
                        <a:solidFill>
                          <a:srgbClr val="000000"/>
                        </a:solidFill>
                      </a:rPr>
                      <a:t>Πρόσβαση</a:t>
                    </a:r>
                  </a:p>
                  <a:p>
                    <a:pPr defTabSz="836613">
                      <a:buFont typeface="Arial" charset="0"/>
                      <a:buNone/>
                      <a:defRPr/>
                    </a:pPr>
                    <a:r>
                      <a:rPr lang="el-GR" sz="1000" b="1" dirty="0">
                        <a:solidFill>
                          <a:srgbClr val="000000"/>
                        </a:solidFill>
                      </a:rPr>
                      <a:t> αγοράς</a:t>
                    </a:r>
                  </a:p>
                  <a:p>
                    <a:pPr defTabSz="836613">
                      <a:buFontTx/>
                      <a:buChar char="•"/>
                      <a:defRPr/>
                    </a:pPr>
                    <a:r>
                      <a:rPr lang="el-GR" sz="1000" b="1" dirty="0">
                        <a:solidFill>
                          <a:srgbClr val="000000"/>
                        </a:solidFill>
                      </a:rPr>
                      <a:t> Πρόσβαση</a:t>
                    </a:r>
                  </a:p>
                  <a:p>
                    <a:pPr defTabSz="836613">
                      <a:defRPr/>
                    </a:pPr>
                    <a:r>
                      <a:rPr lang="el-GR" sz="1000" b="1" dirty="0">
                        <a:solidFill>
                          <a:srgbClr val="000000"/>
                        </a:solidFill>
                      </a:rPr>
                      <a:t>  τεχνολογίας</a:t>
                    </a:r>
                    <a:endParaRPr lang="en-GB" sz="1000" b="1" dirty="0">
                      <a:solidFill>
                        <a:srgbClr val="000000"/>
                      </a:solidFill>
                    </a:endParaRPr>
                  </a:p>
                </p:txBody>
              </p:sp>
              <p:sp>
                <p:nvSpPr>
                  <p:cNvPr id="66597" name="Rectangle 25"/>
                  <p:cNvSpPr>
                    <a:spLocks noChangeArrowheads="1"/>
                  </p:cNvSpPr>
                  <p:nvPr/>
                </p:nvSpPr>
                <p:spPr bwMode="auto">
                  <a:xfrm>
                    <a:off x="432" y="2160"/>
                    <a:ext cx="1008" cy="585"/>
                  </a:xfrm>
                  <a:prstGeom prst="rect">
                    <a:avLst/>
                  </a:prstGeom>
                  <a:solidFill>
                    <a:srgbClr val="FF9900"/>
                  </a:soli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algn="just" defTabSz="836613">
                      <a:defRPr/>
                    </a:pPr>
                    <a:endParaRPr lang="en-US" b="1" dirty="0" smtClean="0">
                      <a:solidFill>
                        <a:srgbClr val="000000"/>
                      </a:solidFill>
                    </a:endParaRPr>
                  </a:p>
                  <a:p>
                    <a:pPr algn="just" defTabSz="836613">
                      <a:buFont typeface="Arial" charset="0"/>
                      <a:buChar char="•"/>
                      <a:defRPr/>
                    </a:pPr>
                    <a:r>
                      <a:rPr lang="el-GR" sz="1000" b="1" dirty="0" smtClean="0">
                        <a:solidFill>
                          <a:srgbClr val="000000"/>
                        </a:solidFill>
                      </a:rPr>
                      <a:t>Επιμερισμός</a:t>
                    </a:r>
                  </a:p>
                  <a:p>
                    <a:pPr algn="just" defTabSz="836613">
                      <a:defRPr/>
                    </a:pPr>
                    <a:r>
                      <a:rPr lang="el-GR" sz="1000" b="1" dirty="0" smtClean="0">
                        <a:solidFill>
                          <a:srgbClr val="000000"/>
                        </a:solidFill>
                      </a:rPr>
                      <a:t>  κινδύνου</a:t>
                    </a:r>
                  </a:p>
                  <a:p>
                    <a:pPr algn="just" defTabSz="836613">
                      <a:buFontTx/>
                      <a:buChar char="•"/>
                      <a:defRPr/>
                    </a:pPr>
                    <a:r>
                      <a:rPr lang="el-GR" sz="1000" b="1" dirty="0" smtClean="0">
                        <a:solidFill>
                          <a:srgbClr val="000000"/>
                        </a:solidFill>
                      </a:rPr>
                      <a:t> Χρηματοδοτικοί </a:t>
                    </a:r>
                    <a:endParaRPr lang="en-US" sz="1000" b="1" dirty="0" smtClean="0">
                      <a:solidFill>
                        <a:srgbClr val="000000"/>
                      </a:solidFill>
                    </a:endParaRPr>
                  </a:p>
                  <a:p>
                    <a:pPr algn="just" defTabSz="836613">
                      <a:buFontTx/>
                      <a:buChar char="•"/>
                      <a:defRPr/>
                    </a:pPr>
                    <a:r>
                      <a:rPr lang="el-GR" sz="1000" b="1" dirty="0" smtClean="0">
                        <a:solidFill>
                          <a:srgbClr val="000000"/>
                        </a:solidFill>
                      </a:rPr>
                      <a:t>περιορισμοί</a:t>
                    </a:r>
                    <a:endParaRPr lang="el-GR" sz="1000" b="1" dirty="0">
                      <a:solidFill>
                        <a:srgbClr val="000000"/>
                      </a:solidFill>
                    </a:endParaRPr>
                  </a:p>
                  <a:p>
                    <a:pPr algn="just" defTabSz="836613">
                      <a:defRPr/>
                    </a:pPr>
                    <a:r>
                      <a:rPr lang="el-GR" b="1" dirty="0">
                        <a:solidFill>
                          <a:srgbClr val="000000"/>
                        </a:solidFill>
                      </a:rPr>
                      <a:t> </a:t>
                    </a:r>
                    <a:endParaRPr lang="en-GB" sz="2000" b="1" dirty="0">
                      <a:solidFill>
                        <a:srgbClr val="000000"/>
                      </a:solidFill>
                    </a:endParaRPr>
                  </a:p>
                </p:txBody>
              </p:sp>
              <p:sp>
                <p:nvSpPr>
                  <p:cNvPr id="66598" name="Rectangle 26"/>
                  <p:cNvSpPr>
                    <a:spLocks noChangeArrowheads="1"/>
                  </p:cNvSpPr>
                  <p:nvPr/>
                </p:nvSpPr>
                <p:spPr bwMode="auto">
                  <a:xfrm>
                    <a:off x="432" y="2790"/>
                    <a:ext cx="1008" cy="618"/>
                  </a:xfrm>
                  <a:prstGeom prst="rect">
                    <a:avLst/>
                  </a:prstGeom>
                  <a:solidFill>
                    <a:srgbClr val="FF9900"/>
                  </a:soli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defTabSz="836613">
                      <a:buFont typeface="Arial" charset="0"/>
                      <a:buChar char="•"/>
                      <a:defRPr/>
                    </a:pPr>
                    <a:r>
                      <a:rPr lang="el-GR" b="1" dirty="0">
                        <a:solidFill>
                          <a:srgbClr val="000000"/>
                        </a:solidFill>
                      </a:rPr>
                      <a:t> </a:t>
                    </a:r>
                    <a:r>
                      <a:rPr lang="el-GR" sz="1200" b="1" dirty="0">
                        <a:solidFill>
                          <a:srgbClr val="000000"/>
                        </a:solidFill>
                      </a:rPr>
                      <a:t>Μείωση</a:t>
                    </a:r>
                  </a:p>
                  <a:p>
                    <a:pPr defTabSz="836613">
                      <a:buFont typeface="Arial" charset="0"/>
                      <a:buNone/>
                      <a:defRPr/>
                    </a:pPr>
                    <a:r>
                      <a:rPr lang="el-GR" sz="1200" b="1" dirty="0">
                        <a:solidFill>
                          <a:srgbClr val="000000"/>
                        </a:solidFill>
                      </a:rPr>
                      <a:t> κινδύνου</a:t>
                    </a:r>
                  </a:p>
                  <a:p>
                    <a:pPr defTabSz="836613">
                      <a:buFontTx/>
                      <a:buChar char="•"/>
                      <a:defRPr/>
                    </a:pPr>
                    <a:endParaRPr lang="en-GB" sz="2000" b="1" dirty="0">
                      <a:solidFill>
                        <a:srgbClr val="000000"/>
                      </a:solidFill>
                    </a:endParaRPr>
                  </a:p>
                </p:txBody>
              </p:sp>
              <p:sp>
                <p:nvSpPr>
                  <p:cNvPr id="66599" name="Rectangle 27"/>
                  <p:cNvSpPr>
                    <a:spLocks noChangeArrowheads="1"/>
                  </p:cNvSpPr>
                  <p:nvPr/>
                </p:nvSpPr>
                <p:spPr bwMode="auto">
                  <a:xfrm>
                    <a:off x="432" y="3408"/>
                    <a:ext cx="1008" cy="480"/>
                  </a:xfrm>
                  <a:prstGeom prst="rect">
                    <a:avLst/>
                  </a:prstGeom>
                  <a:solidFill>
                    <a:srgbClr val="FF9900"/>
                  </a:soli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defTabSz="836613">
                      <a:buFont typeface="Arial" charset="0"/>
                      <a:buChar char="•"/>
                      <a:defRPr/>
                    </a:pPr>
                    <a:r>
                      <a:rPr lang="el-GR" b="1" dirty="0">
                        <a:solidFill>
                          <a:srgbClr val="000000"/>
                        </a:solidFill>
                      </a:rPr>
                      <a:t> </a:t>
                    </a:r>
                    <a:r>
                      <a:rPr lang="el-GR" sz="1200" b="1" dirty="0">
                        <a:solidFill>
                          <a:srgbClr val="000000"/>
                        </a:solidFill>
                      </a:rPr>
                      <a:t>Γεωγραφική</a:t>
                    </a:r>
                  </a:p>
                  <a:p>
                    <a:pPr defTabSz="836613">
                      <a:defRPr/>
                    </a:pPr>
                    <a:r>
                      <a:rPr lang="el-GR" sz="1200" b="1" dirty="0">
                        <a:solidFill>
                          <a:srgbClr val="000000"/>
                        </a:solidFill>
                      </a:rPr>
                      <a:t>  πρόσβαση</a:t>
                    </a:r>
                    <a:endParaRPr lang="en-GB" sz="1200" b="1" dirty="0">
                      <a:solidFill>
                        <a:srgbClr val="000000"/>
                      </a:solidFill>
                    </a:endParaRPr>
                  </a:p>
                </p:txBody>
              </p:sp>
            </p:grpSp>
            <p:grpSp>
              <p:nvGrpSpPr>
                <p:cNvPr id="7" name="Group 28"/>
                <p:cNvGrpSpPr>
                  <a:grpSpLocks/>
                </p:cNvGrpSpPr>
                <p:nvPr/>
              </p:nvGrpSpPr>
              <p:grpSpPr bwMode="auto">
                <a:xfrm>
                  <a:off x="4320" y="1200"/>
                  <a:ext cx="1008" cy="2880"/>
                  <a:chOff x="4320" y="1008"/>
                  <a:chExt cx="1008" cy="2880"/>
                </a:xfrm>
              </p:grpSpPr>
              <p:sp>
                <p:nvSpPr>
                  <p:cNvPr id="66588" name="Rectangle 29"/>
                  <p:cNvSpPr>
                    <a:spLocks noChangeArrowheads="1"/>
                  </p:cNvSpPr>
                  <p:nvPr/>
                </p:nvSpPr>
                <p:spPr bwMode="auto">
                  <a:xfrm>
                    <a:off x="4320" y="1008"/>
                    <a:ext cx="1008" cy="480"/>
                  </a:xfrm>
                  <a:prstGeom prst="rect">
                    <a:avLst/>
                  </a:prstGeom>
                  <a:solidFill>
                    <a:srgbClr val="FF9900"/>
                  </a:soli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defTabSz="836613">
                      <a:buFont typeface="Arial" charset="0"/>
                      <a:buChar char="•"/>
                      <a:defRPr/>
                    </a:pPr>
                    <a:r>
                      <a:rPr lang="el-GR" b="1">
                        <a:solidFill>
                          <a:srgbClr val="000000"/>
                        </a:solidFill>
                      </a:rPr>
                      <a:t> Ελάχιστα / </a:t>
                    </a:r>
                  </a:p>
                  <a:p>
                    <a:pPr defTabSz="836613">
                      <a:buFont typeface="Arial" charset="0"/>
                      <a:buNone/>
                      <a:defRPr/>
                    </a:pPr>
                    <a:r>
                      <a:rPr lang="el-GR" b="1">
                        <a:solidFill>
                          <a:srgbClr val="000000"/>
                        </a:solidFill>
                      </a:rPr>
                      <a:t>κανένα</a:t>
                    </a:r>
                  </a:p>
                  <a:p>
                    <a:pPr defTabSz="836613">
                      <a:defRPr/>
                    </a:pPr>
                    <a:r>
                      <a:rPr lang="el-GR" b="1">
                        <a:solidFill>
                          <a:srgbClr val="000000"/>
                        </a:solidFill>
                      </a:rPr>
                      <a:t>   </a:t>
                    </a:r>
                    <a:endParaRPr lang="en-GB" sz="2000" b="1">
                      <a:solidFill>
                        <a:srgbClr val="000000"/>
                      </a:solidFill>
                    </a:endParaRPr>
                  </a:p>
                </p:txBody>
              </p:sp>
              <p:sp>
                <p:nvSpPr>
                  <p:cNvPr id="66589" name="Rectangle 30"/>
                  <p:cNvSpPr>
                    <a:spLocks noChangeArrowheads="1"/>
                  </p:cNvSpPr>
                  <p:nvPr/>
                </p:nvSpPr>
                <p:spPr bwMode="auto">
                  <a:xfrm>
                    <a:off x="4320" y="1488"/>
                    <a:ext cx="1008" cy="480"/>
                  </a:xfrm>
                  <a:prstGeom prst="rect">
                    <a:avLst/>
                  </a:prstGeom>
                  <a:solidFill>
                    <a:srgbClr val="FF9900"/>
                  </a:soli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defTabSz="836613">
                      <a:buFont typeface="Arial" charset="0"/>
                      <a:buChar char="•"/>
                      <a:defRPr/>
                    </a:pPr>
                    <a:r>
                      <a:rPr lang="el-GR" b="1">
                        <a:solidFill>
                          <a:srgbClr val="000000"/>
                        </a:solidFill>
                      </a:rPr>
                      <a:t> Οικονομίες</a:t>
                    </a:r>
                  </a:p>
                  <a:p>
                    <a:pPr defTabSz="836613">
                      <a:defRPr/>
                    </a:pPr>
                    <a:r>
                      <a:rPr lang="el-GR" b="1">
                        <a:solidFill>
                          <a:srgbClr val="000000"/>
                        </a:solidFill>
                      </a:rPr>
                      <a:t>  κλίμακας</a:t>
                    </a:r>
                    <a:endParaRPr lang="en-GB" sz="2000" b="1">
                      <a:solidFill>
                        <a:srgbClr val="000000"/>
                      </a:solidFill>
                    </a:endParaRPr>
                  </a:p>
                </p:txBody>
              </p:sp>
              <p:sp>
                <p:nvSpPr>
                  <p:cNvPr id="66590" name="Rectangle 31"/>
                  <p:cNvSpPr>
                    <a:spLocks noChangeArrowheads="1"/>
                  </p:cNvSpPr>
                  <p:nvPr/>
                </p:nvSpPr>
                <p:spPr bwMode="auto">
                  <a:xfrm>
                    <a:off x="4320" y="1968"/>
                    <a:ext cx="1008" cy="480"/>
                  </a:xfrm>
                  <a:prstGeom prst="rect">
                    <a:avLst/>
                  </a:prstGeom>
                  <a:solidFill>
                    <a:srgbClr val="FF9900"/>
                  </a:soli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defTabSz="836613">
                      <a:buFont typeface="Arial" charset="0"/>
                      <a:buChar char="•"/>
                      <a:defRPr/>
                    </a:pPr>
                    <a:r>
                      <a:rPr lang="el-GR" b="1">
                        <a:solidFill>
                          <a:srgbClr val="000000"/>
                        </a:solidFill>
                      </a:rPr>
                      <a:t> Οικονομίες</a:t>
                    </a:r>
                  </a:p>
                  <a:p>
                    <a:pPr defTabSz="836613">
                      <a:defRPr/>
                    </a:pPr>
                    <a:r>
                      <a:rPr lang="el-GR" b="1">
                        <a:solidFill>
                          <a:srgbClr val="000000"/>
                        </a:solidFill>
                      </a:rPr>
                      <a:t>  κλίμακας</a:t>
                    </a:r>
                    <a:endParaRPr lang="en-GB" sz="2000" b="1">
                      <a:solidFill>
                        <a:srgbClr val="000000"/>
                      </a:solidFill>
                    </a:endParaRPr>
                  </a:p>
                </p:txBody>
              </p:sp>
              <p:sp>
                <p:nvSpPr>
                  <p:cNvPr id="66591" name="Rectangle 32"/>
                  <p:cNvSpPr>
                    <a:spLocks noChangeArrowheads="1"/>
                  </p:cNvSpPr>
                  <p:nvPr/>
                </p:nvSpPr>
                <p:spPr bwMode="auto">
                  <a:xfrm>
                    <a:off x="4320" y="2448"/>
                    <a:ext cx="1008" cy="480"/>
                  </a:xfrm>
                  <a:prstGeom prst="rect">
                    <a:avLst/>
                  </a:prstGeom>
                  <a:solidFill>
                    <a:srgbClr val="FF9900"/>
                  </a:soli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defTabSz="836613">
                      <a:buFont typeface="Arial" charset="0"/>
                      <a:buChar char="•"/>
                      <a:defRPr/>
                    </a:pPr>
                    <a:r>
                      <a:rPr lang="el-GR" b="1">
                        <a:solidFill>
                          <a:srgbClr val="000000"/>
                        </a:solidFill>
                      </a:rPr>
                      <a:t> πρόσβαση</a:t>
                    </a:r>
                  </a:p>
                  <a:p>
                    <a:pPr defTabSz="836613">
                      <a:buFont typeface="Arial" charset="0"/>
                      <a:buNone/>
                      <a:defRPr/>
                    </a:pPr>
                    <a:r>
                      <a:rPr lang="el-GR" b="1">
                        <a:solidFill>
                          <a:srgbClr val="000000"/>
                        </a:solidFill>
                      </a:rPr>
                      <a:t>  αγοράς</a:t>
                    </a:r>
                  </a:p>
                  <a:p>
                    <a:pPr defTabSz="836613">
                      <a:defRPr/>
                    </a:pPr>
                    <a:r>
                      <a:rPr lang="el-GR" b="1">
                        <a:solidFill>
                          <a:srgbClr val="000000"/>
                        </a:solidFill>
                      </a:rPr>
                      <a:t> </a:t>
                    </a:r>
                    <a:endParaRPr lang="en-GB" sz="2000" b="1">
                      <a:solidFill>
                        <a:srgbClr val="000000"/>
                      </a:solidFill>
                    </a:endParaRPr>
                  </a:p>
                </p:txBody>
              </p:sp>
              <p:sp>
                <p:nvSpPr>
                  <p:cNvPr id="66592" name="Rectangle 33"/>
                  <p:cNvSpPr>
                    <a:spLocks noChangeArrowheads="1"/>
                  </p:cNvSpPr>
                  <p:nvPr/>
                </p:nvSpPr>
                <p:spPr bwMode="auto">
                  <a:xfrm>
                    <a:off x="4320" y="2928"/>
                    <a:ext cx="1008" cy="480"/>
                  </a:xfrm>
                  <a:prstGeom prst="rect">
                    <a:avLst/>
                  </a:prstGeom>
                  <a:solidFill>
                    <a:srgbClr val="FF9900"/>
                  </a:soli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defTabSz="836613">
                      <a:buFont typeface="Arial" charset="0"/>
                      <a:buChar char="•"/>
                      <a:defRPr/>
                    </a:pPr>
                    <a:r>
                      <a:rPr lang="el-GR" b="1">
                        <a:solidFill>
                          <a:srgbClr val="000000"/>
                        </a:solidFill>
                      </a:rPr>
                      <a:t> Οικονομίες</a:t>
                    </a:r>
                  </a:p>
                  <a:p>
                    <a:pPr defTabSz="836613">
                      <a:defRPr/>
                    </a:pPr>
                    <a:r>
                      <a:rPr lang="el-GR" b="1">
                        <a:solidFill>
                          <a:srgbClr val="000000"/>
                        </a:solidFill>
                      </a:rPr>
                      <a:t>  κλίμακας</a:t>
                    </a:r>
                    <a:endParaRPr lang="en-GB" sz="2000" b="1">
                      <a:solidFill>
                        <a:srgbClr val="000000"/>
                      </a:solidFill>
                    </a:endParaRPr>
                  </a:p>
                </p:txBody>
              </p:sp>
              <p:sp>
                <p:nvSpPr>
                  <p:cNvPr id="66593" name="Rectangle 34"/>
                  <p:cNvSpPr>
                    <a:spLocks noChangeArrowheads="1"/>
                  </p:cNvSpPr>
                  <p:nvPr/>
                </p:nvSpPr>
                <p:spPr bwMode="auto">
                  <a:xfrm>
                    <a:off x="4320" y="3408"/>
                    <a:ext cx="1008" cy="480"/>
                  </a:xfrm>
                  <a:prstGeom prst="rect">
                    <a:avLst/>
                  </a:prstGeom>
                  <a:solidFill>
                    <a:srgbClr val="FF9900"/>
                  </a:solidFill>
                  <a:ln w="12700">
                    <a:solidFill>
                      <a:srgbClr val="000000"/>
                    </a:solidFill>
                    <a:miter lim="800000"/>
                    <a:headEnd/>
                    <a:tailEnd/>
                  </a:ln>
                  <a:effectLst>
                    <a:outerShdw dist="89803" dir="2700000" algn="ctr" rotWithShape="0">
                      <a:schemeClr val="tx1"/>
                    </a:outerShdw>
                  </a:effectLst>
                </p:spPr>
                <p:txBody>
                  <a:bodyPr wrap="none" lIns="88900" tIns="44450" rIns="88900" bIns="44450" anchor="ctr"/>
                  <a:lstStyle/>
                  <a:p>
                    <a:pPr defTabSz="836613">
                      <a:buFont typeface="Arial" charset="0"/>
                      <a:buChar char="•"/>
                      <a:defRPr/>
                    </a:pPr>
                    <a:r>
                      <a:rPr lang="el-GR" b="1">
                        <a:solidFill>
                          <a:srgbClr val="000000"/>
                        </a:solidFill>
                      </a:rPr>
                      <a:t> Όλα</a:t>
                    </a:r>
                  </a:p>
                  <a:p>
                    <a:pPr defTabSz="836613">
                      <a:defRPr/>
                    </a:pPr>
                    <a:endParaRPr lang="en-GB" sz="2000" b="1">
                      <a:solidFill>
                        <a:srgbClr val="000000"/>
                      </a:solidFill>
                    </a:endParaRPr>
                  </a:p>
                </p:txBody>
              </p:sp>
            </p:grpSp>
            <p:grpSp>
              <p:nvGrpSpPr>
                <p:cNvPr id="8" name="Group 35"/>
                <p:cNvGrpSpPr>
                  <a:grpSpLocks/>
                </p:cNvGrpSpPr>
                <p:nvPr/>
              </p:nvGrpSpPr>
              <p:grpSpPr bwMode="auto">
                <a:xfrm>
                  <a:off x="1488" y="1440"/>
                  <a:ext cx="384" cy="2400"/>
                  <a:chOff x="1488" y="1440"/>
                  <a:chExt cx="384" cy="2400"/>
                </a:xfrm>
              </p:grpSpPr>
              <p:sp>
                <p:nvSpPr>
                  <p:cNvPr id="67606" name="Line 36"/>
                  <p:cNvSpPr>
                    <a:spLocks noChangeShapeType="1"/>
                  </p:cNvSpPr>
                  <p:nvPr/>
                </p:nvSpPr>
                <p:spPr bwMode="auto">
                  <a:xfrm flipH="1">
                    <a:off x="1488" y="1440"/>
                    <a:ext cx="384" cy="0"/>
                  </a:xfrm>
                  <a:prstGeom prst="line">
                    <a:avLst/>
                  </a:prstGeom>
                  <a:noFill/>
                  <a:ln w="28575">
                    <a:solidFill>
                      <a:schemeClr val="tx1"/>
                    </a:solidFill>
                    <a:round/>
                    <a:headEnd type="none" w="sm" len="sm"/>
                    <a:tailEnd type="triangle" w="sm" len="sm"/>
                  </a:ln>
                </p:spPr>
                <p:txBody>
                  <a:bodyPr wrap="none" anchor="ctr"/>
                  <a:lstStyle/>
                  <a:p>
                    <a:endParaRPr lang="el-GR"/>
                  </a:p>
                </p:txBody>
              </p:sp>
              <p:sp>
                <p:nvSpPr>
                  <p:cNvPr id="67607" name="Line 37"/>
                  <p:cNvSpPr>
                    <a:spLocks noChangeShapeType="1"/>
                  </p:cNvSpPr>
                  <p:nvPr/>
                </p:nvSpPr>
                <p:spPr bwMode="auto">
                  <a:xfrm flipH="1">
                    <a:off x="1488" y="1920"/>
                    <a:ext cx="384" cy="0"/>
                  </a:xfrm>
                  <a:prstGeom prst="line">
                    <a:avLst/>
                  </a:prstGeom>
                  <a:noFill/>
                  <a:ln w="28575">
                    <a:solidFill>
                      <a:schemeClr val="tx1"/>
                    </a:solidFill>
                    <a:round/>
                    <a:headEnd type="none" w="sm" len="sm"/>
                    <a:tailEnd type="triangle" w="sm" len="sm"/>
                  </a:ln>
                </p:spPr>
                <p:txBody>
                  <a:bodyPr wrap="none" anchor="ctr"/>
                  <a:lstStyle/>
                  <a:p>
                    <a:endParaRPr lang="el-GR"/>
                  </a:p>
                </p:txBody>
              </p:sp>
              <p:sp>
                <p:nvSpPr>
                  <p:cNvPr id="67608" name="Line 38"/>
                  <p:cNvSpPr>
                    <a:spLocks noChangeShapeType="1"/>
                  </p:cNvSpPr>
                  <p:nvPr/>
                </p:nvSpPr>
                <p:spPr bwMode="auto">
                  <a:xfrm flipH="1">
                    <a:off x="1488" y="2400"/>
                    <a:ext cx="384" cy="0"/>
                  </a:xfrm>
                  <a:prstGeom prst="line">
                    <a:avLst/>
                  </a:prstGeom>
                  <a:noFill/>
                  <a:ln w="28575">
                    <a:solidFill>
                      <a:schemeClr val="tx1"/>
                    </a:solidFill>
                    <a:round/>
                    <a:headEnd type="none" w="sm" len="sm"/>
                    <a:tailEnd type="triangle" w="sm" len="sm"/>
                  </a:ln>
                </p:spPr>
                <p:txBody>
                  <a:bodyPr wrap="none" anchor="ctr"/>
                  <a:lstStyle/>
                  <a:p>
                    <a:endParaRPr lang="el-GR"/>
                  </a:p>
                </p:txBody>
              </p:sp>
              <p:sp>
                <p:nvSpPr>
                  <p:cNvPr id="67609" name="Line 39"/>
                  <p:cNvSpPr>
                    <a:spLocks noChangeShapeType="1"/>
                  </p:cNvSpPr>
                  <p:nvPr/>
                </p:nvSpPr>
                <p:spPr bwMode="auto">
                  <a:xfrm flipH="1">
                    <a:off x="1488" y="2880"/>
                    <a:ext cx="384" cy="0"/>
                  </a:xfrm>
                  <a:prstGeom prst="line">
                    <a:avLst/>
                  </a:prstGeom>
                  <a:noFill/>
                  <a:ln w="28575">
                    <a:solidFill>
                      <a:schemeClr val="tx1"/>
                    </a:solidFill>
                    <a:round/>
                    <a:headEnd type="none" w="sm" len="sm"/>
                    <a:tailEnd type="triangle" w="sm" len="sm"/>
                  </a:ln>
                </p:spPr>
                <p:txBody>
                  <a:bodyPr wrap="none" anchor="ctr"/>
                  <a:lstStyle/>
                  <a:p>
                    <a:endParaRPr lang="el-GR"/>
                  </a:p>
                </p:txBody>
              </p:sp>
              <p:sp>
                <p:nvSpPr>
                  <p:cNvPr id="67610" name="Line 40"/>
                  <p:cNvSpPr>
                    <a:spLocks noChangeShapeType="1"/>
                  </p:cNvSpPr>
                  <p:nvPr/>
                </p:nvSpPr>
                <p:spPr bwMode="auto">
                  <a:xfrm flipH="1">
                    <a:off x="1488" y="3360"/>
                    <a:ext cx="384" cy="0"/>
                  </a:xfrm>
                  <a:prstGeom prst="line">
                    <a:avLst/>
                  </a:prstGeom>
                  <a:noFill/>
                  <a:ln w="28575">
                    <a:solidFill>
                      <a:schemeClr val="tx1"/>
                    </a:solidFill>
                    <a:round/>
                    <a:headEnd type="none" w="sm" len="sm"/>
                    <a:tailEnd type="triangle" w="sm" len="sm"/>
                  </a:ln>
                </p:spPr>
                <p:txBody>
                  <a:bodyPr wrap="none" anchor="ctr"/>
                  <a:lstStyle/>
                  <a:p>
                    <a:endParaRPr lang="el-GR"/>
                  </a:p>
                </p:txBody>
              </p:sp>
              <p:sp>
                <p:nvSpPr>
                  <p:cNvPr id="67611" name="Line 41"/>
                  <p:cNvSpPr>
                    <a:spLocks noChangeShapeType="1"/>
                  </p:cNvSpPr>
                  <p:nvPr/>
                </p:nvSpPr>
                <p:spPr bwMode="auto">
                  <a:xfrm flipH="1">
                    <a:off x="1488" y="3840"/>
                    <a:ext cx="384" cy="0"/>
                  </a:xfrm>
                  <a:prstGeom prst="line">
                    <a:avLst/>
                  </a:prstGeom>
                  <a:noFill/>
                  <a:ln w="28575">
                    <a:solidFill>
                      <a:schemeClr val="tx1"/>
                    </a:solidFill>
                    <a:round/>
                    <a:headEnd type="none" w="sm" len="sm"/>
                    <a:tailEnd type="triangle" w="sm" len="sm"/>
                  </a:ln>
                </p:spPr>
                <p:txBody>
                  <a:bodyPr wrap="none" anchor="ctr"/>
                  <a:lstStyle/>
                  <a:p>
                    <a:endParaRPr lang="el-GR"/>
                  </a:p>
                </p:txBody>
              </p:sp>
            </p:grpSp>
            <p:grpSp>
              <p:nvGrpSpPr>
                <p:cNvPr id="9" name="Group 42"/>
                <p:cNvGrpSpPr>
                  <a:grpSpLocks/>
                </p:cNvGrpSpPr>
                <p:nvPr/>
              </p:nvGrpSpPr>
              <p:grpSpPr bwMode="auto">
                <a:xfrm>
                  <a:off x="3936" y="1440"/>
                  <a:ext cx="384" cy="2400"/>
                  <a:chOff x="3936" y="1440"/>
                  <a:chExt cx="384" cy="2400"/>
                </a:xfrm>
              </p:grpSpPr>
              <p:sp>
                <p:nvSpPr>
                  <p:cNvPr id="67600" name="Line 43"/>
                  <p:cNvSpPr>
                    <a:spLocks noChangeShapeType="1"/>
                  </p:cNvSpPr>
                  <p:nvPr/>
                </p:nvSpPr>
                <p:spPr bwMode="auto">
                  <a:xfrm>
                    <a:off x="3936" y="1440"/>
                    <a:ext cx="384" cy="0"/>
                  </a:xfrm>
                  <a:prstGeom prst="line">
                    <a:avLst/>
                  </a:prstGeom>
                  <a:noFill/>
                  <a:ln w="28575">
                    <a:solidFill>
                      <a:schemeClr val="tx1"/>
                    </a:solidFill>
                    <a:round/>
                    <a:headEnd type="none" w="sm" len="sm"/>
                    <a:tailEnd type="triangle" w="sm" len="sm"/>
                  </a:ln>
                </p:spPr>
                <p:txBody>
                  <a:bodyPr wrap="none" anchor="ctr"/>
                  <a:lstStyle/>
                  <a:p>
                    <a:endParaRPr lang="el-GR"/>
                  </a:p>
                </p:txBody>
              </p:sp>
              <p:sp>
                <p:nvSpPr>
                  <p:cNvPr id="67601" name="Line 44"/>
                  <p:cNvSpPr>
                    <a:spLocks noChangeShapeType="1"/>
                  </p:cNvSpPr>
                  <p:nvPr/>
                </p:nvSpPr>
                <p:spPr bwMode="auto">
                  <a:xfrm>
                    <a:off x="3936" y="1920"/>
                    <a:ext cx="384" cy="0"/>
                  </a:xfrm>
                  <a:prstGeom prst="line">
                    <a:avLst/>
                  </a:prstGeom>
                  <a:noFill/>
                  <a:ln w="28575">
                    <a:solidFill>
                      <a:schemeClr val="tx1"/>
                    </a:solidFill>
                    <a:round/>
                    <a:headEnd type="none" w="sm" len="sm"/>
                    <a:tailEnd type="triangle" w="sm" len="sm"/>
                  </a:ln>
                </p:spPr>
                <p:txBody>
                  <a:bodyPr wrap="none" anchor="ctr"/>
                  <a:lstStyle/>
                  <a:p>
                    <a:endParaRPr lang="el-GR"/>
                  </a:p>
                </p:txBody>
              </p:sp>
              <p:sp>
                <p:nvSpPr>
                  <p:cNvPr id="67602" name="Line 45"/>
                  <p:cNvSpPr>
                    <a:spLocks noChangeShapeType="1"/>
                  </p:cNvSpPr>
                  <p:nvPr/>
                </p:nvSpPr>
                <p:spPr bwMode="auto">
                  <a:xfrm>
                    <a:off x="3936" y="2400"/>
                    <a:ext cx="384" cy="0"/>
                  </a:xfrm>
                  <a:prstGeom prst="line">
                    <a:avLst/>
                  </a:prstGeom>
                  <a:noFill/>
                  <a:ln w="28575">
                    <a:solidFill>
                      <a:schemeClr val="tx1"/>
                    </a:solidFill>
                    <a:round/>
                    <a:headEnd type="none" w="sm" len="sm"/>
                    <a:tailEnd type="triangle" w="sm" len="sm"/>
                  </a:ln>
                </p:spPr>
                <p:txBody>
                  <a:bodyPr wrap="none" anchor="ctr"/>
                  <a:lstStyle/>
                  <a:p>
                    <a:endParaRPr lang="el-GR"/>
                  </a:p>
                </p:txBody>
              </p:sp>
              <p:sp>
                <p:nvSpPr>
                  <p:cNvPr id="67603" name="Line 46"/>
                  <p:cNvSpPr>
                    <a:spLocks noChangeShapeType="1"/>
                  </p:cNvSpPr>
                  <p:nvPr/>
                </p:nvSpPr>
                <p:spPr bwMode="auto">
                  <a:xfrm>
                    <a:off x="3936" y="2880"/>
                    <a:ext cx="384" cy="0"/>
                  </a:xfrm>
                  <a:prstGeom prst="line">
                    <a:avLst/>
                  </a:prstGeom>
                  <a:noFill/>
                  <a:ln w="28575">
                    <a:solidFill>
                      <a:schemeClr val="tx1"/>
                    </a:solidFill>
                    <a:round/>
                    <a:headEnd type="none" w="sm" len="sm"/>
                    <a:tailEnd type="triangle" w="sm" len="sm"/>
                  </a:ln>
                </p:spPr>
                <p:txBody>
                  <a:bodyPr wrap="none" anchor="ctr"/>
                  <a:lstStyle/>
                  <a:p>
                    <a:endParaRPr lang="el-GR"/>
                  </a:p>
                </p:txBody>
              </p:sp>
              <p:sp>
                <p:nvSpPr>
                  <p:cNvPr id="67604" name="Line 47"/>
                  <p:cNvSpPr>
                    <a:spLocks noChangeShapeType="1"/>
                  </p:cNvSpPr>
                  <p:nvPr/>
                </p:nvSpPr>
                <p:spPr bwMode="auto">
                  <a:xfrm>
                    <a:off x="3936" y="3360"/>
                    <a:ext cx="384" cy="0"/>
                  </a:xfrm>
                  <a:prstGeom prst="line">
                    <a:avLst/>
                  </a:prstGeom>
                  <a:noFill/>
                  <a:ln w="28575">
                    <a:solidFill>
                      <a:schemeClr val="tx1"/>
                    </a:solidFill>
                    <a:round/>
                    <a:headEnd type="none" w="sm" len="sm"/>
                    <a:tailEnd type="triangle" w="sm" len="sm"/>
                  </a:ln>
                </p:spPr>
                <p:txBody>
                  <a:bodyPr wrap="none" anchor="ctr"/>
                  <a:lstStyle/>
                  <a:p>
                    <a:endParaRPr lang="el-GR"/>
                  </a:p>
                </p:txBody>
              </p:sp>
              <p:sp>
                <p:nvSpPr>
                  <p:cNvPr id="67605" name="Line 48"/>
                  <p:cNvSpPr>
                    <a:spLocks noChangeShapeType="1"/>
                  </p:cNvSpPr>
                  <p:nvPr/>
                </p:nvSpPr>
                <p:spPr bwMode="auto">
                  <a:xfrm>
                    <a:off x="3936" y="3840"/>
                    <a:ext cx="384" cy="0"/>
                  </a:xfrm>
                  <a:prstGeom prst="line">
                    <a:avLst/>
                  </a:prstGeom>
                  <a:noFill/>
                  <a:ln w="28575">
                    <a:solidFill>
                      <a:schemeClr val="tx1"/>
                    </a:solidFill>
                    <a:round/>
                    <a:headEnd type="none" w="sm" len="sm"/>
                    <a:tailEnd type="triangle" w="sm" len="sm"/>
                  </a:ln>
                </p:spPr>
                <p:txBody>
                  <a:bodyPr wrap="none" anchor="ctr"/>
                  <a:lstStyle/>
                  <a:p>
                    <a:endParaRPr lang="el-GR"/>
                  </a:p>
                </p:txBody>
              </p:sp>
            </p:grpSp>
          </p:grpSp>
        </p:grpSp>
        <p:sp>
          <p:nvSpPr>
            <p:cNvPr id="67592" name="Line 49"/>
            <p:cNvSpPr>
              <a:spLocks noChangeShapeType="1"/>
            </p:cNvSpPr>
            <p:nvPr/>
          </p:nvSpPr>
          <p:spPr bwMode="auto">
            <a:xfrm>
              <a:off x="1440" y="1056"/>
              <a:ext cx="2880" cy="0"/>
            </a:xfrm>
            <a:prstGeom prst="line">
              <a:avLst/>
            </a:prstGeom>
            <a:noFill/>
            <a:ln w="28575">
              <a:solidFill>
                <a:schemeClr val="tx1"/>
              </a:solidFill>
              <a:round/>
              <a:headEnd type="triangle" w="med" len="med"/>
              <a:tailEnd type="triangle" w="med" len="med"/>
            </a:ln>
          </p:spPr>
          <p:txBody>
            <a:bodyPr wrap="none" anchor="ctr"/>
            <a:lstStyle/>
            <a:p>
              <a:endParaRPr lang="el-GR"/>
            </a:p>
          </p:txBody>
        </p:sp>
        <p:sp>
          <p:nvSpPr>
            <p:cNvPr id="67593" name="Text Box 50"/>
            <p:cNvSpPr txBox="1">
              <a:spLocks noChangeArrowheads="1"/>
            </p:cNvSpPr>
            <p:nvPr/>
          </p:nvSpPr>
          <p:spPr bwMode="auto">
            <a:xfrm>
              <a:off x="1440" y="864"/>
              <a:ext cx="2880" cy="192"/>
            </a:xfrm>
            <a:prstGeom prst="rect">
              <a:avLst/>
            </a:prstGeom>
            <a:noFill/>
            <a:ln w="12700">
              <a:noFill/>
              <a:miter lim="800000"/>
              <a:headEnd type="none" w="sm" len="sm"/>
              <a:tailEnd type="none" w="sm" len="sm"/>
            </a:ln>
          </p:spPr>
          <p:txBody>
            <a:bodyPr>
              <a:spAutoFit/>
            </a:bodyPr>
            <a:lstStyle/>
            <a:p>
              <a:pPr algn="ctr">
                <a:spcBef>
                  <a:spcPct val="50000"/>
                </a:spcBef>
              </a:pPr>
              <a:r>
                <a:rPr lang="el-GR" sz="1400" b="1"/>
                <a:t>Διαστάσεις επιχειρησιακών χαρακτηριστικών</a:t>
              </a:r>
            </a:p>
          </p:txBody>
        </p:sp>
      </p:gr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9346" name="Rectangle 2"/>
          <p:cNvSpPr>
            <a:spLocks noGrp="1" noChangeArrowheads="1"/>
          </p:cNvSpPr>
          <p:nvPr>
            <p:ph type="title"/>
          </p:nvPr>
        </p:nvSpPr>
        <p:spPr/>
        <p:txBody>
          <a:bodyPr>
            <a:normAutofit fontScale="90000"/>
          </a:bodyPr>
          <a:lstStyle/>
          <a:p>
            <a:pPr>
              <a:defRPr/>
            </a:pPr>
            <a:r>
              <a:rPr lang="el-GR" sz="3600" smtClean="0">
                <a:solidFill>
                  <a:schemeClr val="tx1"/>
                </a:solidFill>
              </a:rPr>
              <a:t>Στοιχεία που πρέπει να αποφεύγονται σε μια στρατηγική συμμαχία.</a:t>
            </a:r>
            <a:endParaRPr lang="el-GR" smtClean="0">
              <a:solidFill>
                <a:schemeClr val="tx1"/>
              </a:solidFill>
            </a:endParaRPr>
          </a:p>
        </p:txBody>
      </p:sp>
      <p:sp>
        <p:nvSpPr>
          <p:cNvPr id="569347" name="Rectangle 3"/>
          <p:cNvSpPr>
            <a:spLocks noGrp="1" noChangeArrowheads="1"/>
          </p:cNvSpPr>
          <p:nvPr>
            <p:ph type="body" idx="1"/>
          </p:nvPr>
        </p:nvSpPr>
        <p:spPr>
          <a:xfrm>
            <a:off x="406400" y="1943100"/>
            <a:ext cx="8026400" cy="4114800"/>
          </a:xfrm>
        </p:spPr>
        <p:txBody>
          <a:bodyPr/>
          <a:lstStyle/>
          <a:p>
            <a:pPr algn="just">
              <a:defRPr/>
            </a:pPr>
            <a:r>
              <a:rPr lang="el-GR" sz="2800" smtClean="0">
                <a:latin typeface="Times New Roman" pitchFamily="18" charset="0"/>
              </a:rPr>
              <a:t>Η έλλειψη τυποποιημένων διαδικασιών εφαρμογής της και ενσωμάτωσης της καινούργιας γνώσης.</a:t>
            </a:r>
          </a:p>
          <a:p>
            <a:pPr algn="just">
              <a:defRPr/>
            </a:pPr>
            <a:r>
              <a:rPr lang="el-GR" sz="2800" smtClean="0">
                <a:latin typeface="Times New Roman" pitchFamily="18" charset="0"/>
              </a:rPr>
              <a:t>Το να βασίζεται η ενδιαφερόμενη εταιρία μόνο σε ειδικούς για την εφαρμογή του σχεδίου της συμμαχίας.</a:t>
            </a:r>
          </a:p>
          <a:p>
            <a:pPr algn="just">
              <a:defRPr/>
            </a:pPr>
            <a:r>
              <a:rPr lang="el-GR" sz="2800" smtClean="0">
                <a:latin typeface="Times New Roman" pitchFamily="18" charset="0"/>
              </a:rPr>
              <a:t>Το να αποδίδεται έμφαση μόνο στις διαδικασίες και όχι στον τρόπο με τον οποίο η συμμαχία θα αυξήσει την αξία και τις ικανότητες της εταιρίας.</a:t>
            </a:r>
          </a:p>
          <a:p>
            <a:pPr>
              <a:defRPr/>
            </a:pPr>
            <a:endParaRPr lang="el-GR" smtClean="0">
              <a:latin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p:cNvGraphicFramePr>
            <a:graphicFrameLocks noChangeAspect="1"/>
          </p:cNvGraphicFramePr>
          <p:nvPr/>
        </p:nvGraphicFramePr>
        <p:xfrm>
          <a:off x="533400" y="938213"/>
          <a:ext cx="8077200" cy="5691187"/>
        </p:xfrm>
        <a:graphic>
          <a:graphicData uri="http://schemas.openxmlformats.org/presentationml/2006/ole">
            <mc:AlternateContent xmlns:mc="http://schemas.openxmlformats.org/markup-compatibility/2006">
              <mc:Choice xmlns:v="urn:schemas-microsoft-com:vml" Requires="v">
                <p:oleObj spid="_x0000_s2051" name="Visio" r:id="rId4" imgW="11271011" imgH="6617368" progId="">
                  <p:embed/>
                </p:oleObj>
              </mc:Choice>
              <mc:Fallback>
                <p:oleObj name="Visio" r:id="rId4" imgW="11271011" imgH="6617368" progId="">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938213"/>
                        <a:ext cx="8077200" cy="5691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63555" name="Rectangle 3"/>
          <p:cNvSpPr>
            <a:spLocks noChangeArrowheads="1"/>
          </p:cNvSpPr>
          <p:nvPr/>
        </p:nvSpPr>
        <p:spPr bwMode="auto">
          <a:xfrm>
            <a:off x="457200" y="228600"/>
            <a:ext cx="7772400" cy="457200"/>
          </a:xfrm>
          <a:prstGeom prst="rect">
            <a:avLst/>
          </a:prstGeom>
          <a:noFill/>
          <a:ln>
            <a:noFill/>
          </a:ln>
          <a:effectLst/>
          <a:extLst/>
        </p:spPr>
        <p:txBody>
          <a:bodyPr anchor="ctr"/>
          <a:lstStyle/>
          <a:p>
            <a:pPr algn="ctr">
              <a:defRPr/>
            </a:pPr>
            <a:r>
              <a:rPr lang="el-GR" sz="3200" i="1">
                <a:solidFill>
                  <a:srgbClr val="FF6633"/>
                </a:solidFill>
                <a:effectLst>
                  <a:outerShdw blurRad="38100" dist="38100" dir="2700000" algn="tl">
                    <a:srgbClr val="C0C0C0"/>
                  </a:outerShdw>
                </a:effectLst>
              </a:rPr>
              <a:t>Μοντέλο Στρατηγικής Διοίκησης</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1394" name="Rectangle 2"/>
          <p:cNvSpPr>
            <a:spLocks noGrp="1" noChangeArrowheads="1"/>
          </p:cNvSpPr>
          <p:nvPr>
            <p:ph type="title"/>
          </p:nvPr>
        </p:nvSpPr>
        <p:spPr/>
        <p:txBody>
          <a:bodyPr>
            <a:normAutofit fontScale="90000"/>
          </a:bodyPr>
          <a:lstStyle/>
          <a:p>
            <a:pPr>
              <a:defRPr/>
            </a:pPr>
            <a:r>
              <a:rPr lang="el-GR" sz="3600" smtClean="0">
                <a:solidFill>
                  <a:schemeClr val="tx1"/>
                </a:solidFill>
              </a:rPr>
              <a:t>Στοιχεία που πρέπει να αποφεύγονται σε μια στρατηγική συμμαχία.</a:t>
            </a:r>
          </a:p>
        </p:txBody>
      </p:sp>
      <p:sp>
        <p:nvSpPr>
          <p:cNvPr id="571395" name="Rectangle 3"/>
          <p:cNvSpPr>
            <a:spLocks noGrp="1" noChangeArrowheads="1"/>
          </p:cNvSpPr>
          <p:nvPr>
            <p:ph type="body" idx="1"/>
          </p:nvPr>
        </p:nvSpPr>
        <p:spPr>
          <a:xfrm>
            <a:off x="508000" y="2114550"/>
            <a:ext cx="7772400" cy="4114800"/>
          </a:xfrm>
        </p:spPr>
        <p:txBody>
          <a:bodyPr/>
          <a:lstStyle/>
          <a:p>
            <a:pPr algn="just">
              <a:defRPr/>
            </a:pPr>
            <a:r>
              <a:rPr lang="el-GR" sz="2800" smtClean="0">
                <a:latin typeface="Times New Roman" pitchFamily="18" charset="0"/>
              </a:rPr>
              <a:t>Έλλειψη συστηματικής</a:t>
            </a:r>
            <a:r>
              <a:rPr lang="el-GR" sz="2800" smtClean="0"/>
              <a:t> </a:t>
            </a:r>
            <a:r>
              <a:rPr lang="el-GR" sz="2800" smtClean="0">
                <a:latin typeface="Times New Roman" pitchFamily="18" charset="0"/>
              </a:rPr>
              <a:t>αξιολόγησης και προσπάθειας διάχυσης των καινούργιων τεχνικών.</a:t>
            </a:r>
          </a:p>
          <a:p>
            <a:pPr algn="just">
              <a:defRPr/>
            </a:pPr>
            <a:r>
              <a:rPr lang="el-GR" sz="2800" smtClean="0">
                <a:latin typeface="Times New Roman" pitchFamily="18" charset="0"/>
              </a:rPr>
              <a:t>Αποτυχία επιλογής της κατάλληλης οργανωτικής δομής.</a:t>
            </a:r>
          </a:p>
          <a:p>
            <a:pPr algn="just">
              <a:defRPr/>
            </a:pPr>
            <a:r>
              <a:rPr lang="el-GR" sz="2800" smtClean="0">
                <a:latin typeface="Times New Roman" pitchFamily="18" charset="0"/>
              </a:rPr>
              <a:t>Έλλειψη πειθαρχίας των στελεχών ή υποστήριξης από την ανώτατη διοίκηση.</a:t>
            </a:r>
          </a:p>
          <a:p>
            <a:pPr algn="just">
              <a:defRPr/>
            </a:pPr>
            <a:r>
              <a:rPr lang="el-GR" sz="2800" smtClean="0">
                <a:latin typeface="Times New Roman" pitchFamily="18" charset="0"/>
              </a:rPr>
              <a:t>Ελλιπής εκπαίδευση των εμπλεκόμενων στελεχών.</a:t>
            </a:r>
            <a:endParaRPr lang="el-GR" sz="2800" smtClean="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42" name="Rectangle 2"/>
          <p:cNvSpPr>
            <a:spLocks noGrp="1" noChangeArrowheads="1"/>
          </p:cNvSpPr>
          <p:nvPr>
            <p:ph type="title"/>
          </p:nvPr>
        </p:nvSpPr>
        <p:spPr/>
        <p:txBody>
          <a:bodyPr/>
          <a:lstStyle/>
          <a:p>
            <a:pPr>
              <a:defRPr/>
            </a:pPr>
            <a:r>
              <a:rPr lang="en-US" smtClean="0"/>
              <a:t>One World Alliance</a:t>
            </a:r>
            <a:endParaRPr lang="el-GR" smtClean="0"/>
          </a:p>
        </p:txBody>
      </p:sp>
      <p:pic>
        <p:nvPicPr>
          <p:cNvPr id="70659" name="Picture 3" descr="American Airlines">
            <a:hlinkClick r:id="rId3"/>
          </p:cNvPr>
          <p:cNvPicPr>
            <a:picLocks noGrp="1" noChangeAspect="1" noChangeArrowheads="1"/>
          </p:cNvPicPr>
          <p:nvPr>
            <p:ph sz="half" idx="1"/>
          </p:nvPr>
        </p:nvPicPr>
        <p:blipFill>
          <a:blip r:embed="rId4"/>
          <a:srcRect/>
          <a:stretch>
            <a:fillRect/>
          </a:stretch>
        </p:blipFill>
        <p:spPr>
          <a:xfrm>
            <a:off x="33338" y="315913"/>
            <a:ext cx="2378075" cy="304800"/>
          </a:xfrm>
          <a:noFill/>
        </p:spPr>
      </p:pic>
      <p:pic>
        <p:nvPicPr>
          <p:cNvPr id="70660" name="Picture 4" descr="British Airways">
            <a:hlinkClick r:id="rId5"/>
          </p:cNvPr>
          <p:cNvPicPr>
            <a:picLocks noGrp="1" noChangeAspect="1" noChangeArrowheads="1"/>
          </p:cNvPicPr>
          <p:nvPr>
            <p:ph sz="half" idx="2"/>
          </p:nvPr>
        </p:nvPicPr>
        <p:blipFill>
          <a:blip r:embed="rId6"/>
          <a:srcRect/>
          <a:stretch>
            <a:fillRect/>
          </a:stretch>
        </p:blipFill>
        <p:spPr>
          <a:xfrm>
            <a:off x="6588125" y="333375"/>
            <a:ext cx="2517775" cy="400050"/>
          </a:xfrm>
          <a:solidFill>
            <a:schemeClr val="bg1"/>
          </a:solidFill>
        </p:spPr>
      </p:pic>
      <p:sp>
        <p:nvSpPr>
          <p:cNvPr id="70661" name="Text Box 5"/>
          <p:cNvSpPr txBox="1">
            <a:spLocks noChangeArrowheads="1"/>
          </p:cNvSpPr>
          <p:nvPr/>
        </p:nvSpPr>
        <p:spPr bwMode="auto">
          <a:xfrm>
            <a:off x="539750" y="1989138"/>
            <a:ext cx="7632700" cy="1614487"/>
          </a:xfrm>
          <a:prstGeom prst="rect">
            <a:avLst/>
          </a:prstGeom>
          <a:noFill/>
          <a:ln w="9525">
            <a:noFill/>
            <a:miter lim="800000"/>
            <a:headEnd/>
            <a:tailEnd/>
          </a:ln>
        </p:spPr>
        <p:txBody>
          <a:bodyPr>
            <a:spAutoFit/>
          </a:bodyPr>
          <a:lstStyle/>
          <a:p>
            <a:pPr>
              <a:spcBef>
                <a:spcPct val="50000"/>
              </a:spcBef>
            </a:pPr>
            <a:r>
              <a:rPr lang="el-GR" sz="2400"/>
              <a:t>Δημιουργήθηκε το 1999</a:t>
            </a:r>
            <a:r>
              <a:rPr lang="el-GR" sz="2400" b="1"/>
              <a:t> </a:t>
            </a:r>
            <a:endParaRPr lang="en-US" sz="2400" b="1"/>
          </a:p>
          <a:p>
            <a:pPr>
              <a:spcBef>
                <a:spcPct val="50000"/>
              </a:spcBef>
            </a:pPr>
            <a:r>
              <a:rPr lang="el-GR" sz="2400"/>
              <a:t>Αριθμεί</a:t>
            </a:r>
            <a:r>
              <a:rPr lang="el-GR" sz="2400" b="1"/>
              <a:t> 11 βασικά μέλη</a:t>
            </a:r>
            <a:r>
              <a:rPr lang="el-GR" sz="2000"/>
              <a:t> (</a:t>
            </a:r>
            <a:r>
              <a:rPr lang="en-US" sz="2000"/>
              <a:t>American Airlines, British Airways, Cathay Pacific, Finnair, Iberia, LAN, Qantas, Canadian Airlines, Swiss International Airlines, Malev, Aer Lingus)</a:t>
            </a:r>
            <a:endParaRPr lang="el-GR" sz="2000"/>
          </a:p>
        </p:txBody>
      </p:sp>
      <p:sp>
        <p:nvSpPr>
          <p:cNvPr id="70662" name="Text Box 6"/>
          <p:cNvSpPr txBox="1">
            <a:spLocks noChangeArrowheads="1"/>
          </p:cNvSpPr>
          <p:nvPr/>
        </p:nvSpPr>
        <p:spPr bwMode="auto">
          <a:xfrm>
            <a:off x="539750" y="3789363"/>
            <a:ext cx="7848600" cy="2100262"/>
          </a:xfrm>
          <a:prstGeom prst="rect">
            <a:avLst/>
          </a:prstGeom>
          <a:noFill/>
          <a:ln w="9525">
            <a:noFill/>
            <a:miter lim="800000"/>
            <a:headEnd/>
            <a:tailEnd/>
          </a:ln>
        </p:spPr>
        <p:txBody>
          <a:bodyPr>
            <a:spAutoFit/>
          </a:bodyPr>
          <a:lstStyle/>
          <a:p>
            <a:pPr>
              <a:spcBef>
                <a:spcPct val="50000"/>
              </a:spcBef>
              <a:buFontTx/>
              <a:buChar char="•"/>
            </a:pPr>
            <a:r>
              <a:rPr lang="el-GR" sz="2400"/>
              <a:t> Κάλυψη παγκόσμιας αγοράς περίπου 20%</a:t>
            </a:r>
          </a:p>
          <a:p>
            <a:pPr>
              <a:spcBef>
                <a:spcPct val="50000"/>
              </a:spcBef>
              <a:buFontTx/>
              <a:buChar char="•"/>
            </a:pPr>
            <a:r>
              <a:rPr lang="el-GR" sz="2400"/>
              <a:t> 134 χώρες και 599 προορισμοί</a:t>
            </a:r>
          </a:p>
          <a:p>
            <a:pPr>
              <a:spcBef>
                <a:spcPct val="50000"/>
              </a:spcBef>
              <a:buFontTx/>
              <a:buChar char="•"/>
            </a:pPr>
            <a:r>
              <a:rPr lang="el-GR" sz="2400"/>
              <a:t> πάνω από 240 εκατομμύρια επιβάτες</a:t>
            </a:r>
          </a:p>
          <a:p>
            <a:pPr>
              <a:spcBef>
                <a:spcPct val="50000"/>
              </a:spcBef>
              <a:buFontTx/>
              <a:buChar char="•"/>
            </a:pPr>
            <a:r>
              <a:rPr lang="el-GR" sz="2400"/>
              <a:t> περισσότερες από 8.000 αναχωρήσεις ημερησίως</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5490" name="Rectangle 2"/>
          <p:cNvSpPr>
            <a:spLocks noGrp="1" noChangeArrowheads="1"/>
          </p:cNvSpPr>
          <p:nvPr>
            <p:ph type="title"/>
          </p:nvPr>
        </p:nvSpPr>
        <p:spPr/>
        <p:txBody>
          <a:bodyPr/>
          <a:lstStyle/>
          <a:p>
            <a:pPr>
              <a:defRPr/>
            </a:pPr>
            <a:r>
              <a:rPr lang="en-US" smtClean="0"/>
              <a:t>One World Alliance</a:t>
            </a:r>
            <a:endParaRPr lang="el-GR" smtClean="0"/>
          </a:p>
        </p:txBody>
      </p:sp>
      <p:pic>
        <p:nvPicPr>
          <p:cNvPr id="71683" name="Picture 3" descr="American Airlines">
            <a:hlinkClick r:id="rId3"/>
          </p:cNvPr>
          <p:cNvPicPr>
            <a:picLocks noGrp="1" noChangeAspect="1" noChangeArrowheads="1"/>
          </p:cNvPicPr>
          <p:nvPr>
            <p:ph sz="half" idx="1"/>
          </p:nvPr>
        </p:nvPicPr>
        <p:blipFill>
          <a:blip r:embed="rId4"/>
          <a:srcRect/>
          <a:stretch>
            <a:fillRect/>
          </a:stretch>
        </p:blipFill>
        <p:spPr>
          <a:xfrm>
            <a:off x="33338" y="315913"/>
            <a:ext cx="2378075" cy="304800"/>
          </a:xfrm>
          <a:noFill/>
        </p:spPr>
      </p:pic>
      <p:pic>
        <p:nvPicPr>
          <p:cNvPr id="71684" name="Picture 4" descr="British Airways">
            <a:hlinkClick r:id="rId5"/>
          </p:cNvPr>
          <p:cNvPicPr>
            <a:picLocks noGrp="1" noChangeAspect="1" noChangeArrowheads="1"/>
          </p:cNvPicPr>
          <p:nvPr>
            <p:ph sz="half" idx="2"/>
          </p:nvPr>
        </p:nvPicPr>
        <p:blipFill>
          <a:blip r:embed="rId6"/>
          <a:srcRect/>
          <a:stretch>
            <a:fillRect/>
          </a:stretch>
        </p:blipFill>
        <p:spPr>
          <a:xfrm>
            <a:off x="6588125" y="333375"/>
            <a:ext cx="2517775" cy="400050"/>
          </a:xfrm>
          <a:solidFill>
            <a:schemeClr val="bg1"/>
          </a:solidFill>
        </p:spPr>
      </p:pic>
      <p:sp>
        <p:nvSpPr>
          <p:cNvPr id="71685" name="Text Box 5"/>
          <p:cNvSpPr txBox="1">
            <a:spLocks noChangeArrowheads="1"/>
          </p:cNvSpPr>
          <p:nvPr/>
        </p:nvSpPr>
        <p:spPr bwMode="auto">
          <a:xfrm>
            <a:off x="395288" y="1700213"/>
            <a:ext cx="1150937" cy="457200"/>
          </a:xfrm>
          <a:prstGeom prst="rect">
            <a:avLst/>
          </a:prstGeom>
          <a:noFill/>
          <a:ln w="9525">
            <a:noFill/>
            <a:miter lim="800000"/>
            <a:headEnd/>
            <a:tailEnd/>
          </a:ln>
        </p:spPr>
        <p:txBody>
          <a:bodyPr>
            <a:spAutoFit/>
          </a:bodyPr>
          <a:lstStyle/>
          <a:p>
            <a:pPr>
              <a:spcBef>
                <a:spcPct val="50000"/>
              </a:spcBef>
            </a:pPr>
            <a:r>
              <a:rPr lang="el-GR" sz="2400"/>
              <a:t>Όραμα: </a:t>
            </a:r>
          </a:p>
        </p:txBody>
      </p:sp>
      <p:sp>
        <p:nvSpPr>
          <p:cNvPr id="71686" name="Text Box 6"/>
          <p:cNvSpPr txBox="1">
            <a:spLocks noChangeArrowheads="1"/>
          </p:cNvSpPr>
          <p:nvPr/>
        </p:nvSpPr>
        <p:spPr bwMode="auto">
          <a:xfrm>
            <a:off x="1692275" y="1700213"/>
            <a:ext cx="7056438" cy="2282825"/>
          </a:xfrm>
          <a:prstGeom prst="rect">
            <a:avLst/>
          </a:prstGeom>
          <a:noFill/>
          <a:ln w="9525">
            <a:noFill/>
            <a:miter lim="800000"/>
            <a:headEnd/>
            <a:tailEnd/>
          </a:ln>
        </p:spPr>
        <p:txBody>
          <a:bodyPr>
            <a:spAutoFit/>
          </a:bodyPr>
          <a:lstStyle/>
          <a:p>
            <a:pPr>
              <a:spcBef>
                <a:spcPct val="50000"/>
              </a:spcBef>
              <a:buFontTx/>
              <a:buChar char="•"/>
            </a:pPr>
            <a:r>
              <a:rPr lang="el-GR" sz="2400"/>
              <a:t>Δημιουργία αξίας για τους πελάτες</a:t>
            </a:r>
          </a:p>
          <a:p>
            <a:pPr>
              <a:spcBef>
                <a:spcPct val="50000"/>
              </a:spcBef>
              <a:buFontTx/>
              <a:buChar char="•"/>
            </a:pPr>
            <a:r>
              <a:rPr lang="el-GR" sz="2400"/>
              <a:t>Εύκολα και γρήγορα ταξίδια σε ένα δίκτυο που καμία εταιρία δεν μπορεί να προσφέρει μόνη της</a:t>
            </a:r>
          </a:p>
          <a:p>
            <a:pPr>
              <a:spcBef>
                <a:spcPct val="50000"/>
              </a:spcBef>
              <a:buFontTx/>
              <a:buChar char="•"/>
            </a:pPr>
            <a:r>
              <a:rPr lang="el-GR" sz="2400"/>
              <a:t>Δέσμευση για παροχή υψηλής ποιότητας υπηρεσιών και ασφάλειας </a:t>
            </a:r>
          </a:p>
        </p:txBody>
      </p:sp>
      <p:sp>
        <p:nvSpPr>
          <p:cNvPr id="71687" name="Text Box 7"/>
          <p:cNvSpPr txBox="1">
            <a:spLocks noChangeArrowheads="1"/>
          </p:cNvSpPr>
          <p:nvPr/>
        </p:nvSpPr>
        <p:spPr bwMode="auto">
          <a:xfrm>
            <a:off x="684213" y="4437063"/>
            <a:ext cx="7200900" cy="1552575"/>
          </a:xfrm>
          <a:prstGeom prst="rect">
            <a:avLst/>
          </a:prstGeom>
          <a:noFill/>
          <a:ln w="9525">
            <a:noFill/>
            <a:miter lim="800000"/>
            <a:headEnd/>
            <a:tailEnd/>
          </a:ln>
        </p:spPr>
        <p:txBody>
          <a:bodyPr>
            <a:spAutoFit/>
          </a:bodyPr>
          <a:lstStyle/>
          <a:p>
            <a:pPr>
              <a:spcBef>
                <a:spcPct val="50000"/>
              </a:spcBef>
            </a:pPr>
            <a:r>
              <a:rPr lang="el-GR" sz="2400"/>
              <a:t>Παγκόσμια κάλυψη </a:t>
            </a:r>
          </a:p>
          <a:p>
            <a:pPr>
              <a:spcBef>
                <a:spcPct val="50000"/>
              </a:spcBef>
            </a:pPr>
            <a:r>
              <a:rPr lang="en-US" sz="2400"/>
              <a:t>E-ticketing </a:t>
            </a:r>
            <a:r>
              <a:rPr lang="el-GR" sz="2400"/>
              <a:t>και </a:t>
            </a:r>
            <a:r>
              <a:rPr lang="en-US" sz="2400"/>
              <a:t>electronic tickets</a:t>
            </a:r>
            <a:endParaRPr lang="el-GR" sz="2400"/>
          </a:p>
          <a:p>
            <a:pPr>
              <a:spcBef>
                <a:spcPct val="50000"/>
              </a:spcBef>
            </a:pPr>
            <a:r>
              <a:rPr lang="el-GR" sz="2400"/>
              <a:t>Πρόγραμμα επιβράβευσης για τους τακτικούς πελάτες</a:t>
            </a: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ChangeArrowheads="1"/>
          </p:cNvSpPr>
          <p:nvPr/>
        </p:nvSpPr>
        <p:spPr bwMode="auto">
          <a:xfrm>
            <a:off x="685800" y="6248400"/>
            <a:ext cx="1905000" cy="457200"/>
          </a:xfrm>
          <a:prstGeom prst="rect">
            <a:avLst/>
          </a:prstGeom>
          <a:noFill/>
          <a:ln w="9525">
            <a:noFill/>
            <a:miter lim="800000"/>
            <a:headEnd/>
            <a:tailEnd/>
          </a:ln>
        </p:spPr>
        <p:txBody>
          <a:bodyPr wrap="none" anchor="ctr"/>
          <a:lstStyle/>
          <a:p>
            <a:endParaRPr lang="en-US"/>
          </a:p>
        </p:txBody>
      </p:sp>
      <p:sp>
        <p:nvSpPr>
          <p:cNvPr id="72707" name="Rectangle 3"/>
          <p:cNvSpPr>
            <a:spLocks noChangeArrowheads="1"/>
          </p:cNvSpPr>
          <p:nvPr/>
        </p:nvSpPr>
        <p:spPr bwMode="auto">
          <a:xfrm>
            <a:off x="3124200" y="6248400"/>
            <a:ext cx="2895600" cy="457200"/>
          </a:xfrm>
          <a:prstGeom prst="rect">
            <a:avLst/>
          </a:prstGeom>
          <a:noFill/>
          <a:ln w="9525">
            <a:noFill/>
            <a:miter lim="800000"/>
            <a:headEnd/>
            <a:tailEnd/>
          </a:ln>
        </p:spPr>
        <p:txBody>
          <a:bodyPr wrap="none" anchor="ctr"/>
          <a:lstStyle/>
          <a:p>
            <a:endParaRPr lang="en-US"/>
          </a:p>
        </p:txBody>
      </p:sp>
      <p:sp>
        <p:nvSpPr>
          <p:cNvPr id="72708" name="Rectangle 10"/>
          <p:cNvSpPr>
            <a:spLocks noChangeArrowheads="1"/>
          </p:cNvSpPr>
          <p:nvPr/>
        </p:nvSpPr>
        <p:spPr bwMode="auto">
          <a:xfrm>
            <a:off x="1143000" y="1066800"/>
            <a:ext cx="2057400" cy="701675"/>
          </a:xfrm>
          <a:prstGeom prst="rect">
            <a:avLst/>
          </a:prstGeom>
          <a:noFill/>
          <a:ln w="9525">
            <a:noFill/>
            <a:miter lim="800000"/>
            <a:headEnd/>
            <a:tailEnd/>
          </a:ln>
        </p:spPr>
        <p:txBody>
          <a:bodyPr lIns="92075" tIns="46038" rIns="92075" bIns="46038">
            <a:spAutoFit/>
          </a:bodyPr>
          <a:lstStyle/>
          <a:p>
            <a:pPr algn="ctr"/>
            <a:r>
              <a:rPr lang="en-GB" sz="2000" b="1" dirty="0" err="1">
                <a:latin typeface="Arial" charset="0"/>
              </a:rPr>
              <a:t>Ικανότητα</a:t>
            </a:r>
            <a:r>
              <a:rPr lang="en-GB" sz="2000" b="1" dirty="0">
                <a:latin typeface="Arial" charset="0"/>
              </a:rPr>
              <a:t> (</a:t>
            </a:r>
            <a:r>
              <a:rPr lang="en-US" sz="2000" b="1" dirty="0">
                <a:latin typeface="Arial" charset="0"/>
              </a:rPr>
              <a:t>capability)</a:t>
            </a:r>
            <a:endParaRPr lang="en-GB" sz="2000" b="1" dirty="0">
              <a:latin typeface="Arial" charset="0"/>
            </a:endParaRPr>
          </a:p>
        </p:txBody>
      </p:sp>
      <p:sp>
        <p:nvSpPr>
          <p:cNvPr id="72709" name="Rectangle 11"/>
          <p:cNvSpPr>
            <a:spLocks noChangeArrowheads="1"/>
          </p:cNvSpPr>
          <p:nvPr/>
        </p:nvSpPr>
        <p:spPr bwMode="auto">
          <a:xfrm>
            <a:off x="1371600" y="2133600"/>
            <a:ext cx="1916113" cy="701675"/>
          </a:xfrm>
          <a:prstGeom prst="rect">
            <a:avLst/>
          </a:prstGeom>
          <a:noFill/>
          <a:ln w="9525">
            <a:noFill/>
            <a:miter lim="800000"/>
            <a:headEnd/>
            <a:tailEnd/>
          </a:ln>
        </p:spPr>
        <p:txBody>
          <a:bodyPr wrap="none" lIns="92075" tIns="46038" rIns="92075" bIns="46038">
            <a:spAutoFit/>
          </a:bodyPr>
          <a:lstStyle/>
          <a:p>
            <a:r>
              <a:rPr lang="el-GR" sz="2000" b="1">
                <a:latin typeface="Arial" charset="0"/>
              </a:rPr>
              <a:t>Συμβατότητα</a:t>
            </a:r>
          </a:p>
          <a:p>
            <a:r>
              <a:rPr lang="el-GR" sz="2000" b="1">
                <a:latin typeface="Arial" charset="0"/>
              </a:rPr>
              <a:t>(</a:t>
            </a:r>
            <a:r>
              <a:rPr lang="en-US" sz="2000" b="1">
                <a:latin typeface="Arial" charset="0"/>
              </a:rPr>
              <a:t>compatibility)</a:t>
            </a:r>
            <a:endParaRPr lang="en-GB" sz="2000" b="1">
              <a:latin typeface="Arial" charset="0"/>
            </a:endParaRPr>
          </a:p>
        </p:txBody>
      </p:sp>
      <p:sp>
        <p:nvSpPr>
          <p:cNvPr id="72710" name="Rectangle 12"/>
          <p:cNvSpPr>
            <a:spLocks noChangeArrowheads="1"/>
          </p:cNvSpPr>
          <p:nvPr/>
        </p:nvSpPr>
        <p:spPr bwMode="auto">
          <a:xfrm>
            <a:off x="1447800" y="3276600"/>
            <a:ext cx="1903413" cy="701675"/>
          </a:xfrm>
          <a:prstGeom prst="rect">
            <a:avLst/>
          </a:prstGeom>
          <a:noFill/>
          <a:ln w="9525">
            <a:noFill/>
            <a:miter lim="800000"/>
            <a:headEnd/>
            <a:tailEnd/>
          </a:ln>
        </p:spPr>
        <p:txBody>
          <a:bodyPr wrap="none" lIns="92075" tIns="46038" rIns="92075" bIns="46038">
            <a:spAutoFit/>
          </a:bodyPr>
          <a:lstStyle/>
          <a:p>
            <a:pPr algn="ctr"/>
            <a:r>
              <a:rPr lang="el-GR" sz="2000" b="1" dirty="0">
                <a:latin typeface="Arial" charset="0"/>
              </a:rPr>
              <a:t>Δέσμευση </a:t>
            </a:r>
          </a:p>
          <a:p>
            <a:pPr algn="ctr"/>
            <a:r>
              <a:rPr lang="en-US" sz="2000" b="1" dirty="0">
                <a:latin typeface="Arial" charset="0"/>
              </a:rPr>
              <a:t>(Commitment)</a:t>
            </a:r>
            <a:endParaRPr lang="en-GB" sz="2000" b="1" dirty="0">
              <a:latin typeface="Arial" charset="0"/>
            </a:endParaRPr>
          </a:p>
        </p:txBody>
      </p:sp>
      <p:sp>
        <p:nvSpPr>
          <p:cNvPr id="577549" name="Rectangle 13"/>
          <p:cNvSpPr>
            <a:spLocks noChangeArrowheads="1"/>
          </p:cNvSpPr>
          <p:nvPr/>
        </p:nvSpPr>
        <p:spPr bwMode="auto">
          <a:xfrm>
            <a:off x="381000" y="152400"/>
            <a:ext cx="8534400" cy="609600"/>
          </a:xfrm>
          <a:prstGeom prst="rect">
            <a:avLst/>
          </a:prstGeom>
          <a:noFill/>
          <a:ln>
            <a:noFill/>
          </a:ln>
          <a:effectLst/>
          <a:extLst/>
        </p:spPr>
        <p:txBody>
          <a:bodyPr lIns="92075" tIns="46038" rIns="92075" bIns="46038" anchor="ctr"/>
          <a:lstStyle/>
          <a:p>
            <a:pPr algn="ctr">
              <a:defRPr/>
            </a:pPr>
            <a:r>
              <a:rPr lang="el-GR" sz="2800" b="1" i="1" dirty="0" smtClean="0">
                <a:solidFill>
                  <a:srgbClr val="FF6633"/>
                </a:solidFill>
                <a:effectLst>
                  <a:outerShdw blurRad="38100" dist="38100" dir="2700000" algn="tl">
                    <a:srgbClr val="C0C0C0"/>
                  </a:outerShdw>
                </a:effectLst>
                <a:latin typeface="Arial" pitchFamily="34" charset="0"/>
              </a:rPr>
              <a:t>Κριτήρια </a:t>
            </a:r>
            <a:r>
              <a:rPr lang="el-GR" sz="2800" b="1" i="1" dirty="0">
                <a:solidFill>
                  <a:srgbClr val="FF6633"/>
                </a:solidFill>
                <a:effectLst>
                  <a:outerShdw blurRad="38100" dist="38100" dir="2700000" algn="tl">
                    <a:srgbClr val="C0C0C0"/>
                  </a:outerShdw>
                </a:effectLst>
                <a:latin typeface="Arial" pitchFamily="34" charset="0"/>
              </a:rPr>
              <a:t>για την επιλογή συμμάχου</a:t>
            </a:r>
            <a:endParaRPr lang="en-GB" sz="2800" b="1" i="1" dirty="0">
              <a:solidFill>
                <a:srgbClr val="FF6633"/>
              </a:solidFill>
              <a:effectLst>
                <a:outerShdw blurRad="38100" dist="38100" dir="2700000" algn="tl">
                  <a:srgbClr val="C0C0C0"/>
                </a:outerShdw>
              </a:effectLst>
              <a:latin typeface="Arial" pitchFamily="34" charset="0"/>
            </a:endParaRPr>
          </a:p>
        </p:txBody>
      </p:sp>
      <p:sp>
        <p:nvSpPr>
          <p:cNvPr id="72712" name="Rectangle 16"/>
          <p:cNvSpPr>
            <a:spLocks noChangeArrowheads="1"/>
          </p:cNvSpPr>
          <p:nvPr/>
        </p:nvSpPr>
        <p:spPr bwMode="auto">
          <a:xfrm>
            <a:off x="1428728" y="4286256"/>
            <a:ext cx="1643074" cy="708528"/>
          </a:xfrm>
          <a:prstGeom prst="rect">
            <a:avLst/>
          </a:prstGeom>
          <a:noFill/>
          <a:ln w="9525">
            <a:noFill/>
            <a:miter lim="800000"/>
            <a:headEnd/>
            <a:tailEnd/>
          </a:ln>
        </p:spPr>
        <p:txBody>
          <a:bodyPr wrap="square" lIns="92075" tIns="46038" rIns="92075" bIns="46038">
            <a:spAutoFit/>
          </a:bodyPr>
          <a:lstStyle/>
          <a:p>
            <a:r>
              <a:rPr lang="el-GR" sz="2000" b="1" dirty="0">
                <a:latin typeface="Arial" charset="0"/>
              </a:rPr>
              <a:t>Έλεγχος</a:t>
            </a:r>
          </a:p>
          <a:p>
            <a:r>
              <a:rPr lang="en-US" sz="2000" b="1" dirty="0">
                <a:latin typeface="Arial" charset="0"/>
              </a:rPr>
              <a:t>(control)</a:t>
            </a:r>
            <a:endParaRPr lang="en-GB" sz="2000" b="1" dirty="0">
              <a:latin typeface="Arial" charset="0"/>
            </a:endParaRPr>
          </a:p>
        </p:txBody>
      </p:sp>
      <p:sp>
        <p:nvSpPr>
          <p:cNvPr id="72713" name="Text Box 17"/>
          <p:cNvSpPr txBox="1">
            <a:spLocks noChangeArrowheads="1"/>
          </p:cNvSpPr>
          <p:nvPr/>
        </p:nvSpPr>
        <p:spPr bwMode="auto">
          <a:xfrm>
            <a:off x="457200" y="6324600"/>
            <a:ext cx="8382000" cy="304800"/>
          </a:xfrm>
          <a:prstGeom prst="rect">
            <a:avLst/>
          </a:prstGeom>
          <a:noFill/>
          <a:ln w="12700">
            <a:noFill/>
            <a:miter lim="800000"/>
            <a:headEnd/>
            <a:tailEnd/>
          </a:ln>
        </p:spPr>
        <p:txBody>
          <a:bodyPr>
            <a:spAutoFit/>
          </a:bodyPr>
          <a:lstStyle/>
          <a:p>
            <a:r>
              <a:rPr lang="en-US" sz="1400">
                <a:solidFill>
                  <a:srgbClr val="000000"/>
                </a:solidFill>
                <a:cs typeface="Times New Roman" pitchFamily="18" charset="0"/>
              </a:rPr>
              <a:t>Medcof W. J., </a:t>
            </a:r>
            <a:r>
              <a:rPr lang="en-US" sz="1400" i="1">
                <a:solidFill>
                  <a:srgbClr val="000000"/>
                </a:solidFill>
                <a:cs typeface="Times New Roman" pitchFamily="18" charset="0"/>
              </a:rPr>
              <a:t>“Why too many alliances end in divorce”</a:t>
            </a:r>
            <a:r>
              <a:rPr lang="en-US" sz="1400">
                <a:solidFill>
                  <a:srgbClr val="000000"/>
                </a:solidFill>
                <a:cs typeface="Times New Roman" pitchFamily="18" charset="0"/>
              </a:rPr>
              <a:t>, </a:t>
            </a:r>
            <a:r>
              <a:rPr lang="en-US" sz="1400" u="sng">
                <a:solidFill>
                  <a:srgbClr val="000000"/>
                </a:solidFill>
                <a:cs typeface="Times New Roman" pitchFamily="18" charset="0"/>
              </a:rPr>
              <a:t>Long Range Planning </a:t>
            </a:r>
            <a:r>
              <a:rPr lang="en-US" sz="1400">
                <a:solidFill>
                  <a:srgbClr val="000000"/>
                </a:solidFill>
                <a:cs typeface="Times New Roman" pitchFamily="18" charset="0"/>
              </a:rPr>
              <a:t>Vol 30, No 5, (1997)</a:t>
            </a:r>
            <a:r>
              <a:rPr lang="en-GB" sz="1400"/>
              <a:t> </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26"/>
          <p:cNvSpPr>
            <a:spLocks noGrp="1" noChangeArrowheads="1"/>
          </p:cNvSpPr>
          <p:nvPr>
            <p:ph type="subTitle" idx="1"/>
          </p:nvPr>
        </p:nvSpPr>
        <p:spPr bwMode="auto">
          <a:prstGeom prst="rect">
            <a:avLst/>
          </a:prstGeom>
          <a:gradFill rotWithShape="0">
            <a:gsLst>
              <a:gs pos="0">
                <a:srgbClr val="6600FF"/>
              </a:gs>
              <a:gs pos="100000">
                <a:srgbClr val="4700B2"/>
              </a:gs>
            </a:gsLst>
            <a:path path="shape">
              <a:fillToRect l="50000" t="50000" r="50000" b="50000"/>
            </a:path>
          </a:gradFill>
          <a:ln w="76200">
            <a:solidFill>
              <a:srgbClr val="000080"/>
            </a:solidFill>
            <a:miter lim="800000"/>
            <a:headEnd/>
            <a:tailEnd/>
          </a:ln>
        </p:spPr>
        <p:txBody>
          <a:bodyPr lIns="92075" tIns="46038" rIns="92075" bIns="46038" anchor="ctr">
            <a:normAutofit/>
          </a:bodyPr>
          <a:lstStyle/>
          <a:p>
            <a:pPr algn="ctr"/>
            <a:r>
              <a:rPr lang="en-GB" sz="4400" b="1" dirty="0" smtClean="0">
                <a:solidFill>
                  <a:srgbClr val="FFFFFF"/>
                </a:solidFill>
              </a:rPr>
              <a:t>ΣΤΡΑΤΗΓΙΚ</a:t>
            </a:r>
            <a:r>
              <a:rPr lang="el-GR" sz="4400" b="1" dirty="0" smtClean="0">
                <a:solidFill>
                  <a:srgbClr val="FFFFFF"/>
                </a:solidFill>
              </a:rPr>
              <a:t>Η</a:t>
            </a:r>
            <a:r>
              <a:rPr lang="en-GB" sz="4400" b="1" dirty="0" smtClean="0">
                <a:solidFill>
                  <a:srgbClr val="FFFFFF"/>
                </a:solidFill>
              </a:rPr>
              <a:t>  </a:t>
            </a:r>
            <a:r>
              <a:rPr lang="el-GR" sz="4400" b="1" dirty="0" smtClean="0">
                <a:solidFill>
                  <a:srgbClr val="FFFFFF"/>
                </a:solidFill>
              </a:rPr>
              <a:t>ΔΙΕΘΝΟΠΟΙΗΣΗΣ</a:t>
            </a:r>
            <a:endParaRPr lang="en-GB" sz="4400" b="1" dirty="0">
              <a:solidFill>
                <a:srgbClr val="FFFFFF"/>
              </a:solidFill>
            </a:endParaRPr>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6642" name="Rectangle 2"/>
          <p:cNvSpPr>
            <a:spLocks noGrp="1" noChangeArrowheads="1"/>
          </p:cNvSpPr>
          <p:nvPr>
            <p:ph type="title"/>
          </p:nvPr>
        </p:nvSpPr>
        <p:spPr>
          <a:xfrm>
            <a:off x="381000" y="76200"/>
            <a:ext cx="8382000" cy="1066800"/>
          </a:xfrm>
        </p:spPr>
        <p:txBody>
          <a:bodyPr lIns="90488" tIns="44450" rIns="90488" bIns="44450"/>
          <a:lstStyle/>
          <a:p>
            <a:pPr>
              <a:defRPr/>
            </a:pPr>
            <a:r>
              <a:rPr lang="el-GR" sz="3600" dirty="0" smtClean="0">
                <a:latin typeface="Times New Roman" pitchFamily="18" charset="0"/>
              </a:rPr>
              <a:t>Στάδια της Διεθνοποίησης</a:t>
            </a:r>
            <a:endParaRPr lang="en-GB" dirty="0" smtClean="0">
              <a:latin typeface="Times New Roman" pitchFamily="18" charset="0"/>
            </a:endParaRPr>
          </a:p>
        </p:txBody>
      </p:sp>
      <p:sp>
        <p:nvSpPr>
          <p:cNvPr id="74755" name="AutoShape 3"/>
          <p:cNvSpPr>
            <a:spLocks noChangeArrowheads="1"/>
          </p:cNvSpPr>
          <p:nvPr/>
        </p:nvSpPr>
        <p:spPr bwMode="auto">
          <a:xfrm>
            <a:off x="234950" y="996950"/>
            <a:ext cx="2959100" cy="4864100"/>
          </a:xfrm>
          <a:prstGeom prst="homePlate">
            <a:avLst>
              <a:gd name="adj" fmla="val 33333"/>
            </a:avLst>
          </a:prstGeom>
          <a:solidFill>
            <a:schemeClr val="bg1"/>
          </a:solidFill>
          <a:ln w="12700">
            <a:solidFill>
              <a:schemeClr val="tx1"/>
            </a:solidFill>
            <a:miter lim="800000"/>
            <a:headEnd/>
            <a:tailEnd/>
          </a:ln>
        </p:spPr>
        <p:txBody>
          <a:bodyPr wrap="none" anchor="ctr"/>
          <a:lstStyle/>
          <a:p>
            <a:endParaRPr lang="en-US"/>
          </a:p>
        </p:txBody>
      </p:sp>
      <p:sp>
        <p:nvSpPr>
          <p:cNvPr id="74756" name="Rectangle 4"/>
          <p:cNvSpPr>
            <a:spLocks noChangeArrowheads="1"/>
          </p:cNvSpPr>
          <p:nvPr/>
        </p:nvSpPr>
        <p:spPr bwMode="auto">
          <a:xfrm>
            <a:off x="233363" y="1127125"/>
            <a:ext cx="2138362" cy="1425575"/>
          </a:xfrm>
          <a:prstGeom prst="rect">
            <a:avLst/>
          </a:prstGeom>
          <a:noFill/>
          <a:ln w="9525">
            <a:noFill/>
            <a:miter lim="800000"/>
            <a:headEnd/>
            <a:tailEnd/>
          </a:ln>
        </p:spPr>
        <p:txBody>
          <a:bodyPr wrap="none" lIns="92075" tIns="46038" rIns="92075" bIns="46038">
            <a:spAutoFit/>
          </a:bodyPr>
          <a:lstStyle/>
          <a:p>
            <a:pPr algn="ctr">
              <a:spcBef>
                <a:spcPct val="50000"/>
              </a:spcBef>
            </a:pPr>
            <a:r>
              <a:rPr lang="en-GB" sz="2400" b="1" u="sng"/>
              <a:t>1ο Στάδιο</a:t>
            </a:r>
          </a:p>
          <a:p>
            <a:pPr algn="ctr">
              <a:spcBef>
                <a:spcPct val="50000"/>
              </a:spcBef>
            </a:pPr>
            <a:r>
              <a:rPr lang="en-GB" sz="2400" b="1"/>
              <a:t>  ΠΑΘΗΤΙΚΗ </a:t>
            </a:r>
            <a:endParaRPr lang="en-GB" sz="2400" b="1" u="sng"/>
          </a:p>
          <a:p>
            <a:pPr algn="ctr">
              <a:spcBef>
                <a:spcPct val="15000"/>
              </a:spcBef>
            </a:pPr>
            <a:r>
              <a:rPr lang="en-GB" sz="2400" b="1"/>
              <a:t> ΑΝΤΙΔΡΑΣΗ</a:t>
            </a:r>
          </a:p>
        </p:txBody>
      </p:sp>
      <p:sp>
        <p:nvSpPr>
          <p:cNvPr id="74757" name="AutoShape 5"/>
          <p:cNvSpPr>
            <a:spLocks noChangeArrowheads="1"/>
          </p:cNvSpPr>
          <p:nvPr/>
        </p:nvSpPr>
        <p:spPr bwMode="auto">
          <a:xfrm>
            <a:off x="2597150" y="996950"/>
            <a:ext cx="4102100" cy="4864100"/>
          </a:xfrm>
          <a:prstGeom prst="homePlate">
            <a:avLst>
              <a:gd name="adj" fmla="val 33333"/>
            </a:avLst>
          </a:prstGeom>
          <a:solidFill>
            <a:schemeClr val="bg1"/>
          </a:solidFill>
          <a:ln w="12700">
            <a:solidFill>
              <a:schemeClr val="tx1"/>
            </a:solidFill>
            <a:miter lim="800000"/>
            <a:headEnd/>
            <a:tailEnd/>
          </a:ln>
        </p:spPr>
        <p:txBody>
          <a:bodyPr wrap="none" anchor="ctr"/>
          <a:lstStyle/>
          <a:p>
            <a:endParaRPr lang="en-US"/>
          </a:p>
        </p:txBody>
      </p:sp>
      <p:sp>
        <p:nvSpPr>
          <p:cNvPr id="74758" name="Rectangle 6"/>
          <p:cNvSpPr>
            <a:spLocks noChangeArrowheads="1"/>
          </p:cNvSpPr>
          <p:nvPr/>
        </p:nvSpPr>
        <p:spPr bwMode="auto">
          <a:xfrm>
            <a:off x="2955925" y="1127125"/>
            <a:ext cx="2273300" cy="1717675"/>
          </a:xfrm>
          <a:prstGeom prst="rect">
            <a:avLst/>
          </a:prstGeom>
          <a:noFill/>
          <a:ln w="9525">
            <a:noFill/>
            <a:miter lim="800000"/>
            <a:headEnd/>
            <a:tailEnd/>
          </a:ln>
        </p:spPr>
        <p:txBody>
          <a:bodyPr wrap="none" lIns="92075" tIns="46038" rIns="92075" bIns="46038">
            <a:spAutoFit/>
          </a:bodyPr>
          <a:lstStyle/>
          <a:p>
            <a:pPr algn="ctr">
              <a:spcBef>
                <a:spcPct val="45000"/>
              </a:spcBef>
            </a:pPr>
            <a:r>
              <a:rPr lang="en-GB" sz="2400" b="1" u="sng"/>
              <a:t>2ο Στάδιο</a:t>
            </a:r>
            <a:endParaRPr lang="en-GB" sz="2400" b="1"/>
          </a:p>
          <a:p>
            <a:pPr algn="ctr">
              <a:spcBef>
                <a:spcPct val="45000"/>
              </a:spcBef>
            </a:pPr>
            <a:r>
              <a:rPr lang="en-GB" sz="2400" b="1"/>
              <a:t>ΠΡΩΤΑΡΧΙΚΗ</a:t>
            </a:r>
          </a:p>
          <a:p>
            <a:pPr algn="ctr"/>
            <a:r>
              <a:rPr lang="en-GB" sz="2400" b="1"/>
              <a:t>ΕΜΦΑΝΗΣ</a:t>
            </a:r>
          </a:p>
          <a:p>
            <a:pPr algn="ctr"/>
            <a:r>
              <a:rPr lang="en-GB" sz="2400" b="1"/>
              <a:t>ΕΙΣΟΔΟΣ</a:t>
            </a:r>
          </a:p>
        </p:txBody>
      </p:sp>
      <p:sp>
        <p:nvSpPr>
          <p:cNvPr id="74759" name="AutoShape 7"/>
          <p:cNvSpPr>
            <a:spLocks noChangeArrowheads="1"/>
          </p:cNvSpPr>
          <p:nvPr/>
        </p:nvSpPr>
        <p:spPr bwMode="auto">
          <a:xfrm>
            <a:off x="2590800" y="4114800"/>
            <a:ext cx="3041650" cy="1593850"/>
          </a:xfrm>
          <a:prstGeom prst="roundRect">
            <a:avLst>
              <a:gd name="adj" fmla="val 12486"/>
            </a:avLst>
          </a:prstGeom>
          <a:solidFill>
            <a:srgbClr val="FFFF00"/>
          </a:solidFill>
          <a:ln w="12700">
            <a:solidFill>
              <a:schemeClr val="tx1"/>
            </a:solidFill>
            <a:round/>
            <a:headEnd/>
            <a:tailEnd/>
          </a:ln>
        </p:spPr>
        <p:txBody>
          <a:bodyPr wrap="none" lIns="92075" tIns="46038" rIns="92075" bIns="46038" anchor="ctr"/>
          <a:lstStyle/>
          <a:p>
            <a:pPr algn="ctr"/>
            <a:r>
              <a:rPr lang="en-GB" sz="2200"/>
              <a:t>Μίσθωση Ξένων </a:t>
            </a:r>
          </a:p>
          <a:p>
            <a:pPr algn="ctr"/>
            <a:r>
              <a:rPr lang="en-GB" sz="2200"/>
              <a:t>Αντιπροσώπων </a:t>
            </a:r>
          </a:p>
          <a:p>
            <a:pPr algn="ctr"/>
            <a:r>
              <a:rPr lang="en-GB" sz="2200"/>
              <a:t>ή Σύναψη </a:t>
            </a:r>
          </a:p>
          <a:p>
            <a:pPr algn="ctr"/>
            <a:r>
              <a:rPr lang="en-GB" sz="2200"/>
              <a:t>Συμφωνιών με Ξένους </a:t>
            </a:r>
          </a:p>
          <a:p>
            <a:pPr algn="ctr"/>
            <a:r>
              <a:rPr lang="en-GB" sz="2200"/>
              <a:t>Παραγωγούς</a:t>
            </a:r>
          </a:p>
        </p:txBody>
      </p:sp>
      <p:sp>
        <p:nvSpPr>
          <p:cNvPr id="74760" name="AutoShape 8"/>
          <p:cNvSpPr>
            <a:spLocks noChangeArrowheads="1"/>
          </p:cNvSpPr>
          <p:nvPr/>
        </p:nvSpPr>
        <p:spPr bwMode="auto">
          <a:xfrm>
            <a:off x="311150" y="4425950"/>
            <a:ext cx="1892300" cy="1130300"/>
          </a:xfrm>
          <a:prstGeom prst="roundRect">
            <a:avLst>
              <a:gd name="adj" fmla="val 12486"/>
            </a:avLst>
          </a:prstGeom>
          <a:solidFill>
            <a:srgbClr val="FFFF00"/>
          </a:solidFill>
          <a:ln w="12700">
            <a:solidFill>
              <a:schemeClr val="tx1"/>
            </a:solidFill>
            <a:round/>
            <a:headEnd/>
            <a:tailEnd/>
          </a:ln>
        </p:spPr>
        <p:txBody>
          <a:bodyPr wrap="none" lIns="92075" tIns="46038" rIns="92075" bIns="46038" anchor="ctr"/>
          <a:lstStyle/>
          <a:p>
            <a:pPr algn="ctr"/>
            <a:r>
              <a:rPr lang="en-GB" sz="2200"/>
              <a:t>Ε</a:t>
            </a:r>
            <a:r>
              <a:rPr lang="el-GR" sz="2200"/>
              <a:t>ξαγωγές σε </a:t>
            </a:r>
          </a:p>
          <a:p>
            <a:pPr algn="ctr"/>
            <a:r>
              <a:rPr lang="el-GR" sz="2200"/>
              <a:t>Ξένες Χώρες</a:t>
            </a:r>
            <a:endParaRPr lang="en-GB" sz="2200"/>
          </a:p>
        </p:txBody>
      </p:sp>
      <p:sp>
        <p:nvSpPr>
          <p:cNvPr id="74761" name="Line 9"/>
          <p:cNvSpPr>
            <a:spLocks noChangeShapeType="1"/>
          </p:cNvSpPr>
          <p:nvPr/>
        </p:nvSpPr>
        <p:spPr bwMode="auto">
          <a:xfrm>
            <a:off x="2135188" y="5105400"/>
            <a:ext cx="608012" cy="0"/>
          </a:xfrm>
          <a:prstGeom prst="line">
            <a:avLst/>
          </a:prstGeom>
          <a:noFill/>
          <a:ln w="101600">
            <a:solidFill>
              <a:schemeClr val="tx1"/>
            </a:solidFill>
            <a:round/>
            <a:headEnd type="none" w="sm" len="sm"/>
            <a:tailEnd type="stealth" w="med" len="med"/>
          </a:ln>
        </p:spPr>
        <p:txBody>
          <a:bodyPr/>
          <a:lstStyle/>
          <a:p>
            <a:endParaRPr lang="el-GR"/>
          </a:p>
        </p:txBody>
      </p:sp>
      <p:sp>
        <p:nvSpPr>
          <p:cNvPr id="74762" name="AutoShape 10"/>
          <p:cNvSpPr>
            <a:spLocks noChangeArrowheads="1"/>
          </p:cNvSpPr>
          <p:nvPr/>
        </p:nvSpPr>
        <p:spPr bwMode="auto">
          <a:xfrm>
            <a:off x="5949950" y="996950"/>
            <a:ext cx="3111500" cy="4864100"/>
          </a:xfrm>
          <a:prstGeom prst="homePlate">
            <a:avLst>
              <a:gd name="adj" fmla="val 33333"/>
            </a:avLst>
          </a:prstGeom>
          <a:solidFill>
            <a:schemeClr val="bg1"/>
          </a:solidFill>
          <a:ln w="12700">
            <a:solidFill>
              <a:schemeClr val="tx1"/>
            </a:solidFill>
            <a:miter lim="800000"/>
            <a:headEnd/>
            <a:tailEnd/>
          </a:ln>
        </p:spPr>
        <p:txBody>
          <a:bodyPr wrap="none" anchor="ctr"/>
          <a:lstStyle/>
          <a:p>
            <a:endParaRPr lang="en-US"/>
          </a:p>
        </p:txBody>
      </p:sp>
      <p:sp>
        <p:nvSpPr>
          <p:cNvPr id="74763" name="Rectangle 11"/>
          <p:cNvSpPr>
            <a:spLocks noChangeArrowheads="1"/>
          </p:cNvSpPr>
          <p:nvPr/>
        </p:nvSpPr>
        <p:spPr bwMode="auto">
          <a:xfrm>
            <a:off x="5927725" y="1219200"/>
            <a:ext cx="2503488" cy="1608138"/>
          </a:xfrm>
          <a:prstGeom prst="rect">
            <a:avLst/>
          </a:prstGeom>
          <a:noFill/>
          <a:ln w="9525">
            <a:noFill/>
            <a:miter lim="800000"/>
            <a:headEnd/>
            <a:tailEnd/>
          </a:ln>
        </p:spPr>
        <p:txBody>
          <a:bodyPr lIns="92075" tIns="46038" rIns="92075" bIns="46038">
            <a:spAutoFit/>
          </a:bodyPr>
          <a:lstStyle/>
          <a:p>
            <a:pPr algn="ctr">
              <a:spcBef>
                <a:spcPct val="15000"/>
              </a:spcBef>
            </a:pPr>
            <a:r>
              <a:rPr lang="en-GB" sz="2400" b="1" u="sng"/>
              <a:t>3ο Στάδιο</a:t>
            </a:r>
            <a:endParaRPr lang="en-GB" sz="2400" b="1"/>
          </a:p>
          <a:p>
            <a:pPr algn="ctr">
              <a:spcBef>
                <a:spcPct val="15000"/>
              </a:spcBef>
            </a:pPr>
            <a:r>
              <a:rPr lang="en-GB" sz="2400" b="1"/>
              <a:t>ΕΓΚΑΘΙΔΡΥΣΗ </a:t>
            </a:r>
          </a:p>
          <a:p>
            <a:pPr algn="ctr"/>
            <a:r>
              <a:rPr lang="en-GB" sz="2400" b="1"/>
              <a:t>ΔΙΕΘΝΩΝ</a:t>
            </a:r>
          </a:p>
          <a:p>
            <a:pPr algn="ctr"/>
            <a:r>
              <a:rPr lang="en-GB" sz="2400" b="1"/>
              <a:t>ΛΕΙΤΟΥΡΓΙΩΝ</a:t>
            </a:r>
          </a:p>
        </p:txBody>
      </p:sp>
      <p:sp>
        <p:nvSpPr>
          <p:cNvPr id="74764" name="AutoShape 12"/>
          <p:cNvSpPr>
            <a:spLocks noChangeArrowheads="1"/>
          </p:cNvSpPr>
          <p:nvPr/>
        </p:nvSpPr>
        <p:spPr bwMode="auto">
          <a:xfrm>
            <a:off x="6102350" y="4883150"/>
            <a:ext cx="1968500" cy="825500"/>
          </a:xfrm>
          <a:prstGeom prst="roundRect">
            <a:avLst>
              <a:gd name="adj" fmla="val 12486"/>
            </a:avLst>
          </a:prstGeom>
          <a:solidFill>
            <a:srgbClr val="FFFF00"/>
          </a:solidFill>
          <a:ln w="12700">
            <a:solidFill>
              <a:schemeClr val="tx1"/>
            </a:solidFill>
            <a:round/>
            <a:headEnd/>
            <a:tailEnd/>
          </a:ln>
        </p:spPr>
        <p:txBody>
          <a:bodyPr wrap="none" lIns="92075" tIns="46038" rIns="92075" bIns="46038" anchor="ctr"/>
          <a:lstStyle/>
          <a:p>
            <a:pPr algn="ctr"/>
            <a:r>
              <a:rPr lang="en-GB" sz="2200"/>
              <a:t>LICENCING/</a:t>
            </a:r>
          </a:p>
          <a:p>
            <a:pPr algn="ctr"/>
            <a:r>
              <a:rPr lang="en-GB" sz="2200"/>
              <a:t>FRANCHISING</a:t>
            </a:r>
          </a:p>
        </p:txBody>
      </p:sp>
      <p:sp>
        <p:nvSpPr>
          <p:cNvPr id="74765" name="AutoShape 13"/>
          <p:cNvSpPr>
            <a:spLocks noChangeArrowheads="1"/>
          </p:cNvSpPr>
          <p:nvPr/>
        </p:nvSpPr>
        <p:spPr bwMode="auto">
          <a:xfrm>
            <a:off x="6711950" y="3968750"/>
            <a:ext cx="1822450" cy="749300"/>
          </a:xfrm>
          <a:prstGeom prst="roundRect">
            <a:avLst>
              <a:gd name="adj" fmla="val 12486"/>
            </a:avLst>
          </a:prstGeom>
          <a:solidFill>
            <a:srgbClr val="FFFF00"/>
          </a:solidFill>
          <a:ln w="12700">
            <a:solidFill>
              <a:schemeClr val="tx1"/>
            </a:solidFill>
            <a:round/>
            <a:headEnd/>
            <a:tailEnd/>
          </a:ln>
        </p:spPr>
        <p:txBody>
          <a:bodyPr wrap="none" lIns="92075" tIns="46038" rIns="92075" bIns="46038" anchor="ctr"/>
          <a:lstStyle/>
          <a:p>
            <a:pPr algn="r"/>
            <a:r>
              <a:rPr lang="el-GR" sz="2200"/>
              <a:t>Κοινοπραξίες</a:t>
            </a:r>
            <a:endParaRPr lang="en-GB" sz="2200"/>
          </a:p>
        </p:txBody>
      </p:sp>
      <p:sp>
        <p:nvSpPr>
          <p:cNvPr id="74766" name="AutoShape 14"/>
          <p:cNvSpPr>
            <a:spLocks noChangeArrowheads="1"/>
          </p:cNvSpPr>
          <p:nvPr/>
        </p:nvSpPr>
        <p:spPr bwMode="auto">
          <a:xfrm>
            <a:off x="7245350" y="2825750"/>
            <a:ext cx="1739900" cy="977900"/>
          </a:xfrm>
          <a:prstGeom prst="roundRect">
            <a:avLst>
              <a:gd name="adj" fmla="val 12486"/>
            </a:avLst>
          </a:prstGeom>
          <a:solidFill>
            <a:srgbClr val="FFFF00"/>
          </a:solidFill>
          <a:ln w="12700">
            <a:solidFill>
              <a:schemeClr val="tx1"/>
            </a:solidFill>
            <a:round/>
            <a:headEnd/>
            <a:tailEnd/>
          </a:ln>
        </p:spPr>
        <p:txBody>
          <a:bodyPr wrap="none" lIns="92075" tIns="46038" rIns="92075" bIns="46038" anchor="ctr"/>
          <a:lstStyle/>
          <a:p>
            <a:pPr algn="ctr"/>
            <a:r>
              <a:rPr lang="en-GB" sz="2200"/>
              <a:t>Αλλοδαπή </a:t>
            </a:r>
          </a:p>
          <a:p>
            <a:pPr algn="ctr"/>
            <a:r>
              <a:rPr lang="en-GB" sz="2200"/>
              <a:t>Θυγατρική </a:t>
            </a:r>
          </a:p>
          <a:p>
            <a:pPr algn="ctr"/>
            <a:r>
              <a:rPr lang="en-GB" sz="2200"/>
              <a:t>Εταιρεία</a:t>
            </a:r>
          </a:p>
        </p:txBody>
      </p:sp>
      <p:sp>
        <p:nvSpPr>
          <p:cNvPr id="74767" name="Line 15"/>
          <p:cNvSpPr>
            <a:spLocks noChangeShapeType="1"/>
          </p:cNvSpPr>
          <p:nvPr/>
        </p:nvSpPr>
        <p:spPr bwMode="auto">
          <a:xfrm>
            <a:off x="5638800" y="5257800"/>
            <a:ext cx="531813" cy="0"/>
          </a:xfrm>
          <a:prstGeom prst="line">
            <a:avLst/>
          </a:prstGeom>
          <a:noFill/>
          <a:ln w="101600">
            <a:solidFill>
              <a:schemeClr val="tx1"/>
            </a:solidFill>
            <a:round/>
            <a:headEnd type="none" w="sm" len="sm"/>
            <a:tailEnd type="stealth" w="med" len="med"/>
          </a:ln>
        </p:spPr>
        <p:txBody>
          <a:bodyPr/>
          <a:lstStyle/>
          <a:p>
            <a:endParaRPr lang="el-GR"/>
          </a:p>
        </p:txBody>
      </p:sp>
      <p:sp>
        <p:nvSpPr>
          <p:cNvPr id="74768" name="Line 16"/>
          <p:cNvSpPr>
            <a:spLocks noChangeShapeType="1"/>
          </p:cNvSpPr>
          <p:nvPr/>
        </p:nvSpPr>
        <p:spPr bwMode="auto">
          <a:xfrm flipV="1">
            <a:off x="6324600" y="4344988"/>
            <a:ext cx="0" cy="531812"/>
          </a:xfrm>
          <a:prstGeom prst="line">
            <a:avLst/>
          </a:prstGeom>
          <a:noFill/>
          <a:ln w="101600">
            <a:solidFill>
              <a:schemeClr val="tx1"/>
            </a:solidFill>
            <a:round/>
            <a:headEnd type="none" w="sm" len="sm"/>
            <a:tailEnd type="none" w="sm" len="sm"/>
          </a:ln>
        </p:spPr>
        <p:txBody>
          <a:bodyPr/>
          <a:lstStyle/>
          <a:p>
            <a:endParaRPr lang="el-GR"/>
          </a:p>
        </p:txBody>
      </p:sp>
      <p:sp>
        <p:nvSpPr>
          <p:cNvPr id="74769" name="Line 17"/>
          <p:cNvSpPr>
            <a:spLocks noChangeShapeType="1"/>
          </p:cNvSpPr>
          <p:nvPr/>
        </p:nvSpPr>
        <p:spPr bwMode="auto">
          <a:xfrm>
            <a:off x="6326188" y="4343400"/>
            <a:ext cx="455612" cy="0"/>
          </a:xfrm>
          <a:prstGeom prst="line">
            <a:avLst/>
          </a:prstGeom>
          <a:noFill/>
          <a:ln w="76200">
            <a:solidFill>
              <a:schemeClr val="tx1"/>
            </a:solidFill>
            <a:round/>
            <a:headEnd type="none" w="sm" len="sm"/>
            <a:tailEnd type="stealth" w="med" len="med"/>
          </a:ln>
        </p:spPr>
        <p:txBody>
          <a:bodyPr/>
          <a:lstStyle/>
          <a:p>
            <a:endParaRPr lang="el-GR"/>
          </a:p>
        </p:txBody>
      </p:sp>
      <p:sp>
        <p:nvSpPr>
          <p:cNvPr id="74770" name="Line 18"/>
          <p:cNvSpPr>
            <a:spLocks noChangeShapeType="1"/>
          </p:cNvSpPr>
          <p:nvPr/>
        </p:nvSpPr>
        <p:spPr bwMode="auto">
          <a:xfrm flipV="1">
            <a:off x="6858000" y="3506788"/>
            <a:ext cx="0" cy="455612"/>
          </a:xfrm>
          <a:prstGeom prst="line">
            <a:avLst/>
          </a:prstGeom>
          <a:noFill/>
          <a:ln w="101600">
            <a:solidFill>
              <a:schemeClr val="tx1"/>
            </a:solidFill>
            <a:round/>
            <a:headEnd type="none" w="sm" len="sm"/>
            <a:tailEnd type="none" w="sm" len="sm"/>
          </a:ln>
        </p:spPr>
        <p:txBody>
          <a:bodyPr/>
          <a:lstStyle/>
          <a:p>
            <a:endParaRPr lang="el-GR"/>
          </a:p>
        </p:txBody>
      </p:sp>
      <p:sp>
        <p:nvSpPr>
          <p:cNvPr id="74771" name="Line 19"/>
          <p:cNvSpPr>
            <a:spLocks noChangeShapeType="1"/>
          </p:cNvSpPr>
          <p:nvPr/>
        </p:nvSpPr>
        <p:spPr bwMode="auto">
          <a:xfrm>
            <a:off x="6859588" y="3505200"/>
            <a:ext cx="531812" cy="0"/>
          </a:xfrm>
          <a:prstGeom prst="line">
            <a:avLst/>
          </a:prstGeom>
          <a:noFill/>
          <a:ln w="76200">
            <a:solidFill>
              <a:schemeClr val="tx1"/>
            </a:solidFill>
            <a:round/>
            <a:headEnd type="none" w="sm" len="sm"/>
            <a:tailEnd type="stealth" w="med" len="med"/>
          </a:ln>
        </p:spPr>
        <p:txBody>
          <a:bodyPr/>
          <a:lstStyle/>
          <a:p>
            <a:endParaRPr lang="el-GR"/>
          </a:p>
        </p:txBody>
      </p:sp>
      <p:sp>
        <p:nvSpPr>
          <p:cNvPr id="74772" name="AutoShape 20"/>
          <p:cNvSpPr>
            <a:spLocks noChangeArrowheads="1"/>
          </p:cNvSpPr>
          <p:nvPr/>
        </p:nvSpPr>
        <p:spPr bwMode="auto">
          <a:xfrm>
            <a:off x="311150" y="6026150"/>
            <a:ext cx="8674100" cy="596900"/>
          </a:xfrm>
          <a:prstGeom prst="roundRect">
            <a:avLst>
              <a:gd name="adj" fmla="val 12486"/>
            </a:avLst>
          </a:prstGeom>
          <a:solidFill>
            <a:srgbClr val="FFFFFF"/>
          </a:solidFill>
          <a:ln w="12700">
            <a:noFill/>
            <a:round/>
            <a:headEnd/>
            <a:tailEnd/>
          </a:ln>
        </p:spPr>
        <p:txBody>
          <a:bodyPr wrap="none" lIns="92075" tIns="46038" rIns="92075" bIns="46038" anchor="ctr"/>
          <a:lstStyle/>
          <a:p>
            <a:r>
              <a:rPr lang="en-GB" sz="1400"/>
              <a:t>Πηγή: Robins, S.P. &amp; M.Coulter, ‘</a:t>
            </a:r>
            <a:r>
              <a:rPr lang="en-GB" sz="1400" u="sng"/>
              <a:t>Management’</a:t>
            </a:r>
            <a:r>
              <a:rPr lang="en-GB" sz="1400"/>
              <a:t>, London, Prentice Hall, 1999, 6th ed.</a:t>
            </a:r>
          </a:p>
        </p:txBody>
      </p:sp>
    </p:spTree>
  </p:cSld>
  <p:clrMapOvr>
    <a:masterClrMapping/>
  </p:clrMapOvr>
  <p:transition spd="slow">
    <p:wipe dir="r"/>
  </p:transition>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8690" name="Rectangle 2"/>
          <p:cNvSpPr>
            <a:spLocks noGrp="1" noChangeArrowheads="1"/>
          </p:cNvSpPr>
          <p:nvPr>
            <p:ph type="title"/>
          </p:nvPr>
        </p:nvSpPr>
        <p:spPr>
          <a:xfrm>
            <a:off x="381000" y="76200"/>
            <a:ext cx="8382000" cy="1066800"/>
          </a:xfrm>
        </p:spPr>
        <p:txBody>
          <a:bodyPr lIns="90488" tIns="44450" rIns="90488" bIns="44450"/>
          <a:lstStyle/>
          <a:p>
            <a:pPr>
              <a:defRPr/>
            </a:pPr>
            <a:r>
              <a:rPr lang="en-GB" sz="2800" dirty="0" err="1" smtClean="0">
                <a:latin typeface="Times New Roman" pitchFamily="18" charset="0"/>
              </a:rPr>
              <a:t>Προσδιοριστικοί</a:t>
            </a:r>
            <a:r>
              <a:rPr lang="en-GB" sz="2800" dirty="0" smtClean="0">
                <a:latin typeface="Times New Roman" pitchFamily="18" charset="0"/>
              </a:rPr>
              <a:t> </a:t>
            </a:r>
            <a:r>
              <a:rPr lang="en-GB" sz="2800" dirty="0" err="1" smtClean="0">
                <a:latin typeface="Times New Roman" pitchFamily="18" charset="0"/>
              </a:rPr>
              <a:t>παράγοντες</a:t>
            </a:r>
            <a:r>
              <a:rPr lang="en-GB" sz="2800" dirty="0" smtClean="0">
                <a:latin typeface="Times New Roman" pitchFamily="18" charset="0"/>
              </a:rPr>
              <a:t> </a:t>
            </a:r>
            <a:r>
              <a:rPr lang="en-GB" sz="2800" dirty="0" err="1" smtClean="0">
                <a:latin typeface="Times New Roman" pitchFamily="18" charset="0"/>
              </a:rPr>
              <a:t>Εθνικού</a:t>
            </a:r>
            <a:r>
              <a:rPr lang="en-GB" sz="2800" dirty="0" smtClean="0">
                <a:latin typeface="Times New Roman" pitchFamily="18" charset="0"/>
              </a:rPr>
              <a:t> </a:t>
            </a:r>
            <a:r>
              <a:rPr lang="en-GB" sz="2800" dirty="0" err="1" smtClean="0">
                <a:latin typeface="Times New Roman" pitchFamily="18" charset="0"/>
              </a:rPr>
              <a:t>πλεονεκτήματος</a:t>
            </a:r>
            <a:r>
              <a:rPr lang="en-GB" sz="2800" dirty="0" smtClean="0">
                <a:latin typeface="Times New Roman" pitchFamily="18" charset="0"/>
              </a:rPr>
              <a:t> (The Diamond Model)</a:t>
            </a:r>
            <a:endParaRPr lang="en-GB" sz="3200" dirty="0" smtClean="0">
              <a:latin typeface="Times New Roman" pitchFamily="18" charset="0"/>
            </a:endParaRPr>
          </a:p>
        </p:txBody>
      </p:sp>
      <p:sp>
        <p:nvSpPr>
          <p:cNvPr id="75779" name="Oval 3"/>
          <p:cNvSpPr>
            <a:spLocks noChangeArrowheads="1"/>
          </p:cNvSpPr>
          <p:nvPr/>
        </p:nvSpPr>
        <p:spPr bwMode="auto">
          <a:xfrm>
            <a:off x="2901950" y="1301750"/>
            <a:ext cx="3111500" cy="1739900"/>
          </a:xfrm>
          <a:prstGeom prst="ellipse">
            <a:avLst/>
          </a:prstGeom>
          <a:solidFill>
            <a:schemeClr val="bg1"/>
          </a:solidFill>
          <a:ln w="12700">
            <a:solidFill>
              <a:schemeClr val="tx1"/>
            </a:solidFill>
            <a:round/>
            <a:headEnd/>
            <a:tailEnd/>
          </a:ln>
        </p:spPr>
        <p:txBody>
          <a:bodyPr wrap="none" lIns="92075" tIns="46038" rIns="92075" bIns="46038" anchor="ctr"/>
          <a:lstStyle/>
          <a:p>
            <a:pPr algn="ctr">
              <a:lnSpc>
                <a:spcPct val="90000"/>
              </a:lnSpc>
            </a:pPr>
            <a:r>
              <a:rPr lang="en-GB" sz="2500" b="1"/>
              <a:t>Στρατηγική </a:t>
            </a:r>
          </a:p>
          <a:p>
            <a:pPr algn="ctr">
              <a:lnSpc>
                <a:spcPct val="90000"/>
              </a:lnSpc>
            </a:pPr>
            <a:r>
              <a:rPr lang="en-GB" sz="2500" b="1"/>
              <a:t>της Επιχείρησης</a:t>
            </a:r>
          </a:p>
          <a:p>
            <a:pPr algn="ctr">
              <a:lnSpc>
                <a:spcPct val="90000"/>
              </a:lnSpc>
            </a:pPr>
            <a:r>
              <a:rPr lang="en-GB" sz="2500" b="1"/>
              <a:t>Δομή &amp;</a:t>
            </a:r>
          </a:p>
          <a:p>
            <a:pPr algn="ctr">
              <a:lnSpc>
                <a:spcPct val="90000"/>
              </a:lnSpc>
            </a:pPr>
            <a:r>
              <a:rPr lang="en-GB" sz="2500" b="1"/>
              <a:t> Ανταγωνισμός</a:t>
            </a:r>
          </a:p>
        </p:txBody>
      </p:sp>
      <p:sp>
        <p:nvSpPr>
          <p:cNvPr id="75780" name="Oval 4"/>
          <p:cNvSpPr>
            <a:spLocks noChangeArrowheads="1"/>
          </p:cNvSpPr>
          <p:nvPr/>
        </p:nvSpPr>
        <p:spPr bwMode="auto">
          <a:xfrm>
            <a:off x="463550" y="3130550"/>
            <a:ext cx="2806700" cy="1663700"/>
          </a:xfrm>
          <a:prstGeom prst="ellipse">
            <a:avLst/>
          </a:prstGeom>
          <a:solidFill>
            <a:schemeClr val="bg1"/>
          </a:solidFill>
          <a:ln w="12700">
            <a:solidFill>
              <a:schemeClr val="tx1"/>
            </a:solidFill>
            <a:round/>
            <a:headEnd/>
            <a:tailEnd/>
          </a:ln>
        </p:spPr>
        <p:txBody>
          <a:bodyPr wrap="none" lIns="92075" tIns="46038" rIns="92075" bIns="46038" anchor="ctr"/>
          <a:lstStyle/>
          <a:p>
            <a:pPr algn="ctr"/>
            <a:r>
              <a:rPr lang="en-GB" sz="2500" b="1"/>
              <a:t>Παραγωγικοί </a:t>
            </a:r>
          </a:p>
          <a:p>
            <a:pPr algn="ctr"/>
            <a:r>
              <a:rPr lang="en-GB" sz="2500" b="1"/>
              <a:t>Συντελεστές</a:t>
            </a:r>
          </a:p>
        </p:txBody>
      </p:sp>
      <p:sp>
        <p:nvSpPr>
          <p:cNvPr id="75781" name="Oval 5"/>
          <p:cNvSpPr>
            <a:spLocks noChangeArrowheads="1"/>
          </p:cNvSpPr>
          <p:nvPr/>
        </p:nvSpPr>
        <p:spPr bwMode="auto">
          <a:xfrm>
            <a:off x="2978150" y="4654550"/>
            <a:ext cx="3035300" cy="1663700"/>
          </a:xfrm>
          <a:prstGeom prst="ellipse">
            <a:avLst/>
          </a:prstGeom>
          <a:solidFill>
            <a:schemeClr val="bg1"/>
          </a:solidFill>
          <a:ln w="12700">
            <a:solidFill>
              <a:schemeClr val="tx1"/>
            </a:solidFill>
            <a:round/>
            <a:headEnd/>
            <a:tailEnd/>
          </a:ln>
        </p:spPr>
        <p:txBody>
          <a:bodyPr wrap="none" lIns="92075" tIns="46038" rIns="92075" bIns="46038" anchor="ctr"/>
          <a:lstStyle/>
          <a:p>
            <a:pPr algn="ctr"/>
            <a:r>
              <a:rPr lang="en-GB" sz="2500" b="1"/>
              <a:t>Σχετιζόμενες </a:t>
            </a:r>
          </a:p>
          <a:p>
            <a:pPr algn="ctr"/>
            <a:r>
              <a:rPr lang="en-GB" sz="2500" b="1"/>
              <a:t>και Υποστηρικτικές</a:t>
            </a:r>
          </a:p>
          <a:p>
            <a:pPr algn="ctr"/>
            <a:r>
              <a:rPr lang="en-GB" sz="2500" b="1"/>
              <a:t>Βιομηχανίες</a:t>
            </a:r>
            <a:r>
              <a:rPr lang="en-GB" sz="2400" b="1"/>
              <a:t> </a:t>
            </a:r>
          </a:p>
        </p:txBody>
      </p:sp>
      <p:sp>
        <p:nvSpPr>
          <p:cNvPr id="75782" name="Oval 6"/>
          <p:cNvSpPr>
            <a:spLocks noChangeArrowheads="1"/>
          </p:cNvSpPr>
          <p:nvPr/>
        </p:nvSpPr>
        <p:spPr bwMode="auto">
          <a:xfrm>
            <a:off x="5791200" y="3124200"/>
            <a:ext cx="2959100" cy="1663700"/>
          </a:xfrm>
          <a:prstGeom prst="ellipse">
            <a:avLst/>
          </a:prstGeom>
          <a:solidFill>
            <a:schemeClr val="bg1"/>
          </a:solidFill>
          <a:ln w="12700">
            <a:solidFill>
              <a:schemeClr val="tx1"/>
            </a:solidFill>
            <a:round/>
            <a:headEnd/>
            <a:tailEnd/>
          </a:ln>
        </p:spPr>
        <p:txBody>
          <a:bodyPr wrap="none" lIns="92075" tIns="46038" rIns="92075" bIns="46038" anchor="ctr"/>
          <a:lstStyle/>
          <a:p>
            <a:pPr algn="ctr"/>
            <a:r>
              <a:rPr lang="en-GB" sz="2500" b="1"/>
              <a:t>Συνθήκες </a:t>
            </a:r>
          </a:p>
          <a:p>
            <a:pPr algn="ctr"/>
            <a:r>
              <a:rPr lang="en-GB" sz="2500" b="1"/>
              <a:t>Ζήτησης</a:t>
            </a:r>
          </a:p>
        </p:txBody>
      </p:sp>
      <p:sp>
        <p:nvSpPr>
          <p:cNvPr id="75783" name="Line 7"/>
          <p:cNvSpPr>
            <a:spLocks noChangeShapeType="1"/>
          </p:cNvSpPr>
          <p:nvPr/>
        </p:nvSpPr>
        <p:spPr bwMode="auto">
          <a:xfrm flipV="1">
            <a:off x="6021388" y="4802188"/>
            <a:ext cx="912812" cy="608012"/>
          </a:xfrm>
          <a:prstGeom prst="line">
            <a:avLst/>
          </a:prstGeom>
          <a:noFill/>
          <a:ln w="76200">
            <a:solidFill>
              <a:schemeClr val="tx1"/>
            </a:solidFill>
            <a:round/>
            <a:headEnd type="stealth" w="med" len="med"/>
            <a:tailEnd type="stealth" w="med" len="med"/>
          </a:ln>
        </p:spPr>
        <p:txBody>
          <a:bodyPr/>
          <a:lstStyle/>
          <a:p>
            <a:endParaRPr lang="el-GR"/>
          </a:p>
        </p:txBody>
      </p:sp>
      <p:sp>
        <p:nvSpPr>
          <p:cNvPr id="75784" name="Line 8"/>
          <p:cNvSpPr>
            <a:spLocks noChangeShapeType="1"/>
          </p:cNvSpPr>
          <p:nvPr/>
        </p:nvSpPr>
        <p:spPr bwMode="auto">
          <a:xfrm>
            <a:off x="5791200" y="2590800"/>
            <a:ext cx="838200" cy="609600"/>
          </a:xfrm>
          <a:prstGeom prst="line">
            <a:avLst/>
          </a:prstGeom>
          <a:noFill/>
          <a:ln w="76200">
            <a:solidFill>
              <a:schemeClr val="tx1"/>
            </a:solidFill>
            <a:round/>
            <a:headEnd type="stealth" w="med" len="med"/>
            <a:tailEnd type="stealth" w="med" len="med"/>
          </a:ln>
        </p:spPr>
        <p:txBody>
          <a:bodyPr/>
          <a:lstStyle/>
          <a:p>
            <a:endParaRPr lang="el-GR"/>
          </a:p>
        </p:txBody>
      </p:sp>
      <p:sp>
        <p:nvSpPr>
          <p:cNvPr id="75785" name="Line 9"/>
          <p:cNvSpPr>
            <a:spLocks noChangeShapeType="1"/>
          </p:cNvSpPr>
          <p:nvPr/>
        </p:nvSpPr>
        <p:spPr bwMode="auto">
          <a:xfrm>
            <a:off x="2135188" y="4878388"/>
            <a:ext cx="760412" cy="531812"/>
          </a:xfrm>
          <a:prstGeom prst="line">
            <a:avLst/>
          </a:prstGeom>
          <a:noFill/>
          <a:ln w="76200">
            <a:solidFill>
              <a:schemeClr val="tx1"/>
            </a:solidFill>
            <a:round/>
            <a:headEnd type="stealth" w="med" len="med"/>
            <a:tailEnd type="stealth" w="med" len="med"/>
          </a:ln>
        </p:spPr>
        <p:txBody>
          <a:bodyPr/>
          <a:lstStyle/>
          <a:p>
            <a:endParaRPr lang="el-GR"/>
          </a:p>
        </p:txBody>
      </p:sp>
      <p:sp>
        <p:nvSpPr>
          <p:cNvPr id="75786" name="Line 10"/>
          <p:cNvSpPr>
            <a:spLocks noChangeShapeType="1"/>
          </p:cNvSpPr>
          <p:nvPr/>
        </p:nvSpPr>
        <p:spPr bwMode="auto">
          <a:xfrm flipV="1">
            <a:off x="2439988" y="2592388"/>
            <a:ext cx="684212" cy="608012"/>
          </a:xfrm>
          <a:prstGeom prst="line">
            <a:avLst/>
          </a:prstGeom>
          <a:noFill/>
          <a:ln w="76200">
            <a:solidFill>
              <a:schemeClr val="tx1"/>
            </a:solidFill>
            <a:round/>
            <a:headEnd type="stealth" w="med" len="med"/>
            <a:tailEnd type="stealth" w="med" len="med"/>
          </a:ln>
        </p:spPr>
        <p:txBody>
          <a:bodyPr/>
          <a:lstStyle/>
          <a:p>
            <a:endParaRPr lang="el-GR"/>
          </a:p>
        </p:txBody>
      </p:sp>
      <p:sp>
        <p:nvSpPr>
          <p:cNvPr id="75787" name="Line 11"/>
          <p:cNvSpPr>
            <a:spLocks noChangeShapeType="1"/>
          </p:cNvSpPr>
          <p:nvPr/>
        </p:nvSpPr>
        <p:spPr bwMode="auto">
          <a:xfrm>
            <a:off x="3278188" y="3962400"/>
            <a:ext cx="2436812" cy="0"/>
          </a:xfrm>
          <a:prstGeom prst="line">
            <a:avLst/>
          </a:prstGeom>
          <a:noFill/>
          <a:ln w="76200">
            <a:solidFill>
              <a:schemeClr val="tx1"/>
            </a:solidFill>
            <a:round/>
            <a:headEnd type="stealth" w="med" len="med"/>
            <a:tailEnd type="stealth" w="med" len="med"/>
          </a:ln>
        </p:spPr>
        <p:txBody>
          <a:bodyPr/>
          <a:lstStyle/>
          <a:p>
            <a:endParaRPr lang="el-GR"/>
          </a:p>
        </p:txBody>
      </p:sp>
      <p:sp>
        <p:nvSpPr>
          <p:cNvPr id="75788" name="Line 12"/>
          <p:cNvSpPr>
            <a:spLocks noChangeShapeType="1"/>
          </p:cNvSpPr>
          <p:nvPr/>
        </p:nvSpPr>
        <p:spPr bwMode="auto">
          <a:xfrm>
            <a:off x="4495800" y="3125788"/>
            <a:ext cx="0" cy="1522412"/>
          </a:xfrm>
          <a:prstGeom prst="line">
            <a:avLst/>
          </a:prstGeom>
          <a:noFill/>
          <a:ln w="76200">
            <a:solidFill>
              <a:schemeClr val="tx1"/>
            </a:solidFill>
            <a:round/>
            <a:headEnd type="stealth" w="med" len="med"/>
            <a:tailEnd type="stealth" w="med" len="med"/>
          </a:ln>
        </p:spPr>
        <p:txBody>
          <a:bodyPr/>
          <a:lstStyle/>
          <a:p>
            <a:endParaRPr lang="el-GR"/>
          </a:p>
        </p:txBody>
      </p:sp>
      <p:sp>
        <p:nvSpPr>
          <p:cNvPr id="75789" name="Rectangle 13"/>
          <p:cNvSpPr>
            <a:spLocks noChangeArrowheads="1"/>
          </p:cNvSpPr>
          <p:nvPr/>
        </p:nvSpPr>
        <p:spPr bwMode="auto">
          <a:xfrm>
            <a:off x="304800" y="6519863"/>
            <a:ext cx="7931150" cy="304800"/>
          </a:xfrm>
          <a:prstGeom prst="rect">
            <a:avLst/>
          </a:prstGeom>
          <a:noFill/>
          <a:ln w="9525">
            <a:noFill/>
            <a:miter lim="800000"/>
            <a:headEnd/>
            <a:tailEnd/>
          </a:ln>
        </p:spPr>
        <p:txBody>
          <a:bodyPr lIns="92075" tIns="46038" rIns="92075" bIns="46038">
            <a:spAutoFit/>
          </a:bodyPr>
          <a:lstStyle/>
          <a:p>
            <a:r>
              <a:rPr lang="en-GB" sz="1400"/>
              <a:t>Πηγή: Porter M.E., The Competitive Advantage of Nations, The Free Press, 1990, p. 72</a:t>
            </a:r>
          </a:p>
        </p:txBody>
      </p:sp>
    </p:spTree>
  </p:cSld>
  <p:clrMapOvr>
    <a:masterClrMapping/>
  </p:clrMapOvr>
  <p:transition spd="med">
    <p:zoom/>
  </p:transition>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p:txBody>
          <a:bodyPr>
            <a:normAutofit fontScale="90000"/>
          </a:bodyPr>
          <a:lstStyle/>
          <a:p>
            <a:r>
              <a:rPr lang="el-GR" b="1" dirty="0" smtClean="0"/>
              <a:t>Εταιρικές Στρατηγικές Διεθνοποίησης</a:t>
            </a:r>
            <a:r>
              <a:rPr lang="el-GR" dirty="0" smtClean="0"/>
              <a:t/>
            </a:r>
            <a:br>
              <a:rPr lang="el-GR" dirty="0" smtClean="0"/>
            </a:br>
            <a:endParaRPr lang="el-GR" dirty="0"/>
          </a:p>
        </p:txBody>
      </p:sp>
      <p:sp>
        <p:nvSpPr>
          <p:cNvPr id="6" name="5 - Θέση περιεχομένου"/>
          <p:cNvSpPr>
            <a:spLocks noGrp="1"/>
          </p:cNvSpPr>
          <p:nvPr>
            <p:ph idx="1"/>
          </p:nvPr>
        </p:nvSpPr>
        <p:spPr>
          <a:xfrm>
            <a:off x="178563" y="1500175"/>
            <a:ext cx="8786874" cy="4857783"/>
          </a:xfrm>
        </p:spPr>
        <p:txBody>
          <a:bodyPr>
            <a:normAutofit fontScale="85000" lnSpcReduction="10000"/>
          </a:bodyPr>
          <a:lstStyle/>
          <a:p>
            <a:r>
              <a:rPr lang="el-GR" sz="2800" dirty="0" smtClean="0"/>
              <a:t>Η εταιρική στρατηγική διεθνοποίησης είναι άμεσα συνυφασμένη µε την εταιρική στρατηγική σε τοπικό επίπεδο, καθώς αποτελεί ουσιαστικά υποκατηγορία της ανάπτυξης αγοράς. </a:t>
            </a:r>
          </a:p>
          <a:p>
            <a:r>
              <a:rPr lang="el-GR" sz="2800" dirty="0" smtClean="0"/>
              <a:t>Πρόκειται, για µια στρατηγική επέκτασης των δραστηριοτήτων της επιχείρησης σε νέες αγορές εκτός των εθνικών συνόρων. Η εταιρική στρατηγική θέτει το γενικότερο προσανατολισμό (π.χ. διεθνοποίηση ή όχι) και η στρατηγική διεθνοποίησης καθορίζει τους στόχους στα πλαίσια των επιδιωκόμενων αποτελεσμάτων. </a:t>
            </a:r>
          </a:p>
          <a:p>
            <a:r>
              <a:rPr lang="el-GR" sz="2800" dirty="0" smtClean="0"/>
              <a:t>Επομένως, η εταιρική στρατηγική απαντάει στο «τι θα γίνει», ενώ η στρατηγική διεθνοποίησης στο «πώς θα γίνει». </a:t>
            </a:r>
          </a:p>
          <a:p>
            <a:r>
              <a:rPr lang="el-GR" sz="2800" dirty="0" smtClean="0"/>
              <a:t>Διακρίνουμε τέσσερα είδη στρατηγικών διεθνοποίησης µε κριτήριο το βαθµό διεθνοποίησης της επιχείρησης και την ανταπόκρισή της στις τοπικές αγορές.</a:t>
            </a:r>
            <a:endParaRPr lang="el-GR" sz="28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24984" y="142852"/>
            <a:ext cx="8661858" cy="1285884"/>
          </a:xfrm>
        </p:spPr>
        <p:txBody>
          <a:bodyPr>
            <a:normAutofit fontScale="90000"/>
          </a:bodyPr>
          <a:lstStyle/>
          <a:p>
            <a:r>
              <a:rPr lang="el-GR" b="1" dirty="0" smtClean="0"/>
              <a:t/>
            </a:r>
            <a:br>
              <a:rPr lang="el-GR" b="1" dirty="0" smtClean="0"/>
            </a:br>
            <a:r>
              <a:rPr lang="el-GR" b="1" dirty="0" smtClean="0"/>
              <a:t/>
            </a:r>
            <a:br>
              <a:rPr lang="el-GR" b="1" dirty="0" smtClean="0"/>
            </a:br>
            <a:r>
              <a:rPr lang="el-GR" sz="3600" b="1" dirty="0" err="1" smtClean="0"/>
              <a:t>Πολυτοπική</a:t>
            </a:r>
            <a:r>
              <a:rPr lang="el-GR" sz="3600" b="1" dirty="0" smtClean="0"/>
              <a:t> Στρατηγική (</a:t>
            </a:r>
            <a:r>
              <a:rPr lang="el-GR" sz="3600" b="1" dirty="0" err="1" smtClean="0"/>
              <a:t>Multidomestic</a:t>
            </a:r>
            <a:r>
              <a:rPr lang="el-GR" sz="3600" b="1" dirty="0" smtClean="0"/>
              <a:t> </a:t>
            </a:r>
            <a:r>
              <a:rPr lang="el-GR" sz="3600" b="1" dirty="0" err="1" smtClean="0"/>
              <a:t>Strategy</a:t>
            </a:r>
            <a:r>
              <a:rPr lang="el-GR" sz="3600" b="1" dirty="0" smtClean="0"/>
              <a:t>) </a:t>
            </a:r>
            <a:r>
              <a:rPr lang="el-GR" sz="3600" dirty="0" smtClean="0"/>
              <a:t/>
            </a:r>
            <a:br>
              <a:rPr lang="el-GR" sz="3600" dirty="0" smtClean="0"/>
            </a:br>
            <a:r>
              <a:rPr lang="el-GR" dirty="0" smtClean="0"/>
              <a:t> </a:t>
            </a:r>
            <a:br>
              <a:rPr lang="el-GR" dirty="0" smtClean="0"/>
            </a:br>
            <a:endParaRPr lang="el-GR" dirty="0"/>
          </a:p>
        </p:txBody>
      </p:sp>
      <p:sp>
        <p:nvSpPr>
          <p:cNvPr id="3" name="2 - Θέση περιεχομένου"/>
          <p:cNvSpPr>
            <a:spLocks noGrp="1"/>
          </p:cNvSpPr>
          <p:nvPr>
            <p:ph idx="1"/>
          </p:nvPr>
        </p:nvSpPr>
        <p:spPr>
          <a:xfrm>
            <a:off x="124985" y="1500174"/>
            <a:ext cx="8786874" cy="4676790"/>
          </a:xfrm>
        </p:spPr>
        <p:txBody>
          <a:bodyPr>
            <a:normAutofit fontScale="92500" lnSpcReduction="20000"/>
          </a:bodyPr>
          <a:lstStyle/>
          <a:p>
            <a:r>
              <a:rPr lang="el-GR" sz="3200" dirty="0" smtClean="0"/>
              <a:t>Σύμφωνα µε την </a:t>
            </a:r>
            <a:r>
              <a:rPr lang="el-GR" sz="3200" dirty="0" err="1" smtClean="0"/>
              <a:t>πολυτοπική</a:t>
            </a:r>
            <a:r>
              <a:rPr lang="el-GR" sz="3200" dirty="0" smtClean="0"/>
              <a:t> στρατηγική, η επιχείρηση (μητρική ή θυγατρική) ιδρύει θυγατρικές μονάδες σε κάθε αγορά-στόχο, µε σκοπό τη βέλτιστη κάλυψη των τοπικών αναγκών. </a:t>
            </a:r>
          </a:p>
          <a:p>
            <a:r>
              <a:rPr lang="el-GR" sz="3200" dirty="0" smtClean="0"/>
              <a:t>Οι νέες επιχειρησιακές μονάδες, προσαρμόζονται πλήρως στα διακριτικά χαρακτηριστικά (π.χ. κουλτούρα) της χώρας υποδοχής, προσαρμόζοντας τις λειτουργίες τους στις εγχώριες απαιτήσεις. </a:t>
            </a:r>
          </a:p>
          <a:p>
            <a:r>
              <a:rPr lang="el-GR" sz="3200" dirty="0" smtClean="0"/>
              <a:t>Οι θυγατρικές αυτές επικεντρώνονται αποκλειστικά στην αύξηση του τοπικού μεριδίου αγοράς τους, αδιαφορώντας για το διεθνή ανταγωνισμό</a:t>
            </a:r>
            <a:r>
              <a:rPr lang="el-GR" dirty="0" smtClean="0"/>
              <a:t>.</a:t>
            </a:r>
            <a:endParaRPr lang="el-G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868346"/>
          </a:xfrm>
        </p:spPr>
        <p:txBody>
          <a:bodyPr/>
          <a:lstStyle/>
          <a:p>
            <a:r>
              <a:rPr lang="el-GR" b="1" dirty="0" err="1" smtClean="0"/>
              <a:t>Πολυτοπική</a:t>
            </a:r>
            <a:r>
              <a:rPr lang="el-GR" b="1" dirty="0" smtClean="0"/>
              <a:t> Στρατηγική (2)</a:t>
            </a:r>
            <a:endParaRPr lang="el-GR" dirty="0"/>
          </a:p>
        </p:txBody>
      </p:sp>
      <p:sp>
        <p:nvSpPr>
          <p:cNvPr id="3" name="2 - Θέση περιεχομένου"/>
          <p:cNvSpPr>
            <a:spLocks noGrp="1"/>
          </p:cNvSpPr>
          <p:nvPr>
            <p:ph idx="1"/>
          </p:nvPr>
        </p:nvSpPr>
        <p:spPr>
          <a:xfrm>
            <a:off x="232141" y="1357299"/>
            <a:ext cx="8626139" cy="5072098"/>
          </a:xfrm>
        </p:spPr>
        <p:txBody>
          <a:bodyPr>
            <a:normAutofit fontScale="92500"/>
          </a:bodyPr>
          <a:lstStyle/>
          <a:p>
            <a:r>
              <a:rPr lang="el-GR" sz="2800" dirty="0" smtClean="0"/>
              <a:t>Η εν λόγω στρατηγική υιοθετείται από επιχειρήσεις που αποσκοπούν στην οριζόντια ολοκλήρωση των δραστηριοτήτων τους και που αντιμετωπίζουν κάθε τοπική αγορά ως ξεχωριστή και ιδιαίτερη. </a:t>
            </a:r>
            <a:endParaRPr lang="en-US" sz="2800" dirty="0" smtClean="0"/>
          </a:p>
          <a:p>
            <a:r>
              <a:rPr lang="el-GR" sz="2800" dirty="0" smtClean="0"/>
              <a:t>Τα κίνητρα που τις ωθούν να αναλάβουν τη συγκεκριμένη στρατηγική δράση είναι κυρίως αυξημένα κρατικά μέτρα κατά των εισαγωγών, έντονος εθνικισμός, μεγάλη τοπική αγορά, ιδιαίτερες προτιμήσεις των καταναλωτών για έναν ορισμένο τύπο προϊόντων (π.χ. η προτίμηση των Γερμανών για </a:t>
            </a:r>
            <a:r>
              <a:rPr lang="el-GR" sz="2800" dirty="0" err="1" smtClean="0"/>
              <a:t>Gluhwein</a:t>
            </a:r>
            <a:r>
              <a:rPr lang="el-GR" sz="2800" dirty="0" smtClean="0"/>
              <a:t> (=ζεστό κρασί) ή αντίστοιχα των Γάλλων για </a:t>
            </a:r>
            <a:r>
              <a:rPr lang="el-GR" sz="2800" dirty="0" err="1" smtClean="0"/>
              <a:t>vin</a:t>
            </a:r>
            <a:r>
              <a:rPr lang="el-GR" sz="2800" dirty="0" smtClean="0"/>
              <a:t> </a:t>
            </a:r>
            <a:r>
              <a:rPr lang="el-GR" sz="2800" dirty="0" err="1" smtClean="0"/>
              <a:t>chaud</a:t>
            </a:r>
            <a:r>
              <a:rPr lang="el-GR" sz="2800" dirty="0" smtClean="0"/>
              <a:t>) ή άλλες συναφείς ιδιαιτερότητες της εθνικής αγοράς.</a:t>
            </a:r>
            <a:endParaRPr lang="el-GR" sz="28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22" name="Rectangle 2"/>
          <p:cNvSpPr>
            <a:spLocks noGrp="1" noChangeArrowheads="1"/>
          </p:cNvSpPr>
          <p:nvPr>
            <p:ph type="title"/>
          </p:nvPr>
        </p:nvSpPr>
        <p:spPr>
          <a:xfrm>
            <a:off x="152400" y="274638"/>
            <a:ext cx="8763000" cy="639762"/>
          </a:xfrm>
        </p:spPr>
        <p:txBody>
          <a:bodyPr>
            <a:normAutofit fontScale="90000"/>
          </a:bodyPr>
          <a:lstStyle/>
          <a:p>
            <a:pPr>
              <a:defRPr/>
            </a:pPr>
            <a:r>
              <a:rPr lang="el-GR" sz="3600" smtClean="0"/>
              <a:t>Προγραμματισμένες και αναδυόμενες Στρατηγικές</a:t>
            </a:r>
            <a:endParaRPr lang="en-US" sz="3600" smtClean="0"/>
          </a:p>
        </p:txBody>
      </p:sp>
      <p:sp>
        <p:nvSpPr>
          <p:cNvPr id="593923" name="Rectangle 3"/>
          <p:cNvSpPr>
            <a:spLocks noChangeArrowheads="1"/>
          </p:cNvSpPr>
          <p:nvPr/>
        </p:nvSpPr>
        <p:spPr bwMode="auto">
          <a:xfrm>
            <a:off x="0" y="1066800"/>
            <a:ext cx="9144000" cy="4953000"/>
          </a:xfrm>
          <a:prstGeom prst="rect">
            <a:avLst/>
          </a:prstGeom>
          <a:noFill/>
          <a:ln>
            <a:noFill/>
          </a:ln>
          <a:effectLst/>
          <a:extLst/>
        </p:spPr>
        <p:txBody>
          <a:bodyPr/>
          <a:lstStyle/>
          <a:p>
            <a:pPr marL="461963" indent="-461963">
              <a:spcBef>
                <a:spcPct val="20000"/>
              </a:spcBef>
              <a:spcAft>
                <a:spcPct val="15000"/>
              </a:spcAft>
              <a:buClr>
                <a:srgbClr val="FF6633"/>
              </a:buClr>
              <a:buSzPct val="100000"/>
              <a:buFontTx/>
              <a:buChar char="•"/>
              <a:defRPr/>
            </a:pPr>
            <a:r>
              <a:rPr lang="el-GR" sz="2400">
                <a:solidFill>
                  <a:srgbClr val="006666"/>
                </a:solidFill>
                <a:effectLst>
                  <a:outerShdw blurRad="38100" dist="38100" dir="2700000" algn="tl">
                    <a:srgbClr val="C0C0C0"/>
                  </a:outerShdw>
                </a:effectLst>
                <a:latin typeface="Arial Rounded MT Bold" pitchFamily="34" charset="0"/>
              </a:rPr>
              <a:t>Προγραμματισμένες ή σχεδιασμένες Στρατηγικές</a:t>
            </a:r>
            <a:endParaRPr lang="en-US" sz="2400">
              <a:solidFill>
                <a:srgbClr val="006666"/>
              </a:solidFill>
              <a:effectLst>
                <a:outerShdw blurRad="38100" dist="38100" dir="2700000" algn="tl">
                  <a:srgbClr val="C0C0C0"/>
                </a:outerShdw>
              </a:effectLst>
              <a:latin typeface="Arial Rounded MT Bold" pitchFamily="34" charset="0"/>
            </a:endParaRPr>
          </a:p>
          <a:p>
            <a:pPr marL="750888" lvl="1" indent="-287338">
              <a:spcBef>
                <a:spcPct val="20000"/>
              </a:spcBef>
              <a:spcAft>
                <a:spcPct val="15000"/>
              </a:spcAft>
              <a:buClr>
                <a:srgbClr val="FF6633"/>
              </a:buClr>
              <a:buSzPct val="100000"/>
              <a:buFontTx/>
              <a:buChar char="–"/>
              <a:defRPr/>
            </a:pPr>
            <a:r>
              <a:rPr lang="el-GR" sz="1800">
                <a:effectLst>
                  <a:outerShdw blurRad="38100" dist="38100" dir="2700000" algn="tl">
                    <a:srgbClr val="C0C0C0"/>
                  </a:outerShdw>
                </a:effectLst>
                <a:latin typeface="Arial Rounded MT Bold" pitchFamily="34" charset="0"/>
              </a:rPr>
              <a:t>Στρατηγικές που η εταιρεία σχεδιάζει να πραγματοποιήσει</a:t>
            </a:r>
            <a:endParaRPr lang="en-US" sz="1800">
              <a:effectLst>
                <a:outerShdw blurRad="38100" dist="38100" dir="2700000" algn="tl">
                  <a:srgbClr val="C0C0C0"/>
                </a:outerShdw>
              </a:effectLst>
              <a:latin typeface="Arial Rounded MT Bold" pitchFamily="34" charset="0"/>
            </a:endParaRPr>
          </a:p>
          <a:p>
            <a:pPr marL="750888" lvl="1" indent="-287338">
              <a:spcBef>
                <a:spcPct val="20000"/>
              </a:spcBef>
              <a:spcAft>
                <a:spcPct val="15000"/>
              </a:spcAft>
              <a:buClr>
                <a:srgbClr val="FF6633"/>
              </a:buClr>
              <a:buSzPct val="100000"/>
              <a:buFontTx/>
              <a:buChar char="–"/>
              <a:defRPr/>
            </a:pPr>
            <a:r>
              <a:rPr lang="el-GR" sz="1800">
                <a:effectLst>
                  <a:outerShdw blurRad="38100" dist="38100" dir="2700000" algn="tl">
                    <a:srgbClr val="C0C0C0"/>
                  </a:outerShdw>
                </a:effectLst>
                <a:latin typeface="Arial Rounded MT Bold" pitchFamily="34" charset="0"/>
              </a:rPr>
              <a:t>Συνήθως το αποτέλεσμα μιας επίσημης διαδικασίας σχεδιασμού</a:t>
            </a:r>
            <a:endParaRPr lang="en-US" sz="1800">
              <a:effectLst>
                <a:outerShdw blurRad="38100" dist="38100" dir="2700000" algn="tl">
                  <a:srgbClr val="C0C0C0"/>
                </a:outerShdw>
              </a:effectLst>
              <a:latin typeface="Arial Rounded MT Bold" pitchFamily="34" charset="0"/>
            </a:endParaRPr>
          </a:p>
          <a:p>
            <a:pPr marL="750888" lvl="1" indent="-287338">
              <a:spcBef>
                <a:spcPct val="20000"/>
              </a:spcBef>
              <a:spcAft>
                <a:spcPct val="15000"/>
              </a:spcAft>
              <a:buClr>
                <a:srgbClr val="FF6633"/>
              </a:buClr>
              <a:buSzPct val="100000"/>
              <a:buFontTx/>
              <a:buChar char="–"/>
              <a:defRPr/>
            </a:pPr>
            <a:r>
              <a:rPr lang="el-GR" sz="1800">
                <a:effectLst>
                  <a:outerShdw blurRad="38100" dist="38100" dir="2700000" algn="tl">
                    <a:srgbClr val="C0C0C0"/>
                  </a:outerShdw>
                </a:effectLst>
                <a:latin typeface="Arial Rounded MT Bold" pitchFamily="34" charset="0"/>
              </a:rPr>
              <a:t>Μη πραγματοποιημένες στρατηγικές είναι το αποτέλεσμα πρωτοφανών αλλαγών και ασχεδίαστων γεγονότων μετά το πέρας του επίσημου σχεδιασμού</a:t>
            </a:r>
            <a:endParaRPr lang="en-US" sz="1800">
              <a:effectLst>
                <a:outerShdw blurRad="38100" dist="38100" dir="2700000" algn="tl">
                  <a:srgbClr val="C0C0C0"/>
                </a:outerShdw>
              </a:effectLst>
              <a:latin typeface="Arial Rounded MT Bold" pitchFamily="34" charset="0"/>
            </a:endParaRPr>
          </a:p>
          <a:p>
            <a:pPr marL="461963" indent="-461963">
              <a:spcBef>
                <a:spcPct val="20000"/>
              </a:spcBef>
              <a:spcAft>
                <a:spcPct val="15000"/>
              </a:spcAft>
              <a:buClr>
                <a:srgbClr val="FF6633"/>
              </a:buClr>
              <a:buSzPct val="100000"/>
              <a:buFontTx/>
              <a:buChar char="•"/>
              <a:defRPr/>
            </a:pPr>
            <a:r>
              <a:rPr lang="el-GR" sz="2400">
                <a:solidFill>
                  <a:srgbClr val="006666"/>
                </a:solidFill>
                <a:effectLst>
                  <a:outerShdw blurRad="38100" dist="38100" dir="2700000" algn="tl">
                    <a:srgbClr val="C0C0C0"/>
                  </a:outerShdw>
                </a:effectLst>
                <a:latin typeface="Arial Rounded MT Bold" pitchFamily="34" charset="0"/>
              </a:rPr>
              <a:t>Αναδυόμενες στρατηγικές</a:t>
            </a:r>
            <a:endParaRPr lang="en-US" sz="2400">
              <a:solidFill>
                <a:srgbClr val="006666"/>
              </a:solidFill>
              <a:effectLst>
                <a:outerShdw blurRad="38100" dist="38100" dir="2700000" algn="tl">
                  <a:srgbClr val="C0C0C0"/>
                </a:outerShdw>
              </a:effectLst>
              <a:latin typeface="Arial Rounded MT Bold" pitchFamily="34" charset="0"/>
            </a:endParaRPr>
          </a:p>
          <a:p>
            <a:pPr marL="750888" lvl="1" indent="-287338">
              <a:spcBef>
                <a:spcPct val="20000"/>
              </a:spcBef>
              <a:spcAft>
                <a:spcPct val="15000"/>
              </a:spcAft>
              <a:buClr>
                <a:srgbClr val="FF6633"/>
              </a:buClr>
              <a:buSzPct val="100000"/>
              <a:buFontTx/>
              <a:buChar char="–"/>
              <a:defRPr/>
            </a:pPr>
            <a:r>
              <a:rPr lang="el-GR" sz="1800">
                <a:effectLst>
                  <a:outerShdw blurRad="38100" dist="38100" dir="2700000" algn="tl">
                    <a:srgbClr val="C0C0C0"/>
                  </a:outerShdw>
                </a:effectLst>
                <a:latin typeface="Arial Rounded MT Bold" pitchFamily="34" charset="0"/>
              </a:rPr>
              <a:t>Μη σχεδιασμένες αντιδράσεις σε απρόοπτες καταστάσεις</a:t>
            </a:r>
            <a:endParaRPr lang="en-US" sz="1800">
              <a:effectLst>
                <a:outerShdw blurRad="38100" dist="38100" dir="2700000" algn="tl">
                  <a:srgbClr val="C0C0C0"/>
                </a:outerShdw>
              </a:effectLst>
              <a:latin typeface="Arial Rounded MT Bold" pitchFamily="34" charset="0"/>
            </a:endParaRPr>
          </a:p>
          <a:p>
            <a:pPr marL="750888" lvl="1" indent="-287338">
              <a:spcBef>
                <a:spcPct val="20000"/>
              </a:spcBef>
              <a:spcAft>
                <a:spcPct val="15000"/>
              </a:spcAft>
              <a:buClr>
                <a:srgbClr val="FF6633"/>
              </a:buClr>
              <a:buSzPct val="100000"/>
              <a:buFontTx/>
              <a:buChar char="–"/>
              <a:defRPr/>
            </a:pPr>
            <a:r>
              <a:rPr lang="el-GR" sz="1800">
                <a:effectLst>
                  <a:outerShdw blurRad="38100" dist="38100" dir="2700000" algn="tl">
                    <a:srgbClr val="C0C0C0"/>
                  </a:outerShdw>
                </a:effectLst>
                <a:latin typeface="Arial Rounded MT Bold" pitchFamily="34" charset="0"/>
              </a:rPr>
              <a:t>Συμπτωματικές ανακαλύψεις και γεγονότα μπορούν να προκύψουν δημιουργώντας νέες μη σχεδιασμένες προοπτικές</a:t>
            </a:r>
            <a:endParaRPr lang="en-US" sz="1800">
              <a:effectLst>
                <a:outerShdw blurRad="38100" dist="38100" dir="2700000" algn="tl">
                  <a:srgbClr val="C0C0C0"/>
                </a:outerShdw>
              </a:effectLst>
              <a:latin typeface="Arial Rounded MT Bold" pitchFamily="34" charset="0"/>
            </a:endParaRPr>
          </a:p>
          <a:p>
            <a:pPr marL="750888" lvl="1" indent="-287338">
              <a:spcBef>
                <a:spcPct val="20000"/>
              </a:spcBef>
              <a:spcAft>
                <a:spcPct val="15000"/>
              </a:spcAft>
              <a:buClr>
                <a:srgbClr val="FF6633"/>
              </a:buClr>
              <a:buSzPct val="100000"/>
              <a:buFontTx/>
              <a:buChar char="–"/>
              <a:defRPr/>
            </a:pPr>
            <a:r>
              <a:rPr lang="el-GR" sz="1800">
                <a:effectLst>
                  <a:outerShdw blurRad="38100" dist="38100" dir="2700000" algn="tl">
                    <a:srgbClr val="C0C0C0"/>
                  </a:outerShdw>
                </a:effectLst>
                <a:latin typeface="Arial Rounded MT Bold" pitchFamily="34" charset="0"/>
              </a:rPr>
              <a:t>Πρέπει να εκτιμηθεί αν η αναφαινόμενη στρατηγική ταιριάζει στις ανάγκες και τις δυνατότητες της εταιρείας</a:t>
            </a:r>
            <a:endParaRPr lang="en-US" sz="1800">
              <a:effectLst>
                <a:outerShdw blurRad="38100" dist="38100" dir="2700000" algn="tl">
                  <a:srgbClr val="C0C0C0"/>
                </a:outerShdw>
              </a:effectLst>
              <a:latin typeface="Arial Rounded MT Bold" pitchFamily="34" charset="0"/>
            </a:endParaRPr>
          </a:p>
          <a:p>
            <a:pPr marL="461963" indent="-461963">
              <a:spcBef>
                <a:spcPct val="20000"/>
              </a:spcBef>
              <a:spcAft>
                <a:spcPct val="15000"/>
              </a:spcAft>
              <a:buClr>
                <a:srgbClr val="FF6633"/>
              </a:buClr>
              <a:buSzPct val="100000"/>
              <a:buFontTx/>
              <a:buChar char="•"/>
              <a:defRPr/>
            </a:pPr>
            <a:r>
              <a:rPr lang="el-GR" sz="2400">
                <a:solidFill>
                  <a:srgbClr val="006666"/>
                </a:solidFill>
                <a:effectLst>
                  <a:outerShdw blurRad="38100" dist="38100" dir="2700000" algn="tl">
                    <a:srgbClr val="C0C0C0"/>
                  </a:outerShdw>
                </a:effectLst>
                <a:latin typeface="Arial Rounded MT Bold" pitchFamily="34" charset="0"/>
              </a:rPr>
              <a:t>Πραγματοποιημένες Στρατηγικές</a:t>
            </a:r>
            <a:endParaRPr lang="en-US" sz="2400">
              <a:solidFill>
                <a:srgbClr val="006666"/>
              </a:solidFill>
              <a:effectLst>
                <a:outerShdw blurRad="38100" dist="38100" dir="2700000" algn="tl">
                  <a:srgbClr val="C0C0C0"/>
                </a:outerShdw>
              </a:effectLst>
              <a:latin typeface="Arial Rounded MT Bold" pitchFamily="34" charset="0"/>
            </a:endParaRPr>
          </a:p>
          <a:p>
            <a:pPr marL="750888" lvl="1" indent="-287338">
              <a:spcBef>
                <a:spcPct val="20000"/>
              </a:spcBef>
              <a:spcAft>
                <a:spcPct val="15000"/>
              </a:spcAft>
              <a:buClr>
                <a:srgbClr val="FF6633"/>
              </a:buClr>
              <a:buSzPct val="100000"/>
              <a:buFontTx/>
              <a:buChar char="–"/>
              <a:defRPr/>
            </a:pPr>
            <a:r>
              <a:rPr lang="el-GR" sz="1800">
                <a:effectLst>
                  <a:outerShdw blurRad="38100" dist="38100" dir="2700000" algn="tl">
                    <a:srgbClr val="C0C0C0"/>
                  </a:outerShdw>
                </a:effectLst>
                <a:latin typeface="Arial Rounded MT Bold" pitchFamily="34" charset="0"/>
              </a:rPr>
              <a:t>Το αποτέλεσμα των οποιονδήποτε προμελετημένων στρατηγικών που τίθενται σε διαδικασία πραγματοποίησης και των αναφαινόμενων στρατηγικών που προκύπτουν</a:t>
            </a:r>
            <a:endParaRPr lang="en-US" sz="1800">
              <a:effectLst>
                <a:outerShdw blurRad="38100" dist="38100" dir="2700000" algn="tl">
                  <a:srgbClr val="C0C0C0"/>
                </a:outerShdw>
              </a:effectLst>
              <a:latin typeface="Arial Rounded MT Bold" pitchFamily="34" charset="0"/>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593923">
                                            <p:txEl>
                                              <p:pRg st="0" end="0"/>
                                            </p:txEl>
                                          </p:spTgt>
                                        </p:tgtEl>
                                        <p:attrNameLst>
                                          <p:attrName>style.visibility</p:attrName>
                                        </p:attrNameLst>
                                      </p:cBhvr>
                                      <p:to>
                                        <p:strVal val="visible"/>
                                      </p:to>
                                    </p:set>
                                    <p:animEffect transition="in" filter="wipe(left)">
                                      <p:cBhvr>
                                        <p:cTn id="7" dur="2000"/>
                                        <p:tgtEl>
                                          <p:spTgt spid="593923">
                                            <p:txEl>
                                              <p:pRg st="0" end="0"/>
                                            </p:txEl>
                                          </p:spTgt>
                                        </p:tgtEl>
                                      </p:cBhvr>
                                    </p:animEffect>
                                  </p:childTnLst>
                                </p:cTn>
                              </p:par>
                            </p:childTnLst>
                          </p:cTn>
                        </p:par>
                        <p:par>
                          <p:cTn id="8" fill="hold" nodeType="afterGroup">
                            <p:stCondLst>
                              <p:cond delay="2000"/>
                            </p:stCondLst>
                            <p:childTnLst>
                              <p:par>
                                <p:cTn id="9" presetID="22" presetClass="entr" presetSubtype="1" fill="hold" grpId="0" nodeType="afterEffect">
                                  <p:stCondLst>
                                    <p:cond delay="0"/>
                                  </p:stCondLst>
                                  <p:childTnLst>
                                    <p:set>
                                      <p:cBhvr>
                                        <p:cTn id="10" dur="1" fill="hold">
                                          <p:stCondLst>
                                            <p:cond delay="0"/>
                                          </p:stCondLst>
                                        </p:cTn>
                                        <p:tgtEl>
                                          <p:spTgt spid="593923">
                                            <p:txEl>
                                              <p:pRg st="1" end="1"/>
                                            </p:txEl>
                                          </p:spTgt>
                                        </p:tgtEl>
                                        <p:attrNameLst>
                                          <p:attrName>style.visibility</p:attrName>
                                        </p:attrNameLst>
                                      </p:cBhvr>
                                      <p:to>
                                        <p:strVal val="visible"/>
                                      </p:to>
                                    </p:set>
                                    <p:animEffect transition="in" filter="wipe(up)">
                                      <p:cBhvr>
                                        <p:cTn id="11" dur="2000"/>
                                        <p:tgtEl>
                                          <p:spTgt spid="593923">
                                            <p:txEl>
                                              <p:pRg st="1" end="1"/>
                                            </p:txEl>
                                          </p:spTgt>
                                        </p:tgtEl>
                                      </p:cBhvr>
                                    </p:animEffect>
                                  </p:childTnLst>
                                </p:cTn>
                              </p:par>
                            </p:childTnLst>
                          </p:cTn>
                        </p:par>
                        <p:par>
                          <p:cTn id="12" fill="hold" nodeType="afterGroup">
                            <p:stCondLst>
                              <p:cond delay="4000"/>
                            </p:stCondLst>
                            <p:childTnLst>
                              <p:par>
                                <p:cTn id="13" presetID="22" presetClass="entr" presetSubtype="1" fill="hold" grpId="0" nodeType="afterEffect">
                                  <p:stCondLst>
                                    <p:cond delay="0"/>
                                  </p:stCondLst>
                                  <p:childTnLst>
                                    <p:set>
                                      <p:cBhvr>
                                        <p:cTn id="14" dur="1" fill="hold">
                                          <p:stCondLst>
                                            <p:cond delay="0"/>
                                          </p:stCondLst>
                                        </p:cTn>
                                        <p:tgtEl>
                                          <p:spTgt spid="593923">
                                            <p:txEl>
                                              <p:pRg st="2" end="2"/>
                                            </p:txEl>
                                          </p:spTgt>
                                        </p:tgtEl>
                                        <p:attrNameLst>
                                          <p:attrName>style.visibility</p:attrName>
                                        </p:attrNameLst>
                                      </p:cBhvr>
                                      <p:to>
                                        <p:strVal val="visible"/>
                                      </p:to>
                                    </p:set>
                                    <p:animEffect transition="in" filter="wipe(up)">
                                      <p:cBhvr>
                                        <p:cTn id="15" dur="2000"/>
                                        <p:tgtEl>
                                          <p:spTgt spid="593923">
                                            <p:txEl>
                                              <p:pRg st="2" end="2"/>
                                            </p:txEl>
                                          </p:spTgt>
                                        </p:tgtEl>
                                      </p:cBhvr>
                                    </p:animEffect>
                                  </p:childTnLst>
                                </p:cTn>
                              </p:par>
                            </p:childTnLst>
                          </p:cTn>
                        </p:par>
                        <p:par>
                          <p:cTn id="16" fill="hold" nodeType="afterGroup">
                            <p:stCondLst>
                              <p:cond delay="6000"/>
                            </p:stCondLst>
                            <p:childTnLst>
                              <p:par>
                                <p:cTn id="17" presetID="22" presetClass="entr" presetSubtype="1" fill="hold" grpId="0" nodeType="afterEffect">
                                  <p:stCondLst>
                                    <p:cond delay="0"/>
                                  </p:stCondLst>
                                  <p:childTnLst>
                                    <p:set>
                                      <p:cBhvr>
                                        <p:cTn id="18" dur="1" fill="hold">
                                          <p:stCondLst>
                                            <p:cond delay="0"/>
                                          </p:stCondLst>
                                        </p:cTn>
                                        <p:tgtEl>
                                          <p:spTgt spid="593923">
                                            <p:txEl>
                                              <p:pRg st="3" end="3"/>
                                            </p:txEl>
                                          </p:spTgt>
                                        </p:tgtEl>
                                        <p:attrNameLst>
                                          <p:attrName>style.visibility</p:attrName>
                                        </p:attrNameLst>
                                      </p:cBhvr>
                                      <p:to>
                                        <p:strVal val="visible"/>
                                      </p:to>
                                    </p:set>
                                    <p:animEffect transition="in" filter="wipe(up)">
                                      <p:cBhvr>
                                        <p:cTn id="19" dur="2000"/>
                                        <p:tgtEl>
                                          <p:spTgt spid="593923">
                                            <p:txEl>
                                              <p:pRg st="3" end="3"/>
                                            </p:txEl>
                                          </p:spTgt>
                                        </p:tgtEl>
                                      </p:cBhvr>
                                    </p:animEffect>
                                  </p:childTnLst>
                                </p:cTn>
                              </p:par>
                            </p:childTnLst>
                          </p:cTn>
                        </p:par>
                        <p:par>
                          <p:cTn id="20" fill="hold" nodeType="afterGroup">
                            <p:stCondLst>
                              <p:cond delay="8000"/>
                            </p:stCondLst>
                            <p:childTnLst>
                              <p:par>
                                <p:cTn id="21" presetID="22" presetClass="entr" presetSubtype="8" fill="hold" grpId="0" nodeType="afterEffect">
                                  <p:stCondLst>
                                    <p:cond delay="0"/>
                                  </p:stCondLst>
                                  <p:childTnLst>
                                    <p:set>
                                      <p:cBhvr>
                                        <p:cTn id="22" dur="1" fill="hold">
                                          <p:stCondLst>
                                            <p:cond delay="0"/>
                                          </p:stCondLst>
                                        </p:cTn>
                                        <p:tgtEl>
                                          <p:spTgt spid="593923">
                                            <p:txEl>
                                              <p:pRg st="4" end="4"/>
                                            </p:txEl>
                                          </p:spTgt>
                                        </p:tgtEl>
                                        <p:attrNameLst>
                                          <p:attrName>style.visibility</p:attrName>
                                        </p:attrNameLst>
                                      </p:cBhvr>
                                      <p:to>
                                        <p:strVal val="visible"/>
                                      </p:to>
                                    </p:set>
                                    <p:animEffect transition="in" filter="wipe(left)">
                                      <p:cBhvr>
                                        <p:cTn id="23" dur="2000"/>
                                        <p:tgtEl>
                                          <p:spTgt spid="593923">
                                            <p:txEl>
                                              <p:pRg st="4" end="4"/>
                                            </p:txEl>
                                          </p:spTgt>
                                        </p:tgtEl>
                                      </p:cBhvr>
                                    </p:animEffect>
                                  </p:childTnLst>
                                </p:cTn>
                              </p:par>
                            </p:childTnLst>
                          </p:cTn>
                        </p:par>
                        <p:par>
                          <p:cTn id="24" fill="hold" nodeType="afterGroup">
                            <p:stCondLst>
                              <p:cond delay="10000"/>
                            </p:stCondLst>
                            <p:childTnLst>
                              <p:par>
                                <p:cTn id="25" presetID="22" presetClass="entr" presetSubtype="1" fill="hold" grpId="0" nodeType="afterEffect">
                                  <p:stCondLst>
                                    <p:cond delay="0"/>
                                  </p:stCondLst>
                                  <p:childTnLst>
                                    <p:set>
                                      <p:cBhvr>
                                        <p:cTn id="26" dur="1" fill="hold">
                                          <p:stCondLst>
                                            <p:cond delay="0"/>
                                          </p:stCondLst>
                                        </p:cTn>
                                        <p:tgtEl>
                                          <p:spTgt spid="593923">
                                            <p:txEl>
                                              <p:pRg st="5" end="5"/>
                                            </p:txEl>
                                          </p:spTgt>
                                        </p:tgtEl>
                                        <p:attrNameLst>
                                          <p:attrName>style.visibility</p:attrName>
                                        </p:attrNameLst>
                                      </p:cBhvr>
                                      <p:to>
                                        <p:strVal val="visible"/>
                                      </p:to>
                                    </p:set>
                                    <p:animEffect transition="in" filter="wipe(up)">
                                      <p:cBhvr>
                                        <p:cTn id="27" dur="2000"/>
                                        <p:tgtEl>
                                          <p:spTgt spid="593923">
                                            <p:txEl>
                                              <p:pRg st="5" end="5"/>
                                            </p:txEl>
                                          </p:spTgt>
                                        </p:tgtEl>
                                      </p:cBhvr>
                                    </p:animEffect>
                                  </p:childTnLst>
                                </p:cTn>
                              </p:par>
                            </p:childTnLst>
                          </p:cTn>
                        </p:par>
                        <p:par>
                          <p:cTn id="28" fill="hold" nodeType="afterGroup">
                            <p:stCondLst>
                              <p:cond delay="12000"/>
                            </p:stCondLst>
                            <p:childTnLst>
                              <p:par>
                                <p:cTn id="29" presetID="22" presetClass="entr" presetSubtype="1" fill="hold" grpId="0" nodeType="afterEffect">
                                  <p:stCondLst>
                                    <p:cond delay="0"/>
                                  </p:stCondLst>
                                  <p:childTnLst>
                                    <p:set>
                                      <p:cBhvr>
                                        <p:cTn id="30" dur="1" fill="hold">
                                          <p:stCondLst>
                                            <p:cond delay="0"/>
                                          </p:stCondLst>
                                        </p:cTn>
                                        <p:tgtEl>
                                          <p:spTgt spid="593923">
                                            <p:txEl>
                                              <p:pRg st="6" end="6"/>
                                            </p:txEl>
                                          </p:spTgt>
                                        </p:tgtEl>
                                        <p:attrNameLst>
                                          <p:attrName>style.visibility</p:attrName>
                                        </p:attrNameLst>
                                      </p:cBhvr>
                                      <p:to>
                                        <p:strVal val="visible"/>
                                      </p:to>
                                    </p:set>
                                    <p:animEffect transition="in" filter="wipe(up)">
                                      <p:cBhvr>
                                        <p:cTn id="31" dur="2000"/>
                                        <p:tgtEl>
                                          <p:spTgt spid="593923">
                                            <p:txEl>
                                              <p:pRg st="6" end="6"/>
                                            </p:txEl>
                                          </p:spTgt>
                                        </p:tgtEl>
                                      </p:cBhvr>
                                    </p:animEffect>
                                  </p:childTnLst>
                                </p:cTn>
                              </p:par>
                            </p:childTnLst>
                          </p:cTn>
                        </p:par>
                        <p:par>
                          <p:cTn id="32" fill="hold" nodeType="afterGroup">
                            <p:stCondLst>
                              <p:cond delay="14000"/>
                            </p:stCondLst>
                            <p:childTnLst>
                              <p:par>
                                <p:cTn id="33" presetID="22" presetClass="entr" presetSubtype="1" fill="hold" grpId="0" nodeType="afterEffect">
                                  <p:stCondLst>
                                    <p:cond delay="0"/>
                                  </p:stCondLst>
                                  <p:childTnLst>
                                    <p:set>
                                      <p:cBhvr>
                                        <p:cTn id="34" dur="1" fill="hold">
                                          <p:stCondLst>
                                            <p:cond delay="0"/>
                                          </p:stCondLst>
                                        </p:cTn>
                                        <p:tgtEl>
                                          <p:spTgt spid="593923">
                                            <p:txEl>
                                              <p:pRg st="7" end="7"/>
                                            </p:txEl>
                                          </p:spTgt>
                                        </p:tgtEl>
                                        <p:attrNameLst>
                                          <p:attrName>style.visibility</p:attrName>
                                        </p:attrNameLst>
                                      </p:cBhvr>
                                      <p:to>
                                        <p:strVal val="visible"/>
                                      </p:to>
                                    </p:set>
                                    <p:animEffect transition="in" filter="wipe(up)">
                                      <p:cBhvr>
                                        <p:cTn id="35" dur="2000"/>
                                        <p:tgtEl>
                                          <p:spTgt spid="593923">
                                            <p:txEl>
                                              <p:pRg st="7" end="7"/>
                                            </p:txEl>
                                          </p:spTgt>
                                        </p:tgtEl>
                                      </p:cBhvr>
                                    </p:animEffect>
                                  </p:childTnLst>
                                </p:cTn>
                              </p:par>
                            </p:childTnLst>
                          </p:cTn>
                        </p:par>
                        <p:par>
                          <p:cTn id="36" fill="hold" nodeType="afterGroup">
                            <p:stCondLst>
                              <p:cond delay="16000"/>
                            </p:stCondLst>
                            <p:childTnLst>
                              <p:par>
                                <p:cTn id="37" presetID="22" presetClass="entr" presetSubtype="8" fill="hold" grpId="0" nodeType="afterEffect">
                                  <p:stCondLst>
                                    <p:cond delay="0"/>
                                  </p:stCondLst>
                                  <p:childTnLst>
                                    <p:set>
                                      <p:cBhvr>
                                        <p:cTn id="38" dur="1" fill="hold">
                                          <p:stCondLst>
                                            <p:cond delay="0"/>
                                          </p:stCondLst>
                                        </p:cTn>
                                        <p:tgtEl>
                                          <p:spTgt spid="593923">
                                            <p:txEl>
                                              <p:pRg st="8" end="8"/>
                                            </p:txEl>
                                          </p:spTgt>
                                        </p:tgtEl>
                                        <p:attrNameLst>
                                          <p:attrName>style.visibility</p:attrName>
                                        </p:attrNameLst>
                                      </p:cBhvr>
                                      <p:to>
                                        <p:strVal val="visible"/>
                                      </p:to>
                                    </p:set>
                                    <p:animEffect transition="in" filter="wipe(left)">
                                      <p:cBhvr>
                                        <p:cTn id="39" dur="2000"/>
                                        <p:tgtEl>
                                          <p:spTgt spid="593923">
                                            <p:txEl>
                                              <p:pRg st="8" end="8"/>
                                            </p:txEl>
                                          </p:spTgt>
                                        </p:tgtEl>
                                      </p:cBhvr>
                                    </p:animEffect>
                                  </p:childTnLst>
                                </p:cTn>
                              </p:par>
                            </p:childTnLst>
                          </p:cTn>
                        </p:par>
                        <p:par>
                          <p:cTn id="40" fill="hold" nodeType="afterGroup">
                            <p:stCondLst>
                              <p:cond delay="18000"/>
                            </p:stCondLst>
                            <p:childTnLst>
                              <p:par>
                                <p:cTn id="41" presetID="22" presetClass="entr" presetSubtype="1" fill="hold" grpId="0" nodeType="afterEffect">
                                  <p:stCondLst>
                                    <p:cond delay="0"/>
                                  </p:stCondLst>
                                  <p:childTnLst>
                                    <p:set>
                                      <p:cBhvr>
                                        <p:cTn id="42" dur="1" fill="hold">
                                          <p:stCondLst>
                                            <p:cond delay="0"/>
                                          </p:stCondLst>
                                        </p:cTn>
                                        <p:tgtEl>
                                          <p:spTgt spid="593923">
                                            <p:txEl>
                                              <p:pRg st="9" end="9"/>
                                            </p:txEl>
                                          </p:spTgt>
                                        </p:tgtEl>
                                        <p:attrNameLst>
                                          <p:attrName>style.visibility</p:attrName>
                                        </p:attrNameLst>
                                      </p:cBhvr>
                                      <p:to>
                                        <p:strVal val="visible"/>
                                      </p:to>
                                    </p:set>
                                    <p:animEffect transition="in" filter="wipe(up)">
                                      <p:cBhvr>
                                        <p:cTn id="43" dur="2000"/>
                                        <p:tgtEl>
                                          <p:spTgt spid="59392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23" grpId="0" build="p" bldLvl="5" autoUpdateAnimBg="0" advAuto="0"/>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b="1" dirty="0" smtClean="0"/>
              <a:t>Παγκόσμια Στρατηγική (</a:t>
            </a:r>
            <a:r>
              <a:rPr lang="el-GR" sz="3600" b="1" dirty="0" err="1" smtClean="0"/>
              <a:t>Global</a:t>
            </a:r>
            <a:r>
              <a:rPr lang="el-GR" sz="3600" b="1" dirty="0" smtClean="0"/>
              <a:t> </a:t>
            </a:r>
            <a:r>
              <a:rPr lang="el-GR" sz="3200" b="1" dirty="0" err="1" smtClean="0"/>
              <a:t>Strategy</a:t>
            </a:r>
            <a:r>
              <a:rPr lang="el-GR" sz="3200" b="1" dirty="0" smtClean="0"/>
              <a:t>)</a:t>
            </a:r>
            <a:endParaRPr lang="el-GR" sz="3200" dirty="0"/>
          </a:p>
        </p:txBody>
      </p:sp>
      <p:sp>
        <p:nvSpPr>
          <p:cNvPr id="3" name="2 - Θέση περιεχομένου"/>
          <p:cNvSpPr>
            <a:spLocks noGrp="1"/>
          </p:cNvSpPr>
          <p:nvPr>
            <p:ph idx="1"/>
          </p:nvPr>
        </p:nvSpPr>
        <p:spPr>
          <a:xfrm>
            <a:off x="178563" y="1357298"/>
            <a:ext cx="8733296" cy="5072099"/>
          </a:xfrm>
        </p:spPr>
        <p:txBody>
          <a:bodyPr>
            <a:normAutofit/>
          </a:bodyPr>
          <a:lstStyle/>
          <a:p>
            <a:r>
              <a:rPr lang="el-GR" sz="2800" dirty="0" smtClean="0"/>
              <a:t>Η παγκόσμια στρατηγική θεωρήθηκε η ανταπόκριση των επιχειρήσεων στους εξωτερικούς κινητήριους μοχλούς της παγκοσμιοποίησης. </a:t>
            </a:r>
          </a:p>
          <a:p>
            <a:r>
              <a:rPr lang="el-GR" sz="2800" dirty="0" smtClean="0"/>
              <a:t>Η επιχείρηση παράγει και προωθεί ένα  μοναδικό «παγκόσμιο προϊόν» διεθνώς, ενώ επικεντρώνει την παραγωγική της δραστηριότητα σε λίγες άριστες ή ευνοούμενες τοποθεσίες. </a:t>
            </a:r>
          </a:p>
          <a:p>
            <a:r>
              <a:rPr lang="el-GR" sz="2800" dirty="0" smtClean="0"/>
              <a:t>Η παγκόσμια στρατηγική αποσκοπεί στη βελτίωση της παγκόσμιας επίδοσης µέσω της κατανομής των πόρων και της ολοκλήρωσης των λειτουργιών της πολυεθνικής επιχείρησης.</a:t>
            </a:r>
            <a:endParaRPr lang="el-GR" sz="28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939784"/>
          </a:xfrm>
        </p:spPr>
        <p:txBody>
          <a:bodyPr/>
          <a:lstStyle/>
          <a:p>
            <a:r>
              <a:rPr lang="el-GR" b="1" dirty="0" smtClean="0"/>
              <a:t>Παγκόσμια Στρατηγική (2)</a:t>
            </a:r>
            <a:endParaRPr lang="el-GR" dirty="0"/>
          </a:p>
        </p:txBody>
      </p:sp>
      <p:sp>
        <p:nvSpPr>
          <p:cNvPr id="3" name="2 - Θέση περιεχομένου"/>
          <p:cNvSpPr>
            <a:spLocks noGrp="1"/>
          </p:cNvSpPr>
          <p:nvPr>
            <p:ph idx="1"/>
          </p:nvPr>
        </p:nvSpPr>
        <p:spPr>
          <a:xfrm>
            <a:off x="124984" y="1214423"/>
            <a:ext cx="8390366" cy="4962542"/>
          </a:xfrm>
        </p:spPr>
        <p:txBody>
          <a:bodyPr>
            <a:normAutofit fontScale="92500" lnSpcReduction="10000"/>
          </a:bodyPr>
          <a:lstStyle/>
          <a:p>
            <a:r>
              <a:rPr lang="el-GR" sz="2800" dirty="0" smtClean="0"/>
              <a:t>Το </a:t>
            </a:r>
            <a:r>
              <a:rPr lang="el-GR" sz="2800" dirty="0" err="1" smtClean="0"/>
              <a:t>ενδο</a:t>
            </a:r>
            <a:r>
              <a:rPr lang="el-GR" sz="2800" dirty="0" smtClean="0"/>
              <a:t>-επιχειρησιακό εμπόριο και η αλληλεξάρτηση μεταξύ των επιχειρησιακών μονάδων είναι ιδιαίτερα αυξημένα, γεγονός που επιβάλλει την ύπαρξη αυστηρών δομών συντονισμού και κεντρικού ελέγχου. </a:t>
            </a:r>
            <a:endParaRPr lang="en-US" sz="2800" dirty="0" smtClean="0"/>
          </a:p>
          <a:p>
            <a:r>
              <a:rPr lang="el-GR" sz="2800" dirty="0" smtClean="0"/>
              <a:t>Η παγκόσμια στρατηγική αποσκοπεί στην αύξηση του παγκόσμιου μεριδίου αγοράς και στην απόκτηση ανταγωνιστικού πλεονεκτήματος κόστους, που θα αυξήσουν την ανταγωνιστικότητα της επιχείρησης –τα σταθερά κόστη (π.χ. κεφαλαιουχικός εξοπλισμός) είναι ιδιαίτερα αυξημένα. Το πλεονέκτημα αυτό επιτρέπει στην επιχείρηση να προβεί σε πόλεμο τιμών, στον οποίο οι ανταγωνιστές της ενδέχεται να µην έχουν τη δυνατότητα να ανταποκριθούν.</a:t>
            </a:r>
            <a:endParaRPr lang="el-GR" sz="28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939784"/>
          </a:xfrm>
        </p:spPr>
        <p:txBody>
          <a:bodyPr>
            <a:normAutofit fontScale="90000"/>
          </a:bodyPr>
          <a:lstStyle/>
          <a:p>
            <a:r>
              <a:rPr lang="el-GR" sz="3600" b="1" dirty="0" smtClean="0"/>
              <a:t>Διεθνής Στρατηγική (</a:t>
            </a:r>
            <a:r>
              <a:rPr lang="el-GR" sz="3600" b="1" dirty="0" err="1" smtClean="0"/>
              <a:t>International</a:t>
            </a:r>
            <a:r>
              <a:rPr lang="el-GR" sz="3600" b="1" dirty="0" smtClean="0"/>
              <a:t> </a:t>
            </a:r>
            <a:r>
              <a:rPr lang="el-GR" sz="3600" b="1" dirty="0" err="1" smtClean="0"/>
              <a:t>Strategy</a:t>
            </a:r>
            <a:r>
              <a:rPr lang="el-GR" sz="3600" b="1" dirty="0" smtClean="0"/>
              <a:t>) </a:t>
            </a:r>
            <a:r>
              <a:rPr lang="el-GR" dirty="0" smtClean="0"/>
              <a:t/>
            </a:r>
            <a:br>
              <a:rPr lang="el-GR" dirty="0" smtClean="0"/>
            </a:br>
            <a:endParaRPr lang="el-GR" dirty="0"/>
          </a:p>
        </p:txBody>
      </p:sp>
      <p:sp>
        <p:nvSpPr>
          <p:cNvPr id="3" name="2 - Θέση περιεχομένου"/>
          <p:cNvSpPr>
            <a:spLocks noGrp="1"/>
          </p:cNvSpPr>
          <p:nvPr>
            <p:ph idx="1"/>
          </p:nvPr>
        </p:nvSpPr>
        <p:spPr>
          <a:xfrm>
            <a:off x="232142" y="1285861"/>
            <a:ext cx="8572560" cy="5143535"/>
          </a:xfrm>
        </p:spPr>
        <p:txBody>
          <a:bodyPr>
            <a:normAutofit fontScale="92500" lnSpcReduction="20000"/>
          </a:bodyPr>
          <a:lstStyle/>
          <a:p>
            <a:r>
              <a:rPr lang="el-GR" sz="2800" dirty="0" smtClean="0"/>
              <a:t>Η διεθνής στρατηγική επικεντρώνεται στην ανάπτυξη καινοτομιών, νέων παραγωγικών μεθόδων και γενικότερα στην επέκταση της τεχνογνωσίας και του </a:t>
            </a:r>
            <a:r>
              <a:rPr lang="el-GR" sz="2800" dirty="0" err="1" smtClean="0"/>
              <a:t>know</a:t>
            </a:r>
            <a:r>
              <a:rPr lang="el-GR" sz="2800" dirty="0" smtClean="0"/>
              <a:t>-</a:t>
            </a:r>
            <a:r>
              <a:rPr lang="el-GR" sz="2800" dirty="0" err="1" smtClean="0"/>
              <a:t>how</a:t>
            </a:r>
            <a:r>
              <a:rPr lang="el-GR" sz="2800" dirty="0" smtClean="0"/>
              <a:t>. </a:t>
            </a:r>
          </a:p>
          <a:p>
            <a:r>
              <a:rPr lang="el-GR" sz="2800" dirty="0" smtClean="0"/>
              <a:t>Η Έρευνα και Ανάπτυξη διενεργείται από τη μητρική επιχείρηση, η οποία στη συνέχεια μεταφέρει τις αποκτηθείσες γνώσεις και την τεχνολογία στις θυγατρικές της. </a:t>
            </a:r>
          </a:p>
          <a:p>
            <a:r>
              <a:rPr lang="el-GR" sz="2800" dirty="0" smtClean="0"/>
              <a:t>Οι θυγατρικές εκτελούν όλες τις υπόλοιπες λειτουργίες, εκτός της Ε&amp;Α, αξιοποιώντας στο έπακρο την παγκόσμια αγορά.  </a:t>
            </a:r>
          </a:p>
          <a:p>
            <a:r>
              <a:rPr lang="el-GR" sz="2800" dirty="0" smtClean="0"/>
              <a:t>Οι επιχειρήσεις που υιοθετούν διεθνή στρατηγική επέκτασης στοχεύουν στη δημιουργία θεμελιωδών ικανοτήτων και διαφοροποιημένων προϊόντων που να τους επιφέρουν ένα σηµαντικό ανταγωνιστικό πλεονέκτημα. </a:t>
            </a:r>
            <a:endParaRPr lang="el-GR" sz="28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14282" y="285728"/>
            <a:ext cx="8715436" cy="785818"/>
          </a:xfrm>
        </p:spPr>
        <p:txBody>
          <a:bodyPr>
            <a:normAutofit fontScale="90000"/>
          </a:bodyPr>
          <a:lstStyle/>
          <a:p>
            <a:r>
              <a:rPr lang="el-GR" sz="3600" b="1" dirty="0" smtClean="0"/>
              <a:t>Διεθνική Στρατηγική (</a:t>
            </a:r>
            <a:r>
              <a:rPr lang="el-GR" sz="3600" b="1" dirty="0" err="1" smtClean="0"/>
              <a:t>Transnational</a:t>
            </a:r>
            <a:r>
              <a:rPr lang="el-GR" sz="3600" b="1" dirty="0" smtClean="0"/>
              <a:t> </a:t>
            </a:r>
            <a:r>
              <a:rPr lang="el-GR" sz="3600" b="1" dirty="0" err="1" smtClean="0"/>
              <a:t>Strategy</a:t>
            </a:r>
            <a:r>
              <a:rPr lang="el-GR" sz="3600" b="1" dirty="0" smtClean="0"/>
              <a:t>) </a:t>
            </a:r>
            <a:r>
              <a:rPr lang="el-GR" dirty="0" smtClean="0"/>
              <a:t/>
            </a:r>
            <a:br>
              <a:rPr lang="el-GR" dirty="0" smtClean="0"/>
            </a:br>
            <a:endParaRPr lang="el-GR" dirty="0"/>
          </a:p>
        </p:txBody>
      </p:sp>
      <p:sp>
        <p:nvSpPr>
          <p:cNvPr id="3" name="2 - Θέση περιεχομένου"/>
          <p:cNvSpPr>
            <a:spLocks noGrp="1"/>
          </p:cNvSpPr>
          <p:nvPr>
            <p:ph idx="1"/>
          </p:nvPr>
        </p:nvSpPr>
        <p:spPr>
          <a:xfrm>
            <a:off x="124984" y="1000108"/>
            <a:ext cx="8518982" cy="5715039"/>
          </a:xfrm>
        </p:spPr>
        <p:txBody>
          <a:bodyPr>
            <a:noAutofit/>
          </a:bodyPr>
          <a:lstStyle/>
          <a:p>
            <a:r>
              <a:rPr lang="el-GR" sz="2800" dirty="0" smtClean="0"/>
              <a:t>Η διεθνική στρατηγική, αποσκοπεί αφενός στην ικανοποιητική ανταπόκριση στις τοπικές αγορές και αφετέρου στη λειτουργία υπό συνθήκες άριστου κόστους.</a:t>
            </a:r>
          </a:p>
          <a:p>
            <a:r>
              <a:rPr lang="el-GR" sz="2800" dirty="0" smtClean="0"/>
              <a:t>Η επιχείρηση καλείται να προσαρμόζεται τόσο στις παγκόσμιες δυνάμεις που οδηγούν σε ομοιογενή παραγωγή, όσο και στις τοπικές που οδηγούν σε διαφοροποίηση του προϊόντος. </a:t>
            </a:r>
          </a:p>
          <a:p>
            <a:r>
              <a:rPr lang="el-GR" sz="2800" dirty="0" smtClean="0"/>
              <a:t>Η διεθνική στρατηγική δεν περιορίζει την κατεύθυνση της ροής των θεμελιωδών ικανοτήτων ή/και προϊόντων και υποστηρίζει πως µπορεί να είναι αμφίδρομη, δηλαδή από τις θυγατρικές στη μητρική ή/και σε άλλες θυγατρικές μονάδες. </a:t>
            </a:r>
            <a:endParaRPr lang="el-GR" sz="28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Τύποι διεθνικών Στρατηγικών</a:t>
            </a:r>
            <a:endParaRPr lang="el-GR" dirty="0"/>
          </a:p>
        </p:txBody>
      </p:sp>
      <p:sp>
        <p:nvSpPr>
          <p:cNvPr id="3" name="2 - Θέση περιεχομένου"/>
          <p:cNvSpPr>
            <a:spLocks noGrp="1"/>
          </p:cNvSpPr>
          <p:nvPr>
            <p:ph idx="1"/>
          </p:nvPr>
        </p:nvSpPr>
        <p:spPr>
          <a:xfrm>
            <a:off x="124984" y="1825625"/>
            <a:ext cx="8390366" cy="4351338"/>
          </a:xfrm>
        </p:spPr>
        <p:txBody>
          <a:bodyPr/>
          <a:lstStyle/>
          <a:p>
            <a:pPr>
              <a:buNone/>
            </a:pPr>
            <a:r>
              <a:rPr lang="el-GR" dirty="0" smtClean="0"/>
              <a:t>Η διεθνής βιβλιογραφία διακρίνει πέντε τύπους διεθνικών στρατηγικών:</a:t>
            </a:r>
          </a:p>
          <a:p>
            <a:pPr marL="457200" indent="-457200">
              <a:buFont typeface="+mj-lt"/>
              <a:buAutoNum type="arabicPeriod"/>
            </a:pPr>
            <a:r>
              <a:rPr lang="el-GR" sz="2800" b="1" dirty="0" smtClean="0"/>
              <a:t>Στρατηγική µε βάση τη χώρα προέλευσης </a:t>
            </a:r>
          </a:p>
          <a:p>
            <a:pPr marL="457200" indent="-457200">
              <a:buFont typeface="+mj-lt"/>
              <a:buAutoNum type="arabicPeriod"/>
            </a:pPr>
            <a:r>
              <a:rPr lang="el-GR" sz="2800" b="1" dirty="0" smtClean="0"/>
              <a:t>Στρατηγική «κεντρικού σημείου» (</a:t>
            </a:r>
            <a:r>
              <a:rPr lang="el-GR" sz="2800" b="1" dirty="0" err="1" smtClean="0"/>
              <a:t>hub</a:t>
            </a:r>
            <a:r>
              <a:rPr lang="el-GR" sz="2800" b="1" dirty="0" smtClean="0"/>
              <a:t> </a:t>
            </a:r>
            <a:r>
              <a:rPr lang="el-GR" sz="2800" b="1" dirty="0" err="1" smtClean="0"/>
              <a:t>strategy</a:t>
            </a:r>
            <a:r>
              <a:rPr lang="el-GR" sz="2800" b="1" dirty="0" smtClean="0"/>
              <a:t>)</a:t>
            </a:r>
          </a:p>
          <a:p>
            <a:pPr marL="457200" indent="-457200">
              <a:buFont typeface="+mj-lt"/>
              <a:buAutoNum type="arabicPeriod"/>
            </a:pPr>
            <a:r>
              <a:rPr lang="el-GR" sz="2800" b="1" dirty="0" smtClean="0"/>
              <a:t>Στρατηγική πλατφόρμας (</a:t>
            </a:r>
            <a:r>
              <a:rPr lang="el-GR" sz="2800" b="1" dirty="0" err="1" smtClean="0"/>
              <a:t>platform</a:t>
            </a:r>
            <a:r>
              <a:rPr lang="el-GR" sz="2800" b="1" dirty="0" smtClean="0"/>
              <a:t> </a:t>
            </a:r>
            <a:r>
              <a:rPr lang="el-GR" sz="2800" b="1" dirty="0" err="1" smtClean="0"/>
              <a:t>strategy</a:t>
            </a:r>
            <a:r>
              <a:rPr lang="el-GR" sz="2800" b="1" dirty="0" smtClean="0"/>
              <a:t>)</a:t>
            </a:r>
            <a:r>
              <a:rPr lang="el-GR" sz="2800" dirty="0" smtClean="0"/>
              <a:t>. </a:t>
            </a:r>
          </a:p>
          <a:p>
            <a:pPr marL="457200" indent="-457200">
              <a:buFont typeface="+mj-lt"/>
              <a:buAutoNum type="arabicPeriod"/>
            </a:pPr>
            <a:r>
              <a:rPr lang="el-GR" sz="2800" b="1" dirty="0" smtClean="0"/>
              <a:t>Στρατηγική εξουσιοδότησης (</a:t>
            </a:r>
            <a:r>
              <a:rPr lang="el-GR" sz="2800" b="1" dirty="0" err="1" smtClean="0"/>
              <a:t>mandate</a:t>
            </a:r>
            <a:r>
              <a:rPr lang="el-GR" sz="2800" b="1" dirty="0" smtClean="0"/>
              <a:t> </a:t>
            </a:r>
            <a:r>
              <a:rPr lang="el-GR" sz="2800" b="1" dirty="0" err="1" smtClean="0"/>
              <a:t>strategy</a:t>
            </a:r>
            <a:r>
              <a:rPr lang="el-GR" sz="2800" b="1" dirty="0" smtClean="0"/>
              <a:t>)</a:t>
            </a:r>
            <a:r>
              <a:rPr lang="el-GR" sz="2800" dirty="0" smtClean="0"/>
              <a:t>. </a:t>
            </a:r>
          </a:p>
          <a:p>
            <a:pPr marL="457200" indent="-457200">
              <a:buFont typeface="+mj-lt"/>
              <a:buAutoNum type="arabicPeriod"/>
            </a:pPr>
            <a:r>
              <a:rPr lang="el-GR" sz="2800" b="1" dirty="0" smtClean="0"/>
              <a:t>Στρατηγική χαρτοφυλακίου (</a:t>
            </a:r>
            <a:r>
              <a:rPr lang="el-GR" sz="2800" b="1" dirty="0" err="1" smtClean="0"/>
              <a:t>portfolio</a:t>
            </a:r>
            <a:r>
              <a:rPr lang="el-GR" sz="2800" b="1" dirty="0" smtClean="0"/>
              <a:t> </a:t>
            </a:r>
            <a:r>
              <a:rPr lang="el-GR" sz="2800" b="1" dirty="0" err="1" smtClean="0"/>
              <a:t>strategy</a:t>
            </a:r>
            <a:endParaRPr lang="el-GR" sz="28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Στρατηγική µε βάση τη χώρα προέλευσης (</a:t>
            </a:r>
            <a:r>
              <a:rPr lang="el-GR" sz="3200" b="1" dirty="0" err="1" smtClean="0"/>
              <a:t>home</a:t>
            </a:r>
            <a:r>
              <a:rPr lang="el-GR" sz="3200" b="1" dirty="0" smtClean="0"/>
              <a:t>-</a:t>
            </a:r>
            <a:r>
              <a:rPr lang="el-GR" sz="3200" b="1" dirty="0" err="1" smtClean="0"/>
              <a:t>based</a:t>
            </a:r>
            <a:r>
              <a:rPr lang="el-GR" sz="3200" b="1" dirty="0" smtClean="0"/>
              <a:t> </a:t>
            </a:r>
            <a:r>
              <a:rPr lang="el-GR" sz="3200" b="1" dirty="0" err="1" smtClean="0"/>
              <a:t>strategy</a:t>
            </a:r>
            <a:r>
              <a:rPr lang="el-GR" sz="3200" b="1" dirty="0" smtClean="0"/>
              <a:t>)</a:t>
            </a:r>
            <a:endParaRPr lang="el-GR" sz="3200" dirty="0"/>
          </a:p>
        </p:txBody>
      </p:sp>
      <p:sp>
        <p:nvSpPr>
          <p:cNvPr id="3" name="2 - Θέση περιεχομένου"/>
          <p:cNvSpPr>
            <a:spLocks noGrp="1"/>
          </p:cNvSpPr>
          <p:nvPr>
            <p:ph idx="1"/>
          </p:nvPr>
        </p:nvSpPr>
        <p:spPr>
          <a:xfrm>
            <a:off x="178563" y="1825625"/>
            <a:ext cx="8336787" cy="4603771"/>
          </a:xfrm>
        </p:spPr>
        <p:txBody>
          <a:bodyPr>
            <a:normAutofit fontScale="92500" lnSpcReduction="10000"/>
          </a:bodyPr>
          <a:lstStyle/>
          <a:p>
            <a:r>
              <a:rPr lang="el-GR" sz="3200" dirty="0" smtClean="0"/>
              <a:t>Οι επιχειρήσεις εγκαθιδρύουν μονάδες προώθησης και διάθεσης των προϊόντων τους, τα οποία προμηθεύονται από τη μητρική εταιρεία. </a:t>
            </a:r>
          </a:p>
          <a:p>
            <a:r>
              <a:rPr lang="el-GR" sz="3200" dirty="0" smtClean="0"/>
              <a:t>Η μητρική αποτελεί, δηλαδή, τη βασική μονάδα παραγωγής, ενώ οι θυγατρικές παίζουν δευτερεύοντα ρόλο έχοντας µόνο αρμοδιότητες </a:t>
            </a:r>
            <a:r>
              <a:rPr lang="el-GR" sz="3200" dirty="0" err="1" smtClean="0"/>
              <a:t>marketing</a:t>
            </a:r>
            <a:r>
              <a:rPr lang="el-GR" sz="3200" dirty="0" smtClean="0"/>
              <a:t>.</a:t>
            </a:r>
          </a:p>
          <a:p>
            <a:r>
              <a:rPr lang="el-GR" sz="3200" dirty="0" smtClean="0"/>
              <a:t> Η στρατηγική αυτή δίνει ισχυρά πλεονεκτήματα κόστους στην πολυεθνική επιχείρηση, την εμποδίζει όμως να επεκταθεί πολύ γεωγραφικά. </a:t>
            </a:r>
          </a:p>
          <a:p>
            <a:endParaRPr lang="el-G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smtClean="0"/>
              <a:t>Στρατηγική «κεντρικού σημείου» (</a:t>
            </a:r>
            <a:r>
              <a:rPr lang="el-GR" sz="3200" b="1" dirty="0" err="1" smtClean="0"/>
              <a:t>hub</a:t>
            </a:r>
            <a:r>
              <a:rPr lang="el-GR" sz="3200" b="1" dirty="0" smtClean="0"/>
              <a:t> </a:t>
            </a:r>
            <a:r>
              <a:rPr lang="el-GR" sz="3200" b="1" dirty="0" err="1" smtClean="0"/>
              <a:t>strategy</a:t>
            </a:r>
            <a:r>
              <a:rPr lang="el-GR" sz="3200" b="1" dirty="0" smtClean="0"/>
              <a:t>)</a:t>
            </a:r>
            <a:endParaRPr lang="el-GR" sz="3200" dirty="0"/>
          </a:p>
        </p:txBody>
      </p:sp>
      <p:sp>
        <p:nvSpPr>
          <p:cNvPr id="3" name="2 - Θέση περιεχομένου"/>
          <p:cNvSpPr>
            <a:spLocks noGrp="1"/>
          </p:cNvSpPr>
          <p:nvPr>
            <p:ph idx="1"/>
          </p:nvPr>
        </p:nvSpPr>
        <p:spPr>
          <a:xfrm>
            <a:off x="285720" y="1825625"/>
            <a:ext cx="8229630" cy="4351338"/>
          </a:xfrm>
        </p:spPr>
        <p:txBody>
          <a:bodyPr>
            <a:normAutofit fontScale="92500" lnSpcReduction="20000"/>
          </a:bodyPr>
          <a:lstStyle/>
          <a:p>
            <a:r>
              <a:rPr lang="el-GR" sz="3200" dirty="0" smtClean="0"/>
              <a:t>Η μητρική επιχείρηση δημιουργεί θυγατρικές σε διάφορες περιοχές, οι οποίες προμηθεύουν τις τοπικές αγορές από κεντρικά σημεία. </a:t>
            </a:r>
          </a:p>
          <a:p>
            <a:r>
              <a:rPr lang="el-GR" sz="3200" dirty="0" smtClean="0"/>
              <a:t>Έτσι, τα σταθερά κόστη επιμερίζονται σε περισσότερες αγορές, γεγονός που εξασφαλίζει πλεονεκτήματα κόστους στην επιχείρηση. </a:t>
            </a:r>
          </a:p>
          <a:p>
            <a:r>
              <a:rPr lang="el-GR" sz="3200" dirty="0" smtClean="0"/>
              <a:t>Ουσιαστικά πρόκειται για µια ιδιαίτερη περίπτωση της στρατηγικής µε βάση τη χώρα προέλευσης, που επεκτείνεται σε διαφορετικές περιοχές</a:t>
            </a:r>
            <a:endParaRPr lang="el-GR" sz="32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Στρατηγική πλατφόρμας (</a:t>
            </a:r>
            <a:r>
              <a:rPr lang="el-GR" b="1" dirty="0" err="1" smtClean="0"/>
              <a:t>platform</a:t>
            </a:r>
            <a:r>
              <a:rPr lang="el-GR" b="1" dirty="0" smtClean="0"/>
              <a:t> </a:t>
            </a:r>
            <a:r>
              <a:rPr lang="el-GR" b="1" dirty="0" err="1" smtClean="0"/>
              <a:t>strategy</a:t>
            </a:r>
            <a:r>
              <a:rPr lang="el-GR" b="1" dirty="0" smtClean="0"/>
              <a:t>)</a:t>
            </a:r>
            <a:r>
              <a:rPr lang="el-GR" dirty="0" smtClean="0"/>
              <a:t>.</a:t>
            </a:r>
            <a:endParaRPr lang="el-GR" dirty="0"/>
          </a:p>
        </p:txBody>
      </p:sp>
      <p:sp>
        <p:nvSpPr>
          <p:cNvPr id="3" name="2 - Θέση περιεχομένου"/>
          <p:cNvSpPr>
            <a:spLocks noGrp="1"/>
          </p:cNvSpPr>
          <p:nvPr>
            <p:ph idx="1"/>
          </p:nvPr>
        </p:nvSpPr>
        <p:spPr>
          <a:xfrm>
            <a:off x="232141" y="1825625"/>
            <a:ext cx="8283209" cy="4675209"/>
          </a:xfrm>
        </p:spPr>
        <p:txBody>
          <a:bodyPr>
            <a:normAutofit fontScale="92500"/>
          </a:bodyPr>
          <a:lstStyle/>
          <a:p>
            <a:r>
              <a:rPr lang="el-GR" sz="2800" dirty="0" smtClean="0"/>
              <a:t>Η στρατηγική πλατφόρμας στοχεύει στην παραγωγή και διάθεση ελαφρώς διαφοροποιημένων προϊόντων για την κάλυψη ενός ευρέως φάσματος της διεθνούς αγοράς. </a:t>
            </a:r>
          </a:p>
          <a:p>
            <a:r>
              <a:rPr lang="el-GR" sz="2800" dirty="0" smtClean="0"/>
              <a:t>Η παραγωγή διεξάγεται βάσει μιας πλατφόρμας - ως εκ τούτου η στρατηγική πήρε και το αντίστοιχο όνομα - που προσαρμόζεται εύκολα σε μικρές αλλαγές (π.χ. οι πλατφόρμες που χρησιμοποιούνται στην αυτοκινητοβιομηχανία). Έτσι, η επιχείρηση προσφέρει µία ευρεία γκάμα προϊόντων σε ανταγωνιστικές τιμές –λόγω της τυποποίησης του προϊόντος και της μαζικής παραγωγής. </a:t>
            </a:r>
          </a:p>
          <a:p>
            <a:endParaRPr lang="el-G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Στρατηγική εξουσιοδότησης (</a:t>
            </a:r>
            <a:r>
              <a:rPr lang="el-GR" b="1" dirty="0" err="1" smtClean="0"/>
              <a:t>mandate</a:t>
            </a:r>
            <a:r>
              <a:rPr lang="el-GR" b="1" dirty="0" smtClean="0"/>
              <a:t> </a:t>
            </a:r>
            <a:r>
              <a:rPr lang="el-GR" b="1" dirty="0" err="1" smtClean="0"/>
              <a:t>strategy</a:t>
            </a:r>
            <a:r>
              <a:rPr lang="el-GR" b="1" dirty="0" smtClean="0"/>
              <a:t>)</a:t>
            </a:r>
            <a:r>
              <a:rPr lang="el-GR" dirty="0" smtClean="0"/>
              <a:t>.</a:t>
            </a:r>
            <a:endParaRPr lang="el-GR" dirty="0"/>
          </a:p>
        </p:txBody>
      </p:sp>
      <p:sp>
        <p:nvSpPr>
          <p:cNvPr id="3" name="2 - Θέση περιεχομένου"/>
          <p:cNvSpPr>
            <a:spLocks noGrp="1"/>
          </p:cNvSpPr>
          <p:nvPr>
            <p:ph idx="1"/>
          </p:nvPr>
        </p:nvSpPr>
        <p:spPr>
          <a:xfrm>
            <a:off x="446455" y="1825625"/>
            <a:ext cx="8068895" cy="4351338"/>
          </a:xfrm>
        </p:spPr>
        <p:txBody>
          <a:bodyPr>
            <a:normAutofit fontScale="92500" lnSpcReduction="10000"/>
          </a:bodyPr>
          <a:lstStyle/>
          <a:p>
            <a:r>
              <a:rPr lang="el-GR" sz="3200" dirty="0" smtClean="0"/>
              <a:t>Η επιχείρηση επεκτείνεται στη διεθνή αγορά µέσω εγκαθίδρυσης γεωγραφικά διεσπαρμένων θυγατρικών. Οι θυγατρικές εκτελούν εντολές της μητρικής επιχείρησης, µε την έννοια ότι συμμετέχουν στην παραγωγή, τη διάθεση ή σε άλλες λειτουργίες, ανάλογα µε τις τοπικές και επιχειρησιακές ανάγκες. </a:t>
            </a:r>
          </a:p>
          <a:p>
            <a:r>
              <a:rPr lang="el-GR" sz="3200" dirty="0" smtClean="0"/>
              <a:t>Η στρατηγική εξουσιοδότησης στοχεύει στην εκμετάλλευση των οικονομιών κλίμακας και εξειδίκευσης. </a:t>
            </a:r>
          </a:p>
          <a:p>
            <a:endParaRPr lang="el-GR" sz="32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Στρατηγική χαρτοφυλακίου (</a:t>
            </a:r>
            <a:r>
              <a:rPr lang="el-GR" b="1" dirty="0" err="1" smtClean="0"/>
              <a:t>portfolio</a:t>
            </a:r>
            <a:r>
              <a:rPr lang="el-GR" b="1" dirty="0" smtClean="0"/>
              <a:t> </a:t>
            </a:r>
            <a:r>
              <a:rPr lang="el-GR" b="1" dirty="0" err="1" smtClean="0"/>
              <a:t>strategy</a:t>
            </a:r>
            <a:r>
              <a:rPr lang="el-GR" b="1" dirty="0" smtClean="0"/>
              <a:t>)</a:t>
            </a:r>
            <a:r>
              <a:rPr lang="el-GR" dirty="0" smtClean="0"/>
              <a:t>.</a:t>
            </a:r>
            <a:endParaRPr lang="el-GR" dirty="0"/>
          </a:p>
        </p:txBody>
      </p:sp>
      <p:sp>
        <p:nvSpPr>
          <p:cNvPr id="3" name="2 - Θέση περιεχομένου"/>
          <p:cNvSpPr>
            <a:spLocks noGrp="1"/>
          </p:cNvSpPr>
          <p:nvPr>
            <p:ph idx="1"/>
          </p:nvPr>
        </p:nvSpPr>
        <p:spPr>
          <a:xfrm>
            <a:off x="232141" y="1825625"/>
            <a:ext cx="8283209" cy="4351338"/>
          </a:xfrm>
        </p:spPr>
        <p:txBody>
          <a:bodyPr>
            <a:normAutofit fontScale="92500"/>
          </a:bodyPr>
          <a:lstStyle/>
          <a:p>
            <a:r>
              <a:rPr lang="el-GR" sz="3200" dirty="0" smtClean="0"/>
              <a:t>Η μητρική επιχείρηση εγκαθιδρύει εξειδικευμένες θυγατρικές σε διάφορες τοποθεσίες, επωφελούμενη από τις τοπικές ευκαιρίες. </a:t>
            </a:r>
          </a:p>
          <a:p>
            <a:r>
              <a:rPr lang="el-GR" sz="3200" dirty="0" smtClean="0"/>
              <a:t>Ωστόσο, λόγω µη αυθυπαρξίας και αυτονομίας των θυγατρικών απαιτείται έντονος συντονισμός της δράσης τους. Παράλληλα, η σύλληψη ενός παγκόσμιου οράματος καθίσταται ιδιαίτερα προβληματική. </a:t>
            </a:r>
          </a:p>
          <a:p>
            <a:endParaRPr lang="el-GR"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9665</Words>
  <Application>Microsoft Office PowerPoint</Application>
  <PresentationFormat>Προβολή στην οθόνη (4:3)</PresentationFormat>
  <Paragraphs>1212</Paragraphs>
  <Slides>111</Slides>
  <Notes>71</Notes>
  <HiddenSlides>0</HiddenSlides>
  <MMClips>0</MMClips>
  <ScaleCrop>false</ScaleCrop>
  <HeadingPairs>
    <vt:vector size="6" baseType="variant">
      <vt:variant>
        <vt:lpstr>Θέμα</vt:lpstr>
      </vt:variant>
      <vt:variant>
        <vt:i4>1</vt:i4>
      </vt:variant>
      <vt:variant>
        <vt:lpstr>Ενσωματωμένοι διακομιστές OLE</vt:lpstr>
      </vt:variant>
      <vt:variant>
        <vt:i4>3</vt:i4>
      </vt:variant>
      <vt:variant>
        <vt:lpstr>Τίτλοι διαφανειών</vt:lpstr>
      </vt:variant>
      <vt:variant>
        <vt:i4>111</vt:i4>
      </vt:variant>
    </vt:vector>
  </HeadingPairs>
  <TitlesOfParts>
    <vt:vector size="115" baseType="lpstr">
      <vt:lpstr>Θέμα του Office</vt:lpstr>
      <vt:lpstr>Clip</vt:lpstr>
      <vt:lpstr>Visio</vt:lpstr>
      <vt:lpstr>Document</vt:lpstr>
      <vt:lpstr> ΠΡΟΓΡΑΜΜΑ ΜΕΤΑΠΤΥΧΙΑΚΩΝ ΣΠΟΥΔΩΝ  "ΛΟΓΙΣΤΙΚΗ &amp; ΕΛΕΓΚΤΙΚΗ" </vt:lpstr>
      <vt:lpstr>ΣΤΡΑΤΗΓΙΚΗ ΤΩΝ ΕΠΙΧΕΙΡΗΣΕΩΝ</vt:lpstr>
      <vt:lpstr>Οι πρώτοι Στρατηγιστές</vt:lpstr>
      <vt:lpstr>“Χωρίς στρατηγική ο οργανισμός είναι σαν πλοίο που δεν έχει πηδάλιο και περιφέρεται, κάνοντας κύκλους.”</vt:lpstr>
      <vt:lpstr>Ορισμοί στρατηγικής</vt:lpstr>
      <vt:lpstr>Ένας Ορισμός της Στρατηγικής</vt:lpstr>
      <vt:lpstr>Παρατηρήσεις ως προς τους ορισμούς της στρατηγικής</vt:lpstr>
      <vt:lpstr>Παρουσίαση του PowerPoint</vt:lpstr>
      <vt:lpstr>Προγραμματισμένες και αναδυόμενες Στρατηγικές</vt:lpstr>
      <vt:lpstr>   Όταν ήμουν νεώτερος πάντα φανταζόμουν ένα δωμάτιο μέσα από το οποίο όλες οι στρατηγικές ξεκινούσαν.Αργότερα, βρήκα ότι τέτοιο γραφείο δεν υπάρχει…..Η στρατηγική της επιχείρησης μπορεί να μην υπάρχει κιόλας στο μυαλό ενός ανθρώπου! Σίγουρα δεν ξέρω που αυτή είναι γραμμένη. Απλά μεταφέρεται μέσα από μια σειρά στρατηγικών αποφάσεων που έχουν παρθεί».      Brian J Quinn  (Amos Tuck)  </vt:lpstr>
      <vt:lpstr>Παρουσίαση του PowerPoint</vt:lpstr>
      <vt:lpstr>Αναγκαιότητα Στρατηγικής</vt:lpstr>
      <vt:lpstr>Η στρατηγική θέτει κατευθύνσεις</vt:lpstr>
      <vt:lpstr>Η στρατηγική υποστηρίζει τη λήψη ομοιόμορφων αποφάσεων</vt:lpstr>
      <vt:lpstr>Η στρατηγική συγκεντρώνει την προσπάθεια και συντονίζει  δραστηριότητες</vt:lpstr>
      <vt:lpstr>Η στρατηγική ορίζει την επιχείρηση και τη θέση της απέναντι στον ανταγωνισμό</vt:lpstr>
      <vt:lpstr>Η στρατηγική μειώνει την αβεβαιότητα</vt:lpstr>
      <vt:lpstr>Η στρατηγική μπορεί να προσδώσει ένα βιώσιμο ανταγωνιστικό πλεονέκτημα</vt:lpstr>
      <vt:lpstr>Συνοψίζοντας την αναγκαιότητα της στρατηγικής</vt:lpstr>
      <vt:lpstr>Διεύρυνση του Ορισμού Στρατηγικής</vt:lpstr>
      <vt:lpstr>Η στρατηγική ως σχέδιο (plan)</vt:lpstr>
      <vt:lpstr>Η στρατηγική ως τέχνασμα (ploy)</vt:lpstr>
      <vt:lpstr>Η στρατηγική ως υπόδειγμα (pattern)</vt:lpstr>
      <vt:lpstr>Η στρατηγική ως τοποθέτηση (position)</vt:lpstr>
      <vt:lpstr>Η στρατηγική ως προοπτική (perspective)</vt:lpstr>
      <vt:lpstr>Η συσχέτιση των πέντε p του Mintzberg</vt:lpstr>
      <vt:lpstr>Παρουσίαση του PowerPoint</vt:lpstr>
      <vt:lpstr>Διαμόρφωση της Στρατηγικής (1)</vt:lpstr>
      <vt:lpstr>Διαμόρφωση της Στρατηγικής (2)</vt:lpstr>
      <vt:lpstr>Υλοποίηση - Εφαρμογή της Στρατηγικής</vt:lpstr>
      <vt:lpstr>Αποτίμηση και Έλεγχος</vt:lpstr>
      <vt:lpstr>Επιχειρηματικό Σχέδιο της μιας Σελίδας</vt:lpstr>
      <vt:lpstr>Τρία επίπεδα στρατηγικής</vt:lpstr>
      <vt:lpstr>Εταιρική-Επιχειρηματική Στρατηγική  1ο Επίπεδο Στρατηγικής</vt:lpstr>
      <vt:lpstr>Στρατηγική Επιχειρηματικής Μονάδας ή Ανταγωνιστική Στρατηγική  (Business Level or Competitive Strategy) 2ο Επίπεδο Στρατηγικής</vt:lpstr>
      <vt:lpstr>To Διαμάντι της Στρατηγικής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Οι στρατηγικές ανάπτυξης</vt:lpstr>
      <vt:lpstr>Παρουσίαση του PowerPoint</vt:lpstr>
      <vt:lpstr>Παρουσίαση του PowerPoint</vt:lpstr>
      <vt:lpstr>Παρουσίαση του PowerPoint</vt:lpstr>
      <vt:lpstr>Παρουσίαση του PowerPoint</vt:lpstr>
      <vt:lpstr>Ελληνικές Επιχειρήσεις που υπέβαλαν αίτηση πτώχευσης το 2004</vt:lpstr>
      <vt:lpstr>Εισαγωγή</vt:lpstr>
      <vt:lpstr>Παρουσίαση του PowerPoint</vt:lpstr>
      <vt:lpstr>Συμπτώματα – Ενδείξεις Αποτυχίας Επιχειρήσεων</vt:lpstr>
      <vt:lpstr>Κύριες Στρατηγικές Διάσωσης / Αναστροφής (Turnaround / Retrenchment Strategies)</vt:lpstr>
      <vt:lpstr>Στρατηγική Ανόρθωσης: 1/6 Χαρακτηριστικά στοιχεία διαφοροποίησης</vt:lpstr>
      <vt:lpstr>Στρατηγική Ανόρθωσης: 2/6 Στάδια Στρατηγικής Ανόρθωσης</vt:lpstr>
      <vt:lpstr>Στρατηγική Ανόρθωσης: 3/6 Στάδια Στρατηγικής Ανόρθωσης</vt:lpstr>
      <vt:lpstr>Στρατηγική Ανόρθωσης: 4/6 Στάδια Στρατηγικής Ανόρθωσης</vt:lpstr>
      <vt:lpstr>Στρατηγική Ανόρθωσης: 5/6  Συμβουλές για την Αύξηση των Εσόδων και τη Μείωση του Κόστους</vt:lpstr>
      <vt:lpstr>Παρουσίαση του PowerPoint</vt:lpstr>
      <vt:lpstr>Σύνοψη Επιχειρηματικών (Corporate) Στρατηγικών</vt:lpstr>
      <vt:lpstr> Εναρμόνιση στρατηγικής με το περιβάλλον λειτουργίας της επιχείρησης</vt:lpstr>
      <vt:lpstr>Παρουσίαση του PowerPoint</vt:lpstr>
      <vt:lpstr>Ανταγωνιστικό Πλεονέκτημα</vt:lpstr>
      <vt:lpstr>Παρουσίαση του PowerPoint</vt:lpstr>
      <vt:lpstr>Πηγές Ανταγωνιστικού Πλεονεκτήματος</vt:lpstr>
      <vt:lpstr>Παρουσίαση του PowerPoint</vt:lpstr>
      <vt:lpstr>Παρουσίαση του PowerPoint</vt:lpstr>
      <vt:lpstr>Παρουσίαση του PowerPoint</vt:lpstr>
      <vt:lpstr>Κίνδυνοι  Γενικών (Generic ) Aνταγωνιστικών Στρατηγικών </vt:lpstr>
      <vt:lpstr> </vt:lpstr>
      <vt:lpstr>Διαδικασία Δημιουργίας Στρατηγικών Συμμαχιών</vt:lpstr>
      <vt:lpstr>Τα 4 Σίγμα (Cs) των Στρατηγικών Συμμαχιών </vt:lpstr>
      <vt:lpstr>Πίνακας 11.1: Μια Ευρεία Οριοθέτηση των Στρατηγικών Συμμαχιών</vt:lpstr>
      <vt:lpstr>ΣΧΕΣΕΙΣ ΕΠΙΧΕΙΡΗΣΙΑΚΩΝ ΧΑΡΑΚΤΗΡΙΣΤΙΚΩΝ ΚΑΙ ΚΙΝHΤΡΩΝ ΔΗΜΙΟΥΡΓΙΑΣ ΣΤΡΑΤΗΓΙΚΩΝ ΣΥΜΜΑΧΙΩΝ</vt:lpstr>
      <vt:lpstr>Στοιχεία που πρέπει να αποφεύγονται σε μια στρατηγική συμμαχία.</vt:lpstr>
      <vt:lpstr>Στοιχεία που πρέπει να αποφεύγονται σε μια στρατηγική συμμαχία.</vt:lpstr>
      <vt:lpstr>One World Alliance</vt:lpstr>
      <vt:lpstr>One World Alliance</vt:lpstr>
      <vt:lpstr>Παρουσίαση του PowerPoint</vt:lpstr>
      <vt:lpstr>Παρουσίαση του PowerPoint</vt:lpstr>
      <vt:lpstr>Στάδια της Διεθνοποίησης</vt:lpstr>
      <vt:lpstr>Προσδιοριστικοί παράγοντες Εθνικού πλεονεκτήματος (The Diamond Model)</vt:lpstr>
      <vt:lpstr>Εταιρικές Στρατηγικές Διεθνοποίησης </vt:lpstr>
      <vt:lpstr>  Πολυτοπική Στρατηγική (Multidomestic Strategy)    </vt:lpstr>
      <vt:lpstr>Πολυτοπική Στρατηγική (2)</vt:lpstr>
      <vt:lpstr>Παγκόσμια Στρατηγική (Global Strategy)</vt:lpstr>
      <vt:lpstr>Παγκόσμια Στρατηγική (2)</vt:lpstr>
      <vt:lpstr>Διεθνής Στρατηγική (International Strategy)  </vt:lpstr>
      <vt:lpstr>Διεθνική Στρατηγική (Transnational Strategy)  </vt:lpstr>
      <vt:lpstr>Τύποι διεθνικών Στρατηγικών</vt:lpstr>
      <vt:lpstr>Στρατηγική µε βάση τη χώρα προέλευσης (home-based strategy)</vt:lpstr>
      <vt:lpstr>Στρατηγική «κεντρικού σημείου» (hub strategy)</vt:lpstr>
      <vt:lpstr>Στρατηγική πλατφόρμας (platform strategy).</vt:lpstr>
      <vt:lpstr>Στρατηγική εξουσιοδότησης (mandate strategy).</vt:lpstr>
      <vt:lpstr>Στρατηγική χαρτοφυλακίου (portfolio strategy).</vt:lpstr>
      <vt:lpstr>Eπιχειρηματικές/Εταιρικές Στρατηγικές Διεθνοποίησης</vt:lpstr>
      <vt:lpstr> Το μοντέλο του Porter (ΕΤΑΙΡΙΚΕΣ ΣΤΡΑΤΗΓΙΚΕΣ ΔΙΕΘΝΟΠΟΙΗΣΗΣ ) </vt:lpstr>
      <vt:lpstr>Το μοντέλο του Porter</vt:lpstr>
      <vt:lpstr>Επιχειρηματικές/Εταιρικές Στρατηγικές Πολυεθνικών Επιχειρήσεων κατά Porter </vt:lpstr>
      <vt:lpstr>Αξιολόγηση και Επιλογή Στρατηγικής </vt:lpstr>
      <vt:lpstr>Εισαγωγή στην Αξιολόγηση της Στρατηγικής</vt:lpstr>
      <vt:lpstr>Αξιολόγηση (εκ των υστέρων) μιας Εφαρμοσμένης Στρατηγικής</vt:lpstr>
      <vt:lpstr>Λίστα Ελέγχου Στρατηγικής για Διοικητικά Στελέχη (1) </vt:lpstr>
      <vt:lpstr>Λίστα Ελέγχου Στρατηγικής για Διοικητικά Στελέχη (2)</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Στρατηγική επιχειρήσεων</dc:title>
  <dc:creator>Ηλέκτρα Πιτόσκα</dc:creator>
  <cp:lastModifiedBy>Windows User</cp:lastModifiedBy>
  <cp:revision>13</cp:revision>
  <dcterms:modified xsi:type="dcterms:W3CDTF">2020-06-15T08:36:21Z</dcterms:modified>
</cp:coreProperties>
</file>