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2"/>
  </p:notesMasterIdLst>
  <p:sldIdLst>
    <p:sldId id="256" r:id="rId2"/>
    <p:sldId id="380" r:id="rId3"/>
    <p:sldId id="381" r:id="rId4"/>
    <p:sldId id="382" r:id="rId5"/>
    <p:sldId id="383" r:id="rId6"/>
    <p:sldId id="384" r:id="rId7"/>
    <p:sldId id="385" r:id="rId8"/>
    <p:sldId id="257" r:id="rId9"/>
    <p:sldId id="258" r:id="rId10"/>
    <p:sldId id="438" r:id="rId11"/>
    <p:sldId id="439" r:id="rId12"/>
    <p:sldId id="440" r:id="rId13"/>
    <p:sldId id="358" r:id="rId14"/>
    <p:sldId id="356" r:id="rId15"/>
    <p:sldId id="294" r:id="rId16"/>
    <p:sldId id="296" r:id="rId17"/>
    <p:sldId id="267" r:id="rId18"/>
    <p:sldId id="297" r:id="rId19"/>
    <p:sldId id="441" r:id="rId20"/>
    <p:sldId id="299" r:id="rId21"/>
    <p:sldId id="363" r:id="rId22"/>
    <p:sldId id="353" r:id="rId23"/>
    <p:sldId id="365" r:id="rId24"/>
    <p:sldId id="366" r:id="rId25"/>
    <p:sldId id="436" r:id="rId26"/>
    <p:sldId id="437" r:id="rId27"/>
    <p:sldId id="442" r:id="rId28"/>
    <p:sldId id="443" r:id="rId29"/>
    <p:sldId id="444" r:id="rId30"/>
    <p:sldId id="271" r:id="rId31"/>
    <p:sldId id="355" r:id="rId32"/>
    <p:sldId id="273" r:id="rId33"/>
    <p:sldId id="360" r:id="rId34"/>
    <p:sldId id="272" r:id="rId35"/>
    <p:sldId id="445" r:id="rId36"/>
    <p:sldId id="446" r:id="rId37"/>
    <p:sldId id="447" r:id="rId38"/>
    <p:sldId id="448" r:id="rId39"/>
    <p:sldId id="386" r:id="rId40"/>
    <p:sldId id="387" r:id="rId41"/>
    <p:sldId id="434" r:id="rId42"/>
    <p:sldId id="388" r:id="rId43"/>
    <p:sldId id="389" r:id="rId44"/>
    <p:sldId id="300" r:id="rId45"/>
    <p:sldId id="275" r:id="rId46"/>
    <p:sldId id="277" r:id="rId47"/>
    <p:sldId id="278" r:id="rId48"/>
    <p:sldId id="279" r:id="rId49"/>
    <p:sldId id="282" r:id="rId50"/>
    <p:sldId id="450" r:id="rId51"/>
    <p:sldId id="451" r:id="rId52"/>
    <p:sldId id="283" r:id="rId53"/>
    <p:sldId id="301" r:id="rId54"/>
    <p:sldId id="286" r:id="rId55"/>
    <p:sldId id="396" r:id="rId56"/>
    <p:sldId id="391" r:id="rId57"/>
    <p:sldId id="528" r:id="rId58"/>
    <p:sldId id="397" r:id="rId59"/>
    <p:sldId id="398" r:id="rId60"/>
    <p:sldId id="399" r:id="rId61"/>
    <p:sldId id="452" r:id="rId62"/>
    <p:sldId id="453" r:id="rId63"/>
    <p:sldId id="454" r:id="rId64"/>
    <p:sldId id="516" r:id="rId65"/>
    <p:sldId id="517" r:id="rId66"/>
    <p:sldId id="518" r:id="rId67"/>
    <p:sldId id="522" r:id="rId68"/>
    <p:sldId id="523" r:id="rId69"/>
    <p:sldId id="455" r:id="rId70"/>
    <p:sldId id="456" r:id="rId71"/>
    <p:sldId id="457" r:id="rId72"/>
    <p:sldId id="458" r:id="rId73"/>
    <p:sldId id="424" r:id="rId74"/>
    <p:sldId id="312" r:id="rId75"/>
    <p:sldId id="401" r:id="rId76"/>
    <p:sldId id="402" r:id="rId77"/>
    <p:sldId id="403" r:id="rId78"/>
    <p:sldId id="534" r:id="rId79"/>
    <p:sldId id="404" r:id="rId80"/>
    <p:sldId id="529" r:id="rId81"/>
    <p:sldId id="405" r:id="rId82"/>
    <p:sldId id="406" r:id="rId83"/>
    <p:sldId id="407" r:id="rId84"/>
    <p:sldId id="535" r:id="rId85"/>
    <p:sldId id="331" r:id="rId86"/>
    <p:sldId id="314" r:id="rId87"/>
    <p:sldId id="316" r:id="rId88"/>
    <p:sldId id="460" r:id="rId89"/>
    <p:sldId id="461" r:id="rId90"/>
    <p:sldId id="318" r:id="rId91"/>
    <p:sldId id="321" r:id="rId92"/>
    <p:sldId id="393" r:id="rId93"/>
    <p:sldId id="322" r:id="rId94"/>
    <p:sldId id="324" r:id="rId95"/>
    <p:sldId id="352" r:id="rId96"/>
    <p:sldId id="462" r:id="rId97"/>
    <p:sldId id="325" r:id="rId98"/>
    <p:sldId id="326" r:id="rId99"/>
    <p:sldId id="463" r:id="rId100"/>
    <p:sldId id="464" r:id="rId101"/>
    <p:sldId id="465" r:id="rId102"/>
    <p:sldId id="466" r:id="rId103"/>
    <p:sldId id="468" r:id="rId104"/>
    <p:sldId id="469" r:id="rId105"/>
    <p:sldId id="470" r:id="rId106"/>
    <p:sldId id="471" r:id="rId107"/>
    <p:sldId id="472" r:id="rId108"/>
    <p:sldId id="473" r:id="rId109"/>
    <p:sldId id="474" r:id="rId110"/>
    <p:sldId id="476" r:id="rId111"/>
    <p:sldId id="477" r:id="rId112"/>
    <p:sldId id="478" r:id="rId113"/>
    <p:sldId id="479" r:id="rId114"/>
    <p:sldId id="480" r:id="rId115"/>
    <p:sldId id="481" r:id="rId116"/>
    <p:sldId id="482" r:id="rId117"/>
    <p:sldId id="483" r:id="rId118"/>
    <p:sldId id="485" r:id="rId119"/>
    <p:sldId id="419" r:id="rId120"/>
    <p:sldId id="420" r:id="rId121"/>
    <p:sldId id="327" r:id="rId122"/>
    <p:sldId id="328" r:id="rId123"/>
    <p:sldId id="421" r:id="rId124"/>
    <p:sldId id="422" r:id="rId125"/>
    <p:sldId id="332" r:id="rId126"/>
    <p:sldId id="423" r:id="rId127"/>
    <p:sldId id="408" r:id="rId128"/>
    <p:sldId id="532" r:id="rId129"/>
    <p:sldId id="409" r:id="rId130"/>
    <p:sldId id="432" r:id="rId131"/>
    <p:sldId id="410" r:id="rId132"/>
    <p:sldId id="533" r:id="rId133"/>
    <p:sldId id="367" r:id="rId134"/>
    <p:sldId id="414" r:id="rId135"/>
    <p:sldId id="369" r:id="rId136"/>
    <p:sldId id="371" r:id="rId137"/>
    <p:sldId id="375" r:id="rId138"/>
    <p:sldId id="412" r:id="rId139"/>
    <p:sldId id="413" r:id="rId140"/>
    <p:sldId id="379" r:id="rId141"/>
    <p:sldId id="425" r:id="rId142"/>
    <p:sldId id="525" r:id="rId143"/>
    <p:sldId id="426" r:id="rId144"/>
    <p:sldId id="526" r:id="rId145"/>
    <p:sldId id="427" r:id="rId146"/>
    <p:sldId id="527" r:id="rId147"/>
    <p:sldId id="428" r:id="rId148"/>
    <p:sldId id="530" r:id="rId149"/>
    <p:sldId id="486" r:id="rId150"/>
    <p:sldId id="487" r:id="rId151"/>
    <p:sldId id="489" r:id="rId152"/>
    <p:sldId id="490" r:id="rId153"/>
    <p:sldId id="492" r:id="rId154"/>
    <p:sldId id="494" r:id="rId155"/>
    <p:sldId id="495" r:id="rId156"/>
    <p:sldId id="496" r:id="rId157"/>
    <p:sldId id="497" r:id="rId158"/>
    <p:sldId id="429" r:id="rId159"/>
    <p:sldId id="531" r:id="rId160"/>
    <p:sldId id="498" r:id="rId161"/>
    <p:sldId id="499" r:id="rId162"/>
    <p:sldId id="500" r:id="rId163"/>
    <p:sldId id="501" r:id="rId164"/>
    <p:sldId id="502" r:id="rId165"/>
    <p:sldId id="504" r:id="rId166"/>
    <p:sldId id="505" r:id="rId167"/>
    <p:sldId id="506" r:id="rId168"/>
    <p:sldId id="508" r:id="rId169"/>
    <p:sldId id="510" r:id="rId170"/>
    <p:sldId id="509" r:id="rId171"/>
    <p:sldId id="415" r:id="rId172"/>
    <p:sldId id="433" r:id="rId173"/>
    <p:sldId id="416" r:id="rId174"/>
    <p:sldId id="418" r:id="rId175"/>
    <p:sldId id="417" r:id="rId176"/>
    <p:sldId id="536" r:id="rId177"/>
    <p:sldId id="333" r:id="rId178"/>
    <p:sldId id="347" r:id="rId179"/>
    <p:sldId id="335" r:id="rId180"/>
    <p:sldId id="337" r:id="rId181"/>
    <p:sldId id="348" r:id="rId182"/>
    <p:sldId id="350" r:id="rId183"/>
    <p:sldId id="339" r:id="rId184"/>
    <p:sldId id="351" r:id="rId185"/>
    <p:sldId id="334" r:id="rId186"/>
    <p:sldId id="511" r:id="rId187"/>
    <p:sldId id="513" r:id="rId188"/>
    <p:sldId id="342" r:id="rId189"/>
    <p:sldId id="343" r:id="rId190"/>
    <p:sldId id="344" r:id="rId1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3380"/>
    <p:restoredTop sz="50000"/>
  </p:normalViewPr>
  <p:slideViewPr>
    <p:cSldViewPr snapToGrid="0" snapToObjects="1">
      <p:cViewPr varScale="1">
        <p:scale>
          <a:sx n="34" d="100"/>
          <a:sy n="34" d="100"/>
        </p:scale>
        <p:origin x="-21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22B82-0BC0-984F-AE65-3EE1CF1F8FD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D078F-6A53-D34E-A7B6-DE865F6D2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689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078F-6A53-D34E-A7B6-DE865F6D2B9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666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253E-5880-1B47-A960-ED6C22F45DB8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4A8AB-EDC2-0542-9149-7496746A5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ΑΣΘΕΝΕΙΕΣ ΠΥΡΗΝΟΚΑΡΠΩΝ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3"/>
          <p:cNvSpPr>
            <a:spLocks noGrp="1"/>
          </p:cNvSpPr>
          <p:nvPr>
            <p:ph type="title"/>
          </p:nvPr>
        </p:nvSpPr>
        <p:spPr>
          <a:xfrm>
            <a:off x="163513" y="274638"/>
            <a:ext cx="8980487" cy="1143000"/>
          </a:xfrm>
        </p:spPr>
        <p:txBody>
          <a:bodyPr>
            <a:normAutofit fontScale="90000"/>
          </a:bodyPr>
          <a:lstStyle/>
          <a:p>
            <a:r>
              <a:rPr lang="el-GR" sz="2400">
                <a:latin typeface="Calibri" charset="0"/>
              </a:rPr>
              <a:t/>
            </a:r>
            <a:br>
              <a:rPr lang="el-GR" sz="2400">
                <a:latin typeface="Calibri" charset="0"/>
              </a:rPr>
            </a:br>
            <a:r>
              <a:rPr lang="el-GR" sz="2400" b="1">
                <a:latin typeface="Calibri" charset="0"/>
              </a:rPr>
              <a:t>Τα προσβεβλημένα άνθη μαραίνονται</a:t>
            </a:r>
            <a:r>
              <a:rPr lang="el-GR" sz="2400">
                <a:latin typeface="Calibri" charset="0"/>
              </a:rPr>
              <a:t>, </a:t>
            </a:r>
            <a:br>
              <a:rPr lang="el-GR" sz="2400">
                <a:latin typeface="Calibri" charset="0"/>
              </a:rPr>
            </a:br>
            <a:r>
              <a:rPr lang="el-GR" sz="2400" b="1">
                <a:latin typeface="Calibri" charset="0"/>
              </a:rPr>
              <a:t>συρρικνώνονται</a:t>
            </a:r>
            <a:r>
              <a:rPr lang="el-GR" sz="2400">
                <a:latin typeface="Calibri" charset="0"/>
              </a:rPr>
              <a:t> </a:t>
            </a:r>
            <a:r>
              <a:rPr lang="el-GR" sz="2400" b="1">
                <a:latin typeface="Calibri" charset="0"/>
              </a:rPr>
              <a:t>και</a:t>
            </a:r>
            <a:r>
              <a:rPr lang="el-GR" sz="2400">
                <a:latin typeface="Calibri" charset="0"/>
              </a:rPr>
              <a:t> </a:t>
            </a:r>
            <a:r>
              <a:rPr lang="el-GR" sz="2400" b="1">
                <a:latin typeface="Calibri" charset="0"/>
              </a:rPr>
              <a:t>ξηραίνονται</a:t>
            </a:r>
            <a:br>
              <a:rPr lang="el-GR" sz="2400" b="1">
                <a:latin typeface="Calibri" charset="0"/>
              </a:rPr>
            </a:br>
            <a:endParaRPr lang="en-US" sz="2400">
              <a:latin typeface="Calibri" charset="0"/>
            </a:endParaRPr>
          </a:p>
        </p:txBody>
      </p:sp>
      <p:pic>
        <p:nvPicPr>
          <p:cNvPr id="1658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5" t="6531" r="1332"/>
          <a:stretch>
            <a:fillRect/>
          </a:stretch>
        </p:blipFill>
        <p:spPr bwMode="auto">
          <a:xfrm>
            <a:off x="1071563" y="1739900"/>
            <a:ext cx="35528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5891" name="Picture 2" descr="http://www.ipm.ucdavis.edu/PMG/IMAGES/M/D-SF-MFRU-BL.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03" r="3101" b="6581"/>
          <a:stretch>
            <a:fillRect/>
          </a:stretch>
        </p:blipFill>
        <p:spPr bwMode="auto">
          <a:xfrm>
            <a:off x="5059363" y="1760538"/>
            <a:ext cx="2506662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99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>
                <a:latin typeface="Calibri" charset="0"/>
              </a:rPr>
              <a:t>Venturia carpophila </a:t>
            </a:r>
            <a:r>
              <a:rPr lang="en-US" sz="2400" b="1">
                <a:latin typeface="Calibri" charset="0"/>
              </a:rPr>
              <a:t>(</a:t>
            </a:r>
            <a:r>
              <a:rPr lang="en-US" sz="2400" b="1" i="1">
                <a:latin typeface="Calibri" charset="0"/>
              </a:rPr>
              <a:t>Cladosporium carpophylum</a:t>
            </a:r>
            <a:r>
              <a:rPr lang="en-US" sz="2400" b="1">
                <a:latin typeface="Calibri" charset="0"/>
              </a:rPr>
              <a:t>)</a:t>
            </a:r>
            <a:br>
              <a:rPr lang="en-US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κλαδοσπορίωση</a:t>
            </a:r>
            <a:endParaRPr lang="en-US" sz="2400" b="1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l-GR" sz="2400" dirty="0" smtClean="0"/>
              <a:t>Ονομάζεται και </a:t>
            </a:r>
            <a:r>
              <a:rPr lang="el-GR" sz="2400" u="sng" dirty="0" smtClean="0"/>
              <a:t>φουζικλάδιο των πυρηνοκάρπων</a:t>
            </a:r>
          </a:p>
          <a:p>
            <a:pPr>
              <a:defRPr/>
            </a:pPr>
            <a:r>
              <a:rPr lang="el-GR" sz="2400" dirty="0" smtClean="0"/>
              <a:t>Το παθογόνο προσβάλλει την </a:t>
            </a:r>
            <a:r>
              <a:rPr lang="el-GR" sz="2400" b="1" dirty="0" smtClean="0"/>
              <a:t>αμυγδαλιά</a:t>
            </a:r>
            <a:r>
              <a:rPr lang="el-GR" sz="2400" dirty="0" smtClean="0"/>
              <a:t>, </a:t>
            </a:r>
            <a:r>
              <a:rPr lang="el-GR" sz="2400" b="1" dirty="0" smtClean="0"/>
              <a:t>βερυκοκιά</a:t>
            </a:r>
            <a:r>
              <a:rPr lang="el-GR" sz="2400" dirty="0" smtClean="0"/>
              <a:t>, </a:t>
            </a:r>
            <a:r>
              <a:rPr lang="el-GR" sz="2400" b="1" dirty="0" smtClean="0"/>
              <a:t>ροδακινιά</a:t>
            </a:r>
            <a:r>
              <a:rPr lang="el-GR" sz="2400" dirty="0" smtClean="0"/>
              <a:t>, </a:t>
            </a:r>
            <a:r>
              <a:rPr lang="el-GR" sz="2400" b="1" dirty="0" smtClean="0"/>
              <a:t>δαμασκηνιά</a:t>
            </a:r>
            <a:r>
              <a:rPr lang="el-GR" sz="2400" dirty="0" smtClean="0"/>
              <a:t> και </a:t>
            </a:r>
            <a:r>
              <a:rPr lang="el-GR" sz="2400" b="1" dirty="0" smtClean="0"/>
              <a:t>κορομηλιά</a:t>
            </a:r>
          </a:p>
          <a:p>
            <a:pPr>
              <a:defRPr/>
            </a:pPr>
            <a:r>
              <a:rPr lang="el-GR" sz="2400" u="sng" dirty="0" smtClean="0"/>
              <a:t>Η κερασιά δεν προσβάλλεται</a:t>
            </a:r>
          </a:p>
          <a:p>
            <a:pPr>
              <a:defRPr/>
            </a:pPr>
            <a:r>
              <a:rPr lang="el-GR" sz="2400" dirty="0" smtClean="0"/>
              <a:t>Η ασθένεια </a:t>
            </a:r>
            <a:r>
              <a:rPr lang="el-GR" sz="2400" b="1" dirty="0" smtClean="0"/>
              <a:t>δεν είναι μεγάλης οικονομικής σημασίας στα πυρηνόκαρπα</a:t>
            </a:r>
          </a:p>
          <a:p>
            <a:pPr>
              <a:defRPr/>
            </a:pPr>
            <a:r>
              <a:rPr lang="el-GR" sz="2400" dirty="0" smtClean="0"/>
              <a:t>Ευνοείται από </a:t>
            </a:r>
          </a:p>
          <a:p>
            <a:pPr>
              <a:buFont typeface="Wingdings" charset="2"/>
              <a:buChar char="ü"/>
              <a:defRPr/>
            </a:pPr>
            <a:r>
              <a:rPr lang="el-GR" sz="2400" dirty="0" smtClean="0"/>
              <a:t>υψηλή θερμοκρασία </a:t>
            </a:r>
          </a:p>
          <a:p>
            <a:pPr>
              <a:buFont typeface="Wingdings" charset="2"/>
              <a:buChar char="ü"/>
              <a:defRPr/>
            </a:pPr>
            <a:r>
              <a:rPr lang="el-GR" sz="2400" dirty="0" smtClean="0"/>
              <a:t>έντονες και συχνές βροχοπτώσεις</a:t>
            </a:r>
          </a:p>
          <a:p>
            <a:pPr>
              <a:buFont typeface="Wingdings" charset="2"/>
              <a:buChar char="ü"/>
              <a:defRPr/>
            </a:pPr>
            <a:r>
              <a:rPr lang="el-GR" sz="2400" dirty="0" smtClean="0"/>
              <a:t>Γενικά, είναι </a:t>
            </a:r>
            <a:r>
              <a:rPr lang="el-GR" sz="2400" b="1" dirty="0" smtClean="0"/>
              <a:t>σοβαρότερη σε οπωρώνες </a:t>
            </a:r>
            <a:r>
              <a:rPr lang="el-GR" sz="2400" dirty="0" smtClean="0"/>
              <a:t>εγκατεστημένους </a:t>
            </a:r>
            <a:r>
              <a:rPr lang="el-GR" sz="2400" b="1" dirty="0" smtClean="0"/>
              <a:t>σε χαμηλές, υγρές, κακώς αεριζόμενες περιοχές</a:t>
            </a:r>
          </a:p>
          <a:p>
            <a:pPr marL="0" indent="0">
              <a:buFont typeface="Arial" charset="0"/>
              <a:buNone/>
              <a:defRPr/>
            </a:pPr>
            <a:endParaRPr lang="el-GR" sz="2400" dirty="0" smtClean="0"/>
          </a:p>
          <a:p>
            <a:pPr>
              <a:buFont typeface="Wingdings" charset="2"/>
              <a:buChar char="ü"/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957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/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Κλαδοσπορίωση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Συμπτώματα προσβολής</a:t>
            </a:r>
            <a:br>
              <a:rPr lang="el-GR" sz="2400" b="1">
                <a:latin typeface="Calibri" charset="0"/>
              </a:rPr>
            </a:br>
            <a:endParaRPr lang="en-US" sz="2400">
              <a:latin typeface="Calibri" charset="0"/>
            </a:endParaRPr>
          </a:p>
        </p:txBody>
      </p:sp>
      <p:sp>
        <p:nvSpPr>
          <p:cNvPr id="302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>
                <a:latin typeface="Calibri" charset="0"/>
              </a:rPr>
              <a:t>Η ασθένεια </a:t>
            </a:r>
            <a:r>
              <a:rPr lang="el-GR" sz="2400" b="1" dirty="0">
                <a:latin typeface="Calibri" charset="0"/>
              </a:rPr>
              <a:t>προσβάλλει φύλλα, βλαστούς </a:t>
            </a:r>
            <a:r>
              <a:rPr lang="el-GR" sz="2400" dirty="0">
                <a:latin typeface="Calibri" charset="0"/>
              </a:rPr>
              <a:t>και</a:t>
            </a:r>
            <a:r>
              <a:rPr lang="el-GR" sz="2400" b="1" dirty="0">
                <a:latin typeface="Calibri" charset="0"/>
              </a:rPr>
              <a:t> καρπούς</a:t>
            </a:r>
          </a:p>
          <a:p>
            <a:r>
              <a:rPr lang="el-GR" sz="2400" dirty="0">
                <a:latin typeface="Calibri" charset="0"/>
              </a:rPr>
              <a:t>Όμως, </a:t>
            </a:r>
            <a:r>
              <a:rPr lang="el-GR" sz="2400" b="1" dirty="0">
                <a:latin typeface="Calibri" charset="0"/>
              </a:rPr>
              <a:t>τα συμπτώματα είναι </a:t>
            </a:r>
            <a:r>
              <a:rPr lang="el-GR" sz="2400" dirty="0">
                <a:latin typeface="Calibri" charset="0"/>
              </a:rPr>
              <a:t>εμφανέστερα/</a:t>
            </a:r>
            <a:r>
              <a:rPr lang="el-GR" sz="2400" b="1" dirty="0">
                <a:latin typeface="Calibri" charset="0"/>
              </a:rPr>
              <a:t>χαρακτηριστικότερα στους καρπούς</a:t>
            </a:r>
          </a:p>
          <a:p>
            <a:r>
              <a:rPr lang="el-GR" sz="2400" dirty="0">
                <a:latin typeface="Calibri" charset="0"/>
              </a:rPr>
              <a:t>Τα αρχικά συμπτώματα εμφανίζονται </a:t>
            </a:r>
            <a:r>
              <a:rPr lang="el-GR" sz="2400" u="sng" dirty="0">
                <a:latin typeface="Calibri" charset="0"/>
              </a:rPr>
              <a:t>μόλις οι καρποί αποκτήσουν το μισό τους μέγεθος</a:t>
            </a:r>
          </a:p>
          <a:p>
            <a:r>
              <a:rPr lang="el-GR" sz="2400" dirty="0">
                <a:latin typeface="Calibri" charset="0"/>
              </a:rPr>
              <a:t>Αναπτύσσονται μικρές </a:t>
            </a:r>
            <a:r>
              <a:rPr lang="en-US" sz="2400" dirty="0">
                <a:latin typeface="Calibri" charset="0"/>
              </a:rPr>
              <a:t>(5mm)</a:t>
            </a:r>
            <a:r>
              <a:rPr lang="el-GR" sz="2400" dirty="0">
                <a:latin typeface="Calibri" charset="0"/>
              </a:rPr>
              <a:t>, επιφανειακές, </a:t>
            </a:r>
            <a:r>
              <a:rPr lang="el-GR" sz="2400" b="1" dirty="0">
                <a:latin typeface="Calibri" charset="0"/>
              </a:rPr>
              <a:t>κυκλικές κηλίδες, </a:t>
            </a:r>
            <a:r>
              <a:rPr lang="el-GR" sz="2400" b="1" dirty="0" smtClean="0">
                <a:latin typeface="Calibri" charset="0"/>
              </a:rPr>
              <a:t>πράσινης-λαδί </a:t>
            </a:r>
            <a:r>
              <a:rPr lang="el-GR" sz="2400" b="1" dirty="0">
                <a:latin typeface="Calibri" charset="0"/>
              </a:rPr>
              <a:t>απόχρωσης</a:t>
            </a:r>
          </a:p>
          <a:p>
            <a:r>
              <a:rPr lang="el-GR" sz="2400" dirty="0">
                <a:latin typeface="Calibri" charset="0"/>
              </a:rPr>
              <a:t>Οι </a:t>
            </a:r>
            <a:r>
              <a:rPr lang="el-GR" sz="2400" b="1" dirty="0">
                <a:latin typeface="Calibri" charset="0"/>
              </a:rPr>
              <a:t>κηλίδες</a:t>
            </a:r>
            <a:r>
              <a:rPr lang="el-GR" sz="2400" dirty="0">
                <a:latin typeface="Calibri" charset="0"/>
              </a:rPr>
              <a:t> αργότερα </a:t>
            </a:r>
            <a:r>
              <a:rPr lang="el-GR" sz="2400" b="1" dirty="0">
                <a:latin typeface="Calibri" charset="0"/>
              </a:rPr>
              <a:t>γίνονται μαύρες </a:t>
            </a:r>
            <a:r>
              <a:rPr lang="el-GR" sz="2400" dirty="0">
                <a:latin typeface="Calibri" charset="0"/>
              </a:rPr>
              <a:t>και αποκτούν </a:t>
            </a:r>
            <a:r>
              <a:rPr lang="el-GR" sz="2400" b="1" dirty="0">
                <a:latin typeface="Calibri" charset="0"/>
              </a:rPr>
              <a:t>υφή ‘βελούδου’ </a:t>
            </a:r>
            <a:r>
              <a:rPr lang="el-GR" sz="2400" dirty="0">
                <a:latin typeface="Calibri" charset="0"/>
              </a:rPr>
              <a:t>(ανάπτυξη καρποφοριών του μύκητα)</a:t>
            </a:r>
          </a:p>
        </p:txBody>
      </p:sp>
    </p:spTree>
    <p:extLst>
      <p:ext uri="{BB962C8B-B14F-4D97-AF65-F5344CB8AC3E}">
        <p14:creationId xmlns="" xmlns:p14="http://schemas.microsoft.com/office/powerpoint/2010/main" val="215582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Title 1"/>
          <p:cNvSpPr>
            <a:spLocks noGrp="1"/>
          </p:cNvSpPr>
          <p:nvPr>
            <p:ph type="title"/>
          </p:nvPr>
        </p:nvSpPr>
        <p:spPr>
          <a:xfrm>
            <a:off x="457200" y="192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/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Κλαδοσπορίωση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Συμπτώματα προσβολής</a:t>
            </a:r>
            <a:br>
              <a:rPr lang="el-GR" sz="2400" b="1">
                <a:latin typeface="Calibri" charset="0"/>
              </a:rPr>
            </a:br>
            <a:endParaRPr lang="en-US" sz="2400">
              <a:latin typeface="Calibri" charset="0"/>
            </a:endParaRPr>
          </a:p>
        </p:txBody>
      </p:sp>
      <p:sp>
        <p:nvSpPr>
          <p:cNvPr id="303106" name="Content Placeholder 2"/>
          <p:cNvSpPr>
            <a:spLocks noGrp="1"/>
          </p:cNvSpPr>
          <p:nvPr>
            <p:ph idx="1"/>
          </p:nvPr>
        </p:nvSpPr>
        <p:spPr>
          <a:xfrm>
            <a:off x="457200" y="155892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l-GR" sz="2400" dirty="0">
                <a:latin typeface="Calibri" charset="0"/>
              </a:rPr>
              <a:t>Αν οι κηλίδες ενωθούν δημιουργείται φελλώδης ιστός</a:t>
            </a:r>
            <a:endParaRPr lang="en-US" sz="2400" dirty="0">
              <a:latin typeface="Calibri" charset="0"/>
            </a:endParaRPr>
          </a:p>
          <a:p>
            <a:r>
              <a:rPr lang="el-GR" sz="2400" dirty="0">
                <a:latin typeface="Calibri" charset="0"/>
              </a:rPr>
              <a:t>Έτσι, μπορεί να εμφανιστούν </a:t>
            </a:r>
            <a:r>
              <a:rPr lang="el-GR" sz="2400" b="1" dirty="0">
                <a:latin typeface="Calibri" charset="0"/>
              </a:rPr>
              <a:t>σχισμές στην επιδερμίδα </a:t>
            </a:r>
            <a:r>
              <a:rPr lang="el-GR" sz="2400" dirty="0">
                <a:latin typeface="Calibri" charset="0"/>
              </a:rPr>
              <a:t>και</a:t>
            </a:r>
            <a:r>
              <a:rPr lang="el-GR" sz="2400" b="1" dirty="0">
                <a:latin typeface="Calibri" charset="0"/>
              </a:rPr>
              <a:t> τη σάρκα των καρπών</a:t>
            </a:r>
          </a:p>
          <a:p>
            <a:r>
              <a:rPr lang="el-GR" sz="2400" b="1" dirty="0">
                <a:latin typeface="Calibri" charset="0"/>
              </a:rPr>
              <a:t>Το συμπτώματα εκδηλώνονται συχνότερα</a:t>
            </a:r>
            <a:r>
              <a:rPr lang="el-GR" sz="2400" dirty="0">
                <a:latin typeface="Calibri" charset="0"/>
              </a:rPr>
              <a:t> στο </a:t>
            </a:r>
            <a:r>
              <a:rPr lang="el-GR" sz="2400" b="1" dirty="0">
                <a:latin typeface="Calibri" charset="0"/>
              </a:rPr>
              <a:t>πάνω μισό των καρπών</a:t>
            </a:r>
            <a:r>
              <a:rPr lang="el-GR" sz="2400" dirty="0">
                <a:latin typeface="Calibri" charset="0"/>
              </a:rPr>
              <a:t> (το τμήμα τους κοντά στον ποδίσκο)</a:t>
            </a:r>
          </a:p>
          <a:p>
            <a:r>
              <a:rPr lang="el-GR" sz="2400" dirty="0">
                <a:latin typeface="Calibri" charset="0"/>
              </a:rPr>
              <a:t>Στα </a:t>
            </a:r>
            <a:r>
              <a:rPr lang="el-GR" sz="2400" b="1" dirty="0">
                <a:latin typeface="Calibri" charset="0"/>
              </a:rPr>
              <a:t>φύλλα σχηματίζονται κηλίδες </a:t>
            </a:r>
            <a:r>
              <a:rPr lang="el-GR" sz="2400" dirty="0">
                <a:latin typeface="Calibri" charset="0"/>
              </a:rPr>
              <a:t>στην κάτω επιφάνεια του ελάσματος</a:t>
            </a:r>
          </a:p>
          <a:p>
            <a:r>
              <a:rPr lang="el-GR" sz="2400" dirty="0">
                <a:latin typeface="Calibri" charset="0"/>
              </a:rPr>
              <a:t>Στην πάνω επιφάνεια αναπτύσσονται χλωρωτικές θέσεις που γίνονται τελικά καστανές </a:t>
            </a:r>
          </a:p>
          <a:p>
            <a:r>
              <a:rPr lang="el-GR" sz="2400" b="1" dirty="0">
                <a:latin typeface="Calibri" charset="0"/>
              </a:rPr>
              <a:t>Σε</a:t>
            </a:r>
            <a:r>
              <a:rPr lang="el-GR" sz="2400" dirty="0">
                <a:latin typeface="Calibri" charset="0"/>
              </a:rPr>
              <a:t> </a:t>
            </a:r>
            <a:r>
              <a:rPr lang="el-GR" sz="2400" b="1" dirty="0">
                <a:latin typeface="Calibri" charset="0"/>
              </a:rPr>
              <a:t>έντονη προσβολή μπορεί να  προκληθεί </a:t>
            </a:r>
            <a:r>
              <a:rPr lang="el-GR" sz="2400" b="1" dirty="0" err="1">
                <a:latin typeface="Calibri" charset="0"/>
              </a:rPr>
              <a:t>φυλλόπτωση</a:t>
            </a:r>
            <a:endParaRPr lang="el-GR" sz="2400" b="1" dirty="0">
              <a:latin typeface="Calibri" charset="0"/>
            </a:endParaRPr>
          </a:p>
          <a:p>
            <a:r>
              <a:rPr lang="el-GR" sz="2400" dirty="0">
                <a:latin typeface="Calibri" charset="0"/>
              </a:rPr>
              <a:t>Στους νεαρούς τρυφερούς βλαστούς σχηματίζονται υδατώδεις κηλίδες που τελικά γίνονται καστανές</a:t>
            </a:r>
          </a:p>
          <a:p>
            <a:endParaRPr lang="el-GR" sz="2400" dirty="0">
              <a:latin typeface="Calibri" charset="0"/>
            </a:endParaRPr>
          </a:p>
          <a:p>
            <a:endParaRPr lang="el-GR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1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Οι κηλίδες είναι συγκεντρωμένες στην ανώτερο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μισό του καρπού (περιοχή κοντά στον ποδίσκο)</a:t>
            </a:r>
            <a:endParaRPr lang="en-US" sz="2400" b="1">
              <a:latin typeface="Calibri" charset="0"/>
            </a:endParaRPr>
          </a:p>
        </p:txBody>
      </p:sp>
      <p:pic>
        <p:nvPicPr>
          <p:cNvPr id="217090" name="Picture 4" descr="peach-scab-fruit3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592263"/>
            <a:ext cx="292417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5" descr="peach-scab-fruit1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735138"/>
            <a:ext cx="3068638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6" descr="171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4037013"/>
            <a:ext cx="30226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3" name="Picture 7" descr="174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037013"/>
            <a:ext cx="30226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246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>Ζημιωμένοι από κλαδοσπορίωση και υγιείς καρποί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Καστανές κηλίδες κυκλικού ή ελλειψοειδούς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 σχήματος επί τρυφερών, νεαρών βλαστών</a:t>
            </a:r>
            <a:endParaRPr lang="en-US" sz="2400" b="1">
              <a:latin typeface="Calibri" charset="0"/>
            </a:endParaRPr>
          </a:p>
        </p:txBody>
      </p:sp>
      <p:pic>
        <p:nvPicPr>
          <p:cNvPr id="218114" name="Picture 4" descr="220px-Lesions_on_peach_tw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2889250"/>
            <a:ext cx="30321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5" name="Picture 5" descr="Cladosporium_carpophilum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86000"/>
            <a:ext cx="4541838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701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 err="1">
                <a:latin typeface="Calibri" charset="0"/>
              </a:rPr>
              <a:t>Blumeriella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i="1" dirty="0" err="1">
                <a:latin typeface="Calibri" charset="0"/>
              </a:rPr>
              <a:t>jaapii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dirty="0">
                <a:latin typeface="Calibri" charset="0"/>
              </a:rPr>
              <a:t>(</a:t>
            </a:r>
            <a:r>
              <a:rPr lang="en-US" sz="2400" b="1" i="1" dirty="0" err="1">
                <a:latin typeface="Calibri" charset="0"/>
              </a:rPr>
              <a:t>Cylindrocarpon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i="1" dirty="0" err="1">
                <a:latin typeface="Calibri" charset="0"/>
              </a:rPr>
              <a:t>padi</a:t>
            </a:r>
            <a:r>
              <a:rPr lang="en-US" sz="2400" b="1" dirty="0">
                <a:latin typeface="Calibri" charset="0"/>
              </a:rPr>
              <a:t>)</a:t>
            </a:r>
            <a:br>
              <a:rPr lang="en-US" sz="2400" b="1" dirty="0">
                <a:latin typeface="Calibri" charset="0"/>
              </a:rPr>
            </a:br>
            <a:r>
              <a:rPr lang="el-GR" sz="2400" b="1" dirty="0" err="1" smtClean="0">
                <a:latin typeface="Calibri" charset="0"/>
              </a:rPr>
              <a:t>Κυλινδροσπορίωση</a:t>
            </a:r>
            <a:r>
              <a:rPr lang="el-GR" sz="2400" b="1" dirty="0" smtClean="0">
                <a:latin typeface="Calibri" charset="0"/>
              </a:rPr>
              <a:t> </a:t>
            </a:r>
            <a:r>
              <a:rPr lang="el-GR" sz="2400" b="1" dirty="0">
                <a:latin typeface="Calibri" charset="0"/>
              </a:rPr>
              <a:t>της κερασιάς</a:t>
            </a:r>
            <a:endParaRPr lang="en-US" sz="2400" b="1" dirty="0">
              <a:latin typeface="Calibri" charset="0"/>
            </a:endParaRPr>
          </a:p>
        </p:txBody>
      </p:sp>
      <p:sp>
        <p:nvSpPr>
          <p:cNvPr id="30515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>
                <a:latin typeface="Calibri" charset="0"/>
              </a:rPr>
              <a:t>Ασθένεια ιδιαίτερα </a:t>
            </a:r>
            <a:r>
              <a:rPr lang="el-GR" sz="2400" b="1" dirty="0">
                <a:latin typeface="Calibri" charset="0"/>
              </a:rPr>
              <a:t>σοβαρή σε υγρές περιοχές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u="sng" dirty="0">
                <a:latin typeface="Calibri" charset="0"/>
              </a:rPr>
              <a:t>προσβάλλει ιδιαίτερα την κερασιά</a:t>
            </a:r>
            <a:r>
              <a:rPr lang="el-GR" sz="2400" dirty="0">
                <a:latin typeface="Calibri" charset="0"/>
              </a:rPr>
              <a:t>, βυσσινιά, </a:t>
            </a:r>
            <a:r>
              <a:rPr lang="el-GR" sz="2400" b="1" dirty="0">
                <a:latin typeface="Calibri" charset="0"/>
              </a:rPr>
              <a:t>όχι τη ροδακινιά</a:t>
            </a:r>
          </a:p>
          <a:p>
            <a:r>
              <a:rPr lang="el-GR" sz="2400" b="1" dirty="0">
                <a:latin typeface="Calibri" charset="0"/>
              </a:rPr>
              <a:t>Συμπτώματα προσβολής</a:t>
            </a:r>
          </a:p>
          <a:p>
            <a:r>
              <a:rPr lang="el-GR" sz="2400" dirty="0">
                <a:latin typeface="Calibri" charset="0"/>
              </a:rPr>
              <a:t>Στην άνω </a:t>
            </a:r>
            <a:r>
              <a:rPr lang="el-GR" sz="2400" dirty="0" err="1">
                <a:latin typeface="Calibri" charset="0"/>
              </a:rPr>
              <a:t>φυλλική</a:t>
            </a:r>
            <a:r>
              <a:rPr lang="el-GR" sz="2400" dirty="0">
                <a:latin typeface="Calibri" charset="0"/>
              </a:rPr>
              <a:t> επιφάνεια εμφανίζονται </a:t>
            </a:r>
            <a:r>
              <a:rPr lang="el-GR" sz="2400" b="1" dirty="0">
                <a:latin typeface="Calibri" charset="0"/>
              </a:rPr>
              <a:t>μικρές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b="1" dirty="0">
                <a:latin typeface="Calibri" charset="0"/>
              </a:rPr>
              <a:t>κυκλικές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b="1" dirty="0">
                <a:latin typeface="Calibri" charset="0"/>
              </a:rPr>
              <a:t>κηλίδες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b="1" dirty="0">
                <a:latin typeface="Calibri" charset="0"/>
              </a:rPr>
              <a:t>υπέρυθρης έως πορφυρής απόχρωσης </a:t>
            </a:r>
          </a:p>
          <a:p>
            <a:r>
              <a:rPr lang="el-GR" sz="2400" dirty="0">
                <a:latin typeface="Calibri" charset="0"/>
              </a:rPr>
              <a:t>Στη συνέχεια, οι κηλίδες γίνονται </a:t>
            </a:r>
            <a:r>
              <a:rPr lang="el-GR" sz="2400" b="1" dirty="0">
                <a:latin typeface="Calibri" charset="0"/>
              </a:rPr>
              <a:t>καστανές</a:t>
            </a:r>
            <a:r>
              <a:rPr lang="el-GR" sz="2400" dirty="0">
                <a:latin typeface="Calibri" charset="0"/>
              </a:rPr>
              <a:t> και αποκτούν σαφές περιθώριο</a:t>
            </a:r>
          </a:p>
          <a:p>
            <a:r>
              <a:rPr lang="el-GR" sz="2400" dirty="0">
                <a:latin typeface="Calibri" charset="0"/>
              </a:rPr>
              <a:t>Με υγρό και βροχερό καιρό </a:t>
            </a:r>
            <a:r>
              <a:rPr lang="el-GR" sz="2400" u="sng" dirty="0">
                <a:latin typeface="Calibri" charset="0"/>
              </a:rPr>
              <a:t>οι </a:t>
            </a:r>
            <a:r>
              <a:rPr lang="el-GR" sz="2400" u="sng" dirty="0" err="1">
                <a:latin typeface="Calibri" charset="0"/>
              </a:rPr>
              <a:t>κσρποφορίες</a:t>
            </a:r>
            <a:r>
              <a:rPr lang="el-GR" sz="2400" u="sng" dirty="0">
                <a:latin typeface="Calibri" charset="0"/>
              </a:rPr>
              <a:t> του παθογόνου εξέρχονται από την κάτω </a:t>
            </a:r>
            <a:r>
              <a:rPr lang="el-GR" sz="2400" u="sng" dirty="0" err="1">
                <a:latin typeface="Calibri" charset="0"/>
              </a:rPr>
              <a:t>φυλλική</a:t>
            </a:r>
            <a:r>
              <a:rPr lang="el-GR" sz="2400" u="sng" dirty="0">
                <a:latin typeface="Calibri" charset="0"/>
              </a:rPr>
              <a:t> επιφάνεια</a:t>
            </a:r>
          </a:p>
          <a:p>
            <a:r>
              <a:rPr lang="el-GR" sz="2400" b="1" dirty="0">
                <a:latin typeface="Calibri" charset="0"/>
              </a:rPr>
              <a:t>Ρόδινες</a:t>
            </a:r>
            <a:r>
              <a:rPr lang="el-GR" sz="2400" dirty="0">
                <a:latin typeface="Calibri" charset="0"/>
              </a:rPr>
              <a:t> μέχρι </a:t>
            </a:r>
            <a:r>
              <a:rPr lang="el-GR" sz="2400" b="1" dirty="0">
                <a:latin typeface="Calibri" charset="0"/>
              </a:rPr>
              <a:t>λευκές μάζες σπορίων </a:t>
            </a:r>
            <a:r>
              <a:rPr lang="el-GR" sz="2400" dirty="0">
                <a:latin typeface="Calibri" charset="0"/>
              </a:rPr>
              <a:t>εμφανίζονται στο κέντρο των κηλίδων προσβολής</a:t>
            </a:r>
          </a:p>
        </p:txBody>
      </p:sp>
    </p:spTree>
    <p:extLst>
      <p:ext uri="{BB962C8B-B14F-4D97-AF65-F5344CB8AC3E}">
        <p14:creationId xmlns="" xmlns:p14="http://schemas.microsoft.com/office/powerpoint/2010/main" val="28491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 err="1">
                <a:latin typeface="Calibri" charset="0"/>
              </a:rPr>
              <a:t>Blumeriella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i="1" dirty="0" err="1">
                <a:latin typeface="Calibri" charset="0"/>
              </a:rPr>
              <a:t>jaapii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dirty="0">
                <a:latin typeface="Calibri" charset="0"/>
              </a:rPr>
              <a:t>(</a:t>
            </a:r>
            <a:r>
              <a:rPr lang="en-US" sz="2400" b="1" i="1" dirty="0" err="1">
                <a:latin typeface="Calibri" charset="0"/>
              </a:rPr>
              <a:t>Cylindrocarpon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i="1" dirty="0" err="1">
                <a:latin typeface="Calibri" charset="0"/>
              </a:rPr>
              <a:t>padi</a:t>
            </a:r>
            <a:r>
              <a:rPr lang="en-US" sz="2400" b="1" dirty="0">
                <a:latin typeface="Calibri" charset="0"/>
              </a:rPr>
              <a:t>)</a:t>
            </a:r>
            <a:br>
              <a:rPr lang="en-US" sz="2400" b="1" dirty="0">
                <a:latin typeface="Calibri" charset="0"/>
              </a:rPr>
            </a:br>
            <a:r>
              <a:rPr lang="el-GR" sz="2400" b="1" dirty="0" err="1" smtClean="0">
                <a:latin typeface="Calibri" charset="0"/>
              </a:rPr>
              <a:t>Κυλινδροσπορίωση</a:t>
            </a:r>
            <a:r>
              <a:rPr lang="el-GR" sz="2400" b="1" dirty="0" smtClean="0">
                <a:latin typeface="Calibri" charset="0"/>
              </a:rPr>
              <a:t> </a:t>
            </a:r>
            <a:r>
              <a:rPr lang="el-GR" sz="2400" b="1" dirty="0">
                <a:latin typeface="Calibri" charset="0"/>
              </a:rPr>
              <a:t>της κερασιάς</a:t>
            </a:r>
            <a:endParaRPr lang="en-US" sz="2400" dirty="0">
              <a:latin typeface="Calibri" charset="0"/>
            </a:endParaRPr>
          </a:p>
        </p:txBody>
      </p:sp>
      <p:sp>
        <p:nvSpPr>
          <p:cNvPr id="306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1" dirty="0">
                <a:latin typeface="Calibri" charset="0"/>
              </a:rPr>
              <a:t>Συμπτώματα προσβολής</a:t>
            </a:r>
          </a:p>
          <a:p>
            <a:r>
              <a:rPr lang="el-GR" sz="2400" dirty="0">
                <a:latin typeface="Calibri" charset="0"/>
              </a:rPr>
              <a:t>Οι προσβεβλημένοι ιστοί νεκρώνονται και συχνά αποχωρίζονται από τους υγιείς ιστούς</a:t>
            </a:r>
            <a:endParaRPr lang="en-US" sz="2400" dirty="0">
              <a:latin typeface="Calibri" charset="0"/>
            </a:endParaRPr>
          </a:p>
          <a:p>
            <a:r>
              <a:rPr lang="el-GR" sz="2400" dirty="0">
                <a:latin typeface="Calibri" charset="0"/>
              </a:rPr>
              <a:t>Οι νεκροί ιστοί </a:t>
            </a:r>
            <a:r>
              <a:rPr lang="el-GR" sz="2400" dirty="0" err="1">
                <a:latin typeface="Calibri" charset="0"/>
              </a:rPr>
              <a:t>αποχωριζόμενοι</a:t>
            </a:r>
            <a:r>
              <a:rPr lang="el-GR" sz="2400" dirty="0">
                <a:latin typeface="Calibri" charset="0"/>
              </a:rPr>
              <a:t>, αφήνουν </a:t>
            </a:r>
            <a:r>
              <a:rPr lang="el-GR" sz="2400" b="1" dirty="0">
                <a:latin typeface="Calibri" charset="0"/>
              </a:rPr>
              <a:t>τρύπες στο έλασμα </a:t>
            </a:r>
            <a:r>
              <a:rPr lang="el-GR" sz="2400" dirty="0">
                <a:latin typeface="Calibri" charset="0"/>
              </a:rPr>
              <a:t>των φύλλων</a:t>
            </a:r>
          </a:p>
          <a:p>
            <a:r>
              <a:rPr lang="el-GR" sz="2400" dirty="0">
                <a:latin typeface="Calibri" charset="0"/>
              </a:rPr>
              <a:t>Το σύμπτωμα αυτό (‘</a:t>
            </a:r>
            <a:r>
              <a:rPr lang="el-GR" altLang="ja-JP" sz="2400" b="1" dirty="0">
                <a:latin typeface="Calibri" charset="0"/>
              </a:rPr>
              <a:t>τρύπες από σκάγια</a:t>
            </a:r>
            <a:r>
              <a:rPr lang="el-GR" sz="2400" dirty="0">
                <a:latin typeface="Calibri" charset="0"/>
              </a:rPr>
              <a:t>’</a:t>
            </a:r>
            <a:r>
              <a:rPr lang="el-GR" altLang="ja-JP" sz="2400" dirty="0">
                <a:latin typeface="Calibri" charset="0"/>
              </a:rPr>
              <a:t>), μοιάζει με την προσβολή των φύλλων από </a:t>
            </a:r>
            <a:r>
              <a:rPr lang="el-GR" altLang="ja-JP" sz="2400" dirty="0" err="1">
                <a:latin typeface="Calibri" charset="0"/>
              </a:rPr>
              <a:t>κορύνεο</a:t>
            </a:r>
            <a:endParaRPr lang="el-GR" altLang="ja-JP" sz="2400" dirty="0">
              <a:latin typeface="Calibri" charset="0"/>
            </a:endParaRPr>
          </a:p>
          <a:p>
            <a:r>
              <a:rPr lang="el-GR" sz="2400" dirty="0">
                <a:latin typeface="Calibri" charset="0"/>
              </a:rPr>
              <a:t>Τα προσβεβλημένα </a:t>
            </a:r>
            <a:r>
              <a:rPr lang="el-GR" sz="2400" b="1" dirty="0">
                <a:latin typeface="Calibri" charset="0"/>
              </a:rPr>
              <a:t>φύλλα γίνονται χλωρωτικά </a:t>
            </a:r>
            <a:r>
              <a:rPr lang="el-GR" sz="2400" dirty="0">
                <a:latin typeface="Calibri" charset="0"/>
              </a:rPr>
              <a:t>και</a:t>
            </a:r>
            <a:r>
              <a:rPr lang="el-GR" sz="2400" b="1" dirty="0">
                <a:latin typeface="Calibri" charset="0"/>
              </a:rPr>
              <a:t> πέφτουν πρόωρα</a:t>
            </a: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04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 err="1">
                <a:latin typeface="Calibri" charset="0"/>
              </a:rPr>
              <a:t>Blumeriella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i="1" dirty="0" err="1">
                <a:latin typeface="Calibri" charset="0"/>
              </a:rPr>
              <a:t>jaapii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dirty="0">
                <a:latin typeface="Calibri" charset="0"/>
              </a:rPr>
              <a:t>(</a:t>
            </a:r>
            <a:r>
              <a:rPr lang="en-US" sz="2400" b="1" i="1" dirty="0" err="1">
                <a:latin typeface="Calibri" charset="0"/>
              </a:rPr>
              <a:t>Cylindrocarpon</a:t>
            </a:r>
            <a:r>
              <a:rPr lang="en-US" sz="2400" b="1" i="1" dirty="0">
                <a:latin typeface="Calibri" charset="0"/>
              </a:rPr>
              <a:t> </a:t>
            </a:r>
            <a:r>
              <a:rPr lang="en-US" sz="2400" b="1" i="1" dirty="0" err="1">
                <a:latin typeface="Calibri" charset="0"/>
              </a:rPr>
              <a:t>padi</a:t>
            </a:r>
            <a:r>
              <a:rPr lang="en-US" sz="2400" b="1" dirty="0">
                <a:latin typeface="Calibri" charset="0"/>
              </a:rPr>
              <a:t>)</a:t>
            </a:r>
            <a:br>
              <a:rPr lang="en-US" sz="2400" b="1" dirty="0">
                <a:latin typeface="Calibri" charset="0"/>
              </a:rPr>
            </a:br>
            <a:r>
              <a:rPr lang="el-GR" sz="2400" b="1" dirty="0" err="1" smtClean="0">
                <a:latin typeface="Calibri" charset="0"/>
              </a:rPr>
              <a:t>Κυλινδροσπορίωση</a:t>
            </a:r>
            <a:r>
              <a:rPr lang="el-GR" sz="2400" b="1" dirty="0" smtClean="0">
                <a:latin typeface="Calibri" charset="0"/>
              </a:rPr>
              <a:t> </a:t>
            </a:r>
            <a:r>
              <a:rPr lang="el-GR" sz="2400" b="1" dirty="0">
                <a:latin typeface="Calibri" charset="0"/>
              </a:rPr>
              <a:t>της κερασιάς</a:t>
            </a:r>
            <a:endParaRPr lang="en-US" sz="2400" dirty="0">
              <a:latin typeface="Calibri" charset="0"/>
            </a:endParaRPr>
          </a:p>
        </p:txBody>
      </p:sp>
      <p:sp>
        <p:nvSpPr>
          <p:cNvPr id="307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Συμπτώματα προσβολής</a:t>
            </a:r>
          </a:p>
          <a:p>
            <a:r>
              <a:rPr lang="el-GR" sz="2400">
                <a:latin typeface="Calibri" charset="0"/>
              </a:rPr>
              <a:t>Λόγω αποφύλλωσης, οι </a:t>
            </a:r>
            <a:r>
              <a:rPr lang="el-GR" sz="2400" b="1">
                <a:latin typeface="Calibri" charset="0"/>
              </a:rPr>
              <a:t>καρποί </a:t>
            </a:r>
            <a:r>
              <a:rPr lang="el-GR" sz="2400">
                <a:latin typeface="Calibri" charset="0"/>
              </a:rPr>
              <a:t>των έντονα προσβεβλημένων δέντρων </a:t>
            </a:r>
            <a:r>
              <a:rPr lang="el-GR" sz="2400" b="1">
                <a:latin typeface="Calibri" charset="0"/>
              </a:rPr>
              <a:t>δεν ωριμάζουν κανονικά</a:t>
            </a:r>
          </a:p>
          <a:p>
            <a:r>
              <a:rPr lang="el-GR" sz="2400">
                <a:latin typeface="Calibri" charset="0"/>
              </a:rPr>
              <a:t>Οι </a:t>
            </a:r>
            <a:r>
              <a:rPr lang="el-GR" sz="2400" b="1">
                <a:latin typeface="Calibri" charset="0"/>
              </a:rPr>
              <a:t>καρποί</a:t>
            </a:r>
            <a:r>
              <a:rPr lang="el-GR" sz="2400">
                <a:latin typeface="Calibri" charset="0"/>
              </a:rPr>
              <a:t> έχουν ανοιχτό χρωματισμό, είναι </a:t>
            </a:r>
            <a:r>
              <a:rPr lang="el-GR" sz="2400" b="1">
                <a:latin typeface="Calibri" charset="0"/>
              </a:rPr>
              <a:t>μαλακοί και υδαρείς</a:t>
            </a:r>
          </a:p>
          <a:p>
            <a:r>
              <a:rPr lang="el-GR" sz="2400">
                <a:latin typeface="Calibri" charset="0"/>
              </a:rPr>
              <a:t>Η πρόωρη αποφύλλωση καθιστά τα ζημιωμένα δέντρα </a:t>
            </a:r>
            <a:r>
              <a:rPr lang="el-GR" sz="2400" b="1">
                <a:latin typeface="Calibri" charset="0"/>
              </a:rPr>
              <a:t>ευπαθέστερα στους χειμερινούς παγετούς</a:t>
            </a:r>
          </a:p>
          <a:p>
            <a:r>
              <a:rPr lang="el-GR" sz="2400">
                <a:latin typeface="Calibri" charset="0"/>
              </a:rPr>
              <a:t>Οι καρποί, οι ποδίσκοι των καρπών και οι βλαστοί των δέντρων προσβάλλονται σπάνια</a:t>
            </a:r>
            <a:endParaRPr lang="en-US" sz="240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09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>Μικρές, κυκλικές υπέρυθρες-πορφυρές κηλίδες στο έλασμα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Νέκρωση, αποχωρισμός ιστών στις κηλίδες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και σύμπτωμα ‘τρύπες από σκάγια’ σε φύλλο</a:t>
            </a:r>
            <a:endParaRPr lang="en-US" sz="2400" b="1">
              <a:latin typeface="Calibri" charset="0"/>
            </a:endParaRPr>
          </a:p>
        </p:txBody>
      </p:sp>
      <p:pic>
        <p:nvPicPr>
          <p:cNvPr id="219138" name="Picture 2" descr="800px-Blumeriella_jaapii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581275"/>
            <a:ext cx="37211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39" name="Picture 3" descr="25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758950"/>
            <a:ext cx="32496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0" name="Picture 6" descr="http://bugwoodcloud.org/images/768x512/14150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4392613"/>
            <a:ext cx="32480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252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Έντονη χλώρωση του ελάσματος φύλλων κερασιάς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(προσβολή από κυλινδροσπορίωση)</a:t>
            </a:r>
            <a:endParaRPr lang="en-US" sz="2400" b="1">
              <a:latin typeface="Calibri" charset="0"/>
            </a:endParaRPr>
          </a:p>
        </p:txBody>
      </p:sp>
      <p:pic>
        <p:nvPicPr>
          <p:cNvPr id="308226" name="Picture 2" descr="Figure A. Symptoms of cherry leaf spot inf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703388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134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400" b="1">
                <a:latin typeface="Calibri" charset="0"/>
              </a:rPr>
              <a:t>Ξήρανση ανθέων και φύλλων μετά από προσβολή φαιάς σήψης</a:t>
            </a:r>
            <a:endParaRPr lang="en-US" sz="2400" b="1">
              <a:latin typeface="Calibri" charset="0"/>
            </a:endParaRPr>
          </a:p>
        </p:txBody>
      </p:sp>
      <p:pic>
        <p:nvPicPr>
          <p:cNvPr id="166914" name="Content Placeholder 3" descr="Palez-cvjetova-i-grancica-Monilia-laxa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112" r="-12112"/>
          <a:stretch>
            <a:fillRect/>
          </a:stretch>
        </p:blipFill>
        <p:spPr>
          <a:xfrm>
            <a:off x="457200" y="1600200"/>
            <a:ext cx="3927475" cy="2160588"/>
          </a:xfrm>
        </p:spPr>
      </p:pic>
      <p:pic>
        <p:nvPicPr>
          <p:cNvPr id="166915" name="Content Placeholder 3" descr="monilia_triebspitz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581" r="-7581"/>
          <a:stretch>
            <a:fillRect/>
          </a:stretch>
        </p:blipFill>
        <p:spPr bwMode="auto">
          <a:xfrm>
            <a:off x="4384675" y="1600200"/>
            <a:ext cx="3927475" cy="21605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Content Placeholder 3" descr="P42501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566738" y="3973513"/>
            <a:ext cx="3968750" cy="21828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Content Placeholder 3" descr="monília megg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4535488" y="3943350"/>
            <a:ext cx="3970337" cy="21828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861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Η αποφύλλωση που εκδηλώνεται εξασθενεί τα δέντρα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και οι καρποί τους δεν ωριμάζουν κανονικά</a:t>
            </a:r>
            <a:endParaRPr lang="en-US" sz="2400" b="1">
              <a:latin typeface="Calibri" charset="0"/>
            </a:endParaRPr>
          </a:p>
        </p:txBody>
      </p:sp>
      <p:pic>
        <p:nvPicPr>
          <p:cNvPr id="309250" name="Picture 2" descr="Figure B. Montmorency tree defoliated by CLS causing underdeveloped fru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865313"/>
            <a:ext cx="59213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676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Λεπτομέρεια καρποφοριών (ρόδινες/λευκές μάζες σπορίων εξέρχονται από την κάτω φυλλική επιφάνεια)</a:t>
            </a:r>
            <a:endParaRPr lang="en-US" sz="2400" b="1">
              <a:latin typeface="Calibri" charset="0"/>
            </a:endParaRPr>
          </a:p>
        </p:txBody>
      </p:sp>
      <p:pic>
        <p:nvPicPr>
          <p:cNvPr id="310274" name="Picture 2" descr="25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655763"/>
            <a:ext cx="34671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5" name="Picture 3" descr="25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602038"/>
            <a:ext cx="3690938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051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Κυλινδροσπορίωση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Παθογόνο</a:t>
            </a:r>
            <a:endParaRPr lang="en-US" sz="2400" b="1">
              <a:latin typeface="Calibri" charset="0"/>
            </a:endParaRPr>
          </a:p>
        </p:txBody>
      </p:sp>
      <p:sp>
        <p:nvSpPr>
          <p:cNvPr id="311298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l-GR" sz="2400">
                <a:latin typeface="Calibri" charset="0"/>
              </a:rPr>
              <a:t>Η ευπάθεια των φύλλων στις μολύνσεις συμπίπτει με την πτώση των πετάλων στα άνθη κερασιάς</a:t>
            </a:r>
          </a:p>
          <a:p>
            <a:r>
              <a:rPr lang="el-GR" sz="2400">
                <a:latin typeface="Calibri" charset="0"/>
              </a:rPr>
              <a:t>Υγρή περίοδος αρκετών ωρών επιτρέπει την εκδήλωση της προσβολής</a:t>
            </a:r>
          </a:p>
          <a:p>
            <a:r>
              <a:rPr lang="el-GR" sz="2400">
                <a:latin typeface="Calibri" charset="0"/>
              </a:rPr>
              <a:t>Η ανάπτυξη των κηλίδων ευνοείται από υγρό, πολύ βροχερό καιρό και θερμοκρασίες μεταξύ 15-20</a:t>
            </a:r>
            <a:r>
              <a:rPr lang="el-GR" sz="2400" baseline="30000">
                <a:latin typeface="Calibri" charset="0"/>
              </a:rPr>
              <a:t>ο</a:t>
            </a:r>
            <a:r>
              <a:rPr lang="en-US" sz="2400">
                <a:latin typeface="Calibri" charset="0"/>
              </a:rPr>
              <a:t>C</a:t>
            </a:r>
            <a:endParaRPr lang="el-GR" sz="2400">
              <a:latin typeface="Calibri" charset="0"/>
            </a:endParaRPr>
          </a:p>
          <a:p>
            <a:r>
              <a:rPr lang="el-GR" sz="2400">
                <a:latin typeface="Calibri" charset="0"/>
              </a:rPr>
              <a:t>Τα κονίδια (μολύσματα) διασπείρονται με τη βροχή και τα ρεύματα του αέρα</a:t>
            </a:r>
          </a:p>
          <a:p>
            <a:r>
              <a:rPr lang="el-GR" sz="2400">
                <a:latin typeface="Calibri" charset="0"/>
              </a:rPr>
              <a:t>Οι μολύνσεις (αν επικρατούν ευνοϊκές συνθήκες) μολύνουν καθ’ όλη τη διάρκεια της βλαστικής περιόδου</a:t>
            </a:r>
          </a:p>
          <a:p>
            <a:r>
              <a:rPr lang="el-GR" sz="2400">
                <a:latin typeface="Calibri" charset="0"/>
              </a:rPr>
              <a:t>Μολύνσεις μπορούν να πραγματοποιούνται μέχρι τη φυλλόπτωση του φθινοπώρου</a:t>
            </a:r>
          </a:p>
          <a:p>
            <a:endParaRPr lang="en-US" sz="240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3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Ανθράκωση</a:t>
            </a:r>
            <a:r>
              <a:rPr lang="en-US" sz="2400" b="1">
                <a:latin typeface="Calibri" charset="0"/>
              </a:rPr>
              <a:t> (</a:t>
            </a:r>
            <a:r>
              <a:rPr lang="el-GR" sz="2400" b="1">
                <a:latin typeface="Calibri" charset="0"/>
              </a:rPr>
              <a:t>προσβολή φύλλων από </a:t>
            </a:r>
            <a:r>
              <a:rPr lang="en-US" sz="2400" b="1" i="1">
                <a:latin typeface="Calibri" charset="0"/>
              </a:rPr>
              <a:t>Apiognomonia</a:t>
            </a:r>
            <a:r>
              <a:rPr lang="en-US" sz="2400" b="1">
                <a:latin typeface="Calibri" charset="0"/>
              </a:rPr>
              <a:t>)</a:t>
            </a:r>
            <a:r>
              <a:rPr lang="el-GR" sz="2400" b="1">
                <a:latin typeface="Calibri" charset="0"/>
              </a:rPr>
              <a:t/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Συμπτώματα προσβολής</a:t>
            </a:r>
            <a:endParaRPr lang="en-US" sz="2400" b="1">
              <a:latin typeface="Calibri" charset="0"/>
            </a:endParaRPr>
          </a:p>
        </p:txBody>
      </p:sp>
      <p:sp>
        <p:nvSpPr>
          <p:cNvPr id="221186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Calibri" charset="0"/>
              </a:rPr>
              <a:t>A</a:t>
            </a:r>
            <a:r>
              <a:rPr lang="el-GR" sz="2400">
                <a:latin typeface="Calibri" charset="0"/>
              </a:rPr>
              <a:t>πό την ασθένεια προσβάλλονται η </a:t>
            </a:r>
            <a:r>
              <a:rPr lang="el-GR" sz="2400" u="sng">
                <a:latin typeface="Calibri" charset="0"/>
              </a:rPr>
              <a:t>κερασιά</a:t>
            </a:r>
            <a:r>
              <a:rPr lang="el-GR" sz="2400">
                <a:latin typeface="Calibri" charset="0"/>
              </a:rPr>
              <a:t>, η </a:t>
            </a:r>
            <a:r>
              <a:rPr lang="el-GR" sz="2400" u="sng">
                <a:latin typeface="Calibri" charset="0"/>
              </a:rPr>
              <a:t>βυσσινιά</a:t>
            </a:r>
            <a:r>
              <a:rPr lang="el-GR" sz="2400">
                <a:latin typeface="Calibri" charset="0"/>
              </a:rPr>
              <a:t> και η </a:t>
            </a:r>
            <a:r>
              <a:rPr lang="el-GR" sz="2400" u="sng">
                <a:latin typeface="Calibri" charset="0"/>
              </a:rPr>
              <a:t>βερικοκιά</a:t>
            </a:r>
          </a:p>
          <a:p>
            <a:r>
              <a:rPr lang="el-GR" sz="2400">
                <a:latin typeface="Calibri" charset="0"/>
              </a:rPr>
              <a:t>Το πιο χαρακτηριστικό σύμπτωμα της ασθένειας είναι..</a:t>
            </a:r>
          </a:p>
          <a:p>
            <a:r>
              <a:rPr lang="el-GR" sz="2400">
                <a:latin typeface="Calibri" charset="0"/>
              </a:rPr>
              <a:t>Η </a:t>
            </a:r>
            <a:r>
              <a:rPr lang="el-GR" sz="2400" b="1">
                <a:latin typeface="Calibri" charset="0"/>
              </a:rPr>
              <a:t>παραμονή των προσβεβλημένων φύλλων </a:t>
            </a:r>
            <a:r>
              <a:rPr lang="el-GR" sz="2400">
                <a:latin typeface="Calibri" charset="0"/>
              </a:rPr>
              <a:t>πάνω στο δέντρο </a:t>
            </a:r>
            <a:r>
              <a:rPr lang="el-GR" sz="2400" b="1">
                <a:latin typeface="Calibri" charset="0"/>
              </a:rPr>
              <a:t>για μεγάλο χρονικό διάστημα μετά τη φυλλόπτωση</a:t>
            </a:r>
          </a:p>
          <a:p>
            <a:r>
              <a:rPr lang="el-GR" sz="2400">
                <a:latin typeface="Calibri" charset="0"/>
              </a:rPr>
              <a:t>Τα φύλλα παραμένουν καθ’ όλη τη διάρκεια της χειμερινής περιόδου (κάποτε μέχρι την επόμενη άνοιξη)</a:t>
            </a:r>
          </a:p>
          <a:p>
            <a:r>
              <a:rPr lang="el-GR" sz="2400">
                <a:latin typeface="Calibri" charset="0"/>
              </a:rPr>
              <a:t>Τα πρώτα συμπτώματα εμφανίζονται  στις αρχές του καλοκαιριού</a:t>
            </a:r>
          </a:p>
          <a:p>
            <a:r>
              <a:rPr lang="el-GR" sz="2400">
                <a:latin typeface="Calibri" charset="0"/>
              </a:rPr>
              <a:t>Σχηματίζεται </a:t>
            </a:r>
            <a:r>
              <a:rPr lang="el-GR" sz="2400" b="1">
                <a:latin typeface="Calibri" charset="0"/>
              </a:rPr>
              <a:t>χλωρωτική ζώνη στην περιφέρεια </a:t>
            </a:r>
            <a:r>
              <a:rPr lang="el-GR" sz="2400">
                <a:latin typeface="Calibri" charset="0"/>
              </a:rPr>
              <a:t>του ελάσματος των φύλλων</a:t>
            </a:r>
          </a:p>
          <a:p>
            <a:endParaRPr lang="el-GR" sz="240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1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Ανθράκωση</a:t>
            </a:r>
            <a:r>
              <a:rPr lang="en-US" sz="2400" b="1">
                <a:latin typeface="Calibri" charset="0"/>
              </a:rPr>
              <a:t> (</a:t>
            </a:r>
            <a:r>
              <a:rPr lang="el-GR" sz="2400" b="1">
                <a:latin typeface="Calibri" charset="0"/>
              </a:rPr>
              <a:t>προσβολή φύλλων από </a:t>
            </a:r>
            <a:r>
              <a:rPr lang="en-US" sz="2400" b="1" i="1">
                <a:latin typeface="Calibri" charset="0"/>
              </a:rPr>
              <a:t>Apiognomonia</a:t>
            </a:r>
            <a:r>
              <a:rPr lang="en-US" sz="2400" b="1">
                <a:latin typeface="Calibri" charset="0"/>
              </a:rPr>
              <a:t>)</a:t>
            </a:r>
            <a:r>
              <a:rPr lang="el-GR" sz="2400" b="1">
                <a:latin typeface="Calibri" charset="0"/>
              </a:rPr>
              <a:t/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Συμπτώματα προσβολής</a:t>
            </a:r>
            <a:endParaRPr lang="en-US" sz="2400">
              <a:latin typeface="Calibri" charset="0"/>
            </a:endParaRPr>
          </a:p>
        </p:txBody>
      </p:sp>
      <p:sp>
        <p:nvSpPr>
          <p:cNvPr id="313346" name="Content Placeholder 2"/>
          <p:cNvSpPr>
            <a:spLocks noGrp="1"/>
          </p:cNvSpPr>
          <p:nvPr>
            <p:ph idx="1"/>
          </p:nvPr>
        </p:nvSpPr>
        <p:spPr>
          <a:xfrm>
            <a:off x="457200" y="1441450"/>
            <a:ext cx="8229600" cy="5416550"/>
          </a:xfrm>
        </p:spPr>
        <p:txBody>
          <a:bodyPr/>
          <a:lstStyle/>
          <a:p>
            <a:r>
              <a:rPr lang="el-GR" sz="2400">
                <a:latin typeface="Calibri" charset="0"/>
              </a:rPr>
              <a:t>Η εξάπλωση του παθογόνου στους μίσχους των φύλλων </a:t>
            </a:r>
            <a:r>
              <a:rPr lang="el-GR" sz="2400" b="1">
                <a:latin typeface="Calibri" charset="0"/>
              </a:rPr>
              <a:t>παρεμποδίζει το σχηματισμό αφοριστικού ιστού</a:t>
            </a:r>
          </a:p>
          <a:p>
            <a:r>
              <a:rPr lang="el-GR" sz="2400">
                <a:latin typeface="Calibri" charset="0"/>
              </a:rPr>
              <a:t>Ο ιστός σχηματίζεται κανονικά στα δέντρα το φθινόπωρο</a:t>
            </a:r>
          </a:p>
          <a:p>
            <a:r>
              <a:rPr lang="el-GR" sz="2400">
                <a:latin typeface="Calibri" charset="0"/>
              </a:rPr>
              <a:t>Η αδυναμία σχηματισμού </a:t>
            </a:r>
            <a:r>
              <a:rPr lang="el-GR" sz="2400" b="1">
                <a:latin typeface="Calibri" charset="0"/>
              </a:rPr>
              <a:t>δεν επιτρέπει την πτώση των φύλλων</a:t>
            </a:r>
          </a:p>
          <a:p>
            <a:r>
              <a:rPr lang="el-GR" sz="2400">
                <a:latin typeface="Calibri" charset="0"/>
              </a:rPr>
              <a:t>Λόγω της πρόωρης αποξήρανσης των φύλλων τα </a:t>
            </a:r>
            <a:r>
              <a:rPr lang="el-GR" sz="2400" b="1">
                <a:latin typeface="Calibri" charset="0"/>
              </a:rPr>
              <a:t>δέντρα</a:t>
            </a:r>
            <a:r>
              <a:rPr lang="el-GR" sz="2400">
                <a:latin typeface="Calibri" charset="0"/>
              </a:rPr>
              <a:t> καθίστανται </a:t>
            </a:r>
            <a:r>
              <a:rPr lang="el-GR" sz="2400" b="1">
                <a:latin typeface="Calibri" charset="0"/>
              </a:rPr>
              <a:t>καχεκτικά</a:t>
            </a:r>
            <a:r>
              <a:rPr lang="el-GR" sz="2400">
                <a:latin typeface="Calibri" charset="0"/>
              </a:rPr>
              <a:t> και </a:t>
            </a:r>
            <a:r>
              <a:rPr lang="el-GR" sz="2400" b="1">
                <a:latin typeface="Calibri" charset="0"/>
              </a:rPr>
              <a:t>μη παραγωγικά</a:t>
            </a:r>
          </a:p>
          <a:p>
            <a:r>
              <a:rPr lang="el-GR" sz="2400">
                <a:latin typeface="Calibri" charset="0"/>
              </a:rPr>
              <a:t>Εκδηλώνεται φυλλόπτωση και </a:t>
            </a:r>
            <a:r>
              <a:rPr lang="el-GR" sz="2400" b="1">
                <a:latin typeface="Calibri" charset="0"/>
              </a:rPr>
              <a:t>καρπόπτωση</a:t>
            </a:r>
          </a:p>
          <a:p>
            <a:r>
              <a:rPr lang="el-GR" sz="2400">
                <a:latin typeface="Calibri" charset="0"/>
              </a:rPr>
              <a:t>Οι καρποί (προσβάλλονται σπάνια) εμφανίζουν σκληρές, μαύρες κηλίδες στη σάρκα, παραμόρφωση και πέφτουν πρόωρα</a:t>
            </a:r>
            <a:endParaRPr lang="en-US" sz="2400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8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400" dirty="0">
                <a:latin typeface="Calibri" charset="0"/>
              </a:rPr>
              <a:t>Χλωρωτικές περιοχές αναπτύσσονται αρχικά στην </a:t>
            </a:r>
            <a:br>
              <a:rPr lang="el-GR" sz="2400" dirty="0">
                <a:latin typeface="Calibri" charset="0"/>
              </a:rPr>
            </a:br>
            <a:r>
              <a:rPr lang="el-GR" sz="2400" dirty="0">
                <a:latin typeface="Calibri" charset="0"/>
              </a:rPr>
              <a:t>περιφέρεια των προσβεβλημένων φύλλων</a:t>
            </a:r>
            <a:endParaRPr lang="en-US" sz="2400" dirty="0">
              <a:latin typeface="Calibri" charset="0"/>
            </a:endParaRPr>
          </a:p>
        </p:txBody>
      </p:sp>
      <p:pic>
        <p:nvPicPr>
          <p:cNvPr id="222210" name="Picture 2" descr="cherry_leaf_scorch_cherry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690688"/>
            <a:ext cx="3516312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1" name="Picture 3" descr="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3676650"/>
            <a:ext cx="39751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966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200" dirty="0">
                <a:latin typeface="Calibri" charset="0"/>
              </a:rPr>
              <a:t>Η εξάπλωση του παθογόνου στους μίσχους των φύλλων </a:t>
            </a:r>
            <a:r>
              <a:rPr lang="el-GR" sz="2200" dirty="0" smtClean="0">
                <a:latin typeface="Calibri" charset="0"/>
              </a:rPr>
              <a:t>παρεμποδίζει</a:t>
            </a:r>
            <a:br>
              <a:rPr lang="el-GR" sz="2200" dirty="0" smtClean="0">
                <a:latin typeface="Calibri" charset="0"/>
              </a:rPr>
            </a:br>
            <a:r>
              <a:rPr lang="el-GR" sz="2200" dirty="0" smtClean="0">
                <a:latin typeface="Calibri" charset="0"/>
              </a:rPr>
              <a:t> </a:t>
            </a:r>
            <a:r>
              <a:rPr lang="el-GR" sz="2200" dirty="0">
                <a:latin typeface="Calibri" charset="0"/>
              </a:rPr>
              <a:t>το σχηματισμό του αφοριστικού ιστού που σχηματίζεται κανονικά </a:t>
            </a:r>
            <a:r>
              <a:rPr lang="el-GR" sz="2200" dirty="0" smtClean="0">
                <a:latin typeface="Calibri" charset="0"/>
              </a:rPr>
              <a:t/>
            </a:r>
            <a:br>
              <a:rPr lang="el-GR" sz="2200" dirty="0" smtClean="0">
                <a:latin typeface="Calibri" charset="0"/>
              </a:rPr>
            </a:br>
            <a:r>
              <a:rPr lang="el-GR" sz="2200" dirty="0" smtClean="0">
                <a:latin typeface="Calibri" charset="0"/>
              </a:rPr>
              <a:t>από </a:t>
            </a:r>
            <a:r>
              <a:rPr lang="el-GR" sz="2200" dirty="0">
                <a:latin typeface="Calibri" charset="0"/>
              </a:rPr>
              <a:t>το δένδρο το φθινόπωρο και </a:t>
            </a:r>
            <a:r>
              <a:rPr lang="en-US" sz="2200" dirty="0">
                <a:latin typeface="Calibri" charset="0"/>
              </a:rPr>
              <a:t> </a:t>
            </a:r>
            <a:r>
              <a:rPr lang="el-GR" sz="2200" dirty="0">
                <a:latin typeface="Calibri" charset="0"/>
              </a:rPr>
              <a:t>έτσι τα φύλλα δεν πέφτουν</a:t>
            </a:r>
            <a:endParaRPr lang="en-US" sz="2200" dirty="0">
              <a:latin typeface="Calibri" charset="0"/>
            </a:endParaRPr>
          </a:p>
        </p:txBody>
      </p:sp>
      <p:pic>
        <p:nvPicPr>
          <p:cNvPr id="2232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905000"/>
            <a:ext cx="57277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13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latin typeface="Calibri" charset="0"/>
              </a:rPr>
              <a:t/>
            </a:r>
            <a:br>
              <a:rPr lang="en-US" sz="2200" b="1" dirty="0">
                <a:latin typeface="Calibri" charset="0"/>
              </a:rPr>
            </a:br>
            <a:r>
              <a:rPr lang="en-US" sz="2200" b="1" dirty="0">
                <a:latin typeface="Calibri" charset="0"/>
              </a:rPr>
              <a:t/>
            </a:r>
            <a:br>
              <a:rPr lang="en-US" sz="2200" b="1" dirty="0">
                <a:latin typeface="Calibri" charset="0"/>
              </a:rPr>
            </a:br>
            <a:r>
              <a:rPr lang="el-GR" sz="2200" dirty="0">
                <a:latin typeface="Calibri" charset="0"/>
              </a:rPr>
              <a:t>Το χαρακτηριστικό σύμπτωμα της ασθένειας είναι η παραμονή </a:t>
            </a:r>
            <a:r>
              <a:rPr lang="el-GR" sz="2200" dirty="0" smtClean="0">
                <a:latin typeface="Calibri" charset="0"/>
              </a:rPr>
              <a:t>των</a:t>
            </a:r>
            <a:br>
              <a:rPr lang="el-GR" sz="2200" dirty="0" smtClean="0">
                <a:latin typeface="Calibri" charset="0"/>
              </a:rPr>
            </a:br>
            <a:r>
              <a:rPr lang="el-GR" sz="2200" dirty="0" smtClean="0">
                <a:latin typeface="Calibri" charset="0"/>
              </a:rPr>
              <a:t> </a:t>
            </a:r>
            <a:r>
              <a:rPr lang="el-GR" sz="2200" dirty="0">
                <a:latin typeface="Calibri" charset="0"/>
              </a:rPr>
              <a:t>προσβεβλημένων φύλλων πάνω στο δένδρο για πολύ μεγάλο </a:t>
            </a:r>
            <a:r>
              <a:rPr lang="el-GR" sz="2200" dirty="0" smtClean="0">
                <a:latin typeface="Calibri" charset="0"/>
              </a:rPr>
              <a:t>διάστημα</a:t>
            </a:r>
            <a:br>
              <a:rPr lang="el-GR" sz="2200" dirty="0" smtClean="0">
                <a:latin typeface="Calibri" charset="0"/>
              </a:rPr>
            </a:br>
            <a:r>
              <a:rPr lang="el-GR" sz="2200" dirty="0" smtClean="0">
                <a:latin typeface="Calibri" charset="0"/>
              </a:rPr>
              <a:t> μετά </a:t>
            </a:r>
            <a:r>
              <a:rPr lang="el-GR" sz="2200" dirty="0">
                <a:latin typeface="Calibri" charset="0"/>
              </a:rPr>
              <a:t>την </a:t>
            </a:r>
            <a:r>
              <a:rPr lang="el-GR" sz="2200" dirty="0" err="1">
                <a:latin typeface="Calibri" charset="0"/>
              </a:rPr>
              <a:t>φυλλόπτωση</a:t>
            </a:r>
            <a:r>
              <a:rPr lang="el-GR" sz="2200" dirty="0">
                <a:latin typeface="Calibri" charset="0"/>
              </a:rPr>
              <a:t> και συνήθως </a:t>
            </a:r>
            <a:r>
              <a:rPr lang="el-GR" sz="2200" dirty="0" err="1">
                <a:latin typeface="Calibri" charset="0"/>
              </a:rPr>
              <a:t>καθ΄</a:t>
            </a:r>
            <a:r>
              <a:rPr lang="el-GR" sz="2200" dirty="0">
                <a:latin typeface="Calibri" charset="0"/>
              </a:rPr>
              <a:t> όλη τη χειμερινή περίοδο.</a:t>
            </a:r>
            <a:r>
              <a:rPr lang="el-GR" dirty="0">
                <a:latin typeface="Garamond" charset="0"/>
              </a:rPr>
              <a:t/>
            </a:r>
            <a:br>
              <a:rPr lang="el-GR" dirty="0">
                <a:latin typeface="Garamond" charset="0"/>
              </a:rPr>
            </a:br>
            <a:endParaRPr lang="en-US" dirty="0">
              <a:latin typeface="Calibri" charset="0"/>
            </a:endParaRPr>
          </a:p>
        </p:txBody>
      </p:sp>
      <p:pic>
        <p:nvPicPr>
          <p:cNvPr id="224258" name="Picture 3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770063"/>
            <a:ext cx="6227763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795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>Τα φύλλα παραμένουν προσκολλημένα επί των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δέντρων για όλη τη διάρκεια φθινοπώρου-χειμώνα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Τα προσβεβλημένα δέντρα εξασθενούν και γίνονται μη παραγωγικά</a:t>
            </a:r>
            <a:endParaRPr lang="en-US" sz="2400" b="1">
              <a:latin typeface="Calibri" charset="0"/>
            </a:endParaRPr>
          </a:p>
        </p:txBody>
      </p:sp>
      <p:pic>
        <p:nvPicPr>
          <p:cNvPr id="225282" name="Picture 2" descr="SCN0000042cherryLeafscorch_87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601788"/>
            <a:ext cx="331311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3" name="Picture 4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601788"/>
            <a:ext cx="3297238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31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Νέκρωση βραχιόνων (</a:t>
            </a:r>
            <a:r>
              <a:rPr lang="en-US" sz="2400" b="1" i="1" dirty="0" err="1" smtClean="0"/>
              <a:t>Eutypa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lata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πιο χαρακτηριστικό σύμπτωμα προσβολής είναι η </a:t>
            </a:r>
            <a:r>
              <a:rPr lang="el-GR" sz="2400" b="1" dirty="0" smtClean="0"/>
              <a:t>δημιουργία διογκωμένων ελκών</a:t>
            </a:r>
          </a:p>
          <a:p>
            <a:r>
              <a:rPr lang="el-GR" sz="2400" dirty="0" smtClean="0"/>
              <a:t>Τα έλκη παρουσιάζουν επιμήκεις </a:t>
            </a:r>
            <a:r>
              <a:rPr lang="el-GR" sz="2400" b="1" dirty="0" smtClean="0"/>
              <a:t>ρωγμές</a:t>
            </a:r>
            <a:r>
              <a:rPr lang="el-GR" sz="2400" dirty="0" smtClean="0"/>
              <a:t> στους </a:t>
            </a:r>
            <a:r>
              <a:rPr lang="el-GR" sz="2400" b="1" dirty="0" smtClean="0"/>
              <a:t>κλάδους</a:t>
            </a:r>
            <a:r>
              <a:rPr lang="el-GR" sz="2400" dirty="0" smtClean="0"/>
              <a:t> ή τον </a:t>
            </a:r>
            <a:r>
              <a:rPr lang="el-GR" sz="2400" b="1" dirty="0" smtClean="0"/>
              <a:t>κορμό</a:t>
            </a:r>
            <a:r>
              <a:rPr lang="el-GR" sz="2400" dirty="0" smtClean="0"/>
              <a:t> των δέντρων</a:t>
            </a:r>
          </a:p>
          <a:p>
            <a:r>
              <a:rPr lang="el-GR" sz="2400" dirty="0" smtClean="0"/>
              <a:t>Τα έλκη αρχίζουν πάντα από τις </a:t>
            </a:r>
            <a:r>
              <a:rPr lang="el-GR" sz="2400" u="sng" dirty="0" smtClean="0"/>
              <a:t>τομές του κλαδέματος</a:t>
            </a:r>
          </a:p>
          <a:p>
            <a:r>
              <a:rPr lang="el-GR" sz="2400" dirty="0" smtClean="0"/>
              <a:t>Από τα έλκη εξέρχεται </a:t>
            </a:r>
            <a:r>
              <a:rPr lang="el-GR" sz="2400" b="1" dirty="0" smtClean="0"/>
              <a:t>άφθονο κόμμι</a:t>
            </a:r>
          </a:p>
          <a:p>
            <a:r>
              <a:rPr lang="el-GR" sz="2400" dirty="0" smtClean="0"/>
              <a:t>Το </a:t>
            </a:r>
            <a:r>
              <a:rPr lang="el-GR" sz="2400" b="1" dirty="0" smtClean="0"/>
              <a:t>ξύλο</a:t>
            </a:r>
            <a:r>
              <a:rPr lang="el-GR" sz="2400" dirty="0" smtClean="0"/>
              <a:t> (εγκάρδιο και σομφό) στην περιοχή των ελκών </a:t>
            </a:r>
            <a:r>
              <a:rPr lang="el-GR" sz="2400" b="1" dirty="0" smtClean="0"/>
              <a:t>εμφανίζει</a:t>
            </a:r>
            <a:r>
              <a:rPr lang="el-GR" sz="2400" dirty="0" smtClean="0"/>
              <a:t> βαθύ </a:t>
            </a:r>
            <a:r>
              <a:rPr lang="el-GR" sz="2400" b="1" dirty="0" smtClean="0"/>
              <a:t>καστανό μεταχρωματισμό</a:t>
            </a:r>
          </a:p>
          <a:p>
            <a:r>
              <a:rPr lang="el-GR" sz="2400" dirty="0" smtClean="0"/>
              <a:t>Η περαιτέρω ανάπτυξη των ελκών προκαλεί </a:t>
            </a:r>
            <a:r>
              <a:rPr lang="el-GR" sz="2400" b="1" dirty="0" smtClean="0"/>
              <a:t>καχεξία των κλάδων </a:t>
            </a:r>
            <a:r>
              <a:rPr lang="el-GR" sz="2400" dirty="0" smtClean="0"/>
              <a:t>(πολλοί από αυτούς ξηραίνονται αργά το καλοκαίρι)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Νεκροί κλαδίσκοι μαζί με τα φύλλα/άνθη τους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μετά από προσβολή μονίλιας</a:t>
            </a:r>
            <a:endParaRPr lang="en-US" sz="2400" b="1">
              <a:latin typeface="Calibri" charset="0"/>
            </a:endParaRPr>
          </a:p>
        </p:txBody>
      </p:sp>
      <p:pic>
        <p:nvPicPr>
          <p:cNvPr id="290818" name="Picture 4" descr="25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7500"/>
            <a:ext cx="367665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19" name="Picture 5" descr="25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3584575"/>
            <a:ext cx="3729037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575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Νέκρωση βραχιόνων (</a:t>
            </a:r>
            <a:r>
              <a:rPr lang="en-US" sz="2400" b="1" i="1" dirty="0" err="1" smtClean="0"/>
              <a:t>Eutypa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lata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Όταν τα έλκη αναπτύσσονται στο κατώτερο τμήμα του κορμού νεαρών δέντρων, εκδηλώνεται </a:t>
            </a:r>
            <a:r>
              <a:rPr lang="el-GR" sz="2400" b="1" dirty="0" smtClean="0"/>
              <a:t>αποπληξία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μολύνσεις</a:t>
            </a:r>
            <a:r>
              <a:rPr lang="el-GR" sz="2400" dirty="0" smtClean="0"/>
              <a:t> γίνονται πάντα από τις </a:t>
            </a:r>
            <a:r>
              <a:rPr lang="el-GR" sz="2400" b="1" dirty="0" smtClean="0"/>
              <a:t>τομές του κλαδέματος </a:t>
            </a:r>
            <a:r>
              <a:rPr lang="el-GR" sz="2400" dirty="0" smtClean="0"/>
              <a:t>ή άλλες μεγάλες πληγές</a:t>
            </a:r>
          </a:p>
          <a:p>
            <a:r>
              <a:rPr lang="el-GR" sz="2400" dirty="0" smtClean="0"/>
              <a:t>Στη βερυκοκιά, οι πληγές είναι ιδιαίτερα ευπαθείς τις πρώτες 2 έως 6 εβδομάδες, μετά το κλάδεμα</a:t>
            </a:r>
          </a:p>
          <a:p>
            <a:r>
              <a:rPr lang="el-GR" sz="2400" dirty="0" smtClean="0"/>
              <a:t>Το παθογόνο εγκαθίσταται αρχικά στο ξύλο και αργότερα εξαπλώνεται στο κάμβιο και το φλοιό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προσβεβλημένα δέντρα βερυκοκιάς παρουσιάζουν </a:t>
            </a:r>
            <a:br>
              <a:rPr lang="el-GR" sz="2400" dirty="0" smtClean="0"/>
            </a:br>
            <a:r>
              <a:rPr lang="el-GR" sz="2400" dirty="0" smtClean="0"/>
              <a:t>καχεκτική και χλωρωτική βλάστηση</a:t>
            </a:r>
            <a:endParaRPr lang="en-US" sz="2400" dirty="0"/>
          </a:p>
        </p:txBody>
      </p:sp>
      <p:pic>
        <p:nvPicPr>
          <p:cNvPr id="4" name="Content Placeholder 3" descr="fig7l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071" r="-110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Καστανός μεταχρωματισμός του ξύλου</a:t>
            </a:r>
            <a:endParaRPr lang="en-US" sz="2400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450" r="-184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Εκτεταμένη έκκριση κόμμεος σε κορμό βερυκοκιάς προσβεβλημένης από την ασθένεια νέκρωση των βραχιόνων</a:t>
            </a:r>
            <a:endParaRPr lang="en-US" sz="2400" dirty="0"/>
          </a:p>
        </p:txBody>
      </p:sp>
      <p:pic>
        <p:nvPicPr>
          <p:cNvPr id="4" name="Content Placeholder 3" descr="Fig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Δέντρο βερυκοκιάς που νεκρώθηκε από την </a:t>
            </a:r>
            <a:br>
              <a:rPr lang="el-GR" sz="2400" dirty="0" smtClean="0"/>
            </a:br>
            <a:r>
              <a:rPr lang="el-GR" sz="2400" dirty="0" smtClean="0"/>
              <a:t>προσβολή του παθογόνου</a:t>
            </a:r>
            <a:endParaRPr lang="en-US" sz="2400" dirty="0"/>
          </a:p>
        </p:txBody>
      </p:sp>
      <p:pic>
        <p:nvPicPr>
          <p:cNvPr id="4" name="Content Placeholder 3" descr="Fig_2_cro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758" r="-71758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Ασκοσπόρια</a:t>
            </a:r>
            <a:r>
              <a:rPr lang="en-US" sz="2400" dirty="0" smtClean="0"/>
              <a:t> </a:t>
            </a:r>
            <a:r>
              <a:rPr lang="el-GR" sz="2400" dirty="0" smtClean="0"/>
              <a:t>του μύκητα </a:t>
            </a:r>
            <a:r>
              <a:rPr lang="en-US" sz="2400" i="1" dirty="0" err="1" smtClean="0"/>
              <a:t>Eutypa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lata</a:t>
            </a:r>
            <a:r>
              <a:rPr lang="el-GR" sz="2400" dirty="0" smtClean="0"/>
              <a:t> (παθογόνου </a:t>
            </a:r>
            <a:br>
              <a:rPr lang="el-GR" sz="2400" dirty="0" smtClean="0"/>
            </a:br>
            <a:r>
              <a:rPr lang="el-GR" sz="2400" dirty="0" smtClean="0"/>
              <a:t>αιτίου της νέκρωσης των βραχιόνων)</a:t>
            </a:r>
            <a:endParaRPr lang="en-US" sz="2400" dirty="0"/>
          </a:p>
        </p:txBody>
      </p:sp>
      <p:pic>
        <p:nvPicPr>
          <p:cNvPr id="4" name="Content Placeholder 3" descr="fig12l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74" r="-108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Γενική εικόνα δέντρου, έντονα </a:t>
            </a:r>
            <a:br>
              <a:rPr lang="el-GR" sz="2400" dirty="0" smtClean="0"/>
            </a:br>
            <a:r>
              <a:rPr lang="el-GR" sz="2400" dirty="0" smtClean="0"/>
              <a:t>προσβεβλημένου από ευτυπίωση</a:t>
            </a:r>
            <a:endParaRPr lang="en-US" sz="2400" dirty="0"/>
          </a:p>
        </p:txBody>
      </p:sp>
      <p:pic>
        <p:nvPicPr>
          <p:cNvPr id="4" name="Content Placeholder 3" descr="Verticillium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650" r="-686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Έλκος από</a:t>
            </a:r>
            <a:r>
              <a:rPr lang="el-GR" sz="2400" b="1" i="1" dirty="0" smtClean="0"/>
              <a:t> </a:t>
            </a:r>
            <a:r>
              <a:rPr lang="en-US" sz="2400" b="1" i="1" dirty="0" err="1" smtClean="0"/>
              <a:t>Leucostoma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συμπτώματα εμφανίζονται με τη μορφή </a:t>
            </a:r>
            <a:r>
              <a:rPr lang="el-GR" sz="2400" b="1" dirty="0" smtClean="0"/>
              <a:t>έλκους</a:t>
            </a:r>
            <a:r>
              <a:rPr lang="el-GR" sz="2400" dirty="0" smtClean="0"/>
              <a:t> σε </a:t>
            </a:r>
            <a:r>
              <a:rPr lang="el-GR" sz="2400" b="1" dirty="0" smtClean="0"/>
              <a:t>βλαστούς </a:t>
            </a:r>
            <a:r>
              <a:rPr lang="el-GR" sz="2400" dirty="0" smtClean="0"/>
              <a:t>ηλικίας</a:t>
            </a:r>
            <a:r>
              <a:rPr lang="el-GR" sz="2400" b="1" dirty="0" smtClean="0"/>
              <a:t> 1-2 ετών</a:t>
            </a:r>
          </a:p>
          <a:p>
            <a:r>
              <a:rPr lang="el-GR" sz="2400" dirty="0" smtClean="0"/>
              <a:t>Η προσβολή εκδηλώνεται </a:t>
            </a:r>
            <a:r>
              <a:rPr lang="el-GR" sz="2400" b="1" dirty="0" smtClean="0"/>
              <a:t>αργά το φθινόπωρο </a:t>
            </a:r>
            <a:r>
              <a:rPr lang="el-GR" sz="2400" dirty="0" smtClean="0"/>
              <a:t>ή πολύ </a:t>
            </a:r>
            <a:r>
              <a:rPr lang="el-GR" sz="2400" b="1" dirty="0" smtClean="0"/>
              <a:t>νωρίς την άνοιξη</a:t>
            </a:r>
          </a:p>
          <a:p>
            <a:r>
              <a:rPr lang="el-GR" sz="2400" dirty="0" smtClean="0"/>
              <a:t>Ο σχηματισμός των ελκών αρχίζει συνήθως γύρω από τους οφθαλμούς, τις ουλές από την πτώση των φύλλων ή τις μηχανικές πληγές (ζημιές από έντομα, χαλάζι, παγετό)</a:t>
            </a:r>
          </a:p>
          <a:p>
            <a:r>
              <a:rPr lang="el-GR" sz="2400" dirty="0" smtClean="0"/>
              <a:t>Σχηματίζονται </a:t>
            </a:r>
            <a:r>
              <a:rPr lang="el-GR" sz="2400" b="1" dirty="0" smtClean="0"/>
              <a:t>ελαφρά βυθισμένες περιοχές</a:t>
            </a:r>
            <a:r>
              <a:rPr lang="el-GR" sz="2400" dirty="0" smtClean="0"/>
              <a:t>, ανοικτού ή σκούρου </a:t>
            </a:r>
            <a:r>
              <a:rPr lang="el-GR" sz="2400" b="1" dirty="0" smtClean="0"/>
              <a:t>καστανού χρώματος</a:t>
            </a:r>
            <a:endParaRPr lang="el-G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Έλκος από</a:t>
            </a:r>
            <a:r>
              <a:rPr lang="el-GR" sz="2400" b="1" i="1" dirty="0"/>
              <a:t> </a:t>
            </a:r>
            <a:r>
              <a:rPr lang="en-US" sz="2400" b="1" i="1" dirty="0" err="1"/>
              <a:t>Leucostoma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Οι βυθισμένες αυτές θέσεις άλλοτε εμφανίζουν συγκεντρικές ζώνες και άλλοτε όχι</a:t>
            </a:r>
            <a:endParaRPr lang="el-GR" sz="2400" dirty="0"/>
          </a:p>
          <a:p>
            <a:r>
              <a:rPr lang="el-GR" sz="2400" dirty="0" smtClean="0"/>
              <a:t>Η </a:t>
            </a:r>
            <a:r>
              <a:rPr lang="el-GR" sz="2400" dirty="0"/>
              <a:t>επιφάνεια των νεαρών ελκών παραμένει άθικτη</a:t>
            </a:r>
          </a:p>
          <a:p>
            <a:r>
              <a:rPr lang="el-GR" sz="2400" dirty="0"/>
              <a:t>Στα έλκη μεγαλύτερης ηλικίας η επιφάνεια σχίζεται στο κέντρο τους</a:t>
            </a:r>
          </a:p>
          <a:p>
            <a:r>
              <a:rPr lang="el-GR" sz="2400" dirty="0"/>
              <a:t>Κάτω από τα έλκη οι ιστοί εμφανίζουν καστανό μεταχρωματισμό, με σαφές περιθώριο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160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Έλκος από</a:t>
            </a:r>
            <a:r>
              <a:rPr lang="el-GR" sz="2400" b="1" i="1" dirty="0" smtClean="0"/>
              <a:t> </a:t>
            </a:r>
            <a:r>
              <a:rPr lang="en-US" sz="2400" b="1" i="1" dirty="0" err="1" smtClean="0"/>
              <a:t>Leucostoma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έλκη επεκτείνονται κατά μήκος των βλαστών, προκαλούν </a:t>
            </a:r>
            <a:r>
              <a:rPr lang="el-GR" sz="2400" b="1" dirty="0" smtClean="0"/>
              <a:t>νέκρωση των οφθαλμών</a:t>
            </a:r>
          </a:p>
          <a:p>
            <a:r>
              <a:rPr lang="el-GR" sz="2400" dirty="0" smtClean="0"/>
              <a:t>Κάποιες φορές </a:t>
            </a:r>
            <a:r>
              <a:rPr lang="el-GR" sz="2400" b="1" dirty="0" smtClean="0"/>
              <a:t>περιβάλλουν τους νεαρούς βλαστούς</a:t>
            </a:r>
            <a:r>
              <a:rPr lang="el-GR" sz="2400" dirty="0" smtClean="0"/>
              <a:t>, προκαλώντας ξήρανση του υπερκείμενου τμήματός τους</a:t>
            </a:r>
          </a:p>
          <a:p>
            <a:r>
              <a:rPr lang="el-GR" sz="2400" dirty="0" smtClean="0"/>
              <a:t>Τα δέντρα που προσβλήθηκαν το φθινόπωρο εντοπίζονται εύκολα νωρίς την άνοιξη</a:t>
            </a:r>
          </a:p>
          <a:p>
            <a:r>
              <a:rPr lang="el-GR" sz="2400" dirty="0" smtClean="0"/>
              <a:t>Στους προσβεβλημένους βλαστούς τους </a:t>
            </a:r>
            <a:r>
              <a:rPr lang="el-GR" sz="2400" b="1" dirty="0" smtClean="0"/>
              <a:t>δεν εκπτύσσονται ορισμένοι οφθαλμοί </a:t>
            </a:r>
            <a:r>
              <a:rPr lang="el-GR" sz="2400" dirty="0" smtClean="0"/>
              <a:t>ή νεκρώνεται η κορυφή τους</a:t>
            </a:r>
          </a:p>
          <a:p>
            <a:r>
              <a:rPr lang="el-GR" sz="2400" dirty="0" smtClean="0"/>
              <a:t>Στους μεγάλους κλάδους και τους βραχίονες των μολυσμένων δέντρων σχηματίζονται έλκη διαφόρων μεγεθών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Ξήρανση ανθέων και φύλλων μετά από προσβολή φαιάς σήψης</a:t>
            </a:r>
            <a:endParaRPr lang="en-US" sz="2400" dirty="0"/>
          </a:p>
        </p:txBody>
      </p:sp>
      <p:pic>
        <p:nvPicPr>
          <p:cNvPr id="4" name="Content Placeholder 3" descr="Palez-cvjetova-i-grancica-Monilia-laxa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113" r="-121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Έλκος από</a:t>
            </a:r>
            <a:r>
              <a:rPr lang="el-GR" sz="2400" b="1" i="1" dirty="0"/>
              <a:t> </a:t>
            </a:r>
            <a:r>
              <a:rPr lang="en-US" sz="2400" b="1" i="1" dirty="0" err="1"/>
              <a:t>Leucostoma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Στους προσβεβλημένους ιστούς εμφανίζεται </a:t>
            </a:r>
            <a:r>
              <a:rPr lang="el-GR" sz="2400" b="1" dirty="0"/>
              <a:t>έκκριση κόμμεος</a:t>
            </a:r>
          </a:p>
          <a:p>
            <a:r>
              <a:rPr lang="el-GR" sz="2400" dirty="0"/>
              <a:t>Στην επιφάνεια των ελκών και των νεκρών βλαστών, 2-3 εβδομάδες ή και 6 μήνες μετά τη νέκρωση του φλοιού εμφανίζονται οι αγενείς καρποφορίες του παθογόνου</a:t>
            </a:r>
          </a:p>
          <a:p>
            <a:r>
              <a:rPr lang="el-GR" sz="2400" dirty="0"/>
              <a:t>Τα </a:t>
            </a:r>
            <a:r>
              <a:rPr lang="el-GR" sz="2400" b="1" dirty="0"/>
              <a:t>πυκνίδια</a:t>
            </a:r>
            <a:r>
              <a:rPr lang="el-GR" sz="2400" dirty="0"/>
              <a:t> έχουν τη μορφή </a:t>
            </a:r>
            <a:r>
              <a:rPr lang="el-GR" sz="2400" b="1" dirty="0" smtClean="0"/>
              <a:t>μαύρων</a:t>
            </a:r>
            <a:r>
              <a:rPr lang="el-GR" sz="2400" dirty="0" smtClean="0"/>
              <a:t>, </a:t>
            </a:r>
            <a:r>
              <a:rPr lang="el-GR" sz="2400" b="1" dirty="0"/>
              <a:t>υπερυψωμένων στιγμάτων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5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Έλκος από</a:t>
            </a:r>
            <a:r>
              <a:rPr lang="el-GR" sz="2400" b="1" i="1" dirty="0" smtClean="0"/>
              <a:t> </a:t>
            </a:r>
            <a:r>
              <a:rPr lang="en-US" sz="2400" b="1" i="1" dirty="0" err="1" smtClean="0"/>
              <a:t>Leucostoma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Την ασθένεια προκαλεί συνήθως ο ασκομύκητας </a:t>
            </a:r>
            <a:r>
              <a:rPr lang="en-US" sz="2400" i="1" dirty="0" err="1" smtClean="0"/>
              <a:t>Leucostoma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cinctum</a:t>
            </a:r>
            <a:r>
              <a:rPr lang="en-US" sz="2400" i="1" dirty="0" smtClean="0"/>
              <a:t> </a:t>
            </a:r>
            <a:r>
              <a:rPr lang="el-GR" sz="2400" dirty="0" smtClean="0"/>
              <a:t>(</a:t>
            </a:r>
            <a:r>
              <a:rPr lang="en-US" sz="2400" i="1" dirty="0" err="1" smtClean="0"/>
              <a:t>Cytospora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cincta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Τα περιθήκια σχηματίζονται 2-3 χρόνια μετά την εμφάνιση των πυκνιδίων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πυκνιδιοσπόρια</a:t>
            </a:r>
            <a:r>
              <a:rPr lang="el-GR" sz="2400" dirty="0" smtClean="0"/>
              <a:t> αποτελούν την </a:t>
            </a:r>
            <a:r>
              <a:rPr lang="el-GR" sz="2400" b="1" dirty="0" smtClean="0"/>
              <a:t>κύρια μορφή των μολυσμάτων</a:t>
            </a:r>
          </a:p>
          <a:p>
            <a:r>
              <a:rPr lang="el-GR" sz="2400" dirty="0" smtClean="0"/>
              <a:t>Οι μολύνσεις είναι πιθανότερες </a:t>
            </a:r>
            <a:r>
              <a:rPr lang="el-GR" sz="2400" b="1" dirty="0" smtClean="0"/>
              <a:t>αργά το φθινόπωρο </a:t>
            </a:r>
            <a:r>
              <a:rPr lang="el-GR" sz="2400" dirty="0" smtClean="0"/>
              <a:t>(</a:t>
            </a:r>
            <a:r>
              <a:rPr lang="el-GR" sz="2400" u="sng" dirty="0" smtClean="0"/>
              <a:t>Οκτώβριο</a:t>
            </a:r>
            <a:r>
              <a:rPr lang="el-GR" sz="2400" dirty="0" smtClean="0"/>
              <a:t>) και </a:t>
            </a:r>
            <a:r>
              <a:rPr lang="el-GR" sz="2400" b="1" dirty="0" smtClean="0"/>
              <a:t>πολύ νωρίς την άνοιξη </a:t>
            </a:r>
            <a:r>
              <a:rPr lang="el-GR" sz="2400" dirty="0" smtClean="0"/>
              <a:t>(</a:t>
            </a:r>
            <a:r>
              <a:rPr lang="el-GR" sz="2400" u="sng" dirty="0" smtClean="0"/>
              <a:t>Μάρτιος-Απρίλιος</a:t>
            </a:r>
            <a:r>
              <a:rPr lang="el-GR" sz="24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Έλκος από</a:t>
            </a:r>
            <a:r>
              <a:rPr lang="el-GR" sz="2400" b="1" i="1" dirty="0"/>
              <a:t> </a:t>
            </a:r>
            <a:r>
              <a:rPr lang="en-US" sz="2400" b="1" i="1" dirty="0" err="1"/>
              <a:t>Leucostoma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Τότε, τα δέντρα βρίσκονται σε κατάσταση </a:t>
            </a:r>
            <a:r>
              <a:rPr lang="el-GR" sz="2400" dirty="0" err="1"/>
              <a:t>ληθάργου</a:t>
            </a:r>
            <a:r>
              <a:rPr lang="el-GR" sz="2400" dirty="0"/>
              <a:t> και έχουν μεγαλύτερη ευαισθησία στις </a:t>
            </a:r>
            <a:r>
              <a:rPr lang="el-GR" sz="2400" dirty="0" smtClean="0"/>
              <a:t>μολύνσεις</a:t>
            </a:r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Πύλες εισόδου των παθογόνων </a:t>
            </a:r>
            <a:r>
              <a:rPr lang="el-GR" sz="2400" dirty="0" smtClean="0"/>
              <a:t>αποτελούν</a:t>
            </a:r>
            <a:r>
              <a:rPr lang="en-US" sz="2400" dirty="0" smtClean="0"/>
              <a:t>:</a:t>
            </a:r>
            <a:r>
              <a:rPr lang="el-GR" sz="2400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οι </a:t>
            </a:r>
            <a:r>
              <a:rPr lang="el-GR" sz="2400" dirty="0"/>
              <a:t>τομές </a:t>
            </a:r>
            <a:r>
              <a:rPr lang="el-GR" sz="2400" dirty="0" smtClean="0"/>
              <a:t>κλαδέματος</a:t>
            </a:r>
            <a:endParaRPr lang="el-GR" sz="2400" dirty="0"/>
          </a:p>
          <a:p>
            <a:pPr>
              <a:buFont typeface="Wingdings" charset="2"/>
              <a:buChar char="ü"/>
            </a:pPr>
            <a:r>
              <a:rPr lang="el-GR" sz="2400" dirty="0" smtClean="0"/>
              <a:t>οι </a:t>
            </a:r>
            <a:r>
              <a:rPr lang="el-GR" sz="2400" dirty="0"/>
              <a:t>προσβεβλημένες θέσεις από έντομα ή άλλα </a:t>
            </a:r>
            <a:r>
              <a:rPr lang="el-GR" sz="2400" dirty="0" smtClean="0"/>
              <a:t>παθογόνα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οι </a:t>
            </a:r>
            <a:r>
              <a:rPr lang="el-GR" sz="2400" dirty="0"/>
              <a:t>ζημιές από χαμηλές </a:t>
            </a:r>
            <a:r>
              <a:rPr lang="el-GR" sz="2400" dirty="0" smtClean="0"/>
              <a:t>θερμοκρασίες</a:t>
            </a:r>
            <a:endParaRPr lang="el-GR" sz="2400" dirty="0"/>
          </a:p>
          <a:p>
            <a:pPr>
              <a:buFont typeface="Wingdings" charset="2"/>
              <a:buChar char="ü"/>
            </a:pPr>
            <a:r>
              <a:rPr lang="el-GR" sz="2400" dirty="0"/>
              <a:t>ο</a:t>
            </a:r>
            <a:r>
              <a:rPr lang="el-GR" sz="2400" dirty="0" smtClean="0"/>
              <a:t>ι ζημιές από </a:t>
            </a:r>
            <a:r>
              <a:rPr lang="el-GR" sz="2400" dirty="0" err="1" smtClean="0"/>
              <a:t>ηλιοκαύματα</a:t>
            </a:r>
            <a:r>
              <a:rPr lang="el-GR" sz="2400" dirty="0" smtClean="0"/>
              <a:t>  </a:t>
            </a:r>
            <a:endParaRPr lang="en-US" sz="2400" dirty="0"/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90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Πηγές μόλυνσης και εισόδου του παθογόνου αποτελούν πρωταρχικά οι τομές του κλαδέματος των δέντρων</a:t>
            </a:r>
            <a:endParaRPr lang="en-US" sz="2400" dirty="0"/>
          </a:p>
        </p:txBody>
      </p:sp>
      <p:pic>
        <p:nvPicPr>
          <p:cNvPr id="4" name="Content Placeholder 3" descr="LeucostomaCanker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663" r="-966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Συμπτώματα προσβολής από </a:t>
            </a:r>
            <a:r>
              <a:rPr lang="en-US" sz="2400" i="1" dirty="0" err="1" smtClean="0"/>
              <a:t>Leucostoma</a:t>
            </a:r>
            <a:r>
              <a:rPr lang="en-US" sz="2400" dirty="0" smtClean="0"/>
              <a:t>, </a:t>
            </a:r>
            <a:r>
              <a:rPr lang="el-GR" sz="2400" dirty="0" smtClean="0"/>
              <a:t>σε βλαστούς ηλικίας 1-2 ετών</a:t>
            </a:r>
            <a:r>
              <a:rPr lang="en-US" sz="2400" dirty="0" smtClean="0"/>
              <a:t> </a:t>
            </a:r>
            <a:r>
              <a:rPr lang="el-GR" sz="2400" dirty="0" smtClean="0"/>
              <a:t>Σχηματισμός ελκών που περιβάλλουν ετήσιο βλαστό και </a:t>
            </a:r>
            <a:br>
              <a:rPr lang="el-GR" sz="2400" dirty="0" smtClean="0"/>
            </a:br>
            <a:r>
              <a:rPr lang="el-GR" sz="2400" dirty="0" smtClean="0"/>
              <a:t>έκκριση κομμέος ανοικτοκάστανης απόχρωσης</a:t>
            </a:r>
            <a:endParaRPr lang="en-US" sz="2400" dirty="0"/>
          </a:p>
        </p:txBody>
      </p:sp>
      <p:pic>
        <p:nvPicPr>
          <p:cNvPr id="4" name="Content Placeholder 3" descr="LeucostomaCanker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Έλκος μεγαλύτερης ηλικίας σε κλάδο ροδακινιάς</a:t>
            </a:r>
            <a:endParaRPr lang="en-US" sz="2400" dirty="0"/>
          </a:p>
        </p:txBody>
      </p:sp>
      <p:pic>
        <p:nvPicPr>
          <p:cNvPr id="4" name="Content Placeholder 3" descr="LeucostomaCanker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368" r="-113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Αυτή η τομή κλαδέματος αφήνει μια ουλή που μπορεί να αποτελέσει δυνητική εστία (πύλη) εισόδου του παθογόνου</a:t>
            </a:r>
            <a:endParaRPr lang="en-US" sz="2400" dirty="0"/>
          </a:p>
        </p:txBody>
      </p:sp>
      <p:pic>
        <p:nvPicPr>
          <p:cNvPr id="4" name="Content Placeholder 3" descr="LeucostomaCanker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853" r="-985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Κάτω από τα έλκη οι ιστοί εμφανίζουν καστανό μεταχρωματισμό</a:t>
            </a:r>
            <a:r>
              <a:rPr lang="el-GR" sz="2400" dirty="0" smtClean="0"/>
              <a:t>,</a:t>
            </a:r>
            <a:br>
              <a:rPr lang="el-GR" sz="2400" dirty="0" smtClean="0"/>
            </a:br>
            <a:r>
              <a:rPr lang="el-GR" sz="2400" dirty="0" smtClean="0"/>
              <a:t> </a:t>
            </a:r>
            <a:r>
              <a:rPr lang="el-GR" sz="2400" dirty="0" smtClean="0"/>
              <a:t>που διαχωρίζεται σαφώς από τους υγιείς ιστούς</a:t>
            </a:r>
            <a:endParaRPr lang="en-US" sz="2400" dirty="0"/>
          </a:p>
        </p:txBody>
      </p:sp>
      <p:pic>
        <p:nvPicPr>
          <p:cNvPr id="4" name="Content Placeholder 3" descr="cytospora-cank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2070" r="-420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πυκνίδια εμφανίζονται ως μαύρα, υπερυψωμένα στίγματα επί της επιφάνειας των νεκρών βλαστών ή των ελκών</a:t>
            </a:r>
            <a:endParaRPr lang="en-US" sz="2400" dirty="0"/>
          </a:p>
        </p:txBody>
      </p:sp>
      <p:pic>
        <p:nvPicPr>
          <p:cNvPr id="4" name="Content Placeholder 3" descr="LeucostomaCanker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74" r="-94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πυκνιδιοσπόρια εξέρχονται ως μάζα από τα πυκνίδια όταν επικρατούν συνθήκες υψηλής σχετικής υγρασίας</a:t>
            </a:r>
            <a:endParaRPr lang="en-US" sz="2400" dirty="0"/>
          </a:p>
        </p:txBody>
      </p:sp>
      <p:pic>
        <p:nvPicPr>
          <p:cNvPr id="4" name="Content Placeholder 3" descr="LeucostomaCanker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74" r="-94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Νέκρωση ανθέων που παραμένουν </a:t>
            </a:r>
            <a:br>
              <a:rPr lang="el-GR" sz="2400" dirty="0" smtClean="0"/>
            </a:br>
            <a:r>
              <a:rPr lang="el-GR" sz="2400" dirty="0" smtClean="0"/>
              <a:t>προσκολλημένα επί του κλαδίσκου</a:t>
            </a:r>
            <a:endParaRPr lang="en-US" sz="2400" dirty="0"/>
          </a:p>
        </p:txBody>
      </p:sp>
      <p:pic>
        <p:nvPicPr>
          <p:cNvPr id="4" name="Content Placeholder 3" descr="monilia_triebspitz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80" r="-758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Σε έντονα προσβεβλημένους οπωρώνες είναι απαραίτητο να απομακρυνθούν μεγάλες ποσότητες νεκρού ξύλου</a:t>
            </a:r>
            <a:endParaRPr lang="en-US" sz="2400" dirty="0"/>
          </a:p>
        </p:txBody>
      </p:sp>
      <p:pic>
        <p:nvPicPr>
          <p:cNvPr id="4" name="Content Placeholder 3" descr="LeucostomaCanker1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906" r="-8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Βακτηριακό έλκος πυρηνοκάρπων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morsprunorum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ασθένεια προκαλεί το σχηματισμό </a:t>
            </a:r>
            <a:r>
              <a:rPr lang="el-GR" sz="2400" b="1" dirty="0" smtClean="0"/>
              <a:t>ελκών</a:t>
            </a:r>
            <a:r>
              <a:rPr lang="el-GR" sz="2400" dirty="0" smtClean="0"/>
              <a:t> στους κλάδους</a:t>
            </a:r>
          </a:p>
          <a:p>
            <a:r>
              <a:rPr lang="el-GR" sz="2400" dirty="0" smtClean="0"/>
              <a:t>Συνέπεια της προσβολής είναι η </a:t>
            </a:r>
            <a:r>
              <a:rPr lang="el-GR" sz="2400" b="1" dirty="0" smtClean="0"/>
              <a:t>ξήρανση οφθαλμών</a:t>
            </a:r>
            <a:r>
              <a:rPr lang="el-GR" sz="2400" dirty="0" smtClean="0"/>
              <a:t>, </a:t>
            </a:r>
            <a:r>
              <a:rPr lang="el-GR" sz="2400" b="1" dirty="0" smtClean="0"/>
              <a:t>κεντρίων</a:t>
            </a:r>
            <a:r>
              <a:rPr lang="el-GR" sz="2400" dirty="0" smtClean="0"/>
              <a:t>,</a:t>
            </a:r>
            <a:r>
              <a:rPr lang="el-GR" sz="2400" b="1" dirty="0" smtClean="0"/>
              <a:t> κλαδίσκων </a:t>
            </a:r>
            <a:r>
              <a:rPr lang="el-GR" sz="2400" dirty="0" smtClean="0"/>
              <a:t>και</a:t>
            </a:r>
            <a:r>
              <a:rPr lang="el-GR" sz="2400" b="1" dirty="0" smtClean="0"/>
              <a:t> κλάδων</a:t>
            </a:r>
          </a:p>
          <a:p>
            <a:r>
              <a:rPr lang="el-GR" sz="2400" dirty="0" smtClean="0"/>
              <a:t>Επίσης, το παθογόνο προκαλεί </a:t>
            </a:r>
            <a:r>
              <a:rPr lang="el-GR" sz="2400" b="1" dirty="0" smtClean="0"/>
              <a:t>κηλιδώσεις φύλλων </a:t>
            </a:r>
            <a:r>
              <a:rPr lang="el-GR" sz="2400" dirty="0" smtClean="0"/>
              <a:t>και σπανιότερα καρπών</a:t>
            </a:r>
          </a:p>
          <a:p>
            <a:r>
              <a:rPr lang="el-GR" sz="2400" dirty="0" smtClean="0"/>
              <a:t>Τα πρώτα συμπτώματα από τις μολύνσεις των κλάδων εμφανίζονται κατά τα </a:t>
            </a:r>
            <a:r>
              <a:rPr lang="el-GR" sz="2400" b="1" u="sng" dirty="0" smtClean="0"/>
              <a:t>τέλη του χειμώνα ή τις αρχές της άνοιξης</a:t>
            </a:r>
          </a:p>
          <a:p>
            <a:r>
              <a:rPr lang="el-GR" sz="2400" dirty="0" smtClean="0"/>
              <a:t>Οι προσβολές εξελίσσονται στη διάρκεια της άνοιξης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/>
              <a:t>Βακτηριακό έλκος πυρηνοκάρπων</a:t>
            </a:r>
            <a:br>
              <a:rPr lang="el-GR" sz="2400" b="1" dirty="0"/>
            </a:br>
            <a:r>
              <a:rPr lang="el-GR" sz="2400" b="1" dirty="0" smtClean="0"/>
              <a:t>Συμπτώματα </a:t>
            </a:r>
            <a:r>
              <a:rPr lang="el-GR" sz="2400" b="1" dirty="0"/>
              <a:t>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Το έλκος ξεκινά ως </a:t>
            </a:r>
            <a:r>
              <a:rPr lang="el-GR" sz="2400" b="1" dirty="0"/>
              <a:t>μικρή</a:t>
            </a:r>
            <a:r>
              <a:rPr lang="el-GR" sz="2400" dirty="0"/>
              <a:t>, </a:t>
            </a:r>
            <a:r>
              <a:rPr lang="el-GR" sz="2400" b="1" dirty="0"/>
              <a:t>υδατώδης κηλίδα</a:t>
            </a:r>
            <a:r>
              <a:rPr lang="el-GR" sz="2400" dirty="0"/>
              <a:t>, ακανόνιστου σχήματος</a:t>
            </a:r>
          </a:p>
          <a:p>
            <a:r>
              <a:rPr lang="el-GR" sz="2400" dirty="0"/>
              <a:t>Τα αρχικά συμπτώματα εμφανίζονται </a:t>
            </a:r>
            <a:r>
              <a:rPr lang="el-GR" sz="2400" u="sng" dirty="0"/>
              <a:t>γύρω από έναν οφθαλμό ή κεντρί ή μικρή πληγή</a:t>
            </a:r>
          </a:p>
          <a:p>
            <a:r>
              <a:rPr lang="el-GR" sz="2400" dirty="0"/>
              <a:t>Η κηλίδα προσβολής αποκτά </a:t>
            </a:r>
            <a:r>
              <a:rPr lang="el-GR" sz="2400" b="1" dirty="0"/>
              <a:t>καστανό</a:t>
            </a:r>
            <a:r>
              <a:rPr lang="el-GR" sz="2400" dirty="0"/>
              <a:t> ή </a:t>
            </a:r>
            <a:r>
              <a:rPr lang="el-GR" sz="2400" b="1" dirty="0"/>
              <a:t>καστανόμαυρο χρώμα</a:t>
            </a:r>
          </a:p>
          <a:p>
            <a:r>
              <a:rPr lang="el-GR" sz="2400" dirty="0"/>
              <a:t>Η προσβεβλημένη περιοχή μεγαλώνει κυρίως σε μήκος και εξελίσσεται σε </a:t>
            </a:r>
            <a:r>
              <a:rPr lang="el-GR" sz="2400" b="1" dirty="0"/>
              <a:t>εκτεταμένο έλκος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6857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Βακτηριακό έλκος πυρηνοκάρπων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morsprunorum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επιφάνεια του έλκους </a:t>
            </a:r>
            <a:r>
              <a:rPr lang="el-GR" sz="2400" b="1" dirty="0" smtClean="0"/>
              <a:t>βυθίζεται</a:t>
            </a:r>
            <a:r>
              <a:rPr lang="el-GR" sz="2400" dirty="0" smtClean="0"/>
              <a:t> και συχνά </a:t>
            </a:r>
            <a:r>
              <a:rPr lang="el-GR" sz="2400" b="1" dirty="0" smtClean="0"/>
              <a:t>σχίζεται κατά μήκος</a:t>
            </a:r>
            <a:r>
              <a:rPr lang="el-GR" sz="2400" dirty="0" smtClean="0"/>
              <a:t> στην περιφέρεια του έλκους</a:t>
            </a:r>
          </a:p>
          <a:p>
            <a:r>
              <a:rPr lang="el-GR" sz="2400" dirty="0" smtClean="0"/>
              <a:t>Από τις σχισμές εξέρχεται </a:t>
            </a:r>
            <a:r>
              <a:rPr lang="el-GR" sz="2400" b="1" dirty="0" smtClean="0"/>
              <a:t>άφθονο κόμμι </a:t>
            </a:r>
            <a:r>
              <a:rPr lang="el-GR" sz="2400" dirty="0" smtClean="0"/>
              <a:t>που στερεοποιείται και σχηματίζει </a:t>
            </a:r>
            <a:r>
              <a:rPr lang="el-GR" sz="2400" b="1" dirty="0" smtClean="0"/>
              <a:t>μεγάλους όγκους </a:t>
            </a:r>
            <a:r>
              <a:rPr lang="el-GR" sz="2400" dirty="0" smtClean="0"/>
              <a:t>γύρω από το έλκος</a:t>
            </a:r>
          </a:p>
          <a:p>
            <a:r>
              <a:rPr lang="el-GR" sz="2400" dirty="0" smtClean="0"/>
              <a:t>Πολλές φορές τα έλκη συνενώνονται με άλλα και σχηματίζουν νεκρωτικές ζώνες αρκετά μεγάλης έκτασης</a:t>
            </a:r>
          </a:p>
          <a:p>
            <a:r>
              <a:rPr lang="el-GR" sz="2400" dirty="0" smtClean="0"/>
              <a:t>Οι νεκρωτικές περιοχές </a:t>
            </a:r>
            <a:r>
              <a:rPr lang="el-GR" sz="2400" b="1" dirty="0" smtClean="0"/>
              <a:t>περιβάλλουν κλαδίσκους ή κλάδους</a:t>
            </a:r>
            <a:r>
              <a:rPr lang="el-GR" sz="2400" dirty="0" smtClean="0"/>
              <a:t> ή και τον κορμό των προσβεβλημένων δέντρων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/>
              <a:t>Βακτηριακό έλκος πυρηνοκάρπων</a:t>
            </a:r>
            <a:br>
              <a:rPr lang="el-GR" sz="2400" b="1" dirty="0"/>
            </a:br>
            <a:r>
              <a:rPr lang="el-GR" sz="2400" b="1" dirty="0" smtClean="0"/>
              <a:t>Συμπτώματα </a:t>
            </a:r>
            <a:r>
              <a:rPr lang="el-GR" sz="2400" b="1" dirty="0"/>
              <a:t>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Αυτό </a:t>
            </a:r>
            <a:r>
              <a:rPr lang="el-GR" sz="2400" dirty="0" smtClean="0"/>
              <a:t>προκαλεί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τ</a:t>
            </a:r>
            <a:r>
              <a:rPr lang="el-GR" sz="2400" dirty="0" smtClean="0"/>
              <a:t>η μη </a:t>
            </a:r>
            <a:r>
              <a:rPr lang="el-GR" sz="2400" dirty="0" err="1"/>
              <a:t>έκπτυξη</a:t>
            </a:r>
            <a:r>
              <a:rPr lang="el-GR" sz="2400" dirty="0"/>
              <a:t> </a:t>
            </a:r>
            <a:r>
              <a:rPr lang="el-GR" sz="2400" dirty="0" smtClean="0"/>
              <a:t>οφθαλμών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τη </a:t>
            </a:r>
            <a:r>
              <a:rPr lang="el-GR" sz="2400" dirty="0"/>
              <a:t>νέκρωση </a:t>
            </a:r>
            <a:r>
              <a:rPr lang="el-GR" sz="2400" dirty="0" err="1" smtClean="0"/>
              <a:t>κεντρίων</a:t>
            </a:r>
            <a:endParaRPr lang="el-GR" sz="2400" dirty="0" smtClean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τη </a:t>
            </a:r>
            <a:r>
              <a:rPr lang="el-GR" sz="2400" b="1" dirty="0"/>
              <a:t>δημιουργία καχεκτικής</a:t>
            </a:r>
            <a:r>
              <a:rPr lang="el-GR" sz="2400" dirty="0"/>
              <a:t>,</a:t>
            </a:r>
            <a:r>
              <a:rPr lang="el-GR" sz="2400" b="1" dirty="0"/>
              <a:t> χλωρωτικής βλάστησης </a:t>
            </a:r>
            <a:r>
              <a:rPr lang="el-GR" sz="2400" dirty="0"/>
              <a:t>στη μια πλευρά του κλάδου</a:t>
            </a:r>
          </a:p>
          <a:p>
            <a:r>
              <a:rPr lang="el-GR" sz="2400" dirty="0"/>
              <a:t>Μπορεί να εκδηλωθεί ακόμα και </a:t>
            </a:r>
            <a:r>
              <a:rPr lang="el-GR" sz="2400" b="1" dirty="0"/>
              <a:t>ξήρανση κλάδων</a:t>
            </a:r>
            <a:r>
              <a:rPr lang="el-GR" sz="2400" dirty="0"/>
              <a:t> ή και </a:t>
            </a:r>
            <a:r>
              <a:rPr lang="el-GR" sz="2400" b="1" dirty="0" smtClean="0"/>
              <a:t>ξήρανση ολόκληρου </a:t>
            </a:r>
            <a:r>
              <a:rPr lang="el-GR" sz="2400" b="1" dirty="0"/>
              <a:t>του δέντρου</a:t>
            </a:r>
          </a:p>
          <a:p>
            <a:r>
              <a:rPr lang="el-GR" sz="2400" b="1" dirty="0"/>
              <a:t>Εσωτερικά</a:t>
            </a:r>
            <a:r>
              <a:rPr lang="el-GR" sz="2400" dirty="0"/>
              <a:t>, οι προσβεβλημένοι ιστοί αρχικά έχουν </a:t>
            </a:r>
            <a:r>
              <a:rPr lang="el-GR" sz="2400" b="1" dirty="0"/>
              <a:t>ανοικτό</a:t>
            </a:r>
            <a:r>
              <a:rPr lang="el-GR" sz="2400" dirty="0"/>
              <a:t> </a:t>
            </a:r>
            <a:r>
              <a:rPr lang="el-GR" sz="2400" b="1" dirty="0"/>
              <a:t>καστανό χρώμα </a:t>
            </a:r>
            <a:r>
              <a:rPr lang="el-GR" sz="2400" dirty="0"/>
              <a:t>με υδατώδη εμφάνιση, συνήθως σε ζώνες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022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Βακτηριακό έλκος πυρηνοκάρπων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morsprunorum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3075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ιστοί διαποτίζονται με κόμμι και τελικά αποκτούν </a:t>
            </a:r>
            <a:r>
              <a:rPr lang="el-GR" sz="2400" b="1" dirty="0" smtClean="0"/>
              <a:t>καστανό-μαύρο χρώμα</a:t>
            </a:r>
            <a:r>
              <a:rPr lang="el-GR" sz="2400" dirty="0" smtClean="0"/>
              <a:t>, </a:t>
            </a:r>
            <a:r>
              <a:rPr lang="el-GR" sz="2400" b="1" dirty="0" smtClean="0"/>
              <a:t>συρρικώνονται</a:t>
            </a:r>
            <a:r>
              <a:rPr lang="el-GR" sz="2400" dirty="0" smtClean="0"/>
              <a:t> και </a:t>
            </a:r>
            <a:r>
              <a:rPr lang="el-GR" sz="2400" b="1" dirty="0" smtClean="0"/>
              <a:t>νεκρώνονται</a:t>
            </a:r>
          </a:p>
          <a:p>
            <a:r>
              <a:rPr lang="el-GR" sz="2400" dirty="0" smtClean="0"/>
              <a:t>Στα τέλη της άνοιξης ή τις αρχές καλοκαιριού τα δέντρα αντιδρούν με </a:t>
            </a:r>
            <a:r>
              <a:rPr lang="el-GR" sz="2400" b="1" dirty="0" smtClean="0"/>
              <a:t>σχηματισμό επουλωτικού ιστού </a:t>
            </a:r>
            <a:r>
              <a:rPr lang="el-GR" sz="2400" dirty="0" smtClean="0"/>
              <a:t>στην περιφέρεια των ελκών</a:t>
            </a:r>
          </a:p>
          <a:p>
            <a:r>
              <a:rPr lang="el-GR" sz="2400" dirty="0" smtClean="0"/>
              <a:t>Το έλκος διακόπτει την ανάπτυξή του, αδρανοποιείται και επέρχεται νέκρωση των βακτηρίων που βρίσκονται εντός του φλοιού</a:t>
            </a:r>
          </a:p>
          <a:p>
            <a:r>
              <a:rPr lang="el-GR" sz="2400" dirty="0" smtClean="0"/>
              <a:t>Η περιφέρεια των ελκών εμφανίζεται </a:t>
            </a:r>
            <a:r>
              <a:rPr lang="el-GR" sz="2400" b="1" dirty="0" smtClean="0"/>
              <a:t>ελαφρά υπερυψωμένη</a:t>
            </a:r>
          </a:p>
          <a:p>
            <a:r>
              <a:rPr lang="el-GR" sz="2400" dirty="0" smtClean="0"/>
              <a:t>Στα φύλλα, η ασθένεια προκαλεί μικρές, κυκλικές (στην αρχή υδατώδεις και αργότερα καστανές), κηλίδες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/>
              <a:t>Βακτηριακό έλκος πυρηνοκάρπων</a:t>
            </a:r>
            <a:br>
              <a:rPr lang="el-GR" sz="2400" b="1" dirty="0"/>
            </a:br>
            <a:r>
              <a:rPr lang="el-GR" sz="2400" b="1" dirty="0" smtClean="0"/>
              <a:t>Συμπτώματα </a:t>
            </a:r>
            <a:r>
              <a:rPr lang="el-GR" sz="2400" b="1" dirty="0"/>
              <a:t>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Οι κηλίδες </a:t>
            </a:r>
            <a:r>
              <a:rPr lang="el-GR" sz="2400" b="1" dirty="0"/>
              <a:t>περιβάλλονται από κίτρινη ζώνη </a:t>
            </a:r>
            <a:r>
              <a:rPr lang="el-GR" sz="2400" dirty="0"/>
              <a:t>(άλω)</a:t>
            </a:r>
          </a:p>
          <a:p>
            <a:r>
              <a:rPr lang="el-GR" sz="2400" dirty="0"/>
              <a:t>Οι προσβεβλημένοι ιστοί νεκρώνονται, συνήθως αποχωρίζονται από τους υγιείς ιστούς και πέφτουν</a:t>
            </a:r>
          </a:p>
          <a:p>
            <a:r>
              <a:rPr lang="el-GR" sz="2400" dirty="0"/>
              <a:t>Αυτό, συντελεί στη δημιουργία του συμπτώματος ‘</a:t>
            </a:r>
            <a:r>
              <a:rPr lang="el-GR" sz="2400" b="1" dirty="0"/>
              <a:t>τρύπες από σκάγια’ στο έλασμα</a:t>
            </a:r>
          </a:p>
          <a:p>
            <a:r>
              <a:rPr lang="el-GR" sz="2400" dirty="0"/>
              <a:t>Επί των κηλίδων στο κάτω μέρος του ελάσματος εμφανίζεται </a:t>
            </a:r>
            <a:r>
              <a:rPr lang="el-GR" sz="2400" b="1" dirty="0"/>
              <a:t>παχύρρευστο βακτηριακό έκκριμα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3839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Βακτηριακό έλκος πυρηνοκάρπων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morsprunorum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625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παθογόνο αίτιο έχει άριστη θερμοκρασία ανάπτυξης τους 25</a:t>
            </a:r>
            <a:r>
              <a:rPr lang="el-GR" sz="2400" baseline="30000" dirty="0" smtClean="0"/>
              <a:t>ο</a:t>
            </a:r>
            <a:r>
              <a:rPr lang="en-US" sz="2400" dirty="0" smtClean="0"/>
              <a:t>C</a:t>
            </a:r>
            <a:r>
              <a:rPr lang="el-GR" sz="2400" dirty="0" smtClean="0"/>
              <a:t> και μέγιστη τους 35</a:t>
            </a:r>
            <a:r>
              <a:rPr lang="el-GR" sz="2400" baseline="30000" dirty="0" smtClean="0"/>
              <a:t>ο</a:t>
            </a:r>
            <a:r>
              <a:rPr lang="en-US" sz="2400" dirty="0" smtClean="0"/>
              <a:t>C</a:t>
            </a:r>
            <a:endParaRPr lang="el-GR" sz="2400" dirty="0" smtClean="0"/>
          </a:p>
          <a:p>
            <a:r>
              <a:rPr lang="el-GR" sz="2400" dirty="0" smtClean="0"/>
              <a:t>Το βακτήριο παρουσιάζει δύο φάσεις ανάπτυξης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Στην παρασιτική φάση το βακτήριο </a:t>
            </a:r>
            <a:r>
              <a:rPr lang="el-GR" sz="2400" u="sng" dirty="0" smtClean="0"/>
              <a:t>εγκαθίσταται και πολλαπλασιάζεται στους φυτικούς ιστούς</a:t>
            </a:r>
            <a:r>
              <a:rPr lang="el-GR" sz="2400" dirty="0" smtClean="0"/>
              <a:t>, προκαλώντας την ασθένεια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Στην σαπροφυτική φάση το βακτήριο </a:t>
            </a:r>
            <a:r>
              <a:rPr lang="el-GR" sz="2400" u="sng" dirty="0" smtClean="0"/>
              <a:t>ζει επιφυτικά στο φύλλωμα </a:t>
            </a:r>
            <a:r>
              <a:rPr lang="el-GR" sz="2400" dirty="0" smtClean="0"/>
              <a:t>καθ’ όλη τη διάρκεια της καλλιεργητικής περιόδου, χωρίς να προκαλεί συμπτώματα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err="1"/>
              <a:t>Βακτηριακό</a:t>
            </a:r>
            <a:r>
              <a:rPr lang="el-GR" sz="2400" b="1" dirty="0"/>
              <a:t> έλκος </a:t>
            </a:r>
            <a:r>
              <a:rPr lang="el-GR" sz="2400" b="1" dirty="0" err="1"/>
              <a:t>πυρηνοκάρπων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/>
              <a:t>Pseudomonas </a:t>
            </a:r>
            <a:r>
              <a:rPr lang="en-US" sz="2400" b="1" i="1" dirty="0" err="1"/>
              <a:t>syringae</a:t>
            </a:r>
            <a:r>
              <a:rPr lang="en-US" sz="2400" b="1" i="1" dirty="0"/>
              <a:t> </a:t>
            </a:r>
            <a:r>
              <a:rPr lang="en-US" sz="2400" b="1" dirty="0" err="1"/>
              <a:t>pv</a:t>
            </a:r>
            <a:r>
              <a:rPr lang="en-US" sz="2400" b="1" dirty="0"/>
              <a:t>. </a:t>
            </a:r>
            <a:r>
              <a:rPr lang="en-US" sz="2400" b="1" i="1" dirty="0" err="1"/>
              <a:t>morsprunorum</a:t>
            </a:r>
            <a:r>
              <a:rPr lang="el-GR" sz="2400" b="1" dirty="0"/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Το βακτήριο εξέρχεται από τους προσβεβλημένους ιστούς όταν επικρατεί </a:t>
            </a:r>
            <a:r>
              <a:rPr lang="el-GR" sz="2400" b="1" dirty="0"/>
              <a:t>υγρός και βροχερός καιρός</a:t>
            </a:r>
          </a:p>
          <a:p>
            <a:r>
              <a:rPr lang="el-GR" sz="2400" dirty="0"/>
              <a:t>Παρασύρεται από το νερό της βροχής και διασπείρεται στην επιφάνεια των φύλλων</a:t>
            </a:r>
          </a:p>
          <a:p>
            <a:r>
              <a:rPr lang="el-GR" sz="2400" dirty="0"/>
              <a:t>Εισέρχεται από τα στόματα, μολύνει τα φύλλα και προκαλεί κηλίδωση του ελάσματος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12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000" dirty="0">
                <a:latin typeface="Times New Roman" charset="0"/>
                <a:cs typeface="Times New Roman" charset="0"/>
              </a:rPr>
              <a:t>Τα πρώτα συμπτώματα από τις μολύνσεις των </a:t>
            </a:r>
            <a:r>
              <a:rPr lang="el-GR" sz="2000" dirty="0" smtClean="0">
                <a:latin typeface="Times New Roman" charset="0"/>
                <a:cs typeface="Times New Roman" charset="0"/>
              </a:rPr>
              <a:t>κλάδων εμφανίζονται</a:t>
            </a:r>
            <a:br>
              <a:rPr lang="el-GR" sz="2000" dirty="0" smtClean="0">
                <a:latin typeface="Times New Roman" charset="0"/>
                <a:cs typeface="Times New Roman" charset="0"/>
              </a:rPr>
            </a:br>
            <a:r>
              <a:rPr lang="el-GR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l-GR" sz="2000" dirty="0">
                <a:latin typeface="Times New Roman" charset="0"/>
                <a:cs typeface="Times New Roman" charset="0"/>
              </a:rPr>
              <a:t>κατά το τέλος του χειμώνα ή αρχές της άνοιξης και εξελίσσονται κατά την διάρκειά της</a:t>
            </a:r>
            <a:r>
              <a:rPr lang="el-GR" sz="2000" dirty="0" smtClean="0">
                <a:latin typeface="Times New Roman" charset="0"/>
                <a:cs typeface="Times New Roman" charset="0"/>
              </a:rPr>
              <a:t>. </a:t>
            </a:r>
            <a:r>
              <a:rPr lang="el-GR" sz="2000" dirty="0">
                <a:latin typeface="Times New Roman" charset="0"/>
                <a:cs typeface="Times New Roman" charset="0"/>
              </a:rPr>
              <a:t>Δημιουργούνται κοκκινωπά στίγματα κάτω από τη φλούδα. </a:t>
            </a:r>
            <a:r>
              <a:rPr lang="el-GR" sz="2000" b="1" dirty="0">
                <a:latin typeface="Times New Roman" charset="0"/>
                <a:cs typeface="Times New Roman" charset="0"/>
              </a:rPr>
              <a:t/>
            </a:r>
            <a:br>
              <a:rPr lang="el-GR" sz="2000" b="1" dirty="0">
                <a:latin typeface="Times New Roman" charset="0"/>
                <a:cs typeface="Times New Roman" charset="0"/>
              </a:rPr>
            </a:br>
            <a:endParaRPr lang="en-US" sz="2000" b="1" dirty="0">
              <a:latin typeface="Times New Roman" charset="0"/>
              <a:cs typeface="Times New Roman" charset="0"/>
            </a:endParaRPr>
          </a:p>
        </p:txBody>
      </p:sp>
      <p:pic>
        <p:nvPicPr>
          <p:cNvPr id="244738" name="Picture 3" descr="Gomme bourgeons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00225"/>
            <a:ext cx="2794000" cy="4294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4739" name="Picture 5" descr="Gomme fleurs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1800225"/>
            <a:ext cx="2808288" cy="4294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4740" name="Picture 8" descr="http://www.ipm.ucdavis.edu/PMG/IMAGES/P/D-AM-PSYR-TR.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800225"/>
            <a:ext cx="285432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36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προσβολή των ανθέων και ο σχηματισμός ελκών προκαλεί τελικά ξήρανση του υπερκείμενου (κορυφή) κλαδίσκου</a:t>
            </a:r>
            <a:endParaRPr lang="en-US" sz="2400" dirty="0"/>
          </a:p>
        </p:txBody>
      </p:sp>
      <p:pic>
        <p:nvPicPr>
          <p:cNvPr id="4" name="Content Placeholder 3" descr="graemonili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91" r="-182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itle 3"/>
          <p:cNvSpPr>
            <a:spLocks noGrp="1"/>
          </p:cNvSpPr>
          <p:nvPr>
            <p:ph type="title"/>
          </p:nvPr>
        </p:nvSpPr>
        <p:spPr>
          <a:xfrm>
            <a:off x="0" y="393700"/>
            <a:ext cx="9144000" cy="1143000"/>
          </a:xfrm>
        </p:spPr>
        <p:txBody>
          <a:bodyPr/>
          <a:lstStyle/>
          <a:p>
            <a:r>
              <a:rPr lang="el-GR" sz="2400" dirty="0">
                <a:latin typeface="Calibri" charset="0"/>
              </a:rPr>
              <a:t>Το παθογόνο προκαλεί ξήρανση οφθαλμών, </a:t>
            </a:r>
            <a:r>
              <a:rPr lang="el-GR" sz="2400" dirty="0" err="1">
                <a:latin typeface="Calibri" charset="0"/>
              </a:rPr>
              <a:t>κεντρίων</a:t>
            </a:r>
            <a:r>
              <a:rPr lang="el-GR" sz="2400" dirty="0">
                <a:latin typeface="Calibri" charset="0"/>
              </a:rPr>
              <a:t> και κλαδίσκων</a:t>
            </a:r>
            <a:endParaRPr lang="en-US" sz="2400" dirty="0">
              <a:latin typeface="Calibri" charset="0"/>
            </a:endParaRPr>
          </a:p>
        </p:txBody>
      </p:sp>
      <p:pic>
        <p:nvPicPr>
          <p:cNvPr id="245762" name="Picture 4" descr="Bacterial_canker_(blossom_b-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254250"/>
            <a:ext cx="2957512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3" name="Picture 6" descr="Cil-r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1973263"/>
            <a:ext cx="2224087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4" name="Picture 8" descr="bakteriekraeft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060700"/>
            <a:ext cx="27146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76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000" dirty="0">
                <a:latin typeface="Times New Roman" charset="0"/>
                <a:cs typeface="Times New Roman" charset="0"/>
              </a:rPr>
              <a:t>Η προσβεβλημένη περιοχή μεγαλώνει κυρίως σε μήκος </a:t>
            </a:r>
            <a:r>
              <a:rPr lang="el-GR" sz="2000" dirty="0" smtClean="0">
                <a:latin typeface="Times New Roman" charset="0"/>
                <a:cs typeface="Times New Roman" charset="0"/>
              </a:rPr>
              <a:t>και εξελίσσεται</a:t>
            </a:r>
            <a:br>
              <a:rPr lang="el-GR" sz="2000" dirty="0" smtClean="0">
                <a:latin typeface="Times New Roman" charset="0"/>
                <a:cs typeface="Times New Roman" charset="0"/>
              </a:rPr>
            </a:br>
            <a:r>
              <a:rPr lang="el-GR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l-GR" sz="2000" dirty="0">
                <a:latin typeface="Times New Roman" charset="0"/>
                <a:cs typeface="Times New Roman" charset="0"/>
              </a:rPr>
              <a:t>σε εκτεταμένο έλκος. Η επιφάνεια του έλκους βυθίζεται και συχνά </a:t>
            </a:r>
            <a:br>
              <a:rPr lang="el-GR" sz="2000" dirty="0">
                <a:latin typeface="Times New Roman" charset="0"/>
                <a:cs typeface="Times New Roman" charset="0"/>
              </a:rPr>
            </a:br>
            <a:r>
              <a:rPr lang="el-GR" sz="2000" dirty="0">
                <a:latin typeface="Times New Roman" charset="0"/>
                <a:cs typeface="Times New Roman" charset="0"/>
              </a:rPr>
              <a:t>σχίζεται κατά μήκος στην περιφέρεια του έλκους. 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pic>
        <p:nvPicPr>
          <p:cNvPr id="247810" name="Picture 6" descr="http://www.atlasplantpathogenicbacteria.it/fruit/Cil%20r%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1762125"/>
            <a:ext cx="2601912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70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latin typeface="Calibri" charset="0"/>
              </a:rPr>
              <a:t>Εκτεταμένα έλκη και νεκρώσεις σε </a:t>
            </a:r>
            <a:br>
              <a:rPr lang="el-GR" sz="2400" dirty="0">
                <a:latin typeface="Calibri" charset="0"/>
              </a:rPr>
            </a:br>
            <a:r>
              <a:rPr lang="el-GR" sz="2400" dirty="0">
                <a:latin typeface="Calibri" charset="0"/>
              </a:rPr>
              <a:t>κλάδους προσβεβλημένων δέντρων</a:t>
            </a:r>
            <a:endParaRPr lang="en-US" sz="2400" dirty="0">
              <a:latin typeface="Calibri" charset="0"/>
            </a:endParaRPr>
          </a:p>
        </p:txBody>
      </p:sp>
      <p:pic>
        <p:nvPicPr>
          <p:cNvPr id="248834" name="Picture 2" descr="Bacterial_canker2-WWT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966913"/>
            <a:ext cx="24399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5" name="Picture 3" descr="scherry-canker3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114675"/>
            <a:ext cx="26447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6" name="Picture 4" descr="bcanker3_z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865563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5" descr="scherry-canker1_zo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201863"/>
            <a:ext cx="2781300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253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latin typeface="Calibri" charset="0"/>
              </a:rPr>
              <a:t>Από τις ρωγμές/σχισμές των ελκών εξέρχεται άφθονο κόμμι</a:t>
            </a:r>
            <a:endParaRPr lang="en-US" sz="2400" dirty="0">
              <a:latin typeface="Calibri" charset="0"/>
            </a:endParaRPr>
          </a:p>
        </p:txBody>
      </p:sp>
      <p:pic>
        <p:nvPicPr>
          <p:cNvPr id="250882" name="Picture 2" descr="bakteriekraeft soedkirseba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6563"/>
            <a:ext cx="30353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3" name="Picture 3" descr="SCN0000036_6778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706563"/>
            <a:ext cx="33083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4" name="Picture 4" descr="bakteriekraeft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4146550"/>
            <a:ext cx="3275012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059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000" b="1">
                <a:latin typeface="Calibri" charset="0"/>
              </a:rPr>
              <a:t>Κατά το τέλος της άνοιξης ή αρχές του καλοκαιριού το φυτό σχηματίζει επουλωτικό ιστό στην περιφέρεια του έλκους το οποίο παύει να αναπτύσσεται, αδρανοποιείται και τα παθογόνα βακτήρια που βρίσκονται μέσα στο φλοιό νεκρώνονται</a:t>
            </a:r>
            <a:endParaRPr lang="en-US" sz="2000" b="1">
              <a:latin typeface="Calibri" charset="0"/>
            </a:endParaRPr>
          </a:p>
        </p:txBody>
      </p:sp>
      <p:pic>
        <p:nvPicPr>
          <p:cNvPr id="252930" name="Picture 2" descr="Méplat cerisier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858963"/>
            <a:ext cx="2981325" cy="457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2931" name="Picture 3" descr="Chancre ouvert ceris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843088"/>
            <a:ext cx="2992438" cy="4587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08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000" b="1">
                <a:latin typeface="Calibri" charset="0"/>
              </a:rPr>
              <a:t>Σε έντονες προσβολές δεν εκπτύσσονται οφθαλμοί, εκδηλώνεται νέκρωση κεντρίων, δημιουργία χλωρωτικής-καχεκτικής βλάστησης μονόπλευρα στους κλάδους και καταλήγουν σε ξήρανση κλάδων και νέκρωση των δέντρων</a:t>
            </a:r>
            <a:endParaRPr lang="en-US" sz="2000" b="1">
              <a:latin typeface="Calibri" charset="0"/>
            </a:endParaRPr>
          </a:p>
        </p:txBody>
      </p:sp>
      <p:pic>
        <p:nvPicPr>
          <p:cNvPr id="253954" name="Picture 2" descr="Arbre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1"/>
          <a:stretch>
            <a:fillRect/>
          </a:stretch>
        </p:blipFill>
        <p:spPr bwMode="auto">
          <a:xfrm>
            <a:off x="1163638" y="1741488"/>
            <a:ext cx="2898775" cy="4486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3955" name="Picture 5" descr="Partie arbre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2592388"/>
            <a:ext cx="3749675" cy="2478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88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itle 3"/>
          <p:cNvSpPr>
            <a:spLocks noGrp="1"/>
          </p:cNvSpPr>
          <p:nvPr>
            <p:ph type="title"/>
          </p:nvPr>
        </p:nvSpPr>
        <p:spPr>
          <a:xfrm>
            <a:off x="0" y="103188"/>
            <a:ext cx="9144000" cy="1417637"/>
          </a:xfrm>
        </p:spPr>
        <p:txBody>
          <a:bodyPr/>
          <a:lstStyle/>
          <a:p>
            <a:r>
              <a:rPr lang="el-GR" sz="2000" b="1">
                <a:latin typeface="Calibri" charset="0"/>
              </a:rPr>
              <a:t>Καστανές, νεκρωτικές κηλίδες και σύμπτωμα ‘τρύπες από σκάγια’ σε φύλλα </a:t>
            </a:r>
            <a:r>
              <a:rPr lang="el-GR" sz="2000" b="1">
                <a:latin typeface="Calibri" charset="0"/>
                <a:cs typeface="Times New Roman" charset="0"/>
              </a:rPr>
              <a:t>κερασιάς. Οι προσβεβλημένοι ιστοί νεκρώνονται και συνήθως αποχωρίζονται</a:t>
            </a:r>
            <a:br>
              <a:rPr lang="el-GR" sz="2000" b="1">
                <a:latin typeface="Calibri" charset="0"/>
                <a:cs typeface="Times New Roman" charset="0"/>
              </a:rPr>
            </a:br>
            <a:r>
              <a:rPr lang="el-GR" sz="2000" b="1">
                <a:latin typeface="Calibri" charset="0"/>
                <a:cs typeface="Times New Roman" charset="0"/>
              </a:rPr>
              <a:t> από τους υγιείς ιστούς και πέφτουν οπότε σχηματίζονται μικρές τρύπες</a:t>
            </a:r>
            <a:br>
              <a:rPr lang="el-GR" sz="2000" b="1">
                <a:latin typeface="Calibri" charset="0"/>
                <a:cs typeface="Times New Roman" charset="0"/>
              </a:rPr>
            </a:br>
            <a:endParaRPr lang="en-US" sz="2000" b="1">
              <a:latin typeface="Calibri" charset="0"/>
              <a:cs typeface="Times New Roman" charset="0"/>
            </a:endParaRPr>
          </a:p>
        </p:txBody>
      </p:sp>
      <p:pic>
        <p:nvPicPr>
          <p:cNvPr id="254978" name="Picture 4" descr="bakteriekraeft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625600"/>
            <a:ext cx="31337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5" descr="bakteriekraeft surkirsebae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4071938"/>
            <a:ext cx="34131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6" descr="bakteriekraeft kirsebaer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25600"/>
            <a:ext cx="31337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1" name="Picture 7" descr="bcanker-leaf1_zo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140200"/>
            <a:ext cx="31908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451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Οι καρποί προσβάλλονται σπάνια από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το βακτηριακό έλκος των πυρηνοκάρπων</a:t>
            </a:r>
            <a:endParaRPr lang="en-US" sz="2400" b="1">
              <a:latin typeface="Calibri" charset="0"/>
            </a:endParaRPr>
          </a:p>
        </p:txBody>
      </p:sp>
      <p:pic>
        <p:nvPicPr>
          <p:cNvPr id="256002" name="Picture 7" descr="Cerisier 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847850"/>
            <a:ext cx="2544763" cy="3811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03" name="Picture 3" descr="Cerisier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328863"/>
            <a:ext cx="4157662" cy="2771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77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Βακτηριακό έλκος πυρηνοκάρπων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i="1" dirty="0" smtClean="0"/>
              <a:t> </a:t>
            </a:r>
            <a:r>
              <a:rPr lang="en-US" sz="2400" b="1" dirty="0" err="1" smtClean="0"/>
              <a:t>pv</a:t>
            </a:r>
            <a:r>
              <a:rPr lang="en-US" sz="2400" b="1" dirty="0" smtClean="0"/>
              <a:t>. </a:t>
            </a:r>
            <a:r>
              <a:rPr lang="en-US" sz="2400" b="1" i="1" dirty="0" err="1" smtClean="0"/>
              <a:t>morsprunorum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Το φθινόπωρο με την έναρξη της βροχερής περιόδου ο επιφυτικός πληθυσμός του παθογόνου αυξάνεται σημαντικά </a:t>
            </a:r>
          </a:p>
          <a:p>
            <a:r>
              <a:rPr lang="el-GR" sz="2400" dirty="0" smtClean="0"/>
              <a:t>Αρχίζει να προκαλεί μολύνσεις κλάδων, οφθαλμών και κεντριών</a:t>
            </a:r>
          </a:p>
          <a:p>
            <a:r>
              <a:rPr lang="el-GR" sz="2400" dirty="0" smtClean="0"/>
              <a:t>Οι συνθήκες που ευνοούν ιδιαίτερα την εξέλιξη της ασθένειας είναι</a:t>
            </a:r>
            <a:r>
              <a:rPr lang="en-US" sz="2400" dirty="0" smtClean="0"/>
              <a:t>:</a:t>
            </a:r>
            <a:r>
              <a:rPr lang="el-GR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     (1) </a:t>
            </a:r>
            <a:r>
              <a:rPr lang="el-GR" sz="2400" dirty="0" smtClean="0"/>
              <a:t>οι συχνές βροχοπτώσεις</a:t>
            </a:r>
          </a:p>
          <a:p>
            <a:pPr>
              <a:buNone/>
            </a:pPr>
            <a:r>
              <a:rPr lang="en-US" sz="2400" dirty="0" smtClean="0"/>
              <a:t>     (2) </a:t>
            </a:r>
            <a:r>
              <a:rPr lang="el-GR" sz="2400" dirty="0" smtClean="0"/>
              <a:t>οι σχετικά χαμηλές θερμοκρασίες και</a:t>
            </a:r>
          </a:p>
          <a:p>
            <a:pPr>
              <a:buNone/>
            </a:pPr>
            <a:r>
              <a:rPr lang="en-US" sz="2400" dirty="0" smtClean="0"/>
              <a:t>     (3)</a:t>
            </a:r>
            <a:r>
              <a:rPr lang="el-GR" sz="2400" dirty="0" smtClean="0"/>
              <a:t> οι ισχυροί άνεμοι</a:t>
            </a:r>
          </a:p>
          <a:p>
            <a:r>
              <a:rPr lang="el-GR" sz="2400" b="1" dirty="0" smtClean="0"/>
              <a:t>Οι ιστοί των δέντρων είναι ευπαθείς μόνο κατά το φθινόπωρο και το χειμώνα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err="1"/>
              <a:t>Βακτηριακό</a:t>
            </a:r>
            <a:r>
              <a:rPr lang="el-GR" sz="2400" b="1" dirty="0"/>
              <a:t> έλκος </a:t>
            </a:r>
            <a:r>
              <a:rPr lang="el-GR" sz="2400" b="1" dirty="0" err="1"/>
              <a:t>πυρηνοκάρπων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(</a:t>
            </a:r>
            <a:r>
              <a:rPr lang="en-US" sz="2400" b="1" i="1" dirty="0"/>
              <a:t>Pseudomonas </a:t>
            </a:r>
            <a:r>
              <a:rPr lang="en-US" sz="2400" b="1" i="1" dirty="0" err="1"/>
              <a:t>syringae</a:t>
            </a:r>
            <a:r>
              <a:rPr lang="en-US" sz="2400" b="1" i="1" dirty="0"/>
              <a:t> </a:t>
            </a:r>
            <a:r>
              <a:rPr lang="en-US" sz="2400" b="1" dirty="0" err="1"/>
              <a:t>pv</a:t>
            </a:r>
            <a:r>
              <a:rPr lang="en-US" sz="2400" b="1" dirty="0"/>
              <a:t>. </a:t>
            </a:r>
            <a:r>
              <a:rPr lang="en-US" sz="2400" b="1" i="1" dirty="0" err="1"/>
              <a:t>morsprunorum</a:t>
            </a:r>
            <a:r>
              <a:rPr lang="el-GR" sz="2400" b="1" dirty="0"/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Η μεγαλύτερη ευπάθεια </a:t>
            </a:r>
            <a:r>
              <a:rPr lang="el-GR" sz="2400" dirty="0"/>
              <a:t>των ιστών παρατηρείται τους μήνες </a:t>
            </a:r>
            <a:r>
              <a:rPr lang="el-GR" sz="2400" b="1" dirty="0"/>
              <a:t>Οκτώβριο-Δεκέμβριο</a:t>
            </a:r>
            <a:endParaRPr lang="en-US" sz="2400" b="1" dirty="0"/>
          </a:p>
          <a:p>
            <a:r>
              <a:rPr lang="el-GR" sz="2400" dirty="0"/>
              <a:t>Αντίθετα, κατά τη βλαστική περίοδο οι ιστοί παρουσιάζουν υψηλή αντοχή</a:t>
            </a:r>
          </a:p>
          <a:p>
            <a:r>
              <a:rPr lang="el-GR" sz="2400" dirty="0"/>
              <a:t>Η </a:t>
            </a:r>
            <a:r>
              <a:rPr lang="el-GR" sz="2400" b="1" dirty="0"/>
              <a:t>βροχή</a:t>
            </a:r>
            <a:r>
              <a:rPr lang="el-GR" sz="2400" dirty="0"/>
              <a:t> και η </a:t>
            </a:r>
            <a:r>
              <a:rPr lang="el-GR" sz="2400" b="1" dirty="0"/>
              <a:t>διατήρηση των δέντρων υγρών για μερικές ώρες</a:t>
            </a:r>
            <a:r>
              <a:rPr lang="el-GR" sz="2400" dirty="0"/>
              <a:t> είναι απαραίτητοι παράγοντες για την πραγματοποίηση των μολύνσεων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067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Στις προσβεβλημένες θέσεις εκδηλώνεται έκκριση κόμμεος</a:t>
            </a:r>
            <a:endParaRPr lang="en-US" sz="2400" dirty="0"/>
          </a:p>
        </p:txBody>
      </p:sp>
      <p:pic>
        <p:nvPicPr>
          <p:cNvPr id="4" name="Content Placeholder 3" descr="graa_monilia_296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80" r="-758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pPr eaLnBrk="1" hangingPunct="1"/>
            <a:r>
              <a:rPr lang="el-GR" sz="2400" b="1">
                <a:latin typeface="Calibri" charset="0"/>
              </a:rPr>
              <a:t>ΒΕΡΤΙΣΙΛΛΙΩΣΗ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Γενικά</a:t>
            </a:r>
            <a:endParaRPr lang="en-US" sz="2400" b="1">
              <a:latin typeface="Calibri" charset="0"/>
            </a:endParaRPr>
          </a:p>
        </p:txBody>
      </p:sp>
      <p:sp>
        <p:nvSpPr>
          <p:cNvPr id="259074" name="Content Placeholder 2"/>
          <p:cNvSpPr>
            <a:spLocks noGrp="1"/>
          </p:cNvSpPr>
          <p:nvPr>
            <p:ph idx="1"/>
          </p:nvPr>
        </p:nvSpPr>
        <p:spPr>
          <a:xfrm>
            <a:off x="457200" y="1246188"/>
            <a:ext cx="82296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dirty="0">
                <a:latin typeface="Calibri" charset="0"/>
              </a:rPr>
              <a:t>Αποτελεί μια πολύ σοβαρή, συνήθως </a:t>
            </a:r>
            <a:r>
              <a:rPr lang="el-GR" sz="2400" b="1" dirty="0">
                <a:latin typeface="Calibri" charset="0"/>
              </a:rPr>
              <a:t>εξελισσόμενη με βραδύτητα ασθένεια</a:t>
            </a:r>
            <a:r>
              <a:rPr lang="el-GR" sz="2400" dirty="0">
                <a:latin typeface="Calibri" charset="0"/>
              </a:rPr>
              <a:t> των οπωροφόρων ειδών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Τα δέντρα που προσβάλλονται συχνότερα στη χώρα είναι η </a:t>
            </a:r>
            <a:r>
              <a:rPr lang="el-GR" sz="2400" u="sng" dirty="0" err="1">
                <a:latin typeface="Calibri" charset="0"/>
              </a:rPr>
              <a:t>βερυκοκιά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u="sng" dirty="0">
                <a:latin typeface="Calibri" charset="0"/>
              </a:rPr>
              <a:t>ροδακινιά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u="sng" dirty="0">
                <a:latin typeface="Calibri" charset="0"/>
              </a:rPr>
              <a:t>αμυγδαλιά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u="sng" dirty="0">
                <a:latin typeface="Calibri" charset="0"/>
              </a:rPr>
              <a:t>δαμασκηνιά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u="sng" dirty="0">
                <a:latin typeface="Calibri" charset="0"/>
              </a:rPr>
              <a:t>ελιά</a:t>
            </a:r>
            <a:r>
              <a:rPr lang="el-GR" sz="2400" dirty="0">
                <a:latin typeface="Calibri" charset="0"/>
              </a:rPr>
              <a:t> και </a:t>
            </a:r>
            <a:r>
              <a:rPr lang="el-GR" sz="2400" u="sng" dirty="0" err="1">
                <a:latin typeface="Calibri" charset="0"/>
              </a:rPr>
              <a:t>φυστικιά</a:t>
            </a:r>
            <a:endParaRPr lang="el-GR" sz="2400" u="sng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Σε έντονες προσβολές </a:t>
            </a:r>
            <a:r>
              <a:rPr lang="el-GR" sz="2400" b="1" dirty="0">
                <a:latin typeface="Calibri" charset="0"/>
              </a:rPr>
              <a:t>τα νεαρά δέντρα </a:t>
            </a:r>
            <a:r>
              <a:rPr lang="el-GR" sz="2400" dirty="0">
                <a:latin typeface="Calibri" charset="0"/>
              </a:rPr>
              <a:t>συνήθως </a:t>
            </a:r>
            <a:r>
              <a:rPr lang="el-GR" sz="2400" b="1" dirty="0">
                <a:latin typeface="Calibri" charset="0"/>
              </a:rPr>
              <a:t>ξηραίνονται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Τα νεαρά δέντρα (μέχρι 6 ετών) είναι ευπαθέστερα (με εξαίρεση την κερασιά) στην ασθένεια</a:t>
            </a:r>
            <a:endParaRPr lang="en-US" sz="2400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Στα μεγάλα δέντρα </a:t>
            </a:r>
            <a:r>
              <a:rPr lang="el-GR" sz="2400" dirty="0" err="1">
                <a:latin typeface="Calibri" charset="0"/>
              </a:rPr>
              <a:t>πυρηνοκάρπων</a:t>
            </a:r>
            <a:r>
              <a:rPr lang="el-GR" sz="2400" dirty="0">
                <a:latin typeface="Calibri" charset="0"/>
              </a:rPr>
              <a:t> προκαλεί </a:t>
            </a:r>
            <a:r>
              <a:rPr lang="el-GR" sz="2400" b="1" dirty="0">
                <a:latin typeface="Calibri" charset="0"/>
              </a:rPr>
              <a:t>ξηράνσεις κλάδων</a:t>
            </a:r>
            <a:r>
              <a:rPr lang="el-GR" sz="2400" dirty="0">
                <a:latin typeface="Calibri" charset="0"/>
              </a:rPr>
              <a:t> αλλά συνήθως </a:t>
            </a:r>
            <a:r>
              <a:rPr lang="el-GR" sz="2400" b="1" dirty="0">
                <a:latin typeface="Calibri" charset="0"/>
              </a:rPr>
              <a:t>επιβιώνουν</a:t>
            </a:r>
            <a:r>
              <a:rPr lang="el-GR" sz="2400" dirty="0">
                <a:latin typeface="Calibri" charset="0"/>
              </a:rPr>
              <a:t> και κάποτε </a:t>
            </a:r>
            <a:r>
              <a:rPr lang="el-GR" sz="2400" b="1" dirty="0">
                <a:latin typeface="Calibri" charset="0"/>
              </a:rPr>
              <a:t>εξυγιαίνονται</a:t>
            </a:r>
          </a:p>
          <a:p>
            <a:pPr eaLnBrk="1" hangingPunct="1"/>
            <a:r>
              <a:rPr lang="el-GR" sz="2400" dirty="0" smtClean="0">
                <a:latin typeface="Calibri" charset="0"/>
              </a:rPr>
              <a:t>Αντίθετα</a:t>
            </a:r>
            <a:r>
              <a:rPr lang="en-US" sz="2400" dirty="0" smtClean="0">
                <a:latin typeface="Calibri" charset="0"/>
              </a:rPr>
              <a:t>,</a:t>
            </a:r>
            <a:r>
              <a:rPr lang="el-GR" sz="2400" dirty="0" smtClean="0">
                <a:latin typeface="Calibri" charset="0"/>
              </a:rPr>
              <a:t> στην </a:t>
            </a:r>
            <a:r>
              <a:rPr lang="el-GR" sz="2400" dirty="0">
                <a:latin typeface="Calibri" charset="0"/>
              </a:rPr>
              <a:t>κερασιά </a:t>
            </a:r>
            <a:r>
              <a:rPr lang="el-GR" sz="2400" dirty="0" smtClean="0">
                <a:latin typeface="Calibri" charset="0"/>
              </a:rPr>
              <a:t>(είναι </a:t>
            </a:r>
            <a:r>
              <a:rPr lang="el-GR" sz="2400" dirty="0">
                <a:latin typeface="Calibri" charset="0"/>
              </a:rPr>
              <a:t>πολύ </a:t>
            </a:r>
            <a:r>
              <a:rPr lang="el-GR" sz="2400" dirty="0" smtClean="0">
                <a:latin typeface="Calibri" charset="0"/>
              </a:rPr>
              <a:t>ευαίσθητη), </a:t>
            </a:r>
            <a:r>
              <a:rPr lang="el-GR" sz="2400" b="1" dirty="0" smtClean="0">
                <a:latin typeface="Calibri" charset="0"/>
              </a:rPr>
              <a:t>δεν </a:t>
            </a:r>
            <a:r>
              <a:rPr lang="el-GR" sz="2400" b="1" dirty="0">
                <a:latin typeface="Calibri" charset="0"/>
              </a:rPr>
              <a:t>παρατηρείται το φαινόμενο της εξυγίανσης</a:t>
            </a:r>
            <a:endParaRPr lang="en-US" sz="2400" b="1" dirty="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b="1">
                <a:latin typeface="Calibri" charset="0"/>
              </a:rPr>
              <a:t>ΒΕΡΤΙΣΙΛΛΙΩΣΗ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Συμπτώματα</a:t>
            </a:r>
            <a:endParaRPr lang="en-US" sz="2400">
              <a:latin typeface="Calibri" charset="0"/>
            </a:endParaRPr>
          </a:p>
        </p:txBody>
      </p:sp>
      <p:sp>
        <p:nvSpPr>
          <p:cNvPr id="26009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l-GR" sz="2400" dirty="0">
                <a:latin typeface="Calibri" charset="0"/>
              </a:rPr>
              <a:t>Τα αρχικά συμπτώματα προσβολής είναι </a:t>
            </a:r>
            <a:r>
              <a:rPr lang="el-GR" sz="2400" b="1" dirty="0">
                <a:latin typeface="Calibri" charset="0"/>
              </a:rPr>
              <a:t>μαρασμός κλάδων</a:t>
            </a:r>
            <a:r>
              <a:rPr lang="el-GR" sz="2400" dirty="0">
                <a:latin typeface="Calibri" charset="0"/>
              </a:rPr>
              <a:t> ή βραχιόνων και </a:t>
            </a:r>
            <a:r>
              <a:rPr lang="el-GR" sz="2400" b="1" dirty="0">
                <a:latin typeface="Calibri" charset="0"/>
              </a:rPr>
              <a:t>χλώρωση των φύλλων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Τα συμπτώματα εμφανίζονται στις </a:t>
            </a:r>
            <a:r>
              <a:rPr lang="el-GR" sz="2400" b="1" dirty="0">
                <a:latin typeface="Calibri" charset="0"/>
              </a:rPr>
              <a:t>αρχές καλοκαιριού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Ακολουθεί καστανός μεταχρωματισμός, </a:t>
            </a:r>
            <a:r>
              <a:rPr lang="el-GR" sz="2400" b="1" dirty="0" err="1">
                <a:latin typeface="Calibri" charset="0"/>
              </a:rPr>
              <a:t>καρούλιασμα</a:t>
            </a:r>
            <a:r>
              <a:rPr lang="el-GR" sz="2400" b="1" dirty="0">
                <a:latin typeface="Calibri" charset="0"/>
              </a:rPr>
              <a:t> και πτώση των φύλλων 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Οι κλάδοι που χάνουν το φύλλωμά τους αποξηραίνονται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Τα συμπτώματα </a:t>
            </a:r>
            <a:r>
              <a:rPr lang="el-GR" sz="2400" b="1" dirty="0">
                <a:latin typeface="Calibri" charset="0"/>
              </a:rPr>
              <a:t>εμφανίζονται μονόπλευρα </a:t>
            </a:r>
            <a:r>
              <a:rPr lang="el-GR" sz="2400" dirty="0">
                <a:latin typeface="Calibri" charset="0"/>
              </a:rPr>
              <a:t>(στη μία πλευρά των προσβεβλημένων οργάνων)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Αντίθετα, στην άλλη πλευρά δεν εκδηλώνονται συμπτώματα </a:t>
            </a:r>
            <a:r>
              <a:rPr lang="el-GR" sz="2400" dirty="0" smtClean="0">
                <a:latin typeface="Calibri" charset="0"/>
              </a:rPr>
              <a:t>(</a:t>
            </a:r>
            <a:r>
              <a:rPr lang="el-GR" sz="2400" b="1" dirty="0" smtClean="0">
                <a:latin typeface="Calibri" charset="0"/>
              </a:rPr>
              <a:t>ΗΜΙΠΛΗΓΙΑ</a:t>
            </a:r>
            <a:r>
              <a:rPr lang="el-GR" sz="2400" dirty="0" smtClean="0">
                <a:latin typeface="Calibri" charset="0"/>
              </a:rPr>
              <a:t>)</a:t>
            </a:r>
            <a:endParaRPr lang="el-GR" sz="2400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Η χλώρωση εμφανίζεται </a:t>
            </a:r>
            <a:r>
              <a:rPr lang="el-GR" sz="2400" b="1" dirty="0">
                <a:latin typeface="Calibri" charset="0"/>
              </a:rPr>
              <a:t>πρώτα στα κατώτερα φύλλα </a:t>
            </a:r>
            <a:r>
              <a:rPr lang="el-GR" sz="2400" dirty="0">
                <a:latin typeface="Calibri" charset="0"/>
              </a:rPr>
              <a:t>των προσβεβλημένων κλάδων</a:t>
            </a:r>
          </a:p>
        </p:txBody>
      </p:sp>
    </p:spTree>
    <p:extLst>
      <p:ext uri="{BB962C8B-B14F-4D97-AF65-F5344CB8AC3E}">
        <p14:creationId xmlns="" xmlns:p14="http://schemas.microsoft.com/office/powerpoint/2010/main" val="15251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ΒΕΡΤΙΣΙΛΛΙΩΣΗ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Συμπτώματα</a:t>
            </a:r>
            <a:endParaRPr lang="en-US" sz="2400">
              <a:latin typeface="Calibri" charset="0"/>
            </a:endParaRPr>
          </a:p>
        </p:txBody>
      </p:sp>
      <p:sp>
        <p:nvSpPr>
          <p:cNvPr id="31641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>
                <a:latin typeface="Calibri" charset="0"/>
              </a:rPr>
              <a:t>Αργότερα, επεκτείνεται και στα ανώτερα φύλλα</a:t>
            </a:r>
          </a:p>
          <a:p>
            <a:r>
              <a:rPr lang="el-GR" sz="2400">
                <a:latin typeface="Calibri" charset="0"/>
              </a:rPr>
              <a:t>Στα αγγεία του ξύλου παρατηρείται έντονος </a:t>
            </a:r>
            <a:r>
              <a:rPr lang="el-GR" sz="2400" b="1">
                <a:latin typeface="Calibri" charset="0"/>
              </a:rPr>
              <a:t>καστανός ή καστανοκόκκινος μεταχρωματισμός</a:t>
            </a:r>
          </a:p>
          <a:p>
            <a:r>
              <a:rPr lang="el-GR" sz="2400">
                <a:latin typeface="Calibri" charset="0"/>
              </a:rPr>
              <a:t>Ο μεταχρωματισμός εμφανίζεται με μορφή</a:t>
            </a:r>
          </a:p>
          <a:p>
            <a:pPr>
              <a:buFont typeface="Wingdings" charset="0"/>
              <a:buChar char="Ø"/>
            </a:pPr>
            <a:r>
              <a:rPr lang="el-GR" sz="2400">
                <a:latin typeface="Calibri" charset="0"/>
              </a:rPr>
              <a:t>ραβδώσεων σε επιμήκη τομή</a:t>
            </a:r>
          </a:p>
          <a:p>
            <a:pPr>
              <a:buFont typeface="Wingdings" charset="0"/>
              <a:buChar char="Ø"/>
            </a:pPr>
            <a:r>
              <a:rPr lang="el-GR" sz="2400">
                <a:latin typeface="Calibri" charset="0"/>
              </a:rPr>
              <a:t>δακτυλίου σε εγκάρσια τομή</a:t>
            </a:r>
          </a:p>
          <a:p>
            <a:r>
              <a:rPr lang="el-GR" sz="2400">
                <a:latin typeface="Calibri" charset="0"/>
              </a:rPr>
              <a:t>Στην ελιά, ο μεταχρωματισμός των αγγείων του ξύλου είναι σχεδόν ανύπαρκτος</a:t>
            </a:r>
          </a:p>
          <a:p>
            <a:r>
              <a:rPr lang="el-GR" sz="2400">
                <a:latin typeface="Calibri" charset="0"/>
              </a:rPr>
              <a:t>Στη φυστικιά τα φύλλα των προσβεβλημένων κλάδων ξεραίνονται αλλά δεν πέφτουν, παραμένουν νεκρά επί των κλάδων, ενώ και τα ξυλώδη αγγεία παραμένουν λευκά</a:t>
            </a:r>
          </a:p>
          <a:p>
            <a:endParaRPr lang="en-US" sz="240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0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b="1">
                <a:latin typeface="Calibri" charset="0"/>
              </a:rPr>
              <a:t>ΒΕΡΤΙΣΙΛΛΙΩΣΗ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Συμπτώματα</a:t>
            </a:r>
            <a:endParaRPr lang="en-US" sz="2400">
              <a:latin typeface="Calibri" charset="0"/>
            </a:endParaRPr>
          </a:p>
        </p:txBody>
      </p:sp>
      <p:sp>
        <p:nvSpPr>
          <p:cNvPr id="2611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2400" dirty="0">
                <a:latin typeface="Calibri" charset="0"/>
              </a:rPr>
              <a:t>Οι υγιείς κλάδοι των προσβεβλημένων δέντρων αναπτύσσονται και καρποφορούν κανονικά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Χαρακτηριστικό της ασθένειας είναι ότι </a:t>
            </a:r>
            <a:r>
              <a:rPr lang="el-GR" sz="2400" b="1" dirty="0">
                <a:latin typeface="Calibri" charset="0"/>
              </a:rPr>
              <a:t>συχνά τα προσβεβλημένα δέντρα ανακάμπτουν</a:t>
            </a:r>
            <a:r>
              <a:rPr lang="el-GR" sz="2400" dirty="0">
                <a:latin typeface="Calibri" charset="0"/>
              </a:rPr>
              <a:t> (αναρρώνουν)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Η </a:t>
            </a:r>
            <a:r>
              <a:rPr lang="el-GR" sz="2400" dirty="0" smtClean="0">
                <a:latin typeface="Calibri" charset="0"/>
              </a:rPr>
              <a:t>ανάρρωση </a:t>
            </a:r>
            <a:r>
              <a:rPr lang="el-GR" sz="2400" dirty="0">
                <a:latin typeface="Calibri" charset="0"/>
              </a:rPr>
              <a:t>εκδηλώνεται όταν το ριζικό σύστημα των δέντρων διεισδύει σε μεγαλύτερα βάθη στο έδαφος</a:t>
            </a:r>
          </a:p>
          <a:p>
            <a:pPr eaLnBrk="1" hangingPunct="1"/>
            <a:r>
              <a:rPr lang="el-GR" sz="2400" b="1" dirty="0" smtClean="0">
                <a:latin typeface="Calibri" charset="0"/>
              </a:rPr>
              <a:t>Η ‘ανάρρωση’ είναι </a:t>
            </a:r>
            <a:r>
              <a:rPr lang="el-GR" sz="2400" b="1" dirty="0">
                <a:latin typeface="Calibri" charset="0"/>
              </a:rPr>
              <a:t>συνηθισμένο φαινόμενο στη ροδακινιά και αμυγδαλιά</a:t>
            </a:r>
            <a:endParaRPr lang="en-US" sz="2400" b="1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Τα δέντρα αυτά </a:t>
            </a:r>
            <a:r>
              <a:rPr lang="el-GR" sz="2400" b="1" dirty="0">
                <a:latin typeface="Calibri" charset="0"/>
              </a:rPr>
              <a:t>δεν </a:t>
            </a:r>
            <a:r>
              <a:rPr lang="el-GR" sz="2400" b="1" dirty="0" smtClean="0">
                <a:latin typeface="Calibri" charset="0"/>
              </a:rPr>
              <a:t>προσβάλλονται ξανά </a:t>
            </a:r>
            <a:r>
              <a:rPr lang="el-GR" sz="2400" dirty="0" smtClean="0">
                <a:latin typeface="Calibri" charset="0"/>
              </a:rPr>
              <a:t>από </a:t>
            </a:r>
            <a:r>
              <a:rPr lang="el-GR" sz="2400" dirty="0">
                <a:latin typeface="Calibri" charset="0"/>
              </a:rPr>
              <a:t>το παθογόνο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Στη διάρκεια της φάσης ανάρρωσης τα δέντρα δεν εμφανίζουν συμπτώματα στο φύλλωμά τους</a:t>
            </a:r>
          </a:p>
          <a:p>
            <a:pPr eaLnBrk="1" hangingPunct="1"/>
            <a:endParaRPr lang="el-GR" sz="2400" dirty="0">
              <a:latin typeface="Calibri" charset="0"/>
            </a:endParaRPr>
          </a:p>
          <a:p>
            <a:pPr eaLnBrk="1" hangingPunct="1"/>
            <a:endParaRPr lang="el-GR" sz="2400" dirty="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3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>Ημιπληγία (ξήρανση βραχίονα και της υπερκείμενης βλάστησης)</a:t>
            </a:r>
            <a:r>
              <a:rPr lang="en-US" sz="2400" b="1">
                <a:latin typeface="Calibri" charset="0"/>
              </a:rPr>
              <a:t> </a:t>
            </a:r>
            <a:r>
              <a:rPr lang="el-GR" sz="2400" b="1">
                <a:latin typeface="Calibri" charset="0"/>
              </a:rPr>
              <a:t/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και γενική όψη οπωρώνα, λόγω προσβολής από βερτισιλίωση (</a:t>
            </a:r>
            <a:r>
              <a:rPr lang="en-US" sz="2400" b="1" i="1">
                <a:latin typeface="Calibri" charset="0"/>
              </a:rPr>
              <a:t>Verticillium dahliae</a:t>
            </a:r>
            <a:r>
              <a:rPr lang="el-GR" sz="2400" b="1">
                <a:latin typeface="Calibri" charset="0"/>
              </a:rPr>
              <a:t>)</a:t>
            </a:r>
            <a:endParaRPr lang="en-US" sz="2400" b="1">
              <a:latin typeface="Calibri" charset="0"/>
            </a:endParaRPr>
          </a:p>
        </p:txBody>
      </p:sp>
      <p:pic>
        <p:nvPicPr>
          <p:cNvPr id="262146" name="Picture 3" descr="D-AM-VDAH-FS.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662113"/>
            <a:ext cx="3113088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7" name="Picture 4" descr="2015-07-24-10.31.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2097088"/>
            <a:ext cx="511492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294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sz="2400" b="1" dirty="0" smtClean="0"/>
              <a:t>Καστανός μεταχρωματισμός των ξυλωδών αγγείων με </a:t>
            </a:r>
            <a:br>
              <a:rPr lang="el-GR" sz="2400" b="1" dirty="0" smtClean="0"/>
            </a:br>
            <a:r>
              <a:rPr lang="el-GR" sz="2400" b="1" dirty="0" smtClean="0"/>
              <a:t>μορφή γραμμώσεων μετά από διαμήκη τομή σε κλάδους</a:t>
            </a:r>
            <a:br>
              <a:rPr lang="el-GR" sz="2400" b="1" dirty="0" smtClean="0"/>
            </a:br>
            <a:r>
              <a:rPr lang="el-GR" sz="2400" b="1" dirty="0" smtClean="0"/>
              <a:t> (τυπικό εσωτερικό σύμπτωμα προσβολής από βερτισιλίωση)</a:t>
            </a:r>
            <a:endParaRPr lang="en-US" sz="2400" b="1" dirty="0"/>
          </a:p>
        </p:txBody>
      </p:sp>
      <p:pic>
        <p:nvPicPr>
          <p:cNvPr id="263170" name="Picture 2" descr="vertwiltvasculardiscolo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803525"/>
            <a:ext cx="513556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1" name="Picture 3" descr="img_57350cbb5df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2251075"/>
            <a:ext cx="306387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92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>Βερτισιλίωση</a:t>
            </a:r>
            <a:r>
              <a:rPr lang="el-GR" sz="2400">
                <a:latin typeface="Calibri" charset="0"/>
              </a:rPr>
              <a:t/>
            </a:r>
            <a:br>
              <a:rPr lang="el-GR" sz="2400">
                <a:latin typeface="Calibri" charset="0"/>
              </a:rPr>
            </a:br>
            <a:r>
              <a:rPr lang="el-GR" sz="2400" b="1">
                <a:latin typeface="Calibri" charset="0"/>
              </a:rPr>
              <a:t>Καστανός-καστανέρυθρος μεταχρωματισμός ξυλωδών αγγείων</a:t>
            </a:r>
            <a:br>
              <a:rPr lang="el-GR" sz="2400" b="1">
                <a:latin typeface="Calibri" charset="0"/>
              </a:rPr>
            </a:br>
            <a:endParaRPr lang="en-US" sz="2400" b="1">
              <a:latin typeface="Calibri" charset="0"/>
            </a:endParaRPr>
          </a:p>
        </p:txBody>
      </p:sp>
      <p:pic>
        <p:nvPicPr>
          <p:cNvPr id="264194" name="Content Placeholder 3" descr="Image_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088" r="-17088"/>
          <a:stretch>
            <a:fillRect/>
          </a:stretch>
        </p:blipFill>
        <p:spPr>
          <a:xfrm>
            <a:off x="336550" y="2068513"/>
            <a:ext cx="5578475" cy="3067050"/>
          </a:xfrm>
        </p:spPr>
      </p:pic>
      <p:pic>
        <p:nvPicPr>
          <p:cNvPr id="264195" name="Picture 2" descr="AG0162_img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1866900"/>
            <a:ext cx="2325687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32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Σε εγκάρσια τομή τα μεαχρωματισμένα ξυλώδη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αγγεία εμφανίζουν μορφή δακτυλίου (</a:t>
            </a:r>
            <a:r>
              <a:rPr lang="en-US" sz="2400" b="1" i="1">
                <a:latin typeface="Calibri" charset="0"/>
              </a:rPr>
              <a:t>V. dahliae</a:t>
            </a:r>
            <a:r>
              <a:rPr lang="el-GR" sz="2400" b="1">
                <a:latin typeface="Calibri" charset="0"/>
              </a:rPr>
              <a:t>)</a:t>
            </a:r>
            <a:endParaRPr lang="en-US" sz="2400" b="1">
              <a:latin typeface="Calibri" charset="0"/>
            </a:endParaRPr>
          </a:p>
        </p:txBody>
      </p:sp>
      <p:pic>
        <p:nvPicPr>
          <p:cNvPr id="265218" name="Picture 2" descr="img_57350cc0991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1776413"/>
            <a:ext cx="3822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925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Η μέθοδος της ηλιοαπολύμανσης μειώνει αποτελεσματικά τη βλάστηση/ανάπτυξη των ζιζανίων</a:t>
            </a:r>
            <a:endParaRPr lang="en-US" sz="2400" b="1">
              <a:latin typeface="Calibri" charset="0"/>
            </a:endParaRPr>
          </a:p>
        </p:txBody>
      </p:sp>
      <p:pic>
        <p:nvPicPr>
          <p:cNvPr id="266242" name="Picture 2" descr="V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651000"/>
            <a:ext cx="4430712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3" name="Picture 3" descr="VERT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968750"/>
            <a:ext cx="44545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788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b="1">
                <a:latin typeface="Calibri" charset="0"/>
              </a:rPr>
              <a:t>ΒΕΡΤΙΣΙΛΛΙΩΣΗ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Παθογόνο αίτιο-Κύκλος ασθένειας</a:t>
            </a:r>
            <a:endParaRPr lang="en-US" sz="2400">
              <a:latin typeface="Calibri" charset="0"/>
            </a:endParaRPr>
          </a:p>
        </p:txBody>
      </p:sp>
      <p:sp>
        <p:nvSpPr>
          <p:cNvPr id="269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2400">
                <a:latin typeface="Calibri" charset="0"/>
              </a:rPr>
              <a:t>Η είσοδος του παθογόνου γίνεται </a:t>
            </a:r>
            <a:r>
              <a:rPr lang="el-GR" sz="2400" b="1">
                <a:latin typeface="Calibri" charset="0"/>
              </a:rPr>
              <a:t>μέσω των ριζών</a:t>
            </a:r>
          </a:p>
          <a:p>
            <a:pPr eaLnBrk="1" hangingPunct="1"/>
            <a:r>
              <a:rPr lang="el-GR" sz="2400">
                <a:latin typeface="Calibri" charset="0"/>
              </a:rPr>
              <a:t>Οι μολύνσεις διευκολύνονται από την </a:t>
            </a:r>
            <a:r>
              <a:rPr lang="el-GR" sz="2400" b="1">
                <a:latin typeface="Calibri" charset="0"/>
              </a:rPr>
              <a:t>ύπαρξη πληγών </a:t>
            </a:r>
            <a:r>
              <a:rPr lang="el-GR" sz="2400">
                <a:latin typeface="Calibri" charset="0"/>
              </a:rPr>
              <a:t>στο ριζικό σύστημα</a:t>
            </a:r>
          </a:p>
          <a:p>
            <a:pPr eaLnBrk="1" hangingPunct="1"/>
            <a:r>
              <a:rPr lang="el-GR" sz="2400">
                <a:latin typeface="Calibri" charset="0"/>
              </a:rPr>
              <a:t>Στη συνέχεια, ο μύκητας </a:t>
            </a:r>
            <a:r>
              <a:rPr lang="el-GR" sz="2400" b="1">
                <a:latin typeface="Calibri" charset="0"/>
              </a:rPr>
              <a:t>εγκαθίσταται στα αγγεία του ξύλου</a:t>
            </a:r>
          </a:p>
          <a:p>
            <a:pPr eaLnBrk="1" hangingPunct="1"/>
            <a:r>
              <a:rPr lang="el-GR" sz="2400">
                <a:latin typeface="Calibri" charset="0"/>
              </a:rPr>
              <a:t>Ο μύκητας ευνοείται από θερμοκρασίες μεταξύ 21 και 27</a:t>
            </a:r>
            <a:r>
              <a:rPr lang="el-GR" sz="2400" baseline="30000">
                <a:latin typeface="Calibri" charset="0"/>
              </a:rPr>
              <a:t>ο</a:t>
            </a:r>
            <a:r>
              <a:rPr lang="en-US" sz="2400">
                <a:latin typeface="Calibri" charset="0"/>
              </a:rPr>
              <a:t>C</a:t>
            </a:r>
            <a:endParaRPr lang="el-GR" sz="2400">
              <a:latin typeface="Calibri" charset="0"/>
            </a:endParaRPr>
          </a:p>
          <a:p>
            <a:pPr eaLnBrk="1" hangingPunct="1"/>
            <a:r>
              <a:rPr lang="el-GR" sz="2400">
                <a:latin typeface="Calibri" charset="0"/>
              </a:rPr>
              <a:t>Οι απαιτήσεις του παθογόνου σε σχετικά υψηλές θερμοκρασίες καθιστούν σοβαρή την ασθένεια στις χώρες της Ν. Ευρώπης και Μεσογείου</a:t>
            </a:r>
          </a:p>
          <a:p>
            <a:pPr eaLnBrk="1" hangingPunct="1"/>
            <a:r>
              <a:rPr lang="el-GR" sz="2400">
                <a:latin typeface="Calibri" charset="0"/>
              </a:rPr>
              <a:t>Οι </a:t>
            </a:r>
            <a:r>
              <a:rPr lang="el-GR" sz="2400" b="1">
                <a:latin typeface="Calibri" charset="0"/>
              </a:rPr>
              <a:t>προσβολές είναι σοβαρές </a:t>
            </a:r>
            <a:r>
              <a:rPr lang="el-GR" sz="2400">
                <a:latin typeface="Calibri" charset="0"/>
              </a:rPr>
              <a:t>όπου εφαρμόζεται </a:t>
            </a:r>
            <a:r>
              <a:rPr lang="el-GR" sz="2400" b="1">
                <a:latin typeface="Calibri" charset="0"/>
              </a:rPr>
              <a:t>συγκαλλιέργεια οπωροφόρων με ευπαθή είδη (κηπευτικά)</a:t>
            </a:r>
            <a:endParaRPr lang="en-US" sz="2400" b="1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170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 υγρό καιρό σχηματίζονται οι καρποφορίες</a:t>
            </a:r>
            <a:br>
              <a:rPr lang="el-GR" sz="2400" dirty="0" smtClean="0"/>
            </a:br>
            <a:r>
              <a:rPr lang="el-GR" sz="2400" dirty="0" smtClean="0"/>
              <a:t> (εξανθήσεις) του παθογόνου</a:t>
            </a:r>
            <a:endParaRPr lang="en-US" sz="2400" dirty="0"/>
          </a:p>
        </p:txBody>
      </p:sp>
      <p:pic>
        <p:nvPicPr>
          <p:cNvPr id="4" name="Content Placeholder 3" descr="monilia laxa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19" r="-1821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b="1">
                <a:latin typeface="Calibri" charset="0"/>
              </a:rPr>
              <a:t>ΒΕΡΤΙΣΙΛΛΙΩΣΗ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Παθογόνο αίτιο-Κύκλος ασθένειας</a:t>
            </a:r>
            <a:endParaRPr lang="en-US" sz="2400">
              <a:latin typeface="Calibri" charset="0"/>
            </a:endParaRPr>
          </a:p>
        </p:txBody>
      </p:sp>
      <p:sp>
        <p:nvSpPr>
          <p:cNvPr id="267266" name="Content Placeholder 2"/>
          <p:cNvSpPr>
            <a:spLocks noGrp="1"/>
          </p:cNvSpPr>
          <p:nvPr>
            <p:ph idx="1"/>
          </p:nvPr>
        </p:nvSpPr>
        <p:spPr>
          <a:xfrm>
            <a:off x="457200" y="1438275"/>
            <a:ext cx="8229600" cy="5419725"/>
          </a:xfrm>
        </p:spPr>
        <p:txBody>
          <a:bodyPr/>
          <a:lstStyle/>
          <a:p>
            <a:pPr eaLnBrk="1" hangingPunct="1"/>
            <a:r>
              <a:rPr lang="el-GR" sz="2400" dirty="0">
                <a:latin typeface="Calibri" charset="0"/>
              </a:rPr>
              <a:t>Την ασθένεια προκαλεί ο μύκητας </a:t>
            </a:r>
            <a:r>
              <a:rPr lang="en-US" sz="2400" i="1" dirty="0" err="1">
                <a:latin typeface="Calibri" charset="0"/>
              </a:rPr>
              <a:t>Verticillium</a:t>
            </a:r>
            <a:r>
              <a:rPr lang="en-US" sz="2400" i="1" dirty="0">
                <a:latin typeface="Calibri" charset="0"/>
              </a:rPr>
              <a:t> </a:t>
            </a:r>
            <a:r>
              <a:rPr lang="en-US" sz="2400" i="1" dirty="0" err="1">
                <a:latin typeface="Calibri" charset="0"/>
              </a:rPr>
              <a:t>dahliae</a:t>
            </a:r>
            <a:endParaRPr lang="en-US" sz="2400" i="1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Το παθογόνο έχει </a:t>
            </a:r>
            <a:r>
              <a:rPr lang="el-GR" sz="2400" b="1" dirty="0">
                <a:latin typeface="Calibri" charset="0"/>
              </a:rPr>
              <a:t>ευρύτατο κύκλο ξενιστών </a:t>
            </a:r>
            <a:r>
              <a:rPr lang="el-GR" sz="2400" dirty="0">
                <a:latin typeface="Calibri" charset="0"/>
              </a:rPr>
              <a:t>(περισσότερα από </a:t>
            </a:r>
            <a:r>
              <a:rPr lang="el-GR" sz="2400" b="1" dirty="0">
                <a:latin typeface="Calibri" charset="0"/>
              </a:rPr>
              <a:t>200 φυτικά είδη</a:t>
            </a:r>
            <a:r>
              <a:rPr lang="el-GR" sz="2400" dirty="0">
                <a:latin typeface="Calibri" charset="0"/>
              </a:rPr>
              <a:t>)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Μεταξύ αυτών συγκαταλέγονται τα </a:t>
            </a:r>
            <a:r>
              <a:rPr lang="el-GR" sz="2400" b="1" dirty="0" err="1">
                <a:latin typeface="Calibri" charset="0"/>
              </a:rPr>
              <a:t>πυρηνόκαρπα</a:t>
            </a:r>
            <a:r>
              <a:rPr lang="el-GR" sz="2400" dirty="0">
                <a:latin typeface="Calibri" charset="0"/>
              </a:rPr>
              <a:t>, η </a:t>
            </a:r>
            <a:r>
              <a:rPr lang="el-GR" sz="2400" b="1" dirty="0">
                <a:latin typeface="Calibri" charset="0"/>
              </a:rPr>
              <a:t>ελιά</a:t>
            </a:r>
            <a:r>
              <a:rPr lang="el-GR" sz="2400" dirty="0">
                <a:latin typeface="Calibri" charset="0"/>
              </a:rPr>
              <a:t>, το </a:t>
            </a:r>
            <a:r>
              <a:rPr lang="el-GR" sz="2400" b="1" dirty="0">
                <a:latin typeface="Calibri" charset="0"/>
              </a:rPr>
              <a:t>αμπέλι</a:t>
            </a:r>
            <a:r>
              <a:rPr lang="el-GR" sz="2400" dirty="0">
                <a:latin typeface="Calibri" charset="0"/>
              </a:rPr>
              <a:t>,  το </a:t>
            </a:r>
            <a:r>
              <a:rPr lang="el-GR" sz="2400" b="1" dirty="0">
                <a:latin typeface="Calibri" charset="0"/>
              </a:rPr>
              <a:t>βαμβάκι</a:t>
            </a:r>
            <a:r>
              <a:rPr lang="el-GR" sz="2400" dirty="0">
                <a:latin typeface="Calibri" charset="0"/>
              </a:rPr>
              <a:t>, τα </a:t>
            </a:r>
            <a:r>
              <a:rPr lang="el-GR" sz="2400" b="1" dirty="0">
                <a:latin typeface="Calibri" charset="0"/>
              </a:rPr>
              <a:t>κηπευτικά</a:t>
            </a:r>
            <a:r>
              <a:rPr lang="el-GR" sz="2400" dirty="0">
                <a:latin typeface="Calibri" charset="0"/>
              </a:rPr>
              <a:t> (</a:t>
            </a:r>
            <a:r>
              <a:rPr lang="el-GR" sz="2400" dirty="0" err="1">
                <a:latin typeface="Calibri" charset="0"/>
              </a:rPr>
              <a:t>σολανώδη</a:t>
            </a:r>
            <a:r>
              <a:rPr lang="el-GR" sz="2400" dirty="0">
                <a:latin typeface="Calibri" charset="0"/>
              </a:rPr>
              <a:t>, </a:t>
            </a:r>
            <a:r>
              <a:rPr lang="el-GR" sz="2400" dirty="0" err="1">
                <a:latin typeface="Calibri" charset="0"/>
              </a:rPr>
              <a:t>κολοκυνθοειδή</a:t>
            </a:r>
            <a:r>
              <a:rPr lang="el-GR" sz="2400" dirty="0">
                <a:latin typeface="Calibri" charset="0"/>
              </a:rPr>
              <a:t>), η μηδική κ.ά.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Ο μύκητας προσβάλλει επίσης μεγάλο αριθμό ζιζανίων, τα οποία συχνά δεν εμφανίζουν συμπτώματα προσβολής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Το </a:t>
            </a:r>
            <a:r>
              <a:rPr lang="en-US" sz="2400" i="1" dirty="0" err="1">
                <a:latin typeface="Calibri" charset="0"/>
              </a:rPr>
              <a:t>Verticillium</a:t>
            </a:r>
            <a:r>
              <a:rPr lang="en-US" sz="2400" i="1" dirty="0">
                <a:latin typeface="Calibri" charset="0"/>
              </a:rPr>
              <a:t> </a:t>
            </a:r>
            <a:r>
              <a:rPr lang="en-US" sz="2400" i="1" dirty="0" err="1">
                <a:latin typeface="Calibri" charset="0"/>
              </a:rPr>
              <a:t>dahliae</a:t>
            </a:r>
            <a:r>
              <a:rPr lang="el-GR" sz="2400" i="1" dirty="0">
                <a:latin typeface="Calibri" charset="0"/>
              </a:rPr>
              <a:t> </a:t>
            </a:r>
            <a:r>
              <a:rPr lang="el-GR" sz="2400" dirty="0">
                <a:latin typeface="Calibri" charset="0"/>
              </a:rPr>
              <a:t>είναι </a:t>
            </a:r>
            <a:r>
              <a:rPr lang="el-GR" sz="2400" b="1" dirty="0" err="1">
                <a:latin typeface="Calibri" charset="0"/>
              </a:rPr>
              <a:t>εδαφογενές</a:t>
            </a:r>
            <a:r>
              <a:rPr lang="el-GR" sz="2400" b="1" dirty="0">
                <a:latin typeface="Calibri" charset="0"/>
              </a:rPr>
              <a:t> παθογόνο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Επιβιώνει </a:t>
            </a:r>
          </a:p>
          <a:p>
            <a:pPr eaLnBrk="1" hangingPunct="1">
              <a:buFont typeface="Wingdings" charset="0"/>
              <a:buChar char="ü"/>
            </a:pPr>
            <a:r>
              <a:rPr lang="el-GR" sz="2400" dirty="0">
                <a:latin typeface="Calibri" charset="0"/>
              </a:rPr>
              <a:t>στο έδαφος με τη μορφή </a:t>
            </a:r>
            <a:r>
              <a:rPr lang="el-GR" sz="2400" dirty="0" err="1" smtClean="0">
                <a:latin typeface="Calibri" charset="0"/>
              </a:rPr>
              <a:t>μυκηλίου</a:t>
            </a:r>
            <a:r>
              <a:rPr lang="el-GR" sz="2400" dirty="0" smtClean="0">
                <a:latin typeface="Calibri" charset="0"/>
              </a:rPr>
              <a:t> </a:t>
            </a:r>
            <a:endParaRPr lang="el-GR" sz="2400" dirty="0">
              <a:latin typeface="Calibri" charset="0"/>
            </a:endParaRPr>
          </a:p>
          <a:p>
            <a:pPr eaLnBrk="1" hangingPunct="1">
              <a:buFont typeface="Wingdings" charset="0"/>
              <a:buChar char="ü"/>
            </a:pPr>
            <a:r>
              <a:rPr lang="el-GR" sz="2400" dirty="0">
                <a:latin typeface="Calibri" charset="0"/>
              </a:rPr>
              <a:t>σε </a:t>
            </a:r>
            <a:r>
              <a:rPr lang="el-GR" sz="2400" dirty="0" smtClean="0">
                <a:latin typeface="Calibri" charset="0"/>
              </a:rPr>
              <a:t>υπολείμματα </a:t>
            </a:r>
            <a:r>
              <a:rPr lang="el-GR" sz="2400" dirty="0">
                <a:latin typeface="Calibri" charset="0"/>
              </a:rPr>
              <a:t>καλλιεργούμενων φυτών με τη μορφή </a:t>
            </a:r>
            <a:r>
              <a:rPr lang="el-GR" sz="2400" dirty="0" err="1">
                <a:latin typeface="Calibri" charset="0"/>
              </a:rPr>
              <a:t>κονιδίων</a:t>
            </a:r>
            <a:r>
              <a:rPr lang="el-GR" sz="2400" dirty="0">
                <a:latin typeface="Calibri" charset="0"/>
              </a:rPr>
              <a:t> και </a:t>
            </a:r>
            <a:r>
              <a:rPr lang="el-GR" sz="2400" dirty="0" err="1">
                <a:latin typeface="Calibri" charset="0"/>
              </a:rPr>
              <a:t>μικροσκληρωτίων</a:t>
            </a:r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60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Ιός της ευλογιάς της δαμασκηνιάς </a:t>
            </a:r>
            <a:r>
              <a:rPr lang="en-US" sz="2400" b="1" dirty="0" smtClean="0"/>
              <a:t>(Plum pox virus, PPV)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b="1" u="sng" dirty="0" smtClean="0"/>
              <a:t>Δαμασκηνιά</a:t>
            </a:r>
          </a:p>
          <a:p>
            <a:r>
              <a:rPr lang="el-GR" sz="2400" dirty="0" smtClean="0"/>
              <a:t>Τα συμπτώματα στα φύλλα είναι πολύ έντονα κατά </a:t>
            </a:r>
            <a:r>
              <a:rPr lang="el-GR" sz="2400" b="1" dirty="0" smtClean="0"/>
              <a:t>το τέλος της άνοιξης και τις αρχές καλοκαιριού</a:t>
            </a:r>
          </a:p>
          <a:p>
            <a:r>
              <a:rPr lang="el-GR" sz="2400" dirty="0" smtClean="0"/>
              <a:t>Αργότερα, τα συμπτώματα είναι δυσδιάκριτα ή εξαφανίζονται πλήρως</a:t>
            </a:r>
          </a:p>
          <a:p>
            <a:r>
              <a:rPr lang="el-GR" sz="2400" dirty="0" smtClean="0"/>
              <a:t>Στα φύλλα της δαμασκηνιάς εμφανίζονται μεταχρωματιασμοί με τη μορφή </a:t>
            </a:r>
            <a:r>
              <a:rPr lang="el-GR" sz="2400" b="1" dirty="0" smtClean="0"/>
              <a:t>χλωρωτικών κηλίδων</a:t>
            </a:r>
            <a:r>
              <a:rPr lang="el-GR" sz="2400" dirty="0" smtClean="0"/>
              <a:t>, </a:t>
            </a:r>
            <a:r>
              <a:rPr lang="el-GR" sz="2400" b="1" dirty="0" smtClean="0"/>
              <a:t>δακτυλίων ή τόξων</a:t>
            </a:r>
          </a:p>
          <a:p>
            <a:r>
              <a:rPr lang="el-GR" sz="2400" dirty="0" smtClean="0"/>
              <a:t>Το χρώμα των περιοχών αυτών είναι κιτρινωπό μέχρι λαδί, σπανιότερα κοκκινωπό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Ιός της ευλογιάς της δαμασκηνιάς </a:t>
            </a:r>
            <a:r>
              <a:rPr lang="en-US" sz="2400" b="1" dirty="0"/>
              <a:t>(Plum pox virus, PPV)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Στα δαμάσκηνα των ανοικτόχρωμων ποικιλιών εμφανίζονται κοκκινωπές κηλίδες ή </a:t>
            </a:r>
            <a:r>
              <a:rPr lang="el-GR" sz="2400" b="1" dirty="0"/>
              <a:t>ακανόνιστες βυθισμένες περιοχές </a:t>
            </a:r>
            <a:r>
              <a:rPr lang="el-GR" sz="2400" dirty="0"/>
              <a:t>σε όλη την επιφάνεια του καρπού</a:t>
            </a:r>
          </a:p>
          <a:p>
            <a:r>
              <a:rPr lang="el-GR" sz="2400" dirty="0"/>
              <a:t>Στις σκουρόχρωμες ποικιλίες μπορεί να εμφανιστούν </a:t>
            </a:r>
            <a:r>
              <a:rPr lang="el-GR" sz="2400" b="1" dirty="0"/>
              <a:t>ανοικτόχρωμες κηλίδες </a:t>
            </a:r>
            <a:r>
              <a:rPr lang="el-GR" sz="2400" dirty="0"/>
              <a:t>πριν την ωρίμανση των καρπών</a:t>
            </a:r>
          </a:p>
          <a:p>
            <a:r>
              <a:rPr lang="el-GR" sz="2400" dirty="0"/>
              <a:t>Οι κηλίδες αυτές μπορεί να εξαφανιστούν αργότερα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93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Ιός της ευλογιάς της δαμασκηνιάς </a:t>
            </a:r>
            <a:r>
              <a:rPr lang="en-US" sz="2400" b="1" dirty="0" smtClean="0"/>
              <a:t>(Plum pox virus, PPV)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ωρίμανση της σάρκας των καρπών είναι ανώμαλη και εμφανίζει </a:t>
            </a:r>
            <a:r>
              <a:rPr lang="el-GR" sz="2400" b="1" dirty="0" smtClean="0"/>
              <a:t>περιοχές σκληρές που δεν ωριμάζουν</a:t>
            </a:r>
          </a:p>
          <a:p>
            <a:r>
              <a:rPr lang="el-GR" sz="2400" dirty="0" smtClean="0"/>
              <a:t>Η σάρκα κατά θέσεις έχει </a:t>
            </a:r>
            <a:r>
              <a:rPr lang="el-GR" sz="2400" b="1" dirty="0" smtClean="0"/>
              <a:t>καστανό ή ερυθρό μεταχρωματισμό</a:t>
            </a:r>
          </a:p>
          <a:p>
            <a:r>
              <a:rPr lang="el-GR" sz="2400" dirty="0" smtClean="0"/>
              <a:t>Στον πυρήνα παρατηρούνται </a:t>
            </a:r>
            <a:r>
              <a:rPr lang="el-GR" sz="2400" b="1" dirty="0" smtClean="0"/>
              <a:t>καφέ κηλίδες</a:t>
            </a:r>
          </a:p>
          <a:p>
            <a:r>
              <a:rPr lang="el-GR" sz="2400" dirty="0" smtClean="0"/>
              <a:t>Οι καρποί είναι </a:t>
            </a:r>
            <a:r>
              <a:rPr lang="el-GR" sz="2400" b="1" dirty="0" smtClean="0"/>
              <a:t>άνοστοι</a:t>
            </a:r>
            <a:r>
              <a:rPr lang="el-GR" sz="2400" dirty="0" smtClean="0"/>
              <a:t>, συχνά παρατηρείται </a:t>
            </a:r>
            <a:r>
              <a:rPr lang="el-GR" sz="2400" b="1" dirty="0" smtClean="0"/>
              <a:t>καρπόπτωση</a:t>
            </a:r>
            <a:r>
              <a:rPr lang="el-GR" sz="2400" dirty="0" smtClean="0"/>
              <a:t> (&gt;95% στις ευαίσθητες ποικιλίες)</a:t>
            </a:r>
          </a:p>
          <a:p>
            <a:r>
              <a:rPr lang="el-GR" sz="2400" b="1" dirty="0" smtClean="0"/>
              <a:t>Η περιεκτικότητα των καρπών σε σάκχαρα μειώνεται</a:t>
            </a:r>
            <a:r>
              <a:rPr lang="el-GR" sz="2400" dirty="0" smtClean="0"/>
              <a:t>, ενώ αυξάνεται η αντίστοιχη περιεκτικότητα σε οξέα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Ιός της ευλογιάς της δαμασκηνιάς </a:t>
            </a:r>
            <a:r>
              <a:rPr lang="en-US" sz="2400" b="1" dirty="0" smtClean="0"/>
              <a:t>(Plum pox virus, PPV)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u="sng" dirty="0" smtClean="0"/>
              <a:t>Βερικοκιά</a:t>
            </a:r>
          </a:p>
          <a:p>
            <a:r>
              <a:rPr lang="el-GR" sz="2400" dirty="0" smtClean="0"/>
              <a:t>Στα φύλλα της βερυκοκιάς εμφανίζεται τυπικό ή διάχυτο </a:t>
            </a:r>
            <a:r>
              <a:rPr lang="el-GR" sz="2400" b="1" dirty="0" smtClean="0"/>
              <a:t>μωσαϊκό</a:t>
            </a:r>
            <a:r>
              <a:rPr lang="el-GR" sz="2400" dirty="0" smtClean="0"/>
              <a:t> ή </a:t>
            </a:r>
            <a:r>
              <a:rPr lang="el-GR" sz="2400" b="1" dirty="0" smtClean="0"/>
              <a:t>ωχροπράσινοι δακτύλιοι</a:t>
            </a:r>
          </a:p>
          <a:p>
            <a:r>
              <a:rPr lang="el-GR" sz="2400" dirty="0" smtClean="0"/>
              <a:t>Οι καρποί παρουσιάζουν ανωμαλίες στην επιφάνειά τους</a:t>
            </a:r>
          </a:p>
          <a:p>
            <a:r>
              <a:rPr lang="el-GR" sz="2400" dirty="0" smtClean="0"/>
              <a:t>Εμφανίζονται </a:t>
            </a:r>
            <a:r>
              <a:rPr lang="el-GR" sz="2400" u="sng" dirty="0" smtClean="0"/>
              <a:t>θέσεις υπερυψωμένες</a:t>
            </a:r>
            <a:r>
              <a:rPr lang="el-GR" sz="2400" dirty="0" smtClean="0"/>
              <a:t>, κανονικού χρώματος και άλλες </a:t>
            </a:r>
            <a:r>
              <a:rPr lang="el-GR" sz="2400" u="sng" dirty="0" smtClean="0"/>
              <a:t>θέσεις, βυθισμένες </a:t>
            </a:r>
            <a:r>
              <a:rPr lang="el-GR" sz="2400" dirty="0" smtClean="0"/>
              <a:t>με ανοικτότερο (υποκίτρινο ή υποπράσινο) χρώμα</a:t>
            </a:r>
          </a:p>
          <a:p>
            <a:r>
              <a:rPr lang="el-GR" sz="2400" dirty="0" smtClean="0"/>
              <a:t>Κάποιες φορές, στην επιφάνεια των καρπών σχηματίζονται </a:t>
            </a:r>
            <a:r>
              <a:rPr lang="el-GR" sz="2400" b="1" dirty="0" smtClean="0"/>
              <a:t>νεκρωτικοί δακτύλιοι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Ιός της ευλογιάς της δαμασκηνιάς </a:t>
            </a:r>
            <a:r>
              <a:rPr lang="en-US" sz="2400" b="1" dirty="0" smtClean="0"/>
              <a:t>(Plum pox virus, PPV)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b="1" u="sng" dirty="0" smtClean="0"/>
              <a:t>Βερικοκιά</a:t>
            </a:r>
          </a:p>
          <a:p>
            <a:r>
              <a:rPr lang="el-GR" sz="2400" dirty="0" smtClean="0"/>
              <a:t>Οι καρποί </a:t>
            </a:r>
            <a:r>
              <a:rPr lang="el-GR" sz="2400" b="1" dirty="0" smtClean="0"/>
              <a:t>έχουν ανομοιόμορφη ωρίμ</a:t>
            </a:r>
            <a:r>
              <a:rPr lang="el-GR" sz="2400" dirty="0" smtClean="0"/>
              <a:t>ανση και </a:t>
            </a:r>
            <a:r>
              <a:rPr lang="el-GR" sz="2400" b="1" dirty="0" smtClean="0"/>
              <a:t>άνοστη σάρκα</a:t>
            </a:r>
            <a:endParaRPr lang="el-GR" sz="2400" dirty="0" smtClean="0"/>
          </a:p>
          <a:p>
            <a:r>
              <a:rPr lang="el-GR" sz="2400" dirty="0" smtClean="0"/>
              <a:t>Οι ζημιωμένοι καρποί καθίστανται ακατάλληλοι ακόμα και για κονσερβοποίηση</a:t>
            </a:r>
            <a:endParaRPr lang="en-US" sz="2400" dirty="0" smtClean="0"/>
          </a:p>
          <a:p>
            <a:r>
              <a:rPr lang="el-GR" sz="2400" dirty="0" smtClean="0"/>
              <a:t>Ο πυρήνας των καρπών εμφανίζει </a:t>
            </a:r>
            <a:r>
              <a:rPr lang="el-GR" sz="2400" b="1" dirty="0" smtClean="0"/>
              <a:t>δακτυλιοειδείς αποχρωματισμούς</a:t>
            </a:r>
            <a:r>
              <a:rPr lang="el-GR" sz="2400" dirty="0" smtClean="0"/>
              <a:t> (παθογνωμονικό σύμπτωμα ταυτοποίησης της ασθένειας)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Ιός της ευλογιάς της δαμασκηνιάς </a:t>
            </a:r>
            <a:r>
              <a:rPr lang="en-US" sz="2400" b="1" dirty="0" smtClean="0"/>
              <a:t>(Plum pox virus, PPV)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u="sng" dirty="0" smtClean="0"/>
              <a:t>Ροδακινιά</a:t>
            </a:r>
          </a:p>
          <a:p>
            <a:r>
              <a:rPr lang="el-GR" dirty="0" smtClean="0"/>
              <a:t>Στη ροδακινιά, παρατηρείται μικρές, ακανόνιστες χλωρωτικές κηλίδες καθώς και αποχρωματισμός στις δευτερεύουσες και τριτεύουσες νευρώσεις των φύλλων</a:t>
            </a:r>
          </a:p>
          <a:p>
            <a:r>
              <a:rPr lang="el-GR" dirty="0" smtClean="0"/>
              <a:t>Τα φύλλα μπορεί να εμφανίζουν παραμόρφωση και ασύμμετρο έλασμα</a:t>
            </a:r>
          </a:p>
          <a:p>
            <a:r>
              <a:rPr lang="el-GR" dirty="0" smtClean="0"/>
              <a:t>Τα σύμπτωμα αυτό εμφανίζεται νωρίς την άνοιξη, μόνο στους νεαρούς βλαστούς</a:t>
            </a:r>
          </a:p>
          <a:p>
            <a:r>
              <a:rPr lang="el-GR" dirty="0" smtClean="0"/>
              <a:t>Οι καρποί εμφανίζουν κοκκινωπούς δακτυλίους στην επιφάνεια και </a:t>
            </a:r>
            <a:r>
              <a:rPr lang="el-GR" b="1" dirty="0" smtClean="0"/>
              <a:t>ανομοιόμορφη ωρίμανση</a:t>
            </a:r>
          </a:p>
          <a:p>
            <a:r>
              <a:rPr lang="el-GR" b="1" dirty="0" smtClean="0"/>
              <a:t>Δεν παρατηρούνται συμπτώματα στον πυρήνα των καρπών</a:t>
            </a:r>
            <a:endParaRPr lang="en-US" b="1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Χλωρωτικοί δακτύλιοι και κηλίδες που προκαλεί ο ιός </a:t>
            </a:r>
            <a:br>
              <a:rPr lang="el-GR" sz="2400" dirty="0" smtClean="0"/>
            </a:br>
            <a:r>
              <a:rPr lang="en-US" sz="2400" dirty="0" smtClean="0"/>
              <a:t>Plum pox virus (PPV)</a:t>
            </a:r>
            <a:r>
              <a:rPr lang="el-GR" sz="2400" dirty="0" smtClean="0"/>
              <a:t> σε φύλλα δαμασκηνιάς</a:t>
            </a:r>
            <a:endParaRPr lang="en-US" sz="2400" dirty="0"/>
          </a:p>
        </p:txBody>
      </p:sp>
      <p:pic>
        <p:nvPicPr>
          <p:cNvPr id="4" name="Content Placeholder 3" descr="Plum Pox - 066008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Χλώρωση των νεύρων και χλωρωτικοί </a:t>
            </a:r>
            <a:br>
              <a:rPr lang="el-GR" sz="2400" dirty="0" smtClean="0"/>
            </a:br>
            <a:r>
              <a:rPr lang="el-GR" sz="2400" dirty="0" smtClean="0"/>
              <a:t>δακτύλιοι σε φύλλο δαμασκηνιάς</a:t>
            </a:r>
            <a:endParaRPr lang="en-US" sz="2400" dirty="0"/>
          </a:p>
        </p:txBody>
      </p:sp>
      <p:pic>
        <p:nvPicPr>
          <p:cNvPr id="4" name="Content Placeholder 3" descr="symptoms_leaf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39" r="-1343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Θραύση του χρώματος των ανθέων σε δέντρο μολυσμένο </a:t>
            </a:r>
            <a:br>
              <a:rPr lang="el-GR" sz="2400" dirty="0" smtClean="0"/>
            </a:br>
            <a:r>
              <a:rPr lang="el-GR" sz="2400" dirty="0" smtClean="0"/>
              <a:t>με τον ιό της ευλογιάς της δαμασκηνιάς</a:t>
            </a:r>
            <a:endParaRPr lang="en-US" sz="2400" dirty="0"/>
          </a:p>
        </p:txBody>
      </p:sp>
      <p:pic>
        <p:nvPicPr>
          <p:cNvPr id="4" name="Content Placeholder 3" descr="symptoms_flow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206" r="-102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νεκρά τμήματα (φύλλα, άνθη, καρποί) παραμένουν για μεγάλο διάστημα προσκολλημένα επί των δέντρων</a:t>
            </a:r>
            <a:endParaRPr lang="en-US" sz="2400" dirty="0"/>
          </a:p>
        </p:txBody>
      </p:sp>
      <p:pic>
        <p:nvPicPr>
          <p:cNvPr id="4" name="Content Placeholder 3" descr="monilia laxa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19" r="-1821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Έντονα παραμορφωμένοι καρποί </a:t>
            </a:r>
            <a:br>
              <a:rPr lang="el-GR" sz="2400" dirty="0" smtClean="0"/>
            </a:br>
            <a:r>
              <a:rPr lang="el-GR" sz="2400" dirty="0" smtClean="0"/>
              <a:t>δαμασκηνιάς μολυσμένοι από τον ιό </a:t>
            </a:r>
            <a:r>
              <a:rPr lang="en-US" sz="2400" dirty="0" smtClean="0"/>
              <a:t>PPV</a:t>
            </a:r>
            <a:endParaRPr lang="en-US" sz="2400" dirty="0"/>
          </a:p>
        </p:txBody>
      </p:sp>
      <p:pic>
        <p:nvPicPr>
          <p:cNvPr id="4" name="Content Placeholder 3" descr="PPV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Οι καρποί δαμασκηνιάς παρουσιάζουν δακτυλίους και ακανόνιστες βυθισμένες περιοχές</a:t>
            </a:r>
            <a:br>
              <a:rPr lang="el-GR" sz="2400" dirty="0" smtClean="0"/>
            </a:br>
            <a:r>
              <a:rPr lang="el-GR" sz="2400" dirty="0" smtClean="0"/>
              <a:t>Η σάρκα τους είναι ανώμαλη με περιοχές που δεν ωριμάζουν</a:t>
            </a:r>
            <a:endParaRPr lang="en-US" sz="2400" dirty="0"/>
          </a:p>
        </p:txBody>
      </p:sp>
      <p:pic>
        <p:nvPicPr>
          <p:cNvPr id="4" name="Content Placeholder 3" descr="Plum_pox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54" r="-375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Ροδάκινο επί δέντρου προσβεβλημένου από τον</a:t>
            </a:r>
            <a:br>
              <a:rPr lang="el-GR" sz="2400" dirty="0" smtClean="0"/>
            </a:br>
            <a:r>
              <a:rPr lang="el-GR" sz="2400" dirty="0" smtClean="0"/>
              <a:t> ιό της ευλογιάς της δαμσκηνιάς</a:t>
            </a:r>
            <a:endParaRPr lang="en-US" sz="2400" dirty="0"/>
          </a:p>
        </p:txBody>
      </p:sp>
      <p:pic>
        <p:nvPicPr>
          <p:cNvPr id="4" name="Content Placeholder 3" descr="i_ppv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644" r="-6364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καρποί ροδακινιάς δεν ωριμάζουν ομοιόμορφα, εμφανίζουν δακτυλίους και δεν εκδηλώνουν συμπτώματα στον πυρήνα τους</a:t>
            </a:r>
            <a:endParaRPr lang="en-US" sz="2400" dirty="0"/>
          </a:p>
        </p:txBody>
      </p:sp>
      <p:pic>
        <p:nvPicPr>
          <p:cNvPr id="4" name="Content Placeholder 3" descr="ppv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81" r="-1928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καρποί των προσβεβλημένων δέντρων ροδακινιάς εμφανίζουν  δακτυλίους στην επιφάνειά τους</a:t>
            </a:r>
            <a:endParaRPr lang="en-US" sz="2400" dirty="0"/>
          </a:p>
        </p:txBody>
      </p:sp>
      <p:pic>
        <p:nvPicPr>
          <p:cNvPr id="4" name="Content Placeholder 3" descr="Plum Pox - 06600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Οι καρποί βερυκοκιάς εμφανίζουν περιοχές υπερυψωμένες κανονικού χρώματος και άλλες, βυθισμένες με ανοικτότερο χρώμα</a:t>
            </a:r>
            <a:endParaRPr lang="en-US" sz="2400" dirty="0"/>
          </a:p>
        </p:txBody>
      </p:sp>
      <p:pic>
        <p:nvPicPr>
          <p:cNvPr id="4" name="Content Placeholder 3" descr="ppv-apricot-fruit1_zoo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4" r="-179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000" b="1">
                <a:latin typeface="Calibri" charset="0"/>
              </a:rPr>
              <a:t>Ακανόνιστες υπερυψωμένες περιοχές κανονικού χρώματος </a:t>
            </a:r>
            <a:br>
              <a:rPr lang="el-GR" sz="2000" b="1">
                <a:latin typeface="Calibri" charset="0"/>
              </a:rPr>
            </a:br>
            <a:r>
              <a:rPr lang="el-GR" sz="2000" b="1">
                <a:latin typeface="Calibri" charset="0"/>
              </a:rPr>
              <a:t>και βυθισμένες θέσεις υποκίτρινου ή υποπράσινου χρώματος</a:t>
            </a:r>
            <a:br>
              <a:rPr lang="el-GR" sz="2000" b="1">
                <a:latin typeface="Calibri" charset="0"/>
              </a:rPr>
            </a:br>
            <a:r>
              <a:rPr lang="el-GR" sz="2000" b="1">
                <a:latin typeface="Calibri" charset="0"/>
              </a:rPr>
              <a:t>Ανομοιογενής ωρίμανση της σάρκας και</a:t>
            </a:r>
            <a:br>
              <a:rPr lang="el-GR" sz="2000" b="1">
                <a:latin typeface="Calibri" charset="0"/>
              </a:rPr>
            </a:br>
            <a:r>
              <a:rPr lang="el-GR" sz="2000" b="1">
                <a:latin typeface="Calibri" charset="0"/>
              </a:rPr>
              <a:t> δακτυλιοειδής ποικιλόχρωση στους καρπούς</a:t>
            </a:r>
            <a:endParaRPr lang="en-US" sz="2000" b="1">
              <a:latin typeface="Calibri" charset="0"/>
            </a:endParaRPr>
          </a:p>
        </p:txBody>
      </p:sp>
      <p:pic>
        <p:nvPicPr>
          <p:cNvPr id="280578" name="Picture 185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606550"/>
            <a:ext cx="32908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79" name="Picture 185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708150"/>
            <a:ext cx="37719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8276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sz="2400" b="1" dirty="0" smtClean="0"/>
              <a:t>Οι καρποί βερυκοκιάς εμφανίζουν περιοχές υπερυψωμένες κανονικού χρώματος και άλλες, βυθισμένες με ανοικτότερο χρώμα και δακτυλιοειδείς αποχρωματισμούς στον πυρήνα τους</a:t>
            </a:r>
            <a:endParaRPr lang="en-US" sz="2400" b="1" dirty="0"/>
          </a:p>
        </p:txBody>
      </p:sp>
      <p:pic>
        <p:nvPicPr>
          <p:cNvPr id="282626" name="Content Placeholder 3" descr="ppv-apricot-fruit1_zo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905" r="-17905"/>
          <a:stretch>
            <a:fillRect/>
          </a:stretch>
        </p:blipFill>
        <p:spPr>
          <a:xfrm>
            <a:off x="-158750" y="2266950"/>
            <a:ext cx="4941888" cy="2717800"/>
          </a:xfrm>
        </p:spPr>
      </p:pic>
      <p:pic>
        <p:nvPicPr>
          <p:cNvPr id="282627" name="Content Placeholder 3" descr="symptoms_frui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7585" r="-87585"/>
          <a:stretch>
            <a:fillRect/>
          </a:stretch>
        </p:blipFill>
        <p:spPr bwMode="auto">
          <a:xfrm>
            <a:off x="4252913" y="1720850"/>
            <a:ext cx="4259262" cy="23431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8" name="Content Placeholder 3" descr="Plum_pox_in_apric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082" b="-4082"/>
          <a:stretch>
            <a:fillRect/>
          </a:stretch>
        </p:blipFill>
        <p:spPr bwMode="auto">
          <a:xfrm>
            <a:off x="4252913" y="4064000"/>
            <a:ext cx="4616450" cy="25384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769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Η καρπόπτωση στις ιδιαίτερα ευαίσθητες ποικιλίες δαμασκηνιάς υπερβαίνει το 95% (πάνω) Σε ευαίσθητες ποικιλίες παρατηρούνται ρωγμές στον κορμό (κάτω)</a:t>
            </a:r>
            <a:endParaRPr lang="en-US" sz="2400" dirty="0"/>
          </a:p>
        </p:txBody>
      </p:sp>
      <p:pic>
        <p:nvPicPr>
          <p:cNvPr id="4" name="Content Placeholder 3" descr="PlumPoxFig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4294" r="-6429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Σε οπωρώνες με έντονη προσβολή καρατομούνται τα προσβεβλημένα δέντρα και το ξύλο που απομακρύνεται, καταστρέφεται με φωτιά</a:t>
            </a:r>
            <a:endParaRPr lang="en-US" sz="2400" dirty="0"/>
          </a:p>
        </p:txBody>
      </p:sp>
      <p:pic>
        <p:nvPicPr>
          <p:cNvPr id="4" name="Content Placeholder 3" descr="PlumPoxFig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916" r="-4491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Οι μουμιοποιημένοι καρποί παραμένουν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επί των δέντρων μέχρι την επόμενη χρονιά</a:t>
            </a:r>
            <a:endParaRPr lang="en-US" sz="2400" b="1">
              <a:latin typeface="Calibri" charset="0"/>
            </a:endParaRPr>
          </a:p>
        </p:txBody>
      </p:sp>
      <p:pic>
        <p:nvPicPr>
          <p:cNvPr id="167938" name="Picture 2" descr="C:\Users\User Grafeio\Desktop\ΦΩΤΟΓΡΑΦΙΕΣ\P4020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884363"/>
            <a:ext cx="562768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264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ιός μεταδίδεται με μη-έμμονο τρόπο από </a:t>
            </a:r>
            <a:br>
              <a:rPr lang="el-GR" sz="2400" dirty="0" smtClean="0"/>
            </a:br>
            <a:r>
              <a:rPr lang="el-GR" sz="2400" dirty="0" smtClean="0"/>
              <a:t>σημαντικό αριθμό ειδών αφίδων</a:t>
            </a:r>
            <a:endParaRPr lang="en-US" sz="2400" dirty="0"/>
          </a:p>
        </p:txBody>
      </p:sp>
      <p:pic>
        <p:nvPicPr>
          <p:cNvPr id="4" name="Content Placeholder 3" descr="14133294914_90d4b8fff9_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504" r="-125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 smtClean="0"/>
              <a:t>Monilia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laxa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Φαιά σήψη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853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Ο μύκητας προκαλεί </a:t>
            </a:r>
            <a:r>
              <a:rPr lang="el-GR" b="1" dirty="0" smtClean="0"/>
              <a:t>νεκρώσεις</a:t>
            </a:r>
            <a:r>
              <a:rPr lang="el-GR" dirty="0" smtClean="0"/>
              <a:t> και </a:t>
            </a:r>
            <a:r>
              <a:rPr lang="el-GR" b="1" dirty="0" smtClean="0"/>
              <a:t>ξηράνσεις</a:t>
            </a:r>
            <a:r>
              <a:rPr lang="el-GR" dirty="0" smtClean="0"/>
              <a:t> στα </a:t>
            </a:r>
            <a:r>
              <a:rPr lang="el-GR" b="1" dirty="0" smtClean="0"/>
              <a:t>άνθη</a:t>
            </a:r>
          </a:p>
          <a:p>
            <a:r>
              <a:rPr lang="el-GR" dirty="0" smtClean="0"/>
              <a:t>Μέσω των ανθέων προκαλεί ξηράνσεις σε κλάδους, κλαδίσκους, φύλλα και </a:t>
            </a:r>
            <a:r>
              <a:rPr lang="el-GR" b="1" dirty="0" smtClean="0"/>
              <a:t>σήψεις σε καρπούς</a:t>
            </a:r>
          </a:p>
          <a:p>
            <a:r>
              <a:rPr lang="el-GR" dirty="0" smtClean="0"/>
              <a:t>Τα αρχικά συμπτώματα προσβολής εμφανίζονται στα άνθη την άνοιξη</a:t>
            </a:r>
          </a:p>
          <a:p>
            <a:r>
              <a:rPr lang="el-GR" dirty="0" smtClean="0"/>
              <a:t>Η έναρξη προσβολής προκύπτει από το στίγμα, τους στήμονες, τα πέταλα ή τα σέπαλα</a:t>
            </a:r>
          </a:p>
          <a:p>
            <a:r>
              <a:rPr lang="el-GR" dirty="0" smtClean="0"/>
              <a:t>Οι ιστοί γίνονται </a:t>
            </a:r>
            <a:r>
              <a:rPr lang="el-GR" b="1" dirty="0" smtClean="0"/>
              <a:t>καστανοί-βαθιά καστανοί</a:t>
            </a:r>
            <a:r>
              <a:rPr lang="el-GR" dirty="0" smtClean="0"/>
              <a:t>, ο μεταχρωματισμός επεκτείνεται σε ολόκληρο το άνθος, τον ποδίσκο, την ταξιανθία και τον κλαδίσκο της</a:t>
            </a:r>
          </a:p>
          <a:p>
            <a:r>
              <a:rPr lang="el-GR" dirty="0" smtClean="0"/>
              <a:t>Τα</a:t>
            </a:r>
            <a:r>
              <a:rPr lang="el-GR" b="1" dirty="0" smtClean="0"/>
              <a:t> άνθη μαραίνονται</a:t>
            </a:r>
            <a:r>
              <a:rPr lang="el-GR" dirty="0" smtClean="0"/>
              <a:t>, </a:t>
            </a:r>
            <a:r>
              <a:rPr lang="el-GR" b="1" dirty="0" smtClean="0"/>
              <a:t>συρρικνώνονται</a:t>
            </a:r>
            <a:r>
              <a:rPr lang="el-GR" dirty="0" smtClean="0"/>
              <a:t> και </a:t>
            </a:r>
            <a:r>
              <a:rPr lang="el-GR" b="1" dirty="0" smtClean="0"/>
              <a:t>ξηραίνονται</a:t>
            </a:r>
          </a:p>
          <a:p>
            <a:r>
              <a:rPr lang="el-GR" dirty="0" smtClean="0"/>
              <a:t>Συνήθως </a:t>
            </a:r>
            <a:r>
              <a:rPr lang="el-GR" b="1" dirty="0" smtClean="0"/>
              <a:t>παραμένουν επί των δέντρων για μεγάλο χρονικό διάστημα</a:t>
            </a:r>
          </a:p>
          <a:p>
            <a:r>
              <a:rPr lang="el-GR" dirty="0" smtClean="0"/>
              <a:t>Με υγρό και βροχερό καιρό τα προσβεβλημένα τμήματα των δέντρων καλύπτονται από τις </a:t>
            </a:r>
            <a:r>
              <a:rPr lang="el-GR" b="1" dirty="0" smtClean="0"/>
              <a:t>τεφροκαστανές εξανθήσεις </a:t>
            </a:r>
            <a:r>
              <a:rPr lang="el-GR" dirty="0" smtClean="0"/>
              <a:t>του παθογόνου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Χαρακτηριστικές αλυσίδες κονιδίων του μύκητα </a:t>
            </a:r>
            <a:r>
              <a:rPr lang="en-US" sz="2400" i="1" dirty="0" err="1" smtClean="0"/>
              <a:t>Monilia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laxa</a:t>
            </a:r>
            <a:endParaRPr lang="en-US" sz="2400" i="1" dirty="0"/>
          </a:p>
        </p:txBody>
      </p:sp>
      <p:pic>
        <p:nvPicPr>
          <p:cNvPr id="4" name="Content Placeholder 3" descr="mb-35-30-g003-l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596" b="-65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 </a:t>
            </a:r>
            <a:r>
              <a:rPr lang="el-GR" sz="2667" dirty="0" smtClean="0"/>
              <a:t>Πυκνές δέσμες κονιδιοφόρων και </a:t>
            </a:r>
            <a:br>
              <a:rPr lang="el-GR" sz="2667" dirty="0" smtClean="0"/>
            </a:br>
            <a:r>
              <a:rPr lang="el-GR" sz="2667" dirty="0" smtClean="0"/>
              <a:t>αλυσίδες κονιδίων του παθογόνου</a:t>
            </a:r>
            <a:endParaRPr lang="en-US" sz="2667" dirty="0"/>
          </a:p>
        </p:txBody>
      </p:sp>
      <p:pic>
        <p:nvPicPr>
          <p:cNvPr id="4" name="Content Placeholder 3" descr="monili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86" r="-1048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μήλων από φαιά σήψη</a:t>
            </a:r>
            <a:endParaRPr lang="en-US" sz="2400" dirty="0"/>
          </a:p>
        </p:txBody>
      </p:sp>
      <p:pic>
        <p:nvPicPr>
          <p:cNvPr id="4" name="Content Placeholder 3" descr="640px-Brown_Rot_on_App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173" r="-711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καρποφορίες διατάσσονται κατά συγκεντρικούς κύκλους</a:t>
            </a:r>
            <a:endParaRPr lang="en-US" sz="2400" dirty="0"/>
          </a:p>
        </p:txBody>
      </p:sp>
      <p:pic>
        <p:nvPicPr>
          <p:cNvPr id="4" name="Content Placeholder 3" descr="800px-Monilia_fructigena1_2006-08-2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Όταν επικρατεί υγρός καιρός ολόκληρος ο προσβεβλημένος καρπός καλύπτεται από τις καρποφορίες του παθογόνου</a:t>
            </a:r>
            <a:endParaRPr lang="en-US" sz="2400" dirty="0"/>
          </a:p>
        </p:txBody>
      </p:sp>
      <p:pic>
        <p:nvPicPr>
          <p:cNvPr id="4" name="Content Placeholder 3" descr="monilia_paere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Καρπός ροδακινιάς με καστανή μαλακή σήψη </a:t>
            </a:r>
            <a:br>
              <a:rPr lang="el-GR" sz="2400" dirty="0" smtClean="0"/>
            </a:br>
            <a:r>
              <a:rPr lang="el-GR" sz="2400" dirty="0" smtClean="0"/>
              <a:t>και ανάπτυξη καρποφορίας του μύκητα</a:t>
            </a:r>
            <a:endParaRPr lang="en-US" sz="2400" dirty="0"/>
          </a:p>
        </p:txBody>
      </p:sp>
      <p:pic>
        <p:nvPicPr>
          <p:cNvPr id="6" name="Picture 5" descr="peachbrown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2" y="1938864"/>
            <a:ext cx="5949245" cy="3966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806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προσβολή από φαιά σήψη οδηγεί σε έντονη </a:t>
            </a:r>
            <a:br>
              <a:rPr lang="el-GR" sz="2400" dirty="0" smtClean="0"/>
            </a:br>
            <a:r>
              <a:rPr lang="el-GR" sz="2400" dirty="0" smtClean="0"/>
              <a:t>καρπόπτωση και σημαντική απώλεια παραγωγής</a:t>
            </a:r>
            <a:endParaRPr lang="en-US" sz="2400" dirty="0"/>
          </a:p>
        </p:txBody>
      </p:sp>
      <p:pic>
        <p:nvPicPr>
          <p:cNvPr id="5" name="Picture 4" descr="peachbrownrot_flo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5" y="1740370"/>
            <a:ext cx="6999111" cy="4666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42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sz="2400" b="1" dirty="0" smtClean="0"/>
              <a:t>Καρποί ροδακινιάς, δαμασκηνιάς με καστανή μαλακή σήψη </a:t>
            </a:r>
            <a:br>
              <a:rPr lang="el-GR" sz="2400" b="1" dirty="0" smtClean="0"/>
            </a:br>
            <a:r>
              <a:rPr lang="el-GR" sz="2400" b="1" dirty="0" smtClean="0"/>
              <a:t>και ανάπτυξη καρποφορίας του μύκητα</a:t>
            </a:r>
            <a:br>
              <a:rPr lang="el-GR" sz="2400" b="1" dirty="0" smtClean="0"/>
            </a:br>
            <a:r>
              <a:rPr lang="el-GR" sz="2400" b="1" dirty="0" smtClean="0"/>
              <a:t>Έντονη καρπόπτωση μολυσμένων καρπών από μονίλια</a:t>
            </a:r>
            <a:endParaRPr lang="en-US" sz="2400" b="1" dirty="0"/>
          </a:p>
        </p:txBody>
      </p:sp>
      <p:pic>
        <p:nvPicPr>
          <p:cNvPr id="172034" name="Picture 5" descr="peachbrown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1938338"/>
            <a:ext cx="294322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4" descr="peachbrownrot_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38338"/>
            <a:ext cx="296386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Content Placeholder 3" descr="moniliova_hniloba_plodu_peckovin_merunka_r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627063" y="4059238"/>
            <a:ext cx="3757612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Content Placeholder 3" descr="492px-Monilia_laxa,_2006-08-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0687" r="-60687"/>
          <a:stretch>
            <a:fillRect/>
          </a:stretch>
        </p:blipFill>
        <p:spPr bwMode="auto">
          <a:xfrm>
            <a:off x="3552825" y="4059238"/>
            <a:ext cx="438626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65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400" b="1">
                <a:latin typeface="Calibri" charset="0"/>
              </a:rPr>
              <a:t>Ανάπτυξη τεφροκαστανής (φαιάς) εξάνθησης επί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προσβεβλημένων κερασιών και καρποί ‘μούμιες’ </a:t>
            </a:r>
            <a:endParaRPr lang="en-US" sz="2400" b="1">
              <a:latin typeface="Calibri" charset="0"/>
            </a:endParaRPr>
          </a:p>
        </p:txBody>
      </p:sp>
      <p:pic>
        <p:nvPicPr>
          <p:cNvPr id="173058" name="Content Placeholder 3" descr="800px-Cherries_attacked_by_fungi_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46050" y="1587500"/>
            <a:ext cx="3335338" cy="1833563"/>
          </a:xfrm>
        </p:spPr>
      </p:pic>
      <p:pic>
        <p:nvPicPr>
          <p:cNvPr id="173059" name="Content Placeholder 3" descr="monilia-laxa-pl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9665" r="-29665"/>
          <a:stretch>
            <a:fillRect/>
          </a:stretch>
        </p:blipFill>
        <p:spPr bwMode="auto">
          <a:xfrm>
            <a:off x="2763838" y="1417638"/>
            <a:ext cx="4202112" cy="2311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5" descr="1024px-Monilinia_fructico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582988"/>
            <a:ext cx="2835275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2" descr="http://www.plant-diseases.com/gul%20monilia%20kirsebaer/images/p41407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90"/>
          <a:stretch>
            <a:fillRect/>
          </a:stretch>
        </p:blipFill>
        <p:spPr bwMode="auto">
          <a:xfrm>
            <a:off x="3481388" y="3946525"/>
            <a:ext cx="192087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1" descr="253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3848100"/>
            <a:ext cx="337661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66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400" b="1">
                <a:latin typeface="Calibri" charset="0"/>
              </a:rPr>
              <a:t>Διάφορα στάδια προσβολής καρπών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 δαμασκηνιάς και ροδακινιάς από φαιά σήψη</a:t>
            </a:r>
            <a:endParaRPr lang="en-US" sz="2400" b="1">
              <a:latin typeface="Calibri" charset="0"/>
            </a:endParaRPr>
          </a:p>
        </p:txBody>
      </p:sp>
      <p:pic>
        <p:nvPicPr>
          <p:cNvPr id="174082" name="Content Placeholder 3" descr="20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5300" r="-15300"/>
          <a:stretch>
            <a:fillRect/>
          </a:stretch>
        </p:blipFill>
        <p:spPr>
          <a:xfrm>
            <a:off x="354013" y="1579563"/>
            <a:ext cx="4019550" cy="2209800"/>
          </a:xfrm>
        </p:spPr>
      </p:pic>
      <p:pic>
        <p:nvPicPr>
          <p:cNvPr id="174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3" t="5293" b="1913"/>
          <a:stretch>
            <a:fillRect/>
          </a:stretch>
        </p:blipFill>
        <p:spPr bwMode="auto">
          <a:xfrm>
            <a:off x="4313238" y="3613150"/>
            <a:ext cx="46672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72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 smtClean="0"/>
              <a:t>Monilia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laxa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Φαιά σήψη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Οι </a:t>
            </a:r>
            <a:r>
              <a:rPr lang="el-GR" b="1" dirty="0" smtClean="0"/>
              <a:t>κλαδίσκοι</a:t>
            </a:r>
            <a:r>
              <a:rPr lang="el-GR" dirty="0" smtClean="0"/>
              <a:t> που φέρουν προσβεβλημένες ταξιανθίες εμφανίζουν </a:t>
            </a:r>
            <a:r>
              <a:rPr lang="el-GR" b="1" dirty="0" smtClean="0"/>
              <a:t>μικρά</a:t>
            </a:r>
            <a:r>
              <a:rPr lang="el-GR" dirty="0" smtClean="0"/>
              <a:t>, ελλειπτικά, </a:t>
            </a:r>
            <a:r>
              <a:rPr lang="el-GR" b="1" dirty="0" smtClean="0"/>
              <a:t>ελαφρά βυθισμένα έλκη</a:t>
            </a:r>
          </a:p>
          <a:p>
            <a:r>
              <a:rPr lang="el-GR" dirty="0" smtClean="0"/>
              <a:t>Τα έλκη σχηματίζονται γύρω από τη βάση των προσβεβλημένων ανθέων</a:t>
            </a:r>
          </a:p>
          <a:p>
            <a:r>
              <a:rPr lang="el-GR" dirty="0" smtClean="0"/>
              <a:t>Τα έλκη συχνά περιβάλλουν τον κλαδίσκο και προκαλούν την ξήρανσή του (μαζί με τα άνθη και το υπερκείμενο τμήμα/κορυφή του κλαδίσκου)</a:t>
            </a:r>
          </a:p>
          <a:p>
            <a:r>
              <a:rPr lang="el-GR" dirty="0" smtClean="0"/>
              <a:t>Ο μύκητας μπορεί να </a:t>
            </a:r>
            <a:r>
              <a:rPr lang="el-GR" b="1" dirty="0" smtClean="0"/>
              <a:t>εξαπλωθεί από κλαδίσκους ή ταξιανθίες ή καρπούς στο φλοιό παλαιότερων κλάδων </a:t>
            </a:r>
            <a:r>
              <a:rPr lang="el-GR" dirty="0" smtClean="0"/>
              <a:t>και να σχηματίσει έλκη</a:t>
            </a:r>
          </a:p>
          <a:p>
            <a:r>
              <a:rPr lang="el-GR" dirty="0" smtClean="0"/>
              <a:t>Αρχικά, νεκρώνεται ο φλοιός, ο ιστός κάτω από το φλοιό βυθίζεται και γίνεται καστανός</a:t>
            </a:r>
          </a:p>
          <a:p>
            <a:r>
              <a:rPr lang="el-GR" dirty="0" smtClean="0"/>
              <a:t>Τελικά στην προσβεβλημένη θέση δημιουργείται μια </a:t>
            </a:r>
            <a:r>
              <a:rPr lang="el-GR" b="1" dirty="0" smtClean="0"/>
              <a:t>ανοικτή πληγή</a:t>
            </a:r>
          </a:p>
          <a:p>
            <a:r>
              <a:rPr lang="el-GR" dirty="0" smtClean="0"/>
              <a:t>Στην περιφέρεια του έλκους δημιουργείται συχνά </a:t>
            </a:r>
            <a:r>
              <a:rPr lang="el-GR" b="1" dirty="0" smtClean="0"/>
              <a:t>επουλωτικός ιστός</a:t>
            </a:r>
            <a:r>
              <a:rPr lang="el-GR" dirty="0" smtClean="0"/>
              <a:t>, παρεμποδίζοντας την περαιτέρω επέκταση της προσβολής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Εκτεταμένη ανάπτυξη εξανθήσεων του παθογόνου </a:t>
            </a:r>
            <a:br>
              <a:rPr lang="el-GR" sz="2400" dirty="0" smtClean="0"/>
            </a:br>
            <a:r>
              <a:rPr lang="el-GR" sz="2400" dirty="0" smtClean="0"/>
              <a:t>και έναρξη μουμιοποίησης των καρπών</a:t>
            </a:r>
            <a:endParaRPr lang="en-US" sz="2400" dirty="0"/>
          </a:p>
        </p:txBody>
      </p:sp>
      <p:pic>
        <p:nvPicPr>
          <p:cNvPr id="4" name="Content Placeholder 3" descr="monilia-laxa-plo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65" r="-296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Ανάπτυξη εξανθήσεων του παθογόνου </a:t>
            </a:r>
            <a:br>
              <a:rPr lang="el-GR" sz="2400" dirty="0" smtClean="0"/>
            </a:br>
            <a:r>
              <a:rPr lang="el-GR" sz="2400" dirty="0" smtClean="0"/>
              <a:t>επί προσβεβλημένου δαμάσκηνου</a:t>
            </a:r>
            <a:endParaRPr lang="en-US" sz="2400" dirty="0"/>
          </a:p>
        </p:txBody>
      </p:sp>
      <p:pic>
        <p:nvPicPr>
          <p:cNvPr id="4" name="Content Placeholder 3" descr="492px-Monilia_laxa,_2006-08-2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0688" r="-606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Συρρίκνωση, αφυδάτωση και έναρξη μουμιοποίησης </a:t>
            </a:r>
            <a:br>
              <a:rPr lang="el-GR" sz="2400" dirty="0" smtClean="0"/>
            </a:br>
            <a:r>
              <a:rPr lang="el-GR" sz="2400" dirty="0" smtClean="0"/>
              <a:t>καρπών έντονα προσβεβλημένων από μονίλια</a:t>
            </a:r>
            <a:endParaRPr lang="en-US" sz="2400" dirty="0"/>
          </a:p>
        </p:txBody>
      </p:sp>
      <p:pic>
        <p:nvPicPr>
          <p:cNvPr id="4" name="Content Placeholder 3" descr="109_monilia2_bi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μουμιοποιημένοι καρποί παραμένουν συνήθως  προσκολλημένοι επί του δέντρου</a:t>
            </a:r>
            <a:endParaRPr lang="en-US" sz="2400" dirty="0"/>
          </a:p>
        </p:txBody>
      </p:sp>
      <p:pic>
        <p:nvPicPr>
          <p:cNvPr id="4" name="Content Placeholder 3" descr="moniliafruchtfaeu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Συχνά, εκδηλώνονται μετασυλλεκτικές σήψεις από φαιά σήψη κατά την αποθήκευση, διακίνηση, εμπορία των φρούτων</a:t>
            </a:r>
            <a:endParaRPr lang="en-US" sz="2400" dirty="0"/>
          </a:p>
        </p:txBody>
      </p:sp>
      <p:pic>
        <p:nvPicPr>
          <p:cNvPr id="4" name="Content Placeholder 3" descr="img1497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300" r="-93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Φαιά σήψη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Παθογόνο</a:t>
            </a:r>
            <a:endParaRPr lang="en-US" sz="2400">
              <a:latin typeface="Calibri" charset="0"/>
            </a:endParaRPr>
          </a:p>
        </p:txBody>
      </p:sp>
      <p:sp>
        <p:nvSpPr>
          <p:cNvPr id="29389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l-GR" sz="2400">
                <a:latin typeface="Calibri" charset="0"/>
              </a:rPr>
              <a:t>Η ελευθέρωση και διασπορά των κονιδίων γίνεται </a:t>
            </a:r>
            <a:r>
              <a:rPr lang="el-GR" sz="2400" b="1">
                <a:latin typeface="Calibri" charset="0"/>
              </a:rPr>
              <a:t>με τον αέρα </a:t>
            </a:r>
            <a:r>
              <a:rPr lang="el-GR" sz="2400">
                <a:latin typeface="Calibri" charset="0"/>
              </a:rPr>
              <a:t>(κυρίως) ή </a:t>
            </a:r>
            <a:r>
              <a:rPr lang="el-GR" sz="2400" b="1">
                <a:latin typeface="Calibri" charset="0"/>
              </a:rPr>
              <a:t>τη βροχή </a:t>
            </a:r>
            <a:r>
              <a:rPr lang="el-GR" sz="2400">
                <a:latin typeface="Calibri" charset="0"/>
              </a:rPr>
              <a:t>(σε μικρές αποστάσεις)</a:t>
            </a:r>
          </a:p>
          <a:p>
            <a:r>
              <a:rPr lang="el-GR" sz="2400">
                <a:latin typeface="Calibri" charset="0"/>
              </a:rPr>
              <a:t>Μεταφορά κονιδίων μπορεί να γίνει και με έντομα</a:t>
            </a:r>
          </a:p>
          <a:p>
            <a:r>
              <a:rPr lang="el-GR" sz="2400">
                <a:latin typeface="Calibri" charset="0"/>
              </a:rPr>
              <a:t>Τα κονίδια όταν βρεθούν επί </a:t>
            </a:r>
            <a:r>
              <a:rPr lang="el-GR" sz="2400" b="1">
                <a:latin typeface="Calibri" charset="0"/>
              </a:rPr>
              <a:t>ευπαθών</a:t>
            </a:r>
            <a:r>
              <a:rPr lang="el-GR" sz="2400">
                <a:latin typeface="Calibri" charset="0"/>
              </a:rPr>
              <a:t>, </a:t>
            </a:r>
            <a:r>
              <a:rPr lang="el-GR" sz="2400" b="1">
                <a:latin typeface="Calibri" charset="0"/>
              </a:rPr>
              <a:t>υγρών οργάνων </a:t>
            </a:r>
            <a:r>
              <a:rPr lang="el-GR" sz="2400">
                <a:latin typeface="Calibri" charset="0"/>
              </a:rPr>
              <a:t>βλαστάνουν και προκαλούν μόλυνση εντός λίγων ωρών</a:t>
            </a:r>
          </a:p>
          <a:p>
            <a:r>
              <a:rPr lang="el-GR" sz="2400">
                <a:latin typeface="Calibri" charset="0"/>
              </a:rPr>
              <a:t>Από τα άνθη η μόλυνση διεισδύει μέσω του ποδίσκου στους κλαδίσκους</a:t>
            </a:r>
          </a:p>
          <a:p>
            <a:r>
              <a:rPr lang="el-GR" sz="2000" b="1">
                <a:latin typeface="Calibri" charset="0"/>
              </a:rPr>
              <a:t>ΒΡΟΧΕΡΟΣ, ΥΓΡΟΣ, ΝΕΦΟΣΚΕΠΗΣ ΚΑΙΡΟΣ </a:t>
            </a:r>
            <a:r>
              <a:rPr lang="el-GR" sz="2400">
                <a:latin typeface="Calibri" charset="0"/>
              </a:rPr>
              <a:t>ευνοεί τις μολύνσεις</a:t>
            </a:r>
          </a:p>
          <a:p>
            <a:r>
              <a:rPr lang="el-GR" sz="2400">
                <a:latin typeface="Calibri" charset="0"/>
              </a:rPr>
              <a:t>Οι </a:t>
            </a:r>
            <a:r>
              <a:rPr lang="el-GR" sz="2400" b="1">
                <a:latin typeface="Calibri" charset="0"/>
              </a:rPr>
              <a:t>χαμηλές θερμοκρασίες </a:t>
            </a:r>
            <a:r>
              <a:rPr lang="el-GR" sz="2400">
                <a:latin typeface="Calibri" charset="0"/>
              </a:rPr>
              <a:t>συμβάλλουν στην ανάπτυξη της ασθένειας</a:t>
            </a:r>
          </a:p>
          <a:p>
            <a:r>
              <a:rPr lang="el-GR" sz="2400" b="1">
                <a:latin typeface="Calibri" charset="0"/>
              </a:rPr>
              <a:t>Επιμηκύνουν τη διάρκεια της άνθησης</a:t>
            </a:r>
            <a:r>
              <a:rPr lang="el-GR" sz="2400">
                <a:latin typeface="Calibri" charset="0"/>
              </a:rPr>
              <a:t>, στάδιο που τα δέντρα είναι ιδαίτερα ευπαθή σε μολύνσεις</a:t>
            </a:r>
          </a:p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2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>Η μόλυνση στους καρπούς γίνεται από πληγές που προκαλούνται από έντομα, χαλάζι, πουλιά ή μέσω σχισμών ανάπτυξης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Άμεση είσοδος του παθογόνου γίνεται από τα άνθη των δέντρων</a:t>
            </a:r>
            <a:endParaRPr lang="en-US" sz="2400" b="1">
              <a:latin typeface="Calibri" charset="0"/>
            </a:endParaRPr>
          </a:p>
        </p:txBody>
      </p:sp>
      <p:pic>
        <p:nvPicPr>
          <p:cNvPr id="175106" name="Picture 7" descr="Monilia_op_kers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2090738"/>
            <a:ext cx="388461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2" descr="http://www.ipm.ucdavis.edu/PMG/IMAGES/M/D-SF-MFRU-BL.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03" r="3101" b="6581"/>
          <a:stretch>
            <a:fillRect/>
          </a:stretch>
        </p:blipFill>
        <p:spPr bwMode="auto">
          <a:xfrm>
            <a:off x="5311775" y="1706563"/>
            <a:ext cx="28336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261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 descr="C:\Users\User Grafeio\Desktop\Monilinia fructico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4" r="2945" b="13083"/>
          <a:stretch>
            <a:fillRect/>
          </a:stretch>
        </p:blipFill>
        <p:spPr bwMode="auto">
          <a:xfrm>
            <a:off x="-34925" y="1009650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2 - Ορθογώνιο"/>
          <p:cNvSpPr>
            <a:spLocks noChangeArrowheads="1"/>
          </p:cNvSpPr>
          <p:nvPr/>
        </p:nvSpPr>
        <p:spPr bwMode="auto">
          <a:xfrm>
            <a:off x="0" y="0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b="1" i="1" dirty="0">
                <a:latin typeface="+mj-lt"/>
              </a:rPr>
              <a:t>Monilinia </a:t>
            </a:r>
            <a:r>
              <a:rPr lang="en-US" b="1" i="1" dirty="0" err="1">
                <a:latin typeface="+mj-lt"/>
              </a:rPr>
              <a:t>laxa</a:t>
            </a:r>
            <a:r>
              <a:rPr lang="el-GR" b="1" i="1" dirty="0">
                <a:latin typeface="+mj-lt"/>
              </a:rPr>
              <a:t> </a:t>
            </a:r>
            <a:r>
              <a:rPr lang="el-GR" dirty="0">
                <a:latin typeface="+mj-lt"/>
              </a:rPr>
              <a:t>σε ροδακινιές</a:t>
            </a:r>
          </a:p>
        </p:txBody>
      </p:sp>
      <p:sp>
        <p:nvSpPr>
          <p:cNvPr id="46083" name="Text Box 12"/>
          <p:cNvSpPr txBox="1">
            <a:spLocks noChangeArrowheads="1"/>
          </p:cNvSpPr>
          <p:nvPr/>
        </p:nvSpPr>
        <p:spPr bwMode="auto">
          <a:xfrm>
            <a:off x="3836988" y="4800600"/>
            <a:ext cx="1903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sz="1200" dirty="0" smtClean="0">
                <a:latin typeface="Garamond" charset="0"/>
              </a:rPr>
              <a:t>  </a:t>
            </a:r>
            <a:r>
              <a:rPr lang="el-GR" sz="1200" dirty="0" smtClean="0">
                <a:latin typeface="+mj-lt"/>
              </a:rPr>
              <a:t>μουμιοποιημένοι καρποί</a:t>
            </a:r>
          </a:p>
        </p:txBody>
      </p:sp>
      <p:sp>
        <p:nvSpPr>
          <p:cNvPr id="46084" name="Text Box 12"/>
          <p:cNvSpPr txBox="1">
            <a:spLocks noChangeArrowheads="1"/>
          </p:cNvSpPr>
          <p:nvPr/>
        </p:nvSpPr>
        <p:spPr bwMode="auto">
          <a:xfrm>
            <a:off x="3276600" y="3284538"/>
            <a:ext cx="647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sz="1200" dirty="0" smtClean="0">
                <a:latin typeface="Garamond" charset="0"/>
              </a:rPr>
              <a:t>έ</a:t>
            </a:r>
            <a:r>
              <a:rPr lang="el-GR" sz="1200" dirty="0" smtClean="0">
                <a:latin typeface="+mj-lt"/>
              </a:rPr>
              <a:t>λκο</a:t>
            </a:r>
            <a:r>
              <a:rPr lang="el-GR" sz="1200" dirty="0" smtClean="0">
                <a:latin typeface="Garamond" charset="0"/>
              </a:rPr>
              <a:t>ς</a:t>
            </a:r>
          </a:p>
        </p:txBody>
      </p:sp>
      <p:sp>
        <p:nvSpPr>
          <p:cNvPr id="46085" name="Text Box 12"/>
          <p:cNvSpPr txBox="1">
            <a:spLocks noChangeArrowheads="1"/>
          </p:cNvSpPr>
          <p:nvPr/>
        </p:nvSpPr>
        <p:spPr bwMode="auto">
          <a:xfrm>
            <a:off x="2339975" y="4051300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sz="1200" dirty="0" smtClean="0">
                <a:latin typeface="+mj-lt"/>
              </a:rPr>
              <a:t>αποθήκια σε μούμιες</a:t>
            </a:r>
          </a:p>
        </p:txBody>
      </p:sp>
      <p:sp>
        <p:nvSpPr>
          <p:cNvPr id="46086" name="Text Box 12"/>
          <p:cNvSpPr txBox="1">
            <a:spLocks noChangeArrowheads="1"/>
          </p:cNvSpPr>
          <p:nvPr/>
        </p:nvSpPr>
        <p:spPr bwMode="auto">
          <a:xfrm>
            <a:off x="3132138" y="5180013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sz="1600" b="1" dirty="0" smtClean="0">
                <a:latin typeface="+mj-lt"/>
              </a:rPr>
              <a:t>Διαχείμαση</a:t>
            </a:r>
          </a:p>
        </p:txBody>
      </p:sp>
      <p:sp>
        <p:nvSpPr>
          <p:cNvPr id="46087" name="Text Box 12"/>
          <p:cNvSpPr txBox="1">
            <a:spLocks noChangeArrowheads="1"/>
          </p:cNvSpPr>
          <p:nvPr/>
        </p:nvSpPr>
        <p:spPr bwMode="auto">
          <a:xfrm>
            <a:off x="2843213" y="2012950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sz="1600" b="1" dirty="0" smtClean="0">
                <a:latin typeface="+mj-lt"/>
              </a:rPr>
              <a:t>Ανθοφορία</a:t>
            </a:r>
          </a:p>
        </p:txBody>
      </p:sp>
      <p:sp>
        <p:nvSpPr>
          <p:cNvPr id="46088" name="Text Box 12"/>
          <p:cNvSpPr txBox="1">
            <a:spLocks noChangeArrowheads="1"/>
          </p:cNvSpPr>
          <p:nvPr/>
        </p:nvSpPr>
        <p:spPr bwMode="auto">
          <a:xfrm>
            <a:off x="7740650" y="4076700"/>
            <a:ext cx="1511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sz="1600" b="1" dirty="0" smtClean="0">
                <a:latin typeface="+mj-lt"/>
              </a:rPr>
              <a:t>Καρποφορία</a:t>
            </a: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4600575" y="1709738"/>
            <a:ext cx="2132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l-GR" sz="1200" dirty="0" smtClean="0">
                <a:latin typeface="+mj-lt"/>
              </a:rPr>
              <a:t>αγενής αναπαραγωγή σπορίων από τον μύκητα</a:t>
            </a:r>
          </a:p>
        </p:txBody>
      </p:sp>
      <p:sp>
        <p:nvSpPr>
          <p:cNvPr id="46090" name="18 - TextBox"/>
          <p:cNvSpPr txBox="1">
            <a:spLocks noChangeArrowheads="1"/>
          </p:cNvSpPr>
          <p:nvPr/>
        </p:nvSpPr>
        <p:spPr bwMode="auto">
          <a:xfrm>
            <a:off x="2700338" y="5516563"/>
            <a:ext cx="2303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l-GR" sz="1200" dirty="0" smtClean="0">
                <a:latin typeface="+mj-lt"/>
              </a:rPr>
              <a:t>Διαχειμάζει σε   έλκη  κλαδιών και μουμιοποιημένους   καρπούς</a:t>
            </a:r>
          </a:p>
        </p:txBody>
      </p:sp>
      <p:sp>
        <p:nvSpPr>
          <p:cNvPr id="46091" name="21 - TextBox"/>
          <p:cNvSpPr txBox="1">
            <a:spLocks noChangeArrowheads="1"/>
          </p:cNvSpPr>
          <p:nvPr/>
        </p:nvSpPr>
        <p:spPr bwMode="auto">
          <a:xfrm>
            <a:off x="0" y="620713"/>
            <a:ext cx="27003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l-GR" sz="1200" dirty="0" smtClean="0">
                <a:latin typeface="+mj-lt"/>
              </a:rPr>
              <a:t>Κονίδια που παράγονται στους μουμιοποιημένους  καρπούς ή σε έλκη κλαδιών  μεταδίδονται με το πιτσίλισμα της βροχής  και τον άνεμο.</a:t>
            </a:r>
          </a:p>
        </p:txBody>
      </p:sp>
      <p:sp>
        <p:nvSpPr>
          <p:cNvPr id="46092" name="22 - TextBox"/>
          <p:cNvSpPr txBox="1">
            <a:spLocks noChangeArrowheads="1"/>
          </p:cNvSpPr>
          <p:nvPr/>
        </p:nvSpPr>
        <p:spPr bwMode="auto">
          <a:xfrm>
            <a:off x="3563938" y="620713"/>
            <a:ext cx="213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l-GR" sz="1200" dirty="0" smtClean="0">
                <a:latin typeface="+mj-lt"/>
              </a:rPr>
              <a:t>Σπόρια  της φαιάς σήψης μολύνουν  τα ανοιγμένα άνθη</a:t>
            </a:r>
          </a:p>
        </p:txBody>
      </p:sp>
      <p:sp>
        <p:nvSpPr>
          <p:cNvPr id="46093" name="20 - TextBox"/>
          <p:cNvSpPr txBox="1">
            <a:spLocks noChangeArrowheads="1"/>
          </p:cNvSpPr>
          <p:nvPr/>
        </p:nvSpPr>
        <p:spPr bwMode="auto">
          <a:xfrm>
            <a:off x="0" y="5446713"/>
            <a:ext cx="254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l-GR" sz="1200" dirty="0" smtClean="0">
                <a:latin typeface="+mj-lt"/>
              </a:rPr>
              <a:t>Τα ασκοσπόρια που παράγονται στα αποθήκια εκτινάσσονται στον αέρα. </a:t>
            </a:r>
          </a:p>
        </p:txBody>
      </p:sp>
      <p:sp>
        <p:nvSpPr>
          <p:cNvPr id="46094" name="11 - TextBox"/>
          <p:cNvSpPr txBox="1">
            <a:spLocks noChangeArrowheads="1"/>
          </p:cNvSpPr>
          <p:nvPr/>
        </p:nvSpPr>
        <p:spPr bwMode="auto">
          <a:xfrm>
            <a:off x="6156325" y="549275"/>
            <a:ext cx="1439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l-GR" sz="1200" dirty="0" smtClean="0">
                <a:latin typeface="+mj-lt"/>
              </a:rPr>
              <a:t>Νέκρωση ανθέων και μόλυνση των κλαδίσκων </a:t>
            </a:r>
            <a:r>
              <a:rPr lang="en-US" sz="1200" dirty="0" smtClean="0">
                <a:latin typeface="+mj-lt"/>
              </a:rPr>
              <a:t>–</a:t>
            </a:r>
            <a:r>
              <a:rPr lang="el-GR" sz="1200" dirty="0" smtClean="0">
                <a:latin typeface="+mj-lt"/>
              </a:rPr>
              <a:t>σχηματισμός ελκών</a:t>
            </a:r>
          </a:p>
        </p:txBody>
      </p:sp>
      <p:sp>
        <p:nvSpPr>
          <p:cNvPr id="46095" name="14 - TextBox"/>
          <p:cNvSpPr txBox="1">
            <a:spLocks noChangeArrowheads="1"/>
          </p:cNvSpPr>
          <p:nvPr/>
        </p:nvSpPr>
        <p:spPr bwMode="auto">
          <a:xfrm>
            <a:off x="7015163" y="4652963"/>
            <a:ext cx="2073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l-GR" sz="1200" dirty="0" smtClean="0">
                <a:latin typeface="+mj-lt"/>
              </a:rPr>
              <a:t>Σπόρια που παράγονται σε κλαδσκουςί με έλκη μολύνουν τους ώριμους ή τραυματισμένους, πράσινους καρπούς  </a:t>
            </a:r>
          </a:p>
        </p:txBody>
      </p:sp>
      <p:sp>
        <p:nvSpPr>
          <p:cNvPr id="46096" name="16 - TextBox"/>
          <p:cNvSpPr txBox="1">
            <a:spLocks noChangeArrowheads="1"/>
          </p:cNvSpPr>
          <p:nvPr/>
        </p:nvSpPr>
        <p:spPr bwMode="auto">
          <a:xfrm>
            <a:off x="5148263" y="5281613"/>
            <a:ext cx="16557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l-GR" sz="1200" dirty="0" smtClean="0">
                <a:latin typeface="+mj-lt"/>
              </a:rPr>
              <a:t>Μολυσμένοι καρποί μπορεί να σαπίσουν  ή να στεγνώσουν και να παραμείνουν στο δένδρο ως μουμιοποιημένοι καρποί.</a:t>
            </a:r>
          </a:p>
        </p:txBody>
      </p:sp>
      <p:sp>
        <p:nvSpPr>
          <p:cNvPr id="46097" name="12 - TextBox"/>
          <p:cNvSpPr txBox="1">
            <a:spLocks noChangeArrowheads="1"/>
          </p:cNvSpPr>
          <p:nvPr/>
        </p:nvSpPr>
        <p:spPr bwMode="auto">
          <a:xfrm>
            <a:off x="7740650" y="835025"/>
            <a:ext cx="1368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l-GR" sz="1200" dirty="0" smtClean="0">
                <a:latin typeface="+mj-lt"/>
              </a:rPr>
              <a:t>Σπόρια</a:t>
            </a:r>
            <a:r>
              <a:rPr lang="el-GR" sz="1200" dirty="0" smtClean="0">
                <a:latin typeface="Garamond" charset="0"/>
              </a:rPr>
              <a:t> </a:t>
            </a:r>
            <a:r>
              <a:rPr lang="el-GR" sz="1200" dirty="0" smtClean="0">
                <a:latin typeface="+mj-lt"/>
              </a:rPr>
              <a:t>μπορεί να μολύνουν μικρούς καρπούς. Το μόλυσμα παραμένει αδρανές μέχρι να ωριμάσουν οι καρποί. </a:t>
            </a:r>
          </a:p>
        </p:txBody>
      </p:sp>
    </p:spTree>
    <p:extLst>
      <p:ext uri="{BB962C8B-B14F-4D97-AF65-F5344CB8AC3E}">
        <p14:creationId xmlns="" xmlns:p14="http://schemas.microsoft.com/office/powerpoint/2010/main" val="29327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b="1">
                <a:latin typeface="Calibri" charset="0"/>
              </a:rPr>
              <a:t>ΑΝΤΙΜΕΤΩΠΙΣΗ ΦΑΙΑΣ ΣΗΨΗΣ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Καλλιεργητικά μέτρα</a:t>
            </a:r>
            <a:endParaRPr lang="en-US" sz="2400" b="1">
              <a:latin typeface="Calibri" charset="0"/>
            </a:endParaRPr>
          </a:p>
        </p:txBody>
      </p:sp>
      <p:sp>
        <p:nvSpPr>
          <p:cNvPr id="17715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l-GR" sz="2400" b="1">
                <a:latin typeface="Calibri" charset="0"/>
              </a:rPr>
              <a:t>Καταστροφή των εστιών διαχείμασης του παθογόνου</a:t>
            </a:r>
          </a:p>
          <a:p>
            <a:pPr eaLnBrk="1" hangingPunct="1"/>
            <a:r>
              <a:rPr lang="el-GR" sz="2400">
                <a:latin typeface="Calibri" charset="0"/>
              </a:rPr>
              <a:t>Το μέτρο συντελεί  </a:t>
            </a:r>
          </a:p>
          <a:p>
            <a:pPr eaLnBrk="1" hangingPunct="1">
              <a:buFont typeface="Wingdings" charset="0"/>
              <a:buChar char="Ø"/>
            </a:pPr>
            <a:r>
              <a:rPr lang="el-GR" sz="2400">
                <a:latin typeface="Calibri" charset="0"/>
              </a:rPr>
              <a:t>στον σημαντικό περιορισμό των μολυσμάτων που πραγματοποιούν τις πρωτογενείς μολύνσεις της άνοιξης</a:t>
            </a:r>
          </a:p>
          <a:p>
            <a:pPr eaLnBrk="1" hangingPunct="1">
              <a:buFont typeface="Wingdings" charset="0"/>
              <a:buChar char="Ø"/>
            </a:pPr>
            <a:r>
              <a:rPr lang="el-GR" sz="2400">
                <a:latin typeface="Calibri" charset="0"/>
              </a:rPr>
              <a:t>στην αύξηση της αποτελεσματικότητας των προστατευτικών ψεκασμών</a:t>
            </a:r>
          </a:p>
          <a:p>
            <a:pPr eaLnBrk="1" hangingPunct="1"/>
            <a:r>
              <a:rPr lang="el-GR" sz="2400">
                <a:latin typeface="Calibri" charset="0"/>
              </a:rPr>
              <a:t>Κλαδεύονται και ακολούθως καταστρέφονται με φωτιά όλοι οι προσβεβλημένοι κλαδίσκοι-κλάδοι των δέντρων</a:t>
            </a:r>
          </a:p>
          <a:p>
            <a:pPr eaLnBrk="1" hangingPunct="1"/>
            <a:r>
              <a:rPr lang="el-GR" sz="2400">
                <a:latin typeface="Calibri" charset="0"/>
              </a:rPr>
              <a:t>Η εργασία πρέπει να γίνεται πριν πέσουν τα φύλλα (καλύτερα το καλοκαίρι όταν επικρατούν ξηρές συνθήκες)</a:t>
            </a:r>
          </a:p>
          <a:p>
            <a:pPr eaLnBrk="1" hangingPunct="1"/>
            <a:r>
              <a:rPr lang="el-GR" sz="2400">
                <a:latin typeface="Calibri" charset="0"/>
              </a:rPr>
              <a:t>Στο στάδιο αυτό τα ξηρά κλαδιά διακρίνονται ευκολότερα</a:t>
            </a:r>
            <a:endParaRPr lang="en-US" sz="240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0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Ωίδι</a:t>
            </a:r>
            <a:r>
              <a:rPr lang="en-US" sz="2400" b="1" dirty="0" err="1" smtClean="0"/>
              <a:t>o</a:t>
            </a:r>
            <a:r>
              <a:rPr lang="el-GR" sz="2400" b="1" dirty="0" smtClean="0"/>
              <a:t> (</a:t>
            </a:r>
            <a:r>
              <a:rPr lang="en-US" sz="2400" b="1" i="1" dirty="0" err="1" smtClean="0"/>
              <a:t>Sphaerotheca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panossa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0553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Η ασθένεια </a:t>
            </a:r>
            <a:r>
              <a:rPr lang="el-GR" b="1" dirty="0" smtClean="0"/>
              <a:t>προσβάλλει τα φύλλα, τους τρυφερούς βλαστούς, τα άνθη, τους οφθαλμούς και τους καρπούς</a:t>
            </a:r>
          </a:p>
          <a:p>
            <a:r>
              <a:rPr lang="el-GR" dirty="0" smtClean="0"/>
              <a:t>Οι ιστοί εμφανίζουν διάφορους βαθμούς</a:t>
            </a:r>
            <a:r>
              <a:rPr lang="el-GR" u="sng" dirty="0" smtClean="0"/>
              <a:t> χλώρωσης </a:t>
            </a:r>
            <a:r>
              <a:rPr lang="el-GR" dirty="0" smtClean="0"/>
              <a:t>και σε προχωρημένο στάδιο προσβολής, νεκρώνονται</a:t>
            </a:r>
          </a:p>
          <a:p>
            <a:r>
              <a:rPr lang="el-GR" dirty="0" smtClean="0"/>
              <a:t>Ολα τα προσβεβλημένα όργανα εμφανίζουν ένα </a:t>
            </a:r>
            <a:r>
              <a:rPr lang="el-GR" b="1" dirty="0" smtClean="0"/>
              <a:t>τεφρόλευκο</a:t>
            </a:r>
            <a:r>
              <a:rPr lang="el-GR" dirty="0" smtClean="0"/>
              <a:t>, </a:t>
            </a:r>
            <a:r>
              <a:rPr lang="el-GR" b="1" dirty="0" smtClean="0"/>
              <a:t>αλευρώδες επίχρισμα</a:t>
            </a:r>
          </a:p>
          <a:p>
            <a:r>
              <a:rPr lang="el-GR" dirty="0" smtClean="0"/>
              <a:t>Το επίχρισμα αποτελείται από το </a:t>
            </a:r>
            <a:r>
              <a:rPr lang="el-GR" u="sng" dirty="0" smtClean="0"/>
              <a:t>επιφυτικό μυκήλιο </a:t>
            </a:r>
            <a:r>
              <a:rPr lang="el-GR" dirty="0" smtClean="0"/>
              <a:t>και τις </a:t>
            </a:r>
            <a:r>
              <a:rPr lang="el-GR" u="sng" dirty="0" smtClean="0"/>
              <a:t>αγενείς καρποφορίες </a:t>
            </a:r>
            <a:r>
              <a:rPr lang="el-GR" dirty="0" smtClean="0"/>
              <a:t>(κονιδιοφόρους και κονίδια) του παθογόνου</a:t>
            </a:r>
          </a:p>
          <a:p>
            <a:r>
              <a:rPr lang="el-GR" dirty="0" smtClean="0"/>
              <a:t>Το αλευρώδες επίχρισμα εμφανίζεται κατά θέσεις υπό μορφή </a:t>
            </a:r>
            <a:r>
              <a:rPr lang="el-GR" b="1" dirty="0" smtClean="0"/>
              <a:t>κυκλικών ή ακανόνιστων κηλίδων</a:t>
            </a:r>
          </a:p>
          <a:p>
            <a:r>
              <a:rPr lang="el-GR" dirty="0" smtClean="0"/>
              <a:t>Σε περιπτώσεις έντονης προσβολής και όταν επικρατούν εξαιρετικά ευνοϊκές συνθήκες μπορεί να καλύψει εξ’ ολοκλήρου τα προσβεβλημένα όργανα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 smtClean="0"/>
              <a:t>Monilia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laxa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Φαιά σήψη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Πάνω στα έλκη και στις νεκρές κορυφές αναπτύσσεται συχνά </a:t>
            </a:r>
            <a:r>
              <a:rPr lang="el-GR" sz="2400" b="1" dirty="0" smtClean="0"/>
              <a:t>κόμμι</a:t>
            </a:r>
          </a:p>
          <a:p>
            <a:r>
              <a:rPr lang="el-GR" sz="2400" dirty="0" smtClean="0"/>
              <a:t>Επί των προσβεβλημένων ιστών αναπτύσσονται με υγρό καιρό (το φθινόπωρο, τον χειμώνα και την άνοιξη) οι καρποφορίες του μύκητα</a:t>
            </a:r>
          </a:p>
          <a:p>
            <a:r>
              <a:rPr lang="el-GR" sz="2400" dirty="0" smtClean="0"/>
              <a:t>Πρόκειται για τα </a:t>
            </a:r>
            <a:r>
              <a:rPr lang="el-GR" sz="2400" b="1" dirty="0" smtClean="0"/>
              <a:t>σποριοδόχεια</a:t>
            </a:r>
            <a:r>
              <a:rPr lang="el-GR" sz="2400" dirty="0" smtClean="0"/>
              <a:t> του παθογόνου (τις εξανθήσεις της ατελούς μορφής) που βγαίνουν κατά θέσεις και μοιάζουν με μικρά μαξιλαράκια </a:t>
            </a:r>
          </a:p>
          <a:p>
            <a:r>
              <a:rPr lang="el-GR" sz="2400" dirty="0" smtClean="0"/>
              <a:t>Τα σποριοδόχεια αποτελούνται από </a:t>
            </a:r>
            <a:r>
              <a:rPr lang="el-GR" sz="2400" b="1" dirty="0" smtClean="0"/>
              <a:t>πυκνές μάζες ελεύθερων κονιδιοφόρων με μάζες κονιδίων</a:t>
            </a:r>
          </a:p>
          <a:p>
            <a:r>
              <a:rPr lang="el-GR" sz="2400" dirty="0" smtClean="0"/>
              <a:t>Η εξάνθηση του παθογόνου έχει τεφρό χρώμα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559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Ωίδι</a:t>
            </a:r>
            <a:r>
              <a:rPr lang="en-US" sz="2400" b="1" dirty="0" err="1" smtClean="0"/>
              <a:t>o</a:t>
            </a:r>
            <a:r>
              <a:rPr lang="el-GR" sz="2400" b="1" dirty="0" smtClean="0"/>
              <a:t> (</a:t>
            </a:r>
            <a:r>
              <a:rPr lang="en-US" sz="2400" b="1" i="1" dirty="0" err="1" smtClean="0"/>
              <a:t>Sphaerotheca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panossa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197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Τα νεαρά αναπτυσσόμενα φύλλα εμφανίζουν </a:t>
            </a:r>
            <a:r>
              <a:rPr lang="el-GR" sz="2400" b="1" dirty="0" smtClean="0"/>
              <a:t>κατσάρωμα</a:t>
            </a:r>
            <a:r>
              <a:rPr lang="el-GR" sz="2400" dirty="0" smtClean="0"/>
              <a:t> και </a:t>
            </a:r>
            <a:r>
              <a:rPr lang="el-GR" sz="2400" b="1" dirty="0" smtClean="0"/>
              <a:t>παραμόρφωση</a:t>
            </a:r>
          </a:p>
          <a:p>
            <a:r>
              <a:rPr lang="el-GR" sz="2400" dirty="0" smtClean="0"/>
              <a:t>Τα συμπτώματα εκδηλώνονται λόγω νέκρωσης των επιδερμικών κυττάρων στα σημεία προσβολής</a:t>
            </a:r>
          </a:p>
          <a:p>
            <a:r>
              <a:rPr lang="el-GR" sz="2400" dirty="0" smtClean="0"/>
              <a:t>Οι τρυφεροί βλαστοί μπορεί να αντιδράσουν στην προσβολή με </a:t>
            </a:r>
            <a:r>
              <a:rPr lang="el-GR" sz="2400" b="1" dirty="0" smtClean="0"/>
              <a:t>καχεκτική ανάπτυξη</a:t>
            </a:r>
            <a:r>
              <a:rPr lang="el-GR" sz="2400" dirty="0" smtClean="0"/>
              <a:t>, κάμψη της κορυφής και κάποτε, ξηράνσεις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οφθαλμοί</a:t>
            </a:r>
            <a:r>
              <a:rPr lang="el-GR" sz="2400" dirty="0" smtClean="0"/>
              <a:t> που καλύπτονται από το αλευρώδες επίχρισμα πριν την έκπτυξή τους, </a:t>
            </a:r>
            <a:r>
              <a:rPr lang="el-GR" sz="2400" b="1" dirty="0" smtClean="0"/>
              <a:t>δεν εκπτύσσονται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Ωίδι</a:t>
            </a:r>
            <a:r>
              <a:rPr lang="en-US" sz="2400" b="1" dirty="0"/>
              <a:t>o</a:t>
            </a:r>
            <a:r>
              <a:rPr lang="el-GR" sz="2400" b="1" dirty="0"/>
              <a:t> (</a:t>
            </a:r>
            <a:r>
              <a:rPr lang="en-US" sz="2400" b="1" i="1" dirty="0" err="1"/>
              <a:t>Sphaerotheca</a:t>
            </a:r>
            <a:r>
              <a:rPr lang="en-US" sz="2400" b="1" i="1" dirty="0"/>
              <a:t> </a:t>
            </a:r>
            <a:r>
              <a:rPr lang="en-US" sz="2400" b="1" i="1" dirty="0" err="1"/>
              <a:t>panossa</a:t>
            </a:r>
            <a:r>
              <a:rPr lang="el-GR" sz="2400" b="1" dirty="0"/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Άλλοτε, εκπτύσσονται με βραδύτητα και παράγουν </a:t>
            </a:r>
            <a:r>
              <a:rPr lang="el-GR" sz="2400" b="1" dirty="0"/>
              <a:t>καχεκτική βλάστηση</a:t>
            </a:r>
            <a:r>
              <a:rPr lang="el-GR" sz="2400" dirty="0"/>
              <a:t> ή καχεκτικές, μεταχρωματισμένες </a:t>
            </a:r>
            <a:r>
              <a:rPr lang="el-GR" sz="2400" b="1" dirty="0"/>
              <a:t>ταξιανθίες</a:t>
            </a:r>
            <a:r>
              <a:rPr lang="el-GR" sz="2400" dirty="0"/>
              <a:t> που ξηραίνονται και πέφτουν</a:t>
            </a:r>
          </a:p>
          <a:p>
            <a:r>
              <a:rPr lang="el-GR" sz="2400" dirty="0"/>
              <a:t>Στους </a:t>
            </a:r>
            <a:r>
              <a:rPr lang="el-GR" sz="2400" b="1" dirty="0"/>
              <a:t>καρπούς</a:t>
            </a:r>
            <a:r>
              <a:rPr lang="el-GR" sz="2400" dirty="0"/>
              <a:t> σχηματίζονται </a:t>
            </a:r>
            <a:r>
              <a:rPr lang="el-GR" sz="2400" b="1" dirty="0"/>
              <a:t>υπόλευκες κυκλικές κηλίδες </a:t>
            </a:r>
            <a:r>
              <a:rPr lang="el-GR" sz="2400" dirty="0"/>
              <a:t>οι οποίες μπορεί να καλύψουν μέρος ή ολόκληρη την επιφάνειά </a:t>
            </a:r>
            <a:r>
              <a:rPr lang="el-GR" sz="2400" dirty="0" smtClean="0"/>
              <a:t>τους</a:t>
            </a:r>
          </a:p>
          <a:p>
            <a:r>
              <a:rPr lang="el-GR" sz="2400" dirty="0"/>
              <a:t>Στις προσβεβλημένες θέσεις ο καρπός γίνεται </a:t>
            </a:r>
            <a:r>
              <a:rPr lang="el-GR" sz="2400" b="1" dirty="0"/>
              <a:t>ερυθρωπός</a:t>
            </a:r>
            <a:r>
              <a:rPr lang="el-GR" sz="2400" dirty="0"/>
              <a:t> και μετά </a:t>
            </a:r>
            <a:r>
              <a:rPr lang="el-GR" sz="2400" b="1" dirty="0"/>
              <a:t>καστανός</a:t>
            </a:r>
          </a:p>
          <a:p>
            <a:r>
              <a:rPr lang="el-GR" sz="2400" dirty="0"/>
              <a:t>Οι επιφανειακοί ιστοί γίνονται </a:t>
            </a:r>
            <a:r>
              <a:rPr lang="el-GR" sz="2400" b="1" dirty="0"/>
              <a:t>δερματώδεις</a:t>
            </a:r>
            <a:r>
              <a:rPr lang="el-GR" sz="2400" dirty="0"/>
              <a:t> και μπορεί να παρουσιάσουν μικρές διογκώσεις ή σχισμές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254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Ωίδι</a:t>
            </a:r>
            <a:r>
              <a:rPr lang="en-US" sz="2400" b="1" dirty="0" err="1" smtClean="0"/>
              <a:t>o</a:t>
            </a:r>
            <a:r>
              <a:rPr lang="el-GR" sz="2400" b="1" dirty="0" smtClean="0"/>
              <a:t> (</a:t>
            </a:r>
            <a:r>
              <a:rPr lang="en-US" sz="2400" b="1" i="1" dirty="0" err="1" smtClean="0"/>
              <a:t>Sphaerotheca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panossa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Στη χώρα μας, σε προσβολή από ωίδιο αποδίδεται μια κηλίδωση των ροδακίνων που ονομάζεται ‘</a:t>
            </a:r>
            <a:r>
              <a:rPr lang="el-GR" sz="2400" b="1" dirty="0" smtClean="0"/>
              <a:t>σκωριόχρωμη κηλίδα</a:t>
            </a:r>
            <a:r>
              <a:rPr lang="el-GR" sz="2400" dirty="0" smtClean="0"/>
              <a:t>’ ή ‘</a:t>
            </a:r>
            <a:r>
              <a:rPr lang="el-GR" sz="2400" b="1" dirty="0" smtClean="0"/>
              <a:t>κηλίδωση ροδακίνων</a:t>
            </a:r>
            <a:r>
              <a:rPr lang="el-GR" sz="2400" dirty="0" smtClean="0"/>
              <a:t>’</a:t>
            </a:r>
          </a:p>
          <a:p>
            <a:r>
              <a:rPr lang="el-GR" sz="2400" dirty="0" smtClean="0"/>
              <a:t>Στην αρχή επί των καρπών εμφανίζονται κηλίδες διαμέτρου 3-4</a:t>
            </a:r>
            <a:r>
              <a:rPr lang="en-US" sz="2400" dirty="0" smtClean="0"/>
              <a:t>mm</a:t>
            </a:r>
            <a:r>
              <a:rPr lang="el-GR" sz="2400" dirty="0" smtClean="0"/>
              <a:t>, στις οποίες </a:t>
            </a:r>
            <a:r>
              <a:rPr lang="el-GR" sz="2400" b="1" dirty="0" smtClean="0"/>
              <a:t>το χνούδι έχει καφέ πορτοκαλί χρώμα</a:t>
            </a:r>
          </a:p>
          <a:p>
            <a:r>
              <a:rPr lang="el-GR" sz="2400" dirty="0" smtClean="0"/>
              <a:t>Οι κηλίδες εξελίσσονται και καταλαμβάνουν συνεχώς μεγαλύτερη επιφάνεια των καρπών</a:t>
            </a:r>
          </a:p>
          <a:p>
            <a:r>
              <a:rPr lang="el-GR" sz="2400" dirty="0" smtClean="0"/>
              <a:t>Το καφέ πορτοκαλί χνούδι πέφτει και αφήνει γυμνό το κέντρο της κηλίδας</a:t>
            </a:r>
          </a:p>
          <a:p>
            <a:r>
              <a:rPr lang="el-GR" sz="2400" dirty="0" smtClean="0"/>
              <a:t>Το γυμνό κέντρο βαθμιαία γίνεται </a:t>
            </a:r>
            <a:r>
              <a:rPr lang="el-GR" sz="2400" b="1" dirty="0" smtClean="0"/>
              <a:t>κοκκινωπό ή σκωριόχρωμο </a:t>
            </a:r>
            <a:r>
              <a:rPr lang="el-GR" sz="2400" dirty="0" smtClean="0"/>
              <a:t>(ανάλογα με την ποικιλία)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Ωίδι</a:t>
            </a:r>
            <a:r>
              <a:rPr lang="en-US" sz="2400" b="1" dirty="0" err="1" smtClean="0"/>
              <a:t>o</a:t>
            </a:r>
            <a:r>
              <a:rPr lang="el-GR" sz="2400" b="1" dirty="0" smtClean="0"/>
              <a:t> (</a:t>
            </a:r>
            <a:r>
              <a:rPr lang="en-US" sz="2400" b="1" i="1" dirty="0" err="1" smtClean="0"/>
              <a:t>Sphaerotheca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panossa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Παθογόνο αίτιο της ασθένειας είναι ο ασκομύκητας</a:t>
            </a:r>
            <a:r>
              <a:rPr lang="en-US" sz="3100" dirty="0" smtClean="0"/>
              <a:t> </a:t>
            </a:r>
            <a:r>
              <a:rPr lang="en-US" sz="3100" i="1" dirty="0" err="1" smtClean="0"/>
              <a:t>Sphaerotheca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pannosa</a:t>
            </a:r>
            <a:r>
              <a:rPr lang="en-US" sz="3100" i="1" dirty="0" smtClean="0"/>
              <a:t> </a:t>
            </a:r>
            <a:r>
              <a:rPr lang="en-US" sz="3100" dirty="0" smtClean="0"/>
              <a:t>(</a:t>
            </a:r>
            <a:r>
              <a:rPr lang="en-US" sz="3100" dirty="0" err="1" smtClean="0"/>
              <a:t>Erysiphales</a:t>
            </a:r>
            <a:r>
              <a:rPr lang="en-US" sz="3100" dirty="0" smtClean="0"/>
              <a:t>, </a:t>
            </a:r>
            <a:r>
              <a:rPr lang="en-US" sz="3100" dirty="0" err="1" smtClean="0"/>
              <a:t>Erysiphaceae</a:t>
            </a:r>
            <a:r>
              <a:rPr lang="en-US" sz="3100" dirty="0" smtClean="0"/>
              <a:t>)</a:t>
            </a:r>
            <a:endParaRPr lang="el-GR" sz="3100" dirty="0" smtClean="0"/>
          </a:p>
          <a:p>
            <a:r>
              <a:rPr lang="el-GR" sz="3100" dirty="0" smtClean="0"/>
              <a:t>Η αγενής </a:t>
            </a:r>
            <a:r>
              <a:rPr lang="en-US" sz="3100" dirty="0" smtClean="0"/>
              <a:t>(</a:t>
            </a:r>
            <a:r>
              <a:rPr lang="el-GR" sz="3100" dirty="0" smtClean="0"/>
              <a:t>ατελής) μορφή του παθογόνου είναι ο </a:t>
            </a:r>
            <a:r>
              <a:rPr lang="en-US" sz="3100" i="1" dirty="0" err="1" smtClean="0"/>
              <a:t>Oidium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leucoconium</a:t>
            </a:r>
            <a:endParaRPr lang="el-GR" sz="3100" i="1" dirty="0" smtClean="0"/>
          </a:p>
          <a:p>
            <a:r>
              <a:rPr lang="el-GR" sz="3100" dirty="0" smtClean="0"/>
              <a:t>Σχηματίζει </a:t>
            </a:r>
            <a:r>
              <a:rPr lang="el-GR" sz="3100" b="1" dirty="0" smtClean="0"/>
              <a:t>κονίδια</a:t>
            </a:r>
            <a:r>
              <a:rPr lang="el-GR" sz="3100" dirty="0" smtClean="0"/>
              <a:t> (μονοκύτταρα, ελλειψοειδή, υαλώδη) </a:t>
            </a:r>
            <a:r>
              <a:rPr lang="el-GR" sz="3100" b="1" dirty="0" smtClean="0"/>
              <a:t>σε αλυσίδες </a:t>
            </a:r>
            <a:r>
              <a:rPr lang="el-GR" sz="3100" dirty="0" smtClean="0"/>
              <a:t>επί μακριών κονιδιοφόρων</a:t>
            </a:r>
          </a:p>
          <a:p>
            <a:r>
              <a:rPr lang="el-GR" sz="3100" dirty="0" smtClean="0"/>
              <a:t>Τα κλειστοθήκια περιέχουν ένα ασκό με 8 ασκοσπόρια</a:t>
            </a:r>
          </a:p>
          <a:p>
            <a:r>
              <a:rPr lang="el-GR" sz="3100" u="sng" dirty="0" smtClean="0"/>
              <a:t>Διαχειμάζει ως μυκήλιο στους οφθαλμούς </a:t>
            </a:r>
            <a:r>
              <a:rPr lang="el-GR" sz="3100" dirty="0" smtClean="0"/>
              <a:t>και σε ήπιους χειμώνες σε βλαστούς και κλαδίσκους των δέντρων</a:t>
            </a:r>
          </a:p>
          <a:p>
            <a:r>
              <a:rPr lang="el-GR" sz="3100" b="1" dirty="0" smtClean="0"/>
              <a:t>Τα κονίδια αποτελούν τα μολύσματα </a:t>
            </a:r>
            <a:r>
              <a:rPr lang="el-GR" sz="3100" dirty="0" smtClean="0"/>
              <a:t>για τις μολύνσεις των τρυφερών οργάνων</a:t>
            </a:r>
          </a:p>
          <a:p>
            <a:r>
              <a:rPr lang="el-GR" sz="3100" dirty="0" smtClean="0"/>
              <a:t>Η ασθένεια ευνοείται από </a:t>
            </a:r>
            <a:r>
              <a:rPr lang="el-GR" sz="3100" b="1" dirty="0" smtClean="0"/>
              <a:t>ξηρό καιρό </a:t>
            </a:r>
            <a:r>
              <a:rPr lang="el-GR" sz="3100" dirty="0" smtClean="0"/>
              <a:t>και </a:t>
            </a:r>
            <a:r>
              <a:rPr lang="el-GR" sz="3100" b="1" dirty="0" smtClean="0"/>
              <a:t>μεγάλη ηλιοφάνεια</a:t>
            </a:r>
          </a:p>
          <a:p>
            <a:r>
              <a:rPr lang="el-GR" sz="3100" dirty="0" smtClean="0"/>
              <a:t>Είναι </a:t>
            </a:r>
            <a:r>
              <a:rPr lang="el-GR" sz="3100" b="1" dirty="0" smtClean="0"/>
              <a:t>σοβαρότερη</a:t>
            </a:r>
            <a:r>
              <a:rPr lang="el-GR" sz="3100" dirty="0" smtClean="0"/>
              <a:t> σε νεαρά δέντρα, στις </a:t>
            </a:r>
            <a:r>
              <a:rPr lang="el-GR" sz="3100" b="1" dirty="0" smtClean="0"/>
              <a:t>όψιμες ποικιλίες </a:t>
            </a:r>
            <a:r>
              <a:rPr lang="el-GR" sz="3100" dirty="0" smtClean="0"/>
              <a:t>και τη μηλοροδακινιά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Έντονα προσβεβλημένος κλαδίσκος ροδακινιάς από ωίδιο (παθογόνο αίτιο </a:t>
            </a:r>
            <a:r>
              <a:rPr lang="en-US" sz="2400" i="1" dirty="0" err="1" smtClean="0"/>
              <a:t>Sphaerotheca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pannosa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948" r="-809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προσβεβλημένα φύλλα εμφανίζουν κατσάρωμα </a:t>
            </a:r>
            <a:br>
              <a:rPr lang="el-GR" sz="2400" dirty="0" smtClean="0"/>
            </a:br>
            <a:r>
              <a:rPr lang="el-GR" sz="2400" dirty="0" smtClean="0"/>
              <a:t>και παραμόρφωση του ελάσματος</a:t>
            </a:r>
            <a:endParaRPr lang="en-US" sz="2400" dirty="0"/>
          </a:p>
        </p:txBody>
      </p:sp>
      <p:pic>
        <p:nvPicPr>
          <p:cNvPr id="4" name="Content Placeholder 3" descr="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Επί των καρπών σχηματίζονται υπόλευκες, κυκλικές </a:t>
            </a:r>
            <a:br>
              <a:rPr lang="el-GR" sz="2400" dirty="0" smtClean="0"/>
            </a:br>
            <a:r>
              <a:rPr lang="el-GR" sz="2400" dirty="0" smtClean="0"/>
              <a:t>κηλίδες του αλευρώδους επιχρίσματος </a:t>
            </a:r>
            <a:endParaRPr lang="en-US" sz="2400" dirty="0"/>
          </a:p>
        </p:txBody>
      </p:sp>
      <p:pic>
        <p:nvPicPr>
          <p:cNvPr id="4" name="Content Placeholder 3" descr="IMG_20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345" r="-153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Προσβολή νεαρών καρπών νεκταρινιάς από ωίδιο</a:t>
            </a:r>
            <a:br>
              <a:rPr lang="el-GR" sz="2400" dirty="0" smtClean="0"/>
            </a:br>
            <a:r>
              <a:rPr lang="el-GR" sz="2400" dirty="0" smtClean="0"/>
              <a:t>Οι κηλίδες σταδιακά καταλαμβάνουν μεγάλο μέρος της επιφάνειας των καρπών</a:t>
            </a:r>
            <a:endParaRPr lang="en-US" sz="2400" dirty="0"/>
          </a:p>
        </p:txBody>
      </p:sp>
      <p:pic>
        <p:nvPicPr>
          <p:cNvPr id="4" name="Content Placeholder 3" descr="pm-nect4_zoo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08" r="-104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Στα σημεία προσβολής ο καρπός γίνεται </a:t>
            </a:r>
            <a:br>
              <a:rPr lang="el-GR" sz="2400" dirty="0" smtClean="0"/>
            </a:br>
            <a:r>
              <a:rPr lang="el-GR" sz="2400" dirty="0" smtClean="0"/>
              <a:t>ερυθρωπός και ακολούθως καστανός</a:t>
            </a:r>
            <a:endParaRPr lang="en-US" sz="2400" dirty="0"/>
          </a:p>
        </p:txBody>
      </p:sp>
      <p:pic>
        <p:nvPicPr>
          <p:cNvPr id="4" name="Content Placeholder 3" descr="rustysp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135" r="-201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αγενείς καρποφορίες του παθογόνου παράγονται επί του μυκηλίου του μύκητα που αναπτύσσεται επιφυτικά</a:t>
            </a:r>
            <a:endParaRPr lang="en-US" sz="2400" dirty="0"/>
          </a:p>
        </p:txBody>
      </p:sp>
      <p:pic>
        <p:nvPicPr>
          <p:cNvPr id="4" name="Content Placeholder 3" descr="Sp pannosa 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403" r="-1740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 smtClean="0"/>
              <a:t>Monilia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laxa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Φαιά σήψη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Η προσβολή των καρπών πραγματοποιείται σε κάθε στάδιο ανάπτυξης έως τη συγκομιδή τους</a:t>
            </a:r>
          </a:p>
          <a:p>
            <a:r>
              <a:rPr lang="el-GR" dirty="0" smtClean="0"/>
              <a:t>Συχνά, εκδηλώνονται </a:t>
            </a:r>
            <a:r>
              <a:rPr lang="el-GR" b="1" dirty="0" smtClean="0"/>
              <a:t>μετασυλλεκτικές σήψεις καρπών </a:t>
            </a:r>
            <a:r>
              <a:rPr lang="el-GR" dirty="0" smtClean="0"/>
              <a:t>που προκαλούν σημαντικές απώλειες κατά τη διακίνηση, αποθήκευση και εμπορία τους</a:t>
            </a:r>
          </a:p>
          <a:p>
            <a:r>
              <a:rPr lang="el-GR" dirty="0" smtClean="0"/>
              <a:t>Αρχικά, αναπτύσσεται μια μικρή, επιφανειακή, κυκλική, </a:t>
            </a:r>
            <a:r>
              <a:rPr lang="el-GR" b="1" dirty="0" smtClean="0"/>
              <a:t>καστανή κηλίδα </a:t>
            </a:r>
            <a:r>
              <a:rPr lang="el-GR" dirty="0" smtClean="0"/>
              <a:t>που ακολούθως διευρύνεται</a:t>
            </a:r>
          </a:p>
          <a:p>
            <a:r>
              <a:rPr lang="el-GR" dirty="0" smtClean="0"/>
              <a:t>Στην επιφάνεια του καρπού σχηματίζονται κατά θέσεις τα </a:t>
            </a:r>
            <a:r>
              <a:rPr lang="el-GR" b="1" dirty="0" smtClean="0"/>
              <a:t>σποριοδόχεια</a:t>
            </a:r>
            <a:r>
              <a:rPr lang="el-GR" dirty="0" smtClean="0"/>
              <a:t> του παθογόνου</a:t>
            </a:r>
          </a:p>
          <a:p>
            <a:r>
              <a:rPr lang="el-GR" dirty="0" smtClean="0"/>
              <a:t>Αυτά </a:t>
            </a:r>
            <a:r>
              <a:rPr lang="el-GR" b="1" dirty="0" smtClean="0"/>
              <a:t>διατάσσονται κατά συγκεντρικούς κύκλους</a:t>
            </a:r>
            <a:r>
              <a:rPr lang="el-GR" dirty="0" smtClean="0"/>
              <a:t> γύρω από το σημείο που άρχισε η προσβολή</a:t>
            </a:r>
          </a:p>
          <a:p>
            <a:r>
              <a:rPr lang="el-GR" dirty="0" smtClean="0"/>
              <a:t>Σε σαρκώδεις, ώριμους καρπούς και με την επικράτηση υγρού καιρού η προσβολή εκδηλώνεται σε </a:t>
            </a:r>
            <a:r>
              <a:rPr lang="el-GR" b="1" dirty="0" smtClean="0"/>
              <a:t>υγρή σήψη</a:t>
            </a:r>
          </a:p>
          <a:p>
            <a:r>
              <a:rPr lang="el-GR" dirty="0" smtClean="0"/>
              <a:t>Όταν επικρατεί χαμηλή σχετική υγρασία, οι καρποφορίες του μύκητα είναι ελάχιστες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>
                <a:latin typeface="Calibri" charset="0"/>
              </a:rPr>
              <a:t>Λευκή, αλευρώδης εξάνθηση (δεξιά) και δερμάτωση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καρπών βερυκοκιάς λόγω προσβολής από ωίδιο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(παθογόνο αίτιο </a:t>
            </a:r>
            <a:r>
              <a:rPr lang="en-US" sz="2400" b="1" i="1">
                <a:latin typeface="Calibri" charset="0"/>
              </a:rPr>
              <a:t>Podosphaera tridactyla</a:t>
            </a:r>
            <a:r>
              <a:rPr lang="en-US" sz="2400" b="1">
                <a:latin typeface="Calibri" charset="0"/>
              </a:rPr>
              <a:t>)</a:t>
            </a:r>
            <a:r>
              <a:rPr lang="el-GR" sz="2400" b="1">
                <a:latin typeface="Calibri" charset="0"/>
              </a:rPr>
              <a:t> </a:t>
            </a:r>
            <a:endParaRPr lang="en-US" sz="2400" b="1">
              <a:latin typeface="Calibri" charset="0"/>
            </a:endParaRPr>
          </a:p>
        </p:txBody>
      </p:sp>
      <p:pic>
        <p:nvPicPr>
          <p:cNvPr id="190466" name="Picture 15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0375"/>
            <a:ext cx="40846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Picture 15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3587750"/>
            <a:ext cx="40830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555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Λευκό αλευρώδες επίχρισμα και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κηλίδα σκωριόχρωσης ωιδίου σε καρπούς</a:t>
            </a:r>
            <a:endParaRPr lang="en-US" sz="2400" b="1">
              <a:latin typeface="Calibri" charset="0"/>
            </a:endParaRPr>
          </a:p>
        </p:txBody>
      </p:sp>
      <p:pic>
        <p:nvPicPr>
          <p:cNvPr id="294914" name="Picture 2" descr="pm2-08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728788"/>
            <a:ext cx="3563938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5" name="Picture 3" descr="pm-08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3479800"/>
            <a:ext cx="38830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356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κονίδια (αγενή σπόρια) φέρονται σε αλυσίδες </a:t>
            </a:r>
            <a:br>
              <a:rPr lang="el-GR" sz="2400" dirty="0" smtClean="0"/>
            </a:br>
            <a:r>
              <a:rPr lang="el-GR" sz="2400" dirty="0" smtClean="0"/>
              <a:t>επί των μακριών κονιδιοφόρων</a:t>
            </a:r>
            <a:endParaRPr lang="en-US" sz="2400" dirty="0"/>
          </a:p>
        </p:txBody>
      </p:sp>
      <p:pic>
        <p:nvPicPr>
          <p:cNvPr id="4" name="Content Placeholder 3" descr="fig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667" dirty="0" smtClean="0"/>
              <a:t>Τα κλειστοθήκια του γένους φέρουν τριχοειδή εξαρτήματα μορφής μυκηλιακών υφών</a:t>
            </a:r>
            <a:endParaRPr lang="en-US" sz="2667" dirty="0"/>
          </a:p>
        </p:txBody>
      </p:sp>
      <p:pic>
        <p:nvPicPr>
          <p:cNvPr id="4" name="Content Placeholder 3" descr="image0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5507" r="-855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κλειστοθήκια του παθογόνου περιέχουν μόνο </a:t>
            </a:r>
            <a:br>
              <a:rPr lang="el-GR" sz="2400" dirty="0" smtClean="0"/>
            </a:br>
            <a:r>
              <a:rPr lang="el-GR" sz="2400" dirty="0" smtClean="0"/>
              <a:t>ένα ασκό στο εσωτερικό τους</a:t>
            </a:r>
            <a:endParaRPr lang="en-US" sz="2400" dirty="0"/>
          </a:p>
        </p:txBody>
      </p:sp>
      <p:pic>
        <p:nvPicPr>
          <p:cNvPr id="4" name="Content Placeholder 3" descr="229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Το ωίδιο της βερυκοκιάς προκαλείται από τον μύκητα </a:t>
            </a:r>
            <a:r>
              <a:rPr lang="en-US" sz="2667" i="1" dirty="0" err="1" smtClean="0"/>
              <a:t>Podosphaera</a:t>
            </a:r>
            <a:r>
              <a:rPr lang="en-US" sz="2667" i="1" dirty="0" smtClean="0"/>
              <a:t> </a:t>
            </a:r>
            <a:r>
              <a:rPr lang="en-US" sz="2667" i="1" dirty="0" err="1" smtClean="0"/>
              <a:t>tridactyla</a:t>
            </a:r>
            <a:r>
              <a:rPr lang="en-US" sz="2667" i="1" dirty="0" smtClean="0"/>
              <a:t> </a:t>
            </a:r>
            <a:r>
              <a:rPr lang="en-US" sz="2667" dirty="0" smtClean="0"/>
              <a:t>(</a:t>
            </a:r>
            <a:r>
              <a:rPr lang="en-US" sz="2667" i="1" dirty="0" err="1" smtClean="0"/>
              <a:t>Oidium</a:t>
            </a:r>
            <a:r>
              <a:rPr lang="en-US" sz="2667" i="1" dirty="0" smtClean="0"/>
              <a:t> </a:t>
            </a:r>
            <a:r>
              <a:rPr lang="en-US" sz="2667" i="1" dirty="0" err="1" smtClean="0"/>
              <a:t>passerinii</a:t>
            </a:r>
            <a:r>
              <a:rPr lang="en-US" sz="2667" dirty="0" smtClean="0"/>
              <a:t>) </a:t>
            </a:r>
            <a:r>
              <a:rPr lang="el-GR" sz="2667" dirty="0" smtClean="0"/>
              <a:t/>
            </a:r>
            <a:br>
              <a:rPr lang="el-GR" sz="2667" dirty="0" smtClean="0"/>
            </a:br>
            <a:r>
              <a:rPr lang="el-GR" sz="2667" dirty="0" smtClean="0"/>
              <a:t>Το παθογόνο μπορεί να προσβάλλει και τη δαμασκηνιά</a:t>
            </a:r>
            <a:endParaRPr lang="en-US" sz="2667" dirty="0"/>
          </a:p>
        </p:txBody>
      </p:sp>
      <p:pic>
        <p:nvPicPr>
          <p:cNvPr id="4" name="Content Placeholder 3" descr="powdery_milde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913" r="-59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Εξώασκος της ροδακινιάς (</a:t>
            </a:r>
            <a:r>
              <a:rPr lang="en-US" sz="2400" b="1" i="1" dirty="0" err="1" smtClean="0"/>
              <a:t>Taphrina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deformans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47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Στη ροδακινιά και την αμυγδαλιά τα </a:t>
            </a:r>
            <a:r>
              <a:rPr lang="el-GR" sz="2400" b="1" dirty="0" smtClean="0"/>
              <a:t>συμπτώματα επί των φύλλων</a:t>
            </a:r>
            <a:r>
              <a:rPr lang="el-GR" sz="2400" dirty="0" smtClean="0"/>
              <a:t> είναι εντονότερα </a:t>
            </a:r>
            <a:r>
              <a:rPr lang="el-GR" sz="2400" u="sng" dirty="0" smtClean="0"/>
              <a:t>νωρίς την άνοιξη</a:t>
            </a:r>
          </a:p>
          <a:p>
            <a:r>
              <a:rPr lang="el-GR" sz="2400" dirty="0" smtClean="0"/>
              <a:t>Είναι πολύ εμφανή εντός </a:t>
            </a:r>
            <a:r>
              <a:rPr lang="el-GR" sz="2400" b="1" dirty="0" smtClean="0"/>
              <a:t>ενός μηνός από την πλήρη άνθηση</a:t>
            </a:r>
            <a:r>
              <a:rPr lang="el-GR" sz="2400" dirty="0" smtClean="0"/>
              <a:t> των δέντρων</a:t>
            </a:r>
          </a:p>
          <a:p>
            <a:r>
              <a:rPr lang="el-GR" sz="2400" dirty="0" smtClean="0"/>
              <a:t>Τα φύλλα παρουσιάζουν </a:t>
            </a:r>
            <a:r>
              <a:rPr lang="el-GR" sz="2400" b="1" dirty="0" smtClean="0"/>
              <a:t>ανώμαλη πάχυνση του ελάσματος</a:t>
            </a:r>
            <a:r>
              <a:rPr lang="el-GR" sz="2400" dirty="0" smtClean="0"/>
              <a:t>, </a:t>
            </a:r>
            <a:r>
              <a:rPr lang="el-GR" sz="2400" b="1" dirty="0" smtClean="0"/>
              <a:t>λόγω υπερπλασίας </a:t>
            </a:r>
            <a:r>
              <a:rPr lang="el-GR" sz="2400" dirty="0" smtClean="0"/>
              <a:t>των παρεγχυματικών ιστών</a:t>
            </a:r>
          </a:p>
          <a:p>
            <a:r>
              <a:rPr lang="el-GR" sz="2400" dirty="0" smtClean="0"/>
              <a:t>Παρουσιάζουν επίσης </a:t>
            </a:r>
            <a:r>
              <a:rPr lang="el-GR" sz="2400" b="1" dirty="0" smtClean="0"/>
              <a:t>κατσάρωμα</a:t>
            </a:r>
            <a:r>
              <a:rPr lang="el-GR" sz="2400" dirty="0" smtClean="0"/>
              <a:t> και </a:t>
            </a:r>
            <a:r>
              <a:rPr lang="el-GR" sz="2400" b="1" dirty="0" smtClean="0"/>
              <a:t>παραμόρφωση</a:t>
            </a:r>
            <a:r>
              <a:rPr lang="el-GR" sz="2400" dirty="0" smtClean="0"/>
              <a:t> του ελάσματος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Εξώασκος</a:t>
            </a:r>
            <a:r>
              <a:rPr lang="el-GR" sz="2400" b="1" dirty="0"/>
              <a:t> της </a:t>
            </a:r>
            <a:r>
              <a:rPr lang="el-GR" sz="2400" b="1" dirty="0" err="1"/>
              <a:t>ροδακινιάς</a:t>
            </a:r>
            <a:r>
              <a:rPr lang="el-GR" sz="2400" b="1" dirty="0"/>
              <a:t> (</a:t>
            </a:r>
            <a:r>
              <a:rPr lang="en-US" sz="2400" b="1" i="1" dirty="0" err="1"/>
              <a:t>Taphrina</a:t>
            </a:r>
            <a:r>
              <a:rPr lang="en-US" sz="2400" b="1" i="1" dirty="0"/>
              <a:t> </a:t>
            </a:r>
            <a:r>
              <a:rPr lang="en-US" sz="2400" b="1" i="1" dirty="0" err="1"/>
              <a:t>deformans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Αρχικά, έχουν χρώμα υπέρυθρο ή πορφυρό, ενώ αργότερα γίνονται </a:t>
            </a:r>
            <a:r>
              <a:rPr lang="el-GR" sz="2400" b="1" dirty="0"/>
              <a:t>ερυθροκίτρινα</a:t>
            </a:r>
            <a:r>
              <a:rPr lang="el-GR" sz="2400" dirty="0"/>
              <a:t> ή </a:t>
            </a:r>
            <a:r>
              <a:rPr lang="el-GR" sz="2400" b="1" dirty="0" err="1"/>
              <a:t>κιτρινότεφρα</a:t>
            </a:r>
            <a:endParaRPr lang="el-GR" sz="2400" b="1" dirty="0"/>
          </a:p>
          <a:p>
            <a:r>
              <a:rPr lang="el-GR" sz="2400" dirty="0"/>
              <a:t>Οι καρποφορίες του παθογόνου (ασκοί και σπόρια) παράγονται επί των διογκωμένων περιοχών του ελάσματος</a:t>
            </a:r>
          </a:p>
          <a:p>
            <a:r>
              <a:rPr lang="el-GR" sz="2400" u="sng" dirty="0"/>
              <a:t>Οι καρποφορίες εμφανίζουν τεφρή αλευρώδη ή βελούδινη όψη</a:t>
            </a:r>
            <a:endParaRPr lang="en-US" sz="2400" u="sng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88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0560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Εξώασκος της ροδακινιάς (</a:t>
            </a:r>
            <a:r>
              <a:rPr lang="en-US" sz="2400" b="1" i="1" dirty="0" err="1" smtClean="0"/>
              <a:t>Taphrina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deformans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5198"/>
            <a:ext cx="8229600" cy="5752802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Τα προσβεβλημένα φύλλα καθίστανται </a:t>
            </a:r>
            <a:r>
              <a:rPr lang="el-GR" sz="2400" b="1" dirty="0" smtClean="0"/>
              <a:t>καστανά</a:t>
            </a:r>
            <a:r>
              <a:rPr lang="el-GR" sz="2400" dirty="0" smtClean="0"/>
              <a:t>, μαραίνονται, </a:t>
            </a:r>
            <a:r>
              <a:rPr lang="el-GR" sz="2400" b="1" dirty="0" smtClean="0"/>
              <a:t>ξηραίνονται</a:t>
            </a:r>
            <a:r>
              <a:rPr lang="el-GR" sz="2400" dirty="0" smtClean="0"/>
              <a:t> και </a:t>
            </a:r>
            <a:r>
              <a:rPr lang="el-GR" sz="2400" b="1" dirty="0" smtClean="0"/>
              <a:t>πέφτουν</a:t>
            </a:r>
          </a:p>
          <a:p>
            <a:r>
              <a:rPr lang="el-GR" sz="2400" dirty="0" smtClean="0"/>
              <a:t>Η πτώση τους σημειώνεται προς </a:t>
            </a:r>
            <a:r>
              <a:rPr lang="el-GR" sz="2400" u="sng" dirty="0" smtClean="0"/>
              <a:t>το τέλος της άνοιξης ή τις αρχές του θέρους</a:t>
            </a:r>
          </a:p>
          <a:p>
            <a:r>
              <a:rPr lang="el-GR" sz="2400" dirty="0" smtClean="0"/>
              <a:t>Η προσβολή μπορεί να εκδηλωθεί σε λίγα μόνο φύλλα ή στα περισσότερα φύλλα της κόμης</a:t>
            </a:r>
          </a:p>
          <a:p>
            <a:r>
              <a:rPr lang="el-GR" sz="2400" dirty="0" smtClean="0"/>
              <a:t>Μετά από έντονη φυλλόπτωση το δέντρο σχηματίζει νέο, υγιές φύλλωμα</a:t>
            </a:r>
          </a:p>
          <a:p>
            <a:r>
              <a:rPr lang="el-GR" sz="2400" dirty="0" smtClean="0"/>
              <a:t>Η δημιουργία νέας βλάστησης προκαλεί </a:t>
            </a:r>
            <a:r>
              <a:rPr lang="el-GR" sz="2400" b="1" dirty="0" smtClean="0"/>
              <a:t>εξασθένηση</a:t>
            </a:r>
            <a:r>
              <a:rPr lang="el-GR" sz="2400" dirty="0" smtClean="0"/>
              <a:t> και συντελεί σε </a:t>
            </a:r>
            <a:r>
              <a:rPr lang="el-GR" sz="2400" b="1" dirty="0" smtClean="0"/>
              <a:t>σοβαρή καρπόπτωση </a:t>
            </a:r>
            <a:r>
              <a:rPr lang="el-GR" sz="2400" dirty="0" smtClean="0"/>
              <a:t>των δέντρων</a:t>
            </a:r>
          </a:p>
          <a:p>
            <a:r>
              <a:rPr lang="el-GR" sz="2400" dirty="0" smtClean="0"/>
              <a:t>Σπανιότερα, προσβάλλονται τα άνθη, οι νεαροί καρποί και οι τρυφεροί βλαστοί</a:t>
            </a:r>
          </a:p>
          <a:p>
            <a:r>
              <a:rPr lang="el-GR" sz="2400" dirty="0" smtClean="0"/>
              <a:t>Οι βλαστοί παρουσιάζουν διογκώσεις, βραχεία βλάστηση, ρόδακες, χλώρωση ή ερυθρωπό μεταχρωματισμό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28"/>
            <a:ext cx="8229600" cy="1143000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Εξώασκος της ροδακινιάς (</a:t>
            </a:r>
            <a:r>
              <a:rPr lang="en-US" sz="2400" b="1" i="1" dirty="0" err="1" smtClean="0"/>
              <a:t>Taphrina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deformans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021"/>
            <a:ext cx="8229600" cy="5592979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καρποί παρουσιάζουν τοπικές </a:t>
            </a:r>
            <a:r>
              <a:rPr lang="el-GR" sz="2400" b="1" dirty="0" smtClean="0"/>
              <a:t>κιτρινοπράσινες ή υπέρυθρες διογκώσεις </a:t>
            </a:r>
            <a:r>
              <a:rPr lang="el-GR" sz="2400" dirty="0" smtClean="0"/>
              <a:t>και πέφτουν πρόωρα</a:t>
            </a:r>
          </a:p>
          <a:p>
            <a:r>
              <a:rPr lang="el-GR" sz="2400" dirty="0" smtClean="0"/>
              <a:t>Στη </a:t>
            </a:r>
            <a:r>
              <a:rPr lang="el-GR" sz="2400" b="1" dirty="0" smtClean="0"/>
              <a:t>δαμασκηνιά</a:t>
            </a:r>
            <a:r>
              <a:rPr lang="el-GR" sz="2400" dirty="0" smtClean="0"/>
              <a:t> ο εξώασκος προκαλεί χαρακτηριστική παραμόρφωση των καρπών</a:t>
            </a:r>
          </a:p>
          <a:p>
            <a:r>
              <a:rPr lang="el-GR" sz="2400" dirty="0" smtClean="0"/>
              <a:t>Οι προσβεβλημένοι καρποί αποκτούν </a:t>
            </a:r>
            <a:r>
              <a:rPr lang="el-GR" sz="2400" b="1" dirty="0" smtClean="0"/>
              <a:t>επίμηκες σχήμα</a:t>
            </a:r>
            <a:r>
              <a:rPr lang="el-GR" sz="2400" dirty="0" smtClean="0"/>
              <a:t>, </a:t>
            </a:r>
            <a:r>
              <a:rPr lang="el-GR" sz="2400" b="1" dirty="0" smtClean="0"/>
              <a:t>ανώμαλα πεπλατυσμένο </a:t>
            </a:r>
            <a:r>
              <a:rPr lang="el-GR" sz="2400" dirty="0" smtClean="0"/>
              <a:t>και έχουν μέγεθος πολύ μεγαλύτερο από το κανονικό</a:t>
            </a:r>
          </a:p>
          <a:p>
            <a:r>
              <a:rPr lang="el-GR" sz="2400" dirty="0" smtClean="0"/>
              <a:t>Η σάρκα των καρπών γίνεται </a:t>
            </a:r>
            <a:r>
              <a:rPr lang="el-GR" sz="2400" b="1" dirty="0" smtClean="0"/>
              <a:t>παχιά</a:t>
            </a:r>
            <a:r>
              <a:rPr lang="el-GR" sz="2400" dirty="0" smtClean="0"/>
              <a:t> και </a:t>
            </a:r>
            <a:r>
              <a:rPr lang="el-GR" sz="2400" b="1" dirty="0" smtClean="0"/>
              <a:t>σπογγώδης</a:t>
            </a:r>
            <a:r>
              <a:rPr lang="el-GR" sz="2400" dirty="0" smtClean="0"/>
              <a:t>, στο κέντρο τους παρουσιάζουν κοιλότητα, </a:t>
            </a:r>
            <a:r>
              <a:rPr lang="el-GR" sz="2400" b="1" dirty="0" smtClean="0"/>
              <a:t>παραμένουν πράσινοι</a:t>
            </a:r>
            <a:r>
              <a:rPr lang="el-GR" sz="2400" dirty="0" smtClean="0"/>
              <a:t> και </a:t>
            </a:r>
            <a:r>
              <a:rPr lang="el-GR" sz="2400" b="1" dirty="0" smtClean="0"/>
              <a:t>δεν ωριμάζουν</a:t>
            </a:r>
          </a:p>
          <a:p>
            <a:r>
              <a:rPr lang="el-GR" sz="2400" dirty="0" smtClean="0"/>
              <a:t>Η επιφάνεια των καρπών είναι ανώμαλη και καλύπτεται από ένα τεφρό, αλευρώδες επίχρισμα </a:t>
            </a:r>
          </a:p>
          <a:p>
            <a:r>
              <a:rPr lang="el-GR" sz="2400" dirty="0" smtClean="0"/>
              <a:t>Οι προσβεβλημένοι καρποί γίνονται καστανοί, μαραίνονται και πέφτουν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 smtClean="0"/>
              <a:t>Monilia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laxa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Φαιά σήψη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ιστοί του καρπού γίνονται </a:t>
            </a:r>
            <a:r>
              <a:rPr lang="el-GR" sz="2400" u="sng" dirty="0" smtClean="0"/>
              <a:t>καστανοί</a:t>
            </a:r>
            <a:r>
              <a:rPr lang="el-GR" sz="2400" dirty="0" smtClean="0"/>
              <a:t>, </a:t>
            </a:r>
            <a:r>
              <a:rPr lang="el-GR" sz="2400" u="sng" dirty="0" smtClean="0"/>
              <a:t>αφυδατώνονται</a:t>
            </a:r>
            <a:r>
              <a:rPr lang="el-GR" sz="2400" dirty="0" smtClean="0"/>
              <a:t>, </a:t>
            </a:r>
            <a:r>
              <a:rPr lang="el-GR" sz="2400" u="sng" dirty="0" smtClean="0"/>
              <a:t>συρρικνώνονται</a:t>
            </a:r>
            <a:r>
              <a:rPr lang="el-GR" sz="2400" dirty="0" smtClean="0"/>
              <a:t> και </a:t>
            </a:r>
            <a:r>
              <a:rPr lang="el-GR" sz="2400" u="sng" dirty="0" smtClean="0"/>
              <a:t>ξηραίνονται</a:t>
            </a:r>
          </a:p>
          <a:p>
            <a:r>
              <a:rPr lang="el-GR" sz="2400" dirty="0" smtClean="0"/>
              <a:t>Η </a:t>
            </a:r>
            <a:r>
              <a:rPr lang="el-GR" sz="2400" b="1" dirty="0" smtClean="0"/>
              <a:t>ξηρή σήψη </a:t>
            </a:r>
            <a:r>
              <a:rPr lang="el-GR" sz="2400" dirty="0" smtClean="0"/>
              <a:t>που αναπτύσσεται στους καρπούς ονομάζεται </a:t>
            </a:r>
            <a:r>
              <a:rPr lang="el-GR" sz="2400" b="1" dirty="0" smtClean="0"/>
              <a:t>μουμιοποίηση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μουμιοποιημένοι καρποί 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είτε </a:t>
            </a:r>
            <a:r>
              <a:rPr lang="el-GR" sz="2400" b="1" dirty="0" smtClean="0"/>
              <a:t>παραμένουν πάνω στο δέντρο</a:t>
            </a:r>
            <a:r>
              <a:rPr lang="el-GR" sz="2400" dirty="0" smtClean="0"/>
              <a:t> μέχρι την επόμενη βλαστική περίοδο 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είτε πέφτουν στο έδαφος</a:t>
            </a:r>
          </a:p>
          <a:p>
            <a:r>
              <a:rPr lang="el-GR" sz="2400" dirty="0" smtClean="0"/>
              <a:t>Εκεί, διατηρούνται για μεγάλο χρονικό διάστημα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Εξώασκος της ροδακινιάς (</a:t>
            </a:r>
            <a:r>
              <a:rPr lang="en-US" sz="2400" b="1" i="1" dirty="0" err="1" smtClean="0"/>
              <a:t>Taphrina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deformans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017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Την ασθένεια στα πυρηνόκαρπα προκαλούν διάφορα είδη ασκομυκήτων</a:t>
            </a:r>
          </a:p>
          <a:p>
            <a:r>
              <a:rPr lang="el-GR" dirty="0" smtClean="0"/>
              <a:t>Το είδος </a:t>
            </a:r>
            <a:r>
              <a:rPr lang="en-US" i="1" dirty="0" err="1" smtClean="0"/>
              <a:t>Taphrina</a:t>
            </a:r>
            <a:r>
              <a:rPr lang="en-US" i="1" dirty="0" smtClean="0"/>
              <a:t> </a:t>
            </a:r>
            <a:r>
              <a:rPr lang="en-US" i="1" dirty="0" err="1" smtClean="0"/>
              <a:t>deformans</a:t>
            </a:r>
            <a:r>
              <a:rPr lang="el-GR" dirty="0" smtClean="0"/>
              <a:t> προσβάλλει τη ροδακινιά</a:t>
            </a:r>
            <a:r>
              <a:rPr lang="en-US" dirty="0" smtClean="0"/>
              <a:t>,</a:t>
            </a:r>
            <a:r>
              <a:rPr lang="el-GR" dirty="0" smtClean="0"/>
              <a:t> την νεκταρινιά και την αμυγδαλιά, το</a:t>
            </a:r>
            <a:r>
              <a:rPr lang="en-US" dirty="0" smtClean="0"/>
              <a:t> </a:t>
            </a:r>
            <a:r>
              <a:rPr lang="en-US" i="1" dirty="0" smtClean="0"/>
              <a:t>T. </a:t>
            </a:r>
            <a:r>
              <a:rPr lang="en-US" i="1" dirty="0" err="1" smtClean="0"/>
              <a:t>pruni</a:t>
            </a:r>
            <a:r>
              <a:rPr lang="en-US" i="1" dirty="0" smtClean="0"/>
              <a:t> </a:t>
            </a:r>
            <a:r>
              <a:rPr lang="el-GR" dirty="0" smtClean="0"/>
              <a:t>προσβάλλει τη δαμασκηνιά, ενώ το </a:t>
            </a:r>
            <a:r>
              <a:rPr lang="en-US" i="1" dirty="0" smtClean="0"/>
              <a:t>T. </a:t>
            </a:r>
            <a:r>
              <a:rPr lang="en-US" i="1" dirty="0" err="1" smtClean="0"/>
              <a:t>armeniaceae</a:t>
            </a:r>
            <a:r>
              <a:rPr lang="el-GR" i="1" dirty="0" smtClean="0"/>
              <a:t> </a:t>
            </a:r>
            <a:r>
              <a:rPr lang="el-GR" dirty="0" smtClean="0"/>
              <a:t>τη βερυκοκιά</a:t>
            </a:r>
            <a:endParaRPr lang="en-US" dirty="0" smtClean="0"/>
          </a:p>
          <a:p>
            <a:r>
              <a:rPr lang="el-GR" dirty="0" smtClean="0"/>
              <a:t>Ο μύκητας αναπτύσσεται </a:t>
            </a:r>
            <a:r>
              <a:rPr lang="el-GR" b="1" dirty="0" smtClean="0"/>
              <a:t>κάτω από την εφυμενίδα </a:t>
            </a:r>
            <a:r>
              <a:rPr lang="el-GR" dirty="0" smtClean="0"/>
              <a:t>στους μεσοκυττάριους χώρους των επιδερμικών κυττάρων και του παρεγχύματος</a:t>
            </a:r>
          </a:p>
          <a:p>
            <a:r>
              <a:rPr lang="el-GR" b="1" dirty="0" smtClean="0"/>
              <a:t>Προκαλεί υπερπλασία και υπερτροφία των κυττάρων</a:t>
            </a:r>
          </a:p>
          <a:p>
            <a:r>
              <a:rPr lang="el-GR" dirty="0" smtClean="0"/>
              <a:t>Το μυκήλιο αναπτύσσεται κάτω από την εφυμενίδα</a:t>
            </a:r>
          </a:p>
          <a:p>
            <a:r>
              <a:rPr lang="el-GR" b="1" dirty="0" smtClean="0"/>
              <a:t>Παράγει</a:t>
            </a:r>
            <a:r>
              <a:rPr lang="el-GR" dirty="0" smtClean="0"/>
              <a:t> </a:t>
            </a:r>
            <a:r>
              <a:rPr lang="el-GR" b="1" dirty="0" smtClean="0"/>
              <a:t>ελεύθερους</a:t>
            </a:r>
            <a:r>
              <a:rPr lang="el-GR" dirty="0" smtClean="0"/>
              <a:t> και παράλληλους μεταξύ τους </a:t>
            </a:r>
            <a:r>
              <a:rPr lang="el-GR" b="1" dirty="0" smtClean="0"/>
              <a:t>ασκούς</a:t>
            </a:r>
            <a:r>
              <a:rPr lang="el-GR" dirty="0" smtClean="0"/>
              <a:t>, ροπαλοειδείς με πεπλατυσμένη κορυφή</a:t>
            </a:r>
          </a:p>
          <a:p>
            <a:r>
              <a:rPr lang="el-GR" dirty="0" smtClean="0"/>
              <a:t>Κάθε ασκός περιέχει 4-8 υαλώδη, ωοειδή, μονοκύτταρα ασκοσπόρια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400" b="1" dirty="0">
                <a:latin typeface="Calibri" charset="0"/>
              </a:rPr>
              <a:t>Γενική όψη οπωρώνα </a:t>
            </a:r>
            <a:r>
              <a:rPr lang="el-GR" sz="2400" b="1" dirty="0" smtClean="0">
                <a:latin typeface="Calibri" charset="0"/>
              </a:rPr>
              <a:t>ροδακινιάς </a:t>
            </a:r>
            <a:r>
              <a:rPr lang="el-GR" sz="2400" b="1" dirty="0">
                <a:latin typeface="Calibri" charset="0"/>
              </a:rPr>
              <a:t>με έντονη προσβολή </a:t>
            </a:r>
            <a:r>
              <a:rPr lang="el-GR" sz="2400" b="1" dirty="0" err="1">
                <a:latin typeface="Calibri" charset="0"/>
              </a:rPr>
              <a:t>εξώασκου</a:t>
            </a:r>
            <a:endParaRPr lang="en-US" sz="2400" b="1" dirty="0">
              <a:latin typeface="Calibri" charset="0"/>
            </a:endParaRPr>
          </a:p>
        </p:txBody>
      </p:sp>
      <p:pic>
        <p:nvPicPr>
          <p:cNvPr id="195586" name="Picture 5" descr="http://www.niskoselo.com/wp-content/uploads/2010/06/III-s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863725"/>
            <a:ext cx="527208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77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2400" b="1" dirty="0" smtClean="0"/>
              <a:t>Τα φύλλα παρουσιάζουν έντονο κατσάρωμα </a:t>
            </a:r>
            <a:br>
              <a:rPr lang="el-GR" sz="2400" b="1" dirty="0" smtClean="0"/>
            </a:br>
            <a:r>
              <a:rPr lang="el-GR" sz="2400" b="1" dirty="0" smtClean="0"/>
              <a:t>και παραμόρφωση του ελάσματος</a:t>
            </a:r>
            <a:br>
              <a:rPr lang="el-GR" sz="2400" b="1" dirty="0" smtClean="0"/>
            </a:br>
            <a:r>
              <a:rPr lang="el-GR" sz="2400" b="1" dirty="0" smtClean="0"/>
              <a:t>Οι ιστοί εμφανίζουν υπέρυθρο ή πορφυρό χρώμα</a:t>
            </a:r>
            <a:endParaRPr lang="en-US" sz="2400" b="1" dirty="0"/>
          </a:p>
        </p:txBody>
      </p:sp>
      <p:pic>
        <p:nvPicPr>
          <p:cNvPr id="196610" name="Content Placeholder 3" descr="8902-kaderavo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8575" y="1658938"/>
            <a:ext cx="3562350" cy="1958975"/>
          </a:xfrm>
        </p:spPr>
      </p:pic>
      <p:pic>
        <p:nvPicPr>
          <p:cNvPr id="196611" name="Content Placeholder 3" descr="eksoask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098" r="-18098"/>
          <a:stretch>
            <a:fillRect/>
          </a:stretch>
        </p:blipFill>
        <p:spPr bwMode="auto">
          <a:xfrm>
            <a:off x="2711450" y="1762125"/>
            <a:ext cx="3579813" cy="1670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Content Placeholder 3" descr="eloasc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098" r="-18098"/>
          <a:stretch>
            <a:fillRect/>
          </a:stretch>
        </p:blipFill>
        <p:spPr bwMode="auto">
          <a:xfrm>
            <a:off x="825500" y="3897313"/>
            <a:ext cx="4051300" cy="2228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Content Placeholder 3" descr="Taphrina deformans 29-03-2014 17-39-5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686" r="-10686"/>
          <a:stretch>
            <a:fillRect/>
          </a:stretch>
        </p:blipFill>
        <p:spPr bwMode="auto">
          <a:xfrm>
            <a:off x="4675188" y="4067175"/>
            <a:ext cx="3511550" cy="19319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Content Placeholder 3" descr="peach_leaf_cur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5387975" y="1612900"/>
            <a:ext cx="3903663" cy="214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969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sz="2400" b="1">
                <a:latin typeface="Calibri" charset="0"/>
              </a:rPr>
              <a:t>Τυπικά συμπτώματα προσβολής φύλλων ροδακινιάς από εξώασκο</a:t>
            </a:r>
            <a:endParaRPr lang="en-US" sz="2400" b="1">
              <a:latin typeface="Calibri" charset="0"/>
            </a:endParaRPr>
          </a:p>
        </p:txBody>
      </p:sp>
      <p:pic>
        <p:nvPicPr>
          <p:cNvPr id="297986" name="Picture 4" descr="peat_peach_leaf_curl_peach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82738"/>
            <a:ext cx="40179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5" descr="peat_peach_leaf_curl_peach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540125"/>
            <a:ext cx="41941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04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προσβεβλημένα φύλλα εμφανίζουν </a:t>
            </a:r>
            <a:br>
              <a:rPr lang="el-GR" sz="2400" dirty="0" smtClean="0"/>
            </a:br>
            <a:r>
              <a:rPr lang="el-GR" sz="2400" dirty="0" smtClean="0"/>
              <a:t>ανώμαλη πάχυνση του ελάσματος</a:t>
            </a:r>
            <a:endParaRPr lang="en-US" sz="2400" dirty="0"/>
          </a:p>
        </p:txBody>
      </p:sp>
      <p:pic>
        <p:nvPicPr>
          <p:cNvPr id="4" name="Content Placeholder 3" descr="SCN0000901_75777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9329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προσβεβλημένα φύλλα εμφανίζουν </a:t>
            </a:r>
            <a:br>
              <a:rPr lang="el-GR" sz="2400" dirty="0" smtClean="0"/>
            </a:br>
            <a:r>
              <a:rPr lang="el-GR" sz="2400" dirty="0" smtClean="0"/>
              <a:t>ανώμαλη πάχυνση του ελάσματος</a:t>
            </a:r>
            <a:endParaRPr lang="en-US" sz="2400" dirty="0"/>
          </a:p>
        </p:txBody>
      </p:sp>
      <p:pic>
        <p:nvPicPr>
          <p:cNvPr id="4" name="Content Placeholder 3" descr="eksoasko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99" r="-18099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369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παρουσιάζουν έντονο κατσάρωμα </a:t>
            </a:r>
            <a:br>
              <a:rPr lang="el-GR" sz="2400" dirty="0" smtClean="0"/>
            </a:br>
            <a:r>
              <a:rPr lang="el-GR" sz="2400" dirty="0" smtClean="0"/>
              <a:t>και παραμόρφωση του ελάσματος</a:t>
            </a:r>
            <a:endParaRPr lang="en-US" sz="2400" dirty="0"/>
          </a:p>
        </p:txBody>
      </p:sp>
      <p:pic>
        <p:nvPicPr>
          <p:cNvPr id="4" name="Content Placeholder 3" descr="8902-kaderavos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3078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Αργότερα, τα φύλλα αποκτούν ερυθροκίτρινη </a:t>
            </a:r>
            <a:br>
              <a:rPr lang="el-GR" sz="2400" dirty="0" smtClean="0"/>
            </a:br>
            <a:r>
              <a:rPr lang="el-GR" sz="2400" dirty="0" smtClean="0"/>
              <a:t>ή κιτρινότεφρη απόχρωση</a:t>
            </a:r>
            <a:endParaRPr lang="en-US" sz="2400" dirty="0"/>
          </a:p>
        </p:txBody>
      </p:sp>
      <p:pic>
        <p:nvPicPr>
          <p:cNvPr id="4" name="Content Placeholder 3" descr="rg0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42089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Φύλλα ροδακινιάς έντονα προσβεβλημένα από εξώασκο</a:t>
            </a:r>
            <a:endParaRPr lang="en-US" sz="2400" dirty="0"/>
          </a:p>
        </p:txBody>
      </p:sp>
      <p:pic>
        <p:nvPicPr>
          <p:cNvPr id="4" name="Content Placeholder 3" descr="Taphrina deformans 29-03-2014 17-38-5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86" r="-10686"/>
          <a:stretch>
            <a:fillRect/>
          </a:stretch>
        </p:blipFill>
        <p:spPr>
          <a:xfrm>
            <a:off x="457200" y="1600201"/>
            <a:ext cx="3829050" cy="2105830"/>
          </a:xfrm>
        </p:spPr>
      </p:pic>
      <p:pic>
        <p:nvPicPr>
          <p:cNvPr id="5" name="Content Placeholder 3" descr="Taphrina deformans 29-03-2014 17-39-52.JPG"/>
          <p:cNvPicPr>
            <a:picLocks noChangeAspect="1"/>
          </p:cNvPicPr>
          <p:nvPr/>
        </p:nvPicPr>
        <p:blipFill>
          <a:blip r:embed="rId3"/>
          <a:srcRect l="-10686" r="-10686"/>
          <a:stretch>
            <a:fillRect/>
          </a:stretch>
        </p:blipFill>
        <p:spPr>
          <a:xfrm>
            <a:off x="4286250" y="1600201"/>
            <a:ext cx="3829050" cy="2105830"/>
          </a:xfrm>
          <a:prstGeom prst="rect">
            <a:avLst/>
          </a:prstGeom>
        </p:spPr>
      </p:pic>
      <p:pic>
        <p:nvPicPr>
          <p:cNvPr id="6" name="Content Placeholder 3" descr="Taphrina_deformans_1.jpg"/>
          <p:cNvPicPr>
            <a:picLocks noChangeAspect="1"/>
          </p:cNvPicPr>
          <p:nvPr/>
        </p:nvPicPr>
        <p:blipFill>
          <a:blip r:embed="rId4"/>
          <a:srcRect l="-18045" r="-18045"/>
          <a:stretch>
            <a:fillRect/>
          </a:stretch>
        </p:blipFill>
        <p:spPr>
          <a:xfrm>
            <a:off x="2149474" y="3944118"/>
            <a:ext cx="4316905" cy="2374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93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Οι καρποί παρουσιάζουν τοπικές διογκώσεις, </a:t>
            </a:r>
            <a:br>
              <a:rPr lang="el-GR" sz="2400" b="1">
                <a:latin typeface="Calibri" charset="0"/>
              </a:rPr>
            </a:br>
            <a:r>
              <a:rPr lang="el-GR" sz="2400" b="1">
                <a:latin typeface="Calibri" charset="0"/>
              </a:rPr>
              <a:t>συχνά υπέρυθρης απόχρωσης</a:t>
            </a:r>
            <a:endParaRPr lang="en-US" sz="2400" b="1">
              <a:latin typeface="Calibri" charset="0"/>
            </a:endParaRPr>
          </a:p>
        </p:txBody>
      </p:sp>
      <p:pic>
        <p:nvPicPr>
          <p:cNvPr id="197634" name="Content Placeholder 3" descr="112409 Hartman Peach leaf curl-infect frui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9920" r="-1992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7090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Βιοτικά-αβιοτικά αίτια που προκαλούν παραπλήσια συμπτώματα με αυτά της </a:t>
            </a:r>
            <a:r>
              <a:rPr lang="el-GR" sz="2400" b="1" dirty="0"/>
              <a:t>φ</a:t>
            </a:r>
            <a:r>
              <a:rPr lang="el-GR" sz="2400" b="1" dirty="0" smtClean="0"/>
              <a:t>αιάς σήψης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Οι </a:t>
            </a:r>
            <a:r>
              <a:rPr lang="el-GR" sz="2400" b="1" dirty="0" smtClean="0"/>
              <a:t>ανοιξιάτικοι παγετοί </a:t>
            </a:r>
            <a:r>
              <a:rPr lang="el-GR" sz="2400" dirty="0" smtClean="0"/>
              <a:t>προκαλούν ζημιές παραπλήσιες με τις αποξηράνσεις των ανθέων που επιφέρει η μονίλια</a:t>
            </a:r>
          </a:p>
          <a:p>
            <a:r>
              <a:rPr lang="el-GR" sz="2400" dirty="0" smtClean="0"/>
              <a:t>Προσβολές από το βακτήριο </a:t>
            </a: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syringae</a:t>
            </a:r>
            <a:r>
              <a:rPr lang="en-US" sz="2400" b="1" dirty="0" smtClean="0"/>
              <a:t> </a:t>
            </a:r>
            <a:r>
              <a:rPr lang="el-GR" sz="2400" dirty="0" smtClean="0"/>
              <a:t>δημιουργούν επίσης έλκη στα προσβεβλημένα δέντρα</a:t>
            </a:r>
            <a:endParaRPr lang="en-US" sz="2400" dirty="0" smtClean="0"/>
          </a:p>
          <a:p>
            <a:r>
              <a:rPr lang="el-GR" sz="2400" dirty="0" smtClean="0"/>
              <a:t>Έλκη στους κλάδους της αμυγδαλιάς προκαλεί το παθογόνο βακτήριο </a:t>
            </a:r>
            <a:r>
              <a:rPr lang="en-US" sz="2400" b="1" i="1" dirty="0" smtClean="0"/>
              <a:t>Pseudomonas </a:t>
            </a:r>
            <a:r>
              <a:rPr lang="en-US" sz="2400" b="1" i="1" dirty="0" err="1" smtClean="0"/>
              <a:t>amygdali</a:t>
            </a:r>
            <a:endParaRPr lang="el-GR" sz="2400" b="1" i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2400" b="1" dirty="0" smtClean="0"/>
              <a:t>Οι καρποί κορομηλιάς είναι επιμήκεις, πεπλατυσμένοι, αποκτούν σπογγώδη σάρκα, έχουν κοιλότητα στο κέντρο και καλύπτονται από τεφρό αλευρώδες επίχρισμα (παθογόνο </a:t>
            </a:r>
            <a:r>
              <a:rPr lang="en-US" sz="2400" b="1" i="1" dirty="0" err="1" smtClean="0"/>
              <a:t>Taphrina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pruni</a:t>
            </a:r>
            <a:r>
              <a:rPr lang="el-GR" sz="2400" b="1" dirty="0" smtClean="0"/>
              <a:t>)</a:t>
            </a:r>
            <a:endParaRPr lang="en-US" sz="2400" b="1" dirty="0"/>
          </a:p>
        </p:txBody>
      </p:sp>
      <p:pic>
        <p:nvPicPr>
          <p:cNvPr id="198658" name="Content Placeholder 3" descr="t. prun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2440" r="-32440"/>
          <a:stretch>
            <a:fillRect/>
          </a:stretch>
        </p:blipFill>
        <p:spPr>
          <a:xfrm>
            <a:off x="254000" y="1927225"/>
            <a:ext cx="5172075" cy="2844800"/>
          </a:xfrm>
        </p:spPr>
      </p:pic>
      <p:pic>
        <p:nvPicPr>
          <p:cNvPr id="198659" name="Content Placeholder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7088" r="-67088"/>
          <a:stretch>
            <a:fillRect/>
          </a:stretch>
        </p:blipFill>
        <p:spPr bwMode="auto">
          <a:xfrm>
            <a:off x="2608263" y="1868488"/>
            <a:ext cx="7515225" cy="41322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163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3100" y="4703763"/>
            <a:ext cx="1766888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517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C:\Users\User Grafeio\Desktop\Χωρίς τίτλ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194" b="41370"/>
          <a:stretch>
            <a:fillRect/>
          </a:stretch>
        </p:blipFill>
        <p:spPr bwMode="auto">
          <a:xfrm>
            <a:off x="1331913" y="908050"/>
            <a:ext cx="6192837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068763" y="1322388"/>
            <a:ext cx="3024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3333FF"/>
              </a:buClr>
              <a:buFont typeface="Wingdings" charset="0"/>
              <a:buChar char="Ø"/>
              <a:defRPr/>
            </a:pPr>
            <a:r>
              <a:rPr lang="el-GR" sz="1200" b="1" dirty="0">
                <a:latin typeface="Garamond" charset="0"/>
              </a:rPr>
              <a:t> </a:t>
            </a:r>
            <a:r>
              <a:rPr lang="el-GR" sz="1200" b="1" dirty="0">
                <a:solidFill>
                  <a:srgbClr val="FF0000"/>
                </a:solidFill>
                <a:latin typeface="+mj-lt"/>
              </a:rPr>
              <a:t>Διαχειμάζει </a:t>
            </a:r>
            <a:r>
              <a:rPr lang="el-GR" sz="1200" b="1" dirty="0">
                <a:latin typeface="+mj-lt"/>
              </a:rPr>
              <a:t>κυρίως με τα βλαστοσπόρια </a:t>
            </a:r>
            <a:r>
              <a:rPr lang="en-US" sz="1200" b="1" dirty="0">
                <a:latin typeface="+mj-lt"/>
              </a:rPr>
              <a:t> </a:t>
            </a:r>
            <a:r>
              <a:rPr lang="el-GR" sz="1200" b="1" dirty="0">
                <a:latin typeface="+mj-lt"/>
              </a:rPr>
              <a:t>και διατηρούνται επί των λεπίων των </a:t>
            </a:r>
            <a:r>
              <a:rPr lang="el-GR" sz="1200" b="1" dirty="0">
                <a:solidFill>
                  <a:srgbClr val="FF0000"/>
                </a:solidFill>
                <a:latin typeface="+mj-lt"/>
              </a:rPr>
              <a:t>οφθαλμών </a:t>
            </a:r>
            <a:r>
              <a:rPr lang="el-GR" sz="1200" b="1" dirty="0">
                <a:latin typeface="+mj-lt"/>
              </a:rPr>
              <a:t>ή σε </a:t>
            </a:r>
            <a:r>
              <a:rPr lang="el-GR" sz="1200" b="1" dirty="0">
                <a:solidFill>
                  <a:srgbClr val="FF0000"/>
                </a:solidFill>
                <a:latin typeface="+mj-lt"/>
              </a:rPr>
              <a:t>πτυχώσεις του φλοιού</a:t>
            </a:r>
            <a:r>
              <a:rPr lang="el-GR" sz="1200" b="1" dirty="0">
                <a:latin typeface="+mj-lt"/>
              </a:rPr>
              <a:t> των </a:t>
            </a:r>
            <a:r>
              <a:rPr lang="el-GR" sz="1200" b="1" dirty="0">
                <a:solidFill>
                  <a:srgbClr val="FF0000"/>
                </a:solidFill>
                <a:latin typeface="+mj-lt"/>
              </a:rPr>
              <a:t>κλάδων</a:t>
            </a:r>
            <a:r>
              <a:rPr lang="el-GR" sz="1200" b="1" dirty="0">
                <a:latin typeface="+mj-lt"/>
              </a:rPr>
              <a:t> και του </a:t>
            </a:r>
            <a:r>
              <a:rPr lang="el-GR" sz="1200" b="1" dirty="0">
                <a:solidFill>
                  <a:srgbClr val="FF0000"/>
                </a:solidFill>
                <a:latin typeface="+mj-lt"/>
              </a:rPr>
              <a:t>κορμού</a:t>
            </a:r>
            <a:r>
              <a:rPr lang="el-GR" sz="1200" b="1" dirty="0">
                <a:latin typeface="+mj-lt"/>
              </a:rPr>
              <a:t>. 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867400" y="2708275"/>
            <a:ext cx="172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3333FF"/>
              </a:buClr>
              <a:buFont typeface="Wingdings" charset="0"/>
              <a:buChar char="Ø"/>
              <a:defRPr/>
            </a:pPr>
            <a:r>
              <a:rPr lang="el-GR" sz="1200" b="1" dirty="0">
                <a:latin typeface="Garamond" charset="0"/>
              </a:rPr>
              <a:t> </a:t>
            </a:r>
            <a:r>
              <a:rPr lang="el-GR" sz="1200" b="1" dirty="0">
                <a:latin typeface="+mj-lt"/>
              </a:rPr>
              <a:t>Είναι πολύ ανθεκτικά στις δυσμενείς καιρικές συνθήκες και μπορεί να επιβιώσουν περισσότερα από 2 χρόνια.</a:t>
            </a: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2843213" y="115888"/>
            <a:ext cx="30241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+mj-lt"/>
              </a:rPr>
              <a:t>O</a:t>
            </a:r>
            <a:r>
              <a:rPr lang="el-GR" sz="2200" b="1" dirty="0" smtClean="0">
                <a:solidFill>
                  <a:srgbClr val="0000FF"/>
                </a:solidFill>
                <a:latin typeface="+mj-lt"/>
              </a:rPr>
              <a:t> κύκλος</a:t>
            </a:r>
            <a:r>
              <a:rPr lang="en-US" sz="22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l-GR" sz="2200" b="1" dirty="0" smtClean="0">
                <a:solidFill>
                  <a:srgbClr val="0000FF"/>
                </a:solidFill>
                <a:latin typeface="+mj-lt"/>
              </a:rPr>
              <a:t>του εξώασκου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284663" y="4076700"/>
            <a:ext cx="2879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3333FF"/>
              </a:buClr>
              <a:buFont typeface="Wingdings" charset="0"/>
              <a:buChar char="Ø"/>
              <a:defRPr/>
            </a:pPr>
            <a:r>
              <a:rPr lang="el-GR" sz="1200" b="1" dirty="0">
                <a:latin typeface="+mj-lt"/>
              </a:rPr>
              <a:t>Με υγρό και βροχερό καιρό την άνοιξη τα βλαστοσπόρια μεταφέρονται στις ευπαθείς επιφάνειες των εκπτυσσόμενων φύλλων ή άλλων τρυφερών οργάνων βλαστάνουν και τις μολύνουν</a:t>
            </a:r>
            <a:r>
              <a:rPr lang="el-GR" sz="1200" b="1" dirty="0">
                <a:latin typeface="Garamond" charset="0"/>
              </a:rPr>
              <a:t>. 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447925" y="5302250"/>
            <a:ext cx="2700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3333FF"/>
              </a:buClr>
              <a:buFont typeface="Wingdings" charset="0"/>
              <a:buChar char="Ø"/>
              <a:defRPr/>
            </a:pPr>
            <a:r>
              <a:rPr lang="el-GR" sz="1200" b="1" dirty="0">
                <a:latin typeface="Garamond" charset="0"/>
              </a:rPr>
              <a:t>Η </a:t>
            </a:r>
            <a:r>
              <a:rPr lang="el-GR" sz="1200" b="1" dirty="0">
                <a:latin typeface="+mj-lt"/>
              </a:rPr>
              <a:t>είσοδος του παθογόνου γίνεται με απευθείας διάτρηση της εφυμενίδας ή από τα στόματα.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4925" y="4076700"/>
            <a:ext cx="25209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3333FF"/>
              </a:buClr>
              <a:buFont typeface="Wingdings" charset="0"/>
              <a:buChar char="Ø"/>
              <a:defRPr/>
            </a:pPr>
            <a:r>
              <a:rPr lang="el-GR" sz="1200" b="1" dirty="0">
                <a:latin typeface="+mj-lt"/>
              </a:rPr>
              <a:t>Η ασθένεια ευνοείται από τις χαμηλές θερμοκρασίες και την υψηλή σχετική υγρασία. Ο μύκητας μολύνει ευχερώς τους ιστούς σε θερμοκρασίες 10</a:t>
            </a:r>
            <a:r>
              <a:rPr lang="el-GR" sz="1200" b="1" baseline="30000" dirty="0">
                <a:latin typeface="+mj-lt"/>
              </a:rPr>
              <a:t>ο</a:t>
            </a:r>
            <a:r>
              <a:rPr lang="el-GR" sz="1200" b="1" dirty="0">
                <a:latin typeface="+mj-lt"/>
              </a:rPr>
              <a:t>  – 20</a:t>
            </a:r>
            <a:r>
              <a:rPr lang="el-GR" sz="1200" b="1" baseline="30000" dirty="0">
                <a:latin typeface="+mj-lt"/>
              </a:rPr>
              <a:t>ο</a:t>
            </a:r>
            <a:r>
              <a:rPr lang="el-GR" sz="1200" b="1" dirty="0">
                <a:latin typeface="+mj-lt"/>
              </a:rPr>
              <a:t> </a:t>
            </a:r>
            <a:r>
              <a:rPr lang="en-US" sz="1200" b="1" dirty="0">
                <a:latin typeface="+mj-lt"/>
              </a:rPr>
              <a:t>C </a:t>
            </a:r>
            <a:r>
              <a:rPr lang="el-GR" sz="1200" b="1" dirty="0">
                <a:latin typeface="+mj-lt"/>
              </a:rPr>
              <a:t>αλλά με δυσκολία σε θερμοκρασίες μικρότερες των 7</a:t>
            </a:r>
            <a:r>
              <a:rPr lang="el-GR" sz="1200" b="1" baseline="30000" dirty="0">
                <a:latin typeface="+mj-lt"/>
              </a:rPr>
              <a:t>ο</a:t>
            </a:r>
            <a:r>
              <a:rPr lang="el-GR" sz="1200" b="1" dirty="0">
                <a:latin typeface="+mj-lt"/>
              </a:rPr>
              <a:t> </a:t>
            </a:r>
            <a:r>
              <a:rPr lang="en-US" sz="1200" b="1" dirty="0">
                <a:latin typeface="+mj-lt"/>
              </a:rPr>
              <a:t> C</a:t>
            </a:r>
            <a:r>
              <a:rPr lang="el-GR" sz="1200" b="1" dirty="0">
                <a:latin typeface="+mj-lt"/>
              </a:rPr>
              <a:t>. 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06363" y="1825625"/>
            <a:ext cx="273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3333FF"/>
              </a:buClr>
              <a:buFont typeface="Wingdings" charset="0"/>
              <a:buChar char="Ø"/>
              <a:defRPr/>
            </a:pPr>
            <a:r>
              <a:rPr lang="en-US" sz="1200" b="1" dirty="0">
                <a:latin typeface="Garamond" charset="0"/>
              </a:rPr>
              <a:t> </a:t>
            </a:r>
            <a:r>
              <a:rPr lang="el-GR" sz="1200" b="1" dirty="0">
                <a:latin typeface="+mj-lt"/>
              </a:rPr>
              <a:t>Σε προσβεβλημένα κλάδους συχνά εμφανίζεται η έκκριση κόμμεως. </a:t>
            </a:r>
          </a:p>
        </p:txBody>
      </p:sp>
    </p:spTree>
    <p:extLst>
      <p:ext uri="{BB962C8B-B14F-4D97-AF65-F5344CB8AC3E}">
        <p14:creationId xmlns="" xmlns:p14="http://schemas.microsoft.com/office/powerpoint/2010/main" val="21808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>
                <a:latin typeface="Calibri" charset="0"/>
              </a:rPr>
              <a:t>A</a:t>
            </a:r>
            <a:r>
              <a:rPr lang="el-GR" sz="2400" b="1">
                <a:latin typeface="Calibri" charset="0"/>
              </a:rPr>
              <a:t>ΝΤΙΜΕΤΩΠΙΣΗ ΕΞΩΑΣΚΟΥ ΡΟΔΑΚΙΝΙΑΣ</a:t>
            </a:r>
            <a:endParaRPr lang="en-US" sz="2400" b="1">
              <a:latin typeface="Calibri" charset="0"/>
            </a:endParaRPr>
          </a:p>
        </p:txBody>
      </p:sp>
      <p:sp>
        <p:nvSpPr>
          <p:cNvPr id="20070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/>
            <a:r>
              <a:rPr lang="el-GR" sz="2400">
                <a:latin typeface="Calibri" charset="0"/>
              </a:rPr>
              <a:t>Βασίζεται στην </a:t>
            </a:r>
            <a:r>
              <a:rPr lang="el-GR" sz="2400" b="1">
                <a:latin typeface="Calibri" charset="0"/>
              </a:rPr>
              <a:t>εκτέλεση ψεκασμού </a:t>
            </a:r>
            <a:r>
              <a:rPr lang="el-GR" sz="2400">
                <a:latin typeface="Calibri" charset="0"/>
              </a:rPr>
              <a:t>για την καταστροφή των μολυσμάτων (βλαστοσπορίων) του μύκητα</a:t>
            </a:r>
          </a:p>
          <a:p>
            <a:pPr eaLnBrk="1" hangingPunct="1"/>
            <a:r>
              <a:rPr lang="el-GR" sz="2400">
                <a:latin typeface="Calibri" charset="0"/>
              </a:rPr>
              <a:t>Η επέμβαση πραγματοποιείται </a:t>
            </a:r>
            <a:r>
              <a:rPr lang="el-GR" sz="2400" b="1">
                <a:latin typeface="Calibri" charset="0"/>
              </a:rPr>
              <a:t>κατά τη διάρκεια του ληθάργου των δέντρων</a:t>
            </a:r>
          </a:p>
          <a:p>
            <a:pPr eaLnBrk="1" hangingPunct="1"/>
            <a:r>
              <a:rPr lang="el-GR" sz="2400">
                <a:latin typeface="Calibri" charset="0"/>
              </a:rPr>
              <a:t>Συγκεκριμένα, ο ψεκασμός γίνεται το φθινόπωρο </a:t>
            </a:r>
            <a:r>
              <a:rPr lang="el-GR" sz="2400" b="1">
                <a:latin typeface="Calibri" charset="0"/>
              </a:rPr>
              <a:t>μετά την πτώση των φύλλων και μέχρι το φούσκωμα των οφθαλμών</a:t>
            </a:r>
          </a:p>
          <a:p>
            <a:pPr eaLnBrk="1" hangingPunct="1"/>
            <a:r>
              <a:rPr lang="el-GR" sz="2400">
                <a:latin typeface="Calibri" charset="0"/>
              </a:rPr>
              <a:t>Εφαρμόζονται βορδιγάλειος πολτός, οξυχλωριούχος χαλκός, ή κάποιο άλλο χαλκούχο σκεύασμα</a:t>
            </a:r>
          </a:p>
          <a:p>
            <a:pPr eaLnBrk="1" hangingPunct="1"/>
            <a:r>
              <a:rPr lang="el-GR" sz="2400">
                <a:latin typeface="Calibri" charset="0"/>
              </a:rPr>
              <a:t>Επίσης, μπορούν να χρησιμοποιηθούν φθαλιμίδια (</a:t>
            </a:r>
            <a:r>
              <a:rPr lang="en-US" sz="2400">
                <a:latin typeface="Calibri" charset="0"/>
              </a:rPr>
              <a:t>thiram, captan</a:t>
            </a:r>
            <a:r>
              <a:rPr lang="el-GR" sz="2400">
                <a:latin typeface="Calibri" charset="0"/>
              </a:rPr>
              <a:t>)</a:t>
            </a:r>
            <a:r>
              <a:rPr lang="en-US" sz="2400">
                <a:latin typeface="Calibri" charset="0"/>
              </a:rPr>
              <a:t> (ziram, ferbam)</a:t>
            </a:r>
            <a:endParaRPr lang="el-GR" sz="2400"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4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Το παθογόνο αίτιο του εξώασκου δημιουργεί μεμονωμένους ασκούς, όχι συγκεντρωμένους σε ασκοκαρπικά κέντρα (ειδικές καρποφορίες</a:t>
            </a:r>
            <a:r>
              <a:rPr lang="en-US" sz="2400" dirty="0" smtClean="0"/>
              <a:t>:</a:t>
            </a:r>
            <a:r>
              <a:rPr lang="el-GR" sz="2400" dirty="0" smtClean="0"/>
              <a:t> περιθήκια, αποθήκια, κλειστοθήκια)</a:t>
            </a:r>
            <a:endParaRPr lang="en-US" sz="2400" dirty="0"/>
          </a:p>
        </p:txBody>
      </p:sp>
      <p:pic>
        <p:nvPicPr>
          <p:cNvPr id="4" name="Content Placeholder 3" descr="0726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6762" r="-767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Μεμονωμένοι ασκοί εξώασκου, ροπαλοειδούς </a:t>
            </a:r>
            <a:br>
              <a:rPr lang="el-GR" sz="2400" dirty="0" smtClean="0"/>
            </a:br>
            <a:r>
              <a:rPr lang="el-GR" sz="2400" dirty="0" smtClean="0"/>
              <a:t>σχήματος, με πεπλατυσμένη κορυφή</a:t>
            </a:r>
            <a:endParaRPr lang="en-US" sz="2400" dirty="0"/>
          </a:p>
        </p:txBody>
      </p:sp>
      <p:pic>
        <p:nvPicPr>
          <p:cNvPr id="4" name="Content Placeholder 3" descr="Taphrina_deformans_asci_tjv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67" r="-1056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</a:t>
            </a:r>
            <a:r>
              <a:rPr lang="el-GR" sz="2400" dirty="0" smtClean="0"/>
              <a:t>σκός που περιέχει έξι ασκοσπόρια του μύκητα</a:t>
            </a:r>
            <a:endParaRPr lang="en-US" sz="2400" dirty="0"/>
          </a:p>
        </p:txBody>
      </p:sp>
      <p:pic>
        <p:nvPicPr>
          <p:cNvPr id="4" name="Content Placeholder 3" descr="Taphdef6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9102" r="-10910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ασκοσπόρια του μύκητα είναι υαλώδη, μονοκύτταρα, ωοειδή</a:t>
            </a:r>
            <a:endParaRPr lang="en-US" sz="2400" dirty="0"/>
          </a:p>
        </p:txBody>
      </p:sp>
      <p:pic>
        <p:nvPicPr>
          <p:cNvPr id="4" name="Content Placeholder 3" descr="Taphdef7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174" r="-191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Κορύνεο (</a:t>
            </a:r>
            <a:r>
              <a:rPr lang="en-US" sz="2400" b="1" i="1" dirty="0" err="1" smtClean="0"/>
              <a:t>Stigmina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carpophila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ασθένεια προσβάλλει τους </a:t>
            </a:r>
            <a:r>
              <a:rPr lang="el-GR" sz="2400" b="1" dirty="0" smtClean="0"/>
              <a:t>βλαστούς</a:t>
            </a:r>
            <a:r>
              <a:rPr lang="el-GR" sz="2400" dirty="0" smtClean="0"/>
              <a:t>, τους </a:t>
            </a:r>
            <a:r>
              <a:rPr lang="el-GR" sz="2400" b="1" dirty="0" smtClean="0"/>
              <a:t>οφθαλμούς</a:t>
            </a:r>
            <a:r>
              <a:rPr lang="el-GR" sz="2400" dirty="0" smtClean="0"/>
              <a:t>, 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, 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 και τους </a:t>
            </a:r>
            <a:r>
              <a:rPr lang="el-GR" sz="2400" b="1" dirty="0" smtClean="0"/>
              <a:t>καρπούς</a:t>
            </a:r>
          </a:p>
          <a:p>
            <a:r>
              <a:rPr lang="el-GR" sz="2400" dirty="0" smtClean="0"/>
              <a:t>Ο μύκητας προκαλεί </a:t>
            </a:r>
            <a:r>
              <a:rPr lang="el-GR" sz="2400" b="1" dirty="0" smtClean="0"/>
              <a:t>νεκρωτικές κηλιδώσεις</a:t>
            </a:r>
            <a:r>
              <a:rPr lang="el-GR" sz="2400" dirty="0" smtClean="0"/>
              <a:t>, </a:t>
            </a:r>
            <a:r>
              <a:rPr lang="el-GR" sz="2400" b="1" dirty="0" smtClean="0"/>
              <a:t>μικρά έλκη </a:t>
            </a:r>
            <a:r>
              <a:rPr lang="el-GR" sz="2400" dirty="0" smtClean="0"/>
              <a:t>στους βλαστούς και </a:t>
            </a:r>
            <a:r>
              <a:rPr lang="el-GR" sz="2400" b="1" dirty="0" smtClean="0"/>
              <a:t>νεκρώσεις οφθαλμών</a:t>
            </a:r>
          </a:p>
          <a:p>
            <a:r>
              <a:rPr lang="el-GR" sz="2400" dirty="0" smtClean="0"/>
              <a:t>Τα χαρακτηριστικότερα συμπτώματα της ασθένειας εμφανίζονται στο έλασμα των τρυφερών φύλλων</a:t>
            </a:r>
          </a:p>
          <a:p>
            <a:r>
              <a:rPr lang="el-GR" sz="2400" dirty="0" smtClean="0"/>
              <a:t>Επίσης, εμφανίζονται στην επιφάνεια των νεαρών καρπών</a:t>
            </a:r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Κορύνεο</a:t>
            </a:r>
            <a:r>
              <a:rPr lang="el-GR" sz="2400" b="1" dirty="0"/>
              <a:t> (</a:t>
            </a:r>
            <a:r>
              <a:rPr lang="en-US" sz="2400" b="1" i="1" dirty="0" err="1"/>
              <a:t>Stigmina</a:t>
            </a:r>
            <a:r>
              <a:rPr lang="en-US" sz="2400" b="1" i="1" dirty="0"/>
              <a:t> </a:t>
            </a:r>
            <a:r>
              <a:rPr lang="en-US" sz="2400" b="1" i="1" dirty="0" err="1"/>
              <a:t>carpophila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u="sng" dirty="0" err="1"/>
              <a:t>Συμπώματα</a:t>
            </a:r>
            <a:r>
              <a:rPr lang="el-GR" sz="2400" u="sng" dirty="0"/>
              <a:t> προσβολής στα φύλλα</a:t>
            </a:r>
          </a:p>
          <a:p>
            <a:r>
              <a:rPr lang="el-GR" sz="2400" dirty="0"/>
              <a:t>Στα φύλλα εμφανίζονται αρχικά </a:t>
            </a:r>
            <a:r>
              <a:rPr lang="el-GR" sz="2400" b="1" dirty="0"/>
              <a:t>κυκλικές</a:t>
            </a:r>
            <a:r>
              <a:rPr lang="el-GR" sz="2400" dirty="0"/>
              <a:t>, </a:t>
            </a:r>
            <a:r>
              <a:rPr lang="el-GR" sz="2400" b="1" dirty="0" err="1"/>
              <a:t>ερυθροκαστανές</a:t>
            </a:r>
            <a:r>
              <a:rPr lang="el-GR" sz="2400" b="1" dirty="0"/>
              <a:t> κηλίδες </a:t>
            </a:r>
          </a:p>
          <a:p>
            <a:r>
              <a:rPr lang="el-GR" sz="2400" dirty="0"/>
              <a:t>Οι κηλίδες αργότερα γίνονται καστανές, </a:t>
            </a:r>
            <a:r>
              <a:rPr lang="el-GR" sz="2400" b="1" dirty="0"/>
              <a:t>αποξηραίνονται στο κέντρο </a:t>
            </a:r>
            <a:r>
              <a:rPr lang="el-GR" sz="2400" dirty="0"/>
              <a:t>και περιβάλλονται από </a:t>
            </a:r>
            <a:r>
              <a:rPr lang="el-GR" sz="2400" b="1" dirty="0" err="1"/>
              <a:t>ερυθροϊώδη</a:t>
            </a:r>
            <a:r>
              <a:rPr lang="el-GR" sz="2400" b="1" dirty="0"/>
              <a:t> περιφέρεια</a:t>
            </a:r>
          </a:p>
          <a:p>
            <a:r>
              <a:rPr lang="el-GR" sz="2400" dirty="0"/>
              <a:t>Οι νεκρωτικοί ιστοί αποχωρίζονται από το υγιές τμήμα του ελάσματος και πέφτουν (</a:t>
            </a:r>
            <a:r>
              <a:rPr lang="el-GR" sz="2400" b="1" dirty="0"/>
              <a:t>σχηματίζονται οπές το έλασμα</a:t>
            </a:r>
            <a:r>
              <a:rPr lang="el-GR" sz="2400" dirty="0"/>
              <a:t>)</a:t>
            </a:r>
          </a:p>
          <a:p>
            <a:r>
              <a:rPr lang="el-GR" sz="2400" dirty="0"/>
              <a:t>Το σύμπτωμα αυτό ονομάζεται ‘</a:t>
            </a:r>
            <a:r>
              <a:rPr lang="el-GR" sz="2400" b="1" dirty="0"/>
              <a:t>τρύπες από σκάγια</a:t>
            </a:r>
            <a:r>
              <a:rPr lang="el-GR" sz="2400" dirty="0"/>
              <a:t>’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5905403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Κορύνεο (</a:t>
            </a:r>
            <a:r>
              <a:rPr lang="en-US" sz="2400" b="1" i="1" dirty="0" err="1" smtClean="0"/>
              <a:t>Stigmina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carpophila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Συχνά, σχηματίζονται πολυάριθμες κηλίδες ή ενώνονται μεταξύ τους</a:t>
            </a:r>
          </a:p>
          <a:p>
            <a:r>
              <a:rPr lang="el-GR" sz="2400" dirty="0" smtClean="0"/>
              <a:t>Έτσι, προκαλείται νέκρωση μεγάλων περιοχών του ελάσματος και μετά την πτώση τους, το </a:t>
            </a:r>
            <a:r>
              <a:rPr lang="el-GR" sz="2400" b="1" dirty="0" smtClean="0"/>
              <a:t>φύλλο φαίνεται σαν ‘σχισμένο’</a:t>
            </a:r>
          </a:p>
          <a:p>
            <a:r>
              <a:rPr lang="el-GR" sz="2400" dirty="0" smtClean="0"/>
              <a:t>Παρατηρείται </a:t>
            </a:r>
            <a:r>
              <a:rPr lang="el-GR" sz="2400" b="1" dirty="0" smtClean="0"/>
              <a:t>φυλλόπτωση</a:t>
            </a:r>
            <a:r>
              <a:rPr lang="el-GR" sz="2400" dirty="0" smtClean="0"/>
              <a:t> των έντονα προσβεβλημένων φύλλων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Γενική εικόνα προσβολής οπωροφόρου από φαιά σήψη </a:t>
            </a:r>
            <a:br>
              <a:rPr lang="el-GR" sz="2400" dirty="0" smtClean="0"/>
            </a:br>
            <a:r>
              <a:rPr lang="el-GR" sz="2400" dirty="0" smtClean="0"/>
              <a:t>(</a:t>
            </a:r>
            <a:r>
              <a:rPr lang="en-US" sz="2400" i="1" dirty="0" err="1" smtClean="0"/>
              <a:t>Monilia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laxa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monilia laxa 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Κορύνεο</a:t>
            </a:r>
            <a:r>
              <a:rPr lang="el-GR" sz="2400" b="1" dirty="0"/>
              <a:t> (</a:t>
            </a:r>
            <a:r>
              <a:rPr lang="en-US" sz="2400" b="1" i="1" dirty="0" err="1"/>
              <a:t>Stigmina</a:t>
            </a:r>
            <a:r>
              <a:rPr lang="en-US" sz="2400" b="1" i="1" dirty="0"/>
              <a:t> </a:t>
            </a:r>
            <a:r>
              <a:rPr lang="en-US" sz="2400" b="1" i="1" dirty="0" err="1"/>
              <a:t>carpophila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 smtClean="0"/>
              <a:t>Αίτια που προκαλούν το σύμπτωμα ‘τρύπες από σκάγια’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Το χαρακτηριστικό σύμπτωμα </a:t>
            </a:r>
            <a:r>
              <a:rPr lang="el-GR" sz="2400" b="1" dirty="0"/>
              <a:t>‘τρύπες από σκάγια’ </a:t>
            </a:r>
            <a:r>
              <a:rPr lang="el-GR" sz="2400" dirty="0"/>
              <a:t>προκαλείται στα </a:t>
            </a:r>
            <a:r>
              <a:rPr lang="el-GR" sz="2400" dirty="0" err="1"/>
              <a:t>πυρηνόκαρπα</a:t>
            </a:r>
            <a:r>
              <a:rPr lang="el-GR" sz="2400" dirty="0"/>
              <a:t> και από άλλες </a:t>
            </a:r>
            <a:r>
              <a:rPr lang="el-GR" sz="2400" dirty="0" smtClean="0"/>
              <a:t>αιτίες</a:t>
            </a:r>
            <a:r>
              <a:rPr lang="en-US" sz="2400" dirty="0" smtClean="0"/>
              <a:t>:</a:t>
            </a: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Προσβολές </a:t>
            </a:r>
            <a:r>
              <a:rPr lang="el-GR" sz="2400" dirty="0"/>
              <a:t>από τα βακτήρια </a:t>
            </a:r>
            <a:r>
              <a:rPr lang="en-US" sz="2400" i="1" dirty="0"/>
              <a:t>Pseudomonas </a:t>
            </a:r>
            <a:r>
              <a:rPr lang="en-US" sz="2400" i="1" dirty="0" err="1"/>
              <a:t>syringae</a:t>
            </a:r>
            <a:r>
              <a:rPr lang="en-US" sz="2400" i="1" dirty="0"/>
              <a:t> </a:t>
            </a:r>
            <a:r>
              <a:rPr lang="en-US" sz="2400" dirty="0" err="1"/>
              <a:t>pv</a:t>
            </a:r>
            <a:r>
              <a:rPr lang="en-US" sz="2400" dirty="0"/>
              <a:t>. </a:t>
            </a:r>
            <a:r>
              <a:rPr lang="en-US" sz="2400" i="1" dirty="0" err="1"/>
              <a:t>syringae</a:t>
            </a:r>
            <a:r>
              <a:rPr lang="en-US" sz="2400" dirty="0"/>
              <a:t>, </a:t>
            </a:r>
            <a:r>
              <a:rPr lang="en-US" sz="2400" i="1" dirty="0"/>
              <a:t>P. </a:t>
            </a:r>
            <a:r>
              <a:rPr lang="en-US" sz="2400" i="1" dirty="0" err="1"/>
              <a:t>syringae</a:t>
            </a:r>
            <a:r>
              <a:rPr lang="en-US" sz="2400" i="1" dirty="0"/>
              <a:t> </a:t>
            </a:r>
            <a:r>
              <a:rPr lang="en-US" sz="2400" dirty="0" err="1"/>
              <a:t>pv</a:t>
            </a:r>
            <a:r>
              <a:rPr lang="en-US" sz="2400" dirty="0"/>
              <a:t>. </a:t>
            </a:r>
            <a:r>
              <a:rPr lang="en-US" sz="2400" i="1" dirty="0" err="1"/>
              <a:t>morsprunorum</a:t>
            </a:r>
            <a:r>
              <a:rPr lang="el-GR" sz="2400" dirty="0"/>
              <a:t>, </a:t>
            </a:r>
            <a:endParaRPr 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Προσβολή από τον ιό </a:t>
            </a:r>
            <a:r>
              <a:rPr lang="el-GR" sz="2400" dirty="0"/>
              <a:t>της νεκρωτικής δακτυλιοειδούς κηλίδωσης των </a:t>
            </a:r>
            <a:r>
              <a:rPr lang="el-GR" sz="2400" dirty="0" err="1"/>
              <a:t>πυρηνοκάρπων</a:t>
            </a:r>
            <a:r>
              <a:rPr lang="el-GR" sz="2400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Prunus</a:t>
            </a:r>
            <a:r>
              <a:rPr lang="en-US" sz="2400" dirty="0"/>
              <a:t> necrotic </a:t>
            </a:r>
            <a:r>
              <a:rPr lang="en-US" sz="2400" dirty="0" err="1"/>
              <a:t>ringspot</a:t>
            </a:r>
            <a:r>
              <a:rPr lang="en-US" sz="2400" dirty="0"/>
              <a:t> virus)</a:t>
            </a: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Επίσης, τα φύλλα αντιδρούν με παρόμοια συμπτώματα λόγω τοξικότητας </a:t>
            </a:r>
            <a:r>
              <a:rPr lang="el-GR" sz="2400" dirty="0" err="1"/>
              <a:t>φυτοπροστατευτικών</a:t>
            </a:r>
            <a:r>
              <a:rPr lang="el-GR" sz="2400" dirty="0"/>
              <a:t> προϊόντων (</a:t>
            </a:r>
            <a:r>
              <a:rPr lang="el-GR" sz="2400" dirty="0" err="1"/>
              <a:t>βορδιγάλειου</a:t>
            </a:r>
            <a:r>
              <a:rPr lang="el-GR" sz="2400" dirty="0"/>
              <a:t> πολτού)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617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Κορύνεο (</a:t>
            </a:r>
            <a:r>
              <a:rPr lang="en-US" sz="2400" b="1" i="1" dirty="0" err="1" smtClean="0"/>
              <a:t>Stigmina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carpophila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u="sng" dirty="0" smtClean="0"/>
              <a:t>Συμπτώματα προσβολής στους καρπούς</a:t>
            </a:r>
          </a:p>
          <a:p>
            <a:r>
              <a:rPr lang="el-GR" sz="2400" dirty="0" smtClean="0"/>
              <a:t>Στους καρπούς σχηματίζονται κηλίδες παρόμοιες με εκείνες των φύλλων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κηλίδες</a:t>
            </a:r>
            <a:r>
              <a:rPr lang="el-GR" sz="2400" dirty="0" smtClean="0"/>
              <a:t> συχνά είναι </a:t>
            </a:r>
            <a:r>
              <a:rPr lang="el-GR" sz="2400" b="1" dirty="0" smtClean="0"/>
              <a:t>βυθισμένες</a:t>
            </a:r>
          </a:p>
          <a:p>
            <a:r>
              <a:rPr lang="el-GR" sz="2400" dirty="0" smtClean="0"/>
              <a:t>Οι προσβεβλημένοι ιστοί των κηλίδων αποχωρίζονται στην περιφέρεια από τους υγιείς ιστούς</a:t>
            </a:r>
          </a:p>
          <a:p>
            <a:r>
              <a:rPr lang="el-GR" sz="2400" dirty="0" smtClean="0"/>
              <a:t>Στη συνέχεια, αποκολλώνται από τους υποκείμενους ιστούς και πέφτουν ή συγκρατούνται στο κέντρο των κηλίδων</a:t>
            </a:r>
          </a:p>
          <a:p>
            <a:r>
              <a:rPr lang="el-GR" sz="2400" dirty="0" smtClean="0"/>
              <a:t>Παίρνουν τη μορφή </a:t>
            </a:r>
            <a:r>
              <a:rPr lang="el-GR" sz="2400" b="1" dirty="0" smtClean="0"/>
              <a:t>καστανών</a:t>
            </a:r>
            <a:r>
              <a:rPr lang="el-GR" sz="2400" dirty="0" smtClean="0"/>
              <a:t>, </a:t>
            </a:r>
            <a:r>
              <a:rPr lang="el-GR" sz="2400" b="1" dirty="0" smtClean="0"/>
              <a:t>δερματωδών λεπίων</a:t>
            </a:r>
          </a:p>
          <a:p>
            <a:r>
              <a:rPr lang="el-GR" sz="2400" dirty="0" smtClean="0"/>
              <a:t>Επί των κηλίδων συχνά παρατηρείται </a:t>
            </a:r>
            <a:r>
              <a:rPr lang="el-GR" sz="2400" b="1" dirty="0" smtClean="0"/>
              <a:t>έκκριση κόμμεος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Κορύνεο (</a:t>
            </a:r>
            <a:r>
              <a:rPr lang="en-US" sz="2400" b="1" i="1" dirty="0" err="1" smtClean="0"/>
              <a:t>Stigmina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carpophila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Στους βλαστούς σχηματίζονται αρχικά μικρές </a:t>
            </a:r>
            <a:r>
              <a:rPr lang="el-GR" sz="2400" b="1" dirty="0" smtClean="0"/>
              <a:t>ερυθροκαστανές κηλίδες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κηλίδες</a:t>
            </a:r>
            <a:r>
              <a:rPr lang="el-GR" sz="2400" dirty="0" smtClean="0"/>
              <a:t> στη συνέχεια μεγαλώνουν, βυθίζονται και </a:t>
            </a:r>
            <a:r>
              <a:rPr lang="el-GR" sz="2400" b="1" dirty="0" smtClean="0"/>
              <a:t>εξελίσσονται σε μικρά έλκη</a:t>
            </a:r>
          </a:p>
          <a:p>
            <a:r>
              <a:rPr lang="el-GR" sz="2400" dirty="0" smtClean="0"/>
              <a:t>Επί των ελκών εμφανίζεται συχνά </a:t>
            </a:r>
            <a:r>
              <a:rPr lang="el-GR" sz="2400" b="1" dirty="0" smtClean="0"/>
              <a:t>έκκριση κόμμεος</a:t>
            </a:r>
          </a:p>
          <a:p>
            <a:r>
              <a:rPr lang="el-GR" sz="2400" dirty="0" smtClean="0"/>
              <a:t>Στα έλκη διατηρείται ζωντανό το μυκήλιο του παθογόνου στη διάρκεια του χειμώνα</a:t>
            </a:r>
          </a:p>
          <a:p>
            <a:r>
              <a:rPr lang="el-GR" sz="2400" dirty="0" smtClean="0"/>
              <a:t>Η δημιουργία των ελκών προκαλεί </a:t>
            </a:r>
            <a:r>
              <a:rPr lang="el-GR" sz="2400" b="1" dirty="0" smtClean="0"/>
              <a:t>αποξήρανση οφθαλμών και ανθέων ή ταξιανθιών την άνοιξη</a:t>
            </a:r>
          </a:p>
          <a:p>
            <a:r>
              <a:rPr lang="el-GR" sz="2400" dirty="0" smtClean="0"/>
              <a:t>Επί των προσβεβλημένων ιστών, κηλίδων και ελκών σχηματίζονται τα </a:t>
            </a:r>
            <a:r>
              <a:rPr lang="el-GR" sz="2400" b="1" dirty="0" smtClean="0"/>
              <a:t>σποριοδόχεια</a:t>
            </a:r>
            <a:r>
              <a:rPr lang="el-GR" sz="2400" dirty="0" smtClean="0"/>
              <a:t> του παθογόνου, υπό μορφή </a:t>
            </a:r>
            <a:r>
              <a:rPr lang="el-GR" sz="2400" b="1" dirty="0" smtClean="0"/>
              <a:t>μαύρων στιγμάτων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Κορύνεο (</a:t>
            </a:r>
            <a:r>
              <a:rPr lang="en-US" sz="2400" b="1" i="1" dirty="0" err="1" smtClean="0"/>
              <a:t>Stigmina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carpophila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Την ασθένεια προκαλεί ο αδηλομύκητας </a:t>
            </a:r>
            <a:r>
              <a:rPr lang="en-US" sz="2400" i="1" dirty="0" err="1" smtClean="0"/>
              <a:t>Stigmina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carpophila</a:t>
            </a:r>
            <a:endParaRPr lang="el-GR" sz="2400" dirty="0" smtClean="0"/>
          </a:p>
          <a:p>
            <a:r>
              <a:rPr lang="el-GR" sz="2400" dirty="0" smtClean="0"/>
              <a:t>Οι καρποφορίες του μύκητα είναι τα </a:t>
            </a:r>
            <a:r>
              <a:rPr lang="el-GR" sz="2400" b="1" dirty="0" smtClean="0"/>
              <a:t>σποριοδόχεια</a:t>
            </a:r>
            <a:r>
              <a:rPr lang="el-GR" sz="2400" dirty="0" smtClean="0"/>
              <a:t> που σχηματίζονται κάτω από την εφυμενίδα ή τον εξωτερικό φλοιό</a:t>
            </a:r>
          </a:p>
          <a:p>
            <a:r>
              <a:rPr lang="el-GR" sz="2400" dirty="0" smtClean="0"/>
              <a:t>Τα κονίδια είναι σκουρόχρωμα-ελαιόχρωμα, ωοειδή ή ατρακτοειδή με 3-5 </a:t>
            </a:r>
            <a:r>
              <a:rPr lang="en-US" sz="2400" dirty="0" smtClean="0"/>
              <a:t>septa</a:t>
            </a:r>
            <a:endParaRPr lang="el-G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Κορύνεο</a:t>
            </a:r>
            <a:r>
              <a:rPr lang="el-GR" sz="2400" b="1" dirty="0"/>
              <a:t> (</a:t>
            </a:r>
            <a:r>
              <a:rPr lang="en-US" sz="2400" b="1" i="1" dirty="0" err="1"/>
              <a:t>Stigmina</a:t>
            </a:r>
            <a:r>
              <a:rPr lang="en-US" sz="2400" b="1" i="1" dirty="0"/>
              <a:t> </a:t>
            </a:r>
            <a:r>
              <a:rPr lang="en-US" sz="2400" b="1" i="1" dirty="0" err="1"/>
              <a:t>carpophila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</a:t>
            </a:r>
            <a:r>
              <a:rPr lang="el-GR" sz="2400" dirty="0" err="1"/>
              <a:t>κονίδια</a:t>
            </a:r>
            <a:r>
              <a:rPr lang="el-GR" sz="2400" dirty="0"/>
              <a:t> είναι </a:t>
            </a:r>
            <a:r>
              <a:rPr lang="el-GR" sz="2400" b="1" dirty="0" err="1"/>
              <a:t>μυξοσπόρια</a:t>
            </a:r>
            <a:r>
              <a:rPr lang="el-GR" sz="2400" dirty="0"/>
              <a:t> (απαιτούν βροχή για την απελευθέρωση και τη διασπορά τους)</a:t>
            </a:r>
          </a:p>
          <a:p>
            <a:r>
              <a:rPr lang="el-GR" sz="2400" dirty="0"/>
              <a:t>Για την πραγματοποίηση των μολύνσεων είναι </a:t>
            </a:r>
            <a:r>
              <a:rPr lang="el-GR" sz="2400" b="1" dirty="0"/>
              <a:t>αναγκαίο οι φυτικές επιφάνειες να διατηρούνται βρεγμένες για πολλές ώρες</a:t>
            </a:r>
          </a:p>
          <a:p>
            <a:r>
              <a:rPr lang="el-GR" sz="2400" u="sng" dirty="0"/>
              <a:t>Υγρός και βροχερός καιρός </a:t>
            </a:r>
            <a:r>
              <a:rPr lang="el-GR" sz="2400" dirty="0"/>
              <a:t>και θερμοκρασίες γύρω στους </a:t>
            </a:r>
            <a:r>
              <a:rPr lang="el-GR" sz="2400" u="sng" dirty="0"/>
              <a:t>18</a:t>
            </a:r>
            <a:r>
              <a:rPr lang="el-GR" sz="2400" u="sng" baseline="30000" dirty="0"/>
              <a:t>ο</a:t>
            </a:r>
            <a:r>
              <a:rPr lang="en-US" sz="2400" u="sng" dirty="0"/>
              <a:t>C </a:t>
            </a:r>
            <a:r>
              <a:rPr lang="el-GR" sz="2400" dirty="0"/>
              <a:t>ευνοούν τις προσβολές και την ένταση της ασθένειας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60381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el-GR" sz="2400" dirty="0" smtClean="0"/>
              <a:t>Εμφάνιση κυκλικών, ερυθροκαστανών κηλίδων που περιβάλλονται από ιώδες περιθώριο [προσβολή δαμασκηνιάς από κορύνεο (</a:t>
            </a:r>
            <a:r>
              <a:rPr lang="en-US" sz="2400" i="1" dirty="0" err="1" smtClean="0"/>
              <a:t>Stigmina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carpophila</a:t>
            </a:r>
            <a:r>
              <a:rPr lang="el-GR" sz="2400" dirty="0" smtClean="0"/>
              <a:t>)]</a:t>
            </a:r>
            <a:endParaRPr lang="en-US" sz="2400" dirty="0"/>
          </a:p>
        </p:txBody>
      </p:sp>
      <p:pic>
        <p:nvPicPr>
          <p:cNvPr id="4" name="Content Placeholder 3" descr="SchrotschussKirschblat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325" r="-7132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κέντρο των κηλίδων νεκρώνεται, αποχωρίζεται και</a:t>
            </a:r>
            <a:br>
              <a:rPr lang="el-GR" sz="2400" dirty="0" smtClean="0"/>
            </a:br>
            <a:r>
              <a:rPr lang="el-GR" sz="2400" dirty="0" smtClean="0"/>
              <a:t> πέφτει, δημιουργώντας το σύμπτωμα ‘τρύπες από σκάγια’</a:t>
            </a:r>
            <a:endParaRPr lang="en-US" sz="2400" dirty="0"/>
          </a:p>
        </p:txBody>
      </p:sp>
      <p:pic>
        <p:nvPicPr>
          <p:cNvPr id="4" name="Content Placeholder 3" descr="2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316" r="-1831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Φύλλα και καρποί κορομηλιάς, έντονα </a:t>
            </a:r>
            <a:br>
              <a:rPr lang="el-GR" sz="2400" dirty="0" smtClean="0"/>
            </a:br>
            <a:r>
              <a:rPr lang="el-GR" sz="2400" dirty="0" smtClean="0"/>
              <a:t>προσβεβλημένοι από κορύνεο</a:t>
            </a:r>
            <a:endParaRPr lang="en-US" sz="2400" dirty="0"/>
          </a:p>
        </p:txBody>
      </p:sp>
      <p:pic>
        <p:nvPicPr>
          <p:cNvPr id="4" name="Content Placeholder 3" descr="Stigmina-carpophila-(Lev.)-M.B.-Ellis-1959-5683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>
                <a:latin typeface="Calibri" charset="0"/>
              </a:rPr>
              <a:t>Λεπτομέρεια νεκρωτικών κηλίδων </a:t>
            </a:r>
            <a:r>
              <a:rPr lang="el-GR" sz="2400" dirty="0" err="1">
                <a:latin typeface="Calibri" charset="0"/>
              </a:rPr>
              <a:t>κορύνεου</a:t>
            </a:r>
            <a:r>
              <a:rPr lang="el-GR" sz="2400" dirty="0">
                <a:latin typeface="Calibri" charset="0"/>
              </a:rPr>
              <a:t> και </a:t>
            </a:r>
            <a:r>
              <a:rPr lang="el-GR" sz="2400" dirty="0" smtClean="0">
                <a:latin typeface="Calibri" charset="0"/>
              </a:rPr>
              <a:t/>
            </a:r>
            <a:br>
              <a:rPr lang="el-GR" sz="2400" dirty="0" smtClean="0">
                <a:latin typeface="Calibri" charset="0"/>
              </a:rPr>
            </a:br>
            <a:r>
              <a:rPr lang="el-GR" sz="2400" dirty="0" smtClean="0">
                <a:latin typeface="Calibri" charset="0"/>
              </a:rPr>
              <a:t>έναρξη </a:t>
            </a:r>
            <a:r>
              <a:rPr lang="el-GR" sz="2400" dirty="0">
                <a:latin typeface="Calibri" charset="0"/>
              </a:rPr>
              <a:t>αποχωρισμού των νεκρών ιστών (αριστερά)</a:t>
            </a:r>
            <a:br>
              <a:rPr lang="el-GR" sz="2400" dirty="0">
                <a:latin typeface="Calibri" charset="0"/>
              </a:rPr>
            </a:br>
            <a:r>
              <a:rPr lang="el-GR" sz="2400" dirty="0">
                <a:latin typeface="Calibri" charset="0"/>
              </a:rPr>
              <a:t>Νεκρωτικές κηλίδες </a:t>
            </a:r>
            <a:r>
              <a:rPr lang="el-GR" sz="2400" dirty="0" err="1">
                <a:latin typeface="Calibri" charset="0"/>
              </a:rPr>
              <a:t>κορύνεου</a:t>
            </a:r>
            <a:r>
              <a:rPr lang="el-GR" sz="2400" dirty="0">
                <a:latin typeface="Calibri" charset="0"/>
              </a:rPr>
              <a:t> επί φύλλου δαμασκηνιάς (δεξιά)</a:t>
            </a:r>
            <a:endParaRPr lang="en-US" sz="2400" dirty="0">
              <a:latin typeface="Calibri" charset="0"/>
            </a:endParaRPr>
          </a:p>
        </p:txBody>
      </p:sp>
      <p:pic>
        <p:nvPicPr>
          <p:cNvPr id="299010" name="Picture 4" descr="Προσβολή_φύλλου_ροδακινιάς_από_Coryneum_b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831975"/>
            <a:ext cx="376872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1" name="Picture 5" descr="Προσβολή_φύλλου_δαμασκηνιάς_από_Coryneum_b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3465513"/>
            <a:ext cx="390207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094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latin typeface="Calibri" charset="0"/>
              </a:rPr>
              <a:t>Αρχικά συμπτώματα προσβολής </a:t>
            </a:r>
            <a:r>
              <a:rPr lang="el-GR" sz="2400" dirty="0" err="1">
                <a:latin typeface="Calibri" charset="0"/>
              </a:rPr>
              <a:t>κορύνεου</a:t>
            </a:r>
            <a:r>
              <a:rPr lang="el-GR" sz="2400" dirty="0">
                <a:latin typeface="Calibri" charset="0"/>
              </a:rPr>
              <a:t> </a:t>
            </a:r>
            <a:br>
              <a:rPr lang="el-GR" sz="2400" dirty="0">
                <a:latin typeface="Calibri" charset="0"/>
              </a:rPr>
            </a:br>
            <a:r>
              <a:rPr lang="el-GR" sz="2400" dirty="0">
                <a:latin typeface="Calibri" charset="0"/>
              </a:rPr>
              <a:t>σε αμύγδαλα, ροδάκινα και </a:t>
            </a:r>
            <a:r>
              <a:rPr lang="el-GR" sz="2400" dirty="0" smtClean="0">
                <a:latin typeface="Calibri" charset="0"/>
              </a:rPr>
              <a:t>βερίκοκα</a:t>
            </a:r>
            <a:endParaRPr lang="en-US" sz="2400" dirty="0">
              <a:latin typeface="Calibri" charset="0"/>
            </a:endParaRPr>
          </a:p>
        </p:txBody>
      </p:sp>
      <p:pic>
        <p:nvPicPr>
          <p:cNvPr id="210946" name="Content Placeholder 3" descr="14143377603_d7e0bfa959_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51" r="-10551"/>
          <a:stretch>
            <a:fillRect/>
          </a:stretch>
        </p:blipFill>
        <p:spPr>
          <a:xfrm>
            <a:off x="1230313" y="1733550"/>
            <a:ext cx="3382962" cy="1860550"/>
          </a:xfrm>
        </p:spPr>
      </p:pic>
      <p:pic>
        <p:nvPicPr>
          <p:cNvPr id="210947" name="Content Placeholder 3" descr="koryneo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1220" r="-71220"/>
          <a:stretch>
            <a:fillRect/>
          </a:stretch>
        </p:blipFill>
        <p:spPr bwMode="auto">
          <a:xfrm>
            <a:off x="-422275" y="3689350"/>
            <a:ext cx="4845050" cy="26654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8" name="Content Placeholder 3" descr="coryneum-pe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5080000" y="1733550"/>
            <a:ext cx="3733800" cy="20526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Content Placeholder 3" descr="coryneum-gumm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0551" r="-20551"/>
          <a:stretch>
            <a:fillRect/>
          </a:stretch>
        </p:blipFill>
        <p:spPr bwMode="auto">
          <a:xfrm>
            <a:off x="5303838" y="4022725"/>
            <a:ext cx="3382962" cy="18605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0" name="Content Placeholder 3" descr="coryneum-aprico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376" r="-18376"/>
          <a:stretch>
            <a:fillRect/>
          </a:stretch>
        </p:blipFill>
        <p:spPr bwMode="auto">
          <a:xfrm>
            <a:off x="2795588" y="4022725"/>
            <a:ext cx="3206750" cy="1763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01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προσβεβλημένα άνθη μαραίνονται και </a:t>
            </a:r>
            <a:br>
              <a:rPr lang="el-GR" sz="2400" dirty="0" smtClean="0"/>
            </a:br>
            <a:r>
              <a:rPr lang="el-GR" sz="2400" dirty="0" smtClean="0"/>
              <a:t>αποκτούν καστανό χρωματισμό</a:t>
            </a:r>
            <a:endParaRPr lang="en-US" sz="2400" dirty="0"/>
          </a:p>
        </p:txBody>
      </p:sp>
      <p:pic>
        <p:nvPicPr>
          <p:cNvPr id="4" name="Content Placeholder 3" descr="P32200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Αρχικά συμπτώματα προσβολής κορύνεου σε αμύγδαλα</a:t>
            </a:r>
            <a:endParaRPr lang="en-US" sz="2400" b="1" dirty="0"/>
          </a:p>
        </p:txBody>
      </p:sp>
      <p:pic>
        <p:nvPicPr>
          <p:cNvPr id="4" name="Content Placeholder 3" descr="14143377603_d7e0bfa959_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1" r="-1055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Επί των καρπών ροδακινιάς αρχικά σχηματίζονται</a:t>
            </a:r>
            <a:br>
              <a:rPr lang="el-GR" sz="2400" b="1" dirty="0" smtClean="0"/>
            </a:br>
            <a:r>
              <a:rPr lang="el-GR" sz="2400" b="1" dirty="0" smtClean="0"/>
              <a:t> μικρές ιώδεις κηλίδες που στη συνέχεια φελλοποιούνται</a:t>
            </a:r>
            <a:endParaRPr lang="en-US" sz="2400" b="1" dirty="0"/>
          </a:p>
        </p:txBody>
      </p:sp>
      <p:pic>
        <p:nvPicPr>
          <p:cNvPr id="4" name="Content Placeholder 3" descr="koryneo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Στις αρχικές προσβολές οι ιστοί παρουσιάζονται υδατώδεις και συχνά εμφανίζουν έκκριση σταγόνων κόμμεος</a:t>
            </a:r>
            <a:endParaRPr lang="en-US" sz="2400" dirty="0"/>
          </a:p>
        </p:txBody>
      </p:sp>
      <p:pic>
        <p:nvPicPr>
          <p:cNvPr id="4" name="Content Placeholder 3" descr="coryneum-gumm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550" r="-20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Συμπτώματα προσβολής από κορύνεο σε φύλλο και καρπό βερυκοκιάς</a:t>
            </a:r>
            <a:endParaRPr lang="en-US" sz="2400" dirty="0"/>
          </a:p>
        </p:txBody>
      </p:sp>
      <p:pic>
        <p:nvPicPr>
          <p:cNvPr id="4" name="Content Placeholder 3" descr="stigmina-carpophil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08" r="-104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Τελικά, οι κηλίδες επί των καρπών αποκτούν μορφή </a:t>
            </a:r>
            <a:br>
              <a:rPr lang="el-GR" sz="2400" dirty="0" smtClean="0"/>
            </a:br>
            <a:r>
              <a:rPr lang="el-GR" sz="2400" dirty="0" smtClean="0"/>
              <a:t>καστανών, δερματώδους υφής περιοχών </a:t>
            </a:r>
            <a:endParaRPr lang="en-US" sz="2400" dirty="0"/>
          </a:p>
        </p:txBody>
      </p:sp>
      <p:pic>
        <p:nvPicPr>
          <p:cNvPr id="4" name="Content Placeholder 3" descr="sucha_skvrnitost_listu_peckovin_priznaky_na_merunce_ro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" y="1782763"/>
            <a:ext cx="5435401" cy="298926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82" y="3423447"/>
            <a:ext cx="3961318" cy="3049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Επί των κηλίδων προσβολής των καρπών</a:t>
            </a:r>
            <a:br>
              <a:rPr lang="el-GR" sz="2400" dirty="0" smtClean="0"/>
            </a:br>
            <a:r>
              <a:rPr lang="el-GR" sz="2400" dirty="0" smtClean="0"/>
              <a:t> συχνά παρατηρείται έκκριση κόμμεος</a:t>
            </a:r>
            <a:endParaRPr lang="en-US" sz="2400" dirty="0"/>
          </a:p>
        </p:txBody>
      </p:sp>
      <p:pic>
        <p:nvPicPr>
          <p:cNvPr id="4" name="Content Placeholder 3" descr="5354603981_83bb2336b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latin typeface="Calibri" charset="0"/>
              </a:rPr>
              <a:t>Κηλίδες προσβολής κορύνεου σε ροδάκινο και κεράσια</a:t>
            </a:r>
            <a:endParaRPr lang="en-US" sz="2400" b="1">
              <a:latin typeface="Calibri" charset="0"/>
            </a:endParaRPr>
          </a:p>
        </p:txBody>
      </p:sp>
      <p:pic>
        <p:nvPicPr>
          <p:cNvPr id="300034" name="Picture 4" descr="coryneum-08-11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4663" y="1584325"/>
            <a:ext cx="3840162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5" name="Picture 5" descr="Προσβολή_καρπού_κερασιάς_από_Coryneum_b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081338"/>
            <a:ext cx="4262438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657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Έλκος σε κλαδίσκο από προσβολή κορύνεου</a:t>
            </a:r>
            <a:endParaRPr lang="en-US" sz="2400" dirty="0"/>
          </a:p>
        </p:txBody>
      </p:sp>
      <p:pic>
        <p:nvPicPr>
          <p:cNvPr id="4" name="Content Placeholder 3" descr="sucha_skvrnitost_listu_peckovin_priznaky_na_vetvicce_broskvone_ro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κονίδια του παθογόνου είναι πολυκύτταρα, </a:t>
            </a:r>
            <a:br>
              <a:rPr lang="el-GR" sz="2400" dirty="0" smtClean="0"/>
            </a:br>
            <a:r>
              <a:rPr lang="el-GR" sz="2400" dirty="0" smtClean="0"/>
              <a:t>ελαιόχροα, ωοειδή και φέρουν 3-5 </a:t>
            </a:r>
            <a:r>
              <a:rPr lang="en-US" sz="2400" dirty="0" smtClean="0"/>
              <a:t>septa</a:t>
            </a:r>
            <a:r>
              <a:rPr lang="el-GR" sz="2400" dirty="0" smtClean="0"/>
              <a:t> </a:t>
            </a:r>
            <a:endParaRPr lang="en-US" sz="2400" dirty="0"/>
          </a:p>
        </p:txBody>
      </p:sp>
      <p:pic>
        <p:nvPicPr>
          <p:cNvPr id="4" name="Content Placeholder 3" descr="stigm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902" r="-1890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C:\Users\ΑΘΗΝΑ\Pictures\Χωρίς τίτλο.png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400" b="2946"/>
          <a:stretch>
            <a:fillRect/>
          </a:stretch>
        </p:blipFill>
        <p:spPr bwMode="auto">
          <a:xfrm>
            <a:off x="395288" y="-14288"/>
            <a:ext cx="613568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4 - TextBox"/>
          <p:cNvSpPr txBox="1">
            <a:spLocks noChangeArrowheads="1"/>
          </p:cNvSpPr>
          <p:nvPr/>
        </p:nvSpPr>
        <p:spPr bwMode="auto">
          <a:xfrm>
            <a:off x="468313" y="5949950"/>
            <a:ext cx="24479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l-GR" sz="1400">
                <a:latin typeface="Times New Roman" charset="0"/>
                <a:cs typeface="Times New Roman" charset="0"/>
              </a:rPr>
              <a:t>Παραγωγή σπορίων και μόλυνση με εκτίναξη σε φύλλα και καρπό</a:t>
            </a:r>
          </a:p>
        </p:txBody>
      </p:sp>
      <p:sp>
        <p:nvSpPr>
          <p:cNvPr id="214019" name="5 - TextBox"/>
          <p:cNvSpPr txBox="1">
            <a:spLocks noChangeArrowheads="1"/>
          </p:cNvSpPr>
          <p:nvPr/>
        </p:nvSpPr>
        <p:spPr bwMode="auto">
          <a:xfrm>
            <a:off x="755650" y="2276475"/>
            <a:ext cx="2447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l-GR" sz="1400">
                <a:latin typeface="Times New Roman" charset="0"/>
                <a:cs typeface="Times New Roman" charset="0"/>
              </a:rPr>
              <a:t>Εκτίναξη και διάδοση σε διαφορετικά φύλλα και καρπό κατά τη διάρκεια βροχερού καιρού</a:t>
            </a:r>
          </a:p>
        </p:txBody>
      </p:sp>
      <p:sp>
        <p:nvSpPr>
          <p:cNvPr id="214020" name="6 - TextBox"/>
          <p:cNvSpPr txBox="1">
            <a:spLocks noChangeArrowheads="1"/>
          </p:cNvSpPr>
          <p:nvPr/>
        </p:nvSpPr>
        <p:spPr bwMode="auto">
          <a:xfrm>
            <a:off x="3276600" y="530225"/>
            <a:ext cx="18002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l-GR" sz="1400">
                <a:latin typeface="Times New Roman" charset="0"/>
                <a:cs typeface="Times New Roman" charset="0"/>
              </a:rPr>
              <a:t>Παραγωγή σπορίων, αλλοίωση επιδερμίδας, μόλυνση βλαστού και κλάδων το φθινόπωρο</a:t>
            </a:r>
            <a:r>
              <a:rPr lang="el-GR" sz="1400">
                <a:latin typeface="Garamond" charset="0"/>
              </a:rPr>
              <a:t>.</a:t>
            </a:r>
          </a:p>
        </p:txBody>
      </p:sp>
      <p:sp>
        <p:nvSpPr>
          <p:cNvPr id="214021" name="7 - TextBox"/>
          <p:cNvSpPr txBox="1">
            <a:spLocks noChangeArrowheads="1"/>
          </p:cNvSpPr>
          <p:nvPr/>
        </p:nvSpPr>
        <p:spPr bwMode="auto">
          <a:xfrm>
            <a:off x="6227763" y="2176463"/>
            <a:ext cx="29162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l-GR" sz="1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Διαχειμάζει</a:t>
            </a:r>
            <a:r>
              <a:rPr lang="el-GR" sz="1400">
                <a:latin typeface="Times New Roman" charset="0"/>
                <a:cs typeface="Times New Roman" charset="0"/>
              </a:rPr>
              <a:t> σαν μυκήλιο ή κονίδια στα </a:t>
            </a:r>
            <a:r>
              <a:rPr lang="el-GR" sz="1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έλκη των βλαστών</a:t>
            </a:r>
            <a:r>
              <a:rPr lang="el-GR" sz="1400">
                <a:latin typeface="Times New Roman" charset="0"/>
                <a:cs typeface="Times New Roman" charset="0"/>
              </a:rPr>
              <a:t> και στους </a:t>
            </a:r>
            <a:r>
              <a:rPr lang="el-GR" sz="1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οφθαλμούς</a:t>
            </a:r>
            <a:r>
              <a:rPr lang="el-GR" sz="1400">
                <a:solidFill>
                  <a:srgbClr val="FF0000"/>
                </a:solidFill>
                <a:latin typeface="Garamond" charset="0"/>
              </a:rPr>
              <a:t>.</a:t>
            </a:r>
          </a:p>
        </p:txBody>
      </p:sp>
      <p:sp>
        <p:nvSpPr>
          <p:cNvPr id="214022" name="8 - TextBox"/>
          <p:cNvSpPr txBox="1">
            <a:spLocks noChangeArrowheads="1"/>
          </p:cNvSpPr>
          <p:nvPr/>
        </p:nvSpPr>
        <p:spPr bwMode="auto">
          <a:xfrm>
            <a:off x="6372225" y="3716338"/>
            <a:ext cx="273685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l-GR" sz="1400">
                <a:latin typeface="Times New Roman" charset="0"/>
                <a:cs typeface="Times New Roman" charset="0"/>
              </a:rPr>
              <a:t>Τα κονίδια παράγονται καθ΄όλη την βλαστική περίοδο.                                          (άνθηση έως φθινόπωρο)</a:t>
            </a:r>
          </a:p>
          <a:p>
            <a:pPr algn="just"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l-GR" sz="1400">
                <a:latin typeface="Times New Roman" charset="0"/>
                <a:cs typeface="Times New Roman" charset="0"/>
              </a:rPr>
              <a:t>Τα προσβεβλημένα μάτια παράγουν κονίδια επί 2 συνεχή χρόνια ενώ τα έλκη παράγουν κονίδια επί 3 ή περισσότερα χρόνια.</a:t>
            </a:r>
          </a:p>
          <a:p>
            <a:pPr eaLnBrk="1" hangingPunct="1"/>
            <a:endParaRPr lang="el-GR" sz="1400">
              <a:latin typeface="Times New Roman" charset="0"/>
              <a:cs typeface="Times New Roman" charset="0"/>
            </a:endParaRPr>
          </a:p>
        </p:txBody>
      </p:sp>
      <p:sp>
        <p:nvSpPr>
          <p:cNvPr id="214023" name="9 - TextBox"/>
          <p:cNvSpPr txBox="1">
            <a:spLocks noChangeArrowheads="1"/>
          </p:cNvSpPr>
          <p:nvPr/>
        </p:nvSpPr>
        <p:spPr bwMode="auto">
          <a:xfrm>
            <a:off x="4067175" y="5732463"/>
            <a:ext cx="496887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l-GR" sz="1200">
                <a:latin typeface="Times New Roman" charset="0"/>
                <a:cs typeface="Times New Roman" charset="0"/>
              </a:rPr>
              <a:t>Τα κονίδια για να διασπαρούν   έχουν ανάγκη βροχής.</a:t>
            </a:r>
          </a:p>
          <a:p>
            <a:pPr eaLnBrk="1" hangingPunct="1">
              <a:lnSpc>
                <a:spcPct val="90000"/>
              </a:lnSpc>
            </a:pPr>
            <a:r>
              <a:rPr lang="el-GR" sz="1200">
                <a:latin typeface="Times New Roman" charset="0"/>
                <a:cs typeface="Times New Roman" charset="0"/>
              </a:rPr>
              <a:t>Για την βλάστησή τους είναι απαραίτητη η υγρασία και θερμοκρασία </a:t>
            </a:r>
          </a:p>
          <a:p>
            <a:pPr eaLnBrk="1" hangingPunct="1">
              <a:lnSpc>
                <a:spcPct val="90000"/>
              </a:lnSpc>
            </a:pPr>
            <a:r>
              <a:rPr lang="el-GR" sz="1200">
                <a:latin typeface="Times New Roman" charset="0"/>
                <a:cs typeface="Times New Roman" charset="0"/>
              </a:rPr>
              <a:t>( 9 -27°</a:t>
            </a:r>
            <a:r>
              <a:rPr lang="en-US" sz="1200">
                <a:latin typeface="Times New Roman" charset="0"/>
                <a:cs typeface="Times New Roman" charset="0"/>
              </a:rPr>
              <a:t>C</a:t>
            </a:r>
            <a:r>
              <a:rPr lang="el-GR" sz="1200">
                <a:latin typeface="Times New Roman" charset="0"/>
                <a:cs typeface="Times New Roman" charset="0"/>
              </a:rPr>
              <a:t>). Άριστη θερμοκρασία 18° </a:t>
            </a:r>
            <a:r>
              <a:rPr lang="en-US" sz="1200">
                <a:latin typeface="Times New Roman" charset="0"/>
                <a:cs typeface="Times New Roman" charset="0"/>
              </a:rPr>
              <a:t>C</a:t>
            </a:r>
            <a:r>
              <a:rPr lang="el-GR" sz="1200">
                <a:latin typeface="Times New Roman" charset="0"/>
                <a:cs typeface="Times New Roman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l-GR" sz="1200">
                <a:latin typeface="Times New Roman" charset="0"/>
                <a:cs typeface="Times New Roman" charset="0"/>
              </a:rPr>
              <a:t>Ο χρόνος επώασης κυμαίνεται από 3 – 15 ημέρες ανάλογα με την θερμοκρασία.</a:t>
            </a:r>
          </a:p>
          <a:p>
            <a:pPr eaLnBrk="1" hangingPunct="1">
              <a:lnSpc>
                <a:spcPct val="90000"/>
              </a:lnSpc>
            </a:pPr>
            <a:r>
              <a:rPr lang="el-GR" sz="1200">
                <a:latin typeface="Times New Roman" charset="0"/>
                <a:cs typeface="Times New Roman" charset="0"/>
              </a:rPr>
              <a:t>Η κηλίδες εμφανίζονται σε 5 ημέρες σε θερμοκρασία 20° </a:t>
            </a:r>
            <a:r>
              <a:rPr lang="en-US" sz="1200">
                <a:latin typeface="Times New Roman" charset="0"/>
                <a:cs typeface="Times New Roman" charset="0"/>
              </a:rPr>
              <a:t>C</a:t>
            </a:r>
            <a:r>
              <a:rPr lang="el-GR" sz="1200">
                <a:latin typeface="Times New Roman" charset="0"/>
                <a:cs typeface="Times New Roman" charset="0"/>
              </a:rPr>
              <a:t>. </a:t>
            </a:r>
          </a:p>
        </p:txBody>
      </p:sp>
      <p:sp>
        <p:nvSpPr>
          <p:cNvPr id="214024" name="Text Box 3"/>
          <p:cNvSpPr txBox="1">
            <a:spLocks noChangeArrowheads="1"/>
          </p:cNvSpPr>
          <p:nvPr/>
        </p:nvSpPr>
        <p:spPr bwMode="auto">
          <a:xfrm>
            <a:off x="6011863" y="17463"/>
            <a:ext cx="324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>
                <a:latin typeface="Times New Roman" charset="0"/>
                <a:cs typeface="Times New Roman" charset="0"/>
              </a:rPr>
              <a:t>Ο κύκλος του κορύνεου</a:t>
            </a:r>
          </a:p>
        </p:txBody>
      </p:sp>
    </p:spTree>
    <p:extLst>
      <p:ext uri="{BB962C8B-B14F-4D97-AF65-F5344CB8AC3E}">
        <p14:creationId xmlns="" xmlns:p14="http://schemas.microsoft.com/office/powerpoint/2010/main" val="12945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10311</TotalTime>
  <Words>5898</Words>
  <Application>Microsoft Macintosh PowerPoint</Application>
  <PresentationFormat>Προβολή στην οθόνη (4:3)</PresentationFormat>
  <Paragraphs>573</Paragraphs>
  <Slides>190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190</vt:i4>
      </vt:variant>
    </vt:vector>
  </HeadingPairs>
  <TitlesOfParts>
    <vt:vector size="191" baseType="lpstr">
      <vt:lpstr>Office Theme</vt:lpstr>
      <vt:lpstr>ΑΣΘΕΝΕΙΕΣ ΠΥΡΗΝΟΚΑΡΠΩΝ</vt:lpstr>
      <vt:lpstr>Monilia laxa Φαιά σήψη</vt:lpstr>
      <vt:lpstr>Monilia laxa Φαιά σήψη</vt:lpstr>
      <vt:lpstr>Monilia laxa Φαιά σήψη</vt:lpstr>
      <vt:lpstr>Monilia laxa Φαιά σήψη</vt:lpstr>
      <vt:lpstr>Monilia laxa Φαιά σήψη</vt:lpstr>
      <vt:lpstr>Βιοτικά-αβιοτικά αίτια που προκαλούν παραπλήσια συμπτώματα με αυτά της φαιάς σήψης</vt:lpstr>
      <vt:lpstr>Γενική εικόνα προσβολής οπωροφόρου από φαιά σήψη  (Monilia laxa)</vt:lpstr>
      <vt:lpstr>Τα προσβεβλημένα άνθη μαραίνονται και  αποκτούν καστανό χρωματισμό</vt:lpstr>
      <vt:lpstr> Τα προσβεβλημένα άνθη μαραίνονται,  συρρικνώνονται και ξηραίνονται </vt:lpstr>
      <vt:lpstr>Ξήρανση ανθέων και φύλλων μετά από προσβολή φαιάς σήψης</vt:lpstr>
      <vt:lpstr>Νεκροί κλαδίσκοι μαζί με τα φύλλα/άνθη τους  μετά από προσβολή μονίλιας</vt:lpstr>
      <vt:lpstr>Ξήρανση ανθέων και φύλλων μετά από προσβολή φαιάς σήψης</vt:lpstr>
      <vt:lpstr>Νέκρωση ανθέων που παραμένουν  προσκολλημένα επί του κλαδίσκου</vt:lpstr>
      <vt:lpstr>Η προσβολή των ανθέων και ο σχηματισμός ελκών προκαλεί τελικά ξήρανση του υπερκείμενου (κορυφή) κλαδίσκου</vt:lpstr>
      <vt:lpstr>Στις προσβεβλημένες θέσεις εκδηλώνεται έκκριση κόμμεος</vt:lpstr>
      <vt:lpstr>Με υγρό καιρό σχηματίζονται οι καρποφορίες  (εξανθήσεις) του παθογόνου</vt:lpstr>
      <vt:lpstr>Τα νεκρά τμήματα (φύλλα, άνθη, καρποί) παραμένουν για μεγάλο διάστημα προσκολλημένα επί των δέντρων</vt:lpstr>
      <vt:lpstr>Οι μουμιοποιημένοι καρποί παραμένουν  επί των δέντρων μέχρι την επόμενη χρονιά</vt:lpstr>
      <vt:lpstr>Χαρακτηριστικές αλυσίδες κονιδίων του μύκητα Monilia laxa</vt:lpstr>
      <vt:lpstr> Πυκνές δέσμες κονιδιοφόρων και  αλυσίδες κονιδίων του παθογόνου</vt:lpstr>
      <vt:lpstr>Προσβολή μήλων από φαιά σήψη</vt:lpstr>
      <vt:lpstr>Οι καρποφορίες διατάσσονται κατά συγκεντρικούς κύκλους</vt:lpstr>
      <vt:lpstr>Όταν επικρατεί υγρός καιρός ολόκληρος ο προσβεβλημένος καρπός καλύπτεται από τις καρποφορίες του παθογόνου</vt:lpstr>
      <vt:lpstr>Καρπός ροδακινιάς με καστανή μαλακή σήψη  και ανάπτυξη καρποφορίας του μύκητα</vt:lpstr>
      <vt:lpstr>Η προσβολή από φαιά σήψη οδηγεί σε έντονη  καρπόπτωση και σημαντική απώλεια παραγωγής</vt:lpstr>
      <vt:lpstr>Καρποί ροδακινιάς, δαμασκηνιάς με καστανή μαλακή σήψη  και ανάπτυξη καρποφορίας του μύκητα Έντονη καρπόπτωση μολυσμένων καρπών από μονίλια</vt:lpstr>
      <vt:lpstr>Ανάπτυξη τεφροκαστανής (φαιάς) εξάνθησης επί  προσβεβλημένων κερασιών και καρποί ‘μούμιες’ </vt:lpstr>
      <vt:lpstr>Διάφορα στάδια προσβολής καρπών  δαμασκηνιάς και ροδακινιάς από φαιά σήψη</vt:lpstr>
      <vt:lpstr>Εκτεταμένη ανάπτυξη εξανθήσεων του παθογόνου  και έναρξη μουμιοποίησης των καρπών</vt:lpstr>
      <vt:lpstr>Ανάπτυξη εξανθήσεων του παθογόνου  επί προσβεβλημένου δαμάσκηνου</vt:lpstr>
      <vt:lpstr>Συρρίκνωση, αφυδάτωση και έναρξη μουμιοποίησης  καρπών έντονα προσβεβλημένων από μονίλια</vt:lpstr>
      <vt:lpstr>Οι μουμιοποιημένοι καρποί παραμένουν συνήθως  προσκολλημένοι επί του δέντρου</vt:lpstr>
      <vt:lpstr>Συχνά, εκδηλώνονται μετασυλλεκτικές σήψεις από φαιά σήψη κατά την αποθήκευση, διακίνηση, εμπορία των φρούτων</vt:lpstr>
      <vt:lpstr>Φαιά σήψη Παθογόνο</vt:lpstr>
      <vt:lpstr>Η μόλυνση στους καρπούς γίνεται από πληγές που προκαλούνται από έντομα, χαλάζι, πουλιά ή μέσω σχισμών ανάπτυξης Άμεση είσοδος του παθογόνου γίνεται από τα άνθη των δέντρων</vt:lpstr>
      <vt:lpstr>Διαφάνεια 37</vt:lpstr>
      <vt:lpstr>ΑΝΤΙΜΕΤΩΠΙΣΗ ΦΑΙΑΣ ΣΗΨΗΣ Καλλιεργητικά μέτρα</vt:lpstr>
      <vt:lpstr>Ωίδιo (Sphaerotheca panossa) Συμπτώματα προσβολής</vt:lpstr>
      <vt:lpstr>Ωίδιo (Sphaerotheca panossa) Συμπτώματα προσβολής</vt:lpstr>
      <vt:lpstr>Ωίδιo (Sphaerotheca panossa) Συμπτώματα προσβολής</vt:lpstr>
      <vt:lpstr>Ωίδιo (Sphaerotheca panossa) Συμπτώματα προσβολής</vt:lpstr>
      <vt:lpstr>Ωίδιo (Sphaerotheca panossa) Παθογόνο αίτιο</vt:lpstr>
      <vt:lpstr>Έντονα προσβεβλημένος κλαδίσκος ροδακινιάς από ωίδιο (παθογόνο αίτιο Sphaerotheca pannosa)</vt:lpstr>
      <vt:lpstr>Τα προσβεβλημένα φύλλα εμφανίζουν κατσάρωμα  και παραμόρφωση του ελάσματος</vt:lpstr>
      <vt:lpstr>Επί των καρπών σχηματίζονται υπόλευκες, κυκλικές  κηλίδες του αλευρώδους επιχρίσματος </vt:lpstr>
      <vt:lpstr>Προσβολή νεαρών καρπών νεκταρινιάς από ωίδιο Οι κηλίδες σταδιακά καταλαμβάνουν μεγάλο μέρος της επιφάνειας των καρπών</vt:lpstr>
      <vt:lpstr>Στα σημεία προσβολής ο καρπός γίνεται  ερυθρωπός και ακολούθως καστανός</vt:lpstr>
      <vt:lpstr>Οι αγενείς καρποφορίες του παθογόνου παράγονται επί του μυκηλίου του μύκητα που αναπτύσσεται επιφυτικά</vt:lpstr>
      <vt:lpstr>Λευκή, αλευρώδης εξάνθηση (δεξιά) και δερμάτωση  καρπών βερυκοκιάς λόγω προσβολής από ωίδιο  (παθογόνο αίτιο Podosphaera tridactyla) </vt:lpstr>
      <vt:lpstr>Λευκό αλευρώδες επίχρισμα και  κηλίδα σκωριόχρωσης ωιδίου σε καρπούς</vt:lpstr>
      <vt:lpstr>Τα κονίδια (αγενή σπόρια) φέρονται σε αλυσίδες  επί των μακριών κονιδιοφόρων</vt:lpstr>
      <vt:lpstr>Τα κλειστοθήκια του γένους φέρουν τριχοειδή εξαρτήματα μορφής μυκηλιακών υφών</vt:lpstr>
      <vt:lpstr>Τα κλειστοθήκια του παθογόνου περιέχουν μόνο  ένα ασκό στο εσωτερικό τους</vt:lpstr>
      <vt:lpstr>Το ωίδιο της βερυκοκιάς προκαλείται από τον μύκητα Podosphaera tridactyla (Oidium passerinii)  Το παθογόνο μπορεί να προσβάλλει και τη δαμασκηνιά</vt:lpstr>
      <vt:lpstr>Εξώασκος της ροδακινιάς (Taphrina deformans) Συμπτώματα προσβολής</vt:lpstr>
      <vt:lpstr>Εξώασκος της ροδακινιάς (Taphrina deformans) Συμπτώματα προσβολής</vt:lpstr>
      <vt:lpstr>Εξώασκος της ροδακινιάς (Taphrina deformans) Συμπτώματα προσβολής</vt:lpstr>
      <vt:lpstr>Εξώασκος της ροδακινιάς (Taphrina deformans) Συμπτώματα προσβολής</vt:lpstr>
      <vt:lpstr>Εξώασκος της ροδακινιάς (Taphrina deformans) Παθογόνο αίτιο</vt:lpstr>
      <vt:lpstr>Γενική όψη οπωρώνα ροδακινιάς με έντονη προσβολή εξώασκου</vt:lpstr>
      <vt:lpstr>Τα φύλλα παρουσιάζουν έντονο κατσάρωμα  και παραμόρφωση του ελάσματος Οι ιστοί εμφανίζουν υπέρυθρο ή πορφυρό χρώμα</vt:lpstr>
      <vt:lpstr>Τυπικά συμπτώματα προσβολής φύλλων ροδακινιάς από εξώασκο</vt:lpstr>
      <vt:lpstr>Τα προσβεβλημένα φύλλα εμφανίζουν  ανώμαλη πάχυνση του ελάσματος</vt:lpstr>
      <vt:lpstr>Τα προσβεβλημένα φύλλα εμφανίζουν  ανώμαλη πάχυνση του ελάσματος</vt:lpstr>
      <vt:lpstr>Τα φύλλα παρουσιάζουν έντονο κατσάρωμα  και παραμόρφωση του ελάσματος</vt:lpstr>
      <vt:lpstr>Αργότερα, τα φύλλα αποκτούν ερυθροκίτρινη  ή κιτρινότεφρη απόχρωση</vt:lpstr>
      <vt:lpstr>Φύλλα ροδακινιάς έντονα προσβεβλημένα από εξώασκο</vt:lpstr>
      <vt:lpstr>Οι καρποί παρουσιάζουν τοπικές διογκώσεις,  συχνά υπέρυθρης απόχρωσης</vt:lpstr>
      <vt:lpstr>Οι καρποί κορομηλιάς είναι επιμήκεις, πεπλατυσμένοι, αποκτούν σπογγώδη σάρκα, έχουν κοιλότητα στο κέντρο και καλύπτονται από τεφρό αλευρώδες επίχρισμα (παθογόνο Taphrina pruni)</vt:lpstr>
      <vt:lpstr>Διαφάνεια 71</vt:lpstr>
      <vt:lpstr>AΝΤΙΜΕΤΩΠΙΣΗ ΕΞΩΑΣΚΟΥ ΡΟΔΑΚΙΝΙΑΣ</vt:lpstr>
      <vt:lpstr>Το παθογόνο αίτιο του εξώασκου δημιουργεί μεμονωμένους ασκούς, όχι συγκεντρωμένους σε ασκοκαρπικά κέντρα (ειδικές καρποφορίες: περιθήκια, αποθήκια, κλειστοθήκια)</vt:lpstr>
      <vt:lpstr>Μεμονωμένοι ασκοί εξώασκου, ροπαλοειδούς  σχήματος, με πεπλατυσμένη κορυφή</vt:lpstr>
      <vt:lpstr>Aσκός που περιέχει έξι ασκοσπόρια του μύκητα</vt:lpstr>
      <vt:lpstr>Τα ασκοσπόρια του μύκητα είναι υαλώδη, μονοκύτταρα, ωοειδή</vt:lpstr>
      <vt:lpstr>Κορύνεο (Stigmina carpophila) Συμπτώματα προσβολής</vt:lpstr>
      <vt:lpstr>Κορύνεο (Stigmina carpophila) Συμπτώματα προσβολής</vt:lpstr>
      <vt:lpstr>Κορύνεο (Stigmina carpophila) Συμπτώματα προσβολής</vt:lpstr>
      <vt:lpstr>Κορύνεο (Stigmina carpophila) Αίτια που προκαλούν το σύμπτωμα ‘τρύπες από σκάγια’</vt:lpstr>
      <vt:lpstr>Κορύνεο (Stigmina carpophila) Συμπτώματα προσβολής</vt:lpstr>
      <vt:lpstr>Κορύνεο (Stigmina carpophila) Συμπτώματα προσβολής</vt:lpstr>
      <vt:lpstr>Κορύνεο (Stigmina carpophila) Παθογόνο αίτιο</vt:lpstr>
      <vt:lpstr>Κορύνεο (Stigmina carpophila) Παθογόνο αίτιο</vt:lpstr>
      <vt:lpstr>Εμφάνιση κυκλικών, ερυθροκαστανών κηλίδων που περιβάλλονται από ιώδες περιθώριο [προσβολή δαμασκηνιάς από κορύνεο (Stigmina carpophila)]</vt:lpstr>
      <vt:lpstr>Το κέντρο των κηλίδων νεκρώνεται, αποχωρίζεται και  πέφτει, δημιουργώντας το σύμπτωμα ‘τρύπες από σκάγια’</vt:lpstr>
      <vt:lpstr>Φύλλα και καρποί κορομηλιάς, έντονα  προσβεβλημένοι από κορύνεο</vt:lpstr>
      <vt:lpstr>Λεπτομέρεια νεκρωτικών κηλίδων κορύνεου και  έναρξη αποχωρισμού των νεκρών ιστών (αριστερά) Νεκρωτικές κηλίδες κορύνεου επί φύλλου δαμασκηνιάς (δεξιά)</vt:lpstr>
      <vt:lpstr>Αρχικά συμπτώματα προσβολής κορύνεου  σε αμύγδαλα, ροδάκινα και βερίκοκα</vt:lpstr>
      <vt:lpstr>Αρχικά συμπτώματα προσβολής κορύνεου σε αμύγδαλα</vt:lpstr>
      <vt:lpstr>Επί των καρπών ροδακινιάς αρχικά σχηματίζονται  μικρές ιώδεις κηλίδες που στη συνέχεια φελλοποιούνται</vt:lpstr>
      <vt:lpstr>Στις αρχικές προσβολές οι ιστοί παρουσιάζονται υδατώδεις και συχνά εμφανίζουν έκκριση σταγόνων κόμμεος</vt:lpstr>
      <vt:lpstr>Συμπτώματα προσβολής από κορύνεο σε φύλλο και καρπό βερυκοκιάς</vt:lpstr>
      <vt:lpstr>Τελικά, οι κηλίδες επί των καρπών αποκτούν μορφή  καστανών, δερματώδους υφής περιοχών </vt:lpstr>
      <vt:lpstr>Επί των κηλίδων προσβολής των καρπών  συχνά παρατηρείται έκκριση κόμμεος</vt:lpstr>
      <vt:lpstr>Κηλίδες προσβολής κορύνεου σε ροδάκινο και κεράσια</vt:lpstr>
      <vt:lpstr>Έλκος σε κλαδίσκο από προσβολή κορύνεου</vt:lpstr>
      <vt:lpstr>Τα κονίδια του παθογόνου είναι πολυκύτταρα,  ελαιόχροα, ωοειδή και φέρουν 3-5 septa </vt:lpstr>
      <vt:lpstr>Διαφάνεια 99</vt:lpstr>
      <vt:lpstr>Venturia carpophila (Cladosporium carpophylum) κλαδοσπορίωση</vt:lpstr>
      <vt:lpstr> Κλαδοσπορίωση Συμπτώματα προσβολής </vt:lpstr>
      <vt:lpstr> Κλαδοσπορίωση Συμπτώματα προσβολής </vt:lpstr>
      <vt:lpstr>Οι κηλίδες είναι συγκεντρωμένες στην ανώτερο  μισό του καρπού (περιοχή κοντά στον ποδίσκο)</vt:lpstr>
      <vt:lpstr>Ζημιωμένοι από κλαδοσπορίωση και υγιείς καρποί Καστανές κηλίδες κυκλικού ή ελλειψοειδούς  σχήματος επί τρυφερών, νεαρών βλαστών</vt:lpstr>
      <vt:lpstr>Blumeriella jaapii (Cylindrocarpon padi) Κυλινδροσπορίωση της κερασιάς</vt:lpstr>
      <vt:lpstr>Blumeriella jaapii (Cylindrocarpon padi) Κυλινδροσπορίωση της κερασιάς</vt:lpstr>
      <vt:lpstr>Blumeriella jaapii (Cylindrocarpon padi) Κυλινδροσπορίωση της κερασιάς</vt:lpstr>
      <vt:lpstr>Μικρές, κυκλικές υπέρυθρες-πορφυρές κηλίδες στο έλασμα Νέκρωση, αποχωρισμός ιστών στις κηλίδες  και σύμπτωμα ‘τρύπες από σκάγια’ σε φύλλο</vt:lpstr>
      <vt:lpstr>Έντονη χλώρωση του ελάσματος φύλλων κερασιάς  (προσβολή από κυλινδροσπορίωση)</vt:lpstr>
      <vt:lpstr>Η αποφύλλωση που εκδηλώνεται εξασθενεί τα δέντρα  και οι καρποί τους δεν ωριμάζουν κανονικά</vt:lpstr>
      <vt:lpstr>Λεπτομέρεια καρποφοριών (ρόδινες/λευκές μάζες σπορίων εξέρχονται από την κάτω φυλλική επιφάνεια)</vt:lpstr>
      <vt:lpstr>Κυλινδροσπορίωση Παθογόνο</vt:lpstr>
      <vt:lpstr>Ανθράκωση (προσβολή φύλλων από Apiognomonia) Συμπτώματα προσβολής</vt:lpstr>
      <vt:lpstr>Ανθράκωση (προσβολή φύλλων από Apiognomonia) Συμπτώματα προσβολής</vt:lpstr>
      <vt:lpstr>Χλωρωτικές περιοχές αναπτύσσονται αρχικά στην  περιφέρεια των προσβεβλημένων φύλλων</vt:lpstr>
      <vt:lpstr>Η εξάπλωση του παθογόνου στους μίσχους των φύλλων παρεμποδίζει  το σχηματισμό του αφοριστικού ιστού που σχηματίζεται κανονικά  από το δένδρο το φθινόπωρο και  έτσι τα φύλλα δεν πέφτουν</vt:lpstr>
      <vt:lpstr>  Το χαρακτηριστικό σύμπτωμα της ασθένειας είναι η παραμονή των  προσβεβλημένων φύλλων πάνω στο δένδρο για πολύ μεγάλο διάστημα  μετά την φυλλόπτωση και συνήθως καθ΄ όλη τη χειμερινή περίοδο. </vt:lpstr>
      <vt:lpstr>Τα φύλλα παραμένουν προσκολλημένα επί των  δέντρων για όλη τη διάρκεια φθινοπώρου-χειμώνα Τα προσβεβλημένα δέντρα εξασθενούν και γίνονται μη παραγωγικά</vt:lpstr>
      <vt:lpstr>Νέκρωση βραχιόνων (Eutypa lata) Συμπτώματα προσβολής</vt:lpstr>
      <vt:lpstr>Νέκρωση βραχιόνων (Eutypa lata) Παθογόνο αίτιο</vt:lpstr>
      <vt:lpstr>Τα προσβεβλημένα δέντρα βερυκοκιάς παρουσιάζουν  καχεκτική και χλωρωτική βλάστηση</vt:lpstr>
      <vt:lpstr>Καστανός μεταχρωματισμός του ξύλου</vt:lpstr>
      <vt:lpstr>Εκτεταμένη έκκριση κόμμεος σε κορμό βερυκοκιάς προσβεβλημένης από την ασθένεια νέκρωση των βραχιόνων</vt:lpstr>
      <vt:lpstr>Δέντρο βερυκοκιάς που νεκρώθηκε από την  προσβολή του παθογόνου</vt:lpstr>
      <vt:lpstr>Ασκοσπόρια του μύκητα Eutypa lata (παθογόνου  αιτίου της νέκρωσης των βραχιόνων)</vt:lpstr>
      <vt:lpstr>Γενική εικόνα δέντρου, έντονα  προσβεβλημένου από ευτυπίωση</vt:lpstr>
      <vt:lpstr>Έλκος από Leucostoma Συμπτώματα προσβολής</vt:lpstr>
      <vt:lpstr>Έλκος από Leucostoma Συμπτώματα προσβολής</vt:lpstr>
      <vt:lpstr>Έλκος από Leucostoma Συμπτώματα προσβολής</vt:lpstr>
      <vt:lpstr>Έλκος από Leucostoma Συμπτώματα προσβολής</vt:lpstr>
      <vt:lpstr>Έλκος από Leucostoma Συμπτώματα προσβολής</vt:lpstr>
      <vt:lpstr>Έλκος από Leucostoma Συμπτώματα προσβολής</vt:lpstr>
      <vt:lpstr>Πηγές μόλυνσης και εισόδου του παθογόνου αποτελούν πρωταρχικά οι τομές του κλαδέματος των δέντρων</vt:lpstr>
      <vt:lpstr>Συμπτώματα προσβολής από Leucostoma, σε βλαστούς ηλικίας 1-2 ετών Σχηματισμός ελκών που περιβάλλουν ετήσιο βλαστό και  έκκριση κομμέος ανοικτοκάστανης απόχρωσης</vt:lpstr>
      <vt:lpstr>Έλκος μεγαλύτερης ηλικίας σε κλάδο ροδακινιάς</vt:lpstr>
      <vt:lpstr>Αυτή η τομή κλαδέματος αφήνει μια ουλή που μπορεί να αποτελέσει δυνητική εστία (πύλη) εισόδου του παθογόνου</vt:lpstr>
      <vt:lpstr>Κάτω από τα έλκη οι ιστοί εμφανίζουν καστανό μεταχρωματισμό,  που διαχωρίζεται σαφώς από τους υγιείς ιστούς</vt:lpstr>
      <vt:lpstr>Τα πυκνίδια εμφανίζονται ως μαύρα, υπερυψωμένα στίγματα επί της επιφάνειας των νεκρών βλαστών ή των ελκών</vt:lpstr>
      <vt:lpstr>Τα πυκνιδιοσπόρια εξέρχονται ως μάζα από τα πυκνίδια όταν επικρατούν συνθήκες υψηλής σχετικής υγρασίας</vt:lpstr>
      <vt:lpstr>Σε έντονα προσβεβλημένους οπωρώνες είναι απαραίτητο να απομακρυνθούν μεγάλες ποσότητες νεκρού ξύλου</vt:lpstr>
      <vt:lpstr>Βακτηριακό έλκος πυρηνοκάρπων (Pseudomonas syringae pv. morsprunorum) Συμπτώματα προσβολής</vt:lpstr>
      <vt:lpstr>Βακτηριακό έλκος πυρηνοκάρπων Συμπτώματα προσβολής</vt:lpstr>
      <vt:lpstr>Βακτηριακό έλκος πυρηνοκάρπων (Pseudomonas syringae pv. morsprunorum) Συμπτώματα προσβολής</vt:lpstr>
      <vt:lpstr>Βακτηριακό έλκος πυρηνοκάρπων Συμπτώματα προσβολής</vt:lpstr>
      <vt:lpstr>Βακτηριακό έλκος πυρηνοκάρπων (Pseudomonas syringae pv. morsprunorum) Συμπτώματα προσβολής</vt:lpstr>
      <vt:lpstr>Βακτηριακό έλκος πυρηνοκάρπων Συμπτώματα προσβολής</vt:lpstr>
      <vt:lpstr>Βακτηριακό έλκος πυρηνοκάρπων (Pseudomonas syringae pv. morsprunorum) Παθογόνο αίτιο</vt:lpstr>
      <vt:lpstr>Βακτηριακό έλκος πυρηνοκάρπων (Pseudomonas syringae pv. morsprunorum) Παθογόνο αίτιο</vt:lpstr>
      <vt:lpstr>Τα πρώτα συμπτώματα από τις μολύνσεις των κλάδων εμφανίζονται  κατά το τέλος του χειμώνα ή αρχές της άνοιξης και εξελίσσονται κατά την διάρκειά της. Δημιουργούνται κοκκινωπά στίγματα κάτω από τη φλούδα.  </vt:lpstr>
      <vt:lpstr>Το παθογόνο προκαλεί ξήρανση οφθαλμών, κεντρίων και κλαδίσκων</vt:lpstr>
      <vt:lpstr>Η προσβεβλημένη περιοχή μεγαλώνει κυρίως σε μήκος και εξελίσσεται  σε εκτεταμένο έλκος. Η επιφάνεια του έλκους βυθίζεται και συχνά  σχίζεται κατά μήκος στην περιφέρεια του έλκους. </vt:lpstr>
      <vt:lpstr>Εκτεταμένα έλκη και νεκρώσεις σε  κλάδους προσβεβλημένων δέντρων</vt:lpstr>
      <vt:lpstr>Από τις ρωγμές/σχισμές των ελκών εξέρχεται άφθονο κόμμι</vt:lpstr>
      <vt:lpstr>Κατά το τέλος της άνοιξης ή αρχές του καλοκαιριού το φυτό σχηματίζει επουλωτικό ιστό στην περιφέρεια του έλκους το οποίο παύει να αναπτύσσεται, αδρανοποιείται και τα παθογόνα βακτήρια που βρίσκονται μέσα στο φλοιό νεκρώνονται</vt:lpstr>
      <vt:lpstr>Σε έντονες προσβολές δεν εκπτύσσονται οφθαλμοί, εκδηλώνεται νέκρωση κεντρίων, δημιουργία χλωρωτικής-καχεκτικής βλάστησης μονόπλευρα στους κλάδους και καταλήγουν σε ξήρανση κλάδων και νέκρωση των δέντρων</vt:lpstr>
      <vt:lpstr>Καστανές, νεκρωτικές κηλίδες και σύμπτωμα ‘τρύπες από σκάγια’ σε φύλλα κερασιάς. Οι προσβεβλημένοι ιστοί νεκρώνονται και συνήθως αποχωρίζονται  από τους υγιείς ιστούς και πέφτουν οπότε σχηματίζονται μικρές τρύπες </vt:lpstr>
      <vt:lpstr>Οι καρποί προσβάλλονται σπάνια από  το βακτηριακό έλκος των πυρηνοκάρπων</vt:lpstr>
      <vt:lpstr>Βακτηριακό έλκος πυρηνοκάρπων (Pseudomonas syringae pv. morsprunorum) Παθογόνο αίτιο</vt:lpstr>
      <vt:lpstr>Βακτηριακό έλκος πυρηνοκάρπων (Pseudomonas syringae pv. morsprunorum) Παθογόνο αίτιο</vt:lpstr>
      <vt:lpstr>ΒΕΡΤΙΣΙΛΛΙΩΣΗ Γενικά</vt:lpstr>
      <vt:lpstr>ΒΕΡΤΙΣΙΛΛΙΩΣΗ Συμπτώματα</vt:lpstr>
      <vt:lpstr>ΒΕΡΤΙΣΙΛΛΙΩΣΗ Συμπτώματα</vt:lpstr>
      <vt:lpstr>ΒΕΡΤΙΣΙΛΛΙΩΣΗ Συμπτώματα</vt:lpstr>
      <vt:lpstr>Ημιπληγία (ξήρανση βραχίονα και της υπερκείμενης βλάστησης)  και γενική όψη οπωρώνα, λόγω προσβολής από βερτισιλίωση (Verticillium dahliae)</vt:lpstr>
      <vt:lpstr>Καστανός μεταχρωματισμός των ξυλωδών αγγείων με  μορφή γραμμώσεων μετά από διαμήκη τομή σε κλάδους  (τυπικό εσωτερικό σύμπτωμα προσβολής από βερτισιλίωση)</vt:lpstr>
      <vt:lpstr>Βερτισιλίωση Καστανός-καστανέρυθρος μεταχρωματισμός ξυλωδών αγγείων </vt:lpstr>
      <vt:lpstr>Σε εγκάρσια τομή τα μεαχρωματισμένα ξυλώδη  αγγεία εμφανίζουν μορφή δακτυλίου (V. dahliae)</vt:lpstr>
      <vt:lpstr>Η μέθοδος της ηλιοαπολύμανσης μειώνει αποτελεσματικά τη βλάστηση/ανάπτυξη των ζιζανίων</vt:lpstr>
      <vt:lpstr>ΒΕΡΤΙΣΙΛΛΙΩΣΗ Παθογόνο αίτιο-Κύκλος ασθένειας</vt:lpstr>
      <vt:lpstr>ΒΕΡΤΙΣΙΛΛΙΩΣΗ Παθογόνο αίτιο-Κύκλος ασθένειας</vt:lpstr>
      <vt:lpstr>Ιός της ευλογιάς της δαμασκηνιάς (Plum pox virus, PPV) Συμπτώματα προσβολής</vt:lpstr>
      <vt:lpstr>Ιός της ευλογιάς της δαμασκηνιάς (Plum pox virus, PPV) Συμπτώματα προσβολής</vt:lpstr>
      <vt:lpstr>Ιός της ευλογιάς της δαμασκηνιάς (Plum pox virus, PPV) Συμπτώματα προσβολής</vt:lpstr>
      <vt:lpstr>Ιός της ευλογιάς της δαμασκηνιάς (Plum pox virus, PPV) Συμπτώματα προσβολής</vt:lpstr>
      <vt:lpstr>Ιός της ευλογιάς της δαμασκηνιάς (Plum pox virus, PPV) Συμπτώματα προσβολής</vt:lpstr>
      <vt:lpstr>Ιός της ευλογιάς της δαμασκηνιάς (Plum pox virus, PPV) Συμπτώματα προσβολής</vt:lpstr>
      <vt:lpstr>Χλωρωτικοί δακτύλιοι και κηλίδες που προκαλεί ο ιός  Plum pox virus (PPV) σε φύλλα δαμασκηνιάς</vt:lpstr>
      <vt:lpstr>Χλώρωση των νεύρων και χλωρωτικοί  δακτύλιοι σε φύλλο δαμασκηνιάς</vt:lpstr>
      <vt:lpstr>Θραύση του χρώματος των ανθέων σε δέντρο μολυσμένο  με τον ιό της ευλογιάς της δαμασκηνιάς</vt:lpstr>
      <vt:lpstr>Έντονα παραμορφωμένοι καρποί  δαμασκηνιάς μολυσμένοι από τον ιό PPV</vt:lpstr>
      <vt:lpstr>Οι καρποί δαμασκηνιάς παρουσιάζουν δακτυλίους και ακανόνιστες βυθισμένες περιοχές Η σάρκα τους είναι ανώμαλη με περιοχές που δεν ωριμάζουν</vt:lpstr>
      <vt:lpstr>Ροδάκινο επί δέντρου προσβεβλημένου από τον  ιό της ευλογιάς της δαμσκηνιάς</vt:lpstr>
      <vt:lpstr>Οι καρποί ροδακινιάς δεν ωριμάζουν ομοιόμορφα, εμφανίζουν δακτυλίους και δεν εκδηλώνουν συμπτώματα στον πυρήνα τους</vt:lpstr>
      <vt:lpstr>Οι καρποί των προσβεβλημένων δέντρων ροδακινιάς εμφανίζουν  δακτυλίους στην επιφάνειά τους</vt:lpstr>
      <vt:lpstr>Οι καρποί βερυκοκιάς εμφανίζουν περιοχές υπερυψωμένες κανονικού χρώματος και άλλες, βυθισμένες με ανοικτότερο χρώμα</vt:lpstr>
      <vt:lpstr>Ακανόνιστες υπερυψωμένες περιοχές κανονικού χρώματος  και βυθισμένες θέσεις υποκίτρινου ή υποπράσινου χρώματος Ανομοιογενής ωρίμανση της σάρκας και  δακτυλιοειδής ποικιλόχρωση στους καρπούς</vt:lpstr>
      <vt:lpstr>Οι καρποί βερυκοκιάς εμφανίζουν περιοχές υπερυψωμένες κανονικού χρώματος και άλλες, βυθισμένες με ανοικτότερο χρώμα και δακτυλιοειδείς αποχρωματισμούς στον πυρήνα τους</vt:lpstr>
      <vt:lpstr>Η καρπόπτωση στις ιδιαίτερα ευαίσθητες ποικιλίες δαμασκηνιάς υπερβαίνει το 95% (πάνω) Σε ευαίσθητες ποικιλίες παρατηρούνται ρωγμές στον κορμό (κάτω)</vt:lpstr>
      <vt:lpstr>Σε οπωρώνες με έντονη προσβολή καρατομούνται τα προσβεβλημένα δέντρα και το ξύλο που απομακρύνεται, καταστρέφεται με φωτιά</vt:lpstr>
      <vt:lpstr>Ο ιός μεταδίδεται με μη-έμμονο τρόπο από  σημαντικό αριθμό ειδών αφίδων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ΑΣΘΕΝΕΙΕΣ ΠΥΡΗΝΟΚΑΡΠΩΝ</dc:title>
  <dc:creator>Aris</dc:creator>
  <cp:lastModifiedBy>Τει</cp:lastModifiedBy>
  <cp:revision>70</cp:revision>
  <dcterms:created xsi:type="dcterms:W3CDTF">2015-06-07T20:54:09Z</dcterms:created>
  <dcterms:modified xsi:type="dcterms:W3CDTF">2020-03-27T08:47:44Z</dcterms:modified>
</cp:coreProperties>
</file>