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68" r:id="rId2"/>
  </p:sldMasterIdLst>
  <p:notesMasterIdLst>
    <p:notesMasterId r:id="rId34"/>
  </p:notesMasterIdLst>
  <p:sldIdLst>
    <p:sldId id="256" r:id="rId3"/>
    <p:sldId id="257" r:id="rId4"/>
    <p:sldId id="280" r:id="rId5"/>
    <p:sldId id="260" r:id="rId6"/>
    <p:sldId id="268" r:id="rId7"/>
    <p:sldId id="278" r:id="rId8"/>
    <p:sldId id="429" r:id="rId9"/>
    <p:sldId id="487" r:id="rId10"/>
    <p:sldId id="432" r:id="rId11"/>
    <p:sldId id="433" r:id="rId12"/>
    <p:sldId id="434" r:id="rId13"/>
    <p:sldId id="446" r:id="rId14"/>
    <p:sldId id="269" r:id="rId15"/>
    <p:sldId id="270" r:id="rId16"/>
    <p:sldId id="271" r:id="rId17"/>
    <p:sldId id="261" r:id="rId18"/>
    <p:sldId id="262" r:id="rId19"/>
    <p:sldId id="272" r:id="rId20"/>
    <p:sldId id="263" r:id="rId21"/>
    <p:sldId id="273" r:id="rId22"/>
    <p:sldId id="264" r:id="rId23"/>
    <p:sldId id="265" r:id="rId24"/>
    <p:sldId id="266" r:id="rId25"/>
    <p:sldId id="274" r:id="rId26"/>
    <p:sldId id="275" r:id="rId27"/>
    <p:sldId id="277" r:id="rId28"/>
    <p:sldId id="381" r:id="rId29"/>
    <p:sldId id="279" r:id="rId30"/>
    <p:sldId id="303" r:id="rId31"/>
    <p:sldId id="305" r:id="rId32"/>
    <p:sldId id="307"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3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3" d="100"/>
          <a:sy n="63" d="100"/>
        </p:scale>
        <p:origin x="80"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070A9-5C2E-4670-9496-AAF9DA6A8AA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l-GR"/>
        </a:p>
      </dgm:t>
    </dgm:pt>
    <dgm:pt modelId="{40D7C1ED-717A-4470-8CA6-237938D5FAD0}">
      <dgm:prSet custT="1"/>
      <dgm:spPr/>
      <dgm:t>
        <a:bodyPr/>
        <a:lstStyle/>
        <a:p>
          <a:r>
            <a:rPr lang="el-GR" sz="1800" dirty="0"/>
            <a:t>Λογιστικά Γεγονότα</a:t>
          </a:r>
        </a:p>
      </dgm:t>
    </dgm:pt>
    <dgm:pt modelId="{E4CEA5FE-995E-4C54-97F3-C867D74F496E}" type="parTrans" cxnId="{4ED3B85F-325F-4FDE-8932-85C04A025A52}">
      <dgm:prSet/>
      <dgm:spPr/>
      <dgm:t>
        <a:bodyPr/>
        <a:lstStyle/>
        <a:p>
          <a:endParaRPr lang="el-GR"/>
        </a:p>
      </dgm:t>
    </dgm:pt>
    <dgm:pt modelId="{8ADBF507-51DF-4F81-8023-87AD9D46DA19}" type="sibTrans" cxnId="{4ED3B85F-325F-4FDE-8932-85C04A025A52}">
      <dgm:prSet/>
      <dgm:spPr/>
      <dgm:t>
        <a:bodyPr/>
        <a:lstStyle/>
        <a:p>
          <a:endParaRPr lang="el-GR"/>
        </a:p>
      </dgm:t>
    </dgm:pt>
    <dgm:pt modelId="{67D3A99E-A833-43CB-B0E2-02D06A5DFD27}">
      <dgm:prSet custT="1"/>
      <dgm:spPr/>
      <dgm:t>
        <a:bodyPr/>
        <a:lstStyle/>
        <a:p>
          <a:r>
            <a:rPr lang="el-GR" sz="1800" dirty="0"/>
            <a:t>Λογιστικές Διαδικασίες</a:t>
          </a:r>
        </a:p>
      </dgm:t>
    </dgm:pt>
    <dgm:pt modelId="{046DC177-3259-4A1C-9298-79CDD173AD6B}" type="parTrans" cxnId="{A2EF5DB0-087F-4934-B9FB-B5E882537E3D}">
      <dgm:prSet/>
      <dgm:spPr/>
      <dgm:t>
        <a:bodyPr/>
        <a:lstStyle/>
        <a:p>
          <a:endParaRPr lang="el-GR"/>
        </a:p>
      </dgm:t>
    </dgm:pt>
    <dgm:pt modelId="{5F7A8123-F81B-45C8-9C89-064FD3132C61}" type="sibTrans" cxnId="{A2EF5DB0-087F-4934-B9FB-B5E882537E3D}">
      <dgm:prSet/>
      <dgm:spPr/>
      <dgm:t>
        <a:bodyPr/>
        <a:lstStyle/>
        <a:p>
          <a:endParaRPr lang="el-GR"/>
        </a:p>
      </dgm:t>
    </dgm:pt>
    <dgm:pt modelId="{AED358C9-9AF0-48D4-B536-F6FCAAF646ED}">
      <dgm:prSet custT="1"/>
      <dgm:spPr/>
      <dgm:t>
        <a:bodyPr/>
        <a:lstStyle/>
        <a:p>
          <a:r>
            <a:rPr lang="el-GR" sz="1800" dirty="0"/>
            <a:t>Οικονομικές Καταστάσεις</a:t>
          </a:r>
        </a:p>
      </dgm:t>
    </dgm:pt>
    <dgm:pt modelId="{40BCEC54-5C11-4644-89C4-919F66974234}" type="parTrans" cxnId="{97188A12-5EFB-433B-AC6B-7F78B4C0BD7A}">
      <dgm:prSet/>
      <dgm:spPr/>
      <dgm:t>
        <a:bodyPr/>
        <a:lstStyle/>
        <a:p>
          <a:endParaRPr lang="el-GR"/>
        </a:p>
      </dgm:t>
    </dgm:pt>
    <dgm:pt modelId="{1FF2C6CF-9956-41EE-B5B2-3B9FA233151A}" type="sibTrans" cxnId="{97188A12-5EFB-433B-AC6B-7F78B4C0BD7A}">
      <dgm:prSet/>
      <dgm:spPr/>
      <dgm:t>
        <a:bodyPr/>
        <a:lstStyle/>
        <a:p>
          <a:endParaRPr lang="el-GR"/>
        </a:p>
      </dgm:t>
    </dgm:pt>
    <dgm:pt modelId="{50C6A8F1-9E32-47FE-92E8-5965B9AE5923}">
      <dgm:prSet custT="1"/>
      <dgm:spPr/>
      <dgm:t>
        <a:bodyPr/>
        <a:lstStyle/>
        <a:p>
          <a:r>
            <a:rPr lang="el-GR" sz="1800" dirty="0">
              <a:solidFill>
                <a:srgbClr val="002060"/>
              </a:solidFill>
            </a:rPr>
            <a:t>Ισολογισμός.</a:t>
          </a:r>
        </a:p>
      </dgm:t>
    </dgm:pt>
    <dgm:pt modelId="{28B0768B-51B2-47B3-AB90-628093B371B1}" type="parTrans" cxnId="{371E16B5-263B-49A4-837A-71BC4435F816}">
      <dgm:prSet/>
      <dgm:spPr/>
      <dgm:t>
        <a:bodyPr/>
        <a:lstStyle/>
        <a:p>
          <a:endParaRPr lang="el-GR"/>
        </a:p>
      </dgm:t>
    </dgm:pt>
    <dgm:pt modelId="{4C33CAF1-7EE9-4053-8ED5-AEF48CCC5729}" type="sibTrans" cxnId="{371E16B5-263B-49A4-837A-71BC4435F816}">
      <dgm:prSet/>
      <dgm:spPr/>
      <dgm:t>
        <a:bodyPr/>
        <a:lstStyle/>
        <a:p>
          <a:endParaRPr lang="el-GR"/>
        </a:p>
      </dgm:t>
    </dgm:pt>
    <dgm:pt modelId="{A1330576-0950-47A4-996A-13D836ECCD0C}">
      <dgm:prSet custT="1"/>
      <dgm:spPr/>
      <dgm:t>
        <a:bodyPr/>
        <a:lstStyle/>
        <a:p>
          <a:r>
            <a:rPr lang="el-GR" sz="1800" dirty="0">
              <a:solidFill>
                <a:srgbClr val="002060"/>
              </a:solidFill>
            </a:rPr>
            <a:t>Κατάσταση Αποτελεσμάτων Χρήσης.</a:t>
          </a:r>
        </a:p>
      </dgm:t>
    </dgm:pt>
    <dgm:pt modelId="{371D9ACE-C93B-47F7-BB5E-937002D32B2E}" type="parTrans" cxnId="{9A124DBC-E4E3-4C53-9CFA-9354E9A0CE11}">
      <dgm:prSet/>
      <dgm:spPr/>
      <dgm:t>
        <a:bodyPr/>
        <a:lstStyle/>
        <a:p>
          <a:endParaRPr lang="el-GR"/>
        </a:p>
      </dgm:t>
    </dgm:pt>
    <dgm:pt modelId="{E89A94B3-40F1-4685-98B5-DCD52755535C}" type="sibTrans" cxnId="{9A124DBC-E4E3-4C53-9CFA-9354E9A0CE11}">
      <dgm:prSet/>
      <dgm:spPr/>
      <dgm:t>
        <a:bodyPr/>
        <a:lstStyle/>
        <a:p>
          <a:endParaRPr lang="el-GR"/>
        </a:p>
      </dgm:t>
    </dgm:pt>
    <dgm:pt modelId="{DBCC0DB1-0B13-4D4F-ABA8-F9304801C132}">
      <dgm:prSet custT="1"/>
      <dgm:spPr/>
      <dgm:t>
        <a:bodyPr/>
        <a:lstStyle/>
        <a:p>
          <a:r>
            <a:rPr lang="el-GR" sz="1800" dirty="0">
              <a:solidFill>
                <a:srgbClr val="002060"/>
              </a:solidFill>
            </a:rPr>
            <a:t> Κατάσταση Ταμειακών Ροών – </a:t>
          </a:r>
          <a:r>
            <a:rPr lang="el-GR" sz="1800" dirty="0" err="1">
              <a:solidFill>
                <a:srgbClr val="002060"/>
              </a:solidFill>
            </a:rPr>
            <a:t>Χρηματοροών</a:t>
          </a:r>
          <a:r>
            <a:rPr lang="el-GR" sz="1800" dirty="0">
              <a:solidFill>
                <a:srgbClr val="002060"/>
              </a:solidFill>
            </a:rPr>
            <a:t> κα.</a:t>
          </a:r>
        </a:p>
      </dgm:t>
    </dgm:pt>
    <dgm:pt modelId="{B259CCEA-6212-40CC-948B-8A4F997F29BF}" type="parTrans" cxnId="{12F730FD-D770-4C1C-ACE1-1A45D690E18A}">
      <dgm:prSet/>
      <dgm:spPr/>
      <dgm:t>
        <a:bodyPr/>
        <a:lstStyle/>
        <a:p>
          <a:endParaRPr lang="el-GR"/>
        </a:p>
      </dgm:t>
    </dgm:pt>
    <dgm:pt modelId="{B60505AF-0053-4CF1-B2A0-ED992D7762BC}" type="sibTrans" cxnId="{12F730FD-D770-4C1C-ACE1-1A45D690E18A}">
      <dgm:prSet/>
      <dgm:spPr/>
      <dgm:t>
        <a:bodyPr/>
        <a:lstStyle/>
        <a:p>
          <a:endParaRPr lang="el-GR"/>
        </a:p>
      </dgm:t>
    </dgm:pt>
    <dgm:pt modelId="{E536AAF4-6207-42A8-84EB-9F99A1D41888}">
      <dgm:prSet custT="1"/>
      <dgm:spPr/>
      <dgm:t>
        <a:bodyPr/>
        <a:lstStyle/>
        <a:p>
          <a:r>
            <a:rPr lang="el-GR" sz="1800" dirty="0">
              <a:solidFill>
                <a:srgbClr val="002060"/>
              </a:solidFill>
            </a:rPr>
            <a:t>Π.χ. μία οικονομική συναλλαγή της επιχείρησης με τους τρίτους σε μία ορισμένη χρονική στιγμή (π.χ. αγορά και πώληση αγαθών, παροχή υπηρεσιών </a:t>
          </a:r>
          <a:r>
            <a:rPr lang="el-GR" sz="1800" dirty="0" err="1">
              <a:solidFill>
                <a:srgbClr val="002060"/>
              </a:solidFill>
            </a:rPr>
            <a:t>κτλ</a:t>
          </a:r>
          <a:r>
            <a:rPr lang="el-GR" sz="1800" dirty="0">
              <a:solidFill>
                <a:srgbClr val="002060"/>
              </a:solidFill>
            </a:rPr>
            <a:t>) </a:t>
          </a:r>
          <a:endParaRPr lang="el-GR" sz="1800" dirty="0"/>
        </a:p>
      </dgm:t>
    </dgm:pt>
    <dgm:pt modelId="{5EED05F6-C5C3-4916-A007-1419B4A92775}" type="parTrans" cxnId="{DBD03127-9595-477D-864C-E51E1532B0D5}">
      <dgm:prSet/>
      <dgm:spPr/>
      <dgm:t>
        <a:bodyPr/>
        <a:lstStyle/>
        <a:p>
          <a:endParaRPr lang="el-GR"/>
        </a:p>
      </dgm:t>
    </dgm:pt>
    <dgm:pt modelId="{0BF9D384-5D6D-4EE4-BCD3-DC8E585D8E06}" type="sibTrans" cxnId="{DBD03127-9595-477D-864C-E51E1532B0D5}">
      <dgm:prSet/>
      <dgm:spPr/>
      <dgm:t>
        <a:bodyPr/>
        <a:lstStyle/>
        <a:p>
          <a:endParaRPr lang="el-GR"/>
        </a:p>
      </dgm:t>
    </dgm:pt>
    <dgm:pt modelId="{C86093AC-F0F4-4E40-9211-7BC60426B8D9}">
      <dgm:prSet custT="1"/>
      <dgm:spPr/>
      <dgm:t>
        <a:bodyPr/>
        <a:lstStyle/>
        <a:p>
          <a:r>
            <a:rPr lang="el-GR" sz="1800" dirty="0">
              <a:solidFill>
                <a:srgbClr val="002060"/>
              </a:solidFill>
            </a:rPr>
            <a:t>Ημερολόγια, </a:t>
          </a:r>
          <a:endParaRPr lang="el-GR" sz="1800" dirty="0"/>
        </a:p>
      </dgm:t>
    </dgm:pt>
    <dgm:pt modelId="{C6CE4E33-FA8F-475A-931D-FF02C7DC223B}" type="parTrans" cxnId="{DA323816-2EDD-41A4-AD1F-C0936C4D4CFB}">
      <dgm:prSet/>
      <dgm:spPr/>
      <dgm:t>
        <a:bodyPr/>
        <a:lstStyle/>
        <a:p>
          <a:endParaRPr lang="el-GR"/>
        </a:p>
      </dgm:t>
    </dgm:pt>
    <dgm:pt modelId="{1E97AE4A-342D-4EDA-A0FE-7778F511F031}" type="sibTrans" cxnId="{DA323816-2EDD-41A4-AD1F-C0936C4D4CFB}">
      <dgm:prSet/>
      <dgm:spPr/>
      <dgm:t>
        <a:bodyPr/>
        <a:lstStyle/>
        <a:p>
          <a:endParaRPr lang="el-GR"/>
        </a:p>
      </dgm:t>
    </dgm:pt>
    <dgm:pt modelId="{49545768-84E7-4AA8-AFC2-4808B2850826}">
      <dgm:prSet custT="1"/>
      <dgm:spPr/>
      <dgm:t>
        <a:bodyPr/>
        <a:lstStyle/>
        <a:p>
          <a:r>
            <a:rPr lang="el-GR" sz="1800" dirty="0">
              <a:solidFill>
                <a:srgbClr val="002060"/>
              </a:solidFill>
            </a:rPr>
            <a:t>Λογαριασμοί κα. </a:t>
          </a:r>
        </a:p>
      </dgm:t>
    </dgm:pt>
    <dgm:pt modelId="{5A42D3E1-2C0E-4B93-8008-02567226A6DC}" type="parTrans" cxnId="{51079F57-3E5D-45B4-A18C-692299C8B62A}">
      <dgm:prSet/>
      <dgm:spPr/>
      <dgm:t>
        <a:bodyPr/>
        <a:lstStyle/>
        <a:p>
          <a:endParaRPr lang="el-GR"/>
        </a:p>
      </dgm:t>
    </dgm:pt>
    <dgm:pt modelId="{84FC0E9A-AF4F-4751-A63C-A31E7BCCD550}" type="sibTrans" cxnId="{51079F57-3E5D-45B4-A18C-692299C8B62A}">
      <dgm:prSet/>
      <dgm:spPr/>
      <dgm:t>
        <a:bodyPr/>
        <a:lstStyle/>
        <a:p>
          <a:endParaRPr lang="el-GR"/>
        </a:p>
      </dgm:t>
    </dgm:pt>
    <dgm:pt modelId="{E9878D36-6B69-425B-98FA-BED92EE43FA1}" type="pres">
      <dgm:prSet presAssocID="{ED4070A9-5C2E-4670-9496-AAF9DA6A8AAE}" presName="linearFlow" presStyleCnt="0">
        <dgm:presLayoutVars>
          <dgm:dir/>
          <dgm:animLvl val="lvl"/>
          <dgm:resizeHandles val="exact"/>
        </dgm:presLayoutVars>
      </dgm:prSet>
      <dgm:spPr/>
    </dgm:pt>
    <dgm:pt modelId="{8CB471EB-0AE4-4978-9DE5-AE34FFD6CEE5}" type="pres">
      <dgm:prSet presAssocID="{40D7C1ED-717A-4470-8CA6-237938D5FAD0}" presName="composite" presStyleCnt="0"/>
      <dgm:spPr/>
    </dgm:pt>
    <dgm:pt modelId="{192778E7-A66E-4BD1-B279-CC989703975C}" type="pres">
      <dgm:prSet presAssocID="{40D7C1ED-717A-4470-8CA6-237938D5FAD0}" presName="parTx" presStyleLbl="node1" presStyleIdx="0" presStyleCnt="3">
        <dgm:presLayoutVars>
          <dgm:chMax val="0"/>
          <dgm:chPref val="0"/>
          <dgm:bulletEnabled val="1"/>
        </dgm:presLayoutVars>
      </dgm:prSet>
      <dgm:spPr/>
    </dgm:pt>
    <dgm:pt modelId="{6026707C-1838-47B7-98CF-E14EFF4C16D9}" type="pres">
      <dgm:prSet presAssocID="{40D7C1ED-717A-4470-8CA6-237938D5FAD0}" presName="parSh" presStyleLbl="node1" presStyleIdx="0" presStyleCnt="3"/>
      <dgm:spPr/>
    </dgm:pt>
    <dgm:pt modelId="{CAEEC431-6991-473C-BC1F-36ADBA73B9A0}" type="pres">
      <dgm:prSet presAssocID="{40D7C1ED-717A-4470-8CA6-237938D5FAD0}" presName="desTx" presStyleLbl="fgAcc1" presStyleIdx="0" presStyleCnt="3" custScaleX="128228" custScaleY="111284" custLinFactNeighborX="-631" custLinFactNeighborY="49078">
        <dgm:presLayoutVars>
          <dgm:bulletEnabled val="1"/>
        </dgm:presLayoutVars>
      </dgm:prSet>
      <dgm:spPr/>
    </dgm:pt>
    <dgm:pt modelId="{99723F7A-9EB0-4BC0-8CFA-688BFDB93179}" type="pres">
      <dgm:prSet presAssocID="{8ADBF507-51DF-4F81-8023-87AD9D46DA19}" presName="sibTrans" presStyleLbl="sibTrans2D1" presStyleIdx="0" presStyleCnt="2" custAng="21274398" custLinFactY="-72915" custLinFactNeighborX="15146" custLinFactNeighborY="-100000"/>
      <dgm:spPr/>
    </dgm:pt>
    <dgm:pt modelId="{5329EC0F-203D-4C8B-865D-3EA55D06A14E}" type="pres">
      <dgm:prSet presAssocID="{8ADBF507-51DF-4F81-8023-87AD9D46DA19}" presName="connTx" presStyleLbl="sibTrans2D1" presStyleIdx="0" presStyleCnt="2"/>
      <dgm:spPr/>
    </dgm:pt>
    <dgm:pt modelId="{DEE49662-613F-47BC-870B-0F27D9FEABA3}" type="pres">
      <dgm:prSet presAssocID="{67D3A99E-A833-43CB-B0E2-02D06A5DFD27}" presName="composite" presStyleCnt="0"/>
      <dgm:spPr/>
    </dgm:pt>
    <dgm:pt modelId="{FC759D03-B2F8-4DEF-9AC9-DE04A5A79E42}" type="pres">
      <dgm:prSet presAssocID="{67D3A99E-A833-43CB-B0E2-02D06A5DFD27}" presName="parTx" presStyleLbl="node1" presStyleIdx="0" presStyleCnt="3">
        <dgm:presLayoutVars>
          <dgm:chMax val="0"/>
          <dgm:chPref val="0"/>
          <dgm:bulletEnabled val="1"/>
        </dgm:presLayoutVars>
      </dgm:prSet>
      <dgm:spPr/>
    </dgm:pt>
    <dgm:pt modelId="{9B78BF0B-59AA-45EE-A9A2-D666B64DEE6E}" type="pres">
      <dgm:prSet presAssocID="{67D3A99E-A833-43CB-B0E2-02D06A5DFD27}" presName="parSh" presStyleLbl="node1" presStyleIdx="1" presStyleCnt="3"/>
      <dgm:spPr/>
    </dgm:pt>
    <dgm:pt modelId="{D7DF6F95-6320-4228-BD6C-6F05B7C86CC6}" type="pres">
      <dgm:prSet presAssocID="{67D3A99E-A833-43CB-B0E2-02D06A5DFD27}" presName="desTx" presStyleLbl="fgAcc1" presStyleIdx="1" presStyleCnt="3">
        <dgm:presLayoutVars>
          <dgm:bulletEnabled val="1"/>
        </dgm:presLayoutVars>
      </dgm:prSet>
      <dgm:spPr/>
    </dgm:pt>
    <dgm:pt modelId="{08D6A00C-D6FC-4F58-97AC-9E404988FBC3}" type="pres">
      <dgm:prSet presAssocID="{5F7A8123-F81B-45C8-9C89-064FD3132C61}" presName="sibTrans" presStyleLbl="sibTrans2D1" presStyleIdx="1" presStyleCnt="2"/>
      <dgm:spPr/>
    </dgm:pt>
    <dgm:pt modelId="{28992FEB-6AB6-45A4-BCA5-DEA4E4008086}" type="pres">
      <dgm:prSet presAssocID="{5F7A8123-F81B-45C8-9C89-064FD3132C61}" presName="connTx" presStyleLbl="sibTrans2D1" presStyleIdx="1" presStyleCnt="2"/>
      <dgm:spPr/>
    </dgm:pt>
    <dgm:pt modelId="{970BAA93-F1C0-4816-9D8F-F5F3E76D0D0B}" type="pres">
      <dgm:prSet presAssocID="{AED358C9-9AF0-48D4-B536-F6FCAAF646ED}" presName="composite" presStyleCnt="0"/>
      <dgm:spPr/>
    </dgm:pt>
    <dgm:pt modelId="{048179FD-ED1D-41E6-BD31-A3002D2C8A12}" type="pres">
      <dgm:prSet presAssocID="{AED358C9-9AF0-48D4-B536-F6FCAAF646ED}" presName="parTx" presStyleLbl="node1" presStyleIdx="1" presStyleCnt="3">
        <dgm:presLayoutVars>
          <dgm:chMax val="0"/>
          <dgm:chPref val="0"/>
          <dgm:bulletEnabled val="1"/>
        </dgm:presLayoutVars>
      </dgm:prSet>
      <dgm:spPr/>
    </dgm:pt>
    <dgm:pt modelId="{E63A865D-D690-431D-9779-2A4BC211A591}" type="pres">
      <dgm:prSet presAssocID="{AED358C9-9AF0-48D4-B536-F6FCAAF646ED}" presName="parSh" presStyleLbl="node1" presStyleIdx="2" presStyleCnt="3"/>
      <dgm:spPr/>
    </dgm:pt>
    <dgm:pt modelId="{A9A504CA-5D84-422D-AFFC-8AA8F07B686E}" type="pres">
      <dgm:prSet presAssocID="{AED358C9-9AF0-48D4-B536-F6FCAAF646ED}" presName="desTx" presStyleLbl="fgAcc1" presStyleIdx="2" presStyleCnt="3">
        <dgm:presLayoutVars>
          <dgm:bulletEnabled val="1"/>
        </dgm:presLayoutVars>
      </dgm:prSet>
      <dgm:spPr/>
    </dgm:pt>
  </dgm:ptLst>
  <dgm:cxnLst>
    <dgm:cxn modelId="{97188A12-5EFB-433B-AC6B-7F78B4C0BD7A}" srcId="{ED4070A9-5C2E-4670-9496-AAF9DA6A8AAE}" destId="{AED358C9-9AF0-48D4-B536-F6FCAAF646ED}" srcOrd="2" destOrd="0" parTransId="{40BCEC54-5C11-4644-89C4-919F66974234}" sibTransId="{1FF2C6CF-9956-41EE-B5B2-3B9FA233151A}"/>
    <dgm:cxn modelId="{DA323816-2EDD-41A4-AD1F-C0936C4D4CFB}" srcId="{67D3A99E-A833-43CB-B0E2-02D06A5DFD27}" destId="{C86093AC-F0F4-4E40-9211-7BC60426B8D9}" srcOrd="0" destOrd="0" parTransId="{C6CE4E33-FA8F-475A-931D-FF02C7DC223B}" sibTransId="{1E97AE4A-342D-4EDA-A0FE-7778F511F031}"/>
    <dgm:cxn modelId="{5EF6EC1D-A4DF-45D5-AB24-2FECF481ABFA}" type="presOf" srcId="{49545768-84E7-4AA8-AFC2-4808B2850826}" destId="{D7DF6F95-6320-4228-BD6C-6F05B7C86CC6}" srcOrd="0" destOrd="1" presId="urn:microsoft.com/office/officeart/2005/8/layout/process3"/>
    <dgm:cxn modelId="{325D021E-62D1-4A8B-ACE6-6C0F42910712}" type="presOf" srcId="{8ADBF507-51DF-4F81-8023-87AD9D46DA19}" destId="{99723F7A-9EB0-4BC0-8CFA-688BFDB93179}" srcOrd="0" destOrd="0" presId="urn:microsoft.com/office/officeart/2005/8/layout/process3"/>
    <dgm:cxn modelId="{67510327-AEDC-46D5-8465-A7959511F3B0}" type="presOf" srcId="{E536AAF4-6207-42A8-84EB-9F99A1D41888}" destId="{CAEEC431-6991-473C-BC1F-36ADBA73B9A0}" srcOrd="0" destOrd="0" presId="urn:microsoft.com/office/officeart/2005/8/layout/process3"/>
    <dgm:cxn modelId="{DBD03127-9595-477D-864C-E51E1532B0D5}" srcId="{40D7C1ED-717A-4470-8CA6-237938D5FAD0}" destId="{E536AAF4-6207-42A8-84EB-9F99A1D41888}" srcOrd="0" destOrd="0" parTransId="{5EED05F6-C5C3-4916-A007-1419B4A92775}" sibTransId="{0BF9D384-5D6D-4EE4-BCD3-DC8E585D8E06}"/>
    <dgm:cxn modelId="{20910E3A-A8CE-46B6-B6C5-1F800CEACB33}" type="presOf" srcId="{ED4070A9-5C2E-4670-9496-AAF9DA6A8AAE}" destId="{E9878D36-6B69-425B-98FA-BED92EE43FA1}" srcOrd="0" destOrd="0" presId="urn:microsoft.com/office/officeart/2005/8/layout/process3"/>
    <dgm:cxn modelId="{5486DE5C-1689-46B4-8B4F-EAD6FD2EB5FA}" type="presOf" srcId="{67D3A99E-A833-43CB-B0E2-02D06A5DFD27}" destId="{9B78BF0B-59AA-45EE-A9A2-D666B64DEE6E}" srcOrd="1" destOrd="0" presId="urn:microsoft.com/office/officeart/2005/8/layout/process3"/>
    <dgm:cxn modelId="{4ED3B85F-325F-4FDE-8932-85C04A025A52}" srcId="{ED4070A9-5C2E-4670-9496-AAF9DA6A8AAE}" destId="{40D7C1ED-717A-4470-8CA6-237938D5FAD0}" srcOrd="0" destOrd="0" parTransId="{E4CEA5FE-995E-4C54-97F3-C867D74F496E}" sibTransId="{8ADBF507-51DF-4F81-8023-87AD9D46DA19}"/>
    <dgm:cxn modelId="{51079F57-3E5D-45B4-A18C-692299C8B62A}" srcId="{67D3A99E-A833-43CB-B0E2-02D06A5DFD27}" destId="{49545768-84E7-4AA8-AFC2-4808B2850826}" srcOrd="1" destOrd="0" parTransId="{5A42D3E1-2C0E-4B93-8008-02567226A6DC}" sibTransId="{84FC0E9A-AF4F-4751-A63C-A31E7BCCD550}"/>
    <dgm:cxn modelId="{B8ECE77C-5FD8-4D21-882C-DFDE66792903}" type="presOf" srcId="{AED358C9-9AF0-48D4-B536-F6FCAAF646ED}" destId="{E63A865D-D690-431D-9779-2A4BC211A591}" srcOrd="1" destOrd="0" presId="urn:microsoft.com/office/officeart/2005/8/layout/process3"/>
    <dgm:cxn modelId="{BC7E4E8B-D30D-438E-B2F7-6DDD579671FD}" type="presOf" srcId="{5F7A8123-F81B-45C8-9C89-064FD3132C61}" destId="{08D6A00C-D6FC-4F58-97AC-9E404988FBC3}" srcOrd="0" destOrd="0" presId="urn:microsoft.com/office/officeart/2005/8/layout/process3"/>
    <dgm:cxn modelId="{014E7395-5DD9-46EE-960B-232661601BF9}" type="presOf" srcId="{67D3A99E-A833-43CB-B0E2-02D06A5DFD27}" destId="{FC759D03-B2F8-4DEF-9AC9-DE04A5A79E42}" srcOrd="0" destOrd="0" presId="urn:microsoft.com/office/officeart/2005/8/layout/process3"/>
    <dgm:cxn modelId="{5264AF97-35DD-4E40-9CD8-E0F3ED13196A}" type="presOf" srcId="{50C6A8F1-9E32-47FE-92E8-5965B9AE5923}" destId="{A9A504CA-5D84-422D-AFFC-8AA8F07B686E}" srcOrd="0" destOrd="0" presId="urn:microsoft.com/office/officeart/2005/8/layout/process3"/>
    <dgm:cxn modelId="{3B981F9A-B033-439B-BBD9-C66F9ABE396F}" type="presOf" srcId="{AED358C9-9AF0-48D4-B536-F6FCAAF646ED}" destId="{048179FD-ED1D-41E6-BD31-A3002D2C8A12}" srcOrd="0" destOrd="0" presId="urn:microsoft.com/office/officeart/2005/8/layout/process3"/>
    <dgm:cxn modelId="{945CBB9E-1EB1-43D2-9A68-FAD1BEE06487}" type="presOf" srcId="{5F7A8123-F81B-45C8-9C89-064FD3132C61}" destId="{28992FEB-6AB6-45A4-BCA5-DEA4E4008086}" srcOrd="1" destOrd="0" presId="urn:microsoft.com/office/officeart/2005/8/layout/process3"/>
    <dgm:cxn modelId="{A2EF5DB0-087F-4934-B9FB-B5E882537E3D}" srcId="{ED4070A9-5C2E-4670-9496-AAF9DA6A8AAE}" destId="{67D3A99E-A833-43CB-B0E2-02D06A5DFD27}" srcOrd="1" destOrd="0" parTransId="{046DC177-3259-4A1C-9298-79CDD173AD6B}" sibTransId="{5F7A8123-F81B-45C8-9C89-064FD3132C61}"/>
    <dgm:cxn modelId="{0E3E76B0-A304-4090-9036-724D7CB9F826}" type="presOf" srcId="{C86093AC-F0F4-4E40-9211-7BC60426B8D9}" destId="{D7DF6F95-6320-4228-BD6C-6F05B7C86CC6}" srcOrd="0" destOrd="0" presId="urn:microsoft.com/office/officeart/2005/8/layout/process3"/>
    <dgm:cxn modelId="{371E16B5-263B-49A4-837A-71BC4435F816}" srcId="{AED358C9-9AF0-48D4-B536-F6FCAAF646ED}" destId="{50C6A8F1-9E32-47FE-92E8-5965B9AE5923}" srcOrd="0" destOrd="0" parTransId="{28B0768B-51B2-47B3-AB90-628093B371B1}" sibTransId="{4C33CAF1-7EE9-4053-8ED5-AEF48CCC5729}"/>
    <dgm:cxn modelId="{E3005DBA-E5DE-4C53-B174-B0FA1B53E8F6}" type="presOf" srcId="{A1330576-0950-47A4-996A-13D836ECCD0C}" destId="{A9A504CA-5D84-422D-AFFC-8AA8F07B686E}" srcOrd="0" destOrd="1" presId="urn:microsoft.com/office/officeart/2005/8/layout/process3"/>
    <dgm:cxn modelId="{9A124DBC-E4E3-4C53-9CFA-9354E9A0CE11}" srcId="{AED358C9-9AF0-48D4-B536-F6FCAAF646ED}" destId="{A1330576-0950-47A4-996A-13D836ECCD0C}" srcOrd="1" destOrd="0" parTransId="{371D9ACE-C93B-47F7-BB5E-937002D32B2E}" sibTransId="{E89A94B3-40F1-4685-98B5-DCD52755535C}"/>
    <dgm:cxn modelId="{3FBB1CC4-32EB-4259-BA4F-F8BD240D7338}" type="presOf" srcId="{8ADBF507-51DF-4F81-8023-87AD9D46DA19}" destId="{5329EC0F-203D-4C8B-865D-3EA55D06A14E}" srcOrd="1" destOrd="0" presId="urn:microsoft.com/office/officeart/2005/8/layout/process3"/>
    <dgm:cxn modelId="{FBDDF7CD-B7FB-4CFA-A3D5-A988E3F50170}" type="presOf" srcId="{40D7C1ED-717A-4470-8CA6-237938D5FAD0}" destId="{192778E7-A66E-4BD1-B279-CC989703975C}" srcOrd="0" destOrd="0" presId="urn:microsoft.com/office/officeart/2005/8/layout/process3"/>
    <dgm:cxn modelId="{B59753D9-B6E2-4394-BF47-48E22DFB7A6B}" type="presOf" srcId="{40D7C1ED-717A-4470-8CA6-237938D5FAD0}" destId="{6026707C-1838-47B7-98CF-E14EFF4C16D9}" srcOrd="1" destOrd="0" presId="urn:microsoft.com/office/officeart/2005/8/layout/process3"/>
    <dgm:cxn modelId="{BE8437E9-1AB4-4E63-84F5-D7E8FAC8AC72}" type="presOf" srcId="{DBCC0DB1-0B13-4D4F-ABA8-F9304801C132}" destId="{A9A504CA-5D84-422D-AFFC-8AA8F07B686E}" srcOrd="0" destOrd="2" presId="urn:microsoft.com/office/officeart/2005/8/layout/process3"/>
    <dgm:cxn modelId="{12F730FD-D770-4C1C-ACE1-1A45D690E18A}" srcId="{AED358C9-9AF0-48D4-B536-F6FCAAF646ED}" destId="{DBCC0DB1-0B13-4D4F-ABA8-F9304801C132}" srcOrd="2" destOrd="0" parTransId="{B259CCEA-6212-40CC-948B-8A4F997F29BF}" sibTransId="{B60505AF-0053-4CF1-B2A0-ED992D7762BC}"/>
    <dgm:cxn modelId="{F742EE6F-A6C8-40F9-BEAB-847ED6F2FE62}" type="presParOf" srcId="{E9878D36-6B69-425B-98FA-BED92EE43FA1}" destId="{8CB471EB-0AE4-4978-9DE5-AE34FFD6CEE5}" srcOrd="0" destOrd="0" presId="urn:microsoft.com/office/officeart/2005/8/layout/process3"/>
    <dgm:cxn modelId="{8E561B2A-4E4F-49D5-970A-262C2DFB63ED}" type="presParOf" srcId="{8CB471EB-0AE4-4978-9DE5-AE34FFD6CEE5}" destId="{192778E7-A66E-4BD1-B279-CC989703975C}" srcOrd="0" destOrd="0" presId="urn:microsoft.com/office/officeart/2005/8/layout/process3"/>
    <dgm:cxn modelId="{14A5A966-B0E2-47AF-A1C5-4BB8B5683C9D}" type="presParOf" srcId="{8CB471EB-0AE4-4978-9DE5-AE34FFD6CEE5}" destId="{6026707C-1838-47B7-98CF-E14EFF4C16D9}" srcOrd="1" destOrd="0" presId="urn:microsoft.com/office/officeart/2005/8/layout/process3"/>
    <dgm:cxn modelId="{D3F22413-9075-422A-ACC8-94CC6E109C19}" type="presParOf" srcId="{8CB471EB-0AE4-4978-9DE5-AE34FFD6CEE5}" destId="{CAEEC431-6991-473C-BC1F-36ADBA73B9A0}" srcOrd="2" destOrd="0" presId="urn:microsoft.com/office/officeart/2005/8/layout/process3"/>
    <dgm:cxn modelId="{36CDB3BC-BBA8-4564-8FCA-A1BA0BCD3247}" type="presParOf" srcId="{E9878D36-6B69-425B-98FA-BED92EE43FA1}" destId="{99723F7A-9EB0-4BC0-8CFA-688BFDB93179}" srcOrd="1" destOrd="0" presId="urn:microsoft.com/office/officeart/2005/8/layout/process3"/>
    <dgm:cxn modelId="{B0AB2C17-285B-4572-A813-8BE1AFD248A6}" type="presParOf" srcId="{99723F7A-9EB0-4BC0-8CFA-688BFDB93179}" destId="{5329EC0F-203D-4C8B-865D-3EA55D06A14E}" srcOrd="0" destOrd="0" presId="urn:microsoft.com/office/officeart/2005/8/layout/process3"/>
    <dgm:cxn modelId="{C1786001-A40D-4AE6-9D52-C9263DB034F3}" type="presParOf" srcId="{E9878D36-6B69-425B-98FA-BED92EE43FA1}" destId="{DEE49662-613F-47BC-870B-0F27D9FEABA3}" srcOrd="2" destOrd="0" presId="urn:microsoft.com/office/officeart/2005/8/layout/process3"/>
    <dgm:cxn modelId="{468AFE1B-AFC7-4751-9CEB-FA3D8DED1B61}" type="presParOf" srcId="{DEE49662-613F-47BC-870B-0F27D9FEABA3}" destId="{FC759D03-B2F8-4DEF-9AC9-DE04A5A79E42}" srcOrd="0" destOrd="0" presId="urn:microsoft.com/office/officeart/2005/8/layout/process3"/>
    <dgm:cxn modelId="{BBBB516F-BC1C-46F1-AD5D-354AE85EE00A}" type="presParOf" srcId="{DEE49662-613F-47BC-870B-0F27D9FEABA3}" destId="{9B78BF0B-59AA-45EE-A9A2-D666B64DEE6E}" srcOrd="1" destOrd="0" presId="urn:microsoft.com/office/officeart/2005/8/layout/process3"/>
    <dgm:cxn modelId="{713B80B0-96B0-4726-892C-C7E9BBFB72DD}" type="presParOf" srcId="{DEE49662-613F-47BC-870B-0F27D9FEABA3}" destId="{D7DF6F95-6320-4228-BD6C-6F05B7C86CC6}" srcOrd="2" destOrd="0" presId="urn:microsoft.com/office/officeart/2005/8/layout/process3"/>
    <dgm:cxn modelId="{C3017C4E-FDB9-4932-A77F-84D259E3FA91}" type="presParOf" srcId="{E9878D36-6B69-425B-98FA-BED92EE43FA1}" destId="{08D6A00C-D6FC-4F58-97AC-9E404988FBC3}" srcOrd="3" destOrd="0" presId="urn:microsoft.com/office/officeart/2005/8/layout/process3"/>
    <dgm:cxn modelId="{9A0DF7E4-9BB4-4DF4-932D-5BC965B90501}" type="presParOf" srcId="{08D6A00C-D6FC-4F58-97AC-9E404988FBC3}" destId="{28992FEB-6AB6-45A4-BCA5-DEA4E4008086}" srcOrd="0" destOrd="0" presId="urn:microsoft.com/office/officeart/2005/8/layout/process3"/>
    <dgm:cxn modelId="{01BE444E-9531-420C-ABD6-49C820C6A808}" type="presParOf" srcId="{E9878D36-6B69-425B-98FA-BED92EE43FA1}" destId="{970BAA93-F1C0-4816-9D8F-F5F3E76D0D0B}" srcOrd="4" destOrd="0" presId="urn:microsoft.com/office/officeart/2005/8/layout/process3"/>
    <dgm:cxn modelId="{70E32684-922F-4505-BAAB-F340DAAC345B}" type="presParOf" srcId="{970BAA93-F1C0-4816-9D8F-F5F3E76D0D0B}" destId="{048179FD-ED1D-41E6-BD31-A3002D2C8A12}" srcOrd="0" destOrd="0" presId="urn:microsoft.com/office/officeart/2005/8/layout/process3"/>
    <dgm:cxn modelId="{E13026F3-982F-4CF5-955A-6EABA5BE9335}" type="presParOf" srcId="{970BAA93-F1C0-4816-9D8F-F5F3E76D0D0B}" destId="{E63A865D-D690-431D-9779-2A4BC211A591}" srcOrd="1" destOrd="0" presId="urn:microsoft.com/office/officeart/2005/8/layout/process3"/>
    <dgm:cxn modelId="{A6257001-2AC7-488E-A498-1421B6C8AA8E}" type="presParOf" srcId="{970BAA93-F1C0-4816-9D8F-F5F3E76D0D0B}" destId="{A9A504CA-5D84-422D-AFFC-8AA8F07B686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707C-1838-47B7-98CF-E14EFF4C16D9}">
      <dsp:nvSpPr>
        <dsp:cNvPr id="0" name=""/>
        <dsp:cNvSpPr/>
      </dsp:nvSpPr>
      <dsp:spPr>
        <a:xfrm>
          <a:off x="11536" y="-359404"/>
          <a:ext cx="2267856" cy="136071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l-GR" sz="1800" kern="1200" dirty="0"/>
            <a:t>Λογιστικά Γεγονότα</a:t>
          </a:r>
        </a:p>
      </dsp:txBody>
      <dsp:txXfrm>
        <a:off x="11536" y="-359404"/>
        <a:ext cx="2267856" cy="907142"/>
      </dsp:txXfrm>
    </dsp:sp>
    <dsp:sp modelId="{CAEEC431-6991-473C-BC1F-36ADBA73B9A0}">
      <dsp:nvSpPr>
        <dsp:cNvPr id="0" name=""/>
        <dsp:cNvSpPr/>
      </dsp:nvSpPr>
      <dsp:spPr>
        <a:xfrm>
          <a:off x="140811" y="359404"/>
          <a:ext cx="2908027" cy="371475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rgbClr val="002060"/>
              </a:solidFill>
            </a:rPr>
            <a:t>Π.χ. μία οικονομική συναλλαγή της επιχείρησης με τους τρίτους σε μία ορισμένη χρονική στιγμή (π.χ. αγορά και πώληση αγαθών, παροχή υπηρεσιών </a:t>
          </a:r>
          <a:r>
            <a:rPr lang="el-GR" sz="1800" kern="1200" dirty="0" err="1">
              <a:solidFill>
                <a:srgbClr val="002060"/>
              </a:solidFill>
            </a:rPr>
            <a:t>κτλ</a:t>
          </a:r>
          <a:r>
            <a:rPr lang="el-GR" sz="1800" kern="1200" dirty="0">
              <a:solidFill>
                <a:srgbClr val="002060"/>
              </a:solidFill>
            </a:rPr>
            <a:t>) </a:t>
          </a:r>
          <a:endParaRPr lang="el-GR" sz="1800" kern="1200" dirty="0"/>
        </a:p>
      </dsp:txBody>
      <dsp:txXfrm>
        <a:off x="225984" y="444577"/>
        <a:ext cx="2737681" cy="3544404"/>
      </dsp:txXfrm>
    </dsp:sp>
    <dsp:sp modelId="{99723F7A-9EB0-4BC0-8CFA-688BFDB93179}">
      <dsp:nvSpPr>
        <dsp:cNvPr id="0" name=""/>
        <dsp:cNvSpPr/>
      </dsp:nvSpPr>
      <dsp:spPr>
        <a:xfrm rot="21585512">
          <a:off x="2837446" y="-282039"/>
          <a:ext cx="901275" cy="564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l-GR" sz="400" kern="1200"/>
        </a:p>
      </dsp:txBody>
      <dsp:txXfrm>
        <a:off x="2837447" y="-168866"/>
        <a:ext cx="732051" cy="338447"/>
      </dsp:txXfrm>
    </dsp:sp>
    <dsp:sp modelId="{9B78BF0B-59AA-45EE-A9A2-D666B64DEE6E}">
      <dsp:nvSpPr>
        <dsp:cNvPr id="0" name=""/>
        <dsp:cNvSpPr/>
      </dsp:nvSpPr>
      <dsp:spPr>
        <a:xfrm>
          <a:off x="3972954" y="0"/>
          <a:ext cx="2266018" cy="136071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l-GR" sz="1800" kern="1200" dirty="0"/>
            <a:t>Λογιστικές Διαδικασίες</a:t>
          </a:r>
        </a:p>
      </dsp:txBody>
      <dsp:txXfrm>
        <a:off x="3972954" y="0"/>
        <a:ext cx="2266018" cy="907142"/>
      </dsp:txXfrm>
    </dsp:sp>
    <dsp:sp modelId="{D7DF6F95-6320-4228-BD6C-6F05B7C86CC6}">
      <dsp:nvSpPr>
        <dsp:cNvPr id="0" name=""/>
        <dsp:cNvSpPr/>
      </dsp:nvSpPr>
      <dsp:spPr>
        <a:xfrm>
          <a:off x="4436625" y="907142"/>
          <a:ext cx="2266018" cy="280760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rgbClr val="002060"/>
              </a:solidFill>
            </a:rPr>
            <a:t>Ημερολόγια, </a:t>
          </a:r>
          <a:endParaRPr lang="el-GR" sz="1800" kern="1200" dirty="0"/>
        </a:p>
        <a:p>
          <a:pPr marL="171450" lvl="1" indent="-171450" algn="l" defTabSz="800100">
            <a:lnSpc>
              <a:spcPct val="90000"/>
            </a:lnSpc>
            <a:spcBef>
              <a:spcPct val="0"/>
            </a:spcBef>
            <a:spcAft>
              <a:spcPct val="15000"/>
            </a:spcAft>
            <a:buChar char="•"/>
          </a:pPr>
          <a:r>
            <a:rPr lang="el-GR" sz="1800" kern="1200" dirty="0">
              <a:solidFill>
                <a:srgbClr val="002060"/>
              </a:solidFill>
            </a:rPr>
            <a:t>Λογαριασμοί κα. </a:t>
          </a:r>
        </a:p>
      </dsp:txBody>
      <dsp:txXfrm>
        <a:off x="4502994" y="973511"/>
        <a:ext cx="2133280" cy="2674869"/>
      </dsp:txXfrm>
    </dsp:sp>
    <dsp:sp modelId="{08D6A00C-D6FC-4F58-97AC-9E404988FBC3}">
      <dsp:nvSpPr>
        <dsp:cNvPr id="0" name=""/>
        <dsp:cNvSpPr/>
      </dsp:nvSpPr>
      <dsp:spPr>
        <a:xfrm>
          <a:off x="6582342" y="171531"/>
          <a:ext cx="727942" cy="564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l-GR" sz="400" kern="1200"/>
        </a:p>
      </dsp:txBody>
      <dsp:txXfrm>
        <a:off x="6582342" y="284347"/>
        <a:ext cx="558718" cy="338447"/>
      </dsp:txXfrm>
    </dsp:sp>
    <dsp:sp modelId="{E63A865D-D690-431D-9779-2A4BC211A591}">
      <dsp:nvSpPr>
        <dsp:cNvPr id="0" name=""/>
        <dsp:cNvSpPr/>
      </dsp:nvSpPr>
      <dsp:spPr>
        <a:xfrm>
          <a:off x="7612449" y="0"/>
          <a:ext cx="2266018" cy="136071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l-GR" sz="1800" kern="1200" dirty="0"/>
            <a:t>Οικονομικές Καταστάσεις</a:t>
          </a:r>
        </a:p>
      </dsp:txBody>
      <dsp:txXfrm>
        <a:off x="7612449" y="0"/>
        <a:ext cx="2266018" cy="907142"/>
      </dsp:txXfrm>
    </dsp:sp>
    <dsp:sp modelId="{A9A504CA-5D84-422D-AFFC-8AA8F07B686E}">
      <dsp:nvSpPr>
        <dsp:cNvPr id="0" name=""/>
        <dsp:cNvSpPr/>
      </dsp:nvSpPr>
      <dsp:spPr>
        <a:xfrm>
          <a:off x="8076120" y="907142"/>
          <a:ext cx="2266018" cy="280760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rgbClr val="002060"/>
              </a:solidFill>
            </a:rPr>
            <a:t>Ισολογισμός.</a:t>
          </a:r>
        </a:p>
        <a:p>
          <a:pPr marL="171450" lvl="1" indent="-171450" algn="l" defTabSz="800100">
            <a:lnSpc>
              <a:spcPct val="90000"/>
            </a:lnSpc>
            <a:spcBef>
              <a:spcPct val="0"/>
            </a:spcBef>
            <a:spcAft>
              <a:spcPct val="15000"/>
            </a:spcAft>
            <a:buChar char="•"/>
          </a:pPr>
          <a:r>
            <a:rPr lang="el-GR" sz="1800" kern="1200" dirty="0">
              <a:solidFill>
                <a:srgbClr val="002060"/>
              </a:solidFill>
            </a:rPr>
            <a:t>Κατάσταση Αποτελεσμάτων Χρήσης.</a:t>
          </a:r>
        </a:p>
        <a:p>
          <a:pPr marL="171450" lvl="1" indent="-171450" algn="l" defTabSz="800100">
            <a:lnSpc>
              <a:spcPct val="90000"/>
            </a:lnSpc>
            <a:spcBef>
              <a:spcPct val="0"/>
            </a:spcBef>
            <a:spcAft>
              <a:spcPct val="15000"/>
            </a:spcAft>
            <a:buChar char="•"/>
          </a:pPr>
          <a:r>
            <a:rPr lang="el-GR" sz="1800" kern="1200" dirty="0">
              <a:solidFill>
                <a:srgbClr val="002060"/>
              </a:solidFill>
            </a:rPr>
            <a:t> Κατάσταση Ταμειακών Ροών – </a:t>
          </a:r>
          <a:r>
            <a:rPr lang="el-GR" sz="1800" kern="1200" dirty="0" err="1">
              <a:solidFill>
                <a:srgbClr val="002060"/>
              </a:solidFill>
            </a:rPr>
            <a:t>Χρηματοροών</a:t>
          </a:r>
          <a:r>
            <a:rPr lang="el-GR" sz="1800" kern="1200" dirty="0">
              <a:solidFill>
                <a:srgbClr val="002060"/>
              </a:solidFill>
            </a:rPr>
            <a:t> κα.</a:t>
          </a:r>
        </a:p>
      </dsp:txBody>
      <dsp:txXfrm>
        <a:off x="8142489" y="973511"/>
        <a:ext cx="2133280" cy="26748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23917-EC6E-49B7-82B5-AE6606071D10}" type="datetimeFigureOut">
              <a:rPr lang="el-GR" smtClean="0"/>
              <a:t>20/10/2019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0D06B-0787-4B0A-AE90-DACB406B9918}" type="slidenum">
              <a:rPr lang="el-GR" smtClean="0"/>
              <a:t>‹#›</a:t>
            </a:fld>
            <a:endParaRPr lang="el-GR"/>
          </a:p>
        </p:txBody>
      </p:sp>
    </p:spTree>
    <p:extLst>
      <p:ext uri="{BB962C8B-B14F-4D97-AF65-F5344CB8AC3E}">
        <p14:creationId xmlns:p14="http://schemas.microsoft.com/office/powerpoint/2010/main" val="297214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όταν τα εταιρικά κέρδη υπόκεινται σε εταιρικό φόρο και στη συνέχεια ο μέτοχος υπόκειται σε φόρο εισοδήματος επί των διανεμόμενων κερδών - μερισμάτων. </a:t>
            </a:r>
          </a:p>
          <a:p>
            <a:r>
              <a:rPr lang="el-GR" dirty="0"/>
              <a:t>Πώς φορολογούνται</a:t>
            </a:r>
          </a:p>
          <a:p>
            <a:r>
              <a:rPr lang="el-GR" dirty="0"/>
              <a:t>Για όλα τα είδη των επιχειρήσεων πέραν της ατομικής, υπάρχει ο λεγόμενος εταιρικός φόρος, που ανέρχεται στα 29% επί των κερδών. Για τις κεφαλαιουχικές εταιρίες (ΙΚΕ, ΕΠΕ, Α.Ε.) υπάρχει ο φόρος σε μερίσματα, που ανέρχεται στο 15% επί των μερισμάτων. Για τις προσωπικές εταιρίες, καθότι δεν υπάρχουν μερίσματα, δεν προβλέπεται αντίστοιχος φόρος. Για όλες τις επιχειρήσεις –προσωπικές και κεφαλαιουχικές– υπάρχει το τέλος επιτηδεύματος, που ανέρχεται στο ποσό των 1.000 ευρώ, εκτός από την ατομική, όπου εκεί ανέρχεται στα 650 ευρώ.</a:t>
            </a:r>
          </a:p>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7E3AC-30FE-45D3-9048-CA4D919E8280}"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227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623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849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520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89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416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09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74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465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88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cSld name="Τίτλος και 2 Αντικείμενα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quarter" idx="1"/>
          </p:nvPr>
        </p:nvSpPr>
        <p:spPr>
          <a:xfrm>
            <a:off x="1576917" y="2017713"/>
            <a:ext cx="50800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quarter" idx="2"/>
          </p:nvPr>
        </p:nvSpPr>
        <p:spPr>
          <a:xfrm>
            <a:off x="6860117" y="2017713"/>
            <a:ext cx="50800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half" idx="3"/>
          </p:nvPr>
        </p:nvSpPr>
        <p:spPr>
          <a:xfrm>
            <a:off x="1576917" y="4151313"/>
            <a:ext cx="103632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Rectangle 11">
            <a:extLst>
              <a:ext uri="{FF2B5EF4-FFF2-40B4-BE49-F238E27FC236}">
                <a16:creationId xmlns:a16="http://schemas.microsoft.com/office/drawing/2014/main" id="{D985F6B8-1950-428D-9556-734664405285}"/>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12">
            <a:extLst>
              <a:ext uri="{FF2B5EF4-FFF2-40B4-BE49-F238E27FC236}">
                <a16:creationId xmlns:a16="http://schemas.microsoft.com/office/drawing/2014/main" id="{0FB362BC-FFDF-42F6-92DF-8E3554742263}"/>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13">
            <a:extLst>
              <a:ext uri="{FF2B5EF4-FFF2-40B4-BE49-F238E27FC236}">
                <a16:creationId xmlns:a16="http://schemas.microsoft.com/office/drawing/2014/main" id="{0DEA1915-8977-456C-A827-33EE753A58FB}"/>
              </a:ext>
            </a:extLst>
          </p:cNvPr>
          <p:cNvSpPr>
            <a:spLocks noGrp="1" noChangeArrowheads="1"/>
          </p:cNvSpPr>
          <p:nvPr>
            <p:ph type="sldNum" sz="quarter" idx="12"/>
          </p:nvPr>
        </p:nvSpPr>
        <p:spPr>
          <a:ln/>
        </p:spPr>
        <p:txBody>
          <a:bodyPr/>
          <a:lstStyle>
            <a:lvl1pPr>
              <a:defRPr/>
            </a:lvl1pPr>
          </a:lstStyle>
          <a:p>
            <a:pPr>
              <a:defRPr/>
            </a:pPr>
            <a:fld id="{E083FB46-D3C9-4A34-B0D5-AA33EA7A51BC}" type="slidenum">
              <a:rPr lang="el-GR" altLang="el-GR"/>
              <a:pPr>
                <a:defRPr/>
              </a:pPr>
              <a:t>‹#›</a:t>
            </a:fld>
            <a:endParaRPr lang="el-GR" altLang="el-GR"/>
          </a:p>
        </p:txBody>
      </p:sp>
    </p:spTree>
    <p:extLst>
      <p:ext uri="{BB962C8B-B14F-4D97-AF65-F5344CB8AC3E}">
        <p14:creationId xmlns:p14="http://schemas.microsoft.com/office/powerpoint/2010/main" val="697509859"/>
      </p:ext>
    </p:extLst>
  </p:cSld>
  <p:clrMapOvr>
    <a:masterClrMapping/>
  </p:clrMapOvr>
  <p:transition spd="med">
    <p:random/>
    <p:sndAc>
      <p:stSnd>
        <p:snd r:embed="rId1" name="typ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90D8823-1186-46C3-830D-6945DEB50C41}" type="datetime1">
              <a:rPr lang="el-GR" smtClean="0"/>
              <a:pPr/>
              <a:t>20/10/2019</a:t>
            </a:fld>
            <a:endParaRPr lang="el-GR"/>
          </a:p>
        </p:txBody>
      </p:sp>
      <p:sp>
        <p:nvSpPr>
          <p:cNvPr id="5" name="Footer Placeholder 4"/>
          <p:cNvSpPr>
            <a:spLocks noGrp="1"/>
          </p:cNvSpPr>
          <p:nvPr>
            <p:ph type="ftr" sz="quarter" idx="11"/>
          </p:nvPr>
        </p:nvSpPr>
        <p:spPr/>
        <p:txBody>
          <a:bodyPr/>
          <a:lstStyle/>
          <a:p>
            <a:r>
              <a:rPr lang="el-GR"/>
              <a:t>Οζούνη Ειρήνη </a:t>
            </a: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392359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8188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5EF2EFD-3399-4271-99D6-C53D983EF848}" type="datetime1">
              <a:rPr lang="el-GR" smtClean="0"/>
              <a:pPr/>
              <a:t>20/10/2019</a:t>
            </a:fld>
            <a:endParaRPr lang="el-GR"/>
          </a:p>
        </p:txBody>
      </p:sp>
      <p:sp>
        <p:nvSpPr>
          <p:cNvPr id="5" name="Footer Placeholder 4"/>
          <p:cNvSpPr>
            <a:spLocks noGrp="1"/>
          </p:cNvSpPr>
          <p:nvPr>
            <p:ph type="ftr" sz="quarter" idx="11"/>
          </p:nvPr>
        </p:nvSpPr>
        <p:spPr/>
        <p:txBody>
          <a:bodyPr/>
          <a:lstStyle/>
          <a:p>
            <a:r>
              <a:rPr lang="el-GR"/>
              <a:t>Οζούνη Ειρήνη </a:t>
            </a: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505018168"/>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21E8FDC6-9E98-4747-BCCC-51C6E3110A0C}" type="datetime1">
              <a:rPr lang="el-GR" smtClean="0"/>
              <a:pPr/>
              <a:t>20/10/2019</a:t>
            </a:fld>
            <a:endParaRPr lang="el-GR"/>
          </a:p>
        </p:txBody>
      </p:sp>
      <p:sp>
        <p:nvSpPr>
          <p:cNvPr id="5" name="Footer Placeholder 4"/>
          <p:cNvSpPr>
            <a:spLocks noGrp="1"/>
          </p:cNvSpPr>
          <p:nvPr>
            <p:ph type="ftr" sz="quarter" idx="11"/>
          </p:nvPr>
        </p:nvSpPr>
        <p:spPr/>
        <p:txBody>
          <a:bodyPr/>
          <a:lstStyle/>
          <a:p>
            <a:r>
              <a:rPr lang="el-GR"/>
              <a:t>Οζούνη Ειρήνη </a:t>
            </a: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484750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5EA27E16-95C6-4613-B40E-0B4D14C18088}" type="datetime1">
              <a:rPr lang="el-GR" smtClean="0"/>
              <a:pPr/>
              <a:t>20/10/2019</a:t>
            </a:fld>
            <a:endParaRPr lang="el-GR"/>
          </a:p>
        </p:txBody>
      </p:sp>
      <p:sp>
        <p:nvSpPr>
          <p:cNvPr id="6" name="Footer Placeholder 5"/>
          <p:cNvSpPr>
            <a:spLocks noGrp="1"/>
          </p:cNvSpPr>
          <p:nvPr>
            <p:ph type="ftr" sz="quarter" idx="11"/>
          </p:nvPr>
        </p:nvSpPr>
        <p:spPr/>
        <p:txBody>
          <a:bodyPr/>
          <a:lstStyle/>
          <a:p>
            <a:r>
              <a:rPr lang="el-GR"/>
              <a:t>Οζούνη Ειρήνη </a:t>
            </a: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4142167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6CDDF7AD-7094-4CC1-908A-BFF7F1078661}" type="datetime1">
              <a:rPr lang="el-GR" smtClean="0"/>
              <a:pPr/>
              <a:t>20/10/2019</a:t>
            </a:fld>
            <a:endParaRPr lang="el-GR"/>
          </a:p>
        </p:txBody>
      </p:sp>
      <p:sp>
        <p:nvSpPr>
          <p:cNvPr id="8" name="Footer Placeholder 7"/>
          <p:cNvSpPr>
            <a:spLocks noGrp="1"/>
          </p:cNvSpPr>
          <p:nvPr>
            <p:ph type="ftr" sz="quarter" idx="11"/>
          </p:nvPr>
        </p:nvSpPr>
        <p:spPr/>
        <p:txBody>
          <a:bodyPr/>
          <a:lstStyle/>
          <a:p>
            <a:r>
              <a:rPr lang="el-GR"/>
              <a:t>Οζούνη Ειρήνη </a:t>
            </a: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4291831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4730F96-5D41-4BDB-B4EB-7561803A056C}" type="datetime1">
              <a:rPr lang="el-GR" smtClean="0"/>
              <a:pPr/>
              <a:t>20/10/2019</a:t>
            </a:fld>
            <a:endParaRPr lang="el-GR"/>
          </a:p>
        </p:txBody>
      </p:sp>
      <p:sp>
        <p:nvSpPr>
          <p:cNvPr id="4" name="Footer Placeholder 3"/>
          <p:cNvSpPr>
            <a:spLocks noGrp="1"/>
          </p:cNvSpPr>
          <p:nvPr>
            <p:ph type="ftr" sz="quarter" idx="11"/>
          </p:nvPr>
        </p:nvSpPr>
        <p:spPr/>
        <p:txBody>
          <a:bodyPr/>
          <a:lstStyle/>
          <a:p>
            <a:r>
              <a:rPr lang="el-GR"/>
              <a:t>Οζούνη Ειρήνη </a:t>
            </a: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2404960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F2EFD-3399-4271-99D6-C53D983EF848}" type="datetime1">
              <a:rPr lang="el-GR" smtClean="0"/>
              <a:pPr/>
              <a:t>20/10/2019</a:t>
            </a:fld>
            <a:endParaRPr lang="el-GR"/>
          </a:p>
        </p:txBody>
      </p:sp>
      <p:sp>
        <p:nvSpPr>
          <p:cNvPr id="3" name="Footer Placeholder 2"/>
          <p:cNvSpPr>
            <a:spLocks noGrp="1"/>
          </p:cNvSpPr>
          <p:nvPr>
            <p:ph type="ftr" sz="quarter" idx="11"/>
          </p:nvPr>
        </p:nvSpPr>
        <p:spPr/>
        <p:txBody>
          <a:bodyPr/>
          <a:lstStyle/>
          <a:p>
            <a:r>
              <a:rPr lang="el-GR"/>
              <a:t>Οζούνη Ειρήνη </a:t>
            </a: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4189602747"/>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AE52EEE-A4EE-4014-A236-34389F738FC2}" type="datetime1">
              <a:rPr lang="el-GR" smtClean="0"/>
              <a:pPr/>
              <a:t>20/10/2019</a:t>
            </a:fld>
            <a:endParaRPr lang="el-GR"/>
          </a:p>
        </p:txBody>
      </p:sp>
      <p:sp>
        <p:nvSpPr>
          <p:cNvPr id="6" name="Footer Placeholder 5"/>
          <p:cNvSpPr>
            <a:spLocks noGrp="1"/>
          </p:cNvSpPr>
          <p:nvPr>
            <p:ph type="ftr" sz="quarter" idx="11"/>
          </p:nvPr>
        </p:nvSpPr>
        <p:spPr/>
        <p:txBody>
          <a:bodyPr/>
          <a:lstStyle/>
          <a:p>
            <a:r>
              <a:rPr lang="el-GR"/>
              <a:t>Οζούνη Ειρήνη </a:t>
            </a: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574391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6ADD6160-00CC-44F9-943B-4DCD0F7C4D8D}" type="datetime1">
              <a:rPr lang="el-GR" smtClean="0"/>
              <a:pPr/>
              <a:t>20/10/2019</a:t>
            </a:fld>
            <a:endParaRPr lang="el-GR"/>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276616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D5EF2EFD-3399-4271-99D6-C53D983EF848}" type="datetime1">
              <a:rPr lang="el-GR" smtClean="0"/>
              <a:pPr/>
              <a:t>20/10/2019</a:t>
            </a:fld>
            <a:endParaRPr lang="el-GR"/>
          </a:p>
        </p:txBody>
      </p:sp>
      <p:sp>
        <p:nvSpPr>
          <p:cNvPr id="5" name="Footer Placeholder 4"/>
          <p:cNvSpPr>
            <a:spLocks noGrp="1"/>
          </p:cNvSpPr>
          <p:nvPr>
            <p:ph type="ftr" sz="quarter" idx="11"/>
          </p:nvPr>
        </p:nvSpPr>
        <p:spPr/>
        <p:txBody>
          <a:bodyPr/>
          <a:lstStyle/>
          <a:p>
            <a:r>
              <a:rPr lang="el-GR"/>
              <a:t>Οζούνη Ειρήνη </a:t>
            </a: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1017231473"/>
      </p:ext>
    </p:extLst>
  </p:cSld>
  <p:clrMapOvr>
    <a:masterClrMapping/>
  </p:clrMapOvr>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D5EF2EFD-3399-4271-99D6-C53D983EF848}" type="datetime1">
              <a:rPr lang="el-GR" smtClean="0"/>
              <a:pPr/>
              <a:t>20/10/2019</a:t>
            </a:fld>
            <a:endParaRPr lang="el-GR"/>
          </a:p>
        </p:txBody>
      </p:sp>
      <p:sp>
        <p:nvSpPr>
          <p:cNvPr id="5" name="Footer Placeholder 4"/>
          <p:cNvSpPr>
            <a:spLocks noGrp="1"/>
          </p:cNvSpPr>
          <p:nvPr>
            <p:ph type="ftr" sz="quarter" idx="11"/>
          </p:nvPr>
        </p:nvSpPr>
        <p:spPr/>
        <p:txBody>
          <a:bodyPr/>
          <a:lstStyle/>
          <a:p>
            <a:r>
              <a:rPr lang="el-GR"/>
              <a:t>Οζούνη Ειρήνη </a:t>
            </a: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E77A09D-E093-42F5-A656-7C5FABF47066}" type="slidenum">
              <a:rPr lang="el-GR" smtClean="0"/>
              <a:pPr/>
              <a:t>‹#›</a:t>
            </a:fld>
            <a:endParaRPr lang="el-GR"/>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2546539"/>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0192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5EF2EFD-3399-4271-99D6-C53D983EF848}" type="datetime1">
              <a:rPr lang="el-GR" smtClean="0"/>
              <a:pPr/>
              <a:t>20/10/2019</a:t>
            </a:fld>
            <a:endParaRPr lang="el-GR"/>
          </a:p>
        </p:txBody>
      </p:sp>
      <p:sp>
        <p:nvSpPr>
          <p:cNvPr id="6" name="Footer Placeholder 5"/>
          <p:cNvSpPr>
            <a:spLocks noGrp="1"/>
          </p:cNvSpPr>
          <p:nvPr>
            <p:ph type="ftr" sz="quarter" idx="11"/>
          </p:nvPr>
        </p:nvSpPr>
        <p:spPr/>
        <p:txBody>
          <a:bodyPr/>
          <a:lstStyle/>
          <a:p>
            <a:r>
              <a:rPr lang="el-GR"/>
              <a:t>Οζούνη Ειρήνη </a:t>
            </a: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67843718"/>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5EF2EFD-3399-4271-99D6-C53D983EF848}" type="datetime1">
              <a:rPr lang="el-GR" smtClean="0"/>
              <a:pPr/>
              <a:t>20/10/2019</a:t>
            </a:fld>
            <a:endParaRPr lang="el-GR"/>
          </a:p>
        </p:txBody>
      </p:sp>
      <p:sp>
        <p:nvSpPr>
          <p:cNvPr id="6" name="Footer Placeholder 5"/>
          <p:cNvSpPr>
            <a:spLocks noGrp="1"/>
          </p:cNvSpPr>
          <p:nvPr>
            <p:ph type="ftr" sz="quarter" idx="11"/>
          </p:nvPr>
        </p:nvSpPr>
        <p:spPr/>
        <p:txBody>
          <a:bodyPr/>
          <a:lstStyle/>
          <a:p>
            <a:r>
              <a:rPr lang="el-GR"/>
              <a:t>Οζούνη Ειρήνη </a:t>
            </a: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E77A09D-E093-42F5-A656-7C5FABF47066}" type="slidenum">
              <a:rPr lang="el-GR" smtClean="0"/>
              <a:pPr/>
              <a:t>‹#›</a:t>
            </a:fld>
            <a:endParaRPr lang="el-GR"/>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3528790"/>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5EF2EFD-3399-4271-99D6-C53D983EF848}" type="datetime1">
              <a:rPr lang="el-GR" smtClean="0"/>
              <a:pPr/>
              <a:t>20/10/2019</a:t>
            </a:fld>
            <a:endParaRPr lang="el-GR"/>
          </a:p>
        </p:txBody>
      </p:sp>
      <p:sp>
        <p:nvSpPr>
          <p:cNvPr id="6" name="Footer Placeholder 5"/>
          <p:cNvSpPr>
            <a:spLocks noGrp="1"/>
          </p:cNvSpPr>
          <p:nvPr>
            <p:ph type="ftr" sz="quarter" idx="11"/>
          </p:nvPr>
        </p:nvSpPr>
        <p:spPr/>
        <p:txBody>
          <a:bodyPr/>
          <a:lstStyle/>
          <a:p>
            <a:r>
              <a:rPr lang="el-GR"/>
              <a:t>Οζούνη Ειρήνη </a:t>
            </a: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586303378"/>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9B196A-ADC5-447A-95B5-E8CC5CA52855}" type="datetime1">
              <a:rPr lang="el-GR" smtClean="0"/>
              <a:pPr/>
              <a:t>20/10/2019</a:t>
            </a:fld>
            <a:endParaRPr lang="el-GR"/>
          </a:p>
        </p:txBody>
      </p:sp>
      <p:sp>
        <p:nvSpPr>
          <p:cNvPr id="5" name="Footer Placeholder 4"/>
          <p:cNvSpPr>
            <a:spLocks noGrp="1"/>
          </p:cNvSpPr>
          <p:nvPr>
            <p:ph type="ftr" sz="quarter" idx="11"/>
          </p:nvPr>
        </p:nvSpPr>
        <p:spPr/>
        <p:txBody>
          <a:bodyPr/>
          <a:lstStyle/>
          <a:p>
            <a:r>
              <a:rPr lang="el-GR"/>
              <a:t>Οζούνη Ειρήνη </a:t>
            </a: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1138417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D1905-095B-4290-A736-C4E525EE4002}" type="datetime1">
              <a:rPr lang="el-GR" smtClean="0"/>
              <a:pPr/>
              <a:t>20/10/2019</a:t>
            </a:fld>
            <a:endParaRPr lang="el-GR"/>
          </a:p>
        </p:txBody>
      </p:sp>
      <p:sp>
        <p:nvSpPr>
          <p:cNvPr id="5" name="Footer Placeholder 4"/>
          <p:cNvSpPr>
            <a:spLocks noGrp="1"/>
          </p:cNvSpPr>
          <p:nvPr>
            <p:ph type="ftr" sz="quarter" idx="11"/>
          </p:nvPr>
        </p:nvSpPr>
        <p:spPr/>
        <p:txBody>
          <a:bodyPr/>
          <a:lstStyle/>
          <a:p>
            <a:r>
              <a:rPr lang="el-GR"/>
              <a:t>Οζούνη Ειρήνη </a:t>
            </a: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7A09D-E093-42F5-A656-7C5FABF47066}" type="slidenum">
              <a:rPr lang="el-GR" smtClean="0"/>
              <a:pPr/>
              <a:t>‹#›</a:t>
            </a:fld>
            <a:endParaRPr lang="el-GR"/>
          </a:p>
        </p:txBody>
      </p:sp>
    </p:spTree>
    <p:extLst>
      <p:ext uri="{BB962C8B-B14F-4D97-AF65-F5344CB8AC3E}">
        <p14:creationId xmlns:p14="http://schemas.microsoft.com/office/powerpoint/2010/main" val="1804466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28600"/>
            <a:ext cx="112776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836084" y="2017713"/>
            <a:ext cx="5450416"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89701" y="2017713"/>
            <a:ext cx="5450417"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94583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201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057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073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84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7823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10/20/2019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03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10/20/2019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3095543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46" r:id="rId6"/>
    <p:sldLayoutId id="2147483747" r:id="rId7"/>
    <p:sldLayoutId id="2147483748" r:id="rId8"/>
    <p:sldLayoutId id="2147483749" r:id="rId9"/>
    <p:sldLayoutId id="2147483750" r:id="rId10"/>
    <p:sldLayoutId id="2147483757" r:id="rId11"/>
    <p:sldLayoutId id="2147483751" r:id="rId12"/>
    <p:sldLayoutId id="2147483752" r:id="rId13"/>
    <p:sldLayoutId id="2147483753" r:id="rId14"/>
    <p:sldLayoutId id="2147483754" r:id="rId15"/>
    <p:sldLayoutId id="2147483755" r:id="rId16"/>
    <p:sldLayoutId id="2147483756" r:id="rId17"/>
    <p:sldLayoutId id="2147483764" r:id="rId18"/>
  </p:sldLayoutIdLst>
  <p:hf sldNum="0" hdr="0" ftr="0" dt="0"/>
  <p:txStyles>
    <p:titleStyle>
      <a:lvl1pPr algn="ctr" defTabSz="457200" rtl="0" eaLnBrk="1" latinLnBrk="0" hangingPunct="1">
        <a:lnSpc>
          <a:spcPct val="90000"/>
        </a:lnSpc>
        <a:spcBef>
          <a:spcPct val="0"/>
        </a:spcBef>
        <a:buNone/>
        <a:defRPr sz="39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5EF2EFD-3399-4271-99D6-C53D983EF848}" type="datetime1">
              <a:rPr lang="el-GR" smtClean="0"/>
              <a:pPr/>
              <a:t>20/10/2019</a:t>
            </a:fld>
            <a:endParaRPr lang="el-G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a:t>Οζούνη Ειρήνη </a:t>
            </a: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0E77A09D-E093-42F5-A656-7C5FABF47066}" type="slidenum">
              <a:rPr lang="el-GR" smtClean="0"/>
              <a:pPr/>
              <a:t>‹#›</a:t>
            </a:fld>
            <a:endParaRPr lang="el-GR"/>
          </a:p>
        </p:txBody>
      </p:sp>
    </p:spTree>
    <p:extLst>
      <p:ext uri="{BB962C8B-B14F-4D97-AF65-F5344CB8AC3E}">
        <p14:creationId xmlns:p14="http://schemas.microsoft.com/office/powerpoint/2010/main" val="36845303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9.xml.rels><?xml version="1.0" encoding="UTF-8" standalone="yes"?>
<Relationships xmlns="http://schemas.openxmlformats.org/package/2006/relationships"><Relationship Id="rId2" Type="http://schemas.openxmlformats.org/officeDocument/2006/relationships/hyperlink" Target="https://www.taxheaven.gr/laws/law/index/law/66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a:extLst>
              <a:ext uri="{FF2B5EF4-FFF2-40B4-BE49-F238E27FC236}">
                <a16:creationId xmlns:a16="http://schemas.microsoft.com/office/drawing/2014/main" id="{50A6EA39-1CB2-4940-8FCF-E7597743F5C6}"/>
              </a:ext>
            </a:extLst>
          </p:cNvPr>
          <p:cNvPicPr>
            <a:picLocks noChangeAspect="1"/>
          </p:cNvPicPr>
          <p:nvPr/>
        </p:nvPicPr>
        <p:blipFill rotWithShape="1">
          <a:blip r:embed="rId2"/>
          <a:srcRect t="1310" b="14420"/>
          <a:stretch/>
        </p:blipFill>
        <p:spPr>
          <a:xfrm>
            <a:off x="20" y="10"/>
            <a:ext cx="12191980" cy="6857990"/>
          </a:xfrm>
          <a:prstGeom prst="rect">
            <a:avLst/>
          </a:prstGeom>
        </p:spPr>
      </p:pic>
      <p:sp useBgFill="1">
        <p:nvSpPr>
          <p:cNvPr id="3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5A3C5C47-4261-4C5D-AB42-1F92BD831E3B}"/>
              </a:ext>
            </a:extLst>
          </p:cNvPr>
          <p:cNvSpPr>
            <a:spLocks noGrp="1"/>
          </p:cNvSpPr>
          <p:nvPr>
            <p:ph type="ctrTitle"/>
          </p:nvPr>
        </p:nvSpPr>
        <p:spPr>
          <a:xfrm>
            <a:off x="7389962" y="1673524"/>
            <a:ext cx="3485073" cy="2420504"/>
          </a:xfrm>
        </p:spPr>
        <p:txBody>
          <a:bodyPr>
            <a:normAutofit/>
          </a:bodyPr>
          <a:lstStyle/>
          <a:p>
            <a:pPr algn="l"/>
            <a:r>
              <a:rPr lang="el-GR" sz="4000"/>
              <a:t>Λογιστική Ι</a:t>
            </a:r>
          </a:p>
        </p:txBody>
      </p:sp>
      <p:sp>
        <p:nvSpPr>
          <p:cNvPr id="3" name="Υπότιτλος 2">
            <a:extLst>
              <a:ext uri="{FF2B5EF4-FFF2-40B4-BE49-F238E27FC236}">
                <a16:creationId xmlns:a16="http://schemas.microsoft.com/office/drawing/2014/main" id="{1B9EE386-2C5C-4370-9E0C-B61B9A9674AD}"/>
              </a:ext>
            </a:extLst>
          </p:cNvPr>
          <p:cNvSpPr>
            <a:spLocks noGrp="1"/>
          </p:cNvSpPr>
          <p:nvPr>
            <p:ph type="subTitle" idx="1"/>
          </p:nvPr>
        </p:nvSpPr>
        <p:spPr>
          <a:xfrm>
            <a:off x="7389965" y="4157933"/>
            <a:ext cx="3485072" cy="1026544"/>
          </a:xfrm>
        </p:spPr>
        <p:txBody>
          <a:bodyPr>
            <a:normAutofit/>
          </a:bodyPr>
          <a:lstStyle/>
          <a:p>
            <a:pPr algn="l"/>
            <a:r>
              <a:rPr lang="el-GR" dirty="0">
                <a:solidFill>
                  <a:srgbClr val="D8AC6B"/>
                </a:solidFill>
              </a:rPr>
              <a:t>Δρ. </a:t>
            </a:r>
            <a:r>
              <a:rPr lang="el-GR" dirty="0" err="1">
                <a:solidFill>
                  <a:srgbClr val="D8AC6B"/>
                </a:solidFill>
              </a:rPr>
              <a:t>Οζούνη</a:t>
            </a:r>
            <a:r>
              <a:rPr lang="el-GR" dirty="0">
                <a:solidFill>
                  <a:srgbClr val="D8AC6B"/>
                </a:solidFill>
              </a:rPr>
              <a:t> Ειρήνη</a:t>
            </a:r>
          </a:p>
          <a:p>
            <a:pPr algn="l"/>
            <a:r>
              <a:rPr lang="en-US" dirty="0">
                <a:solidFill>
                  <a:srgbClr val="D8AC6B"/>
                </a:solidFill>
              </a:rPr>
              <a:t>eirinioz@yahoo.gr</a:t>
            </a:r>
            <a:endParaRPr lang="el-GR" dirty="0">
              <a:solidFill>
                <a:srgbClr val="D8AC6B"/>
              </a:solidFill>
            </a:endParaRPr>
          </a:p>
          <a:p>
            <a:pPr algn="l"/>
            <a:endParaRPr lang="el-GR" dirty="0">
              <a:solidFill>
                <a:srgbClr val="D8AC6B"/>
              </a:solidFill>
            </a:endParaRPr>
          </a:p>
        </p:txBody>
      </p:sp>
    </p:spTree>
    <p:extLst>
      <p:ext uri="{BB962C8B-B14F-4D97-AF65-F5344CB8AC3E}">
        <p14:creationId xmlns:p14="http://schemas.microsoft.com/office/powerpoint/2010/main" val="31959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1300353"/>
            <a:ext cx="8282880" cy="3777622"/>
          </a:xfrm>
        </p:spPr>
        <p:txBody>
          <a:bodyPr>
            <a:noAutofit/>
          </a:bodyPr>
          <a:lstStyle/>
          <a:p>
            <a:r>
              <a:rPr lang="el-GR" sz="2400" dirty="0"/>
              <a:t>Πολλές διατυπώσεις κατά την ίδρυση και λειτουργία</a:t>
            </a:r>
          </a:p>
          <a:p>
            <a:r>
              <a:rPr lang="el-GR" sz="2400" dirty="0"/>
              <a:t>Μικρότερη ευελιξία στις αλλαγές της αγοράς και του περιβάλλοντος</a:t>
            </a:r>
          </a:p>
          <a:p>
            <a:r>
              <a:rPr lang="el-GR" sz="2400" dirty="0"/>
              <a:t>Μπορεί να εκλείπει το κίνητρο του επιχειρηματία για ενεργό συμμετοχή</a:t>
            </a:r>
          </a:p>
          <a:p>
            <a:r>
              <a:rPr lang="el-GR" sz="2400" dirty="0"/>
              <a:t>Τα δάνεια απαιτούν εμπράγματη ασφάλεια (εγγύηση)</a:t>
            </a:r>
          </a:p>
          <a:p>
            <a:r>
              <a:rPr lang="el-GR" sz="2400" dirty="0"/>
              <a:t>Διπλή φορολόγηση μετόχων ( εταιρικός φόρος κερδών, φόρος εισοδήματος επί διανεμόμενα κέρδη) </a:t>
            </a:r>
          </a:p>
          <a:p>
            <a:r>
              <a:rPr lang="el-GR" sz="2400" dirty="0"/>
              <a:t>Αυστηρότερος κρατικός και δημόσιος έλεγχος</a:t>
            </a:r>
          </a:p>
          <a:p>
            <a:r>
              <a:rPr lang="el-GR" sz="2400" dirty="0"/>
              <a:t>Βραδυκίνητη διαδικασία λήψης αποφάσεων</a:t>
            </a:r>
          </a:p>
        </p:txBody>
      </p:sp>
      <p:sp>
        <p:nvSpPr>
          <p:cNvPr id="4" name="Title 1">
            <a:extLst>
              <a:ext uri="{FF2B5EF4-FFF2-40B4-BE49-F238E27FC236}">
                <a16:creationId xmlns:a16="http://schemas.microsoft.com/office/drawing/2014/main" id="{F26B6148-4D98-45BF-AC3F-1BFCB4CE122E}"/>
              </a:ext>
            </a:extLst>
          </p:cNvPr>
          <p:cNvSpPr txBox="1">
            <a:spLocks/>
          </p:cNvSpPr>
          <p:nvPr/>
        </p:nvSpPr>
        <p:spPr>
          <a:xfrm>
            <a:off x="310703" y="99950"/>
            <a:ext cx="9105965"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b="1" dirty="0"/>
              <a:t>Μειονεκτήματα Α.Ε.</a:t>
            </a:r>
          </a:p>
        </p:txBody>
      </p:sp>
    </p:spTree>
    <p:extLst>
      <p:ext uri="{BB962C8B-B14F-4D97-AF65-F5344CB8AC3E}">
        <p14:creationId xmlns:p14="http://schemas.microsoft.com/office/powerpoint/2010/main" val="165515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24" y="1153423"/>
            <a:ext cx="12221876" cy="5552177"/>
          </a:xfrm>
        </p:spPr>
        <p:txBody>
          <a:bodyPr>
            <a:noAutofit/>
          </a:bodyPr>
          <a:lstStyle/>
          <a:p>
            <a:pPr marL="0" indent="0">
              <a:buNone/>
            </a:pPr>
            <a:r>
              <a:rPr lang="el-GR" sz="2400" dirty="0"/>
              <a:t>Ενδιάμεσο τύπο μεταξύ προσωπικής εταιρείας και εταιρείας κεφαλαίου αλλά προσομοιάζει περισσότερο στις δεύτερες</a:t>
            </a:r>
          </a:p>
          <a:p>
            <a:r>
              <a:rPr lang="el-GR" sz="2400" dirty="0"/>
              <a:t>Το κεφάλαιο διαιρείται σε ίσα μερίδια που δεν είναι όμως μετοχές και δεν μεταβιβάζονται εύκολα</a:t>
            </a:r>
          </a:p>
          <a:p>
            <a:r>
              <a:rPr lang="el-GR" sz="2400" dirty="0"/>
              <a:t>Η αύξηση ή μείωση του εταιρικού κεφαλαίου γίνεται με τροποποίηση του καταστατικού.</a:t>
            </a:r>
          </a:p>
          <a:p>
            <a:r>
              <a:rPr lang="el-GR" sz="2400" dirty="0"/>
              <a:t> Η ευθύνη των εταίρων είναι μέχρι το ποσό της εισφοράς τους</a:t>
            </a:r>
          </a:p>
          <a:p>
            <a:r>
              <a:rPr lang="el-GR" sz="2400" dirty="0"/>
              <a:t>Η διοίκηση ασκείται από τους συνέταιρους</a:t>
            </a:r>
          </a:p>
          <a:p>
            <a:r>
              <a:rPr lang="el-GR" sz="2400" dirty="0"/>
              <a:t>Συνδυάζει σε ένα βαθμό τα πλεονεκτήματα των δύο κατηγοριών και ενδείκνυται για εταιρείες μικρού σχετικά κεφαλαίου και μεγέθους. </a:t>
            </a:r>
            <a:r>
              <a:rPr lang="el-GR" altLang="el-GR" sz="2100" dirty="0">
                <a:ln>
                  <a:solidFill>
                    <a:srgbClr val="000000">
                      <a:lumMod val="75000"/>
                      <a:lumOff val="25000"/>
                      <a:alpha val="10000"/>
                    </a:srgbClr>
                  </a:solidFill>
                </a:ln>
                <a:solidFill>
                  <a:srgbClr val="002060"/>
                </a:solidFill>
                <a:effectLst>
                  <a:outerShdw blurRad="9525" dist="25400" dir="14640000" algn="tl" rotWithShape="0">
                    <a:srgbClr val="000000">
                      <a:alpha val="30000"/>
                    </a:srgbClr>
                  </a:outerShdw>
                </a:effectLst>
              </a:rPr>
              <a:t>Ο τύπος της Ε.Π.Ε. προτιμάται όταν οι εταίροι δεν θέλουν να διακινδυνεύσουν ολόκληρη την προσωπική τους περιουσία και συγχρόνως δεν είναι διατεθειμένοι να προχωρήσουν σε  Ανώνυμη Εταιρεία.</a:t>
            </a:r>
          </a:p>
          <a:p>
            <a:endParaRPr lang="el-GR" sz="2400" dirty="0"/>
          </a:p>
        </p:txBody>
      </p:sp>
      <p:sp>
        <p:nvSpPr>
          <p:cNvPr id="6" name="Title 1">
            <a:extLst>
              <a:ext uri="{FF2B5EF4-FFF2-40B4-BE49-F238E27FC236}">
                <a16:creationId xmlns:a16="http://schemas.microsoft.com/office/drawing/2014/main" id="{BA2AC1B1-D615-4860-9259-D87C64ED6BA4}"/>
              </a:ext>
            </a:extLst>
          </p:cNvPr>
          <p:cNvSpPr>
            <a:spLocks noGrp="1"/>
          </p:cNvSpPr>
          <p:nvPr>
            <p:ph type="title"/>
          </p:nvPr>
        </p:nvSpPr>
        <p:spPr>
          <a:xfrm>
            <a:off x="1701735" y="30378"/>
            <a:ext cx="9105965" cy="1280890"/>
          </a:xfrm>
        </p:spPr>
        <p:txBody>
          <a:bodyPr/>
          <a:lstStyle/>
          <a:p>
            <a:r>
              <a:rPr lang="el-GR" b="1" dirty="0"/>
              <a:t>Ε.Π.Ε. (Εταιρεία Περιορισμένης Ευθύνης)</a:t>
            </a:r>
          </a:p>
        </p:txBody>
      </p:sp>
    </p:spTree>
    <p:extLst>
      <p:ext uri="{BB962C8B-B14F-4D97-AF65-F5344CB8AC3E}">
        <p14:creationId xmlns:p14="http://schemas.microsoft.com/office/powerpoint/2010/main" val="105632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545814" y="104098"/>
            <a:ext cx="6589199" cy="1280890"/>
          </a:xfrm>
        </p:spPr>
        <p:txBody>
          <a:bodyPr/>
          <a:lstStyle/>
          <a:p>
            <a:r>
              <a:rPr lang="el-GR" b="1" dirty="0">
                <a:solidFill>
                  <a:srgbClr val="C00000"/>
                </a:solidFill>
              </a:rPr>
              <a:t>Κατάταξη των Επιχειρήσεων</a:t>
            </a:r>
            <a:endParaRPr lang="el-GR" b="1" dirty="0"/>
          </a:p>
        </p:txBody>
      </p:sp>
      <p:sp>
        <p:nvSpPr>
          <p:cNvPr id="3" name="Content Placeholder 2"/>
          <p:cNvSpPr>
            <a:spLocks noGrp="1"/>
          </p:cNvSpPr>
          <p:nvPr>
            <p:ph idx="1"/>
          </p:nvPr>
        </p:nvSpPr>
        <p:spPr>
          <a:xfrm>
            <a:off x="1521551" y="980728"/>
            <a:ext cx="6591985" cy="3777622"/>
          </a:xfrm>
        </p:spPr>
        <p:txBody>
          <a:bodyPr/>
          <a:lstStyle/>
          <a:p>
            <a:r>
              <a:rPr lang="el-GR" b="1" dirty="0"/>
              <a:t>Ιδιωτική Κεφαλαιουχική Εταιρεία (Ι.Κ.Ε.)</a:t>
            </a:r>
          </a:p>
          <a:p>
            <a:endParaRPr lang="el-GR" dirty="0"/>
          </a:p>
        </p:txBody>
      </p:sp>
      <p:sp>
        <p:nvSpPr>
          <p:cNvPr id="6" name="Rectangle 5"/>
          <p:cNvSpPr/>
          <p:nvPr/>
        </p:nvSpPr>
        <p:spPr>
          <a:xfrm>
            <a:off x="1521550" y="1530711"/>
            <a:ext cx="9038946" cy="2862322"/>
          </a:xfrm>
          <a:prstGeom prst="rect">
            <a:avLst/>
          </a:prstGeom>
        </p:spPr>
        <p:txBody>
          <a:bodyPr wrap="square">
            <a:spAutoFit/>
          </a:bodyPr>
          <a:lstStyle/>
          <a:p>
            <a:pPr marL="342900" indent="-342900">
              <a:buFont typeface="Arial" panose="020B0604020202020204" pitchFamily="34" charset="0"/>
              <a:buChar char="•"/>
            </a:pPr>
            <a:r>
              <a:rPr lang="el-GR" sz="2000" dirty="0">
                <a:solidFill>
                  <a:prstClr val="black"/>
                </a:solidFill>
                <a:latin typeface="Century Gothic" panose="020B0502020202020204"/>
              </a:rPr>
              <a:t>Με το ν.4072/2012 θεσπίστηκε μια νέα εταιρική μορφή, η Ιδιωτική Κεφαλαιουχική Εταιρεία (Ι.Κ.Ε.). Πρόκειται για μια εταιρική μορφή που λειτουργεί ως ενδιάμεσος κρίκος των μικρών και μεγάλων εταιρειών, παρουσιάζοντας αρκετές ομοιότητες με την Ε.Π.Ε.. Αντιστοιχεί στο διεθνή όρο </a:t>
            </a:r>
            <a:r>
              <a:rPr lang="el-GR" sz="2000" dirty="0" err="1">
                <a:solidFill>
                  <a:prstClr val="black"/>
                </a:solidFill>
                <a:latin typeface="Century Gothic" panose="020B0502020202020204"/>
              </a:rPr>
              <a:t>Private</a:t>
            </a:r>
            <a:r>
              <a:rPr lang="el-GR" sz="2000" dirty="0">
                <a:solidFill>
                  <a:prstClr val="black"/>
                </a:solidFill>
                <a:latin typeface="Century Gothic" panose="020B0502020202020204"/>
              </a:rPr>
              <a:t> </a:t>
            </a:r>
            <a:r>
              <a:rPr lang="el-GR" sz="2000" dirty="0" err="1">
                <a:solidFill>
                  <a:prstClr val="black"/>
                </a:solidFill>
                <a:latin typeface="Century Gothic" panose="020B0502020202020204"/>
              </a:rPr>
              <a:t>Company</a:t>
            </a:r>
            <a:r>
              <a:rPr lang="el-GR" sz="2000" dirty="0">
                <a:solidFill>
                  <a:prstClr val="black"/>
                </a:solidFill>
                <a:latin typeface="Century Gothic" panose="020B0502020202020204"/>
              </a:rPr>
              <a:t>.</a:t>
            </a:r>
          </a:p>
          <a:p>
            <a:pPr marL="342900" indent="-342900">
              <a:buFont typeface="Arial" panose="020B0604020202020204" pitchFamily="34" charset="0"/>
              <a:buChar char="•"/>
            </a:pPr>
            <a:endParaRPr lang="el-GR" sz="2000" dirty="0">
              <a:solidFill>
                <a:prstClr val="black"/>
              </a:solidFill>
              <a:latin typeface="Century Gothic" panose="020B0502020202020204"/>
            </a:endParaRPr>
          </a:p>
          <a:p>
            <a:pPr marL="342900" indent="-342900">
              <a:buFont typeface="Arial" panose="020B0604020202020204" pitchFamily="34" charset="0"/>
              <a:buChar char="•"/>
            </a:pPr>
            <a:r>
              <a:rPr lang="el-GR" sz="2000" dirty="0">
                <a:solidFill>
                  <a:prstClr val="black"/>
                </a:solidFill>
                <a:latin typeface="Century Gothic" panose="020B0502020202020204"/>
              </a:rPr>
              <a:t>Ειδικό χαρακτηριστικό της Ι.Κ.Ε. και εξήγηση ευελιξίας της είναι α) το απαιτούμενο κεφάλαιο του (1) ενός ευρώ και η μεγάλη ελευθερία των διατάξεων του καταστατικού της. </a:t>
            </a:r>
            <a:endParaRPr lang="el-GR" sz="2000" dirty="0">
              <a:solidFill>
                <a:prstClr val="black">
                  <a:lumMod val="75000"/>
                  <a:lumOff val="25000"/>
                </a:prstClr>
              </a:solidFill>
              <a:latin typeface="Century Gothic" panose="020B0502020202020204"/>
            </a:endParaRPr>
          </a:p>
        </p:txBody>
      </p:sp>
      <p:sp>
        <p:nvSpPr>
          <p:cNvPr id="7" name="Rectangle 6"/>
          <p:cNvSpPr/>
          <p:nvPr/>
        </p:nvSpPr>
        <p:spPr>
          <a:xfrm>
            <a:off x="1545813" y="4411617"/>
            <a:ext cx="9122187" cy="2246769"/>
          </a:xfrm>
          <a:prstGeom prst="rect">
            <a:avLst/>
          </a:prstGeom>
        </p:spPr>
        <p:txBody>
          <a:bodyPr wrap="square">
            <a:spAutoFit/>
          </a:bodyPr>
          <a:lstStyle/>
          <a:p>
            <a:pPr marL="342900" indent="-342900" algn="just">
              <a:buFont typeface="Arial" panose="020B0604020202020204" pitchFamily="34" charset="0"/>
              <a:buChar char="•"/>
            </a:pPr>
            <a:r>
              <a:rPr lang="el-GR" sz="2000" dirty="0">
                <a:solidFill>
                  <a:prstClr val="black"/>
                </a:solidFill>
                <a:latin typeface="Century Gothic" panose="020B0502020202020204"/>
              </a:rPr>
              <a:t>Γίνεται διαχωρισμός των λειτουργιών των εταίρων, καθώς υπάρχουν εταίροι που εισφέρουν μετρητά, περιουσιακά στοιχεία, εταίροι που ασχολούνται με την καθημερινή δραστηριότητα (προσφορά εργασίας), εταίροι που εισφέρουν ειδικές γνώσεις και επιστημονικές ικανότητες </a:t>
            </a:r>
            <a:r>
              <a:rPr lang="el-GR" sz="2000" dirty="0" err="1">
                <a:solidFill>
                  <a:prstClr val="black"/>
                </a:solidFill>
                <a:latin typeface="Century Gothic" panose="020B0502020202020204"/>
              </a:rPr>
              <a:t>κτλ</a:t>
            </a:r>
            <a:r>
              <a:rPr lang="el-GR" sz="2000" dirty="0">
                <a:solidFill>
                  <a:prstClr val="black"/>
                </a:solidFill>
                <a:latin typeface="Century Gothic" panose="020B0502020202020204"/>
              </a:rPr>
              <a:t> </a:t>
            </a:r>
          </a:p>
          <a:p>
            <a:pPr marL="342900" indent="-342900" algn="just">
              <a:buFont typeface="Arial" panose="020B0604020202020204" pitchFamily="34" charset="0"/>
              <a:buChar char="•"/>
            </a:pPr>
            <a:endParaRPr lang="el-GR" sz="2000" dirty="0">
              <a:solidFill>
                <a:prstClr val="black"/>
              </a:solidFill>
              <a:latin typeface="Century Gothic" panose="020B0502020202020204"/>
            </a:endParaRPr>
          </a:p>
          <a:p>
            <a:pPr marL="342900" indent="-342900" algn="just">
              <a:buFont typeface="Arial" panose="020B0604020202020204" pitchFamily="34" charset="0"/>
              <a:buChar char="•"/>
            </a:pPr>
            <a:r>
              <a:rPr lang="el-GR" sz="2000" dirty="0">
                <a:solidFill>
                  <a:prstClr val="black"/>
                </a:solidFill>
                <a:latin typeface="Century Gothic" panose="020B0502020202020204"/>
              </a:rPr>
              <a:t>Κατάλληλη για οικογενειακές επιχειρήσεις</a:t>
            </a:r>
          </a:p>
        </p:txBody>
      </p:sp>
    </p:spTree>
    <p:extLst>
      <p:ext uri="{BB962C8B-B14F-4D97-AF65-F5344CB8AC3E}">
        <p14:creationId xmlns:p14="http://schemas.microsoft.com/office/powerpoint/2010/main" val="30263664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1FD3A0-EF5A-4C4B-9674-19A7DB1B3DE3}"/>
              </a:ext>
            </a:extLst>
          </p:cNvPr>
          <p:cNvSpPr>
            <a:spLocks noGrp="1"/>
          </p:cNvSpPr>
          <p:nvPr>
            <p:ph type="title"/>
          </p:nvPr>
        </p:nvSpPr>
        <p:spPr>
          <a:xfrm>
            <a:off x="113695" y="-165100"/>
            <a:ext cx="10353762" cy="1257300"/>
          </a:xfrm>
        </p:spPr>
        <p:txBody>
          <a:bodyPr/>
          <a:lstStyle/>
          <a:p>
            <a:pPr algn="l"/>
            <a:r>
              <a:rPr lang="el-GR" dirty="0">
                <a:solidFill>
                  <a:srgbClr val="002060"/>
                </a:solidFill>
              </a:rPr>
              <a:t>Βραχυχρόνιοι στόχοι μιας Επιχείρησης </a:t>
            </a:r>
          </a:p>
        </p:txBody>
      </p:sp>
      <p:sp>
        <p:nvSpPr>
          <p:cNvPr id="3" name="Θέση περιεχομένου 2">
            <a:extLst>
              <a:ext uri="{FF2B5EF4-FFF2-40B4-BE49-F238E27FC236}">
                <a16:creationId xmlns:a16="http://schemas.microsoft.com/office/drawing/2014/main" id="{0DD259E2-73BF-4947-8053-B0A6C0294AAE}"/>
              </a:ext>
            </a:extLst>
          </p:cNvPr>
          <p:cNvSpPr>
            <a:spLocks noGrp="1"/>
          </p:cNvSpPr>
          <p:nvPr>
            <p:ph idx="1"/>
          </p:nvPr>
        </p:nvSpPr>
        <p:spPr>
          <a:xfrm>
            <a:off x="227994" y="1282700"/>
            <a:ext cx="11176605" cy="6146800"/>
          </a:xfrm>
        </p:spPr>
        <p:txBody>
          <a:bodyPr>
            <a:normAutofit/>
          </a:bodyPr>
          <a:lstStyle/>
          <a:p>
            <a:r>
              <a:rPr lang="el-GR" sz="2400" dirty="0">
                <a:solidFill>
                  <a:srgbClr val="002060"/>
                </a:solidFill>
              </a:rPr>
              <a:t>Η συνεχής και απρόσκοπτή λειτουργία της παραγωγικής διαδικασίας</a:t>
            </a:r>
          </a:p>
          <a:p>
            <a:r>
              <a:rPr lang="el-GR" sz="2400" dirty="0">
                <a:solidFill>
                  <a:srgbClr val="002060"/>
                </a:solidFill>
              </a:rPr>
              <a:t>Η έγκαιρη εξόφληση των ληξιπρόθεσμων και βραχυπρόθεσμων υποχρεώσεων </a:t>
            </a:r>
          </a:p>
          <a:p>
            <a:r>
              <a:rPr lang="el-GR" sz="2400" dirty="0">
                <a:solidFill>
                  <a:srgbClr val="002060"/>
                </a:solidFill>
              </a:rPr>
              <a:t>Η αποτελεσματική διάθεση των παραγόμενων προϊόντων </a:t>
            </a:r>
          </a:p>
          <a:p>
            <a:r>
              <a:rPr lang="el-GR" sz="2400" dirty="0">
                <a:solidFill>
                  <a:srgbClr val="002060"/>
                </a:solidFill>
              </a:rPr>
              <a:t>Η προμήθεια πρώτων και βοηθητικών υλών με τη χαμηλότερη δυνατή τιμή και την υψηλότερη ποιότητας</a:t>
            </a:r>
          </a:p>
          <a:p>
            <a:r>
              <a:rPr lang="el-GR" sz="2400" dirty="0">
                <a:solidFill>
                  <a:srgbClr val="002060"/>
                </a:solidFill>
              </a:rPr>
              <a:t>Η κάλυψη των εξόδων παραγωγής και των αντίστοιχων γενικών εξόδων </a:t>
            </a:r>
          </a:p>
          <a:p>
            <a:r>
              <a:rPr lang="el-GR" sz="2400" dirty="0">
                <a:solidFill>
                  <a:srgbClr val="002060"/>
                </a:solidFill>
              </a:rPr>
              <a:t>Η εξεύρεση του καταλληλότερου εργατοτεχνικού προσωπικού </a:t>
            </a:r>
          </a:p>
          <a:p>
            <a:r>
              <a:rPr lang="el-GR" sz="2400" dirty="0">
                <a:solidFill>
                  <a:srgbClr val="002060"/>
                </a:solidFill>
              </a:rPr>
              <a:t>Η ορθολογική οργάνωση της εργασίας και του παραγωγικού εξοπλισμού</a:t>
            </a:r>
          </a:p>
          <a:p>
            <a:r>
              <a:rPr lang="el-GR" sz="2400" dirty="0">
                <a:solidFill>
                  <a:srgbClr val="002060"/>
                </a:solidFill>
              </a:rPr>
              <a:t>Η προώθηση διαδικασιών εσωτερικού ελέγχου και προγραμματισμού της δράσης της</a:t>
            </a:r>
          </a:p>
        </p:txBody>
      </p:sp>
    </p:spTree>
    <p:extLst>
      <p:ext uri="{BB962C8B-B14F-4D97-AF65-F5344CB8AC3E}">
        <p14:creationId xmlns:p14="http://schemas.microsoft.com/office/powerpoint/2010/main" val="144402946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5521FE-1D2B-4C35-B610-924F4944525D}"/>
              </a:ext>
            </a:extLst>
          </p:cNvPr>
          <p:cNvSpPr>
            <a:spLocks noGrp="1"/>
          </p:cNvSpPr>
          <p:nvPr>
            <p:ph type="title"/>
          </p:nvPr>
        </p:nvSpPr>
        <p:spPr>
          <a:xfrm>
            <a:off x="786795" y="177800"/>
            <a:ext cx="10353762" cy="1257300"/>
          </a:xfrm>
        </p:spPr>
        <p:txBody>
          <a:bodyPr/>
          <a:lstStyle/>
          <a:p>
            <a:pPr algn="l"/>
            <a:r>
              <a:rPr lang="el-GR" dirty="0">
                <a:solidFill>
                  <a:srgbClr val="002060"/>
                </a:solidFill>
              </a:rPr>
              <a:t>Μακροχρόνιοι Στόχοι μιας Επιχείρησης</a:t>
            </a:r>
          </a:p>
        </p:txBody>
      </p:sp>
      <p:sp>
        <p:nvSpPr>
          <p:cNvPr id="3" name="Θέση περιεχομένου 2">
            <a:extLst>
              <a:ext uri="{FF2B5EF4-FFF2-40B4-BE49-F238E27FC236}">
                <a16:creationId xmlns:a16="http://schemas.microsoft.com/office/drawing/2014/main" id="{2AA8E4CE-79AA-4633-AB23-D273F0C3ADB9}"/>
              </a:ext>
            </a:extLst>
          </p:cNvPr>
          <p:cNvSpPr>
            <a:spLocks noGrp="1"/>
          </p:cNvSpPr>
          <p:nvPr>
            <p:ph idx="1"/>
          </p:nvPr>
        </p:nvSpPr>
        <p:spPr>
          <a:xfrm>
            <a:off x="462221" y="1435100"/>
            <a:ext cx="11267557" cy="4838699"/>
          </a:xfrm>
          <a:effectLst>
            <a:outerShdw blurRad="25400" dir="17880000">
              <a:srgbClr val="000000">
                <a:alpha val="46000"/>
              </a:srgbClr>
            </a:outerShdw>
          </a:effectLst>
        </p:spPr>
        <p:txBody>
          <a:bodyPr vert="horz" lIns="91440" tIns="45720" rIns="91440" bIns="45720" rtlCol="0" anchor="t">
            <a:normAutofit fontScale="92500"/>
          </a:bodyPr>
          <a:lstStyle/>
          <a:p>
            <a:r>
              <a:rPr lang="el-GR" sz="2400" dirty="0">
                <a:solidFill>
                  <a:srgbClr val="002060"/>
                </a:solidFill>
              </a:rPr>
              <a:t>Η μεγιστοποίηση των επενδύσεων σε περιουσιακά στοιχεία</a:t>
            </a:r>
          </a:p>
          <a:p>
            <a:r>
              <a:rPr lang="el-GR" sz="2400" dirty="0">
                <a:solidFill>
                  <a:srgbClr val="002060"/>
                </a:solidFill>
              </a:rPr>
              <a:t>Η μεγιστοποίηση των διανεμόμενων κερδών </a:t>
            </a:r>
          </a:p>
          <a:p>
            <a:r>
              <a:rPr lang="el-GR" sz="2400" dirty="0">
                <a:solidFill>
                  <a:srgbClr val="002060"/>
                </a:solidFill>
              </a:rPr>
              <a:t>Η μεγιστοποίηση των πωλήσεων </a:t>
            </a:r>
          </a:p>
          <a:p>
            <a:r>
              <a:rPr lang="el-GR" sz="2400" dirty="0">
                <a:solidFill>
                  <a:srgbClr val="002060"/>
                </a:solidFill>
              </a:rPr>
              <a:t>Η μεγιστοποίηση του μεριδίου της αγοράς </a:t>
            </a:r>
          </a:p>
          <a:p>
            <a:r>
              <a:rPr lang="el-GR" sz="2400" dirty="0">
                <a:solidFill>
                  <a:srgbClr val="002060"/>
                </a:solidFill>
              </a:rPr>
              <a:t>Η επέκταση σε νέες αγορές</a:t>
            </a:r>
          </a:p>
          <a:p>
            <a:r>
              <a:rPr lang="el-GR" sz="2400" dirty="0">
                <a:solidFill>
                  <a:srgbClr val="002060"/>
                </a:solidFill>
              </a:rPr>
              <a:t>Η ελαχιστοποίηση των γενικών και ειδικών εξόδων ανά μονάδα κόστους παραγωγής</a:t>
            </a:r>
          </a:p>
          <a:p>
            <a:r>
              <a:rPr lang="el-GR" sz="2400" dirty="0">
                <a:solidFill>
                  <a:srgbClr val="002060"/>
                </a:solidFill>
              </a:rPr>
              <a:t>Η ελαχιστοποίηση του χρόνου παραγωγής</a:t>
            </a:r>
          </a:p>
          <a:p>
            <a:r>
              <a:rPr lang="el-GR" sz="2400" dirty="0">
                <a:solidFill>
                  <a:srgbClr val="002060"/>
                </a:solidFill>
              </a:rPr>
              <a:t>Η ελαχιστοποίηση ζημίας </a:t>
            </a:r>
          </a:p>
          <a:p>
            <a:r>
              <a:rPr lang="el-GR" sz="2400" dirty="0">
                <a:solidFill>
                  <a:srgbClr val="002060"/>
                </a:solidFill>
              </a:rPr>
              <a:t>Η ελαχιστοποίηση της μόλυνσης του περιβάλλοντος και εξασθένισης των φυσικών πόρων</a:t>
            </a:r>
          </a:p>
        </p:txBody>
      </p:sp>
    </p:spTree>
    <p:extLst>
      <p:ext uri="{BB962C8B-B14F-4D97-AF65-F5344CB8AC3E}">
        <p14:creationId xmlns:p14="http://schemas.microsoft.com/office/powerpoint/2010/main" val="211129688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7BFC7C-7080-4D8E-B3D1-79475153D86B}"/>
              </a:ext>
            </a:extLst>
          </p:cNvPr>
          <p:cNvSpPr>
            <a:spLocks noGrp="1"/>
          </p:cNvSpPr>
          <p:nvPr>
            <p:ph idx="1"/>
          </p:nvPr>
        </p:nvSpPr>
        <p:spPr>
          <a:xfrm>
            <a:off x="406400" y="1524000"/>
            <a:ext cx="11102457" cy="4889499"/>
          </a:xfrm>
        </p:spPr>
        <p:txBody>
          <a:bodyPr>
            <a:normAutofit/>
          </a:bodyPr>
          <a:lstStyle/>
          <a:p>
            <a:r>
              <a:rPr lang="el-GR" sz="2400" dirty="0">
                <a:solidFill>
                  <a:srgbClr val="002060"/>
                </a:solidFill>
              </a:rPr>
              <a:t>Η εξασφάλιση συνεχούς απασχόλησης του προσωπικού</a:t>
            </a:r>
          </a:p>
          <a:p>
            <a:r>
              <a:rPr lang="el-GR" sz="2400" dirty="0">
                <a:solidFill>
                  <a:srgbClr val="002060"/>
                </a:solidFill>
              </a:rPr>
              <a:t>Η αύξηση εργασιακής ασφάλειας και ικανοποίησης των εργαζομένων </a:t>
            </a:r>
          </a:p>
          <a:p>
            <a:r>
              <a:rPr lang="el-GR" sz="2400" dirty="0">
                <a:solidFill>
                  <a:srgbClr val="002060"/>
                </a:solidFill>
              </a:rPr>
              <a:t>Η αύξηση της παραγωγικότητας της εργασίας</a:t>
            </a:r>
          </a:p>
          <a:p>
            <a:r>
              <a:rPr lang="el-GR" sz="2400" dirty="0">
                <a:solidFill>
                  <a:srgbClr val="002060"/>
                </a:solidFill>
              </a:rPr>
              <a:t>Η συνεχής επιμόρφωση και εκπαίδευση του προσωπικού στις νέες τεχνολογίες</a:t>
            </a:r>
          </a:p>
          <a:p>
            <a:r>
              <a:rPr lang="el-GR" sz="2400" dirty="0">
                <a:solidFill>
                  <a:srgbClr val="002060"/>
                </a:solidFill>
              </a:rPr>
              <a:t>Η διατήρηση υψηλού επιπέδου προγράμματος έρευνας και ανάπτυξης</a:t>
            </a:r>
          </a:p>
          <a:p>
            <a:r>
              <a:rPr lang="el-GR" sz="2400" dirty="0">
                <a:solidFill>
                  <a:srgbClr val="002060"/>
                </a:solidFill>
              </a:rPr>
              <a:t>Η βελτίωση της ποιότητας των προϊόντων / υπηρεσιών </a:t>
            </a:r>
          </a:p>
          <a:p>
            <a:r>
              <a:rPr lang="el-GR" sz="2400" dirty="0">
                <a:solidFill>
                  <a:srgbClr val="002060"/>
                </a:solidFill>
              </a:rPr>
              <a:t>Η δυνατότητα ενεργειών εταιρικής κοινωνικής ευθύνης </a:t>
            </a:r>
          </a:p>
        </p:txBody>
      </p:sp>
      <p:sp>
        <p:nvSpPr>
          <p:cNvPr id="4" name="Τίτλος 1">
            <a:extLst>
              <a:ext uri="{FF2B5EF4-FFF2-40B4-BE49-F238E27FC236}">
                <a16:creationId xmlns:a16="http://schemas.microsoft.com/office/drawing/2014/main" id="{D4B9C4E0-E883-4DDD-AB8D-518C408F527B}"/>
              </a:ext>
            </a:extLst>
          </p:cNvPr>
          <p:cNvSpPr>
            <a:spLocks noGrp="1"/>
          </p:cNvSpPr>
          <p:nvPr>
            <p:ph type="title"/>
          </p:nvPr>
        </p:nvSpPr>
        <p:spPr>
          <a:xfrm>
            <a:off x="0" y="0"/>
            <a:ext cx="12192000" cy="1257300"/>
          </a:xfrm>
        </p:spPr>
        <p:txBody>
          <a:bodyPr/>
          <a:lstStyle/>
          <a:p>
            <a:pPr algn="l"/>
            <a:r>
              <a:rPr lang="el-GR" dirty="0">
                <a:solidFill>
                  <a:srgbClr val="002060"/>
                </a:solidFill>
              </a:rPr>
              <a:t>Και άλλοι Μακροχρόνιοι Στόχοι μιας Επιχείρησης…</a:t>
            </a:r>
          </a:p>
        </p:txBody>
      </p:sp>
    </p:spTree>
    <p:extLst>
      <p:ext uri="{BB962C8B-B14F-4D97-AF65-F5344CB8AC3E}">
        <p14:creationId xmlns:p14="http://schemas.microsoft.com/office/powerpoint/2010/main" val="368110796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43BF8F-DE61-4DC5-BE32-58E6DC712844}"/>
              </a:ext>
            </a:extLst>
          </p:cNvPr>
          <p:cNvSpPr>
            <a:spLocks noGrp="1"/>
          </p:cNvSpPr>
          <p:nvPr>
            <p:ph type="title"/>
          </p:nvPr>
        </p:nvSpPr>
        <p:spPr>
          <a:xfrm>
            <a:off x="0" y="-190499"/>
            <a:ext cx="10353762" cy="1257300"/>
          </a:xfrm>
        </p:spPr>
        <p:txBody>
          <a:bodyPr/>
          <a:lstStyle/>
          <a:p>
            <a:pPr algn="l"/>
            <a:r>
              <a:rPr lang="el-GR" dirty="0">
                <a:solidFill>
                  <a:srgbClr val="002060"/>
                </a:solidFill>
              </a:rPr>
              <a:t>Σκοπός της Λογιστικής Επιστήμης</a:t>
            </a:r>
          </a:p>
        </p:txBody>
      </p:sp>
      <p:sp>
        <p:nvSpPr>
          <p:cNvPr id="3" name="Θέση περιεχομένου 2">
            <a:extLst>
              <a:ext uri="{FF2B5EF4-FFF2-40B4-BE49-F238E27FC236}">
                <a16:creationId xmlns:a16="http://schemas.microsoft.com/office/drawing/2014/main" id="{78F3D3B4-63EE-490C-940B-D6652C6DD703}"/>
              </a:ext>
            </a:extLst>
          </p:cNvPr>
          <p:cNvSpPr>
            <a:spLocks noGrp="1"/>
          </p:cNvSpPr>
          <p:nvPr>
            <p:ph idx="1"/>
          </p:nvPr>
        </p:nvSpPr>
        <p:spPr>
          <a:xfrm>
            <a:off x="323850" y="1333500"/>
            <a:ext cx="11544300" cy="5524500"/>
          </a:xfrm>
        </p:spPr>
        <p:txBody>
          <a:bodyPr>
            <a:noAutofit/>
          </a:bodyPr>
          <a:lstStyle/>
          <a:p>
            <a:r>
              <a:rPr lang="el-GR" sz="2400" dirty="0">
                <a:solidFill>
                  <a:srgbClr val="002060"/>
                </a:solidFill>
              </a:rPr>
              <a:t>Η λογιστική επιστήμη αποσκοπεί στην παροχή πληροφοριών που αφορούν την επιχείρηση και κρίνονται απαραίτητες για την λήψη αποφάσεων σχετικά με τη διάθεση των οικονομικών μέσων. </a:t>
            </a:r>
          </a:p>
          <a:p>
            <a:pPr marL="36900" indent="0">
              <a:buNone/>
            </a:pPr>
            <a:r>
              <a:rPr lang="el-GR" sz="2400" b="1" dirty="0">
                <a:solidFill>
                  <a:srgbClr val="002060"/>
                </a:solidFill>
              </a:rPr>
              <a:t>Οι πληροφορίες αυτές θα πρέπει  να  πληρούν τις εξής προϋποθέσεις: </a:t>
            </a:r>
          </a:p>
          <a:p>
            <a:pPr marL="494100" indent="-457200">
              <a:buFont typeface="+mj-lt"/>
              <a:buAutoNum type="arabicPeriod"/>
            </a:pPr>
            <a:r>
              <a:rPr lang="el-GR" sz="2400" dirty="0">
                <a:solidFill>
                  <a:srgbClr val="002060"/>
                </a:solidFill>
              </a:rPr>
              <a:t>Έχουν </a:t>
            </a:r>
            <a:r>
              <a:rPr lang="el-GR" sz="2400" dirty="0" err="1">
                <a:solidFill>
                  <a:srgbClr val="002060"/>
                </a:solidFill>
              </a:rPr>
              <a:t>ποσοστικοποιηθεί</a:t>
            </a:r>
            <a:r>
              <a:rPr lang="el-GR" sz="2400" dirty="0">
                <a:solidFill>
                  <a:srgbClr val="002060"/>
                </a:solidFill>
              </a:rPr>
              <a:t> και εκφραστεί σε χρηματικούς όρους (ευρώ)</a:t>
            </a:r>
          </a:p>
          <a:p>
            <a:pPr marL="494100" indent="-457200">
              <a:buFont typeface="+mj-lt"/>
              <a:buAutoNum type="arabicPeriod"/>
            </a:pPr>
            <a:r>
              <a:rPr lang="el-GR" sz="2400" dirty="0">
                <a:solidFill>
                  <a:srgbClr val="002060"/>
                </a:solidFill>
              </a:rPr>
              <a:t>Έχουν παραχθεί με την εφαρμογή των γενικά ακολουθούμενων λογιστικών αρχών και κανόνων</a:t>
            </a:r>
          </a:p>
          <a:p>
            <a:pPr marL="494100" indent="-457200">
              <a:buFont typeface="+mj-lt"/>
              <a:buAutoNum type="arabicPeriod"/>
            </a:pPr>
            <a:r>
              <a:rPr lang="el-GR" sz="2400" dirty="0">
                <a:solidFill>
                  <a:srgbClr val="002060"/>
                </a:solidFill>
              </a:rPr>
              <a:t>Βοηθούν στην διοίκηση των επιχειρήσεων στην διαδικασία λήψης οικονομικών αποφάσεων </a:t>
            </a:r>
          </a:p>
          <a:p>
            <a:pPr marL="494100" indent="-457200">
              <a:buFont typeface="+mj-lt"/>
              <a:buAutoNum type="arabicPeriod"/>
            </a:pPr>
            <a:r>
              <a:rPr lang="el-GR" sz="2400" dirty="0">
                <a:solidFill>
                  <a:srgbClr val="002060"/>
                </a:solidFill>
              </a:rPr>
              <a:t>Εμφανίζονται και δημοσιοποιούνται με την μορφή λογιστικών καταστάσεων ή εκθέσεων </a:t>
            </a:r>
          </a:p>
        </p:txBody>
      </p:sp>
    </p:spTree>
    <p:extLst>
      <p:ext uri="{BB962C8B-B14F-4D97-AF65-F5344CB8AC3E}">
        <p14:creationId xmlns:p14="http://schemas.microsoft.com/office/powerpoint/2010/main" val="247308815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EEB7BA-4ADD-4AEB-997D-3FBE2F9CFE4B}"/>
              </a:ext>
            </a:extLst>
          </p:cNvPr>
          <p:cNvSpPr>
            <a:spLocks noGrp="1"/>
          </p:cNvSpPr>
          <p:nvPr>
            <p:ph type="title"/>
          </p:nvPr>
        </p:nvSpPr>
        <p:spPr>
          <a:xfrm>
            <a:off x="177195" y="101602"/>
            <a:ext cx="10353762" cy="1257300"/>
          </a:xfrm>
        </p:spPr>
        <p:txBody>
          <a:bodyPr/>
          <a:lstStyle/>
          <a:p>
            <a:pPr algn="l"/>
            <a:r>
              <a:rPr lang="el-GR" dirty="0">
                <a:solidFill>
                  <a:srgbClr val="002060"/>
                </a:solidFill>
              </a:rPr>
              <a:t>Αντικειμενικοί σκοποί της Λογιστικής Επιστήμης </a:t>
            </a:r>
          </a:p>
        </p:txBody>
      </p:sp>
      <p:sp>
        <p:nvSpPr>
          <p:cNvPr id="3" name="Θέση περιεχομένου 2">
            <a:extLst>
              <a:ext uri="{FF2B5EF4-FFF2-40B4-BE49-F238E27FC236}">
                <a16:creationId xmlns:a16="http://schemas.microsoft.com/office/drawing/2014/main" id="{FA4C98E4-FA43-4A60-8CC0-CA92CA91C47A}"/>
              </a:ext>
            </a:extLst>
          </p:cNvPr>
          <p:cNvSpPr>
            <a:spLocks noGrp="1"/>
          </p:cNvSpPr>
          <p:nvPr>
            <p:ph idx="1"/>
          </p:nvPr>
        </p:nvSpPr>
        <p:spPr>
          <a:xfrm>
            <a:off x="177195" y="1089025"/>
            <a:ext cx="12103705" cy="3714749"/>
          </a:xfrm>
        </p:spPr>
        <p:txBody>
          <a:bodyPr>
            <a:noAutofit/>
          </a:bodyPr>
          <a:lstStyle/>
          <a:p>
            <a:pPr marL="494100" indent="-457200">
              <a:buFont typeface="+mj-lt"/>
              <a:buAutoNum type="arabicPeriod"/>
            </a:pPr>
            <a:r>
              <a:rPr lang="el-GR" sz="2200" dirty="0">
                <a:solidFill>
                  <a:srgbClr val="002060"/>
                </a:solidFill>
              </a:rPr>
              <a:t>Ο προσδιορισμός της περιουσιακής κατάστασης της επιχείρησης (στοιχεία περιουσίας και κεφαλαίου)               </a:t>
            </a:r>
            <a:r>
              <a:rPr lang="el-GR" sz="2200" dirty="0">
                <a:solidFill>
                  <a:srgbClr val="00B0F0"/>
                </a:solidFill>
              </a:rPr>
              <a:t>Στατική Λογιστική                           </a:t>
            </a:r>
          </a:p>
          <a:p>
            <a:pPr marL="494100" indent="-457200">
              <a:buFont typeface="+mj-lt"/>
              <a:buAutoNum type="arabicPeriod"/>
            </a:pPr>
            <a:r>
              <a:rPr lang="el-GR" sz="2200" dirty="0">
                <a:solidFill>
                  <a:srgbClr val="002060"/>
                </a:solidFill>
              </a:rPr>
              <a:t>Η παρακολούθηση της διαχρονικής μεταβολής περιουσίας και κεφαλαίου              </a:t>
            </a:r>
            <a:r>
              <a:rPr lang="el-GR" sz="2200" dirty="0">
                <a:solidFill>
                  <a:srgbClr val="00B0F0"/>
                </a:solidFill>
              </a:rPr>
              <a:t>Δυναμική Λογιστική</a:t>
            </a:r>
          </a:p>
          <a:p>
            <a:pPr marL="494100" indent="-457200">
              <a:buFont typeface="+mj-lt"/>
              <a:buAutoNum type="arabicPeriod"/>
            </a:pPr>
            <a:r>
              <a:rPr lang="el-GR" sz="2200" dirty="0">
                <a:solidFill>
                  <a:srgbClr val="002060"/>
                </a:solidFill>
              </a:rPr>
              <a:t>Ο έλεγχος για την πρόληψη λαθών ή καταχρήσεων και η απόδοση ευθυνών</a:t>
            </a:r>
          </a:p>
          <a:p>
            <a:pPr marL="494100" indent="-457200">
              <a:buFont typeface="+mj-lt"/>
              <a:buAutoNum type="arabicPeriod"/>
            </a:pPr>
            <a:r>
              <a:rPr lang="el-GR" sz="2200" dirty="0">
                <a:solidFill>
                  <a:srgbClr val="002060"/>
                </a:solidFill>
              </a:rPr>
              <a:t>Ο προσδιορισμός του οικονομικού αποτελέσματος για ορισμένη χρονική περίοδο</a:t>
            </a:r>
          </a:p>
          <a:p>
            <a:pPr marL="494100" indent="-457200">
              <a:buFont typeface="+mj-lt"/>
              <a:buAutoNum type="arabicPeriod"/>
            </a:pPr>
            <a:r>
              <a:rPr lang="el-GR" sz="2200" dirty="0">
                <a:solidFill>
                  <a:srgbClr val="002060"/>
                </a:solidFill>
              </a:rPr>
              <a:t>Η συγκέντρωση και ταξινόμηση των οικονομικών και στατιστικών στοιχείων με σκοπό την παροχή πληροφοριών στη διοίκηση και στόχο την αποτελεσματική λειτουργία της επιχείρησης</a:t>
            </a:r>
          </a:p>
          <a:p>
            <a:pPr marL="494100" indent="-457200">
              <a:buFont typeface="+mj-lt"/>
              <a:buAutoNum type="arabicPeriod"/>
            </a:pPr>
            <a:r>
              <a:rPr lang="el-GR" sz="2200" dirty="0">
                <a:solidFill>
                  <a:srgbClr val="00B0F0"/>
                </a:solidFill>
              </a:rPr>
              <a:t>Η παροχή πληροφοριών σε πρόσωπα εκτός των οικονομικών μονάδων (Επενδυτές και Μελλοντικοί Επενδυτές, Δανειστές, Φορολογικές Αρχές, Χρηματοοικονομικοί Αναλυτές, Εργαζόμενοι, Ανταγωνιστές, Καταναλωτές)</a:t>
            </a:r>
          </a:p>
        </p:txBody>
      </p:sp>
      <p:cxnSp>
        <p:nvCxnSpPr>
          <p:cNvPr id="6" name="Ευθύγραμμο βέλος σύνδεσης 5">
            <a:extLst>
              <a:ext uri="{FF2B5EF4-FFF2-40B4-BE49-F238E27FC236}">
                <a16:creationId xmlns:a16="http://schemas.microsoft.com/office/drawing/2014/main" id="{BB1CEA4A-1CCF-4B03-94B4-25DE1453633E}"/>
              </a:ext>
            </a:extLst>
          </p:cNvPr>
          <p:cNvCxnSpPr/>
          <p:nvPr/>
        </p:nvCxnSpPr>
        <p:spPr>
          <a:xfrm>
            <a:off x="9336551" y="2222500"/>
            <a:ext cx="612000"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C7CAB637-C4C6-4BEE-8125-5B5705FB285A}"/>
              </a:ext>
            </a:extLst>
          </p:cNvPr>
          <p:cNvCxnSpPr/>
          <p:nvPr/>
        </p:nvCxnSpPr>
        <p:spPr>
          <a:xfrm>
            <a:off x="2425094" y="1638300"/>
            <a:ext cx="612000"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00744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BD295-1231-40F5-90C6-A23D187DB9C3}"/>
              </a:ext>
            </a:extLst>
          </p:cNvPr>
          <p:cNvSpPr>
            <a:spLocks noGrp="1"/>
          </p:cNvSpPr>
          <p:nvPr>
            <p:ph type="title"/>
          </p:nvPr>
        </p:nvSpPr>
        <p:spPr/>
        <p:txBody>
          <a:bodyPr/>
          <a:lstStyle/>
          <a:p>
            <a:pPr algn="l"/>
            <a:r>
              <a:rPr lang="el-GR" dirty="0">
                <a:solidFill>
                  <a:srgbClr val="002060"/>
                </a:solidFill>
              </a:rPr>
              <a:t>Κύρια εργαλεία..</a:t>
            </a:r>
          </a:p>
        </p:txBody>
      </p:sp>
      <p:sp>
        <p:nvSpPr>
          <p:cNvPr id="3" name="Θέση περιεχομένου 2">
            <a:extLst>
              <a:ext uri="{FF2B5EF4-FFF2-40B4-BE49-F238E27FC236}">
                <a16:creationId xmlns:a16="http://schemas.microsoft.com/office/drawing/2014/main" id="{0C7DFAF0-619E-45D2-8ADA-3559B42D4C2B}"/>
              </a:ext>
            </a:extLst>
          </p:cNvPr>
          <p:cNvSpPr>
            <a:spLocks noGrp="1"/>
          </p:cNvSpPr>
          <p:nvPr>
            <p:ph idx="1"/>
          </p:nvPr>
        </p:nvSpPr>
        <p:spPr/>
        <p:txBody>
          <a:bodyPr>
            <a:normAutofit/>
          </a:bodyPr>
          <a:lstStyle/>
          <a:p>
            <a:r>
              <a:rPr lang="el-GR" dirty="0">
                <a:solidFill>
                  <a:srgbClr val="002060"/>
                </a:solidFill>
              </a:rPr>
              <a:t>Ο Ισολογισμός </a:t>
            </a:r>
          </a:p>
          <a:p>
            <a:r>
              <a:rPr lang="el-GR" dirty="0">
                <a:solidFill>
                  <a:srgbClr val="002060"/>
                </a:solidFill>
              </a:rPr>
              <a:t>Η Απογραφή</a:t>
            </a:r>
          </a:p>
          <a:p>
            <a:r>
              <a:rPr lang="el-GR" dirty="0">
                <a:solidFill>
                  <a:srgbClr val="002060"/>
                </a:solidFill>
              </a:rPr>
              <a:t>Ο Λογαριασμός</a:t>
            </a:r>
          </a:p>
          <a:p>
            <a:r>
              <a:rPr lang="el-GR" dirty="0">
                <a:solidFill>
                  <a:srgbClr val="002060"/>
                </a:solidFill>
              </a:rPr>
              <a:t>Το Ημερολόγιο</a:t>
            </a:r>
          </a:p>
          <a:p>
            <a:r>
              <a:rPr lang="el-GR" dirty="0">
                <a:solidFill>
                  <a:srgbClr val="002060"/>
                </a:solidFill>
              </a:rPr>
              <a:t>Το Καθολικό</a:t>
            </a:r>
          </a:p>
          <a:p>
            <a:r>
              <a:rPr lang="el-GR" dirty="0">
                <a:solidFill>
                  <a:srgbClr val="002060"/>
                </a:solidFill>
              </a:rPr>
              <a:t>Η Κατάσταση Αποτελεσμάτων Χρήσης κα.</a:t>
            </a:r>
          </a:p>
        </p:txBody>
      </p:sp>
    </p:spTree>
    <p:extLst>
      <p:ext uri="{BB962C8B-B14F-4D97-AF65-F5344CB8AC3E}">
        <p14:creationId xmlns:p14="http://schemas.microsoft.com/office/powerpoint/2010/main" val="265220185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CE799-6DB1-4ED4-B9F7-319C51BBD335}"/>
              </a:ext>
            </a:extLst>
          </p:cNvPr>
          <p:cNvSpPr>
            <a:spLocks noGrp="1"/>
          </p:cNvSpPr>
          <p:nvPr>
            <p:ph type="title"/>
          </p:nvPr>
        </p:nvSpPr>
        <p:spPr>
          <a:xfrm>
            <a:off x="634395" y="-190499"/>
            <a:ext cx="10353762" cy="1257300"/>
          </a:xfrm>
        </p:spPr>
        <p:txBody>
          <a:bodyPr/>
          <a:lstStyle/>
          <a:p>
            <a:pPr algn="l"/>
            <a:r>
              <a:rPr lang="el-GR" dirty="0">
                <a:solidFill>
                  <a:srgbClr val="002060"/>
                </a:solidFill>
              </a:rPr>
              <a:t>Σύνδεση της Λογιστικής με άλλους κλάδους </a:t>
            </a:r>
          </a:p>
        </p:txBody>
      </p:sp>
      <p:sp>
        <p:nvSpPr>
          <p:cNvPr id="3" name="Θέση περιεχομένου 2">
            <a:extLst>
              <a:ext uri="{FF2B5EF4-FFF2-40B4-BE49-F238E27FC236}">
                <a16:creationId xmlns:a16="http://schemas.microsoft.com/office/drawing/2014/main" id="{BC1A69D0-2249-429B-8144-E7EEC6F9C8F4}"/>
              </a:ext>
            </a:extLst>
          </p:cNvPr>
          <p:cNvSpPr>
            <a:spLocks noGrp="1"/>
          </p:cNvSpPr>
          <p:nvPr>
            <p:ph idx="1"/>
          </p:nvPr>
        </p:nvSpPr>
        <p:spPr>
          <a:xfrm>
            <a:off x="913795" y="863600"/>
            <a:ext cx="10353762" cy="5829300"/>
          </a:xfrm>
        </p:spPr>
        <p:txBody>
          <a:bodyPr>
            <a:normAutofit/>
          </a:bodyPr>
          <a:lstStyle/>
          <a:p>
            <a:endParaRPr lang="el-GR" sz="2400" dirty="0">
              <a:solidFill>
                <a:srgbClr val="002060"/>
              </a:solidFill>
            </a:endParaRPr>
          </a:p>
          <a:p>
            <a:pPr marL="36900" indent="0">
              <a:buNone/>
            </a:pPr>
            <a:r>
              <a:rPr lang="el-GR" sz="2400" dirty="0">
                <a:solidFill>
                  <a:srgbClr val="002060"/>
                </a:solidFill>
              </a:rPr>
              <a:t>Η Λογιστική σχετίζεται με διάφορα γνωστικά αντικείμενα, όπως για παράδειγμα: </a:t>
            </a:r>
          </a:p>
          <a:p>
            <a:r>
              <a:rPr lang="el-GR" sz="2400" dirty="0">
                <a:solidFill>
                  <a:srgbClr val="002060"/>
                </a:solidFill>
              </a:rPr>
              <a:t>Διοικητική των Επιχειρήσεων, Επιστήμες συμπεριφοράς και </a:t>
            </a:r>
            <a:r>
              <a:rPr lang="el-GR" sz="2400" dirty="0" err="1">
                <a:solidFill>
                  <a:srgbClr val="002060"/>
                </a:solidFill>
              </a:rPr>
              <a:t>Οργανωσιακή</a:t>
            </a:r>
            <a:r>
              <a:rPr lang="el-GR" sz="2400" dirty="0">
                <a:solidFill>
                  <a:srgbClr val="002060"/>
                </a:solidFill>
              </a:rPr>
              <a:t> Θεωρία. </a:t>
            </a:r>
          </a:p>
          <a:p>
            <a:r>
              <a:rPr lang="el-GR" sz="2400" dirty="0">
                <a:solidFill>
                  <a:srgbClr val="002060"/>
                </a:solidFill>
              </a:rPr>
              <a:t>Οικονομική Επιστήμη. </a:t>
            </a:r>
          </a:p>
          <a:p>
            <a:r>
              <a:rPr lang="el-GR" sz="2400" dirty="0">
                <a:solidFill>
                  <a:srgbClr val="002060"/>
                </a:solidFill>
              </a:rPr>
              <a:t>Νομική Επιστήμη και Δίκαιο. </a:t>
            </a:r>
          </a:p>
          <a:p>
            <a:r>
              <a:rPr lang="el-GR" sz="2400" dirty="0">
                <a:solidFill>
                  <a:srgbClr val="002060"/>
                </a:solidFill>
              </a:rPr>
              <a:t>Στατιστική, μαθηματικά, ποσοτικές μέθοδοι και επιχειρησιακή έρευνα. </a:t>
            </a:r>
          </a:p>
          <a:p>
            <a:r>
              <a:rPr lang="el-GR" sz="2400" dirty="0">
                <a:solidFill>
                  <a:srgbClr val="002060"/>
                </a:solidFill>
              </a:rPr>
              <a:t>Πληροφοριακά Συστήματα. </a:t>
            </a:r>
          </a:p>
          <a:p>
            <a:pPr marL="36900" indent="0">
              <a:buNone/>
            </a:pPr>
            <a:endParaRPr lang="el-GR" sz="2400" dirty="0">
              <a:solidFill>
                <a:srgbClr val="002060"/>
              </a:solidFill>
            </a:endParaRPr>
          </a:p>
        </p:txBody>
      </p:sp>
    </p:spTree>
    <p:extLst>
      <p:ext uri="{BB962C8B-B14F-4D97-AF65-F5344CB8AC3E}">
        <p14:creationId xmlns:p14="http://schemas.microsoft.com/office/powerpoint/2010/main" val="24216522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B7DB53-C711-4A33-A5EC-1F11DC2CC750}"/>
              </a:ext>
            </a:extLst>
          </p:cNvPr>
          <p:cNvSpPr>
            <a:spLocks noGrp="1"/>
          </p:cNvSpPr>
          <p:nvPr>
            <p:ph type="title"/>
          </p:nvPr>
        </p:nvSpPr>
        <p:spPr>
          <a:xfrm>
            <a:off x="1104295" y="0"/>
            <a:ext cx="10353762" cy="1257300"/>
          </a:xfrm>
        </p:spPr>
        <p:txBody>
          <a:bodyPr/>
          <a:lstStyle/>
          <a:p>
            <a:r>
              <a:rPr lang="el-GR" dirty="0">
                <a:solidFill>
                  <a:schemeClr val="bg1"/>
                </a:solidFill>
              </a:rPr>
              <a:t>Περίγραμμα Μαθήματος </a:t>
            </a:r>
          </a:p>
        </p:txBody>
      </p:sp>
      <p:sp>
        <p:nvSpPr>
          <p:cNvPr id="3" name="Θέση περιεχομένου 2">
            <a:extLst>
              <a:ext uri="{FF2B5EF4-FFF2-40B4-BE49-F238E27FC236}">
                <a16:creationId xmlns:a16="http://schemas.microsoft.com/office/drawing/2014/main" id="{15601826-69AA-4C4E-912B-5C8A85277AA9}"/>
              </a:ext>
            </a:extLst>
          </p:cNvPr>
          <p:cNvSpPr>
            <a:spLocks noGrp="1"/>
          </p:cNvSpPr>
          <p:nvPr>
            <p:ph idx="1"/>
          </p:nvPr>
        </p:nvSpPr>
        <p:spPr>
          <a:xfrm>
            <a:off x="304194" y="847725"/>
            <a:ext cx="11671905" cy="5845175"/>
          </a:xfrm>
        </p:spPr>
        <p:txBody>
          <a:bodyPr>
            <a:normAutofit/>
          </a:bodyPr>
          <a:lstStyle/>
          <a:p>
            <a:endParaRPr lang="el-GR" dirty="0"/>
          </a:p>
          <a:p>
            <a:r>
              <a:rPr lang="el-GR" dirty="0">
                <a:solidFill>
                  <a:srgbClr val="002060"/>
                </a:solidFill>
              </a:rPr>
              <a:t>Ο σκοπός του μαθήματος “</a:t>
            </a:r>
            <a:r>
              <a:rPr lang="el-GR" b="1" dirty="0">
                <a:solidFill>
                  <a:srgbClr val="002060"/>
                </a:solidFill>
              </a:rPr>
              <a:t>Λογιστική Ι” </a:t>
            </a:r>
            <a:r>
              <a:rPr lang="el-GR" dirty="0">
                <a:solidFill>
                  <a:srgbClr val="002060"/>
                </a:solidFill>
              </a:rPr>
              <a:t>είναι η παρουσίαση εισαγωγικών εννοιών και βασικών μηχανισμών της Λογιστικής με σκοπό τη διαμόρφωση ενός θεμελιώδους γνωστικού υπόβαθρου απαραίτητου για την περαιτέρω μελέτη και εντρύφηση προχωρημένων θεμάτων λογιστικής. </a:t>
            </a:r>
          </a:p>
          <a:p>
            <a:r>
              <a:rPr lang="el-GR" b="1" dirty="0">
                <a:solidFill>
                  <a:srgbClr val="002060"/>
                </a:solidFill>
              </a:rPr>
              <a:t>Βιβλιογραφία: </a:t>
            </a:r>
          </a:p>
          <a:p>
            <a:pPr marL="36900" indent="0">
              <a:buNone/>
            </a:pPr>
            <a:r>
              <a:rPr lang="el-GR" dirty="0">
                <a:solidFill>
                  <a:srgbClr val="002060"/>
                </a:solidFill>
              </a:rPr>
              <a:t>«Αρχές Χρηματοοικονομικής Λογιστικής και σύγχρονη Ανάλυση των Οικονομικών Καταστάσεων»</a:t>
            </a:r>
          </a:p>
          <a:p>
            <a:pPr marL="36900" indent="0">
              <a:buNone/>
            </a:pPr>
            <a:r>
              <a:rPr lang="el-GR" dirty="0">
                <a:solidFill>
                  <a:srgbClr val="002060"/>
                </a:solidFill>
              </a:rPr>
              <a:t>(Συγγραφείς: Γαρεφαλάκης Αλέξανδρος, Κωδικός Βιβλίου στον </a:t>
            </a:r>
            <a:r>
              <a:rPr lang="el-GR" dirty="0" err="1">
                <a:solidFill>
                  <a:srgbClr val="002060"/>
                </a:solidFill>
              </a:rPr>
              <a:t>Εύδοξο</a:t>
            </a:r>
            <a:r>
              <a:rPr lang="el-GR" dirty="0">
                <a:solidFill>
                  <a:srgbClr val="002060"/>
                </a:solidFill>
              </a:rPr>
              <a:t>: 86201981, Έκδοση: 1η/2019, Διαθέτης (Εκδότης): ΑΛΕΞΑΝΔΡΟΣ Σ. Ι.Κ.Ε).</a:t>
            </a:r>
          </a:p>
          <a:p>
            <a:pPr marL="36900" indent="0">
              <a:buNone/>
            </a:pPr>
            <a:r>
              <a:rPr lang="el-GR" b="1" dirty="0">
                <a:solidFill>
                  <a:srgbClr val="002060"/>
                </a:solidFill>
              </a:rPr>
              <a:t>Πρόσθετο Υλικό:</a:t>
            </a:r>
          </a:p>
          <a:p>
            <a:r>
              <a:rPr lang="el-GR" dirty="0">
                <a:solidFill>
                  <a:srgbClr val="002060"/>
                </a:solidFill>
              </a:rPr>
              <a:t>Διαφάνειες διαλέξεων.</a:t>
            </a:r>
          </a:p>
          <a:p>
            <a:r>
              <a:rPr lang="el-GR" dirty="0">
                <a:solidFill>
                  <a:srgbClr val="002060"/>
                </a:solidFill>
              </a:rPr>
              <a:t>Ασκήσεις διαλέξεων.</a:t>
            </a:r>
          </a:p>
          <a:p>
            <a:r>
              <a:rPr lang="el-GR" b="1" dirty="0">
                <a:solidFill>
                  <a:srgbClr val="002060"/>
                </a:solidFill>
              </a:rPr>
              <a:t>Επικοινωνία: </a:t>
            </a:r>
            <a:r>
              <a:rPr lang="en-US" dirty="0">
                <a:solidFill>
                  <a:srgbClr val="002060"/>
                </a:solidFill>
              </a:rPr>
              <a:t>ozouni@econ.auth.gr</a:t>
            </a:r>
            <a:endParaRPr lang="el-GR" dirty="0">
              <a:solidFill>
                <a:srgbClr val="002060"/>
              </a:solidFill>
            </a:endParaRPr>
          </a:p>
          <a:p>
            <a:endParaRPr lang="el-GR" dirty="0">
              <a:solidFill>
                <a:srgbClr val="002060"/>
              </a:solidFill>
            </a:endParaRPr>
          </a:p>
        </p:txBody>
      </p:sp>
    </p:spTree>
    <p:extLst>
      <p:ext uri="{BB962C8B-B14F-4D97-AF65-F5344CB8AC3E}">
        <p14:creationId xmlns:p14="http://schemas.microsoft.com/office/powerpoint/2010/main" val="378527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79F9F-EF20-45A2-8EFD-0A7D3B3A183C}"/>
              </a:ext>
            </a:extLst>
          </p:cNvPr>
          <p:cNvSpPr>
            <a:spLocks noGrp="1"/>
          </p:cNvSpPr>
          <p:nvPr>
            <p:ph type="title"/>
          </p:nvPr>
        </p:nvSpPr>
        <p:spPr>
          <a:xfrm>
            <a:off x="799495" y="215900"/>
            <a:ext cx="10353762" cy="1257300"/>
          </a:xfrm>
        </p:spPr>
        <p:txBody>
          <a:bodyPr/>
          <a:lstStyle/>
          <a:p>
            <a:pPr algn="l"/>
            <a:r>
              <a:rPr lang="el-GR" dirty="0">
                <a:solidFill>
                  <a:srgbClr val="002060"/>
                </a:solidFill>
              </a:rPr>
              <a:t>Βασική Διάκριση </a:t>
            </a:r>
          </a:p>
        </p:txBody>
      </p:sp>
      <p:graphicFrame>
        <p:nvGraphicFramePr>
          <p:cNvPr id="4" name="Πίνακας 4">
            <a:extLst>
              <a:ext uri="{FF2B5EF4-FFF2-40B4-BE49-F238E27FC236}">
                <a16:creationId xmlns:a16="http://schemas.microsoft.com/office/drawing/2014/main" id="{3F546315-53B7-4971-BF80-0D62AEA4B88A}"/>
              </a:ext>
            </a:extLst>
          </p:cNvPr>
          <p:cNvGraphicFramePr>
            <a:graphicFrameLocks noGrp="1"/>
          </p:cNvGraphicFramePr>
          <p:nvPr>
            <p:ph idx="1"/>
            <p:extLst>
              <p:ext uri="{D42A27DB-BD31-4B8C-83A1-F6EECF244321}">
                <p14:modId xmlns:p14="http://schemas.microsoft.com/office/powerpoint/2010/main" val="787381954"/>
              </p:ext>
            </p:extLst>
          </p:nvPr>
        </p:nvGraphicFramePr>
        <p:xfrm>
          <a:off x="609600" y="1358900"/>
          <a:ext cx="10353674" cy="5156200"/>
        </p:xfrm>
        <a:graphic>
          <a:graphicData uri="http://schemas.openxmlformats.org/drawingml/2006/table">
            <a:tbl>
              <a:tblPr firstRow="1" bandRow="1">
                <a:tableStyleId>{5C22544A-7EE6-4342-B048-85BDC9FD1C3A}</a:tableStyleId>
              </a:tblPr>
              <a:tblGrid>
                <a:gridCol w="5176837">
                  <a:extLst>
                    <a:ext uri="{9D8B030D-6E8A-4147-A177-3AD203B41FA5}">
                      <a16:colId xmlns:a16="http://schemas.microsoft.com/office/drawing/2014/main" val="12974309"/>
                    </a:ext>
                  </a:extLst>
                </a:gridCol>
                <a:gridCol w="5176837">
                  <a:extLst>
                    <a:ext uri="{9D8B030D-6E8A-4147-A177-3AD203B41FA5}">
                      <a16:colId xmlns:a16="http://schemas.microsoft.com/office/drawing/2014/main" val="1937338730"/>
                    </a:ext>
                  </a:extLst>
                </a:gridCol>
              </a:tblGrid>
              <a:tr h="564322">
                <a:tc>
                  <a:txBody>
                    <a:bodyPr/>
                    <a:lstStyle/>
                    <a:p>
                      <a:pPr algn="ctr"/>
                      <a:r>
                        <a:rPr lang="el-GR" sz="2000" dirty="0"/>
                        <a:t>Δημόσια Λογιστική </a:t>
                      </a:r>
                    </a:p>
                  </a:txBody>
                  <a:tcPr/>
                </a:tc>
                <a:tc>
                  <a:txBody>
                    <a:bodyPr/>
                    <a:lstStyle/>
                    <a:p>
                      <a:pPr algn="ctr"/>
                      <a:r>
                        <a:rPr lang="el-GR" sz="2000" dirty="0"/>
                        <a:t>Ιδιωτική Λογιστική </a:t>
                      </a:r>
                    </a:p>
                  </a:txBody>
                  <a:tcPr/>
                </a:tc>
                <a:extLst>
                  <a:ext uri="{0D108BD9-81ED-4DB2-BD59-A6C34878D82A}">
                    <a16:rowId xmlns:a16="http://schemas.microsoft.com/office/drawing/2014/main" val="3539922662"/>
                  </a:ext>
                </a:extLst>
              </a:tr>
              <a:tr h="1391478">
                <a:tc>
                  <a:txBody>
                    <a:bodyPr/>
                    <a:lstStyle/>
                    <a:p>
                      <a:r>
                        <a:rPr lang="el-GR" sz="2000" b="1" dirty="0"/>
                        <a:t>Αντικείμενο Εργασιών </a:t>
                      </a:r>
                      <a:r>
                        <a:rPr lang="el-GR" sz="2000" dirty="0"/>
                        <a:t>τα Έσοδα και Έξοδα Κράτους, Δήμων, Κοινοτήτων και των Νομικών Προσώπων Δημοσίου Δικαίου (Ν.Π.Δ.Δ.) (π.χ. Πανεπιστήμιο)</a:t>
                      </a:r>
                    </a:p>
                  </a:txBody>
                  <a:tcPr/>
                </a:tc>
                <a:tc>
                  <a:txBody>
                    <a:bodyPr/>
                    <a:lstStyle/>
                    <a:p>
                      <a:r>
                        <a:rPr lang="el-GR" sz="2000" b="1" dirty="0"/>
                        <a:t>Αντικείμενο Εργασιών </a:t>
                      </a:r>
                      <a:r>
                        <a:rPr lang="el-GR" sz="2000" dirty="0"/>
                        <a:t>τα Έσοδα και Έξοδα κάθε ιδιωτικής επιχείρησης ή εταιρικής μορφής. </a:t>
                      </a:r>
                    </a:p>
                  </a:txBody>
                  <a:tcPr/>
                </a:tc>
                <a:extLst>
                  <a:ext uri="{0D108BD9-81ED-4DB2-BD59-A6C34878D82A}">
                    <a16:rowId xmlns:a16="http://schemas.microsoft.com/office/drawing/2014/main" val="48000876"/>
                  </a:ext>
                </a:extLst>
              </a:tr>
              <a:tr h="1808922">
                <a:tc>
                  <a:txBody>
                    <a:bodyPr/>
                    <a:lstStyle/>
                    <a:p>
                      <a:r>
                        <a:rPr lang="el-GR" sz="2000" dirty="0">
                          <a:solidFill>
                            <a:srgbClr val="002060"/>
                          </a:solidFill>
                        </a:rPr>
                        <a:t>Εθνικοί Λογαριασμοί: Συναλλαγές μιας οικονομίας σε μία ορισμένη χρονική περίοδο. </a:t>
                      </a:r>
                    </a:p>
                    <a:p>
                      <a:pPr lvl="1"/>
                      <a:r>
                        <a:rPr lang="el-GR" sz="2000" dirty="0">
                          <a:solidFill>
                            <a:srgbClr val="002060"/>
                          </a:solidFill>
                        </a:rPr>
                        <a:t>-Παρελθοντικοί Εθνικοί Λογαριασμοί ή  </a:t>
                      </a:r>
                    </a:p>
                    <a:p>
                      <a:pPr lvl="1"/>
                      <a:r>
                        <a:rPr lang="el-GR" sz="2000" dirty="0">
                          <a:solidFill>
                            <a:srgbClr val="002060"/>
                          </a:solidFill>
                        </a:rPr>
                        <a:t>-Μελλοντικοί (π.χ. Κρατικός Προϋπολογισμός)</a:t>
                      </a:r>
                    </a:p>
                  </a:txBody>
                  <a:tcPr/>
                </a:tc>
                <a:tc>
                  <a:txBody>
                    <a:bodyPr/>
                    <a:lstStyle/>
                    <a:p>
                      <a:r>
                        <a:rPr lang="el-GR" sz="2000" b="1" dirty="0"/>
                        <a:t>Γενική Αρχές Λογιστικής:  </a:t>
                      </a:r>
                      <a:r>
                        <a:rPr lang="el-GR" sz="2000" dirty="0"/>
                        <a:t>Γενικές «Αρχές», Γενικοί «Κανόνες» και «Διαδικασίες» που εφαρμόζονται σε όλες τις ιδιωτικές Επιχειρήσεις.</a:t>
                      </a:r>
                    </a:p>
                  </a:txBody>
                  <a:tcPr/>
                </a:tc>
                <a:extLst>
                  <a:ext uri="{0D108BD9-81ED-4DB2-BD59-A6C34878D82A}">
                    <a16:rowId xmlns:a16="http://schemas.microsoft.com/office/drawing/2014/main" val="1780166851"/>
                  </a:ext>
                </a:extLst>
              </a:tr>
              <a:tr h="1391478">
                <a:tc>
                  <a:txBody>
                    <a:bodyPr/>
                    <a:lstStyle/>
                    <a:p>
                      <a:endParaRPr lang="el-GR" sz="2000" dirty="0"/>
                    </a:p>
                  </a:txBody>
                  <a:tcPr/>
                </a:tc>
                <a:tc>
                  <a:txBody>
                    <a:bodyPr/>
                    <a:lstStyle/>
                    <a:p>
                      <a:r>
                        <a:rPr lang="el-GR" sz="2000" b="1" dirty="0"/>
                        <a:t>Ειδική Λογιστική Εταιρειών: </a:t>
                      </a:r>
                      <a:r>
                        <a:rPr lang="el-GR" sz="2000" dirty="0"/>
                        <a:t>Λογιστική Κόστους, Φοροτεχνική Λογιστική, Εκλεκτική, Διοικητική </a:t>
                      </a:r>
                      <a:r>
                        <a:rPr kumimoji="0" lang="el-GR" sz="2000" b="0" i="0" u="none" strike="noStrike" kern="1200" cap="none" spc="0" normalizeH="0" baseline="0" noProof="0" dirty="0">
                          <a:ln>
                            <a:noFill/>
                          </a:ln>
                          <a:solidFill>
                            <a:srgbClr val="000000"/>
                          </a:solidFill>
                          <a:effectLst/>
                          <a:uLnTx/>
                          <a:uFillTx/>
                          <a:ea typeface="+mn-ea"/>
                          <a:cs typeface="+mn-cs"/>
                        </a:rPr>
                        <a:t>Λογιστική</a:t>
                      </a:r>
                      <a:r>
                        <a:rPr lang="el-GR" sz="2000" dirty="0"/>
                        <a:t> , Οικονομική </a:t>
                      </a:r>
                      <a:r>
                        <a:rPr kumimoji="0" lang="el-GR" sz="2000" b="0" i="0" u="none" strike="noStrike" kern="1200" cap="none" spc="0" normalizeH="0" baseline="0" noProof="0" dirty="0">
                          <a:ln>
                            <a:noFill/>
                          </a:ln>
                          <a:solidFill>
                            <a:srgbClr val="000000"/>
                          </a:solidFill>
                          <a:effectLst/>
                          <a:uLnTx/>
                          <a:uFillTx/>
                          <a:ea typeface="+mn-ea"/>
                          <a:cs typeface="+mn-cs"/>
                        </a:rPr>
                        <a:t>Λογιστική</a:t>
                      </a:r>
                      <a:r>
                        <a:rPr lang="el-GR" sz="2000" dirty="0"/>
                        <a:t>. </a:t>
                      </a:r>
                    </a:p>
                  </a:txBody>
                  <a:tcPr/>
                </a:tc>
                <a:extLst>
                  <a:ext uri="{0D108BD9-81ED-4DB2-BD59-A6C34878D82A}">
                    <a16:rowId xmlns:a16="http://schemas.microsoft.com/office/drawing/2014/main" val="1347395496"/>
                  </a:ext>
                </a:extLst>
              </a:tr>
            </a:tbl>
          </a:graphicData>
        </a:graphic>
      </p:graphicFrame>
    </p:spTree>
    <p:extLst>
      <p:ext uri="{BB962C8B-B14F-4D97-AF65-F5344CB8AC3E}">
        <p14:creationId xmlns:p14="http://schemas.microsoft.com/office/powerpoint/2010/main" val="125597602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368F2-E90C-46BC-861F-DD27783AB1A8}"/>
              </a:ext>
            </a:extLst>
          </p:cNvPr>
          <p:cNvSpPr>
            <a:spLocks noGrp="1"/>
          </p:cNvSpPr>
          <p:nvPr>
            <p:ph type="title"/>
          </p:nvPr>
        </p:nvSpPr>
        <p:spPr>
          <a:xfrm>
            <a:off x="146050" y="0"/>
            <a:ext cx="10353762" cy="1257300"/>
          </a:xfrm>
        </p:spPr>
        <p:txBody>
          <a:bodyPr>
            <a:normAutofit/>
          </a:bodyPr>
          <a:lstStyle/>
          <a:p>
            <a:pPr algn="l"/>
            <a:r>
              <a:rPr lang="el-GR" sz="4000" dirty="0">
                <a:solidFill>
                  <a:srgbClr val="002060"/>
                </a:solidFill>
              </a:rPr>
              <a:t>Οι κλάδοι της Ιδιωτικής Λογιστικής: </a:t>
            </a:r>
            <a:br>
              <a:rPr lang="el-GR" sz="4000" dirty="0">
                <a:solidFill>
                  <a:srgbClr val="002060"/>
                </a:solidFill>
              </a:rPr>
            </a:br>
            <a:endParaRPr lang="el-GR" dirty="0"/>
          </a:p>
        </p:txBody>
      </p:sp>
      <p:sp>
        <p:nvSpPr>
          <p:cNvPr id="3" name="Θέση περιεχομένου 2">
            <a:extLst>
              <a:ext uri="{FF2B5EF4-FFF2-40B4-BE49-F238E27FC236}">
                <a16:creationId xmlns:a16="http://schemas.microsoft.com/office/drawing/2014/main" id="{99577B71-8426-4D80-B268-213B06EAB57B}"/>
              </a:ext>
            </a:extLst>
          </p:cNvPr>
          <p:cNvSpPr>
            <a:spLocks noGrp="1"/>
          </p:cNvSpPr>
          <p:nvPr>
            <p:ph idx="1"/>
          </p:nvPr>
        </p:nvSpPr>
        <p:spPr>
          <a:xfrm>
            <a:off x="146050" y="838200"/>
            <a:ext cx="11899899" cy="6019800"/>
          </a:xfrm>
        </p:spPr>
        <p:txBody>
          <a:bodyPr>
            <a:normAutofit/>
          </a:bodyPr>
          <a:lstStyle/>
          <a:p>
            <a:r>
              <a:rPr lang="el-GR" sz="2000" b="1" dirty="0">
                <a:solidFill>
                  <a:srgbClr val="002060"/>
                </a:solidFill>
              </a:rPr>
              <a:t>Χρηματοοικονομική Λογιστική (</a:t>
            </a:r>
            <a:r>
              <a:rPr lang="en-US" sz="2000" b="1" dirty="0">
                <a:solidFill>
                  <a:srgbClr val="002060"/>
                </a:solidFill>
              </a:rPr>
              <a:t>Financial Accounting)</a:t>
            </a:r>
            <a:r>
              <a:rPr lang="el-GR" sz="2000" b="1" dirty="0">
                <a:solidFill>
                  <a:srgbClr val="002060"/>
                </a:solidFill>
              </a:rPr>
              <a:t>. </a:t>
            </a:r>
          </a:p>
          <a:p>
            <a:pPr marL="36900" indent="0">
              <a:buNone/>
            </a:pPr>
            <a:r>
              <a:rPr lang="el-GR" sz="2000" dirty="0">
                <a:solidFill>
                  <a:srgbClr val="002060"/>
                </a:solidFill>
              </a:rPr>
              <a:t>Κατάρτιση Οικονομικών (Χρηματοοικονομικών Εκθέσεων για την παροχή οικονομικών πληροφοριών (Επενδυτές, Τράπεζες </a:t>
            </a:r>
            <a:r>
              <a:rPr lang="el-GR" sz="2000" dirty="0" err="1">
                <a:solidFill>
                  <a:srgbClr val="002060"/>
                </a:solidFill>
              </a:rPr>
              <a:t>κτλ</a:t>
            </a:r>
            <a:r>
              <a:rPr lang="el-GR" sz="2000" dirty="0">
                <a:solidFill>
                  <a:srgbClr val="002060"/>
                </a:solidFill>
              </a:rPr>
              <a:t>). Συνδέεται άμεσα με τη Γενική Λογιστική.</a:t>
            </a:r>
          </a:p>
          <a:p>
            <a:r>
              <a:rPr lang="el-GR" sz="2000" b="1" dirty="0">
                <a:solidFill>
                  <a:srgbClr val="002060"/>
                </a:solidFill>
              </a:rPr>
              <a:t>Διοικητική Λογιστική (</a:t>
            </a:r>
            <a:r>
              <a:rPr lang="en-US" sz="2000" b="1" dirty="0">
                <a:solidFill>
                  <a:srgbClr val="002060"/>
                </a:solidFill>
              </a:rPr>
              <a:t>Managerial Accounting)</a:t>
            </a:r>
            <a:r>
              <a:rPr lang="el-GR" sz="2000" b="1" dirty="0">
                <a:solidFill>
                  <a:srgbClr val="002060"/>
                </a:solidFill>
              </a:rPr>
              <a:t>.</a:t>
            </a:r>
          </a:p>
          <a:p>
            <a:pPr marL="36900" indent="0">
              <a:buNone/>
            </a:pPr>
            <a:r>
              <a:rPr lang="el-GR" sz="2000" dirty="0">
                <a:solidFill>
                  <a:srgbClr val="002060"/>
                </a:solidFill>
              </a:rPr>
              <a:t>Παροχή λογιστικών πληροφοριών προς τη Διοίκηση για την λήψη αποφάσεων.  </a:t>
            </a:r>
          </a:p>
          <a:p>
            <a:r>
              <a:rPr lang="el-GR" sz="2000" b="1" dirty="0">
                <a:solidFill>
                  <a:srgbClr val="002060"/>
                </a:solidFill>
              </a:rPr>
              <a:t>Λογιστική Κόστους (</a:t>
            </a:r>
            <a:r>
              <a:rPr lang="en-US" sz="2000" b="1" dirty="0">
                <a:solidFill>
                  <a:srgbClr val="002060"/>
                </a:solidFill>
              </a:rPr>
              <a:t>Cost Accounting)</a:t>
            </a:r>
            <a:r>
              <a:rPr lang="el-GR" sz="2000" b="1" dirty="0">
                <a:solidFill>
                  <a:srgbClr val="002060"/>
                </a:solidFill>
              </a:rPr>
              <a:t>. </a:t>
            </a:r>
            <a:endParaRPr lang="en-US" sz="2000" b="1" dirty="0">
              <a:solidFill>
                <a:srgbClr val="002060"/>
              </a:solidFill>
            </a:endParaRPr>
          </a:p>
          <a:p>
            <a:pPr marL="36900" indent="0">
              <a:buNone/>
            </a:pPr>
            <a:r>
              <a:rPr lang="el-GR" sz="2000" dirty="0">
                <a:solidFill>
                  <a:srgbClr val="002060"/>
                </a:solidFill>
              </a:rPr>
              <a:t>Προσδιορισμός, έλεγχος και ανάλυση του κόστους-έλεγχος παραγωγικής δραστηριότητας της επιχείρησης. </a:t>
            </a:r>
          </a:p>
          <a:p>
            <a:r>
              <a:rPr lang="el-GR" sz="2000" b="1" dirty="0">
                <a:solidFill>
                  <a:srgbClr val="002060"/>
                </a:solidFill>
              </a:rPr>
              <a:t>Φορολογική Λογιστική (</a:t>
            </a:r>
            <a:r>
              <a:rPr lang="en-US" sz="2000" b="1" dirty="0">
                <a:solidFill>
                  <a:srgbClr val="002060"/>
                </a:solidFill>
              </a:rPr>
              <a:t>Tax accounting)</a:t>
            </a:r>
            <a:r>
              <a:rPr lang="el-GR" sz="2000" b="1" dirty="0">
                <a:solidFill>
                  <a:srgbClr val="002060"/>
                </a:solidFill>
              </a:rPr>
              <a:t>. </a:t>
            </a:r>
          </a:p>
          <a:p>
            <a:pPr marL="36900" indent="0">
              <a:buNone/>
            </a:pPr>
            <a:r>
              <a:rPr lang="el-GR" sz="2000" dirty="0">
                <a:solidFill>
                  <a:srgbClr val="002060"/>
                </a:solidFill>
              </a:rPr>
              <a:t>Μελέτη των διατάξεων της φορολογίας και των επιπτώσεων τους στις δραστηριότητες των οικονομικών μονάδων</a:t>
            </a:r>
          </a:p>
          <a:p>
            <a:r>
              <a:rPr lang="el-GR" sz="2000" b="1" dirty="0">
                <a:solidFill>
                  <a:srgbClr val="002060"/>
                </a:solidFill>
              </a:rPr>
              <a:t>Ελεγκτική (</a:t>
            </a:r>
            <a:r>
              <a:rPr lang="en-US" sz="2000" b="1" dirty="0">
                <a:solidFill>
                  <a:srgbClr val="002060"/>
                </a:solidFill>
              </a:rPr>
              <a:t>Auditing)</a:t>
            </a:r>
          </a:p>
          <a:p>
            <a:pPr marL="36900" indent="0">
              <a:buNone/>
            </a:pPr>
            <a:r>
              <a:rPr lang="el-GR" sz="2000" dirty="0">
                <a:solidFill>
                  <a:srgbClr val="002060"/>
                </a:solidFill>
              </a:rPr>
              <a:t>Διατύπωση αρχών και κανόνων για την ομαλή διεξαγωγή των οικονομικών ελέγχων (Ορκωτοί ελεγκτές- Λογιστές</a:t>
            </a:r>
            <a:r>
              <a:rPr lang="en-US" sz="2000" dirty="0">
                <a:solidFill>
                  <a:srgbClr val="002060"/>
                </a:solidFill>
              </a:rPr>
              <a:t> </a:t>
            </a:r>
            <a:r>
              <a:rPr lang="el-GR" sz="2000" dirty="0">
                <a:solidFill>
                  <a:srgbClr val="002060"/>
                </a:solidFill>
              </a:rPr>
              <a:t>(</a:t>
            </a:r>
            <a:r>
              <a:rPr lang="en-US" sz="2000" dirty="0">
                <a:solidFill>
                  <a:srgbClr val="002060"/>
                </a:solidFill>
              </a:rPr>
              <a:t>Charted Accountants/Certified Public Accountants)</a:t>
            </a:r>
            <a:r>
              <a:rPr lang="el-GR" sz="2000" dirty="0">
                <a:solidFill>
                  <a:srgbClr val="002060"/>
                </a:solidFill>
              </a:rPr>
              <a:t> (ΣΟΕΛ) (έλεγχοι σε Α.Ε, Πιστωτικά Ιδρύματα)</a:t>
            </a:r>
            <a:endParaRPr lang="en-US" sz="2000" dirty="0">
              <a:solidFill>
                <a:srgbClr val="002060"/>
              </a:solidFill>
            </a:endParaRPr>
          </a:p>
          <a:p>
            <a:pPr marL="36900" indent="0">
              <a:buNone/>
            </a:pPr>
            <a:endParaRPr lang="el-GR" sz="2000" dirty="0">
              <a:solidFill>
                <a:srgbClr val="002060"/>
              </a:solidFill>
            </a:endParaRPr>
          </a:p>
          <a:p>
            <a:endParaRPr lang="el-GR" sz="2000" dirty="0"/>
          </a:p>
        </p:txBody>
      </p:sp>
    </p:spTree>
    <p:extLst>
      <p:ext uri="{BB962C8B-B14F-4D97-AF65-F5344CB8AC3E}">
        <p14:creationId xmlns:p14="http://schemas.microsoft.com/office/powerpoint/2010/main" val="164077764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5D927D-A4F4-4E02-8D47-682B29FAD95E}"/>
              </a:ext>
            </a:extLst>
          </p:cNvPr>
          <p:cNvSpPr>
            <a:spLocks noGrp="1"/>
          </p:cNvSpPr>
          <p:nvPr>
            <p:ph type="title"/>
          </p:nvPr>
        </p:nvSpPr>
        <p:spPr>
          <a:xfrm>
            <a:off x="583595" y="127000"/>
            <a:ext cx="10353762" cy="1257300"/>
          </a:xfrm>
        </p:spPr>
        <p:txBody>
          <a:bodyPr/>
          <a:lstStyle/>
          <a:p>
            <a:pPr algn="l"/>
            <a:r>
              <a:rPr lang="el-GR" sz="3600" dirty="0">
                <a:solidFill>
                  <a:srgbClr val="002060"/>
                </a:solidFill>
              </a:rPr>
              <a:t>Άλλοι κλάδοι της Λογιστικής: </a:t>
            </a:r>
            <a:br>
              <a:rPr lang="el-GR" sz="3600" dirty="0">
                <a:solidFill>
                  <a:srgbClr val="002060"/>
                </a:solidFill>
              </a:rPr>
            </a:br>
            <a:endParaRPr lang="el-GR" dirty="0"/>
          </a:p>
        </p:txBody>
      </p:sp>
      <p:sp>
        <p:nvSpPr>
          <p:cNvPr id="3" name="Θέση περιεχομένου 2">
            <a:extLst>
              <a:ext uri="{FF2B5EF4-FFF2-40B4-BE49-F238E27FC236}">
                <a16:creationId xmlns:a16="http://schemas.microsoft.com/office/drawing/2014/main" id="{8A274EC9-2283-43A6-AFAF-BA5DBBE1AA6F}"/>
              </a:ext>
            </a:extLst>
          </p:cNvPr>
          <p:cNvSpPr>
            <a:spLocks noGrp="1"/>
          </p:cNvSpPr>
          <p:nvPr>
            <p:ph idx="1"/>
          </p:nvPr>
        </p:nvSpPr>
        <p:spPr>
          <a:xfrm>
            <a:off x="101297" y="920750"/>
            <a:ext cx="11989405" cy="5810250"/>
          </a:xfrm>
          <a:effectLst>
            <a:outerShdw blurRad="25400" dir="17880000">
              <a:srgbClr val="000000">
                <a:alpha val="46000"/>
              </a:srgbClr>
            </a:outerShdw>
          </a:effectLst>
        </p:spPr>
        <p:txBody>
          <a:bodyPr vert="horz" lIns="91440" tIns="45720" rIns="91440" bIns="45720" rtlCol="0" anchor="t">
            <a:normAutofit fontScale="92500" lnSpcReduction="20000"/>
          </a:bodyPr>
          <a:lstStyle/>
          <a:p>
            <a:r>
              <a:rPr lang="el-GR" sz="2000" b="1" dirty="0">
                <a:solidFill>
                  <a:srgbClr val="002060"/>
                </a:solidFill>
              </a:rPr>
              <a:t>Λογιστική των Εταιριών (</a:t>
            </a:r>
            <a:r>
              <a:rPr lang="en-US" sz="2000" b="1" dirty="0">
                <a:solidFill>
                  <a:srgbClr val="002060"/>
                </a:solidFill>
              </a:rPr>
              <a:t>Advanced Financial Accounting). </a:t>
            </a:r>
          </a:p>
          <a:p>
            <a:pPr marL="36900" indent="0">
              <a:buNone/>
            </a:pPr>
            <a:r>
              <a:rPr lang="el-GR" sz="2000" dirty="0">
                <a:solidFill>
                  <a:srgbClr val="002060"/>
                </a:solidFill>
              </a:rPr>
              <a:t>Μελέτη ειδικών προβλημάτων ανάλογα με τη Νομική Μορφή των επιχειρήσεων. Καταγραφή νομικών και οικονομικών γεγονότων σε περιπτώσεις ειδικών συμφωνιών ή σε διατάξεις δικαίου (σύσταση, διάθεση αποτελεσμάτων χρήσεως, μεταβολές μετοχικού κεφαλαίου, λύση και εκκαθάριση εταιρίας. </a:t>
            </a:r>
          </a:p>
          <a:p>
            <a:r>
              <a:rPr lang="el-GR" sz="2000" b="1" dirty="0">
                <a:solidFill>
                  <a:srgbClr val="002060"/>
                </a:solidFill>
              </a:rPr>
              <a:t>Λογιστική Ανθρώπινου Δυναμικού (</a:t>
            </a:r>
            <a:r>
              <a:rPr lang="en-US" sz="2000" b="1" dirty="0">
                <a:solidFill>
                  <a:srgbClr val="002060"/>
                </a:solidFill>
              </a:rPr>
              <a:t>Human Resource Accounting)</a:t>
            </a:r>
            <a:r>
              <a:rPr lang="el-GR" sz="2000" b="1" dirty="0">
                <a:solidFill>
                  <a:srgbClr val="002060"/>
                </a:solidFill>
              </a:rPr>
              <a:t>. </a:t>
            </a:r>
            <a:endParaRPr lang="en-US" sz="2000" b="1" dirty="0">
              <a:solidFill>
                <a:srgbClr val="002060"/>
              </a:solidFill>
            </a:endParaRPr>
          </a:p>
          <a:p>
            <a:pPr marL="36900" indent="0">
              <a:buNone/>
            </a:pPr>
            <a:r>
              <a:rPr lang="el-GR" sz="2000" dirty="0">
                <a:solidFill>
                  <a:srgbClr val="002060"/>
                </a:solidFill>
              </a:rPr>
              <a:t>Διεύρυνση του ισολογισμού με πληροφορίες που αφορούν το ανθρώπινο δυναμικό.</a:t>
            </a:r>
          </a:p>
          <a:p>
            <a:r>
              <a:rPr lang="el-GR" sz="2000" b="1" dirty="0">
                <a:solidFill>
                  <a:srgbClr val="002060"/>
                </a:solidFill>
              </a:rPr>
              <a:t>Λογιστική Πληθωρισμού (</a:t>
            </a:r>
            <a:r>
              <a:rPr lang="en-US" sz="2000" b="1" dirty="0">
                <a:solidFill>
                  <a:srgbClr val="002060"/>
                </a:solidFill>
              </a:rPr>
              <a:t>Inflation Accounting)</a:t>
            </a:r>
            <a:endParaRPr lang="el-GR" sz="2000" b="1" dirty="0">
              <a:solidFill>
                <a:srgbClr val="002060"/>
              </a:solidFill>
            </a:endParaRPr>
          </a:p>
          <a:p>
            <a:pPr marL="36900" indent="0">
              <a:buNone/>
            </a:pPr>
            <a:r>
              <a:rPr lang="el-GR" sz="2000" dirty="0">
                <a:solidFill>
                  <a:srgbClr val="002060"/>
                </a:solidFill>
              </a:rPr>
              <a:t>Επίδραση Πληθωρισμού σε στοιχεία του ισολογισμού</a:t>
            </a:r>
          </a:p>
          <a:p>
            <a:r>
              <a:rPr lang="el-GR" sz="2000" b="1" dirty="0">
                <a:solidFill>
                  <a:srgbClr val="002060"/>
                </a:solidFill>
              </a:rPr>
              <a:t>Λογιστική Ενοποιημένων Οικονομικών Καταστάσεων (</a:t>
            </a:r>
            <a:r>
              <a:rPr lang="en-US" sz="2000" b="1" dirty="0">
                <a:solidFill>
                  <a:srgbClr val="002060"/>
                </a:solidFill>
              </a:rPr>
              <a:t>Accounting for Consolidated Financial Statements ). </a:t>
            </a:r>
            <a:endParaRPr lang="el-GR" sz="2000" b="1" dirty="0">
              <a:solidFill>
                <a:srgbClr val="002060"/>
              </a:solidFill>
            </a:endParaRPr>
          </a:p>
          <a:p>
            <a:pPr marL="36900" indent="0">
              <a:buNone/>
            </a:pPr>
            <a:r>
              <a:rPr lang="el-GR" sz="2000" dirty="0">
                <a:solidFill>
                  <a:srgbClr val="002060"/>
                </a:solidFill>
              </a:rPr>
              <a:t>Αντιμετώπιση λογιστικών προβλημάτων από εταιρείες που λειτουργούν σε περισσότερα από ένα κράτη (διαφορετικά λογιστικά, φορολογικά και νομικά πρότυπα).</a:t>
            </a:r>
          </a:p>
          <a:p>
            <a:r>
              <a:rPr lang="el-GR" sz="2000" b="1" dirty="0">
                <a:solidFill>
                  <a:srgbClr val="002060"/>
                </a:solidFill>
              </a:rPr>
              <a:t>Μηχανογραφημένη Λογιστική (</a:t>
            </a:r>
            <a:r>
              <a:rPr lang="el-GR" sz="2000" b="1" dirty="0" err="1">
                <a:solidFill>
                  <a:srgbClr val="002060"/>
                </a:solidFill>
              </a:rPr>
              <a:t>Computerized</a:t>
            </a:r>
            <a:r>
              <a:rPr lang="el-GR" sz="2000" b="1" dirty="0">
                <a:solidFill>
                  <a:srgbClr val="002060"/>
                </a:solidFill>
              </a:rPr>
              <a:t> </a:t>
            </a:r>
            <a:r>
              <a:rPr lang="el-GR" sz="2000" b="1" dirty="0" err="1">
                <a:solidFill>
                  <a:srgbClr val="002060"/>
                </a:solidFill>
              </a:rPr>
              <a:t>accounting</a:t>
            </a:r>
            <a:r>
              <a:rPr lang="el-GR" sz="2000" b="1" dirty="0">
                <a:solidFill>
                  <a:srgbClr val="002060"/>
                </a:solidFill>
              </a:rPr>
              <a:t>)</a:t>
            </a:r>
          </a:p>
          <a:p>
            <a:pPr marL="36900" indent="0">
              <a:buNone/>
            </a:pPr>
            <a:r>
              <a:rPr lang="el-GR" dirty="0">
                <a:solidFill>
                  <a:srgbClr val="002060"/>
                </a:solidFill>
              </a:rPr>
              <a:t>Οργάνωση των υπηρεσιών του λογιστηρίου(συγκέντρωση, ταξινόμηση , αξιολόγηση , καταχώρηση, έλεγχος και παρουσίαση (Ν. 2190/20, Κ.Β.Σ) λογιστικών πληροφοριών μέσω λογιστικών πληροφοριακών συστημάτων </a:t>
            </a:r>
          </a:p>
          <a:p>
            <a:r>
              <a:rPr lang="el-GR" sz="2000" b="1" dirty="0">
                <a:solidFill>
                  <a:srgbClr val="002060"/>
                </a:solidFill>
              </a:rPr>
              <a:t>Άλλες κατηγορίες: Περιβαλλοντική Λογιστική, Βιομηχανική Λογιστική και Λογιστική των κλάδων (π.χ. Τραπεζική Λογιστική)</a:t>
            </a:r>
          </a:p>
          <a:p>
            <a:endParaRPr lang="el-GR" sz="2000" b="1" dirty="0">
              <a:solidFill>
                <a:srgbClr val="002060"/>
              </a:solidFill>
            </a:endParaRPr>
          </a:p>
          <a:p>
            <a:endParaRPr lang="el-GR" sz="2000" b="1" dirty="0">
              <a:solidFill>
                <a:srgbClr val="002060"/>
              </a:solidFill>
            </a:endParaRPr>
          </a:p>
        </p:txBody>
      </p:sp>
    </p:spTree>
    <p:extLst>
      <p:ext uri="{BB962C8B-B14F-4D97-AF65-F5344CB8AC3E}">
        <p14:creationId xmlns:p14="http://schemas.microsoft.com/office/powerpoint/2010/main" val="373686129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Βέλος: Δεξιό 9">
            <a:extLst>
              <a:ext uri="{FF2B5EF4-FFF2-40B4-BE49-F238E27FC236}">
                <a16:creationId xmlns:a16="http://schemas.microsoft.com/office/drawing/2014/main" id="{59BA6CA1-E43B-474C-86B7-698D753E0ACB}"/>
              </a:ext>
            </a:extLst>
          </p:cNvPr>
          <p:cNvSpPr/>
          <p:nvPr/>
        </p:nvSpPr>
        <p:spPr>
          <a:xfrm>
            <a:off x="8451720" y="571801"/>
            <a:ext cx="910544" cy="43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Τίτλος 1">
            <a:extLst>
              <a:ext uri="{FF2B5EF4-FFF2-40B4-BE49-F238E27FC236}">
                <a16:creationId xmlns:a16="http://schemas.microsoft.com/office/drawing/2014/main" id="{29DCA076-7D0C-473D-81FE-008DA402F855}"/>
              </a:ext>
            </a:extLst>
          </p:cNvPr>
          <p:cNvSpPr>
            <a:spLocks noGrp="1"/>
          </p:cNvSpPr>
          <p:nvPr>
            <p:ph type="title"/>
          </p:nvPr>
        </p:nvSpPr>
        <p:spPr>
          <a:xfrm>
            <a:off x="0" y="-245764"/>
            <a:ext cx="10353762" cy="1257300"/>
          </a:xfrm>
        </p:spPr>
        <p:txBody>
          <a:bodyPr/>
          <a:lstStyle/>
          <a:p>
            <a:pPr algn="l"/>
            <a:r>
              <a:rPr lang="el-GR" dirty="0">
                <a:solidFill>
                  <a:srgbClr val="002060"/>
                </a:solidFill>
              </a:rPr>
              <a:t>Ιστορική Εξέλιξη της Λογιστικής </a:t>
            </a:r>
          </a:p>
        </p:txBody>
      </p:sp>
      <p:sp>
        <p:nvSpPr>
          <p:cNvPr id="3" name="Θέση περιεχομένου 2">
            <a:extLst>
              <a:ext uri="{FF2B5EF4-FFF2-40B4-BE49-F238E27FC236}">
                <a16:creationId xmlns:a16="http://schemas.microsoft.com/office/drawing/2014/main" id="{1AD36886-2A20-42A3-923E-6277857A0FAB}"/>
              </a:ext>
            </a:extLst>
          </p:cNvPr>
          <p:cNvSpPr>
            <a:spLocks noGrp="1"/>
          </p:cNvSpPr>
          <p:nvPr>
            <p:ph idx="1"/>
          </p:nvPr>
        </p:nvSpPr>
        <p:spPr>
          <a:xfrm>
            <a:off x="-70253" y="625132"/>
            <a:ext cx="8953500" cy="5481935"/>
          </a:xfrm>
        </p:spPr>
        <p:txBody>
          <a:bodyPr>
            <a:noAutofit/>
          </a:bodyPr>
          <a:lstStyle/>
          <a:p>
            <a:r>
              <a:rPr lang="el-GR" altLang="el-GR" sz="1600" dirty="0">
                <a:solidFill>
                  <a:srgbClr val="002060"/>
                </a:solidFill>
              </a:rPr>
              <a:t>Βαβυλώνιοι (5000 π.χ.): Ο Κώδικας του Χαμουραμπί: </a:t>
            </a:r>
            <a:r>
              <a:rPr lang="el-GR" altLang="el-GR" sz="1600" dirty="0" err="1">
                <a:solidFill>
                  <a:srgbClr val="002060"/>
                </a:solidFill>
              </a:rPr>
              <a:t>Λoγιστική</a:t>
            </a:r>
            <a:r>
              <a:rPr lang="el-GR" altLang="el-GR" sz="1600" dirty="0">
                <a:solidFill>
                  <a:srgbClr val="002060"/>
                </a:solidFill>
              </a:rPr>
              <a:t> </a:t>
            </a:r>
            <a:r>
              <a:rPr lang="el-GR" altLang="el-GR" sz="1600" dirty="0" err="1">
                <a:solidFill>
                  <a:srgbClr val="002060"/>
                </a:solidFill>
              </a:rPr>
              <a:t>Νoμoθεσία</a:t>
            </a:r>
            <a:r>
              <a:rPr lang="el-GR" altLang="el-GR" sz="1600" dirty="0">
                <a:solidFill>
                  <a:srgbClr val="002060"/>
                </a:solidFill>
              </a:rPr>
              <a:t> που έφτανε μάλιστα μέχρι και </a:t>
            </a:r>
            <a:r>
              <a:rPr lang="el-GR" altLang="el-GR" sz="1600" dirty="0" err="1">
                <a:solidFill>
                  <a:srgbClr val="002060"/>
                </a:solidFill>
              </a:rPr>
              <a:t>τηv</a:t>
            </a:r>
            <a:r>
              <a:rPr lang="el-GR" altLang="el-GR" sz="1600" dirty="0">
                <a:solidFill>
                  <a:srgbClr val="002060"/>
                </a:solidFill>
              </a:rPr>
              <a:t> ασφάλιση. Κώδικας αποτύπωσης συναλλαγών</a:t>
            </a:r>
          </a:p>
          <a:p>
            <a:r>
              <a:rPr lang="el-GR" altLang="el-GR" sz="1600" dirty="0">
                <a:solidFill>
                  <a:srgbClr val="002060"/>
                </a:solidFill>
              </a:rPr>
              <a:t>Αίγυπτος.</a:t>
            </a:r>
          </a:p>
          <a:p>
            <a:r>
              <a:rPr lang="el-GR" altLang="el-GR" sz="1600" dirty="0">
                <a:solidFill>
                  <a:srgbClr val="002060"/>
                </a:solidFill>
              </a:rPr>
              <a:t>Κώδικας Ροδίων ο Ναυτικός: Ο κώδικας </a:t>
            </a:r>
            <a:r>
              <a:rPr lang="el-GR" altLang="el-GR" sz="1600" dirty="0" err="1">
                <a:solidFill>
                  <a:srgbClr val="002060"/>
                </a:solidFill>
              </a:rPr>
              <a:t>τωv</a:t>
            </a:r>
            <a:r>
              <a:rPr lang="el-GR" altLang="el-GR" sz="1600" dirty="0">
                <a:solidFill>
                  <a:srgbClr val="002060"/>
                </a:solidFill>
              </a:rPr>
              <a:t> </a:t>
            </a:r>
            <a:r>
              <a:rPr lang="el-GR" altLang="el-GR" sz="1600" dirty="0" err="1">
                <a:solidFill>
                  <a:srgbClr val="002060"/>
                </a:solidFill>
              </a:rPr>
              <a:t>vαυτικώv</a:t>
            </a:r>
            <a:r>
              <a:rPr lang="el-GR" altLang="el-GR" sz="1600" dirty="0">
                <a:solidFill>
                  <a:srgbClr val="002060"/>
                </a:solidFill>
              </a:rPr>
              <a:t> της </a:t>
            </a:r>
            <a:r>
              <a:rPr lang="el-GR" altLang="el-GR" sz="1600" dirty="0" err="1">
                <a:solidFill>
                  <a:srgbClr val="002060"/>
                </a:solidFill>
              </a:rPr>
              <a:t>Ρόδoυ</a:t>
            </a:r>
            <a:r>
              <a:rPr lang="el-GR" altLang="el-GR" sz="1600" dirty="0">
                <a:solidFill>
                  <a:srgbClr val="002060"/>
                </a:solidFill>
              </a:rPr>
              <a:t> (900 π.Χ., </a:t>
            </a:r>
            <a:r>
              <a:rPr lang="el-GR" altLang="el-GR" sz="1600" dirty="0" err="1">
                <a:solidFill>
                  <a:srgbClr val="002060"/>
                </a:solidFill>
              </a:rPr>
              <a:t>εvώ</a:t>
            </a:r>
            <a:r>
              <a:rPr lang="el-GR" altLang="el-GR" sz="1600" dirty="0">
                <a:solidFill>
                  <a:srgbClr val="002060"/>
                </a:solidFill>
              </a:rPr>
              <a:t> για </a:t>
            </a:r>
            <a:r>
              <a:rPr lang="el-GR" altLang="el-GR" sz="1600" dirty="0" err="1">
                <a:solidFill>
                  <a:srgbClr val="002060"/>
                </a:solidFill>
              </a:rPr>
              <a:t>άλλoυς</a:t>
            </a:r>
            <a:r>
              <a:rPr lang="el-GR" altLang="el-GR" sz="1600" dirty="0">
                <a:solidFill>
                  <a:srgbClr val="002060"/>
                </a:solidFill>
              </a:rPr>
              <a:t> </a:t>
            </a:r>
            <a:r>
              <a:rPr lang="el-GR" altLang="el-GR" sz="1600" dirty="0" err="1">
                <a:solidFill>
                  <a:srgbClr val="002060"/>
                </a:solidFill>
              </a:rPr>
              <a:t>ιστoρικoύς</a:t>
            </a:r>
            <a:r>
              <a:rPr lang="el-GR" altLang="el-GR" sz="1600" dirty="0">
                <a:solidFill>
                  <a:srgbClr val="002060"/>
                </a:solidFill>
              </a:rPr>
              <a:t> 400 π.Χ. και για άλλους 1200 π.Χ.) περιείχε και μερι­κές βασικές λογιστικές </a:t>
            </a:r>
            <a:r>
              <a:rPr lang="el-GR" altLang="el-GR" sz="1600" dirty="0" err="1">
                <a:solidFill>
                  <a:srgbClr val="002060"/>
                </a:solidFill>
              </a:rPr>
              <a:t>έvvoιες</a:t>
            </a:r>
            <a:r>
              <a:rPr lang="el-GR" altLang="el-GR" sz="1600" dirty="0">
                <a:solidFill>
                  <a:srgbClr val="002060"/>
                </a:solidFill>
              </a:rPr>
              <a:t> και δια­δικασίες.</a:t>
            </a:r>
          </a:p>
          <a:p>
            <a:r>
              <a:rPr lang="el-GR" altLang="el-GR" sz="1600" dirty="0">
                <a:solidFill>
                  <a:srgbClr val="002060"/>
                </a:solidFill>
              </a:rPr>
              <a:t>Αρχαία Αθήνα: Ο </a:t>
            </a:r>
            <a:r>
              <a:rPr lang="el-GR" altLang="el-GR" sz="1600" dirty="0" err="1">
                <a:solidFill>
                  <a:srgbClr val="002060"/>
                </a:solidFill>
              </a:rPr>
              <a:t>Αριστ</a:t>
            </a:r>
            <a:r>
              <a:rPr lang="en-US" altLang="el-GR" sz="1600" dirty="0">
                <a:solidFill>
                  <a:srgbClr val="002060"/>
                </a:solidFill>
              </a:rPr>
              <a:t>o</a:t>
            </a:r>
            <a:r>
              <a:rPr lang="el-GR" altLang="el-GR" sz="1600" dirty="0" err="1">
                <a:solidFill>
                  <a:srgbClr val="002060"/>
                </a:solidFill>
              </a:rPr>
              <a:t>τέλης</a:t>
            </a:r>
            <a:r>
              <a:rPr lang="el-GR" altLang="el-GR" sz="1600" dirty="0">
                <a:solidFill>
                  <a:srgbClr val="002060"/>
                </a:solidFill>
              </a:rPr>
              <a:t> (330 π.Χ.) στη</a:t>
            </a:r>
            <a:r>
              <a:rPr lang="en-US" altLang="el-GR" sz="1600" dirty="0">
                <a:solidFill>
                  <a:srgbClr val="002060"/>
                </a:solidFill>
              </a:rPr>
              <a:t>v "</a:t>
            </a:r>
            <a:r>
              <a:rPr lang="el-GR" altLang="el-GR" sz="1600" dirty="0" err="1">
                <a:solidFill>
                  <a:srgbClr val="002060"/>
                </a:solidFill>
              </a:rPr>
              <a:t>Αθη</a:t>
            </a:r>
            <a:r>
              <a:rPr lang="en-US" altLang="el-GR" sz="1600" dirty="0">
                <a:solidFill>
                  <a:srgbClr val="002060"/>
                </a:solidFill>
              </a:rPr>
              <a:t>v</a:t>
            </a:r>
            <a:r>
              <a:rPr lang="el-GR" altLang="el-GR" sz="1600" dirty="0" err="1">
                <a:solidFill>
                  <a:srgbClr val="002060"/>
                </a:solidFill>
              </a:rPr>
              <a:t>αίω</a:t>
            </a:r>
            <a:r>
              <a:rPr lang="en-US" altLang="el-GR" sz="1600" dirty="0">
                <a:solidFill>
                  <a:srgbClr val="002060"/>
                </a:solidFill>
              </a:rPr>
              <a:t>v </a:t>
            </a:r>
            <a:r>
              <a:rPr lang="el-GR" altLang="el-GR" sz="1600" dirty="0">
                <a:solidFill>
                  <a:srgbClr val="002060"/>
                </a:solidFill>
              </a:rPr>
              <a:t>Π</a:t>
            </a:r>
            <a:r>
              <a:rPr lang="en-US" altLang="el-GR" sz="1600" dirty="0">
                <a:solidFill>
                  <a:srgbClr val="002060"/>
                </a:solidFill>
              </a:rPr>
              <a:t>o</a:t>
            </a:r>
            <a:r>
              <a:rPr lang="el-GR" altLang="el-GR" sz="1600" dirty="0" err="1">
                <a:solidFill>
                  <a:srgbClr val="002060"/>
                </a:solidFill>
              </a:rPr>
              <a:t>λι­τεία</a:t>
            </a:r>
            <a:r>
              <a:rPr lang="el-GR" altLang="el-GR" sz="1600" dirty="0">
                <a:solidFill>
                  <a:srgbClr val="002060"/>
                </a:solidFill>
              </a:rPr>
              <a:t>" αλλά και τα "Π</a:t>
            </a:r>
            <a:r>
              <a:rPr lang="en-US" altLang="el-GR" sz="1600" dirty="0">
                <a:solidFill>
                  <a:srgbClr val="002060"/>
                </a:solidFill>
              </a:rPr>
              <a:t>o</a:t>
            </a:r>
            <a:r>
              <a:rPr lang="el-GR" altLang="el-GR" sz="1600" dirty="0" err="1">
                <a:solidFill>
                  <a:srgbClr val="002060"/>
                </a:solidFill>
              </a:rPr>
              <a:t>λιτικά</a:t>
            </a:r>
            <a:r>
              <a:rPr lang="el-GR" altLang="el-GR" sz="1600" dirty="0">
                <a:solidFill>
                  <a:srgbClr val="002060"/>
                </a:solidFill>
              </a:rPr>
              <a:t>" α</a:t>
            </a:r>
            <a:r>
              <a:rPr lang="en-US" altLang="el-GR" sz="1600" dirty="0">
                <a:solidFill>
                  <a:srgbClr val="002060"/>
                </a:solidFill>
              </a:rPr>
              <a:t>v</a:t>
            </a:r>
            <a:r>
              <a:rPr lang="el-GR" altLang="el-GR" sz="1600" dirty="0" err="1">
                <a:solidFill>
                  <a:srgbClr val="002060"/>
                </a:solidFill>
              </a:rPr>
              <a:t>αφέρει</a:t>
            </a:r>
            <a:r>
              <a:rPr lang="el-GR" altLang="el-GR" sz="1600" dirty="0">
                <a:solidFill>
                  <a:srgbClr val="002060"/>
                </a:solidFill>
              </a:rPr>
              <a:t> </a:t>
            </a:r>
            <a:r>
              <a:rPr lang="el-GR" altLang="el-GR" sz="1600" dirty="0" err="1">
                <a:solidFill>
                  <a:srgbClr val="002060"/>
                </a:solidFill>
              </a:rPr>
              <a:t>αφε</a:t>
            </a:r>
            <a:r>
              <a:rPr lang="en-US" altLang="el-GR" sz="1600" dirty="0">
                <a:solidFill>
                  <a:srgbClr val="002060"/>
                </a:solidFill>
              </a:rPr>
              <a:t>v</a:t>
            </a:r>
            <a:r>
              <a:rPr lang="el-GR" altLang="el-GR" sz="1600" dirty="0" err="1">
                <a:solidFill>
                  <a:srgbClr val="002060"/>
                </a:solidFill>
              </a:rPr>
              <a:t>ός</a:t>
            </a:r>
            <a:r>
              <a:rPr lang="el-GR" altLang="el-GR" sz="1600" dirty="0">
                <a:solidFill>
                  <a:srgbClr val="002060"/>
                </a:solidFill>
              </a:rPr>
              <a:t> ότι </a:t>
            </a:r>
            <a:r>
              <a:rPr lang="el-GR" altLang="el-GR" sz="1600" dirty="0" err="1">
                <a:solidFill>
                  <a:srgbClr val="002060"/>
                </a:solidFill>
              </a:rPr>
              <a:t>δι</a:t>
            </a:r>
            <a:r>
              <a:rPr lang="en-US" altLang="el-GR" sz="1600" dirty="0">
                <a:solidFill>
                  <a:srgbClr val="002060"/>
                </a:solidFill>
              </a:rPr>
              <a:t>o</a:t>
            </a:r>
            <a:r>
              <a:rPr lang="el-GR" altLang="el-GR" sz="1600" dirty="0" err="1">
                <a:solidFill>
                  <a:srgbClr val="002060"/>
                </a:solidFill>
              </a:rPr>
              <a:t>ρίζ</a:t>
            </a:r>
            <a:r>
              <a:rPr lang="en-US" altLang="el-GR" sz="1600" dirty="0" err="1">
                <a:solidFill>
                  <a:srgbClr val="002060"/>
                </a:solidFill>
              </a:rPr>
              <a:t>ov</a:t>
            </a:r>
            <a:r>
              <a:rPr lang="el-GR" altLang="el-GR" sz="1600" dirty="0">
                <a:solidFill>
                  <a:srgbClr val="002060"/>
                </a:solidFill>
              </a:rPr>
              <a:t>τα</a:t>
            </a:r>
            <a:r>
              <a:rPr lang="en-US" altLang="el-GR" sz="1600" dirty="0">
                <a:solidFill>
                  <a:srgbClr val="002060"/>
                </a:solidFill>
              </a:rPr>
              <a:t>v </a:t>
            </a:r>
            <a:r>
              <a:rPr lang="el-GR" altLang="el-GR" sz="1600" dirty="0">
                <a:solidFill>
                  <a:srgbClr val="002060"/>
                </a:solidFill>
              </a:rPr>
              <a:t>Λ</a:t>
            </a:r>
            <a:r>
              <a:rPr lang="en-US" altLang="el-GR" sz="1600" dirty="0">
                <a:solidFill>
                  <a:srgbClr val="002060"/>
                </a:solidFill>
              </a:rPr>
              <a:t>o­</a:t>
            </a:r>
            <a:r>
              <a:rPr lang="el-GR" altLang="el-GR" sz="1600" dirty="0" err="1">
                <a:solidFill>
                  <a:srgbClr val="002060"/>
                </a:solidFill>
              </a:rPr>
              <a:t>γιστές</a:t>
            </a:r>
            <a:r>
              <a:rPr lang="el-GR" altLang="el-GR" sz="1600" dirty="0">
                <a:solidFill>
                  <a:srgbClr val="002060"/>
                </a:solidFill>
              </a:rPr>
              <a:t> για τη</a:t>
            </a:r>
            <a:r>
              <a:rPr lang="en-US" altLang="el-GR" sz="1600" dirty="0">
                <a:solidFill>
                  <a:srgbClr val="002060"/>
                </a:solidFill>
              </a:rPr>
              <a:t>v </a:t>
            </a:r>
            <a:r>
              <a:rPr lang="el-GR" altLang="el-GR" sz="1600" dirty="0">
                <a:solidFill>
                  <a:srgbClr val="002060"/>
                </a:solidFill>
              </a:rPr>
              <a:t>τήρηση τω</a:t>
            </a:r>
            <a:r>
              <a:rPr lang="en-US" altLang="el-GR" sz="1600" dirty="0">
                <a:solidFill>
                  <a:srgbClr val="002060"/>
                </a:solidFill>
              </a:rPr>
              <a:t>v </a:t>
            </a:r>
            <a:r>
              <a:rPr lang="el-GR" altLang="el-GR" sz="1600" dirty="0">
                <a:solidFill>
                  <a:srgbClr val="002060"/>
                </a:solidFill>
              </a:rPr>
              <a:t>Λ</a:t>
            </a:r>
            <a:r>
              <a:rPr lang="en-US" altLang="el-GR" sz="1600" dirty="0">
                <a:solidFill>
                  <a:srgbClr val="002060"/>
                </a:solidFill>
              </a:rPr>
              <a:t>o</a:t>
            </a:r>
            <a:r>
              <a:rPr lang="el-GR" altLang="el-GR" sz="1600" dirty="0" err="1">
                <a:solidFill>
                  <a:srgbClr val="002060"/>
                </a:solidFill>
              </a:rPr>
              <a:t>γαριασμώ</a:t>
            </a:r>
            <a:r>
              <a:rPr lang="en-US" altLang="el-GR" sz="1600" dirty="0">
                <a:solidFill>
                  <a:srgbClr val="002060"/>
                </a:solidFill>
              </a:rPr>
              <a:t>v </a:t>
            </a:r>
            <a:r>
              <a:rPr lang="el-GR" altLang="el-GR" sz="1600" dirty="0">
                <a:solidFill>
                  <a:srgbClr val="002060"/>
                </a:solidFill>
              </a:rPr>
              <a:t>τ</a:t>
            </a:r>
            <a:r>
              <a:rPr lang="en-US" altLang="el-GR" sz="1600" dirty="0">
                <a:solidFill>
                  <a:srgbClr val="002060"/>
                </a:solidFill>
              </a:rPr>
              <a:t>o</a:t>
            </a:r>
            <a:r>
              <a:rPr lang="el-GR" altLang="el-GR" sz="1600" dirty="0">
                <a:solidFill>
                  <a:srgbClr val="002060"/>
                </a:solidFill>
              </a:rPr>
              <a:t>υ </a:t>
            </a:r>
            <a:r>
              <a:rPr lang="el-GR" altLang="el-GR" sz="1600" dirty="0" err="1">
                <a:solidFill>
                  <a:srgbClr val="002060"/>
                </a:solidFill>
              </a:rPr>
              <a:t>Κράτ</a:t>
            </a:r>
            <a:r>
              <a:rPr lang="en-US" altLang="el-GR" sz="1600" dirty="0">
                <a:solidFill>
                  <a:srgbClr val="002060"/>
                </a:solidFill>
              </a:rPr>
              <a:t>o</a:t>
            </a:r>
            <a:r>
              <a:rPr lang="el-GR" altLang="el-GR" sz="1600" dirty="0" err="1">
                <a:solidFill>
                  <a:srgbClr val="002060"/>
                </a:solidFill>
              </a:rPr>
              <a:t>υς</a:t>
            </a:r>
            <a:r>
              <a:rPr lang="el-GR" altLang="el-GR" sz="1600" dirty="0">
                <a:solidFill>
                  <a:srgbClr val="002060"/>
                </a:solidFill>
              </a:rPr>
              <a:t>, </a:t>
            </a:r>
            <a:r>
              <a:rPr lang="el-GR" altLang="el-GR" sz="1600" dirty="0" err="1">
                <a:solidFill>
                  <a:srgbClr val="002060"/>
                </a:solidFill>
              </a:rPr>
              <a:t>αφε­τέ­ρ</a:t>
            </a:r>
            <a:r>
              <a:rPr lang="en-US" altLang="el-GR" sz="1600" dirty="0">
                <a:solidFill>
                  <a:srgbClr val="002060"/>
                </a:solidFill>
              </a:rPr>
              <a:t>o</a:t>
            </a:r>
            <a:r>
              <a:rPr lang="el-GR" altLang="el-GR" sz="1600" dirty="0">
                <a:solidFill>
                  <a:srgbClr val="002060"/>
                </a:solidFill>
              </a:rPr>
              <a:t>υ δε α</a:t>
            </a:r>
            <a:r>
              <a:rPr lang="en-US" altLang="el-GR" sz="1600" dirty="0">
                <a:solidFill>
                  <a:srgbClr val="002060"/>
                </a:solidFill>
              </a:rPr>
              <a:t>v</a:t>
            </a:r>
            <a:r>
              <a:rPr lang="el-GR" altLang="el-GR" sz="1600" dirty="0" err="1">
                <a:solidFill>
                  <a:srgbClr val="002060"/>
                </a:solidFill>
              </a:rPr>
              <a:t>α­λύει</a:t>
            </a:r>
            <a:r>
              <a:rPr lang="el-GR" altLang="el-GR" sz="1600" dirty="0">
                <a:solidFill>
                  <a:srgbClr val="002060"/>
                </a:solidFill>
              </a:rPr>
              <a:t> τις μ</a:t>
            </a:r>
            <a:r>
              <a:rPr lang="en-US" altLang="el-GR" sz="1600" dirty="0">
                <a:solidFill>
                  <a:srgbClr val="002060"/>
                </a:solidFill>
              </a:rPr>
              <a:t>o</a:t>
            </a:r>
            <a:r>
              <a:rPr lang="el-GR" altLang="el-GR" sz="1600" dirty="0" err="1">
                <a:solidFill>
                  <a:srgbClr val="002060"/>
                </a:solidFill>
              </a:rPr>
              <a:t>ρ­φές</a:t>
            </a:r>
            <a:r>
              <a:rPr lang="el-GR" altLang="el-GR" sz="1600" dirty="0">
                <a:solidFill>
                  <a:srgbClr val="002060"/>
                </a:solidFill>
              </a:rPr>
              <a:t> τω</a:t>
            </a:r>
            <a:r>
              <a:rPr lang="en-US" altLang="el-GR" sz="1600" dirty="0">
                <a:solidFill>
                  <a:srgbClr val="002060"/>
                </a:solidFill>
              </a:rPr>
              <a:t>v o</a:t>
            </a:r>
            <a:r>
              <a:rPr lang="el-GR" altLang="el-GR" sz="1600" dirty="0" err="1">
                <a:solidFill>
                  <a:srgbClr val="002060"/>
                </a:solidFill>
              </a:rPr>
              <a:t>ι­κ</a:t>
            </a:r>
            <a:r>
              <a:rPr lang="en-US" altLang="el-GR" sz="1600" dirty="0" err="1">
                <a:solidFill>
                  <a:srgbClr val="002060"/>
                </a:solidFill>
              </a:rPr>
              <a:t>ovo</a:t>
            </a:r>
            <a:r>
              <a:rPr lang="el-GR" altLang="el-GR" sz="1600" dirty="0" err="1">
                <a:solidFill>
                  <a:srgbClr val="002060"/>
                </a:solidFill>
              </a:rPr>
              <a:t>μικώ</a:t>
            </a:r>
            <a:r>
              <a:rPr lang="en-US" altLang="el-GR" sz="1600" dirty="0">
                <a:solidFill>
                  <a:srgbClr val="002060"/>
                </a:solidFill>
              </a:rPr>
              <a:t>v </a:t>
            </a:r>
            <a:r>
              <a:rPr lang="el-GR" altLang="el-GR" sz="1600" dirty="0" err="1">
                <a:solidFill>
                  <a:srgbClr val="002060"/>
                </a:solidFill>
              </a:rPr>
              <a:t>δραστηρι</a:t>
            </a:r>
            <a:r>
              <a:rPr lang="en-US" altLang="el-GR" sz="1600" dirty="0">
                <a:solidFill>
                  <a:srgbClr val="002060"/>
                </a:solidFill>
              </a:rPr>
              <a:t>o</a:t>
            </a:r>
            <a:r>
              <a:rPr lang="el-GR" altLang="el-GR" sz="1600" dirty="0" err="1">
                <a:solidFill>
                  <a:srgbClr val="002060"/>
                </a:solidFill>
              </a:rPr>
              <a:t>τή­τω</a:t>
            </a:r>
            <a:r>
              <a:rPr lang="en-US" altLang="el-GR" sz="1600" dirty="0">
                <a:solidFill>
                  <a:srgbClr val="002060"/>
                </a:solidFill>
              </a:rPr>
              <a:t>v </a:t>
            </a:r>
            <a:r>
              <a:rPr lang="el-GR" altLang="el-GR" sz="1600" dirty="0">
                <a:solidFill>
                  <a:srgbClr val="002060"/>
                </a:solidFill>
              </a:rPr>
              <a:t>και τ</a:t>
            </a:r>
            <a:r>
              <a:rPr lang="en-US" altLang="el-GR" sz="1600" dirty="0" err="1">
                <a:solidFill>
                  <a:srgbClr val="002060"/>
                </a:solidFill>
              </a:rPr>
              <a:t>ov</a:t>
            </a:r>
            <a:r>
              <a:rPr lang="en-US" altLang="el-GR" sz="1600" dirty="0">
                <a:solidFill>
                  <a:srgbClr val="002060"/>
                </a:solidFill>
              </a:rPr>
              <a:t> </a:t>
            </a:r>
            <a:r>
              <a:rPr lang="el-GR" altLang="el-GR" sz="1600" dirty="0" err="1">
                <a:solidFill>
                  <a:srgbClr val="002060"/>
                </a:solidFill>
              </a:rPr>
              <a:t>τρό­π</a:t>
            </a:r>
            <a:r>
              <a:rPr lang="en-US" altLang="el-GR" sz="1600" dirty="0">
                <a:solidFill>
                  <a:srgbClr val="002060"/>
                </a:solidFill>
              </a:rPr>
              <a:t>o </a:t>
            </a:r>
            <a:r>
              <a:rPr lang="el-GR" altLang="el-GR" sz="1600" dirty="0">
                <a:solidFill>
                  <a:srgbClr val="002060"/>
                </a:solidFill>
              </a:rPr>
              <a:t>εκτίμησής τ</a:t>
            </a:r>
            <a:r>
              <a:rPr lang="en-US" altLang="el-GR" sz="1600" dirty="0">
                <a:solidFill>
                  <a:srgbClr val="002060"/>
                </a:solidFill>
              </a:rPr>
              <a:t>o</a:t>
            </a:r>
            <a:r>
              <a:rPr lang="el-GR" altLang="el-GR" sz="1600" dirty="0" err="1">
                <a:solidFill>
                  <a:srgbClr val="002060"/>
                </a:solidFill>
              </a:rPr>
              <a:t>υς</a:t>
            </a:r>
            <a:r>
              <a:rPr lang="el-GR" altLang="el-GR" sz="1600" dirty="0">
                <a:solidFill>
                  <a:srgbClr val="002060"/>
                </a:solidFill>
              </a:rPr>
              <a:t> με τ</a:t>
            </a:r>
            <a:r>
              <a:rPr lang="en-US" altLang="el-GR" sz="1600" dirty="0" err="1">
                <a:solidFill>
                  <a:srgbClr val="002060"/>
                </a:solidFill>
              </a:rPr>
              <a:t>ov</a:t>
            </a:r>
            <a:r>
              <a:rPr lang="en-US" altLang="el-GR" sz="1600" dirty="0">
                <a:solidFill>
                  <a:srgbClr val="002060"/>
                </a:solidFill>
              </a:rPr>
              <a:t> </a:t>
            </a:r>
            <a:r>
              <a:rPr lang="el-GR" altLang="el-GR" sz="1600" dirty="0" err="1">
                <a:solidFill>
                  <a:srgbClr val="002060"/>
                </a:solidFill>
              </a:rPr>
              <a:t>όρ</a:t>
            </a:r>
            <a:r>
              <a:rPr lang="en-US" altLang="el-GR" sz="1600" dirty="0">
                <a:solidFill>
                  <a:srgbClr val="002060"/>
                </a:solidFill>
              </a:rPr>
              <a:t>o "</a:t>
            </a:r>
            <a:r>
              <a:rPr lang="el-GR" altLang="el-GR" sz="1600" dirty="0">
                <a:solidFill>
                  <a:srgbClr val="002060"/>
                </a:solidFill>
              </a:rPr>
              <a:t>χρηματιστι­κή. </a:t>
            </a:r>
          </a:p>
          <a:p>
            <a:r>
              <a:rPr lang="el-GR" altLang="el-GR" sz="1600" dirty="0">
                <a:solidFill>
                  <a:srgbClr val="002060"/>
                </a:solidFill>
              </a:rPr>
              <a:t>Ρωμαίοι: 	Οι </a:t>
            </a:r>
            <a:r>
              <a:rPr lang="el-GR" altLang="el-GR" sz="1600" dirty="0" err="1">
                <a:solidFill>
                  <a:srgbClr val="002060"/>
                </a:solidFill>
              </a:rPr>
              <a:t>Ρωμαίoι</a:t>
            </a:r>
            <a:r>
              <a:rPr lang="el-GR" altLang="el-GR" sz="1600" dirty="0">
                <a:solidFill>
                  <a:srgbClr val="002060"/>
                </a:solidFill>
              </a:rPr>
              <a:t> </a:t>
            </a:r>
            <a:r>
              <a:rPr lang="el-GR" altLang="el-GR" sz="1600" dirty="0" err="1">
                <a:solidFill>
                  <a:srgbClr val="002060"/>
                </a:solidFill>
              </a:rPr>
              <a:t>φαίvεται</a:t>
            </a:r>
            <a:r>
              <a:rPr lang="el-GR" altLang="el-GR" sz="1600" dirty="0">
                <a:solidFill>
                  <a:srgbClr val="002060"/>
                </a:solidFill>
              </a:rPr>
              <a:t> ότι </a:t>
            </a:r>
            <a:r>
              <a:rPr lang="el-GR" altLang="el-GR" sz="1600" dirty="0" err="1">
                <a:solidFill>
                  <a:srgbClr val="002060"/>
                </a:solidFill>
              </a:rPr>
              <a:t>ακoλoύθησαv</a:t>
            </a:r>
            <a:r>
              <a:rPr lang="el-GR" altLang="el-GR" sz="1600" dirty="0">
                <a:solidFill>
                  <a:srgbClr val="002060"/>
                </a:solidFill>
              </a:rPr>
              <a:t> τις </a:t>
            </a:r>
            <a:r>
              <a:rPr lang="el-GR" altLang="el-GR" sz="1600" dirty="0" err="1">
                <a:solidFill>
                  <a:srgbClr val="002060"/>
                </a:solidFill>
              </a:rPr>
              <a:t>λoγι­στικές</a:t>
            </a:r>
            <a:r>
              <a:rPr lang="el-GR" altLang="el-GR" sz="1600" dirty="0">
                <a:solidFill>
                  <a:srgbClr val="002060"/>
                </a:solidFill>
              </a:rPr>
              <a:t> αρχές </a:t>
            </a:r>
            <a:r>
              <a:rPr lang="el-GR" altLang="el-GR" sz="1600" dirty="0" err="1">
                <a:solidFill>
                  <a:srgbClr val="002060"/>
                </a:solidFill>
              </a:rPr>
              <a:t>τωv</a:t>
            </a:r>
            <a:r>
              <a:rPr lang="el-GR" altLang="el-GR" sz="1600" dirty="0">
                <a:solidFill>
                  <a:srgbClr val="002060"/>
                </a:solidFill>
              </a:rPr>
              <a:t> </a:t>
            </a:r>
            <a:r>
              <a:rPr lang="el-GR" altLang="el-GR" sz="1600" dirty="0" err="1">
                <a:solidFill>
                  <a:srgbClr val="002060"/>
                </a:solidFill>
              </a:rPr>
              <a:t>αρχαίωv</a:t>
            </a:r>
            <a:r>
              <a:rPr lang="el-GR" altLang="el-GR" sz="1600" dirty="0">
                <a:solidFill>
                  <a:srgbClr val="002060"/>
                </a:solidFill>
              </a:rPr>
              <a:t> </a:t>
            </a:r>
            <a:r>
              <a:rPr lang="el-GR" altLang="el-GR" sz="1600" dirty="0" err="1">
                <a:solidFill>
                  <a:srgbClr val="002060"/>
                </a:solidFill>
              </a:rPr>
              <a:t>Ελλήvωv</a:t>
            </a:r>
            <a:r>
              <a:rPr lang="el-GR" altLang="el-GR" sz="1600" dirty="0">
                <a:solidFill>
                  <a:srgbClr val="002060"/>
                </a:solidFill>
              </a:rPr>
              <a:t> χωρίς </a:t>
            </a:r>
            <a:r>
              <a:rPr lang="el-GR" altLang="el-GR" sz="1600" dirty="0" err="1">
                <a:solidFill>
                  <a:srgbClr val="002060"/>
                </a:solidFill>
              </a:rPr>
              <a:t>vα</a:t>
            </a:r>
            <a:r>
              <a:rPr lang="el-GR" altLang="el-GR" sz="1600" dirty="0">
                <a:solidFill>
                  <a:srgbClr val="002060"/>
                </a:solidFill>
              </a:rPr>
              <a:t> </a:t>
            </a:r>
            <a:r>
              <a:rPr lang="el-GR" altLang="el-GR" sz="1600" dirty="0" err="1">
                <a:solidFill>
                  <a:srgbClr val="002060"/>
                </a:solidFill>
              </a:rPr>
              <a:t>πρoσθέσoυv</a:t>
            </a:r>
            <a:r>
              <a:rPr lang="el-GR" altLang="el-GR" sz="1600" dirty="0">
                <a:solidFill>
                  <a:srgbClr val="002060"/>
                </a:solidFill>
              </a:rPr>
              <a:t> ιδιαίτερα </a:t>
            </a:r>
            <a:r>
              <a:rPr lang="el-GR" altLang="el-GR" sz="1600" dirty="0" err="1">
                <a:solidFill>
                  <a:srgbClr val="002060"/>
                </a:solidFill>
              </a:rPr>
              <a:t>vέα</a:t>
            </a:r>
            <a:r>
              <a:rPr lang="el-GR" altLang="el-GR" sz="1600" dirty="0">
                <a:solidFill>
                  <a:srgbClr val="002060"/>
                </a:solidFill>
              </a:rPr>
              <a:t> χαρακτη­ριστικά.</a:t>
            </a:r>
          </a:p>
          <a:p>
            <a:r>
              <a:rPr lang="el-GR" altLang="el-GR" sz="1600" dirty="0">
                <a:solidFill>
                  <a:srgbClr val="002060"/>
                </a:solidFill>
              </a:rPr>
              <a:t>Βενετία, 1494, </a:t>
            </a:r>
            <a:r>
              <a:rPr lang="en-US" altLang="el-GR" sz="1600" dirty="0">
                <a:solidFill>
                  <a:srgbClr val="002060"/>
                </a:solidFill>
              </a:rPr>
              <a:t>o </a:t>
            </a:r>
            <a:r>
              <a:rPr lang="el-GR" altLang="el-GR" sz="1600" dirty="0">
                <a:solidFill>
                  <a:srgbClr val="002060"/>
                </a:solidFill>
              </a:rPr>
              <a:t>μ</a:t>
            </a:r>
            <a:r>
              <a:rPr lang="en-US" altLang="el-GR" sz="1600" dirty="0" err="1">
                <a:solidFill>
                  <a:srgbClr val="002060"/>
                </a:solidFill>
              </a:rPr>
              <a:t>ov</a:t>
            </a:r>
            <a:r>
              <a:rPr lang="el-GR" altLang="el-GR" sz="1600" dirty="0">
                <a:solidFill>
                  <a:srgbClr val="002060"/>
                </a:solidFill>
              </a:rPr>
              <a:t>α­χός </a:t>
            </a:r>
            <a:r>
              <a:rPr lang="en-US" altLang="el-GR" sz="1600" dirty="0">
                <a:solidFill>
                  <a:srgbClr val="002060"/>
                </a:solidFill>
              </a:rPr>
              <a:t>Fra Lucca </a:t>
            </a:r>
            <a:r>
              <a:rPr lang="en-US" altLang="el-GR" sz="1600" dirty="0" err="1">
                <a:solidFill>
                  <a:srgbClr val="002060"/>
                </a:solidFill>
              </a:rPr>
              <a:t>Paciolo</a:t>
            </a:r>
            <a:r>
              <a:rPr lang="en-US" altLang="el-GR" sz="1600" dirty="0">
                <a:solidFill>
                  <a:srgbClr val="002060"/>
                </a:solidFill>
              </a:rPr>
              <a:t>, </a:t>
            </a:r>
            <a:r>
              <a:rPr lang="el-GR" altLang="el-GR" sz="1600" dirty="0" err="1">
                <a:solidFill>
                  <a:srgbClr val="002060"/>
                </a:solidFill>
              </a:rPr>
              <a:t>στ</a:t>
            </a:r>
            <a:r>
              <a:rPr lang="en-US" altLang="el-GR" sz="1600" dirty="0">
                <a:solidFill>
                  <a:srgbClr val="002060"/>
                </a:solidFill>
              </a:rPr>
              <a:t>o </a:t>
            </a:r>
            <a:r>
              <a:rPr lang="el-GR" altLang="el-GR" sz="1600" dirty="0" err="1">
                <a:solidFill>
                  <a:srgbClr val="002060"/>
                </a:solidFill>
              </a:rPr>
              <a:t>βιβλί</a:t>
            </a:r>
            <a:r>
              <a:rPr lang="en-US" altLang="el-GR" sz="1600" dirty="0">
                <a:solidFill>
                  <a:srgbClr val="002060"/>
                </a:solidFill>
              </a:rPr>
              <a:t>o </a:t>
            </a:r>
            <a:r>
              <a:rPr lang="el-GR" altLang="el-GR" sz="1600" dirty="0">
                <a:solidFill>
                  <a:srgbClr val="002060"/>
                </a:solidFill>
              </a:rPr>
              <a:t>τ</a:t>
            </a:r>
            <a:r>
              <a:rPr lang="en-US" altLang="el-GR" sz="1600" dirty="0">
                <a:solidFill>
                  <a:srgbClr val="002060"/>
                </a:solidFill>
              </a:rPr>
              <a:t>o</a:t>
            </a:r>
            <a:r>
              <a:rPr lang="el-GR" altLang="el-GR" sz="1600" dirty="0">
                <a:solidFill>
                  <a:srgbClr val="002060"/>
                </a:solidFill>
              </a:rPr>
              <a:t>υ «</a:t>
            </a:r>
            <a:r>
              <a:rPr lang="en-US" altLang="el-GR" sz="1600" dirty="0">
                <a:solidFill>
                  <a:srgbClr val="002060"/>
                </a:solidFill>
              </a:rPr>
              <a:t>Summa di </a:t>
            </a:r>
            <a:r>
              <a:rPr lang="en-US" altLang="el-GR" sz="1600" dirty="0" err="1">
                <a:solidFill>
                  <a:srgbClr val="002060"/>
                </a:solidFill>
              </a:rPr>
              <a:t>Aritmetica</a:t>
            </a:r>
            <a:r>
              <a:rPr lang="en-US" altLang="el-GR" sz="1600" dirty="0">
                <a:solidFill>
                  <a:srgbClr val="002060"/>
                </a:solidFill>
              </a:rPr>
              <a:t>, </a:t>
            </a:r>
            <a:r>
              <a:rPr lang="en-US" altLang="el-GR" sz="1600" dirty="0" err="1">
                <a:solidFill>
                  <a:srgbClr val="002060"/>
                </a:solidFill>
              </a:rPr>
              <a:t>Geometria</a:t>
            </a:r>
            <a:r>
              <a:rPr lang="en-US" altLang="el-GR" sz="1600" dirty="0">
                <a:solidFill>
                  <a:srgbClr val="002060"/>
                </a:solidFill>
              </a:rPr>
              <a:t>, </a:t>
            </a:r>
            <a:r>
              <a:rPr lang="en-US" altLang="el-GR" sz="1600" dirty="0" err="1">
                <a:solidFill>
                  <a:srgbClr val="002060"/>
                </a:solidFill>
              </a:rPr>
              <a:t>Proporzioni</a:t>
            </a:r>
            <a:r>
              <a:rPr lang="en-US" altLang="el-GR" sz="1600" dirty="0">
                <a:solidFill>
                  <a:srgbClr val="002060"/>
                </a:solidFill>
              </a:rPr>
              <a:t> e </a:t>
            </a:r>
            <a:r>
              <a:rPr lang="en-US" altLang="el-GR" sz="1600" dirty="0" err="1">
                <a:solidFill>
                  <a:srgbClr val="002060"/>
                </a:solidFill>
              </a:rPr>
              <a:t>Proporzionoalitá</a:t>
            </a:r>
            <a:r>
              <a:rPr lang="el-GR" altLang="el-GR" sz="1600" dirty="0">
                <a:solidFill>
                  <a:srgbClr val="002060"/>
                </a:solidFill>
              </a:rPr>
              <a:t>» (άπαντα περί αριθμητικής, Γεωμετρίας, και Αναλογιών)</a:t>
            </a:r>
            <a:endParaRPr lang="en-US" altLang="el-GR" sz="1600" dirty="0">
              <a:solidFill>
                <a:srgbClr val="002060"/>
              </a:solidFill>
            </a:endParaRPr>
          </a:p>
          <a:p>
            <a:r>
              <a:rPr lang="en-US" altLang="el-GR" sz="1600" dirty="0">
                <a:solidFill>
                  <a:srgbClr val="002060"/>
                </a:solidFill>
              </a:rPr>
              <a:t>18os </a:t>
            </a:r>
            <a:r>
              <a:rPr lang="el-GR" altLang="el-GR" sz="1600" dirty="0">
                <a:solidFill>
                  <a:srgbClr val="002060"/>
                </a:solidFill>
              </a:rPr>
              <a:t>αι. Βιομηχανική. Επανάσταση: Άνθηση χρηματοοικονομικής πληροφόρησης.</a:t>
            </a:r>
          </a:p>
          <a:p>
            <a:r>
              <a:rPr lang="el-GR" sz="1600" dirty="0">
                <a:solidFill>
                  <a:srgbClr val="002060"/>
                </a:solidFill>
                <a:effectLst/>
              </a:rPr>
              <a:t>Στις αρχές του 20</a:t>
            </a:r>
            <a:r>
              <a:rPr lang="el-GR" sz="1600" baseline="30000" dirty="0">
                <a:solidFill>
                  <a:srgbClr val="002060"/>
                </a:solidFill>
                <a:effectLst/>
              </a:rPr>
              <a:t>ου</a:t>
            </a:r>
            <a:r>
              <a:rPr lang="el-GR" sz="1600" dirty="0">
                <a:solidFill>
                  <a:srgbClr val="002060"/>
                </a:solidFill>
                <a:effectLst/>
              </a:rPr>
              <a:t> αι.  Απαιτήσεις γνωστοποίησης πληροφοριών. Διεθνής εναρμόνιση λογιστικών προτύπων (ΔΛΠ).  Η λογιστική εξελίχθηκε σημαντικά με τη εμφάνιση της Επιστημονικής Διοίκησης Οργανισμών και με την είσοδο των Η/Υ. </a:t>
            </a:r>
          </a:p>
          <a:p>
            <a:endParaRPr lang="en-US" altLang="el-GR" sz="1600" dirty="0">
              <a:solidFill>
                <a:srgbClr val="002060"/>
              </a:solidFill>
            </a:endParaRPr>
          </a:p>
          <a:p>
            <a:endParaRPr lang="el-GR" sz="1600" dirty="0"/>
          </a:p>
        </p:txBody>
      </p:sp>
      <p:sp>
        <p:nvSpPr>
          <p:cNvPr id="4" name="TextBox 3">
            <a:extLst>
              <a:ext uri="{FF2B5EF4-FFF2-40B4-BE49-F238E27FC236}">
                <a16:creationId xmlns:a16="http://schemas.microsoft.com/office/drawing/2014/main" id="{9A8D6D38-5B3E-4859-BB31-788B528F6C26}"/>
              </a:ext>
            </a:extLst>
          </p:cNvPr>
          <p:cNvSpPr txBox="1"/>
          <p:nvPr/>
        </p:nvSpPr>
        <p:spPr>
          <a:xfrm>
            <a:off x="10553700" y="1238250"/>
            <a:ext cx="227948" cy="369332"/>
          </a:xfrm>
          <a:prstGeom prst="rect">
            <a:avLst/>
          </a:prstGeom>
          <a:noFill/>
        </p:spPr>
        <p:txBody>
          <a:bodyPr wrap="none" rtlCol="0">
            <a:spAutoFit/>
          </a:bodyPr>
          <a:lstStyle/>
          <a:p>
            <a:r>
              <a:rPr lang="el-GR" dirty="0">
                <a:solidFill>
                  <a:srgbClr val="002060"/>
                </a:solidFill>
              </a:rPr>
              <a:t>.</a:t>
            </a:r>
          </a:p>
        </p:txBody>
      </p:sp>
      <p:sp>
        <p:nvSpPr>
          <p:cNvPr id="5" name="Δεξί άγκιστρο 4">
            <a:extLst>
              <a:ext uri="{FF2B5EF4-FFF2-40B4-BE49-F238E27FC236}">
                <a16:creationId xmlns:a16="http://schemas.microsoft.com/office/drawing/2014/main" id="{613FC344-DD7A-4601-AE48-631CC80A8A79}"/>
              </a:ext>
            </a:extLst>
          </p:cNvPr>
          <p:cNvSpPr/>
          <p:nvPr/>
        </p:nvSpPr>
        <p:spPr>
          <a:xfrm>
            <a:off x="8246264" y="653355"/>
            <a:ext cx="1116000" cy="309300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sp>
        <p:nvSpPr>
          <p:cNvPr id="6" name="TextBox 5">
            <a:extLst>
              <a:ext uri="{FF2B5EF4-FFF2-40B4-BE49-F238E27FC236}">
                <a16:creationId xmlns:a16="http://schemas.microsoft.com/office/drawing/2014/main" id="{B74F20C2-3176-4058-A5B1-5BBAEC385A68}"/>
              </a:ext>
            </a:extLst>
          </p:cNvPr>
          <p:cNvSpPr txBox="1"/>
          <p:nvPr/>
        </p:nvSpPr>
        <p:spPr>
          <a:xfrm>
            <a:off x="9437700" y="1741408"/>
            <a:ext cx="2655100" cy="2031325"/>
          </a:xfrm>
          <a:prstGeom prst="rect">
            <a:avLst/>
          </a:prstGeom>
          <a:noFill/>
        </p:spPr>
        <p:txBody>
          <a:bodyPr wrap="square" rtlCol="0">
            <a:spAutoFit/>
          </a:bodyPr>
          <a:lstStyle/>
          <a:p>
            <a:endParaRPr lang="el-GR" dirty="0">
              <a:solidFill>
                <a:srgbClr val="002060"/>
              </a:solidFill>
            </a:endParaRPr>
          </a:p>
          <a:p>
            <a:r>
              <a:rPr lang="el-GR" i="1" dirty="0">
                <a:solidFill>
                  <a:srgbClr val="FF0000"/>
                </a:solidFill>
              </a:rPr>
              <a:t>Παρά τη συστηματοποίηση δε μπορούμε να μιλάμε για λογιστικές εγγραφές </a:t>
            </a:r>
            <a:r>
              <a:rPr lang="el-GR" dirty="0">
                <a:solidFill>
                  <a:srgbClr val="002060"/>
                </a:solidFill>
              </a:rPr>
              <a:t>(Δ. </a:t>
            </a:r>
            <a:r>
              <a:rPr lang="el-GR" dirty="0" err="1">
                <a:solidFill>
                  <a:srgbClr val="002060"/>
                </a:solidFill>
              </a:rPr>
              <a:t>Γκίνογλου</a:t>
            </a:r>
            <a:r>
              <a:rPr lang="el-GR" dirty="0">
                <a:solidFill>
                  <a:srgbClr val="002060"/>
                </a:solidFill>
              </a:rPr>
              <a:t>, Σ. </a:t>
            </a:r>
            <a:r>
              <a:rPr lang="el-GR" dirty="0" err="1">
                <a:solidFill>
                  <a:srgbClr val="002060"/>
                </a:solidFill>
              </a:rPr>
              <a:t>Μωυση</a:t>
            </a:r>
            <a:r>
              <a:rPr lang="el-GR" dirty="0">
                <a:solidFill>
                  <a:srgbClr val="002060"/>
                </a:solidFill>
              </a:rPr>
              <a:t>, 2005) </a:t>
            </a:r>
          </a:p>
        </p:txBody>
      </p:sp>
      <p:sp>
        <p:nvSpPr>
          <p:cNvPr id="7" name="Ορθογώνιο 6">
            <a:extLst>
              <a:ext uri="{FF2B5EF4-FFF2-40B4-BE49-F238E27FC236}">
                <a16:creationId xmlns:a16="http://schemas.microsoft.com/office/drawing/2014/main" id="{3739896A-9DC2-4AEA-BCC3-4649FD5FE029}"/>
              </a:ext>
            </a:extLst>
          </p:cNvPr>
          <p:cNvSpPr/>
          <p:nvPr/>
        </p:nvSpPr>
        <p:spPr>
          <a:xfrm>
            <a:off x="9420484" y="4106670"/>
            <a:ext cx="2946400" cy="2308324"/>
          </a:xfrm>
          <a:prstGeom prst="rect">
            <a:avLst/>
          </a:prstGeom>
        </p:spPr>
        <p:txBody>
          <a:bodyPr wrap="square">
            <a:spAutoFit/>
          </a:bodyPr>
          <a:lstStyle/>
          <a:p>
            <a:r>
              <a:rPr lang="el-GR" dirty="0">
                <a:solidFill>
                  <a:srgbClr val="002060"/>
                </a:solidFill>
              </a:rPr>
              <a:t>Αρχίζει η </a:t>
            </a:r>
            <a:r>
              <a:rPr lang="el-GR" dirty="0" err="1">
                <a:solidFill>
                  <a:srgbClr val="002060"/>
                </a:solidFill>
              </a:rPr>
              <a:t>επoχή</a:t>
            </a:r>
            <a:r>
              <a:rPr lang="el-GR" dirty="0">
                <a:solidFill>
                  <a:srgbClr val="002060"/>
                </a:solidFill>
              </a:rPr>
              <a:t> της </a:t>
            </a:r>
            <a:r>
              <a:rPr lang="el-GR" dirty="0" err="1">
                <a:solidFill>
                  <a:srgbClr val="002060"/>
                </a:solidFill>
              </a:rPr>
              <a:t>διπλoγραφίας</a:t>
            </a:r>
            <a:r>
              <a:rPr lang="el-GR" dirty="0">
                <a:solidFill>
                  <a:srgbClr val="002060"/>
                </a:solidFill>
              </a:rPr>
              <a:t> και </a:t>
            </a:r>
            <a:r>
              <a:rPr lang="el-GR" dirty="0" err="1">
                <a:solidFill>
                  <a:srgbClr val="002060"/>
                </a:solidFill>
              </a:rPr>
              <a:t>τoυ</a:t>
            </a:r>
            <a:r>
              <a:rPr lang="el-GR" dirty="0">
                <a:solidFill>
                  <a:srgbClr val="002060"/>
                </a:solidFill>
              </a:rPr>
              <a:t> </a:t>
            </a:r>
            <a:r>
              <a:rPr lang="el-GR" dirty="0" err="1">
                <a:solidFill>
                  <a:srgbClr val="002060"/>
                </a:solidFill>
              </a:rPr>
              <a:t>πλήρoυς</a:t>
            </a:r>
            <a:r>
              <a:rPr lang="el-GR" dirty="0">
                <a:solidFill>
                  <a:srgbClr val="002060"/>
                </a:solidFill>
              </a:rPr>
              <a:t> </a:t>
            </a:r>
            <a:r>
              <a:rPr lang="el-GR" dirty="0" err="1">
                <a:solidFill>
                  <a:srgbClr val="002060"/>
                </a:solidFill>
              </a:rPr>
              <a:t>λoγιστι­κoύ</a:t>
            </a:r>
            <a:r>
              <a:rPr lang="el-GR" dirty="0">
                <a:solidFill>
                  <a:srgbClr val="002060"/>
                </a:solidFill>
              </a:rPr>
              <a:t> </a:t>
            </a:r>
            <a:r>
              <a:rPr lang="el-GR" dirty="0" err="1">
                <a:solidFill>
                  <a:srgbClr val="002060"/>
                </a:solidFill>
              </a:rPr>
              <a:t>συστήματoς</a:t>
            </a:r>
            <a:r>
              <a:rPr lang="el-GR" dirty="0">
                <a:solidFill>
                  <a:srgbClr val="002060"/>
                </a:solidFill>
              </a:rPr>
              <a:t>, όπως </a:t>
            </a:r>
            <a:r>
              <a:rPr lang="el-GR" dirty="0" err="1">
                <a:solidFill>
                  <a:srgbClr val="002060"/>
                </a:solidFill>
              </a:rPr>
              <a:t>τo</a:t>
            </a:r>
            <a:r>
              <a:rPr lang="el-GR" dirty="0">
                <a:solidFill>
                  <a:srgbClr val="002060"/>
                </a:solidFill>
              </a:rPr>
              <a:t> </a:t>
            </a:r>
            <a:r>
              <a:rPr lang="el-GR" dirty="0" err="1">
                <a:solidFill>
                  <a:srgbClr val="002060"/>
                </a:solidFill>
              </a:rPr>
              <a:t>γvωρίζoυμε</a:t>
            </a:r>
            <a:r>
              <a:rPr lang="el-GR" dirty="0">
                <a:solidFill>
                  <a:srgbClr val="002060"/>
                </a:solidFill>
              </a:rPr>
              <a:t> σήμε­ρα. (Τοπικά Λογιστικά Πρότυπα- </a:t>
            </a:r>
            <a:r>
              <a:rPr lang="en-US" b="1" dirty="0">
                <a:solidFill>
                  <a:srgbClr val="002060"/>
                </a:solidFill>
              </a:rPr>
              <a:t>Generally Accepted Accounting Principles</a:t>
            </a:r>
            <a:r>
              <a:rPr lang="en-US" dirty="0">
                <a:solidFill>
                  <a:srgbClr val="002060"/>
                </a:solidFill>
              </a:rPr>
              <a:t>)</a:t>
            </a:r>
            <a:endParaRPr lang="el-GR" dirty="0"/>
          </a:p>
        </p:txBody>
      </p:sp>
      <p:sp>
        <p:nvSpPr>
          <p:cNvPr id="8" name="Βέλος: Δεξιό 7">
            <a:extLst>
              <a:ext uri="{FF2B5EF4-FFF2-40B4-BE49-F238E27FC236}">
                <a16:creationId xmlns:a16="http://schemas.microsoft.com/office/drawing/2014/main" id="{282DDDDD-30EE-4E57-8EDB-0A432B7ADFC0}"/>
              </a:ext>
            </a:extLst>
          </p:cNvPr>
          <p:cNvSpPr/>
          <p:nvPr/>
        </p:nvSpPr>
        <p:spPr>
          <a:xfrm>
            <a:off x="8451720" y="4515080"/>
            <a:ext cx="863054" cy="407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173A5158-0BBA-4E02-BC81-623B555F85C8}"/>
              </a:ext>
            </a:extLst>
          </p:cNvPr>
          <p:cNvSpPr/>
          <p:nvPr/>
        </p:nvSpPr>
        <p:spPr>
          <a:xfrm>
            <a:off x="2182204" y="6263461"/>
            <a:ext cx="978408" cy="368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C65FE9B1-3F36-4B9E-AC7C-B028387BC606}"/>
              </a:ext>
            </a:extLst>
          </p:cNvPr>
          <p:cNvSpPr/>
          <p:nvPr/>
        </p:nvSpPr>
        <p:spPr>
          <a:xfrm>
            <a:off x="658508" y="6240893"/>
            <a:ext cx="10570488" cy="646331"/>
          </a:xfrm>
          <a:prstGeom prst="rect">
            <a:avLst/>
          </a:prstGeom>
        </p:spPr>
        <p:txBody>
          <a:bodyPr wrap="square">
            <a:spAutoFit/>
          </a:bodyPr>
          <a:lstStyle/>
          <a:p>
            <a:pPr algn="ctr"/>
            <a:r>
              <a:rPr lang="el-GR" b="1" dirty="0" err="1">
                <a:solidFill>
                  <a:srgbClr val="002060"/>
                </a:solidFill>
              </a:rPr>
              <a:t>Επιστημovική</a:t>
            </a:r>
            <a:r>
              <a:rPr lang="el-GR" b="1" dirty="0">
                <a:solidFill>
                  <a:srgbClr val="002060"/>
                </a:solidFill>
              </a:rPr>
              <a:t> </a:t>
            </a:r>
            <a:r>
              <a:rPr lang="el-GR" b="1" dirty="0" err="1">
                <a:solidFill>
                  <a:srgbClr val="002060"/>
                </a:solidFill>
              </a:rPr>
              <a:t>Μεθo­δoλoγία</a:t>
            </a:r>
            <a:r>
              <a:rPr lang="el-GR" b="1" dirty="0">
                <a:solidFill>
                  <a:srgbClr val="002060"/>
                </a:solidFill>
              </a:rPr>
              <a:t> / </a:t>
            </a:r>
            <a:r>
              <a:rPr lang="el-GR" b="1" dirty="0" err="1">
                <a:solidFill>
                  <a:srgbClr val="002060"/>
                </a:solidFill>
              </a:rPr>
              <a:t>Επι­στημovική</a:t>
            </a:r>
            <a:r>
              <a:rPr lang="el-GR" b="1" dirty="0">
                <a:solidFill>
                  <a:srgbClr val="002060"/>
                </a:solidFill>
              </a:rPr>
              <a:t> </a:t>
            </a:r>
            <a:r>
              <a:rPr lang="el-GR" b="1" dirty="0" err="1">
                <a:solidFill>
                  <a:srgbClr val="002060"/>
                </a:solidFill>
              </a:rPr>
              <a:t>Τεχvική</a:t>
            </a:r>
            <a:r>
              <a:rPr lang="el-GR" b="1" dirty="0">
                <a:solidFill>
                  <a:srgbClr val="002060"/>
                </a:solidFill>
              </a:rPr>
              <a:t> </a:t>
            </a:r>
          </a:p>
          <a:p>
            <a:pPr algn="ctr"/>
            <a:r>
              <a:rPr lang="en-US" dirty="0">
                <a:solidFill>
                  <a:srgbClr val="002060"/>
                </a:solidFill>
              </a:rPr>
              <a:t>– </a:t>
            </a:r>
            <a:r>
              <a:rPr lang="el-GR" dirty="0">
                <a:solidFill>
                  <a:srgbClr val="002060"/>
                </a:solidFill>
              </a:rPr>
              <a:t>Περισσότερο</a:t>
            </a:r>
            <a:r>
              <a:rPr lang="en-US" dirty="0">
                <a:solidFill>
                  <a:srgbClr val="002060"/>
                </a:solidFill>
              </a:rPr>
              <a:t> </a:t>
            </a:r>
            <a:r>
              <a:rPr lang="el-GR" dirty="0">
                <a:solidFill>
                  <a:srgbClr val="002060"/>
                </a:solidFill>
              </a:rPr>
              <a:t>ένα </a:t>
            </a:r>
            <a:r>
              <a:rPr lang="el-GR" b="1" dirty="0" err="1">
                <a:solidFill>
                  <a:srgbClr val="002060"/>
                </a:solidFill>
              </a:rPr>
              <a:t>Λoγιστικό</a:t>
            </a:r>
            <a:r>
              <a:rPr lang="el-GR" b="1" dirty="0">
                <a:solidFill>
                  <a:srgbClr val="002060"/>
                </a:solidFill>
              </a:rPr>
              <a:t> Σύ­στη­μα </a:t>
            </a:r>
            <a:r>
              <a:rPr lang="el-GR" b="1" dirty="0" err="1">
                <a:solidFill>
                  <a:srgbClr val="002060"/>
                </a:solidFill>
              </a:rPr>
              <a:t>Πληρoφoριώv</a:t>
            </a:r>
            <a:r>
              <a:rPr lang="el-GR" dirty="0">
                <a:solidFill>
                  <a:srgbClr val="002060"/>
                </a:solidFill>
              </a:rPr>
              <a:t> και </a:t>
            </a:r>
            <a:r>
              <a:rPr lang="el-GR" dirty="0" err="1">
                <a:solidFill>
                  <a:srgbClr val="002060"/>
                </a:solidFill>
              </a:rPr>
              <a:t>λιγότερo</a:t>
            </a:r>
            <a:r>
              <a:rPr lang="el-GR" dirty="0">
                <a:solidFill>
                  <a:srgbClr val="002060"/>
                </a:solidFill>
              </a:rPr>
              <a:t> τήρηση </a:t>
            </a:r>
            <a:r>
              <a:rPr lang="el-GR" dirty="0" err="1">
                <a:solidFill>
                  <a:srgbClr val="002060"/>
                </a:solidFill>
              </a:rPr>
              <a:t>λoγα­ριασμώv</a:t>
            </a:r>
            <a:r>
              <a:rPr lang="el-GR" dirty="0">
                <a:solidFill>
                  <a:srgbClr val="002060"/>
                </a:solidFill>
              </a:rPr>
              <a:t> και </a:t>
            </a:r>
            <a:r>
              <a:rPr lang="el-GR" dirty="0" err="1">
                <a:solidFill>
                  <a:srgbClr val="002060"/>
                </a:solidFill>
              </a:rPr>
              <a:t>βι­βλίωv</a:t>
            </a:r>
            <a:r>
              <a:rPr lang="el-GR" dirty="0">
                <a:solidFill>
                  <a:srgbClr val="002060"/>
                </a:solidFill>
              </a:rPr>
              <a:t> </a:t>
            </a:r>
          </a:p>
        </p:txBody>
      </p:sp>
      <p:sp>
        <p:nvSpPr>
          <p:cNvPr id="12" name="TextBox 11">
            <a:extLst>
              <a:ext uri="{FF2B5EF4-FFF2-40B4-BE49-F238E27FC236}">
                <a16:creationId xmlns:a16="http://schemas.microsoft.com/office/drawing/2014/main" id="{1A14D5CF-F868-4E63-AE4D-F8A30EAF51CA}"/>
              </a:ext>
            </a:extLst>
          </p:cNvPr>
          <p:cNvSpPr txBox="1"/>
          <p:nvPr/>
        </p:nvSpPr>
        <p:spPr>
          <a:xfrm>
            <a:off x="9399434" y="371458"/>
            <a:ext cx="2849994" cy="1477328"/>
          </a:xfrm>
          <a:prstGeom prst="rect">
            <a:avLst/>
          </a:prstGeom>
          <a:noFill/>
        </p:spPr>
        <p:txBody>
          <a:bodyPr wrap="square" rtlCol="0">
            <a:spAutoFit/>
          </a:bodyPr>
          <a:lstStyle/>
          <a:p>
            <a:r>
              <a:rPr lang="el-GR" i="1" dirty="0">
                <a:solidFill>
                  <a:srgbClr val="FF0000"/>
                </a:solidFill>
              </a:rPr>
              <a:t>Από τις πρώτες προσπάθειες για καθιέρωση της χρηματοοικονομικής πληροφόρησης </a:t>
            </a:r>
            <a:endParaRPr lang="en-US" i="1" dirty="0">
              <a:solidFill>
                <a:srgbClr val="FF0000"/>
              </a:solidFill>
            </a:endParaRPr>
          </a:p>
          <a:p>
            <a:r>
              <a:rPr lang="el-GR" dirty="0">
                <a:solidFill>
                  <a:srgbClr val="002060"/>
                </a:solidFill>
              </a:rPr>
              <a:t>(</a:t>
            </a:r>
            <a:r>
              <a:rPr lang="en-US" dirty="0">
                <a:solidFill>
                  <a:srgbClr val="002060"/>
                </a:solidFill>
              </a:rPr>
              <a:t>Gouws 1982)</a:t>
            </a:r>
            <a:r>
              <a:rPr lang="el-GR" dirty="0">
                <a:solidFill>
                  <a:srgbClr val="002060"/>
                </a:solidFill>
              </a:rPr>
              <a:t> </a:t>
            </a:r>
          </a:p>
        </p:txBody>
      </p:sp>
    </p:spTree>
    <p:extLst>
      <p:ext uri="{BB962C8B-B14F-4D97-AF65-F5344CB8AC3E}">
        <p14:creationId xmlns:p14="http://schemas.microsoft.com/office/powerpoint/2010/main" val="359710936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22C996-259F-4EAC-92F7-DD7793C90FA5}"/>
              </a:ext>
            </a:extLst>
          </p:cNvPr>
          <p:cNvSpPr>
            <a:spLocks noGrp="1"/>
          </p:cNvSpPr>
          <p:nvPr>
            <p:ph type="title"/>
          </p:nvPr>
        </p:nvSpPr>
        <p:spPr>
          <a:xfrm>
            <a:off x="0" y="-157057"/>
            <a:ext cx="10353762" cy="1257300"/>
          </a:xfrm>
        </p:spPr>
        <p:txBody>
          <a:bodyPr/>
          <a:lstStyle/>
          <a:p>
            <a:r>
              <a:rPr lang="el-GR" dirty="0">
                <a:solidFill>
                  <a:srgbClr val="002060"/>
                </a:solidFill>
              </a:rPr>
              <a:t>Λογιστική και Παροχή Πληροφορίας</a:t>
            </a:r>
          </a:p>
        </p:txBody>
      </p:sp>
      <p:sp>
        <p:nvSpPr>
          <p:cNvPr id="3" name="Θέση περιεχομένου 2">
            <a:extLst>
              <a:ext uri="{FF2B5EF4-FFF2-40B4-BE49-F238E27FC236}">
                <a16:creationId xmlns:a16="http://schemas.microsoft.com/office/drawing/2014/main" id="{993236F4-6B8A-4E62-B9DD-8F848FFC1008}"/>
              </a:ext>
            </a:extLst>
          </p:cNvPr>
          <p:cNvSpPr>
            <a:spLocks noGrp="1"/>
          </p:cNvSpPr>
          <p:nvPr>
            <p:ph idx="1"/>
          </p:nvPr>
        </p:nvSpPr>
        <p:spPr>
          <a:xfrm>
            <a:off x="799495" y="1100243"/>
            <a:ext cx="10353762" cy="3714749"/>
          </a:xfrm>
        </p:spPr>
        <p:txBody>
          <a:bodyPr/>
          <a:lstStyle/>
          <a:p>
            <a:pPr marL="36900" indent="0">
              <a:buNone/>
            </a:pPr>
            <a:r>
              <a:rPr lang="el-GR" dirty="0">
                <a:solidFill>
                  <a:srgbClr val="002060"/>
                </a:solidFill>
              </a:rPr>
              <a:t>Λογιστική παρέχει πληροφορίες τόσο για εξωτερικούς (εκτός επιχείρησης) όσο και για εσωτερικούς (εντός επιχείρησης) χρήστες: </a:t>
            </a:r>
          </a:p>
        </p:txBody>
      </p:sp>
      <p:graphicFrame>
        <p:nvGraphicFramePr>
          <p:cNvPr id="4" name="Πίνακας 4">
            <a:extLst>
              <a:ext uri="{FF2B5EF4-FFF2-40B4-BE49-F238E27FC236}">
                <a16:creationId xmlns:a16="http://schemas.microsoft.com/office/drawing/2014/main" id="{D347DD71-E6B7-4740-BCC3-F6970D951125}"/>
              </a:ext>
            </a:extLst>
          </p:cNvPr>
          <p:cNvGraphicFramePr>
            <a:graphicFrameLocks noGrp="1"/>
          </p:cNvGraphicFramePr>
          <p:nvPr>
            <p:extLst>
              <p:ext uri="{D42A27DB-BD31-4B8C-83A1-F6EECF244321}">
                <p14:modId xmlns:p14="http://schemas.microsoft.com/office/powerpoint/2010/main" val="553674939"/>
              </p:ext>
            </p:extLst>
          </p:nvPr>
        </p:nvGraphicFramePr>
        <p:xfrm>
          <a:off x="1524000" y="1935057"/>
          <a:ext cx="8704824" cy="3329007"/>
        </p:xfrm>
        <a:graphic>
          <a:graphicData uri="http://schemas.openxmlformats.org/drawingml/2006/table">
            <a:tbl>
              <a:tblPr firstRow="1" bandRow="1">
                <a:tableStyleId>{5C22544A-7EE6-4342-B048-85BDC9FD1C3A}</a:tableStyleId>
              </a:tblPr>
              <a:tblGrid>
                <a:gridCol w="4352412">
                  <a:extLst>
                    <a:ext uri="{9D8B030D-6E8A-4147-A177-3AD203B41FA5}">
                      <a16:colId xmlns:a16="http://schemas.microsoft.com/office/drawing/2014/main" val="1064511291"/>
                    </a:ext>
                  </a:extLst>
                </a:gridCol>
                <a:gridCol w="4352412">
                  <a:extLst>
                    <a:ext uri="{9D8B030D-6E8A-4147-A177-3AD203B41FA5}">
                      <a16:colId xmlns:a16="http://schemas.microsoft.com/office/drawing/2014/main" val="198124727"/>
                    </a:ext>
                  </a:extLst>
                </a:gridCol>
              </a:tblGrid>
              <a:tr h="665801">
                <a:tc>
                  <a:txBody>
                    <a:bodyPr/>
                    <a:lstStyle/>
                    <a:p>
                      <a:pPr algn="ctr"/>
                      <a:endParaRPr lang="el-GR" sz="1800" b="0" i="0" u="none" strike="noStrike" kern="1200" baseline="0" dirty="0">
                        <a:solidFill>
                          <a:srgbClr val="FFFF00"/>
                        </a:solidFill>
                        <a:latin typeface="+mn-lt"/>
                        <a:ea typeface="+mn-ea"/>
                        <a:cs typeface="+mn-cs"/>
                      </a:endParaRPr>
                    </a:p>
                    <a:p>
                      <a:pPr algn="ctr"/>
                      <a:r>
                        <a:rPr lang="el-GR" sz="1800" b="1" i="0" u="none" strike="noStrike" kern="1200" baseline="0" dirty="0">
                          <a:solidFill>
                            <a:srgbClr val="FFFF00"/>
                          </a:solidFill>
                          <a:latin typeface="+mn-lt"/>
                          <a:ea typeface="+mn-ea"/>
                          <a:cs typeface="+mn-cs"/>
                        </a:rPr>
                        <a:t>Εξωτερικοί Χρήστες </a:t>
                      </a:r>
                      <a:endParaRPr lang="el-GR" b="1" dirty="0">
                        <a:solidFill>
                          <a:srgbClr val="FFFF00"/>
                        </a:solidFill>
                      </a:endParaRPr>
                    </a:p>
                  </a:txBody>
                  <a:tcPr/>
                </a:tc>
                <a:tc>
                  <a:txBody>
                    <a:bodyPr/>
                    <a:lstStyle/>
                    <a:p>
                      <a:pPr algn="ctr"/>
                      <a:endParaRPr lang="el-GR" sz="1800" b="0" i="0" u="none" strike="noStrike" kern="1200" baseline="0" dirty="0">
                        <a:solidFill>
                          <a:srgbClr val="FFFF00"/>
                        </a:solidFill>
                        <a:latin typeface="+mn-lt"/>
                        <a:ea typeface="+mn-ea"/>
                        <a:cs typeface="+mn-cs"/>
                      </a:endParaRPr>
                    </a:p>
                    <a:p>
                      <a:pPr algn="ctr"/>
                      <a:r>
                        <a:rPr lang="el-GR" sz="1800" b="1" i="0" u="none" strike="noStrike" kern="1200" baseline="0" dirty="0">
                          <a:solidFill>
                            <a:srgbClr val="FFFF00"/>
                          </a:solidFill>
                          <a:latin typeface="+mn-lt"/>
                          <a:ea typeface="+mn-ea"/>
                          <a:cs typeface="+mn-cs"/>
                        </a:rPr>
                        <a:t>Εσωτερικοί Χρήστες </a:t>
                      </a:r>
                      <a:endParaRPr lang="el-GR" b="1" dirty="0">
                        <a:solidFill>
                          <a:srgbClr val="FFFF00"/>
                        </a:solidFill>
                      </a:endParaRPr>
                    </a:p>
                  </a:txBody>
                  <a:tcPr/>
                </a:tc>
                <a:extLst>
                  <a:ext uri="{0D108BD9-81ED-4DB2-BD59-A6C34878D82A}">
                    <a16:rowId xmlns:a16="http://schemas.microsoft.com/office/drawing/2014/main" val="4189168779"/>
                  </a:ext>
                </a:extLst>
              </a:tr>
              <a:tr h="2663206">
                <a:tc>
                  <a:txBody>
                    <a:bodyPr/>
                    <a:lstStyle/>
                    <a:p>
                      <a:endParaRPr lang="el-GR" sz="1800" b="0" i="0" u="none" strike="noStrike" kern="1200" baseline="0" dirty="0">
                        <a:solidFill>
                          <a:schemeClr val="dk1"/>
                        </a:solidFill>
                        <a:latin typeface="+mn-lt"/>
                        <a:ea typeface="+mn-ea"/>
                        <a:cs typeface="+mn-cs"/>
                      </a:endParaRPr>
                    </a:p>
                    <a:p>
                      <a:r>
                        <a:rPr lang="el-GR" sz="1800" b="0" i="0" u="none" strike="noStrike" kern="1200" baseline="0" dirty="0">
                          <a:solidFill>
                            <a:schemeClr val="dk1"/>
                          </a:solidFill>
                          <a:latin typeface="+mn-lt"/>
                          <a:ea typeface="+mn-ea"/>
                          <a:cs typeface="+mn-cs"/>
                        </a:rPr>
                        <a:t>Ισολογισμός. </a:t>
                      </a:r>
                    </a:p>
                    <a:p>
                      <a:r>
                        <a:rPr lang="el-GR" sz="1800" b="0" i="0" u="none" strike="noStrike" kern="1200" baseline="0" dirty="0">
                          <a:solidFill>
                            <a:schemeClr val="dk1"/>
                          </a:solidFill>
                          <a:latin typeface="+mn-lt"/>
                          <a:ea typeface="+mn-ea"/>
                          <a:cs typeface="+mn-cs"/>
                        </a:rPr>
                        <a:t>Κατάσταση Αποτελεσμάτων Χρήσης (κατά λειτουργία/κατά είδος). </a:t>
                      </a:r>
                    </a:p>
                    <a:p>
                      <a:r>
                        <a:rPr lang="el-GR" sz="1800" b="0" i="0" u="none" strike="noStrike" kern="1200" baseline="0" dirty="0">
                          <a:solidFill>
                            <a:schemeClr val="dk1"/>
                          </a:solidFill>
                          <a:latin typeface="+mn-lt"/>
                          <a:ea typeface="+mn-ea"/>
                          <a:cs typeface="+mn-cs"/>
                        </a:rPr>
                        <a:t>Κατάσταση Συνολικών Αποτελεσμάτων Χρήσης. </a:t>
                      </a:r>
                    </a:p>
                    <a:p>
                      <a:r>
                        <a:rPr lang="el-GR" sz="1800" b="0" i="0" u="none" strike="noStrike" kern="1200" baseline="0" dirty="0">
                          <a:solidFill>
                            <a:schemeClr val="dk1"/>
                          </a:solidFill>
                          <a:latin typeface="+mn-lt"/>
                          <a:ea typeface="+mn-ea"/>
                          <a:cs typeface="+mn-cs"/>
                        </a:rPr>
                        <a:t>Κατάσταση Μεταβολών Ιδίων Κεφαλαίων. </a:t>
                      </a:r>
                    </a:p>
                    <a:p>
                      <a:r>
                        <a:rPr lang="el-GR" sz="1800" b="0" i="0" u="none" strike="noStrike" kern="1200" baseline="0" dirty="0">
                          <a:solidFill>
                            <a:schemeClr val="dk1"/>
                          </a:solidFill>
                          <a:latin typeface="+mn-lt"/>
                          <a:ea typeface="+mn-ea"/>
                          <a:cs typeface="+mn-cs"/>
                        </a:rPr>
                        <a:t>Κατάσταση </a:t>
                      </a:r>
                      <a:r>
                        <a:rPr lang="el-GR" sz="1800" b="0" i="0" u="none" strike="noStrike" kern="1200" baseline="0" dirty="0" err="1">
                          <a:solidFill>
                            <a:schemeClr val="dk1"/>
                          </a:solidFill>
                          <a:latin typeface="+mn-lt"/>
                          <a:ea typeface="+mn-ea"/>
                          <a:cs typeface="+mn-cs"/>
                        </a:rPr>
                        <a:t>Χρηματοροών</a:t>
                      </a:r>
                      <a:r>
                        <a:rPr lang="el-GR" sz="1800" b="0" i="0" u="none" strike="noStrike" kern="1200" baseline="0" dirty="0">
                          <a:solidFill>
                            <a:schemeClr val="dk1"/>
                          </a:solidFill>
                          <a:latin typeface="+mn-lt"/>
                          <a:ea typeface="+mn-ea"/>
                          <a:cs typeface="+mn-cs"/>
                        </a:rPr>
                        <a:t>. </a:t>
                      </a:r>
                      <a:endParaRPr lang="el-GR" dirty="0"/>
                    </a:p>
                  </a:txBody>
                  <a:tcPr/>
                </a:tc>
                <a:tc>
                  <a:txBody>
                    <a:bodyPr/>
                    <a:lstStyle/>
                    <a:p>
                      <a:endParaRPr lang="el-GR" sz="1800" b="0" i="0" u="none" strike="noStrike" kern="1200" baseline="0" dirty="0">
                        <a:solidFill>
                          <a:schemeClr val="dk1"/>
                        </a:solidFill>
                        <a:latin typeface="+mn-lt"/>
                        <a:ea typeface="+mn-ea"/>
                        <a:cs typeface="+mn-cs"/>
                      </a:endParaRPr>
                    </a:p>
                    <a:p>
                      <a:r>
                        <a:rPr lang="el-GR" sz="1800" b="0" i="0" u="none" strike="noStrike" kern="1200" baseline="0" dirty="0">
                          <a:solidFill>
                            <a:schemeClr val="dk1"/>
                          </a:solidFill>
                          <a:latin typeface="+mn-lt"/>
                          <a:ea typeface="+mn-ea"/>
                          <a:cs typeface="+mn-cs"/>
                        </a:rPr>
                        <a:t>Εκθέσεις Κόστους Παραγωγής. </a:t>
                      </a:r>
                    </a:p>
                    <a:p>
                      <a:r>
                        <a:rPr lang="el-GR" sz="1800" b="0" i="0" u="none" strike="noStrike" kern="1200" baseline="0" dirty="0">
                          <a:solidFill>
                            <a:schemeClr val="dk1"/>
                          </a:solidFill>
                          <a:latin typeface="+mn-lt"/>
                          <a:ea typeface="+mn-ea"/>
                          <a:cs typeface="+mn-cs"/>
                        </a:rPr>
                        <a:t>Εκθέσεις Απόδοσης Τμημάτων. </a:t>
                      </a:r>
                    </a:p>
                    <a:p>
                      <a:r>
                        <a:rPr lang="el-GR" sz="1800" b="0" i="0" u="none" strike="noStrike" kern="1200" baseline="0" dirty="0">
                          <a:solidFill>
                            <a:schemeClr val="dk1"/>
                          </a:solidFill>
                          <a:latin typeface="+mn-lt"/>
                          <a:ea typeface="+mn-ea"/>
                          <a:cs typeface="+mn-cs"/>
                        </a:rPr>
                        <a:t>Προϋπολογισμοί. </a:t>
                      </a:r>
                    </a:p>
                    <a:p>
                      <a:r>
                        <a:rPr lang="el-GR" sz="1800" b="0" i="0" u="none" strike="noStrike" kern="1200" baseline="0" dirty="0">
                          <a:solidFill>
                            <a:schemeClr val="dk1"/>
                          </a:solidFill>
                          <a:latin typeface="+mn-lt"/>
                          <a:ea typeface="+mn-ea"/>
                          <a:cs typeface="+mn-cs"/>
                        </a:rPr>
                        <a:t>κ.ά. </a:t>
                      </a:r>
                      <a:endParaRPr lang="el-GR" dirty="0"/>
                    </a:p>
                  </a:txBody>
                  <a:tcPr/>
                </a:tc>
                <a:extLst>
                  <a:ext uri="{0D108BD9-81ED-4DB2-BD59-A6C34878D82A}">
                    <a16:rowId xmlns:a16="http://schemas.microsoft.com/office/drawing/2014/main" val="3766083175"/>
                  </a:ext>
                </a:extLst>
              </a:tr>
            </a:tbl>
          </a:graphicData>
        </a:graphic>
      </p:graphicFrame>
      <p:sp>
        <p:nvSpPr>
          <p:cNvPr id="6" name="Ορθογώνιο 5">
            <a:extLst>
              <a:ext uri="{FF2B5EF4-FFF2-40B4-BE49-F238E27FC236}">
                <a16:creationId xmlns:a16="http://schemas.microsoft.com/office/drawing/2014/main" id="{C9DE763F-D132-4059-8AF6-38BA14EF93E0}"/>
              </a:ext>
            </a:extLst>
          </p:cNvPr>
          <p:cNvSpPr/>
          <p:nvPr/>
        </p:nvSpPr>
        <p:spPr>
          <a:xfrm>
            <a:off x="1524000" y="5165229"/>
            <a:ext cx="4305300" cy="1692771"/>
          </a:xfrm>
          <a:prstGeom prst="rect">
            <a:avLst/>
          </a:prstGeom>
        </p:spPr>
        <p:txBody>
          <a:bodyPr wrap="square">
            <a:spAutoFit/>
          </a:bodyPr>
          <a:lstStyle/>
          <a:p>
            <a:endParaRPr lang="el-GR" sz="1400" dirty="0">
              <a:solidFill>
                <a:srgbClr val="002060"/>
              </a:solidFill>
              <a:latin typeface="Calibri" panose="020F0502020204030204" pitchFamily="34" charset="0"/>
            </a:endParaRPr>
          </a:p>
          <a:p>
            <a:r>
              <a:rPr lang="el-GR" dirty="0">
                <a:solidFill>
                  <a:srgbClr val="002060"/>
                </a:solidFill>
                <a:latin typeface="Calibri" panose="020F0502020204030204" pitchFamily="34" charset="0"/>
              </a:rPr>
              <a:t>Επενδυτές και Μελλοντικοί Επενδυτές, Δανειστές, Φορολογικές Αρχές, Χρηματοοικονομικοί Αναλυτές, Εργαζόμενοι, Ανταγωνιστές, Πελάτες και Προμηθευτές. </a:t>
            </a:r>
            <a:endParaRPr lang="el-GR" dirty="0">
              <a:solidFill>
                <a:srgbClr val="002060"/>
              </a:solidFill>
            </a:endParaRPr>
          </a:p>
        </p:txBody>
      </p:sp>
    </p:spTree>
    <p:extLst>
      <p:ext uri="{BB962C8B-B14F-4D97-AF65-F5344CB8AC3E}">
        <p14:creationId xmlns:p14="http://schemas.microsoft.com/office/powerpoint/2010/main" val="275328591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303629-876F-4382-906F-94D0904FB617}"/>
              </a:ext>
            </a:extLst>
          </p:cNvPr>
          <p:cNvSpPr>
            <a:spLocks noGrp="1"/>
          </p:cNvSpPr>
          <p:nvPr>
            <p:ph type="title"/>
          </p:nvPr>
        </p:nvSpPr>
        <p:spPr>
          <a:xfrm>
            <a:off x="0" y="-228600"/>
            <a:ext cx="12243405" cy="1257300"/>
          </a:xfrm>
        </p:spPr>
        <p:txBody>
          <a:bodyPr>
            <a:normAutofit fontScale="90000"/>
          </a:bodyPr>
          <a:lstStyle/>
          <a:p>
            <a:pPr algn="l"/>
            <a:br>
              <a:rPr lang="el-GR" i="0" dirty="0"/>
            </a:br>
            <a:r>
              <a:rPr lang="el-GR" sz="4300" dirty="0">
                <a:solidFill>
                  <a:srgbClr val="002060"/>
                </a:solidFill>
              </a:rPr>
              <a:t>Η Λογιστική ως Διαδικασία Δημιουργίας Πληροφοριών </a:t>
            </a:r>
          </a:p>
        </p:txBody>
      </p:sp>
      <p:graphicFrame>
        <p:nvGraphicFramePr>
          <p:cNvPr id="12" name="Θέση περιεχομένου 11">
            <a:extLst>
              <a:ext uri="{FF2B5EF4-FFF2-40B4-BE49-F238E27FC236}">
                <a16:creationId xmlns:a16="http://schemas.microsoft.com/office/drawing/2014/main" id="{1F16DF92-ED7C-4D7B-9658-11E09E1A4306}"/>
              </a:ext>
            </a:extLst>
          </p:cNvPr>
          <p:cNvGraphicFramePr>
            <a:graphicFrameLocks noGrp="1"/>
          </p:cNvGraphicFramePr>
          <p:nvPr>
            <p:ph idx="1"/>
            <p:extLst>
              <p:ext uri="{D42A27DB-BD31-4B8C-83A1-F6EECF244321}">
                <p14:modId xmlns:p14="http://schemas.microsoft.com/office/powerpoint/2010/main" val="1295408785"/>
              </p:ext>
            </p:extLst>
          </p:nvPr>
        </p:nvGraphicFramePr>
        <p:xfrm>
          <a:off x="754062" y="27368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Οβάλ 14">
            <a:extLst>
              <a:ext uri="{FF2B5EF4-FFF2-40B4-BE49-F238E27FC236}">
                <a16:creationId xmlns:a16="http://schemas.microsoft.com/office/drawing/2014/main" id="{960A0DA6-43C2-45EA-AA21-CC1D0ABF934D}"/>
              </a:ext>
            </a:extLst>
          </p:cNvPr>
          <p:cNvSpPr/>
          <p:nvPr/>
        </p:nvSpPr>
        <p:spPr>
          <a:xfrm>
            <a:off x="3568700" y="685800"/>
            <a:ext cx="4508500" cy="14351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a:p>
            <a:pPr algn="ctr"/>
            <a:r>
              <a:rPr lang="el-GR" dirty="0"/>
              <a:t>Λογιστικές Αρχές &amp; Παραδοχές. Διεθνή Λογιστικά Πρότυπα. Εθνικά Λογιστικά Πρότυπα. Εθνικό Κανονιστικό Πλαίσιο. </a:t>
            </a:r>
          </a:p>
        </p:txBody>
      </p:sp>
      <p:cxnSp>
        <p:nvCxnSpPr>
          <p:cNvPr id="17" name="Ευθύγραμμο βέλος σύνδεσης 16">
            <a:extLst>
              <a:ext uri="{FF2B5EF4-FFF2-40B4-BE49-F238E27FC236}">
                <a16:creationId xmlns:a16="http://schemas.microsoft.com/office/drawing/2014/main" id="{9BEB2561-629A-496E-A440-573CF2149EFE}"/>
              </a:ext>
            </a:extLst>
          </p:cNvPr>
          <p:cNvCxnSpPr>
            <a:stCxn id="15" idx="4"/>
          </p:cNvCxnSpPr>
          <p:nvPr/>
        </p:nvCxnSpPr>
        <p:spPr>
          <a:xfrm>
            <a:off x="5822950" y="2120900"/>
            <a:ext cx="6350" cy="7493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78279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Θέση περιεχομένου 18">
            <a:extLst>
              <a:ext uri="{FF2B5EF4-FFF2-40B4-BE49-F238E27FC236}">
                <a16:creationId xmlns:a16="http://schemas.microsoft.com/office/drawing/2014/main" id="{65717B8A-47B3-4251-BC5F-1467292063E5}"/>
              </a:ext>
            </a:extLst>
          </p:cNvPr>
          <p:cNvPicPr>
            <a:picLocks noGrp="1" noChangeAspect="1"/>
          </p:cNvPicPr>
          <p:nvPr>
            <p:ph idx="1"/>
          </p:nvPr>
        </p:nvPicPr>
        <p:blipFill>
          <a:blip r:embed="rId3"/>
          <a:stretch>
            <a:fillRect/>
          </a:stretch>
        </p:blipFill>
        <p:spPr>
          <a:xfrm>
            <a:off x="647700" y="124823"/>
            <a:ext cx="10178796" cy="6608354"/>
          </a:xfrm>
          <a:prstGeom prst="rect">
            <a:avLst/>
          </a:prstGeom>
        </p:spPr>
      </p:pic>
    </p:spTree>
    <p:extLst>
      <p:ext uri="{BB962C8B-B14F-4D97-AF65-F5344CB8AC3E}">
        <p14:creationId xmlns:p14="http://schemas.microsoft.com/office/powerpoint/2010/main" val="31898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ΤΙΤΑΝ-ΙΣΟΛΟΓΙΣΜΟΣ">
            <a:extLst>
              <a:ext uri="{FF2B5EF4-FFF2-40B4-BE49-F238E27FC236}">
                <a16:creationId xmlns:a16="http://schemas.microsoft.com/office/drawing/2014/main" id="{86B95551-E210-4221-AF95-0F8438B5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0"/>
            <a:ext cx="1022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874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1DEA23-26E8-4038-9346-C964376E2F8B}"/>
              </a:ext>
            </a:extLst>
          </p:cNvPr>
          <p:cNvSpPr>
            <a:spLocks noGrp="1"/>
          </p:cNvSpPr>
          <p:nvPr>
            <p:ph type="title"/>
          </p:nvPr>
        </p:nvSpPr>
        <p:spPr>
          <a:xfrm>
            <a:off x="0" y="65617"/>
            <a:ext cx="10353762" cy="1257300"/>
          </a:xfrm>
        </p:spPr>
        <p:txBody>
          <a:bodyPr/>
          <a:lstStyle/>
          <a:p>
            <a:pPr algn="l"/>
            <a:r>
              <a:rPr lang="el-GR" dirty="0">
                <a:solidFill>
                  <a:srgbClr val="002060"/>
                </a:solidFill>
              </a:rPr>
              <a:t>Ετήσιες Οικονομικές Καταστάσεις σύμφωνα με ΔΛΠ </a:t>
            </a:r>
          </a:p>
        </p:txBody>
      </p:sp>
      <p:sp>
        <p:nvSpPr>
          <p:cNvPr id="3" name="Θέση περιεχομένου 2">
            <a:extLst>
              <a:ext uri="{FF2B5EF4-FFF2-40B4-BE49-F238E27FC236}">
                <a16:creationId xmlns:a16="http://schemas.microsoft.com/office/drawing/2014/main" id="{545CCBAA-A36C-4228-8E59-6F057991310B}"/>
              </a:ext>
            </a:extLst>
          </p:cNvPr>
          <p:cNvSpPr>
            <a:spLocks noGrp="1"/>
          </p:cNvSpPr>
          <p:nvPr>
            <p:ph idx="1"/>
          </p:nvPr>
        </p:nvSpPr>
        <p:spPr>
          <a:xfrm>
            <a:off x="0" y="1346200"/>
            <a:ext cx="12065000" cy="3714749"/>
          </a:xfrm>
        </p:spPr>
        <p:txBody>
          <a:bodyPr/>
          <a:lstStyle/>
          <a:p>
            <a:r>
              <a:rPr lang="el-GR" dirty="0">
                <a:solidFill>
                  <a:srgbClr val="002060"/>
                </a:solidFill>
              </a:rPr>
              <a:t>Παροχή Οικονομικών και Αφηγηματικών/Επεξηγηματικών Πληροφοριών στους χρήστες ώστε να κατανοήσουν τη χρηματοοικονομική θέση, την αποδοτικότητα και τις μεταβολές της επιχείρησης προκειμένου να ληφθούν οι </a:t>
            </a:r>
            <a:r>
              <a:rPr lang="el-GR" b="1" u="sng" dirty="0">
                <a:solidFill>
                  <a:srgbClr val="002060"/>
                </a:solidFill>
              </a:rPr>
              <a:t>ορθές διοικητικές αποφάσεις</a:t>
            </a:r>
            <a:r>
              <a:rPr lang="el-GR" dirty="0">
                <a:solidFill>
                  <a:srgbClr val="002060"/>
                </a:solidFill>
              </a:rPr>
              <a:t>.</a:t>
            </a:r>
          </a:p>
          <a:p>
            <a:endParaRPr lang="el-GR" dirty="0"/>
          </a:p>
        </p:txBody>
      </p:sp>
      <p:graphicFrame>
        <p:nvGraphicFramePr>
          <p:cNvPr id="4" name="Πίνακας 4">
            <a:extLst>
              <a:ext uri="{FF2B5EF4-FFF2-40B4-BE49-F238E27FC236}">
                <a16:creationId xmlns:a16="http://schemas.microsoft.com/office/drawing/2014/main" id="{343B9A06-EF47-46E7-8ABF-EADEA79D0DCB}"/>
              </a:ext>
            </a:extLst>
          </p:cNvPr>
          <p:cNvGraphicFramePr>
            <a:graphicFrameLocks noGrp="1"/>
          </p:cNvGraphicFramePr>
          <p:nvPr>
            <p:extLst>
              <p:ext uri="{D42A27DB-BD31-4B8C-83A1-F6EECF244321}">
                <p14:modId xmlns:p14="http://schemas.microsoft.com/office/powerpoint/2010/main" val="3705261092"/>
              </p:ext>
            </p:extLst>
          </p:nvPr>
        </p:nvGraphicFramePr>
        <p:xfrm>
          <a:off x="337576" y="2611966"/>
          <a:ext cx="8127999" cy="4267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627376"/>
                    </a:ext>
                  </a:extLst>
                </a:gridCol>
                <a:gridCol w="2709333">
                  <a:extLst>
                    <a:ext uri="{9D8B030D-6E8A-4147-A177-3AD203B41FA5}">
                      <a16:colId xmlns:a16="http://schemas.microsoft.com/office/drawing/2014/main" val="1334028618"/>
                    </a:ext>
                  </a:extLst>
                </a:gridCol>
                <a:gridCol w="2709333">
                  <a:extLst>
                    <a:ext uri="{9D8B030D-6E8A-4147-A177-3AD203B41FA5}">
                      <a16:colId xmlns:a16="http://schemas.microsoft.com/office/drawing/2014/main" val="3362844341"/>
                    </a:ext>
                  </a:extLst>
                </a:gridCol>
              </a:tblGrid>
              <a:tr h="347337">
                <a:tc gridSpan="3">
                  <a:txBody>
                    <a:bodyPr/>
                    <a:lstStyle/>
                    <a:p>
                      <a:pPr algn="ctr"/>
                      <a:r>
                        <a:rPr lang="el-GR" dirty="0"/>
                        <a:t>Ετήσιες Οικονομικές Καταστάσεις </a:t>
                      </a:r>
                    </a:p>
                  </a:txBody>
                  <a:tcPr/>
                </a:tc>
                <a:tc hMerge="1">
                  <a:txBody>
                    <a:bodyPr/>
                    <a:lstStyle/>
                    <a:p>
                      <a:pPr algn="ctr"/>
                      <a:endParaRPr lang="el-GR" dirty="0"/>
                    </a:p>
                  </a:txBody>
                  <a:tcPr/>
                </a:tc>
                <a:tc hMerge="1">
                  <a:txBody>
                    <a:bodyPr/>
                    <a:lstStyle/>
                    <a:p>
                      <a:endParaRPr lang="el-GR" dirty="0"/>
                    </a:p>
                  </a:txBody>
                  <a:tcPr/>
                </a:tc>
                <a:extLst>
                  <a:ext uri="{0D108BD9-81ED-4DB2-BD59-A6C34878D82A}">
                    <a16:rowId xmlns:a16="http://schemas.microsoft.com/office/drawing/2014/main" val="1742983334"/>
                  </a:ext>
                </a:extLst>
              </a:tr>
              <a:tr h="347337">
                <a:tc gridSpan="3">
                  <a:txBody>
                    <a:bodyPr/>
                    <a:lstStyle/>
                    <a:p>
                      <a:pPr algn="ctr"/>
                      <a:endParaRPr lang="el-GR" dirty="0"/>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136210364"/>
                  </a:ext>
                </a:extLst>
              </a:tr>
              <a:tr h="347337">
                <a:tc>
                  <a:txBody>
                    <a:bodyPr/>
                    <a:lstStyle/>
                    <a:p>
                      <a:endParaRPr lang="el-GR"/>
                    </a:p>
                  </a:txBody>
                  <a:tcPr/>
                </a:tc>
                <a:tc gridSpan="2">
                  <a:txBody>
                    <a:bodyPr/>
                    <a:lstStyle/>
                    <a:p>
                      <a:pPr algn="ctr"/>
                      <a:r>
                        <a:rPr lang="el-GR" b="1" dirty="0">
                          <a:solidFill>
                            <a:srgbClr val="002060"/>
                          </a:solidFill>
                        </a:rPr>
                        <a:t>Αριθμητική Πληροφόρηση (ποσοτικό μέρος)</a:t>
                      </a:r>
                    </a:p>
                  </a:txBody>
                  <a:tcPr/>
                </a:tc>
                <a:tc hMerge="1">
                  <a:txBody>
                    <a:bodyPr/>
                    <a:lstStyle/>
                    <a:p>
                      <a:endParaRPr lang="el-GR" dirty="0"/>
                    </a:p>
                  </a:txBody>
                  <a:tcPr/>
                </a:tc>
                <a:extLst>
                  <a:ext uri="{0D108BD9-81ED-4DB2-BD59-A6C34878D82A}">
                    <a16:rowId xmlns:a16="http://schemas.microsoft.com/office/drawing/2014/main" val="373301416"/>
                  </a:ext>
                </a:extLst>
              </a:tr>
              <a:tr h="2911923">
                <a:tc>
                  <a:txBody>
                    <a:bodyPr/>
                    <a:lstStyle/>
                    <a:p>
                      <a:pPr algn="ctr"/>
                      <a:r>
                        <a:rPr lang="el-GR" b="1" dirty="0">
                          <a:solidFill>
                            <a:srgbClr val="002060"/>
                          </a:solidFill>
                        </a:rPr>
                        <a:t>Αφηγηματική ή Επεξηγηματική Πληροφόρηση</a:t>
                      </a:r>
                    </a:p>
                  </a:txBody>
                  <a:tcPr/>
                </a:tc>
                <a:tc>
                  <a:txBody>
                    <a:bodyPr/>
                    <a:lstStyle/>
                    <a:p>
                      <a:pPr marL="0" lvl="0" indent="0">
                        <a:buFont typeface="Arial" panose="020B0604020202020204" pitchFamily="34" charset="0"/>
                        <a:buNone/>
                      </a:pPr>
                      <a:r>
                        <a:rPr lang="el-GR" sz="1800" b="1" dirty="0">
                          <a:solidFill>
                            <a:srgbClr val="002060"/>
                          </a:solidFill>
                        </a:rPr>
                        <a:t>Καταστάσεις:</a:t>
                      </a:r>
                    </a:p>
                    <a:p>
                      <a:pPr marL="285750" lvl="0" indent="-285750">
                        <a:buFont typeface="Arial" panose="020B0604020202020204" pitchFamily="34" charset="0"/>
                        <a:buChar char="•"/>
                      </a:pPr>
                      <a:r>
                        <a:rPr lang="el-GR" sz="1800" dirty="0">
                          <a:solidFill>
                            <a:srgbClr val="002060"/>
                          </a:solidFill>
                        </a:rPr>
                        <a:t>Ισολογισμός.</a:t>
                      </a:r>
                    </a:p>
                    <a:p>
                      <a:pPr marL="285750" lvl="0" indent="-285750">
                        <a:buFont typeface="Arial" panose="020B0604020202020204" pitchFamily="34" charset="0"/>
                        <a:buChar char="•"/>
                      </a:pPr>
                      <a:r>
                        <a:rPr lang="el-GR" sz="1800" dirty="0">
                          <a:solidFill>
                            <a:srgbClr val="002060"/>
                          </a:solidFill>
                        </a:rPr>
                        <a:t>Κατάσταση Αποτελεσμάτων Χρήσης.</a:t>
                      </a:r>
                    </a:p>
                    <a:p>
                      <a:pPr marL="285750" lvl="0" indent="-285750">
                        <a:buFont typeface="Arial" panose="020B0604020202020204" pitchFamily="34" charset="0"/>
                        <a:buChar char="•"/>
                      </a:pPr>
                      <a:r>
                        <a:rPr lang="el-GR" sz="1800" dirty="0">
                          <a:solidFill>
                            <a:srgbClr val="002060"/>
                          </a:solidFill>
                        </a:rPr>
                        <a:t>Κατάσταση μεταβολών ιδίων κεφαλαίων</a:t>
                      </a:r>
                    </a:p>
                    <a:p>
                      <a:pPr marL="285750" lvl="0" indent="-285750">
                        <a:buFont typeface="Arial" panose="020B0604020202020204" pitchFamily="34" charset="0"/>
                        <a:buChar char="•"/>
                      </a:pPr>
                      <a:r>
                        <a:rPr lang="el-GR" sz="1800" dirty="0">
                          <a:solidFill>
                            <a:srgbClr val="002060"/>
                          </a:solidFill>
                        </a:rPr>
                        <a:t>Κατάσταση Ταμειακών Ροών – </a:t>
                      </a:r>
                      <a:r>
                        <a:rPr lang="el-GR" sz="1800" dirty="0" err="1">
                          <a:solidFill>
                            <a:srgbClr val="002060"/>
                          </a:solidFill>
                        </a:rPr>
                        <a:t>Χρηματοροών</a:t>
                      </a:r>
                      <a:r>
                        <a:rPr lang="el-GR" sz="1800" dirty="0">
                          <a:solidFill>
                            <a:srgbClr val="002060"/>
                          </a:solidFill>
                        </a:rPr>
                        <a:t> </a:t>
                      </a:r>
                    </a:p>
                    <a:p>
                      <a:pPr marL="285750" lvl="0" indent="-285750">
                        <a:buFont typeface="Arial" panose="020B0604020202020204" pitchFamily="34" charset="0"/>
                        <a:buChar char="•"/>
                      </a:pPr>
                      <a:r>
                        <a:rPr lang="el-GR" sz="1800" dirty="0">
                          <a:solidFill>
                            <a:srgbClr val="002060"/>
                          </a:solidFill>
                        </a:rPr>
                        <a:t>Προσάρτημα</a:t>
                      </a:r>
                      <a:endParaRPr lang="el-GR" dirty="0"/>
                    </a:p>
                    <a:p>
                      <a:r>
                        <a:rPr lang="el-GR" sz="1100" i="1" dirty="0">
                          <a:effectLst/>
                          <a:latin typeface="Arial" panose="020B0604020202020204" pitchFamily="34" charset="0"/>
                          <a:ea typeface="Times New Roman" panose="02020603050405020304" pitchFamily="18" charset="0"/>
                        </a:rPr>
                        <a:t>σύμφωνα με τη διάταξη της παρ.1.του άρθρου 42α του Ν. 2190/1920 περί Α.Ε</a:t>
                      </a:r>
                      <a:endParaRPr lang="el-GR" sz="1100" i="1" dirty="0"/>
                    </a:p>
                  </a:txBody>
                  <a:tcPr/>
                </a:tc>
                <a:tc>
                  <a:txBody>
                    <a:bodyPr/>
                    <a:lstStyle/>
                    <a:p>
                      <a:r>
                        <a:rPr lang="el-GR" b="1" dirty="0">
                          <a:solidFill>
                            <a:srgbClr val="002060"/>
                          </a:solidFill>
                        </a:rPr>
                        <a:t>Σημειώσεις</a:t>
                      </a:r>
                    </a:p>
                  </a:txBody>
                  <a:tcPr/>
                </a:tc>
                <a:extLst>
                  <a:ext uri="{0D108BD9-81ED-4DB2-BD59-A6C34878D82A}">
                    <a16:rowId xmlns:a16="http://schemas.microsoft.com/office/drawing/2014/main" val="1701277550"/>
                  </a:ext>
                </a:extLst>
              </a:tr>
            </a:tbl>
          </a:graphicData>
        </a:graphic>
      </p:graphicFrame>
      <p:sp>
        <p:nvSpPr>
          <p:cNvPr id="7" name="Βέλος: Με γωνία 6">
            <a:extLst>
              <a:ext uri="{FF2B5EF4-FFF2-40B4-BE49-F238E27FC236}">
                <a16:creationId xmlns:a16="http://schemas.microsoft.com/office/drawing/2014/main" id="{99F4FB7E-B7F7-4A42-ACB6-48236DFAE129}"/>
              </a:ext>
            </a:extLst>
          </p:cNvPr>
          <p:cNvSpPr/>
          <p:nvPr/>
        </p:nvSpPr>
        <p:spPr>
          <a:xfrm rot="5400000">
            <a:off x="8206249" y="981595"/>
            <a:ext cx="1193802" cy="347241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TextBox 7">
            <a:extLst>
              <a:ext uri="{FF2B5EF4-FFF2-40B4-BE49-F238E27FC236}">
                <a16:creationId xmlns:a16="http://schemas.microsoft.com/office/drawing/2014/main" id="{071AF298-4CF3-4D46-9760-F341D00B79C4}"/>
              </a:ext>
            </a:extLst>
          </p:cNvPr>
          <p:cNvSpPr txBox="1"/>
          <p:nvPr/>
        </p:nvSpPr>
        <p:spPr>
          <a:xfrm>
            <a:off x="9140727" y="3429000"/>
            <a:ext cx="2924273" cy="2862322"/>
          </a:xfrm>
          <a:prstGeom prst="rect">
            <a:avLst/>
          </a:prstGeom>
          <a:noFill/>
        </p:spPr>
        <p:txBody>
          <a:bodyPr wrap="square" rtlCol="0">
            <a:spAutoFit/>
          </a:bodyPr>
          <a:lstStyle/>
          <a:p>
            <a:pPr marL="342900" indent="-342900">
              <a:buFont typeface="+mj-lt"/>
              <a:buAutoNum type="arabicPeriod"/>
            </a:pPr>
            <a:r>
              <a:rPr lang="el-GR" dirty="0">
                <a:solidFill>
                  <a:srgbClr val="002060"/>
                </a:solidFill>
              </a:rPr>
              <a:t>Προσδιορισμός Προβλήματος</a:t>
            </a:r>
          </a:p>
          <a:p>
            <a:pPr marL="342900" indent="-342900">
              <a:buFont typeface="+mj-lt"/>
              <a:buAutoNum type="arabicPeriod"/>
            </a:pPr>
            <a:r>
              <a:rPr lang="el-GR" dirty="0">
                <a:solidFill>
                  <a:srgbClr val="002060"/>
                </a:solidFill>
              </a:rPr>
              <a:t>Διατύπωση Εναλλακτικών Λύσεων </a:t>
            </a:r>
          </a:p>
          <a:p>
            <a:pPr marL="342900" indent="-342900">
              <a:buFont typeface="+mj-lt"/>
              <a:buAutoNum type="arabicPeriod"/>
            </a:pPr>
            <a:r>
              <a:rPr lang="el-GR" dirty="0">
                <a:solidFill>
                  <a:srgbClr val="002060"/>
                </a:solidFill>
              </a:rPr>
              <a:t>Ανάλυση Επιπτώσεων </a:t>
            </a:r>
          </a:p>
          <a:p>
            <a:pPr marL="342900" indent="-342900">
              <a:buFont typeface="+mj-lt"/>
              <a:buAutoNum type="arabicPeriod"/>
            </a:pPr>
            <a:r>
              <a:rPr lang="el-GR" dirty="0">
                <a:solidFill>
                  <a:srgbClr val="002060"/>
                </a:solidFill>
              </a:rPr>
              <a:t>Επιλογή και εφαρμογή λύσης</a:t>
            </a:r>
          </a:p>
          <a:p>
            <a:pPr marL="342900" indent="-342900">
              <a:buFont typeface="+mj-lt"/>
              <a:buAutoNum type="arabicPeriod"/>
            </a:pPr>
            <a:r>
              <a:rPr lang="el-GR" dirty="0">
                <a:solidFill>
                  <a:srgbClr val="002060"/>
                </a:solidFill>
              </a:rPr>
              <a:t>Αξιολόγηση και </a:t>
            </a:r>
            <a:r>
              <a:rPr lang="el-GR" dirty="0" err="1">
                <a:solidFill>
                  <a:srgbClr val="002060"/>
                </a:solidFill>
              </a:rPr>
              <a:t>Επαναπληροφόρηση</a:t>
            </a:r>
            <a:endParaRPr lang="el-GR" dirty="0">
              <a:solidFill>
                <a:srgbClr val="002060"/>
              </a:solidFill>
            </a:endParaRPr>
          </a:p>
          <a:p>
            <a:r>
              <a:rPr lang="el-GR" dirty="0">
                <a:solidFill>
                  <a:srgbClr val="002060"/>
                </a:solidFill>
              </a:rPr>
              <a:t>(</a:t>
            </a:r>
            <a:r>
              <a:rPr lang="en-US" dirty="0">
                <a:solidFill>
                  <a:srgbClr val="002060"/>
                </a:solidFill>
              </a:rPr>
              <a:t>Montana &amp; </a:t>
            </a:r>
            <a:r>
              <a:rPr lang="en-US" dirty="0" err="1">
                <a:solidFill>
                  <a:srgbClr val="002060"/>
                </a:solidFill>
              </a:rPr>
              <a:t>Charnov</a:t>
            </a:r>
            <a:r>
              <a:rPr lang="en-US" dirty="0">
                <a:solidFill>
                  <a:srgbClr val="002060"/>
                </a:solidFill>
              </a:rPr>
              <a:t>, 2002)</a:t>
            </a:r>
            <a:endParaRPr lang="el-GR" dirty="0">
              <a:solidFill>
                <a:srgbClr val="002060"/>
              </a:solidFill>
            </a:endParaRPr>
          </a:p>
        </p:txBody>
      </p:sp>
    </p:spTree>
    <p:extLst>
      <p:ext uri="{BB962C8B-B14F-4D97-AF65-F5344CB8AC3E}">
        <p14:creationId xmlns:p14="http://schemas.microsoft.com/office/powerpoint/2010/main" val="294163489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844D5B-9A2A-4FF1-BA40-43A769AB3ACB}"/>
              </a:ext>
            </a:extLst>
          </p:cNvPr>
          <p:cNvSpPr>
            <a:spLocks noGrp="1" noChangeArrowheads="1"/>
          </p:cNvSpPr>
          <p:nvPr>
            <p:ph type="title"/>
          </p:nvPr>
        </p:nvSpPr>
        <p:spPr>
          <a:xfrm>
            <a:off x="0" y="0"/>
            <a:ext cx="11785600" cy="1143000"/>
          </a:xfrm>
          <a:solidFill>
            <a:schemeClr val="tx1"/>
          </a:solidFill>
        </p:spPr>
        <p:txBody>
          <a:bodyPr>
            <a:normAutofit fontScale="90000"/>
          </a:bodyPr>
          <a:lstStyle/>
          <a:p>
            <a:pPr algn="l" eaLnBrk="1" hangingPunct="1"/>
            <a:r>
              <a:rPr lang="el-GR" altLang="el-GR" b="1" dirty="0">
                <a:solidFill>
                  <a:srgbClr val="002060"/>
                </a:solidFill>
                <a:latin typeface="Bookman Old Style" panose="02050604050505020204" pitchFamily="18" charset="0"/>
                <a:cs typeface="Times New Roman" panose="02020603050405020304" pitchFamily="18" charset="0"/>
              </a:rPr>
              <a:t>Οι ΑΕ και ΕΠΕ έχουν νομική υποχρέωση να δημοσιεύουν </a:t>
            </a:r>
            <a:endParaRPr lang="el-GR" altLang="el-GR" dirty="0">
              <a:solidFill>
                <a:srgbClr val="002060"/>
              </a:solidFill>
            </a:endParaRPr>
          </a:p>
        </p:txBody>
      </p:sp>
      <p:sp>
        <p:nvSpPr>
          <p:cNvPr id="56323" name="Rectangle 3">
            <a:extLst>
              <a:ext uri="{FF2B5EF4-FFF2-40B4-BE49-F238E27FC236}">
                <a16:creationId xmlns:a16="http://schemas.microsoft.com/office/drawing/2014/main" id="{5214A307-8435-4C13-89D7-FD10F89C4CC5}"/>
              </a:ext>
            </a:extLst>
          </p:cNvPr>
          <p:cNvSpPr>
            <a:spLocks noGrp="1" noChangeArrowheads="1"/>
          </p:cNvSpPr>
          <p:nvPr>
            <p:ph idx="1"/>
          </p:nvPr>
        </p:nvSpPr>
        <p:spPr>
          <a:xfrm>
            <a:off x="120650" y="1143000"/>
            <a:ext cx="11785600" cy="4292600"/>
          </a:xfrm>
          <a:solidFill>
            <a:schemeClr val="tx1"/>
          </a:solidFill>
        </p:spPr>
        <p:txBody>
          <a:bodyPr>
            <a:normAutofit lnSpcReduction="10000"/>
          </a:bodyPr>
          <a:lstStyle/>
          <a:p>
            <a:pPr algn="just"/>
            <a:r>
              <a:rPr lang="el-GR" dirty="0">
                <a:solidFill>
                  <a:srgbClr val="002060"/>
                </a:solidFill>
                <a:effectLst/>
              </a:rPr>
              <a:t>Οι Α.Ε., Ε.Π.Ε., Ι.Κ.Ε., Συνεταιρισμοί κ.τ.λ. που συντάσσουν τις Οικονομικές τους καταστάσεις κατά τα Δ.Π.Χ.Α έχουν υποχρέωση δημοσίευσης των ετήσιων οικονομικών καταστάσεων (κλείσιμο χρήσης) α) στο Γ.Ε.ΜΗ., β) στην ιστοσελίδα της εταιρείας, γ) εφόσον είναι εισηγμένες στο χρηματιστήριο, στην Επιτροπή Κεφαλαιαγοράς.</a:t>
            </a:r>
            <a:endParaRPr lang="el-GR" altLang="el-GR" sz="2400" dirty="0">
              <a:solidFill>
                <a:srgbClr val="002060"/>
              </a:solidFill>
              <a:latin typeface="Bookman Old Style" panose="02050604050505020204" pitchFamily="18" charset="0"/>
              <a:cs typeface="Times New Roman" panose="02020603050405020304" pitchFamily="18" charset="0"/>
            </a:endParaRPr>
          </a:p>
          <a:p>
            <a:pPr lvl="1" algn="just" eaLnBrk="1" hangingPunct="1"/>
            <a:r>
              <a:rPr lang="el-GR" altLang="el-GR" sz="2400" b="1" u="sng" dirty="0">
                <a:solidFill>
                  <a:srgbClr val="002060"/>
                </a:solidFill>
                <a:latin typeface="Bookman Old Style" panose="02050604050505020204" pitchFamily="18" charset="0"/>
                <a:cs typeface="Times New Roman" panose="02020603050405020304" pitchFamily="18" charset="0"/>
              </a:rPr>
              <a:t>Οι μεσαίες οντότητες δημοσιεύουν:</a:t>
            </a:r>
          </a:p>
          <a:p>
            <a:pPr lvl="2" algn="just" eaLnBrk="1" hangingPunct="1"/>
            <a:r>
              <a:rPr lang="el-GR" altLang="el-GR" sz="2400" dirty="0">
                <a:solidFill>
                  <a:srgbClr val="002060"/>
                </a:solidFill>
                <a:latin typeface="Bookman Old Style" panose="02050604050505020204" pitchFamily="18" charset="0"/>
                <a:cs typeface="Times New Roman" panose="02020603050405020304" pitchFamily="18" charset="0"/>
              </a:rPr>
              <a:t>Ισολογισμό</a:t>
            </a:r>
          </a:p>
          <a:p>
            <a:pPr lvl="2" algn="just" eaLnBrk="1" hangingPunct="1"/>
            <a:r>
              <a:rPr lang="el-GR" altLang="el-GR" sz="2400" dirty="0">
                <a:solidFill>
                  <a:srgbClr val="002060"/>
                </a:solidFill>
                <a:latin typeface="Bookman Old Style" panose="02050604050505020204" pitchFamily="18" charset="0"/>
                <a:cs typeface="Times New Roman" panose="02020603050405020304" pitchFamily="18" charset="0"/>
              </a:rPr>
              <a:t>Λογαριασμό Αποτελεσμάτων Χρήσης</a:t>
            </a:r>
          </a:p>
          <a:p>
            <a:pPr lvl="2" algn="just" eaLnBrk="1" hangingPunct="1"/>
            <a:r>
              <a:rPr lang="el-GR" sz="2400" dirty="0">
                <a:solidFill>
                  <a:srgbClr val="002060"/>
                </a:solidFill>
                <a:latin typeface="Bookman Old Style" panose="02050604050505020204" pitchFamily="18" charset="0"/>
                <a:cs typeface="Times New Roman" panose="02020603050405020304" pitchFamily="18" charset="0"/>
              </a:rPr>
              <a:t>Κατάσταση Μεταβολών Καθαρής Θέσης</a:t>
            </a:r>
            <a:br>
              <a:rPr lang="el-GR" sz="2400" dirty="0">
                <a:solidFill>
                  <a:srgbClr val="002060"/>
                </a:solidFill>
                <a:latin typeface="Bookman Old Style" panose="02050604050505020204" pitchFamily="18" charset="0"/>
                <a:cs typeface="Times New Roman" panose="02020603050405020304" pitchFamily="18" charset="0"/>
              </a:rPr>
            </a:br>
            <a:r>
              <a:rPr lang="el-GR" altLang="el-GR" sz="2400" dirty="0">
                <a:solidFill>
                  <a:srgbClr val="002060"/>
                </a:solidFill>
                <a:latin typeface="Bookman Old Style" panose="02050604050505020204" pitchFamily="18" charset="0"/>
                <a:cs typeface="Times New Roman" panose="02020603050405020304" pitchFamily="18" charset="0"/>
              </a:rPr>
              <a:t>(στο κλείσιμο της χρήσης)</a:t>
            </a:r>
          </a:p>
          <a:p>
            <a:pPr lvl="2" algn="just" eaLnBrk="1" hangingPunct="1"/>
            <a:r>
              <a:rPr lang="el-GR" altLang="el-GR" sz="2400" dirty="0">
                <a:solidFill>
                  <a:srgbClr val="002060"/>
                </a:solidFill>
                <a:latin typeface="Bookman Old Style" panose="02050604050505020204" pitchFamily="18" charset="0"/>
                <a:cs typeface="Times New Roman" panose="02020603050405020304" pitchFamily="18" charset="0"/>
              </a:rPr>
              <a:t>το Προσάρτημα</a:t>
            </a:r>
            <a:endParaRPr lang="el-GR" altLang="el-GR" sz="2400" dirty="0">
              <a:solidFill>
                <a:srgbClr val="002060"/>
              </a:solidFill>
              <a:latin typeface="Times New Roman" panose="02020603050405020304" pitchFamily="18" charset="0"/>
            </a:endParaRPr>
          </a:p>
        </p:txBody>
      </p:sp>
      <p:sp>
        <p:nvSpPr>
          <p:cNvPr id="2" name="Ορθογώνιο 1">
            <a:extLst>
              <a:ext uri="{FF2B5EF4-FFF2-40B4-BE49-F238E27FC236}">
                <a16:creationId xmlns:a16="http://schemas.microsoft.com/office/drawing/2014/main" id="{55E5C979-886E-4635-88C7-A4B33B7C2102}"/>
              </a:ext>
            </a:extLst>
          </p:cNvPr>
          <p:cNvSpPr/>
          <p:nvPr/>
        </p:nvSpPr>
        <p:spPr>
          <a:xfrm>
            <a:off x="285750" y="5435600"/>
            <a:ext cx="12192000" cy="1740763"/>
          </a:xfrm>
          <a:prstGeom prst="rect">
            <a:avLst/>
          </a:prstGeom>
        </p:spPr>
        <p:txBody>
          <a:bodyPr wrap="square">
            <a:spAutoFit/>
          </a:bodyPr>
          <a:lstStyle/>
          <a:p>
            <a:r>
              <a:rPr lang="el-GR" dirty="0">
                <a:solidFill>
                  <a:srgbClr val="FF0000"/>
                </a:solidFill>
                <a:latin typeface="Arimo"/>
              </a:rPr>
              <a:t>!!!: Πλέον οι εταιρίες κατηγοριοποιούνται σε μέγεθος σε Μεγάλες, Μεσαίες, Μικρές και Πολύ Μικρές, ανάλογα το Σύνολο Ενεργητικού, το Καθαρό Ύψος Κύκλου Εργασιών και τον Μέσο Όρο Απασχολούμενων σύμφωνα με τις διατάξεις του ν.</a:t>
            </a:r>
            <a:r>
              <a:rPr lang="el-GR" dirty="0">
                <a:solidFill>
                  <a:srgbClr val="FF0000"/>
                </a:solidFill>
                <a:latin typeface="Arimo"/>
                <a:hlinkClick r:id="rId2">
                  <a:extLst>
                    <a:ext uri="{A12FA001-AC4F-418D-AE19-62706E023703}">
                      <ahyp:hlinkClr xmlns:ahyp="http://schemas.microsoft.com/office/drawing/2018/hyperlinkcolor" val="tx"/>
                    </a:ext>
                  </a:extLst>
                </a:hlinkClick>
              </a:rPr>
              <a:t>4308/2014</a:t>
            </a:r>
            <a:r>
              <a:rPr lang="el-GR" dirty="0">
                <a:solidFill>
                  <a:srgbClr val="FF0000"/>
                </a:solidFill>
                <a:latin typeface="Arimo"/>
              </a:rPr>
              <a:t>. Το είδος των οικονομικών καταστάσεων που πρέπει να δημοσιευτούν αλλάζει ανάλογα με παραπάνω την κατηγοριοποίηση. </a:t>
            </a:r>
            <a:br>
              <a:rPr lang="el-GR" dirty="0">
                <a:solidFill>
                  <a:srgbClr val="FF0000"/>
                </a:solidFill>
              </a:rPr>
            </a:br>
            <a:br>
              <a:rPr lang="el-GR" dirty="0"/>
            </a:b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611683-7C80-4747-A369-4E82128FEF72}"/>
              </a:ext>
            </a:extLst>
          </p:cNvPr>
          <p:cNvSpPr>
            <a:spLocks noGrp="1"/>
          </p:cNvSpPr>
          <p:nvPr>
            <p:ph type="ctrTitle"/>
          </p:nvPr>
        </p:nvSpPr>
        <p:spPr>
          <a:xfrm>
            <a:off x="924444" y="966851"/>
            <a:ext cx="6889930" cy="4626864"/>
          </a:xfrm>
          <a:effectLst/>
        </p:spPr>
        <p:txBody>
          <a:bodyPr anchor="ctr">
            <a:normAutofit/>
          </a:bodyPr>
          <a:lstStyle/>
          <a:p>
            <a:pPr algn="r"/>
            <a:r>
              <a:rPr lang="en-US" dirty="0">
                <a:solidFill>
                  <a:srgbClr val="002060"/>
                </a:solidFill>
              </a:rPr>
              <a:t>A-</a:t>
            </a:r>
            <a:r>
              <a:rPr lang="el-GR" dirty="0">
                <a:solidFill>
                  <a:srgbClr val="002060"/>
                </a:solidFill>
              </a:rPr>
              <a:t>Ενότητα – Εισαγωγικές έννοιες</a:t>
            </a:r>
          </a:p>
        </p:txBody>
      </p:sp>
      <p:sp>
        <p:nvSpPr>
          <p:cNvPr id="4" name="Υπότιτλος 3">
            <a:extLst>
              <a:ext uri="{FF2B5EF4-FFF2-40B4-BE49-F238E27FC236}">
                <a16:creationId xmlns:a16="http://schemas.microsoft.com/office/drawing/2014/main" id="{E283E2B6-1C6C-47FD-A649-D3E27C5132A2}"/>
              </a:ext>
            </a:extLst>
          </p:cNvPr>
          <p:cNvSpPr>
            <a:spLocks noGrp="1"/>
          </p:cNvSpPr>
          <p:nvPr>
            <p:ph type="subTitle" idx="1"/>
          </p:nvPr>
        </p:nvSpPr>
        <p:spPr>
          <a:xfrm>
            <a:off x="8457843" y="966851"/>
            <a:ext cx="2820362" cy="4626864"/>
          </a:xfrm>
          <a:effectLst/>
        </p:spPr>
        <p:txBody>
          <a:bodyPr anchor="ctr">
            <a:normAutofit/>
          </a:bodyPr>
          <a:lstStyle/>
          <a:p>
            <a:pPr algn="l"/>
            <a:endParaRPr lang="el-GR" dirty="0"/>
          </a:p>
          <a:p>
            <a:pPr algn="l"/>
            <a:endParaRPr lang="el-GR" dirty="0"/>
          </a:p>
          <a:p>
            <a:pPr algn="l"/>
            <a:endParaRPr lang="el-GR" dirty="0"/>
          </a:p>
          <a:p>
            <a:pPr algn="l"/>
            <a:endParaRPr lang="el-GR" dirty="0"/>
          </a:p>
          <a:p>
            <a:pPr algn="l"/>
            <a:endParaRPr lang="el-GR" dirty="0"/>
          </a:p>
          <a:p>
            <a:pPr algn="l"/>
            <a:endParaRPr lang="el-GR" dirty="0"/>
          </a:p>
          <a:p>
            <a:pPr algn="l"/>
            <a:endParaRPr lang="el-GR" dirty="0"/>
          </a:p>
          <a:p>
            <a:pPr algn="l"/>
            <a:endParaRPr lang="el-GR" dirty="0"/>
          </a:p>
          <a:p>
            <a:pPr algn="l"/>
            <a:r>
              <a:rPr lang="el-GR" dirty="0"/>
              <a:t>Κεφ. 1-4</a:t>
            </a:r>
          </a:p>
        </p:txBody>
      </p:sp>
    </p:spTree>
    <p:extLst>
      <p:ext uri="{BB962C8B-B14F-4D97-AF65-F5344CB8AC3E}">
        <p14:creationId xmlns:p14="http://schemas.microsoft.com/office/powerpoint/2010/main" val="35518154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9AF7D605-70B2-4EC4-B92E-C5393E582AB7}"/>
              </a:ext>
            </a:extLst>
          </p:cNvPr>
          <p:cNvSpPr>
            <a:spLocks noGrp="1" noChangeArrowheads="1"/>
          </p:cNvSpPr>
          <p:nvPr>
            <p:ph idx="1"/>
          </p:nvPr>
        </p:nvSpPr>
        <p:spPr>
          <a:xfrm>
            <a:off x="461772" y="1449324"/>
            <a:ext cx="10942828" cy="4938776"/>
          </a:xfrm>
          <a:solidFill>
            <a:schemeClr val="tx1"/>
          </a:solidFill>
        </p:spPr>
        <p:txBody>
          <a:bodyPr>
            <a:normAutofit/>
          </a:bodyPr>
          <a:lstStyle/>
          <a:p>
            <a:pPr algn="just" eaLnBrk="1" hangingPunct="1"/>
            <a:r>
              <a:rPr lang="el-GR" altLang="el-GR" sz="2400" dirty="0">
                <a:solidFill>
                  <a:srgbClr val="002060"/>
                </a:solidFill>
                <a:latin typeface="Bookman Old Style" panose="02050604050505020204" pitchFamily="18" charset="0"/>
              </a:rPr>
              <a:t>Η ενημέρωση των μετόχων γίνεται με τον ετήσιο απολογισμό στον οποίο περιλαμβάνονται,</a:t>
            </a:r>
          </a:p>
          <a:p>
            <a:pPr lvl="1" algn="just" eaLnBrk="1" hangingPunct="1"/>
            <a:r>
              <a:rPr lang="el-GR" altLang="el-GR" sz="2400" dirty="0">
                <a:solidFill>
                  <a:srgbClr val="002060"/>
                </a:solidFill>
                <a:latin typeface="Bookman Old Style" panose="02050604050505020204" pitchFamily="18" charset="0"/>
                <a:cs typeface="Times New Roman" panose="02020603050405020304" pitchFamily="18" charset="0"/>
              </a:rPr>
              <a:t>η έκθεση του ΔΣ προς τη Γενική Συνέλευση των μετόχων</a:t>
            </a:r>
            <a:endParaRPr lang="el-GR" altLang="el-GR" sz="2400" dirty="0">
              <a:solidFill>
                <a:srgbClr val="002060"/>
              </a:solidFill>
              <a:latin typeface="Bookman Old Style" panose="02050604050505020204" pitchFamily="18" charset="0"/>
            </a:endParaRPr>
          </a:p>
          <a:p>
            <a:pPr lvl="1" algn="just" eaLnBrk="1" hangingPunct="1"/>
            <a:r>
              <a:rPr lang="el-GR" altLang="el-GR" sz="2400" dirty="0">
                <a:solidFill>
                  <a:srgbClr val="002060"/>
                </a:solidFill>
                <a:latin typeface="Bookman Old Style" panose="02050604050505020204" pitchFamily="18" charset="0"/>
                <a:cs typeface="Times New Roman" panose="02020603050405020304" pitchFamily="18" charset="0"/>
              </a:rPr>
              <a:t>οι οικονομικές καταστάσεις που δημοσιεύονται</a:t>
            </a:r>
          </a:p>
          <a:p>
            <a:pPr lvl="1" algn="just" eaLnBrk="1" hangingPunct="1"/>
            <a:r>
              <a:rPr lang="el-GR" altLang="el-GR" sz="2400" dirty="0">
                <a:solidFill>
                  <a:srgbClr val="002060"/>
                </a:solidFill>
                <a:latin typeface="Bookman Old Style" panose="02050604050505020204" pitchFamily="18" charset="0"/>
                <a:cs typeface="Times New Roman" panose="02020603050405020304" pitchFamily="18" charset="0"/>
              </a:rPr>
              <a:t>συνήθως πίνακες μεταβολής των αποθεματικών και κατάσταση πηγών και χρήσεως κεφαλαίων</a:t>
            </a:r>
            <a:endParaRPr lang="el-GR" altLang="el-GR" sz="2400" dirty="0">
              <a:solidFill>
                <a:srgbClr val="002060"/>
              </a:solidFill>
              <a:latin typeface="Bookman Old Style" panose="02050604050505020204" pitchFamily="18" charset="0"/>
            </a:endParaRPr>
          </a:p>
        </p:txBody>
      </p:sp>
      <p:sp>
        <p:nvSpPr>
          <p:cNvPr id="3" name="Rectangle 2">
            <a:extLst>
              <a:ext uri="{FF2B5EF4-FFF2-40B4-BE49-F238E27FC236}">
                <a16:creationId xmlns:a16="http://schemas.microsoft.com/office/drawing/2014/main" id="{D1B6BE90-F3AB-4778-9892-0DD54AD49D46}"/>
              </a:ext>
            </a:extLst>
          </p:cNvPr>
          <p:cNvSpPr>
            <a:spLocks noGrp="1" noChangeArrowheads="1"/>
          </p:cNvSpPr>
          <p:nvPr>
            <p:ph type="title"/>
          </p:nvPr>
        </p:nvSpPr>
        <p:spPr>
          <a:xfrm>
            <a:off x="241300" y="139700"/>
            <a:ext cx="10121900" cy="1143000"/>
          </a:xfrm>
          <a:solidFill>
            <a:schemeClr val="tx1"/>
          </a:solidFill>
        </p:spPr>
        <p:txBody>
          <a:bodyPr>
            <a:normAutofit/>
          </a:bodyPr>
          <a:lstStyle/>
          <a:p>
            <a:pPr algn="l" eaLnBrk="1" hangingPunct="1"/>
            <a:r>
              <a:rPr lang="el-GR" altLang="el-GR" b="1" dirty="0">
                <a:solidFill>
                  <a:srgbClr val="002060"/>
                </a:solidFill>
                <a:latin typeface="Bookman Old Style" panose="02050604050505020204" pitchFamily="18" charset="0"/>
                <a:cs typeface="Times New Roman" panose="02020603050405020304" pitchFamily="18" charset="0"/>
              </a:rPr>
              <a:t>Ενημέρωση των μετόχων </a:t>
            </a:r>
            <a:endParaRPr lang="el-GR" altLang="el-GR" dirty="0">
              <a:solidFill>
                <a:srgbClr val="00206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2D5BEDC9-0023-49B4-8284-567BBE3D288B}"/>
              </a:ext>
            </a:extLst>
          </p:cNvPr>
          <p:cNvSpPr/>
          <p:nvPr/>
        </p:nvSpPr>
        <p:spPr>
          <a:xfrm>
            <a:off x="685800" y="1792238"/>
            <a:ext cx="9931400" cy="3416320"/>
          </a:xfrm>
          <a:prstGeom prst="rect">
            <a:avLst/>
          </a:prstGeom>
        </p:spPr>
        <p:txBody>
          <a:bodyPr wrap="square">
            <a:spAutoFit/>
          </a:bodyPr>
          <a:lstStyle/>
          <a:p>
            <a:pPr algn="just"/>
            <a:r>
              <a:rPr lang="el-GR" altLang="el-GR" sz="2400" dirty="0">
                <a:solidFill>
                  <a:srgbClr val="002060"/>
                </a:solidFill>
                <a:latin typeface="Bookman Old Style" panose="02050604050505020204" pitchFamily="18" charset="0"/>
                <a:cs typeface="Times New Roman" panose="02020603050405020304" pitchFamily="18" charset="0"/>
              </a:rPr>
              <a:t>Η Διοίκηση, μέσα από την έκθεση της Γενικής Συνέλευσης προσπαθεί να εξηγήσει σε σχέση με το παρελθόν τι πραγματικά συνέβη </a:t>
            </a:r>
            <a:endParaRPr lang="el-GR" altLang="el-GR" sz="2400" dirty="0">
              <a:solidFill>
                <a:srgbClr val="002060"/>
              </a:solidFill>
              <a:latin typeface="Bookman Old Style" panose="02050604050505020204" pitchFamily="18" charset="0"/>
            </a:endParaRPr>
          </a:p>
          <a:p>
            <a:pPr lvl="1" algn="just"/>
            <a:r>
              <a:rPr lang="el-GR" altLang="el-GR" sz="2400" b="1" dirty="0">
                <a:solidFill>
                  <a:srgbClr val="002060"/>
                </a:solidFill>
                <a:latin typeface="Bookman Old Style" panose="02050604050505020204" pitchFamily="18" charset="0"/>
                <a:cs typeface="Times New Roman" panose="02020603050405020304" pitchFamily="18" charset="0"/>
              </a:rPr>
              <a:t>στα ενεργητικά, </a:t>
            </a:r>
            <a:endParaRPr lang="el-GR" altLang="el-GR" sz="2400" b="1" dirty="0">
              <a:solidFill>
                <a:srgbClr val="002060"/>
              </a:solidFill>
              <a:latin typeface="Bookman Old Style" panose="02050604050505020204" pitchFamily="18" charset="0"/>
            </a:endParaRPr>
          </a:p>
          <a:p>
            <a:pPr lvl="1" algn="just"/>
            <a:r>
              <a:rPr lang="el-GR" altLang="el-GR" sz="2400" b="1" dirty="0">
                <a:solidFill>
                  <a:srgbClr val="002060"/>
                </a:solidFill>
                <a:latin typeface="Bookman Old Style" panose="02050604050505020204" pitchFamily="18" charset="0"/>
                <a:cs typeface="Times New Roman" panose="02020603050405020304" pitchFamily="18" charset="0"/>
              </a:rPr>
              <a:t>στα κέρδη και </a:t>
            </a:r>
            <a:endParaRPr lang="el-GR" altLang="el-GR" sz="2400" b="1" dirty="0">
              <a:solidFill>
                <a:srgbClr val="002060"/>
              </a:solidFill>
              <a:latin typeface="Bookman Old Style" panose="02050604050505020204" pitchFamily="18" charset="0"/>
            </a:endParaRPr>
          </a:p>
          <a:p>
            <a:pPr lvl="1" algn="just"/>
            <a:r>
              <a:rPr lang="el-GR" altLang="el-GR" sz="2400" b="1" dirty="0">
                <a:solidFill>
                  <a:srgbClr val="002060"/>
                </a:solidFill>
                <a:latin typeface="Bookman Old Style" panose="02050604050505020204" pitchFamily="18" charset="0"/>
                <a:cs typeface="Times New Roman" panose="02020603050405020304" pitchFamily="18" charset="0"/>
              </a:rPr>
              <a:t>στα μερίσματα συγκριτικά με την προηγούμενη χρήση.</a:t>
            </a:r>
            <a:r>
              <a:rPr lang="el-GR" altLang="el-GR" sz="2400" dirty="0">
                <a:solidFill>
                  <a:srgbClr val="002060"/>
                </a:solidFill>
                <a:latin typeface="Bookman Old Style" panose="02050604050505020204" pitchFamily="18" charset="0"/>
                <a:cs typeface="Times New Roman" panose="02020603050405020304" pitchFamily="18" charset="0"/>
              </a:rPr>
              <a:t> </a:t>
            </a:r>
            <a:endParaRPr lang="el-GR" altLang="el-GR" sz="2400" dirty="0">
              <a:solidFill>
                <a:srgbClr val="002060"/>
              </a:solidFill>
              <a:latin typeface="Times New Roman" panose="02020603050405020304" pitchFamily="18" charset="0"/>
            </a:endParaRPr>
          </a:p>
          <a:p>
            <a:pPr algn="just"/>
            <a:r>
              <a:rPr lang="el-GR" altLang="el-GR" sz="2400" dirty="0">
                <a:solidFill>
                  <a:srgbClr val="002060"/>
                </a:solidFill>
                <a:latin typeface="Bookman Old Style" panose="02050604050505020204" pitchFamily="18" charset="0"/>
              </a:rPr>
              <a:t>Για </a:t>
            </a:r>
            <a:r>
              <a:rPr lang="el-GR" altLang="el-GR" sz="2400" dirty="0">
                <a:solidFill>
                  <a:srgbClr val="002060"/>
                </a:solidFill>
                <a:latin typeface="Bookman Old Style" panose="02050604050505020204" pitchFamily="18" charset="0"/>
                <a:cs typeface="Times New Roman" panose="02020603050405020304" pitchFamily="18" charset="0"/>
              </a:rPr>
              <a:t>το μέλλον δίνει την πορεία πλεύσης </a:t>
            </a:r>
            <a:endParaRPr lang="el-GR" altLang="el-GR" sz="2400" dirty="0">
              <a:solidFill>
                <a:srgbClr val="002060"/>
              </a:solidFill>
              <a:latin typeface="Bookman Old Style" panose="02050604050505020204" pitchFamily="18" charset="0"/>
            </a:endParaRPr>
          </a:p>
          <a:p>
            <a:pPr lvl="1" algn="just"/>
            <a:r>
              <a:rPr lang="el-GR" altLang="el-GR" sz="2400" b="1" dirty="0">
                <a:solidFill>
                  <a:srgbClr val="002060"/>
                </a:solidFill>
                <a:latin typeface="Bookman Old Style" panose="02050604050505020204" pitchFamily="18" charset="0"/>
                <a:cs typeface="Times New Roman" panose="02020603050405020304" pitchFamily="18" charset="0"/>
              </a:rPr>
              <a:t>αναφέρεται στις μεταβολές που αναμένονται και οι οποίες θα επηρεάσουν τις προοπτικές της επιχείρησης</a:t>
            </a:r>
            <a:r>
              <a:rPr lang="el-GR" altLang="el-GR" sz="2400" dirty="0">
                <a:solidFill>
                  <a:srgbClr val="002060"/>
                </a:solidFill>
                <a:latin typeface="Bookman Old Style" panose="02050604050505020204" pitchFamily="18" charset="0"/>
                <a:cs typeface="Times New Roman" panose="02020603050405020304" pitchFamily="18" charset="0"/>
              </a:rPr>
              <a:t>. </a:t>
            </a:r>
          </a:p>
        </p:txBody>
      </p:sp>
      <p:sp>
        <p:nvSpPr>
          <p:cNvPr id="3" name="Ορθογώνιο 2">
            <a:extLst>
              <a:ext uri="{FF2B5EF4-FFF2-40B4-BE49-F238E27FC236}">
                <a16:creationId xmlns:a16="http://schemas.microsoft.com/office/drawing/2014/main" id="{8E546767-D4DF-4F8C-9C91-3F602A6563A9}"/>
              </a:ext>
            </a:extLst>
          </p:cNvPr>
          <p:cNvSpPr/>
          <p:nvPr/>
        </p:nvSpPr>
        <p:spPr>
          <a:xfrm>
            <a:off x="258002" y="348734"/>
            <a:ext cx="7742998" cy="692497"/>
          </a:xfrm>
          <a:prstGeom prst="rect">
            <a:avLst/>
          </a:prstGeom>
        </p:spPr>
        <p:txBody>
          <a:bodyPr wrap="square">
            <a:spAutoFit/>
          </a:bodyPr>
          <a:lstStyle/>
          <a:p>
            <a:r>
              <a:rPr lang="el-GR" altLang="el-GR" sz="3900" b="1" i="1"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latin typeface="Bookman Old Style" panose="02050604050505020204" pitchFamily="18" charset="0"/>
                <a:ea typeface="+mj-ea"/>
                <a:cs typeface="Times New Roman" panose="02020603050405020304" pitchFamily="18" charset="0"/>
              </a:rPr>
              <a:t>Αποφάσεις Διοίκησης</a:t>
            </a:r>
            <a:endParaRPr lang="el-GR" sz="3900" b="1" i="1"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latin typeface="Bookman Old Style" panose="02050604050505020204" pitchFamily="18" charset="0"/>
              <a:ea typeface="+mj-ea"/>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591021-1B04-46A5-85B9-846C54331CA9}"/>
              </a:ext>
            </a:extLst>
          </p:cNvPr>
          <p:cNvSpPr>
            <a:spLocks noGrp="1"/>
          </p:cNvSpPr>
          <p:nvPr>
            <p:ph type="title"/>
          </p:nvPr>
        </p:nvSpPr>
        <p:spPr>
          <a:xfrm>
            <a:off x="824895" y="127000"/>
            <a:ext cx="10353762" cy="1257300"/>
          </a:xfrm>
        </p:spPr>
        <p:txBody>
          <a:bodyPr/>
          <a:lstStyle/>
          <a:p>
            <a:pPr algn="l"/>
            <a:r>
              <a:rPr lang="el-GR" dirty="0">
                <a:solidFill>
                  <a:srgbClr val="002060"/>
                </a:solidFill>
              </a:rPr>
              <a:t>Ορισμός της Λογιστικής Επιστήμης</a:t>
            </a:r>
            <a:endParaRPr lang="el-GR" dirty="0"/>
          </a:p>
        </p:txBody>
      </p:sp>
      <p:sp>
        <p:nvSpPr>
          <p:cNvPr id="3" name="Θέση περιεχομένου 2">
            <a:extLst>
              <a:ext uri="{FF2B5EF4-FFF2-40B4-BE49-F238E27FC236}">
                <a16:creationId xmlns:a16="http://schemas.microsoft.com/office/drawing/2014/main" id="{51F74913-9B61-4C3C-829E-A00BC057509E}"/>
              </a:ext>
            </a:extLst>
          </p:cNvPr>
          <p:cNvSpPr>
            <a:spLocks noGrp="1"/>
          </p:cNvSpPr>
          <p:nvPr>
            <p:ph idx="1"/>
          </p:nvPr>
        </p:nvSpPr>
        <p:spPr>
          <a:xfrm>
            <a:off x="558195" y="1241425"/>
            <a:ext cx="10353762" cy="3013075"/>
          </a:xfrm>
        </p:spPr>
        <p:txBody>
          <a:bodyPr/>
          <a:lstStyle/>
          <a:p>
            <a:r>
              <a:rPr lang="el-GR" dirty="0">
                <a:solidFill>
                  <a:srgbClr val="002060"/>
                </a:solidFill>
              </a:rPr>
              <a:t>Η </a:t>
            </a:r>
            <a:r>
              <a:rPr lang="el-GR" b="1" dirty="0">
                <a:solidFill>
                  <a:srgbClr val="002060"/>
                </a:solidFill>
              </a:rPr>
              <a:t>λογιστική Επιστήμη </a:t>
            </a:r>
            <a:r>
              <a:rPr lang="el-GR" dirty="0">
                <a:solidFill>
                  <a:srgbClr val="002060"/>
                </a:solidFill>
              </a:rPr>
              <a:t>ορίζεται ως ο επιστημονικός κλάδος που ασχολείται με την αναγνώριση, μέτρηση συστηματική καταχώρηση – καταγραφή και συσχέτιση οικονομικών, κατά κανόνα, πληροφοριών που αφορούν την ζωή των οικονομικών μονάδων και αποσκοπούν στο να βοηθήσουν τους ενδιαφερόμενους να λάβουν επιχειρηματικές αποφάσεις</a:t>
            </a:r>
          </a:p>
          <a:p>
            <a:r>
              <a:rPr lang="el-GR" b="1" dirty="0">
                <a:solidFill>
                  <a:srgbClr val="002060"/>
                </a:solidFill>
              </a:rPr>
              <a:t>Οικονομική Μονάδα: </a:t>
            </a:r>
            <a:r>
              <a:rPr lang="el-GR" dirty="0">
                <a:solidFill>
                  <a:srgbClr val="002060"/>
                </a:solidFill>
              </a:rPr>
              <a:t>Κάθε συνδυασμός συντελεστών παραγωγής (έδαφος, εργασία, κεφάλαιο)με σκοπό την κάλυψη οικονομικών αναγκών των ατόμων. </a:t>
            </a:r>
          </a:p>
        </p:txBody>
      </p:sp>
      <p:sp>
        <p:nvSpPr>
          <p:cNvPr id="5" name="Βέλος: Δεξιό 4">
            <a:extLst>
              <a:ext uri="{FF2B5EF4-FFF2-40B4-BE49-F238E27FC236}">
                <a16:creationId xmlns:a16="http://schemas.microsoft.com/office/drawing/2014/main" id="{DF4B4E7A-0C34-46FA-957F-5BC4378FD42B}"/>
              </a:ext>
            </a:extLst>
          </p:cNvPr>
          <p:cNvSpPr/>
          <p:nvPr/>
        </p:nvSpPr>
        <p:spPr>
          <a:xfrm>
            <a:off x="1162266" y="40857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86CE87E5-3D25-4E89-9A3F-B8D78059BC04}"/>
              </a:ext>
            </a:extLst>
          </p:cNvPr>
          <p:cNvSpPr txBox="1"/>
          <p:nvPr/>
        </p:nvSpPr>
        <p:spPr>
          <a:xfrm>
            <a:off x="2356358" y="3983930"/>
            <a:ext cx="8688949" cy="1384995"/>
          </a:xfrm>
          <a:prstGeom prst="rect">
            <a:avLst/>
          </a:prstGeom>
          <a:noFill/>
        </p:spPr>
        <p:txBody>
          <a:bodyPr wrap="square" rtlCol="0">
            <a:spAutoFit/>
          </a:bodyPr>
          <a:lstStyle/>
          <a:p>
            <a:r>
              <a:rPr lang="el-GR" sz="21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Κάθε κρατική ή ιδιωτική , ατομική ή εταιρική οργάνωση καθώς και ιδρύματα ή οργανισμοί (δημόσιοι ή ιδιωτικοί) με σκοπό την παραγωγή αγαθών ή υπηρεσιών, την εξυπηρέτηση κοινωνικών ομάδων ή ακόμη την επιδίωξη κέρδους (Τράπεζα, Πανεπιστήμιο, θέατρο, εργοστάσιο, νοσοκομείο κα). </a:t>
            </a:r>
          </a:p>
        </p:txBody>
      </p:sp>
      <p:sp>
        <p:nvSpPr>
          <p:cNvPr id="8" name="TextBox 7">
            <a:extLst>
              <a:ext uri="{FF2B5EF4-FFF2-40B4-BE49-F238E27FC236}">
                <a16:creationId xmlns:a16="http://schemas.microsoft.com/office/drawing/2014/main" id="{1473C6DD-7CE2-4D98-8C89-C3E7AA058E29}"/>
              </a:ext>
            </a:extLst>
          </p:cNvPr>
          <p:cNvSpPr txBox="1"/>
          <p:nvPr/>
        </p:nvSpPr>
        <p:spPr>
          <a:xfrm>
            <a:off x="875412" y="5537200"/>
            <a:ext cx="9719328" cy="646331"/>
          </a:xfrm>
          <a:prstGeom prst="rect">
            <a:avLst/>
          </a:prstGeom>
          <a:noFill/>
        </p:spPr>
        <p:txBody>
          <a:bodyPr wrap="none" rtlCol="0">
            <a:spAutoFit/>
          </a:bodyPr>
          <a:lstStyle/>
          <a:p>
            <a:pPr algn="ctr"/>
            <a:r>
              <a:rPr lang="el-GR" b="1" dirty="0">
                <a:solidFill>
                  <a:srgbClr val="002060"/>
                </a:solidFill>
              </a:rPr>
              <a:t>Αρχή Οικονομικότητας: </a:t>
            </a:r>
          </a:p>
          <a:p>
            <a:pPr algn="ctr"/>
            <a:r>
              <a:rPr lang="el-GR" b="1" i="1" dirty="0">
                <a:solidFill>
                  <a:srgbClr val="002060"/>
                </a:solidFill>
              </a:rPr>
              <a:t>Επίτευξη του μεγαλύτερου δυνατού αποτελέσματος με τη μικρότερη καταβαλλόμενη προσπάθεια</a:t>
            </a:r>
          </a:p>
        </p:txBody>
      </p:sp>
    </p:spTree>
    <p:extLst>
      <p:ext uri="{BB962C8B-B14F-4D97-AF65-F5344CB8AC3E}">
        <p14:creationId xmlns:p14="http://schemas.microsoft.com/office/powerpoint/2010/main" val="29482050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F362FA-5F39-4C7C-B904-4FA8A2696605}"/>
              </a:ext>
            </a:extLst>
          </p:cNvPr>
          <p:cNvSpPr>
            <a:spLocks noGrp="1"/>
          </p:cNvSpPr>
          <p:nvPr>
            <p:ph type="title"/>
          </p:nvPr>
        </p:nvSpPr>
        <p:spPr>
          <a:xfrm>
            <a:off x="0" y="-228600"/>
            <a:ext cx="10353762" cy="1257300"/>
          </a:xfrm>
        </p:spPr>
        <p:txBody>
          <a:bodyPr/>
          <a:lstStyle/>
          <a:p>
            <a:pPr algn="l"/>
            <a:r>
              <a:rPr lang="el-GR" dirty="0">
                <a:solidFill>
                  <a:srgbClr val="002060"/>
                </a:solidFill>
              </a:rPr>
              <a:t>Διακρίσεις Οικονομικών Μονάδων </a:t>
            </a:r>
          </a:p>
        </p:txBody>
      </p:sp>
      <p:sp>
        <p:nvSpPr>
          <p:cNvPr id="3" name="Θέση περιεχομένου 2">
            <a:extLst>
              <a:ext uri="{FF2B5EF4-FFF2-40B4-BE49-F238E27FC236}">
                <a16:creationId xmlns:a16="http://schemas.microsoft.com/office/drawing/2014/main" id="{AA112EF6-658B-4CDC-8D33-74C73B7E4E45}"/>
              </a:ext>
            </a:extLst>
          </p:cNvPr>
          <p:cNvSpPr>
            <a:spLocks noGrp="1"/>
          </p:cNvSpPr>
          <p:nvPr>
            <p:ph idx="1"/>
          </p:nvPr>
        </p:nvSpPr>
        <p:spPr>
          <a:xfrm>
            <a:off x="90254" y="939800"/>
            <a:ext cx="12011491" cy="6019800"/>
          </a:xfrm>
        </p:spPr>
        <p:txBody>
          <a:bodyPr>
            <a:normAutofit fontScale="77500" lnSpcReduction="20000"/>
          </a:bodyPr>
          <a:lstStyle/>
          <a:p>
            <a:pPr marL="36900" indent="0">
              <a:buNone/>
            </a:pPr>
            <a:r>
              <a:rPr lang="el-GR" b="1" dirty="0">
                <a:solidFill>
                  <a:srgbClr val="002060"/>
                </a:solidFill>
              </a:rPr>
              <a:t>Ανάλογα με σκοπό: </a:t>
            </a:r>
          </a:p>
          <a:p>
            <a:r>
              <a:rPr lang="el-GR" dirty="0">
                <a:solidFill>
                  <a:srgbClr val="002060"/>
                </a:solidFill>
              </a:rPr>
              <a:t>Κερδοσκοπικές (κυρίως ιδιωτικές επιχειρήσεις) </a:t>
            </a:r>
          </a:p>
          <a:p>
            <a:r>
              <a:rPr lang="el-GR" dirty="0">
                <a:solidFill>
                  <a:srgbClr val="002060"/>
                </a:solidFill>
              </a:rPr>
              <a:t>Μη κερδοσκοπικές (π.χ. οργανισμοί, σχολεία </a:t>
            </a:r>
            <a:r>
              <a:rPr lang="el-GR" dirty="0" err="1">
                <a:solidFill>
                  <a:srgbClr val="002060"/>
                </a:solidFill>
              </a:rPr>
              <a:t>κτλ</a:t>
            </a:r>
            <a:r>
              <a:rPr lang="el-GR" dirty="0">
                <a:solidFill>
                  <a:srgbClr val="002060"/>
                </a:solidFill>
              </a:rPr>
              <a:t>)</a:t>
            </a:r>
          </a:p>
          <a:p>
            <a:pPr marL="36900" indent="0">
              <a:buNone/>
            </a:pPr>
            <a:r>
              <a:rPr lang="el-GR" b="1" dirty="0">
                <a:solidFill>
                  <a:srgbClr val="002060"/>
                </a:solidFill>
              </a:rPr>
              <a:t>Με βάση το αντικείμενο δράσης ή απασχόλησης:</a:t>
            </a:r>
          </a:p>
          <a:p>
            <a:r>
              <a:rPr lang="el-GR" dirty="0">
                <a:solidFill>
                  <a:srgbClr val="002060"/>
                </a:solidFill>
              </a:rPr>
              <a:t>Πρωτογενούς ή Αρχικής Παραγωγής (κλάδοι </a:t>
            </a:r>
            <a:r>
              <a:rPr lang="el-GR" altLang="el-GR" dirty="0">
                <a:solidFill>
                  <a:srgbClr val="002060"/>
                </a:solidFill>
              </a:rPr>
              <a:t>γεωργίας, αλιείας, κτηνοτροφίας, ορυχεία,  μεταλλεία και την εκμετάλλευση των δασών</a:t>
            </a:r>
            <a:endParaRPr lang="el-GR" dirty="0">
              <a:solidFill>
                <a:srgbClr val="002060"/>
              </a:solidFill>
            </a:endParaRPr>
          </a:p>
          <a:p>
            <a:r>
              <a:rPr lang="el-GR" dirty="0">
                <a:solidFill>
                  <a:srgbClr val="002060"/>
                </a:solidFill>
              </a:rPr>
              <a:t>Δευτερογενούς ή Μεταποίησης (Χειροτεχνία, βιομηχανία, παραγωγή ηλεκτρικής ενέργειας) </a:t>
            </a:r>
          </a:p>
          <a:p>
            <a:r>
              <a:rPr lang="el-GR" dirty="0">
                <a:solidFill>
                  <a:srgbClr val="002060"/>
                </a:solidFill>
              </a:rPr>
              <a:t>Τριτογενούς τομέα [Εμπορικές ή Παροχής Υπηρεσιών (μεταφορές, ασφαλιστικές, υπηρεσίες Δημοσίου </a:t>
            </a:r>
            <a:r>
              <a:rPr lang="el-GR" dirty="0" err="1">
                <a:solidFill>
                  <a:srgbClr val="002060"/>
                </a:solidFill>
              </a:rPr>
              <a:t>κτλ</a:t>
            </a:r>
            <a:r>
              <a:rPr lang="el-GR" dirty="0">
                <a:solidFill>
                  <a:srgbClr val="002060"/>
                </a:solidFill>
              </a:rPr>
              <a:t>)]</a:t>
            </a:r>
          </a:p>
          <a:p>
            <a:pPr marL="36900" indent="0">
              <a:buNone/>
            </a:pPr>
            <a:r>
              <a:rPr lang="el-GR" b="1" dirty="0">
                <a:solidFill>
                  <a:srgbClr val="002060"/>
                </a:solidFill>
              </a:rPr>
              <a:t>Ανάλογα με Φορέα: </a:t>
            </a:r>
          </a:p>
          <a:p>
            <a:r>
              <a:rPr lang="el-GR" dirty="0">
                <a:solidFill>
                  <a:srgbClr val="002060"/>
                </a:solidFill>
              </a:rPr>
              <a:t>Ιδιωτικές: Ατομικές / εταιρικές </a:t>
            </a:r>
          </a:p>
          <a:p>
            <a:r>
              <a:rPr lang="el-GR" dirty="0">
                <a:solidFill>
                  <a:srgbClr val="002060"/>
                </a:solidFill>
              </a:rPr>
              <a:t>Δημόσιες, </a:t>
            </a:r>
          </a:p>
          <a:p>
            <a:r>
              <a:rPr lang="el-GR" dirty="0">
                <a:solidFill>
                  <a:srgbClr val="002060"/>
                </a:solidFill>
              </a:rPr>
              <a:t>Μικτές </a:t>
            </a:r>
          </a:p>
          <a:p>
            <a:pPr marL="36900" indent="0">
              <a:buNone/>
            </a:pPr>
            <a:r>
              <a:rPr lang="el-GR" b="1" dirty="0">
                <a:solidFill>
                  <a:srgbClr val="002060"/>
                </a:solidFill>
              </a:rPr>
              <a:t>Με βάση το μέγεθος τους</a:t>
            </a:r>
          </a:p>
          <a:p>
            <a:pPr marL="36900" indent="0">
              <a:buNone/>
            </a:pPr>
            <a:r>
              <a:rPr lang="el-GR" sz="1300" dirty="0">
                <a:solidFill>
                  <a:srgbClr val="002060"/>
                </a:solidFill>
              </a:rPr>
              <a:t>Μικρές</a:t>
            </a:r>
            <a:r>
              <a:rPr lang="el-GR" dirty="0">
                <a:solidFill>
                  <a:srgbClr val="002060"/>
                </a:solidFill>
              </a:rPr>
              <a:t> </a:t>
            </a:r>
          </a:p>
          <a:p>
            <a:pPr marL="36900" indent="0">
              <a:buNone/>
            </a:pPr>
            <a:r>
              <a:rPr lang="el-GR" sz="1500" dirty="0">
                <a:solidFill>
                  <a:srgbClr val="002060"/>
                </a:solidFill>
              </a:rPr>
              <a:t>	</a:t>
            </a:r>
            <a:r>
              <a:rPr lang="el-GR" sz="2400" dirty="0">
                <a:solidFill>
                  <a:srgbClr val="002060"/>
                </a:solidFill>
              </a:rPr>
              <a:t>Μεσαίες</a:t>
            </a:r>
            <a:r>
              <a:rPr lang="el-GR" dirty="0">
                <a:solidFill>
                  <a:srgbClr val="002060"/>
                </a:solidFill>
              </a:rPr>
              <a:t> </a:t>
            </a:r>
          </a:p>
          <a:p>
            <a:pPr marL="36900" indent="0">
              <a:buNone/>
            </a:pPr>
            <a:r>
              <a:rPr lang="el-GR" sz="2200" dirty="0">
                <a:solidFill>
                  <a:srgbClr val="002060"/>
                </a:solidFill>
              </a:rPr>
              <a:t>			</a:t>
            </a:r>
            <a:r>
              <a:rPr lang="el-GR" sz="3800" dirty="0">
                <a:solidFill>
                  <a:srgbClr val="002060"/>
                </a:solidFill>
              </a:rPr>
              <a:t>Μεγάλες</a:t>
            </a:r>
          </a:p>
          <a:p>
            <a:pPr marL="36900" indent="0">
              <a:buNone/>
            </a:pPr>
            <a:endParaRPr lang="el-GR" dirty="0">
              <a:solidFill>
                <a:srgbClr val="002060"/>
              </a:solidFill>
            </a:endParaRPr>
          </a:p>
        </p:txBody>
      </p:sp>
      <p:sp>
        <p:nvSpPr>
          <p:cNvPr id="4" name="Ορθογώνιο 3">
            <a:extLst>
              <a:ext uri="{FF2B5EF4-FFF2-40B4-BE49-F238E27FC236}">
                <a16:creationId xmlns:a16="http://schemas.microsoft.com/office/drawing/2014/main" id="{879051EC-8C28-47B7-8832-7F6C5256674B}"/>
              </a:ext>
            </a:extLst>
          </p:cNvPr>
          <p:cNvSpPr/>
          <p:nvPr/>
        </p:nvSpPr>
        <p:spPr>
          <a:xfrm>
            <a:off x="8038068" y="4093763"/>
            <a:ext cx="4094724" cy="1333698"/>
          </a:xfrm>
          <a:prstGeom prst="rect">
            <a:avLst/>
          </a:prstGeom>
        </p:spPr>
        <p:txBody>
          <a:bodyPr wrap="square">
            <a:spAutoFit/>
          </a:bodyPr>
          <a:lstStyle/>
          <a:p>
            <a:pPr marL="342900" lvl="0" indent="-342900" algn="ctr" defTabSz="457200">
              <a:spcBef>
                <a:spcPts val="1000"/>
              </a:spcBef>
              <a:buClr>
                <a:srgbClr val="A53010"/>
              </a:buClr>
            </a:pPr>
            <a:r>
              <a:rPr lang="el-GR" altLang="el-GR" sz="2800" b="1" i="1" dirty="0">
                <a:solidFill>
                  <a:srgbClr val="FF0000"/>
                </a:solidFill>
                <a:latin typeface="Century Gothic" panose="020B0502020202020204"/>
              </a:rPr>
              <a:t>    </a:t>
            </a:r>
            <a:r>
              <a:rPr lang="en-US" altLang="el-GR" sz="2800" b="1" i="1" dirty="0">
                <a:solidFill>
                  <a:srgbClr val="FF0000"/>
                </a:solidFill>
                <a:latin typeface="Century Gothic" panose="020B0502020202020204"/>
              </a:rPr>
              <a:t>!!!</a:t>
            </a:r>
            <a:r>
              <a:rPr lang="el-GR" altLang="el-GR" sz="1100" b="1" i="1" dirty="0">
                <a:solidFill>
                  <a:srgbClr val="FF0000"/>
                </a:solidFill>
                <a:latin typeface="Century Gothic" panose="020B0502020202020204"/>
              </a:rPr>
              <a:t>Υπάρχουν και Οικονομικές Μονάδες με </a:t>
            </a:r>
            <a:endParaRPr lang="en-US" altLang="el-GR" sz="1100" b="1" i="1" dirty="0">
              <a:solidFill>
                <a:srgbClr val="FF0000"/>
              </a:solidFill>
              <a:latin typeface="Century Gothic" panose="020B0502020202020204"/>
            </a:endParaRPr>
          </a:p>
          <a:p>
            <a:pPr marL="342900" lvl="0" indent="-342900" algn="ctr" defTabSz="457200">
              <a:spcBef>
                <a:spcPts val="1000"/>
              </a:spcBef>
              <a:buClr>
                <a:srgbClr val="A53010"/>
              </a:buClr>
            </a:pPr>
            <a:r>
              <a:rPr lang="el-GR" altLang="el-GR" sz="1400" b="1" i="1" dirty="0">
                <a:solidFill>
                  <a:srgbClr val="FF0000"/>
                </a:solidFill>
                <a:latin typeface="Century Gothic" panose="020B0502020202020204"/>
              </a:rPr>
              <a:t>Μικτές Δραστηριότητες</a:t>
            </a:r>
            <a:endParaRPr lang="en-US" altLang="el-GR" sz="1400" b="1" i="1" dirty="0">
              <a:solidFill>
                <a:srgbClr val="FF0000"/>
              </a:solidFill>
              <a:latin typeface="Century Gothic" panose="020B0502020202020204"/>
            </a:endParaRPr>
          </a:p>
          <a:p>
            <a:pPr marL="342900" lvl="0" indent="-342900" algn="ctr" defTabSz="457200">
              <a:spcBef>
                <a:spcPts val="1000"/>
              </a:spcBef>
              <a:buClr>
                <a:srgbClr val="A53010"/>
              </a:buClr>
            </a:pPr>
            <a:r>
              <a:rPr lang="el-GR" altLang="el-GR" sz="1100" b="1" i="1" dirty="0">
                <a:solidFill>
                  <a:srgbClr val="FF0000"/>
                </a:solidFill>
                <a:latin typeface="Century Gothic" panose="020B0502020202020204"/>
              </a:rPr>
              <a:t>Μία επιχείρηση μπορεί να δραστηριοποιείται και στους τρεις τομείς</a:t>
            </a:r>
            <a:r>
              <a:rPr lang="el-GR" altLang="el-GR" sz="1100" b="1" dirty="0">
                <a:solidFill>
                  <a:srgbClr val="FF0000"/>
                </a:solidFill>
                <a:latin typeface="Century Gothic" panose="020B0502020202020204"/>
              </a:rPr>
              <a:t>.  </a:t>
            </a:r>
          </a:p>
        </p:txBody>
      </p:sp>
      <p:pic>
        <p:nvPicPr>
          <p:cNvPr id="5" name="Εικόνα 4">
            <a:extLst>
              <a:ext uri="{FF2B5EF4-FFF2-40B4-BE49-F238E27FC236}">
                <a16:creationId xmlns:a16="http://schemas.microsoft.com/office/drawing/2014/main" id="{E99DC078-B9AE-4773-977F-0A2AC265566C}"/>
              </a:ext>
            </a:extLst>
          </p:cNvPr>
          <p:cNvPicPr>
            <a:picLocks noChangeAspect="1"/>
          </p:cNvPicPr>
          <p:nvPr/>
        </p:nvPicPr>
        <p:blipFill>
          <a:blip r:embed="rId3"/>
          <a:stretch>
            <a:fillRect/>
          </a:stretch>
        </p:blipFill>
        <p:spPr>
          <a:xfrm>
            <a:off x="10665010" y="2836342"/>
            <a:ext cx="1467782" cy="1422719"/>
          </a:xfrm>
          <a:prstGeom prst="rect">
            <a:avLst/>
          </a:prstGeom>
        </p:spPr>
      </p:pic>
    </p:spTree>
    <p:extLst>
      <p:ext uri="{BB962C8B-B14F-4D97-AF65-F5344CB8AC3E}">
        <p14:creationId xmlns:p14="http://schemas.microsoft.com/office/powerpoint/2010/main" val="296830062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16E096-53BC-4BF6-B910-B1112FEEB83B}"/>
              </a:ext>
            </a:extLst>
          </p:cNvPr>
          <p:cNvSpPr>
            <a:spLocks noGrp="1"/>
          </p:cNvSpPr>
          <p:nvPr>
            <p:ph idx="1"/>
          </p:nvPr>
        </p:nvSpPr>
        <p:spPr>
          <a:xfrm>
            <a:off x="0" y="1485900"/>
            <a:ext cx="12052300" cy="5143500"/>
          </a:xfrm>
        </p:spPr>
        <p:txBody>
          <a:bodyPr>
            <a:normAutofit/>
          </a:bodyPr>
          <a:lstStyle/>
          <a:p>
            <a:pPr marL="36900" indent="0">
              <a:buNone/>
            </a:pPr>
            <a:r>
              <a:rPr lang="el-GR" sz="1800" b="1" dirty="0">
                <a:solidFill>
                  <a:srgbClr val="002060"/>
                </a:solidFill>
              </a:rPr>
              <a:t>Ανάλογα με την νομική μορφή του φορέα σε </a:t>
            </a:r>
          </a:p>
          <a:p>
            <a:r>
              <a:rPr lang="el-GR" dirty="0">
                <a:solidFill>
                  <a:srgbClr val="002060"/>
                </a:solidFill>
                <a:effectLst/>
              </a:rPr>
              <a:t>-  </a:t>
            </a:r>
            <a:r>
              <a:rPr lang="el-GR" b="1" dirty="0">
                <a:solidFill>
                  <a:srgbClr val="002060"/>
                </a:solidFill>
                <a:effectLst/>
              </a:rPr>
              <a:t>ατομικές επιχειρήσεις</a:t>
            </a:r>
          </a:p>
          <a:p>
            <a:r>
              <a:rPr lang="el-GR" dirty="0">
                <a:solidFill>
                  <a:srgbClr val="002060"/>
                </a:solidFill>
                <a:effectLst/>
              </a:rPr>
              <a:t>- </a:t>
            </a:r>
            <a:r>
              <a:rPr lang="el-GR" b="1" dirty="0">
                <a:solidFill>
                  <a:srgbClr val="002060"/>
                </a:solidFill>
                <a:effectLst/>
              </a:rPr>
              <a:t>προσωπικές εταιρίες </a:t>
            </a:r>
            <a:r>
              <a:rPr lang="el-GR" dirty="0">
                <a:solidFill>
                  <a:srgbClr val="002060"/>
                </a:solidFill>
                <a:effectLst/>
              </a:rPr>
              <a:t>(Ομόρρυθμη και Ετερόρρυθμη), όπου υπάρχουν τουλάχιστον 2 άτομα που ονομάζονται εταίροι και διακρίνονται ανάλογα με την ευθύνη που έχουν σε ομόρρυθμούς ή ετερόρρυθμους εταίρους </a:t>
            </a:r>
          </a:p>
          <a:p>
            <a:pPr marL="36900" indent="0" algn="ctr">
              <a:buNone/>
            </a:pPr>
            <a:endParaRPr lang="el-GR" dirty="0">
              <a:solidFill>
                <a:srgbClr val="002060"/>
              </a:solidFill>
              <a:effectLst/>
            </a:endParaRPr>
          </a:p>
          <a:p>
            <a:pPr marL="36900" indent="0">
              <a:buNone/>
            </a:pPr>
            <a:r>
              <a:rPr lang="el-GR" b="1" dirty="0">
                <a:solidFill>
                  <a:srgbClr val="002060"/>
                </a:solidFill>
                <a:effectLst/>
              </a:rPr>
              <a:t>	</a:t>
            </a:r>
            <a:r>
              <a:rPr lang="el-GR" b="1" dirty="0">
                <a:solidFill>
                  <a:srgbClr val="FF0000"/>
                </a:solidFill>
                <a:effectLst/>
              </a:rPr>
              <a:t>Ομόρρυθμοι</a:t>
            </a:r>
            <a:r>
              <a:rPr lang="el-GR" dirty="0">
                <a:solidFill>
                  <a:srgbClr val="002060"/>
                </a:solidFill>
                <a:effectLst/>
              </a:rPr>
              <a:t>: Ευθύνη με σύνολο περιουσίας		            </a:t>
            </a:r>
            <a:r>
              <a:rPr lang="el-GR" b="1" dirty="0">
                <a:solidFill>
                  <a:srgbClr val="FF0000"/>
                </a:solidFill>
                <a:effectLst/>
              </a:rPr>
              <a:t>Ετερόρρυθμοι</a:t>
            </a:r>
            <a:r>
              <a:rPr lang="el-GR" dirty="0">
                <a:solidFill>
                  <a:srgbClr val="002060"/>
                </a:solidFill>
                <a:effectLst/>
              </a:rPr>
              <a:t>: Ευθύνη μέχρι ορισμένου ποσού (προσωπικά, αλληλέγγυα και απεριόριστα)</a:t>
            </a:r>
          </a:p>
          <a:p>
            <a:endParaRPr lang="el-GR" dirty="0">
              <a:solidFill>
                <a:srgbClr val="002060"/>
              </a:solidFill>
              <a:effectLst/>
            </a:endParaRPr>
          </a:p>
          <a:p>
            <a:r>
              <a:rPr lang="el-GR" dirty="0">
                <a:solidFill>
                  <a:srgbClr val="002060"/>
                </a:solidFill>
                <a:effectLst/>
              </a:rPr>
              <a:t>- </a:t>
            </a:r>
            <a:r>
              <a:rPr lang="el-GR" b="1" dirty="0">
                <a:solidFill>
                  <a:srgbClr val="002060"/>
                </a:solidFill>
                <a:effectLst/>
              </a:rPr>
              <a:t>κεφαλαιουχικές ή μετοχικές επιχειρήσεις </a:t>
            </a:r>
            <a:r>
              <a:rPr lang="el-GR" dirty="0">
                <a:solidFill>
                  <a:srgbClr val="002060"/>
                </a:solidFill>
                <a:effectLst/>
              </a:rPr>
              <a:t>(Εταιρίες Περιορισμένης Ευθύνης ή Ανώνυμες Εταιρίες) όπου η επιχείρηση ανήκει στους μετόχους </a:t>
            </a:r>
          </a:p>
          <a:p>
            <a:endParaRPr lang="el-GR" dirty="0"/>
          </a:p>
        </p:txBody>
      </p:sp>
      <p:sp>
        <p:nvSpPr>
          <p:cNvPr id="4" name="Τίτλος 1">
            <a:extLst>
              <a:ext uri="{FF2B5EF4-FFF2-40B4-BE49-F238E27FC236}">
                <a16:creationId xmlns:a16="http://schemas.microsoft.com/office/drawing/2014/main" id="{94C84DF5-C0CE-45BB-A8B6-875A9BFDA3C7}"/>
              </a:ext>
            </a:extLst>
          </p:cNvPr>
          <p:cNvSpPr>
            <a:spLocks noGrp="1"/>
          </p:cNvSpPr>
          <p:nvPr>
            <p:ph type="title"/>
          </p:nvPr>
        </p:nvSpPr>
        <p:spPr>
          <a:xfrm>
            <a:off x="304800" y="228600"/>
            <a:ext cx="10353675" cy="1257300"/>
          </a:xfrm>
        </p:spPr>
        <p:txBody>
          <a:bodyPr/>
          <a:lstStyle/>
          <a:p>
            <a:pPr algn="l"/>
            <a:r>
              <a:rPr lang="el-GR" dirty="0">
                <a:solidFill>
                  <a:srgbClr val="002060"/>
                </a:solidFill>
              </a:rPr>
              <a:t>Διακρίσεις Οικονομικών Μονάδων </a:t>
            </a:r>
          </a:p>
        </p:txBody>
      </p:sp>
    </p:spTree>
    <p:extLst>
      <p:ext uri="{BB962C8B-B14F-4D97-AF65-F5344CB8AC3E}">
        <p14:creationId xmlns:p14="http://schemas.microsoft.com/office/powerpoint/2010/main" val="30510726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1735" y="30378"/>
            <a:ext cx="9105965" cy="1280890"/>
          </a:xfrm>
        </p:spPr>
        <p:txBody>
          <a:bodyPr/>
          <a:lstStyle/>
          <a:p>
            <a:r>
              <a:rPr lang="el-GR" b="1" dirty="0">
                <a:solidFill>
                  <a:srgbClr val="002060"/>
                </a:solidFill>
              </a:rPr>
              <a:t>Διάκριση Οικονομικών Μονάδων</a:t>
            </a:r>
          </a:p>
        </p:txBody>
      </p:sp>
      <p:sp>
        <p:nvSpPr>
          <p:cNvPr id="3" name="Content Placeholder 2"/>
          <p:cNvSpPr>
            <a:spLocks noGrp="1"/>
          </p:cNvSpPr>
          <p:nvPr>
            <p:ph idx="1"/>
          </p:nvPr>
        </p:nvSpPr>
        <p:spPr>
          <a:xfrm>
            <a:off x="266700" y="908720"/>
            <a:ext cx="11925300" cy="6192688"/>
          </a:xfrm>
        </p:spPr>
        <p:txBody>
          <a:bodyPr>
            <a:noAutofit/>
          </a:bodyPr>
          <a:lstStyle/>
          <a:p>
            <a:pPr marL="0" indent="0">
              <a:buNone/>
            </a:pPr>
            <a:r>
              <a:rPr lang="el-GR" sz="2400" b="1" dirty="0"/>
              <a:t>Νομική μορφή: </a:t>
            </a:r>
          </a:p>
          <a:p>
            <a:pPr marL="0" indent="0">
              <a:buNone/>
            </a:pPr>
            <a:r>
              <a:rPr lang="el-GR" sz="2400" b="1" dirty="0"/>
              <a:t>Α) Προσωπικές</a:t>
            </a:r>
          </a:p>
          <a:p>
            <a:r>
              <a:rPr lang="el-GR" sz="2400" b="1" dirty="0"/>
              <a:t>Ατομική Επιχείρηση </a:t>
            </a:r>
            <a:r>
              <a:rPr lang="el-GR" sz="2400" dirty="0"/>
              <a:t>(απλή μορφή, μικρό κεφάλαιο, ο ιδιοκτήτης υπεύθυνος για τις υποχρεώσεις της τόσο με την εμπορική όσο και με την ατομική του περιουσία. </a:t>
            </a:r>
          </a:p>
          <a:p>
            <a:r>
              <a:rPr lang="el-GR" sz="2400" b="1" dirty="0"/>
              <a:t>Ομόρρυθμη εταιρία</a:t>
            </a:r>
            <a:r>
              <a:rPr lang="el-GR" sz="2400" dirty="0"/>
              <a:t>( δύο/περισσότεροι ιδιοκτήτες, μικρό ποσό κεφαλαίου, απλή λειτουργία, οι εταίροι ευθύνονται απεριόριστα) </a:t>
            </a:r>
          </a:p>
          <a:p>
            <a:r>
              <a:rPr lang="el-GR" sz="2400" b="1" dirty="0"/>
              <a:t>Ετερόρρυθμη εταιρία </a:t>
            </a:r>
            <a:r>
              <a:rPr lang="el-GR" sz="2400" dirty="0"/>
              <a:t>(δύο είδη εταίρων: ομόρρυθμοι και ετερόρρυθμοι) </a:t>
            </a:r>
          </a:p>
        </p:txBody>
      </p:sp>
    </p:spTree>
    <p:extLst>
      <p:ext uri="{BB962C8B-B14F-4D97-AF65-F5344CB8AC3E}">
        <p14:creationId xmlns:p14="http://schemas.microsoft.com/office/powerpoint/2010/main" val="80243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052736"/>
            <a:ext cx="8568952" cy="3777622"/>
          </a:xfrm>
        </p:spPr>
        <p:txBody>
          <a:bodyPr>
            <a:noAutofit/>
          </a:bodyPr>
          <a:lstStyle/>
          <a:p>
            <a:pPr marL="0" indent="0">
              <a:buNone/>
            </a:pPr>
            <a:r>
              <a:rPr lang="el-GR" sz="2000" b="1" dirty="0"/>
              <a:t>Νομική Μορφή</a:t>
            </a:r>
            <a:r>
              <a:rPr lang="el-GR" sz="2000" dirty="0"/>
              <a:t>: </a:t>
            </a:r>
          </a:p>
          <a:p>
            <a:pPr marL="0" indent="0">
              <a:buNone/>
            </a:pPr>
            <a:r>
              <a:rPr lang="el-GR" sz="2000" b="1" dirty="0"/>
              <a:t>Εταιρείες Κεφαλαίου </a:t>
            </a:r>
            <a:r>
              <a:rPr lang="el-GR" sz="2000" dirty="0"/>
              <a:t>:  Ιδρύονται για να παρακαμφθούν τα βασικά μειονεκτήματα των προσωπικών εταιρειών που είναι:</a:t>
            </a:r>
          </a:p>
          <a:p>
            <a:pPr marL="0" indent="0">
              <a:buNone/>
            </a:pPr>
            <a:r>
              <a:rPr lang="el-GR" sz="2000" dirty="0"/>
              <a:t>– Η περιορισμένη διάρκεια</a:t>
            </a:r>
          </a:p>
          <a:p>
            <a:pPr marL="0" indent="0">
              <a:buNone/>
            </a:pPr>
            <a:r>
              <a:rPr lang="el-GR" sz="2000" dirty="0"/>
              <a:t>– Η απεριόριστη ευθύνη των εταίρων</a:t>
            </a:r>
          </a:p>
          <a:p>
            <a:pPr marL="0" indent="0">
              <a:buNone/>
            </a:pPr>
            <a:endParaRPr lang="el-GR" sz="2000" dirty="0"/>
          </a:p>
          <a:p>
            <a:pPr marL="0" indent="0">
              <a:buNone/>
            </a:pPr>
            <a:r>
              <a:rPr lang="el-GR" sz="2000" b="1" dirty="0"/>
              <a:t>Ανώνυμη Εταιρεία (Α.Ε.)</a:t>
            </a:r>
          </a:p>
          <a:p>
            <a:r>
              <a:rPr lang="el-GR" sz="2000" dirty="0"/>
              <a:t>Το κεφάλαιο που απαιτείται κατανέμεται σε μετοχές (ίσα μερίδια κεφαλαίου), που μεταβιβάζονται εύκολα. </a:t>
            </a:r>
          </a:p>
          <a:p>
            <a:r>
              <a:rPr lang="el-GR" sz="2000" dirty="0"/>
              <a:t>Οι μέτοχοι ευθύνονται μόνο μέχρι της κατάθεσης του ποσού για την αγορά των μετοχών</a:t>
            </a:r>
          </a:p>
          <a:p>
            <a:r>
              <a:rPr lang="el-GR" sz="2000" dirty="0"/>
              <a:t> Τα χρέη εξοφλούνται από την εταιρική περιουσία</a:t>
            </a:r>
          </a:p>
          <a:p>
            <a:r>
              <a:rPr lang="el-GR" sz="2000" dirty="0"/>
              <a:t>Ελάχιστο ποσό αρχικού κεφαλαίου: 25.000 € (ν. 4548/2018)</a:t>
            </a:r>
          </a:p>
          <a:p>
            <a:r>
              <a:rPr lang="el-GR" sz="2000" dirty="0"/>
              <a:t>Επιτρέπεται αύξηση και μείωση του μετοχικού κεφαλαίου</a:t>
            </a:r>
          </a:p>
        </p:txBody>
      </p:sp>
      <p:sp>
        <p:nvSpPr>
          <p:cNvPr id="7" name="Title 1">
            <a:extLst>
              <a:ext uri="{FF2B5EF4-FFF2-40B4-BE49-F238E27FC236}">
                <a16:creationId xmlns:a16="http://schemas.microsoft.com/office/drawing/2014/main" id="{A8D95630-23AE-48F7-A6B6-AB38DE5BA1E9}"/>
              </a:ext>
            </a:extLst>
          </p:cNvPr>
          <p:cNvSpPr txBox="1">
            <a:spLocks/>
          </p:cNvSpPr>
          <p:nvPr/>
        </p:nvSpPr>
        <p:spPr>
          <a:xfrm>
            <a:off x="1701735" y="30378"/>
            <a:ext cx="9105965"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b="1">
                <a:solidFill>
                  <a:srgbClr val="002060"/>
                </a:solidFill>
              </a:rPr>
              <a:t>Διάκριση Οικονομικών Μονάδων</a:t>
            </a:r>
            <a:endParaRPr lang="el-GR" b="1" dirty="0">
              <a:solidFill>
                <a:srgbClr val="002060"/>
              </a:solidFill>
            </a:endParaRPr>
          </a:p>
        </p:txBody>
      </p:sp>
      <p:sp>
        <p:nvSpPr>
          <p:cNvPr id="5" name="Ορθογώνιο 4">
            <a:extLst>
              <a:ext uri="{FF2B5EF4-FFF2-40B4-BE49-F238E27FC236}">
                <a16:creationId xmlns:a16="http://schemas.microsoft.com/office/drawing/2014/main" id="{75C8F48C-958A-40CD-BC03-D10082A64E8B}"/>
              </a:ext>
            </a:extLst>
          </p:cNvPr>
          <p:cNvSpPr/>
          <p:nvPr/>
        </p:nvSpPr>
        <p:spPr>
          <a:xfrm>
            <a:off x="8674099" y="2333626"/>
            <a:ext cx="3251201" cy="2631490"/>
          </a:xfrm>
          <a:prstGeom prst="rect">
            <a:avLst/>
          </a:prstGeom>
        </p:spPr>
        <p:txBody>
          <a:bodyPr wrap="square">
            <a:spAutoFit/>
          </a:bodyPr>
          <a:lstStyle/>
          <a:p>
            <a:pPr algn="just"/>
            <a:r>
              <a:rPr lang="el-GR" altLang="el-GR" sz="1900" b="1" dirty="0">
                <a:solidFill>
                  <a:srgbClr val="002060"/>
                </a:solidFill>
              </a:rPr>
              <a:t>Μετοχή: </a:t>
            </a:r>
            <a:r>
              <a:rPr lang="el-GR" altLang="el-GR" sz="1900" dirty="0">
                <a:solidFill>
                  <a:srgbClr val="002060"/>
                </a:solidFill>
              </a:rPr>
              <a:t>τίτλος που αντιπροσωπεύει τα εξής δικαιώματα:</a:t>
            </a:r>
            <a:endParaRPr lang="en-US" altLang="el-GR" sz="1900" dirty="0">
              <a:solidFill>
                <a:srgbClr val="002060"/>
              </a:solidFill>
            </a:endParaRPr>
          </a:p>
          <a:p>
            <a:pPr marL="285750" indent="-285750" algn="just">
              <a:buFont typeface="Arial" panose="020B0604020202020204" pitchFamily="34" charset="0"/>
              <a:buChar char="•"/>
            </a:pPr>
            <a:r>
              <a:rPr lang="el-GR" altLang="el-GR" dirty="0">
                <a:solidFill>
                  <a:srgbClr val="002060"/>
                </a:solidFill>
              </a:rPr>
              <a:t>Στη συμμετοχή στο προϊόν της εκκαθάρισης της εταιρικής περιουσίας </a:t>
            </a:r>
            <a:endParaRPr lang="en-US" altLang="el-GR" dirty="0">
              <a:solidFill>
                <a:srgbClr val="002060"/>
              </a:solidFill>
            </a:endParaRPr>
          </a:p>
          <a:p>
            <a:pPr marL="285750" indent="-285750" algn="just">
              <a:buFont typeface="Arial" panose="020B0604020202020204" pitchFamily="34" charset="0"/>
              <a:buChar char="•"/>
            </a:pPr>
            <a:r>
              <a:rPr lang="el-GR" altLang="el-GR" dirty="0">
                <a:solidFill>
                  <a:srgbClr val="002060"/>
                </a:solidFill>
              </a:rPr>
              <a:t>Στη συμμετοχή στα καθαρά κέρδη της Α.Ε. (λήψη μερίσματος)</a:t>
            </a:r>
            <a:endParaRPr lang="el-GR" dirty="0"/>
          </a:p>
        </p:txBody>
      </p:sp>
    </p:spTree>
    <p:extLst>
      <p:ext uri="{BB962C8B-B14F-4D97-AF65-F5344CB8AC3E}">
        <p14:creationId xmlns:p14="http://schemas.microsoft.com/office/powerpoint/2010/main" val="114865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1124744"/>
            <a:ext cx="8856984" cy="5184576"/>
          </a:xfrm>
        </p:spPr>
        <p:txBody>
          <a:bodyPr>
            <a:normAutofit/>
          </a:bodyPr>
          <a:lstStyle/>
          <a:p>
            <a:r>
              <a:rPr lang="el-GR" sz="2400" dirty="0"/>
              <a:t>Η περιορισμένη ευθύνη των μετόχων</a:t>
            </a:r>
          </a:p>
          <a:p>
            <a:r>
              <a:rPr lang="el-GR" sz="2400" dirty="0"/>
              <a:t>Η εύκολη μεταβίβαση των μετοχών</a:t>
            </a:r>
          </a:p>
          <a:p>
            <a:r>
              <a:rPr lang="el-GR" sz="2400" dirty="0"/>
              <a:t>Η πρακτικά αόριστη διάρκεια ζωής</a:t>
            </a:r>
          </a:p>
          <a:p>
            <a:r>
              <a:rPr lang="el-GR" sz="2400" dirty="0"/>
              <a:t>Η ευκολία εισόδου νέων μετόχων/κεφαλαίων</a:t>
            </a:r>
          </a:p>
          <a:p>
            <a:r>
              <a:rPr lang="el-GR" sz="2400" dirty="0"/>
              <a:t>Η υψηλή δανειοληπτική ικανότητα</a:t>
            </a:r>
          </a:p>
          <a:p>
            <a:r>
              <a:rPr lang="el-GR" sz="2400" dirty="0"/>
              <a:t>Καλύτερη οργάνωση και εκμετάλλευση των παραγωγικών συντελεστών</a:t>
            </a:r>
          </a:p>
        </p:txBody>
      </p:sp>
      <p:sp>
        <p:nvSpPr>
          <p:cNvPr id="7" name="Title 1">
            <a:extLst>
              <a:ext uri="{FF2B5EF4-FFF2-40B4-BE49-F238E27FC236}">
                <a16:creationId xmlns:a16="http://schemas.microsoft.com/office/drawing/2014/main" id="{9063E41E-BB02-4B46-A249-B03D6C87445E}"/>
              </a:ext>
            </a:extLst>
          </p:cNvPr>
          <p:cNvSpPr>
            <a:spLocks noGrp="1"/>
          </p:cNvSpPr>
          <p:nvPr>
            <p:ph type="title"/>
          </p:nvPr>
        </p:nvSpPr>
        <p:spPr>
          <a:xfrm>
            <a:off x="473075" y="338932"/>
            <a:ext cx="8785225" cy="1281112"/>
          </a:xfrm>
        </p:spPr>
        <p:txBody>
          <a:bodyPr/>
          <a:lstStyle/>
          <a:p>
            <a:r>
              <a:rPr lang="el-GR" b="1" dirty="0"/>
              <a:t>Πλεονεκτήματα Α.Ε.</a:t>
            </a:r>
          </a:p>
        </p:txBody>
      </p:sp>
    </p:spTree>
    <p:extLst>
      <p:ext uri="{BB962C8B-B14F-4D97-AF65-F5344CB8AC3E}">
        <p14:creationId xmlns:p14="http://schemas.microsoft.com/office/powerpoint/2010/main" val="1136960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0.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1.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2.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3.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4.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5.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6.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7.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8.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19.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2.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20.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21.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3.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4.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5.xml><?xml version="1.0" encoding="utf-8"?>
<a:themeOverride xmlns:a="http://schemas.openxmlformats.org/drawingml/2006/main">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6.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7.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8.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9.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docProps/app.xml><?xml version="1.0" encoding="utf-8"?>
<Properties xmlns="http://schemas.openxmlformats.org/officeDocument/2006/extended-properties" xmlns:vt="http://schemas.openxmlformats.org/officeDocument/2006/docPropsVTypes">
  <Template/>
  <TotalTime>8918</TotalTime>
  <Words>2811</Words>
  <Application>Microsoft Office PowerPoint</Application>
  <PresentationFormat>Ευρεία οθόνη</PresentationFormat>
  <Paragraphs>287</Paragraphs>
  <Slides>31</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31</vt:i4>
      </vt:variant>
    </vt:vector>
  </HeadingPairs>
  <TitlesOfParts>
    <vt:vector size="43" baseType="lpstr">
      <vt:lpstr>Arial</vt:lpstr>
      <vt:lpstr>Arimo</vt:lpstr>
      <vt:lpstr>Bookman Old Style</vt:lpstr>
      <vt:lpstr>Calibri</vt:lpstr>
      <vt:lpstr>Century Gothic</vt:lpstr>
      <vt:lpstr>Dubai</vt:lpstr>
      <vt:lpstr>Georgia Pro</vt:lpstr>
      <vt:lpstr>Times New Roman</vt:lpstr>
      <vt:lpstr>Wingdings 2</vt:lpstr>
      <vt:lpstr>Wingdings 3</vt:lpstr>
      <vt:lpstr>SlateVTI</vt:lpstr>
      <vt:lpstr>Θρόισμα</vt:lpstr>
      <vt:lpstr>Λογιστική Ι</vt:lpstr>
      <vt:lpstr>Περίγραμμα Μαθήματος </vt:lpstr>
      <vt:lpstr>A-Ενότητα – Εισαγωγικές έννοιες</vt:lpstr>
      <vt:lpstr>Ορισμός της Λογιστικής Επιστήμης</vt:lpstr>
      <vt:lpstr>Διακρίσεις Οικονομικών Μονάδων </vt:lpstr>
      <vt:lpstr>Διακρίσεις Οικονομικών Μονάδων </vt:lpstr>
      <vt:lpstr>Διάκριση Οικονομικών Μονάδων</vt:lpstr>
      <vt:lpstr>Παρουσίαση του PowerPoint</vt:lpstr>
      <vt:lpstr>Πλεονεκτήματα Α.Ε.</vt:lpstr>
      <vt:lpstr>Παρουσίαση του PowerPoint</vt:lpstr>
      <vt:lpstr>Ε.Π.Ε. (Εταιρεία Περιορισμένης Ευθύνης)</vt:lpstr>
      <vt:lpstr>Κατάταξη των Επιχειρήσεων</vt:lpstr>
      <vt:lpstr>Βραχυχρόνιοι στόχοι μιας Επιχείρησης </vt:lpstr>
      <vt:lpstr>Μακροχρόνιοι Στόχοι μιας Επιχείρησης</vt:lpstr>
      <vt:lpstr>Και άλλοι Μακροχρόνιοι Στόχοι μιας Επιχείρησης…</vt:lpstr>
      <vt:lpstr>Σκοπός της Λογιστικής Επιστήμης</vt:lpstr>
      <vt:lpstr>Αντικειμενικοί σκοποί της Λογιστικής Επιστήμης </vt:lpstr>
      <vt:lpstr>Κύρια εργαλεία..</vt:lpstr>
      <vt:lpstr>Σύνδεση της Λογιστικής με άλλους κλάδους </vt:lpstr>
      <vt:lpstr>Βασική Διάκριση </vt:lpstr>
      <vt:lpstr>Οι κλάδοι της Ιδιωτικής Λογιστικής:  </vt:lpstr>
      <vt:lpstr>Άλλοι κλάδοι της Λογιστικής:  </vt:lpstr>
      <vt:lpstr>Ιστορική Εξέλιξη της Λογιστικής </vt:lpstr>
      <vt:lpstr>Λογιστική και Παροχή Πληροφορίας</vt:lpstr>
      <vt:lpstr> Η Λογιστική ως Διαδικασία Δημιουργίας Πληροφοριών </vt:lpstr>
      <vt:lpstr>Παρουσίαση του PowerPoint</vt:lpstr>
      <vt:lpstr>Παρουσίαση του PowerPoint</vt:lpstr>
      <vt:lpstr>Ετήσιες Οικονομικές Καταστάσεις σύμφωνα με ΔΛΠ </vt:lpstr>
      <vt:lpstr>Οι ΑΕ και ΕΠΕ έχουν νομική υποχρέωση να δημοσιεύουν </vt:lpstr>
      <vt:lpstr>Ενημέρωση των μετόχων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Λογιστική Ι</dc:title>
  <dc:creator>eirini ozouni</dc:creator>
  <cp:lastModifiedBy>eirini ozouni</cp:lastModifiedBy>
  <cp:revision>75</cp:revision>
  <dcterms:created xsi:type="dcterms:W3CDTF">2019-10-10T04:10:17Z</dcterms:created>
  <dcterms:modified xsi:type="dcterms:W3CDTF">2019-10-20T20:33:00Z</dcterms:modified>
</cp:coreProperties>
</file>