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notesSlides/notesSlide2.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slides/slide129.xml" ContentType="application/vnd.openxmlformats-officedocument.presentationml.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slides/slide99.xml" ContentType="application/vnd.openxmlformats-officedocument.presentationml.slide+xml"/>
  <Override PartName="/ppt/slides/slide118.xml" ContentType="application/vnd.openxmlformats-officedocument.presentationml.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notesSlides/notesSlide3.xml" ContentType="application/vnd.openxmlformats-officedocument.presentationml.notesSlide+xml"/>
  <Default Extension="png" ContentType="image/png"/>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slides/slide119.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89.xml" ContentType="application/vnd.openxmlformats-officedocument.presentationml.slide+xml"/>
  <Override PartName="/ppt/slides/slide108.xml" ContentType="application/vnd.openxmlformats-officedocument.presentationml.slide+xml"/>
  <Override PartName="/ppt/slides/slide126.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wmf" ContentType="image/x-wmf"/>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notesSlides/notesSlide37.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notesSlides/notesSlide6.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2"/>
  </p:notesMasterIdLst>
  <p:sldIdLst>
    <p:sldId id="257" r:id="rId2"/>
    <p:sldId id="329" r:id="rId3"/>
    <p:sldId id="259" r:id="rId4"/>
    <p:sldId id="260" r:id="rId5"/>
    <p:sldId id="261" r:id="rId6"/>
    <p:sldId id="262" r:id="rId7"/>
    <p:sldId id="263" r:id="rId8"/>
    <p:sldId id="264" r:id="rId9"/>
    <p:sldId id="290" r:id="rId10"/>
    <p:sldId id="291" r:id="rId11"/>
    <p:sldId id="292" r:id="rId12"/>
    <p:sldId id="293" r:id="rId13"/>
    <p:sldId id="294" r:id="rId14"/>
    <p:sldId id="295" r:id="rId15"/>
    <p:sldId id="296" r:id="rId16"/>
    <p:sldId id="297" r:id="rId17"/>
    <p:sldId id="298" r:id="rId18"/>
    <p:sldId id="299" r:id="rId19"/>
    <p:sldId id="300" r:id="rId20"/>
    <p:sldId id="301" r:id="rId21"/>
    <p:sldId id="302" r:id="rId22"/>
    <p:sldId id="303" r:id="rId23"/>
    <p:sldId id="304" r:id="rId24"/>
    <p:sldId id="305" r:id="rId25"/>
    <p:sldId id="306" r:id="rId26"/>
    <p:sldId id="307" r:id="rId27"/>
    <p:sldId id="308" r:id="rId28"/>
    <p:sldId id="309" r:id="rId29"/>
    <p:sldId id="310" r:id="rId30"/>
    <p:sldId id="311" r:id="rId31"/>
    <p:sldId id="312" r:id="rId32"/>
    <p:sldId id="313" r:id="rId33"/>
    <p:sldId id="314" r:id="rId34"/>
    <p:sldId id="315" r:id="rId35"/>
    <p:sldId id="316" r:id="rId36"/>
    <p:sldId id="317" r:id="rId37"/>
    <p:sldId id="318" r:id="rId38"/>
    <p:sldId id="319" r:id="rId39"/>
    <p:sldId id="320" r:id="rId40"/>
    <p:sldId id="321" r:id="rId41"/>
    <p:sldId id="322" r:id="rId42"/>
    <p:sldId id="324" r:id="rId43"/>
    <p:sldId id="325" r:id="rId44"/>
    <p:sldId id="326" r:id="rId45"/>
    <p:sldId id="327" r:id="rId46"/>
    <p:sldId id="328" r:id="rId47"/>
    <p:sldId id="265" r:id="rId48"/>
    <p:sldId id="266" r:id="rId49"/>
    <p:sldId id="267" r:id="rId50"/>
    <p:sldId id="268" r:id="rId51"/>
    <p:sldId id="269" r:id="rId52"/>
    <p:sldId id="270" r:id="rId53"/>
    <p:sldId id="271" r:id="rId54"/>
    <p:sldId id="272" r:id="rId55"/>
    <p:sldId id="273" r:id="rId56"/>
    <p:sldId id="274" r:id="rId57"/>
    <p:sldId id="275" r:id="rId58"/>
    <p:sldId id="276" r:id="rId59"/>
    <p:sldId id="277" r:id="rId60"/>
    <p:sldId id="278" r:id="rId61"/>
    <p:sldId id="279" r:id="rId62"/>
    <p:sldId id="280" r:id="rId63"/>
    <p:sldId id="281" r:id="rId64"/>
    <p:sldId id="282" r:id="rId65"/>
    <p:sldId id="283" r:id="rId66"/>
    <p:sldId id="284" r:id="rId67"/>
    <p:sldId id="285" r:id="rId68"/>
    <p:sldId id="286" r:id="rId69"/>
    <p:sldId id="287" r:id="rId70"/>
    <p:sldId id="288" r:id="rId71"/>
    <p:sldId id="289" r:id="rId72"/>
    <p:sldId id="330" r:id="rId73"/>
    <p:sldId id="340" r:id="rId74"/>
    <p:sldId id="341" r:id="rId75"/>
    <p:sldId id="342" r:id="rId76"/>
    <p:sldId id="343" r:id="rId77"/>
    <p:sldId id="344" r:id="rId78"/>
    <p:sldId id="345" r:id="rId79"/>
    <p:sldId id="346" r:id="rId80"/>
    <p:sldId id="347" r:id="rId81"/>
    <p:sldId id="348" r:id="rId82"/>
    <p:sldId id="349" r:id="rId83"/>
    <p:sldId id="350" r:id="rId84"/>
    <p:sldId id="351" r:id="rId85"/>
    <p:sldId id="352" r:id="rId86"/>
    <p:sldId id="353" r:id="rId87"/>
    <p:sldId id="354" r:id="rId88"/>
    <p:sldId id="355" r:id="rId89"/>
    <p:sldId id="356" r:id="rId90"/>
    <p:sldId id="357" r:id="rId91"/>
    <p:sldId id="358" r:id="rId92"/>
    <p:sldId id="359" r:id="rId93"/>
    <p:sldId id="360" r:id="rId94"/>
    <p:sldId id="361" r:id="rId95"/>
    <p:sldId id="362" r:id="rId96"/>
    <p:sldId id="363" r:id="rId97"/>
    <p:sldId id="364" r:id="rId98"/>
    <p:sldId id="365" r:id="rId99"/>
    <p:sldId id="366" r:id="rId100"/>
    <p:sldId id="367" r:id="rId101"/>
    <p:sldId id="368" r:id="rId102"/>
    <p:sldId id="369" r:id="rId103"/>
    <p:sldId id="370" r:id="rId104"/>
    <p:sldId id="371" r:id="rId105"/>
    <p:sldId id="372" r:id="rId106"/>
    <p:sldId id="373" r:id="rId107"/>
    <p:sldId id="374" r:id="rId108"/>
    <p:sldId id="375" r:id="rId109"/>
    <p:sldId id="376" r:id="rId110"/>
    <p:sldId id="377" r:id="rId111"/>
    <p:sldId id="378" r:id="rId112"/>
    <p:sldId id="379" r:id="rId113"/>
    <p:sldId id="380" r:id="rId114"/>
    <p:sldId id="381" r:id="rId115"/>
    <p:sldId id="382" r:id="rId116"/>
    <p:sldId id="383" r:id="rId117"/>
    <p:sldId id="384" r:id="rId118"/>
    <p:sldId id="385" r:id="rId119"/>
    <p:sldId id="386" r:id="rId120"/>
    <p:sldId id="387" r:id="rId121"/>
    <p:sldId id="388" r:id="rId122"/>
    <p:sldId id="389" r:id="rId123"/>
    <p:sldId id="390" r:id="rId124"/>
    <p:sldId id="391" r:id="rId125"/>
    <p:sldId id="392" r:id="rId126"/>
    <p:sldId id="393" r:id="rId127"/>
    <p:sldId id="394" r:id="rId128"/>
    <p:sldId id="395" r:id="rId129"/>
    <p:sldId id="396" r:id="rId130"/>
    <p:sldId id="397" r:id="rId131"/>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920" y="-31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slide" Target="slides/slide125.xml"/><Relationship Id="rId13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3B597FC-43DA-4B0A-B3F3-08AFCB6A777A}" type="datetimeFigureOut">
              <a:rPr lang="el-GR"/>
              <a:pPr>
                <a:defRPr/>
              </a:pPr>
              <a:t>7/6/2015</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l-GR" noProof="0" smtClean="0"/>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279BD550-D132-43A8-952F-1D04C9072021}" type="slidenum">
              <a:rPr lang="el-GR"/>
              <a:pPr>
                <a:defRPr/>
              </a:pPr>
              <a:t>‹#›</a:t>
            </a:fld>
            <a:endParaRPr lang="el-G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137219"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77828"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28BD963-3F8F-4BF5-9443-9B4B6C4639F1}" type="slidenum">
              <a:rPr lang="el-GR" smtClean="0"/>
              <a:pPr fontAlgn="base">
                <a:spcBef>
                  <a:spcPct val="0"/>
                </a:spcBef>
                <a:spcAft>
                  <a:spcPct val="0"/>
                </a:spcAft>
                <a:defRPr/>
              </a:pPr>
              <a:t>1</a:t>
            </a:fld>
            <a:endParaRPr lang="el-GR"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964C751-CB3A-4531-8187-0A1387E1CA6E}" type="slidenum">
              <a:rPr lang="el-GR" smtClean="0"/>
              <a:pPr fontAlgn="base">
                <a:spcBef>
                  <a:spcPct val="0"/>
                </a:spcBef>
                <a:spcAft>
                  <a:spcPct val="0"/>
                </a:spcAft>
                <a:defRPr/>
              </a:pPr>
              <a:t>16</a:t>
            </a:fld>
            <a:endParaRPr lang="el-GR" dirty="0" smtClean="0"/>
          </a:p>
        </p:txBody>
      </p:sp>
      <p:sp>
        <p:nvSpPr>
          <p:cNvPr id="146435"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46436"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spcBef>
                <a:spcPct val="0"/>
              </a:spcBef>
            </a:pPr>
            <a:endParaRPr lang="el-GR" sz="60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ECC144C-D23E-42D0-93B3-0DF2994E443D}" type="slidenum">
              <a:rPr lang="el-GR" smtClean="0"/>
              <a:pPr fontAlgn="base">
                <a:spcBef>
                  <a:spcPct val="0"/>
                </a:spcBef>
                <a:spcAft>
                  <a:spcPct val="0"/>
                </a:spcAft>
                <a:defRPr/>
              </a:pPr>
              <a:t>17</a:t>
            </a:fld>
            <a:endParaRPr lang="el-GR" dirty="0" smtClean="0"/>
          </a:p>
        </p:txBody>
      </p:sp>
      <p:sp>
        <p:nvSpPr>
          <p:cNvPr id="147459"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47460"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98CA1E8-2D90-4CE5-A135-6D04670E2584}" type="slidenum">
              <a:rPr lang="el-GR" smtClean="0"/>
              <a:pPr fontAlgn="base">
                <a:spcBef>
                  <a:spcPct val="0"/>
                </a:spcBef>
                <a:spcAft>
                  <a:spcPct val="0"/>
                </a:spcAft>
                <a:defRPr/>
              </a:pPr>
              <a:t>18</a:t>
            </a:fld>
            <a:endParaRPr lang="el-GR" dirty="0" smtClean="0"/>
          </a:p>
        </p:txBody>
      </p:sp>
      <p:sp>
        <p:nvSpPr>
          <p:cNvPr id="148483"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48484"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53ABD8A-8688-4FBB-B9B5-966A818B6640}" type="slidenum">
              <a:rPr lang="el-GR" smtClean="0"/>
              <a:pPr fontAlgn="base">
                <a:spcBef>
                  <a:spcPct val="0"/>
                </a:spcBef>
                <a:spcAft>
                  <a:spcPct val="0"/>
                </a:spcAft>
                <a:defRPr/>
              </a:pPr>
              <a:t>19</a:t>
            </a:fld>
            <a:endParaRPr lang="el-GR" dirty="0" smtClean="0"/>
          </a:p>
        </p:txBody>
      </p:sp>
      <p:sp>
        <p:nvSpPr>
          <p:cNvPr id="149507"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49508"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6BFA3FE-6C0A-4916-BD9C-3833DE176C64}" type="slidenum">
              <a:rPr lang="el-GR" smtClean="0"/>
              <a:pPr fontAlgn="base">
                <a:spcBef>
                  <a:spcPct val="0"/>
                </a:spcBef>
                <a:spcAft>
                  <a:spcPct val="0"/>
                </a:spcAft>
                <a:defRPr/>
              </a:pPr>
              <a:t>20</a:t>
            </a:fld>
            <a:endParaRPr lang="el-GR" dirty="0" smtClean="0"/>
          </a:p>
        </p:txBody>
      </p:sp>
      <p:sp>
        <p:nvSpPr>
          <p:cNvPr id="150531"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50532"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E52EB48-0F41-4F4C-94F5-B1183CAD0AB3}" type="slidenum">
              <a:rPr lang="el-GR" smtClean="0"/>
              <a:pPr fontAlgn="base">
                <a:spcBef>
                  <a:spcPct val="0"/>
                </a:spcBef>
                <a:spcAft>
                  <a:spcPct val="0"/>
                </a:spcAft>
                <a:defRPr/>
              </a:pPr>
              <a:t>21</a:t>
            </a:fld>
            <a:endParaRPr lang="el-GR" smtClean="0"/>
          </a:p>
        </p:txBody>
      </p:sp>
      <p:sp>
        <p:nvSpPr>
          <p:cNvPr id="151555"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51556"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242613F-424F-4B04-B35F-99FFBF832010}" type="slidenum">
              <a:rPr lang="el-GR" smtClean="0"/>
              <a:pPr fontAlgn="base">
                <a:spcBef>
                  <a:spcPct val="0"/>
                </a:spcBef>
                <a:spcAft>
                  <a:spcPct val="0"/>
                </a:spcAft>
                <a:defRPr/>
              </a:pPr>
              <a:t>22</a:t>
            </a:fld>
            <a:endParaRPr lang="el-GR" smtClean="0"/>
          </a:p>
        </p:txBody>
      </p:sp>
      <p:sp>
        <p:nvSpPr>
          <p:cNvPr id="152579"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52580"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2BD9E07-6676-42DD-B70F-E1A0C748AC8D}" type="slidenum">
              <a:rPr lang="el-GR" smtClean="0"/>
              <a:pPr fontAlgn="base">
                <a:spcBef>
                  <a:spcPct val="0"/>
                </a:spcBef>
                <a:spcAft>
                  <a:spcPct val="0"/>
                </a:spcAft>
                <a:defRPr/>
              </a:pPr>
              <a:t>23</a:t>
            </a:fld>
            <a:endParaRPr lang="el-GR" smtClean="0"/>
          </a:p>
        </p:txBody>
      </p:sp>
      <p:sp>
        <p:nvSpPr>
          <p:cNvPr id="153603"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53604"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5537A91-3F08-431B-913F-E01E11B81E94}" type="slidenum">
              <a:rPr lang="el-GR" smtClean="0"/>
              <a:pPr fontAlgn="base">
                <a:spcBef>
                  <a:spcPct val="0"/>
                </a:spcBef>
                <a:spcAft>
                  <a:spcPct val="0"/>
                </a:spcAft>
                <a:defRPr/>
              </a:pPr>
              <a:t>24</a:t>
            </a:fld>
            <a:endParaRPr lang="el-GR" smtClean="0"/>
          </a:p>
        </p:txBody>
      </p:sp>
      <p:sp>
        <p:nvSpPr>
          <p:cNvPr id="154627"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54628"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E4EAB1F-6CF0-4575-948E-1370716BCAD0}" type="slidenum">
              <a:rPr lang="el-GR" smtClean="0"/>
              <a:pPr fontAlgn="base">
                <a:spcBef>
                  <a:spcPct val="0"/>
                </a:spcBef>
                <a:spcAft>
                  <a:spcPct val="0"/>
                </a:spcAft>
                <a:defRPr/>
              </a:pPr>
              <a:t>25</a:t>
            </a:fld>
            <a:endParaRPr lang="el-GR" smtClean="0"/>
          </a:p>
        </p:txBody>
      </p:sp>
      <p:sp>
        <p:nvSpPr>
          <p:cNvPr id="155651"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55652"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2941C52-F52F-4D6B-8BCA-0185FACD3DD4}" type="slidenum">
              <a:rPr lang="el-GR" smtClean="0"/>
              <a:pPr fontAlgn="base">
                <a:spcBef>
                  <a:spcPct val="0"/>
                </a:spcBef>
                <a:spcAft>
                  <a:spcPct val="0"/>
                </a:spcAft>
                <a:defRPr/>
              </a:pPr>
              <a:t>4</a:t>
            </a:fld>
            <a:endParaRPr lang="el-GR" smtClean="0"/>
          </a:p>
        </p:txBody>
      </p:sp>
      <p:sp>
        <p:nvSpPr>
          <p:cNvPr id="13824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3824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l-GR" smtClean="0"/>
              <a:t>ΜΑΘΗΜΑ 18/11/2009</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87515FC-903C-4E75-9741-4BBB496B40FE}" type="slidenum">
              <a:rPr lang="el-GR" smtClean="0"/>
              <a:pPr fontAlgn="base">
                <a:spcBef>
                  <a:spcPct val="0"/>
                </a:spcBef>
                <a:spcAft>
                  <a:spcPct val="0"/>
                </a:spcAft>
                <a:defRPr/>
              </a:pPr>
              <a:t>26</a:t>
            </a:fld>
            <a:endParaRPr lang="el-GR" smtClean="0"/>
          </a:p>
        </p:txBody>
      </p:sp>
      <p:sp>
        <p:nvSpPr>
          <p:cNvPr id="156675"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56676"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471CE67-4110-450D-A818-BA17E2CB1ACA}" type="slidenum">
              <a:rPr lang="el-GR" smtClean="0"/>
              <a:pPr fontAlgn="base">
                <a:spcBef>
                  <a:spcPct val="0"/>
                </a:spcBef>
                <a:spcAft>
                  <a:spcPct val="0"/>
                </a:spcAft>
                <a:defRPr/>
              </a:pPr>
              <a:t>27</a:t>
            </a:fld>
            <a:endParaRPr lang="el-GR" smtClean="0"/>
          </a:p>
        </p:txBody>
      </p:sp>
      <p:sp>
        <p:nvSpPr>
          <p:cNvPr id="157699"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57700"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8098218-32A5-4D50-8702-F41CA50D4D9F}" type="slidenum">
              <a:rPr lang="el-GR" smtClean="0"/>
              <a:pPr fontAlgn="base">
                <a:spcBef>
                  <a:spcPct val="0"/>
                </a:spcBef>
                <a:spcAft>
                  <a:spcPct val="0"/>
                </a:spcAft>
                <a:defRPr/>
              </a:pPr>
              <a:t>28</a:t>
            </a:fld>
            <a:endParaRPr lang="el-GR" smtClean="0"/>
          </a:p>
        </p:txBody>
      </p:sp>
      <p:sp>
        <p:nvSpPr>
          <p:cNvPr id="158723"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58724"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68C4739-453E-4EAC-B938-D225416564CC}" type="slidenum">
              <a:rPr lang="el-GR" smtClean="0"/>
              <a:pPr fontAlgn="base">
                <a:spcBef>
                  <a:spcPct val="0"/>
                </a:spcBef>
                <a:spcAft>
                  <a:spcPct val="0"/>
                </a:spcAft>
                <a:defRPr/>
              </a:pPr>
              <a:t>29</a:t>
            </a:fld>
            <a:endParaRPr lang="el-GR" smtClean="0"/>
          </a:p>
        </p:txBody>
      </p:sp>
      <p:sp>
        <p:nvSpPr>
          <p:cNvPr id="159747"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59748"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EDE9843-3D39-4F96-AB1D-E7A81D1E7C6C}" type="slidenum">
              <a:rPr lang="el-GR" smtClean="0"/>
              <a:pPr fontAlgn="base">
                <a:spcBef>
                  <a:spcPct val="0"/>
                </a:spcBef>
                <a:spcAft>
                  <a:spcPct val="0"/>
                </a:spcAft>
                <a:defRPr/>
              </a:pPr>
              <a:t>30</a:t>
            </a:fld>
            <a:endParaRPr lang="el-GR" smtClean="0"/>
          </a:p>
        </p:txBody>
      </p:sp>
      <p:sp>
        <p:nvSpPr>
          <p:cNvPr id="160771"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60772"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5A1C621-EB11-49A3-AF9D-878564304F5A}" type="slidenum">
              <a:rPr lang="el-GR" smtClean="0"/>
              <a:pPr fontAlgn="base">
                <a:spcBef>
                  <a:spcPct val="0"/>
                </a:spcBef>
                <a:spcAft>
                  <a:spcPct val="0"/>
                </a:spcAft>
                <a:defRPr/>
              </a:pPr>
              <a:t>31</a:t>
            </a:fld>
            <a:endParaRPr lang="el-GR" smtClean="0"/>
          </a:p>
        </p:txBody>
      </p:sp>
      <p:sp>
        <p:nvSpPr>
          <p:cNvPr id="161795"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61796"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43A2E01-08B1-49EC-AB17-017F23F044E5}" type="slidenum">
              <a:rPr lang="el-GR" smtClean="0"/>
              <a:pPr fontAlgn="base">
                <a:spcBef>
                  <a:spcPct val="0"/>
                </a:spcBef>
                <a:spcAft>
                  <a:spcPct val="0"/>
                </a:spcAft>
                <a:defRPr/>
              </a:pPr>
              <a:t>32</a:t>
            </a:fld>
            <a:endParaRPr lang="el-GR" smtClean="0"/>
          </a:p>
        </p:txBody>
      </p:sp>
      <p:sp>
        <p:nvSpPr>
          <p:cNvPr id="162819"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62820"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70A658C-6BE8-43D3-AA54-2E9876553347}" type="slidenum">
              <a:rPr lang="el-GR" smtClean="0"/>
              <a:pPr fontAlgn="base">
                <a:spcBef>
                  <a:spcPct val="0"/>
                </a:spcBef>
                <a:spcAft>
                  <a:spcPct val="0"/>
                </a:spcAft>
                <a:defRPr/>
              </a:pPr>
              <a:t>33</a:t>
            </a:fld>
            <a:endParaRPr lang="el-GR" smtClean="0"/>
          </a:p>
        </p:txBody>
      </p:sp>
      <p:sp>
        <p:nvSpPr>
          <p:cNvPr id="163843"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63844"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9D6ED44-0208-4301-9FDF-A577B12B6CE5}" type="slidenum">
              <a:rPr lang="el-GR" smtClean="0"/>
              <a:pPr fontAlgn="base">
                <a:spcBef>
                  <a:spcPct val="0"/>
                </a:spcBef>
                <a:spcAft>
                  <a:spcPct val="0"/>
                </a:spcAft>
                <a:defRPr/>
              </a:pPr>
              <a:t>34</a:t>
            </a:fld>
            <a:endParaRPr lang="el-GR" smtClean="0"/>
          </a:p>
        </p:txBody>
      </p:sp>
      <p:sp>
        <p:nvSpPr>
          <p:cNvPr id="164867"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64868"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C0B12B4-5197-49D0-AF3D-4E46F763212C}" type="slidenum">
              <a:rPr lang="el-GR" smtClean="0"/>
              <a:pPr fontAlgn="base">
                <a:spcBef>
                  <a:spcPct val="0"/>
                </a:spcBef>
                <a:spcAft>
                  <a:spcPct val="0"/>
                </a:spcAft>
                <a:defRPr/>
              </a:pPr>
              <a:t>35</a:t>
            </a:fld>
            <a:endParaRPr lang="el-GR" smtClean="0"/>
          </a:p>
        </p:txBody>
      </p:sp>
      <p:sp>
        <p:nvSpPr>
          <p:cNvPr id="165891"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65892"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E4DB972-43E8-4C24-9834-8AB9A26D3F65}" type="slidenum">
              <a:rPr lang="el-GR" smtClean="0"/>
              <a:pPr fontAlgn="base">
                <a:spcBef>
                  <a:spcPct val="0"/>
                </a:spcBef>
                <a:spcAft>
                  <a:spcPct val="0"/>
                </a:spcAft>
                <a:defRPr/>
              </a:pPr>
              <a:t>9</a:t>
            </a:fld>
            <a:endParaRPr lang="el-GR" dirty="0" smtClean="0"/>
          </a:p>
        </p:txBody>
      </p:sp>
      <p:sp>
        <p:nvSpPr>
          <p:cNvPr id="139267"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39268"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lnSpc>
                <a:spcPct val="80000"/>
              </a:lnSpc>
              <a:spcBef>
                <a:spcPct val="0"/>
              </a:spcBef>
            </a:pPr>
            <a:endParaRPr lang="el-GR" sz="80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F34E189-0D6E-4DA0-B606-AD0EE9C83E50}" type="slidenum">
              <a:rPr lang="el-GR" smtClean="0"/>
              <a:pPr fontAlgn="base">
                <a:spcBef>
                  <a:spcPct val="0"/>
                </a:spcBef>
                <a:spcAft>
                  <a:spcPct val="0"/>
                </a:spcAft>
                <a:defRPr/>
              </a:pPr>
              <a:t>36</a:t>
            </a:fld>
            <a:endParaRPr lang="el-GR" smtClean="0"/>
          </a:p>
        </p:txBody>
      </p:sp>
      <p:sp>
        <p:nvSpPr>
          <p:cNvPr id="166915"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66916"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877714E-BA88-4AE8-86DA-9AABB4C06D8E}" type="slidenum">
              <a:rPr lang="el-GR" smtClean="0"/>
              <a:pPr fontAlgn="base">
                <a:spcBef>
                  <a:spcPct val="0"/>
                </a:spcBef>
                <a:spcAft>
                  <a:spcPct val="0"/>
                </a:spcAft>
                <a:defRPr/>
              </a:pPr>
              <a:t>37</a:t>
            </a:fld>
            <a:endParaRPr lang="el-GR" smtClean="0"/>
          </a:p>
        </p:txBody>
      </p:sp>
      <p:sp>
        <p:nvSpPr>
          <p:cNvPr id="16793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6794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053FAA7-AC50-4E6E-AEA7-39C8E0D29FB8}" type="slidenum">
              <a:rPr lang="el-GR" smtClean="0"/>
              <a:pPr fontAlgn="base">
                <a:spcBef>
                  <a:spcPct val="0"/>
                </a:spcBef>
                <a:spcAft>
                  <a:spcPct val="0"/>
                </a:spcAft>
                <a:defRPr/>
              </a:pPr>
              <a:t>38</a:t>
            </a:fld>
            <a:endParaRPr lang="el-GR" smtClean="0"/>
          </a:p>
        </p:txBody>
      </p:sp>
      <p:sp>
        <p:nvSpPr>
          <p:cNvPr id="16896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6896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6C1CD8E-A9CD-40A1-A4F3-67879B40FF9C}" type="slidenum">
              <a:rPr lang="el-GR" smtClean="0"/>
              <a:pPr fontAlgn="base">
                <a:spcBef>
                  <a:spcPct val="0"/>
                </a:spcBef>
                <a:spcAft>
                  <a:spcPct val="0"/>
                </a:spcAft>
                <a:defRPr/>
              </a:pPr>
              <a:t>39</a:t>
            </a:fld>
            <a:endParaRPr lang="el-GR" smtClean="0"/>
          </a:p>
        </p:txBody>
      </p:sp>
      <p:sp>
        <p:nvSpPr>
          <p:cNvPr id="16998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6998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66B5847-BF0C-4F56-AB5D-67BD86E1FBDF}" type="slidenum">
              <a:rPr lang="el-GR" smtClean="0"/>
              <a:pPr fontAlgn="base">
                <a:spcBef>
                  <a:spcPct val="0"/>
                </a:spcBef>
                <a:spcAft>
                  <a:spcPct val="0"/>
                </a:spcAft>
                <a:defRPr/>
              </a:pPr>
              <a:t>40</a:t>
            </a:fld>
            <a:endParaRPr lang="el-GR" smtClean="0"/>
          </a:p>
        </p:txBody>
      </p:sp>
      <p:sp>
        <p:nvSpPr>
          <p:cNvPr id="17101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7101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13AB32B-5112-4A19-8CCF-BBC4DE572034}" type="slidenum">
              <a:rPr lang="el-GR" smtClean="0"/>
              <a:pPr fontAlgn="base">
                <a:spcBef>
                  <a:spcPct val="0"/>
                </a:spcBef>
                <a:spcAft>
                  <a:spcPct val="0"/>
                </a:spcAft>
                <a:defRPr/>
              </a:pPr>
              <a:t>41</a:t>
            </a:fld>
            <a:endParaRPr lang="el-GR" smtClean="0"/>
          </a:p>
        </p:txBody>
      </p:sp>
      <p:sp>
        <p:nvSpPr>
          <p:cNvPr id="17203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7203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2BF4A2F-3A19-4252-A2D7-752C4D41A45D}" type="slidenum">
              <a:rPr lang="el-GR" smtClean="0"/>
              <a:pPr fontAlgn="base">
                <a:spcBef>
                  <a:spcPct val="0"/>
                </a:spcBef>
                <a:spcAft>
                  <a:spcPct val="0"/>
                </a:spcAft>
                <a:defRPr/>
              </a:pPr>
              <a:t>42</a:t>
            </a:fld>
            <a:endParaRPr lang="el-GR" smtClean="0"/>
          </a:p>
        </p:txBody>
      </p:sp>
      <p:sp>
        <p:nvSpPr>
          <p:cNvPr id="173059"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73060"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933BFF5-8205-447D-A3CB-238374CEA800}" type="slidenum">
              <a:rPr lang="el-GR" smtClean="0"/>
              <a:pPr fontAlgn="base">
                <a:spcBef>
                  <a:spcPct val="0"/>
                </a:spcBef>
                <a:spcAft>
                  <a:spcPct val="0"/>
                </a:spcAft>
                <a:defRPr/>
              </a:pPr>
              <a:t>43</a:t>
            </a:fld>
            <a:endParaRPr lang="el-GR" smtClean="0"/>
          </a:p>
        </p:txBody>
      </p:sp>
      <p:sp>
        <p:nvSpPr>
          <p:cNvPr id="174083"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74084"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4F4DF74-3472-47E6-AE5C-D298B59C0BA3}" type="slidenum">
              <a:rPr lang="el-GR" smtClean="0"/>
              <a:pPr fontAlgn="base">
                <a:spcBef>
                  <a:spcPct val="0"/>
                </a:spcBef>
                <a:spcAft>
                  <a:spcPct val="0"/>
                </a:spcAft>
                <a:defRPr/>
              </a:pPr>
              <a:t>44</a:t>
            </a:fld>
            <a:endParaRPr lang="el-GR" smtClean="0"/>
          </a:p>
        </p:txBody>
      </p:sp>
      <p:sp>
        <p:nvSpPr>
          <p:cNvPr id="175107"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75108"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D7773EF-EC2F-4A33-936A-C443F74C204D}" type="slidenum">
              <a:rPr lang="el-GR" smtClean="0"/>
              <a:pPr fontAlgn="base">
                <a:spcBef>
                  <a:spcPct val="0"/>
                </a:spcBef>
                <a:spcAft>
                  <a:spcPct val="0"/>
                </a:spcAft>
                <a:defRPr/>
              </a:pPr>
              <a:t>45</a:t>
            </a:fld>
            <a:endParaRPr lang="el-GR" smtClean="0"/>
          </a:p>
        </p:txBody>
      </p:sp>
      <p:sp>
        <p:nvSpPr>
          <p:cNvPr id="176131"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76132"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8F6FDBD-ABDD-47B5-B152-5B98EB11386A}" type="slidenum">
              <a:rPr lang="el-GR" smtClean="0"/>
              <a:pPr fontAlgn="base">
                <a:spcBef>
                  <a:spcPct val="0"/>
                </a:spcBef>
                <a:spcAft>
                  <a:spcPct val="0"/>
                </a:spcAft>
                <a:defRPr/>
              </a:pPr>
              <a:t>10</a:t>
            </a:fld>
            <a:endParaRPr lang="el-GR" dirty="0" smtClean="0"/>
          </a:p>
        </p:txBody>
      </p:sp>
      <p:sp>
        <p:nvSpPr>
          <p:cNvPr id="140291"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40292"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D7A7FA2-A292-4E98-8C43-C9AEF0D80AC6}" type="slidenum">
              <a:rPr lang="el-GR" smtClean="0"/>
              <a:pPr fontAlgn="base">
                <a:spcBef>
                  <a:spcPct val="0"/>
                </a:spcBef>
                <a:spcAft>
                  <a:spcPct val="0"/>
                </a:spcAft>
                <a:defRPr/>
              </a:pPr>
              <a:t>46</a:t>
            </a:fld>
            <a:endParaRPr lang="el-GR" smtClean="0"/>
          </a:p>
        </p:txBody>
      </p:sp>
      <p:sp>
        <p:nvSpPr>
          <p:cNvPr id="177155"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77156"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9281905-C78B-49E8-99C4-B78B925486B1}" type="slidenum">
              <a:rPr lang="el-GR" smtClean="0"/>
              <a:pPr fontAlgn="base">
                <a:spcBef>
                  <a:spcPct val="0"/>
                </a:spcBef>
                <a:spcAft>
                  <a:spcPct val="0"/>
                </a:spcAft>
                <a:defRPr/>
              </a:pPr>
              <a:t>53</a:t>
            </a:fld>
            <a:endParaRPr lang="el-GR" smtClean="0"/>
          </a:p>
        </p:txBody>
      </p:sp>
      <p:sp>
        <p:nvSpPr>
          <p:cNvPr id="17817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7818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l-GR" smtClean="0"/>
              <a:t>ΜΑΘΗΜΑ 27/11/2009</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025CAA2-9F05-4D3D-B4F5-C8B8B189031E}" type="slidenum">
              <a:rPr lang="el-GR" smtClean="0"/>
              <a:pPr fontAlgn="base">
                <a:spcBef>
                  <a:spcPct val="0"/>
                </a:spcBef>
                <a:spcAft>
                  <a:spcPct val="0"/>
                </a:spcAft>
                <a:defRPr/>
              </a:pPr>
              <a:t>58</a:t>
            </a:fld>
            <a:endParaRPr lang="el-GR" smtClean="0"/>
          </a:p>
        </p:txBody>
      </p:sp>
      <p:sp>
        <p:nvSpPr>
          <p:cNvPr id="1792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792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l-GR" smtClean="0"/>
              <a:t>ΜΑΘΗΜΑ 2/12/2009</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B0EA236-4FFB-4F6A-81F3-68992BF54E14}" type="slidenum">
              <a:rPr lang="el-GR" smtClean="0"/>
              <a:pPr fontAlgn="base">
                <a:spcBef>
                  <a:spcPct val="0"/>
                </a:spcBef>
                <a:spcAft>
                  <a:spcPct val="0"/>
                </a:spcAft>
                <a:defRPr/>
              </a:pPr>
              <a:t>11</a:t>
            </a:fld>
            <a:endParaRPr lang="el-GR" dirty="0" smtClean="0"/>
          </a:p>
        </p:txBody>
      </p:sp>
      <p:sp>
        <p:nvSpPr>
          <p:cNvPr id="141315"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41316"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222ABE7-233B-4C16-BE32-2BB45923312D}" type="slidenum">
              <a:rPr lang="el-GR" smtClean="0"/>
              <a:pPr fontAlgn="base">
                <a:spcBef>
                  <a:spcPct val="0"/>
                </a:spcBef>
                <a:spcAft>
                  <a:spcPct val="0"/>
                </a:spcAft>
                <a:defRPr/>
              </a:pPr>
              <a:t>12</a:t>
            </a:fld>
            <a:endParaRPr lang="el-GR" dirty="0" smtClean="0"/>
          </a:p>
        </p:txBody>
      </p:sp>
      <p:sp>
        <p:nvSpPr>
          <p:cNvPr id="142339"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42340"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89259E9-9DB8-4102-8B8F-4E2C63D6AA5F}" type="slidenum">
              <a:rPr lang="el-GR" smtClean="0"/>
              <a:pPr fontAlgn="base">
                <a:spcBef>
                  <a:spcPct val="0"/>
                </a:spcBef>
                <a:spcAft>
                  <a:spcPct val="0"/>
                </a:spcAft>
                <a:defRPr/>
              </a:pPr>
              <a:t>13</a:t>
            </a:fld>
            <a:endParaRPr lang="el-GR" dirty="0" smtClean="0"/>
          </a:p>
        </p:txBody>
      </p:sp>
      <p:sp>
        <p:nvSpPr>
          <p:cNvPr id="143363"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43364"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95A1E74-9B5E-4AE0-9BD4-4B6C60B51716}" type="slidenum">
              <a:rPr lang="el-GR" smtClean="0"/>
              <a:pPr fontAlgn="base">
                <a:spcBef>
                  <a:spcPct val="0"/>
                </a:spcBef>
                <a:spcAft>
                  <a:spcPct val="0"/>
                </a:spcAft>
                <a:defRPr/>
              </a:pPr>
              <a:t>14</a:t>
            </a:fld>
            <a:endParaRPr lang="el-GR" dirty="0" smtClean="0"/>
          </a:p>
        </p:txBody>
      </p:sp>
      <p:sp>
        <p:nvSpPr>
          <p:cNvPr id="144387"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44388"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85F3031-05EC-45E2-ADB9-0F572EEC6533}" type="slidenum">
              <a:rPr lang="el-GR" smtClean="0"/>
              <a:pPr fontAlgn="base">
                <a:spcBef>
                  <a:spcPct val="0"/>
                </a:spcBef>
                <a:spcAft>
                  <a:spcPct val="0"/>
                </a:spcAft>
                <a:defRPr/>
              </a:pPr>
              <a:t>15</a:t>
            </a:fld>
            <a:endParaRPr lang="el-GR" dirty="0" smtClean="0"/>
          </a:p>
        </p:txBody>
      </p:sp>
      <p:sp>
        <p:nvSpPr>
          <p:cNvPr id="145411" name="Rectangle 2"/>
          <p:cNvSpPr>
            <a:spLocks noGrp="1" noRot="1" noChangeAspect="1" noChangeArrowheads="1" noTextEdit="1"/>
          </p:cNvSpPr>
          <p:nvPr>
            <p:ph type="sldImg"/>
          </p:nvPr>
        </p:nvSpPr>
        <p:spPr bwMode="auto">
          <a:xfrm>
            <a:off x="3322638" y="2581275"/>
            <a:ext cx="0" cy="0"/>
          </a:xfrm>
          <a:noFill/>
          <a:ln>
            <a:solidFill>
              <a:srgbClr val="000000"/>
            </a:solidFill>
            <a:miter lim="800000"/>
            <a:headEnd/>
            <a:tailEnd/>
          </a:ln>
        </p:spPr>
      </p:sp>
      <p:sp>
        <p:nvSpPr>
          <p:cNvPr id="145412" name="Rectangle 3"/>
          <p:cNvSpPr>
            <a:spLocks noGrp="1" noChangeArrowheads="1"/>
          </p:cNvSpPr>
          <p:nvPr>
            <p:ph type="body" idx="1"/>
          </p:nvPr>
        </p:nvSpPr>
        <p:spPr bwMode="auto">
          <a:xfrm>
            <a:off x="914400" y="6270625"/>
            <a:ext cx="2406650" cy="255588"/>
          </a:xfrm>
          <a:noFill/>
        </p:spPr>
        <p:txBody>
          <a:bodyPr wrap="square" numCol="1" anchor="t" anchorCtr="0" compatLnSpc="1">
            <a:prstTxWarp prst="textNoShape">
              <a:avLst/>
            </a:prstTxWarp>
          </a:bodyPr>
          <a:lstStyle/>
          <a:p>
            <a:pPr eaLnBrk="1" hangingPunct="1">
              <a:spcBef>
                <a:spcPct val="0"/>
              </a:spcBef>
            </a:pPr>
            <a:endParaRPr lang="el-G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lvl1pPr>
              <a:defRPr/>
            </a:lvl1pPr>
          </a:lstStyle>
          <a:p>
            <a:pPr>
              <a:defRPr/>
            </a:pPr>
            <a:fld id="{ADD224FF-4BF1-4ABE-ACA0-29DD52F90A28}" type="datetimeFigureOut">
              <a:rPr lang="el-GR"/>
              <a:pPr>
                <a:defRPr/>
              </a:pPr>
              <a:t>7/6/2015</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CC0C731D-E197-4445-9503-4FA931A78EB8}"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397E169F-3BF1-4F78-B09D-5B001A772B48}" type="datetimeFigureOut">
              <a:rPr lang="el-GR"/>
              <a:pPr>
                <a:defRPr/>
              </a:pPr>
              <a:t>7/6/2015</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A7B28B1F-84C1-44B8-A98F-F438F85D12A2}"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B9652FB1-6271-4526-8780-58DFBF05BE61}" type="datetimeFigureOut">
              <a:rPr lang="el-GR"/>
              <a:pPr>
                <a:defRPr/>
              </a:pPr>
              <a:t>7/6/2015</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2557298E-132C-44EA-A064-83CB2BE0B6C9}" type="slidenum">
              <a:rPr lang="el-GR"/>
              <a:pPr>
                <a:defRPr/>
              </a:pPr>
              <a:t>‹#›</a:t>
            </a:fld>
            <a:endParaRPr lang="el-G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Τίτλος, Κείμενο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609600"/>
            <a:ext cx="7772400" cy="1143000"/>
          </a:xfrm>
        </p:spPr>
        <p:txBody>
          <a:bodyPr/>
          <a:lstStyle/>
          <a:p>
            <a:r>
              <a:rPr lang="el-GR" smtClean="0"/>
              <a:t>Kλικ για επεξεργασία του τίτλου</a:t>
            </a:r>
            <a:endParaRPr lang="el-GR"/>
          </a:p>
        </p:txBody>
      </p:sp>
      <p:sp>
        <p:nvSpPr>
          <p:cNvPr id="3" name="2 - Θέση κειμένου"/>
          <p:cNvSpPr>
            <a:spLocks noGrp="1"/>
          </p:cNvSpPr>
          <p:nvPr>
            <p:ph type="body" sz="half" idx="1"/>
          </p:nvPr>
        </p:nvSpPr>
        <p:spPr>
          <a:xfrm>
            <a:off x="685800" y="1981200"/>
            <a:ext cx="3810000" cy="41148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981200"/>
            <a:ext cx="3810000" cy="41148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a:xfrm>
            <a:off x="685800" y="6248400"/>
            <a:ext cx="1905000" cy="457200"/>
          </a:xfrm>
        </p:spPr>
        <p:txBody>
          <a:bodyPr/>
          <a:lstStyle>
            <a:lvl1pPr>
              <a:defRPr/>
            </a:lvl1pPr>
          </a:lstStyle>
          <a:p>
            <a:pPr>
              <a:defRPr/>
            </a:pPr>
            <a:endParaRPr lang="el-GR"/>
          </a:p>
        </p:txBody>
      </p:sp>
      <p:sp>
        <p:nvSpPr>
          <p:cNvPr id="6" name="5 - Θέση υποσέλιδου"/>
          <p:cNvSpPr>
            <a:spLocks noGrp="1"/>
          </p:cNvSpPr>
          <p:nvPr>
            <p:ph type="ftr" sz="quarter" idx="11"/>
          </p:nvPr>
        </p:nvSpPr>
        <p:spPr>
          <a:xfrm>
            <a:off x="3124200" y="6248400"/>
            <a:ext cx="2895600" cy="457200"/>
          </a:xfrm>
        </p:spPr>
        <p:txBody>
          <a:bodyPr/>
          <a:lstStyle>
            <a:lvl1pPr>
              <a:defRPr/>
            </a:lvl1pPr>
          </a:lstStyle>
          <a:p>
            <a:pPr>
              <a:defRPr/>
            </a:pPr>
            <a:endParaRPr lang="el-GR"/>
          </a:p>
        </p:txBody>
      </p:sp>
      <p:sp>
        <p:nvSpPr>
          <p:cNvPr id="7" name="6 - Θέση αριθμού διαφάνειας"/>
          <p:cNvSpPr>
            <a:spLocks noGrp="1"/>
          </p:cNvSpPr>
          <p:nvPr>
            <p:ph type="sldNum" sz="quarter" idx="12"/>
          </p:nvPr>
        </p:nvSpPr>
        <p:spPr>
          <a:xfrm>
            <a:off x="6553200" y="6248400"/>
            <a:ext cx="1905000" cy="457200"/>
          </a:xfrm>
        </p:spPr>
        <p:txBody>
          <a:bodyPr/>
          <a:lstStyle>
            <a:lvl1pPr>
              <a:defRPr/>
            </a:lvl1pPr>
          </a:lstStyle>
          <a:p>
            <a:pPr>
              <a:defRPr/>
            </a:pPr>
            <a:fld id="{C86F9D4E-ACB7-4C40-A71D-4CC8C5CB8C39}"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A47F1E1E-B0A4-4CAD-9180-CC4E03542FAB}" type="datetimeFigureOut">
              <a:rPr lang="el-GR"/>
              <a:pPr>
                <a:defRPr/>
              </a:pPr>
              <a:t>7/6/2015</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F2F1E8CF-7D63-4332-BBC7-FB968A8A9D09}"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pPr>
              <a:defRPr/>
            </a:pPr>
            <a:fld id="{7F849734-2A92-4512-B6EF-6835105BF9FE}" type="datetimeFigureOut">
              <a:rPr lang="el-GR"/>
              <a:pPr>
                <a:defRPr/>
              </a:pPr>
              <a:t>7/6/2015</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AB5972FA-3167-4C4D-8D3A-49072444C75F}"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3 - Θέση ημερομηνίας"/>
          <p:cNvSpPr>
            <a:spLocks noGrp="1"/>
          </p:cNvSpPr>
          <p:nvPr>
            <p:ph type="dt" sz="half" idx="10"/>
          </p:nvPr>
        </p:nvSpPr>
        <p:spPr/>
        <p:txBody>
          <a:bodyPr/>
          <a:lstStyle>
            <a:lvl1pPr>
              <a:defRPr/>
            </a:lvl1pPr>
          </a:lstStyle>
          <a:p>
            <a:pPr>
              <a:defRPr/>
            </a:pPr>
            <a:fld id="{AF7C0ED9-2224-4F72-87DE-50660194BDBB}" type="datetimeFigureOut">
              <a:rPr lang="el-GR"/>
              <a:pPr>
                <a:defRPr/>
              </a:pPr>
              <a:t>7/6/2015</a:t>
            </a:fld>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030424A3-CF4F-44E6-92A4-40D93EC7F67F}"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3 - Θέση ημερομηνίας"/>
          <p:cNvSpPr>
            <a:spLocks noGrp="1"/>
          </p:cNvSpPr>
          <p:nvPr>
            <p:ph type="dt" sz="half" idx="10"/>
          </p:nvPr>
        </p:nvSpPr>
        <p:spPr/>
        <p:txBody>
          <a:bodyPr/>
          <a:lstStyle>
            <a:lvl1pPr>
              <a:defRPr/>
            </a:lvl1pPr>
          </a:lstStyle>
          <a:p>
            <a:pPr>
              <a:defRPr/>
            </a:pPr>
            <a:fld id="{1B3B9F03-3E7D-419B-B470-2953E4649142}" type="datetimeFigureOut">
              <a:rPr lang="el-GR"/>
              <a:pPr>
                <a:defRPr/>
              </a:pPr>
              <a:t>7/6/2015</a:t>
            </a:fld>
            <a:endParaRPr lang="el-GR"/>
          </a:p>
        </p:txBody>
      </p:sp>
      <p:sp>
        <p:nvSpPr>
          <p:cNvPr id="8" name="4 - Θέση υποσέλιδου"/>
          <p:cNvSpPr>
            <a:spLocks noGrp="1"/>
          </p:cNvSpPr>
          <p:nvPr>
            <p:ph type="ftr" sz="quarter" idx="11"/>
          </p:nvPr>
        </p:nvSpPr>
        <p:spPr/>
        <p:txBody>
          <a:bodyPr/>
          <a:lstStyle>
            <a:lvl1pPr>
              <a:defRPr/>
            </a:lvl1pPr>
          </a:lstStyle>
          <a:p>
            <a:pPr>
              <a:defRPr/>
            </a:pPr>
            <a:endParaRPr lang="el-GR"/>
          </a:p>
        </p:txBody>
      </p:sp>
      <p:sp>
        <p:nvSpPr>
          <p:cNvPr id="9" name="5 - Θέση αριθμού διαφάνειας"/>
          <p:cNvSpPr>
            <a:spLocks noGrp="1"/>
          </p:cNvSpPr>
          <p:nvPr>
            <p:ph type="sldNum" sz="quarter" idx="12"/>
          </p:nvPr>
        </p:nvSpPr>
        <p:spPr/>
        <p:txBody>
          <a:bodyPr/>
          <a:lstStyle>
            <a:lvl1pPr>
              <a:defRPr/>
            </a:lvl1pPr>
          </a:lstStyle>
          <a:p>
            <a:pPr>
              <a:defRPr/>
            </a:pPr>
            <a:fld id="{A4D35350-98C8-4E52-8FBF-53DC49B66972}"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3 - Θέση ημερομηνίας"/>
          <p:cNvSpPr>
            <a:spLocks noGrp="1"/>
          </p:cNvSpPr>
          <p:nvPr>
            <p:ph type="dt" sz="half" idx="10"/>
          </p:nvPr>
        </p:nvSpPr>
        <p:spPr/>
        <p:txBody>
          <a:bodyPr/>
          <a:lstStyle>
            <a:lvl1pPr>
              <a:defRPr/>
            </a:lvl1pPr>
          </a:lstStyle>
          <a:p>
            <a:pPr>
              <a:defRPr/>
            </a:pPr>
            <a:fld id="{47F325C4-9969-4B5F-874C-C8D493CCF30F}" type="datetimeFigureOut">
              <a:rPr lang="el-GR"/>
              <a:pPr>
                <a:defRPr/>
              </a:pPr>
              <a:t>7/6/2015</a:t>
            </a:fld>
            <a:endParaRPr lang="el-GR"/>
          </a:p>
        </p:txBody>
      </p:sp>
      <p:sp>
        <p:nvSpPr>
          <p:cNvPr id="4" name="4 - Θέση υποσέλιδου"/>
          <p:cNvSpPr>
            <a:spLocks noGrp="1"/>
          </p:cNvSpPr>
          <p:nvPr>
            <p:ph type="ftr" sz="quarter" idx="11"/>
          </p:nvPr>
        </p:nvSpPr>
        <p:spPr/>
        <p:txBody>
          <a:bodyPr/>
          <a:lstStyle>
            <a:lvl1pPr>
              <a:defRPr/>
            </a:lvl1pPr>
          </a:lstStyle>
          <a:p>
            <a:pPr>
              <a:defRPr/>
            </a:pPr>
            <a:endParaRPr lang="el-GR"/>
          </a:p>
        </p:txBody>
      </p:sp>
      <p:sp>
        <p:nvSpPr>
          <p:cNvPr id="5" name="5 - Θέση αριθμού διαφάνειας"/>
          <p:cNvSpPr>
            <a:spLocks noGrp="1"/>
          </p:cNvSpPr>
          <p:nvPr>
            <p:ph type="sldNum" sz="quarter" idx="12"/>
          </p:nvPr>
        </p:nvSpPr>
        <p:spPr/>
        <p:txBody>
          <a:bodyPr/>
          <a:lstStyle>
            <a:lvl1pPr>
              <a:defRPr/>
            </a:lvl1pPr>
          </a:lstStyle>
          <a:p>
            <a:pPr>
              <a:defRPr/>
            </a:pPr>
            <a:fld id="{BDFC2647-F33F-4549-91DD-AEAD881FB8F0}"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3 - Θέση ημερομηνίας"/>
          <p:cNvSpPr>
            <a:spLocks noGrp="1"/>
          </p:cNvSpPr>
          <p:nvPr>
            <p:ph type="dt" sz="half" idx="10"/>
          </p:nvPr>
        </p:nvSpPr>
        <p:spPr/>
        <p:txBody>
          <a:bodyPr/>
          <a:lstStyle>
            <a:lvl1pPr>
              <a:defRPr/>
            </a:lvl1pPr>
          </a:lstStyle>
          <a:p>
            <a:pPr>
              <a:defRPr/>
            </a:pPr>
            <a:fld id="{31F9A727-73C1-49A9-B705-3D8A08EC4C8F}" type="datetimeFigureOut">
              <a:rPr lang="el-GR"/>
              <a:pPr>
                <a:defRPr/>
              </a:pPr>
              <a:t>7/6/2015</a:t>
            </a:fld>
            <a:endParaRPr lang="el-GR"/>
          </a:p>
        </p:txBody>
      </p:sp>
      <p:sp>
        <p:nvSpPr>
          <p:cNvPr id="3" name="4 - Θέση υποσέλιδου"/>
          <p:cNvSpPr>
            <a:spLocks noGrp="1"/>
          </p:cNvSpPr>
          <p:nvPr>
            <p:ph type="ftr" sz="quarter" idx="11"/>
          </p:nvPr>
        </p:nvSpPr>
        <p:spPr/>
        <p:txBody>
          <a:bodyPr/>
          <a:lstStyle>
            <a:lvl1pPr>
              <a:defRPr/>
            </a:lvl1pPr>
          </a:lstStyle>
          <a:p>
            <a:pPr>
              <a:defRPr/>
            </a:pPr>
            <a:endParaRPr lang="el-GR"/>
          </a:p>
        </p:txBody>
      </p:sp>
      <p:sp>
        <p:nvSpPr>
          <p:cNvPr id="4" name="5 - Θέση αριθμού διαφάνειας"/>
          <p:cNvSpPr>
            <a:spLocks noGrp="1"/>
          </p:cNvSpPr>
          <p:nvPr>
            <p:ph type="sldNum" sz="quarter" idx="12"/>
          </p:nvPr>
        </p:nvSpPr>
        <p:spPr/>
        <p:txBody>
          <a:bodyPr/>
          <a:lstStyle>
            <a:lvl1pPr>
              <a:defRPr/>
            </a:lvl1pPr>
          </a:lstStyle>
          <a:p>
            <a:pPr>
              <a:defRPr/>
            </a:pPr>
            <a:fld id="{1CFB5FFB-F482-4935-AB18-1C27FEF5376D}"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3 - Θέση ημερομηνίας"/>
          <p:cNvSpPr>
            <a:spLocks noGrp="1"/>
          </p:cNvSpPr>
          <p:nvPr>
            <p:ph type="dt" sz="half" idx="10"/>
          </p:nvPr>
        </p:nvSpPr>
        <p:spPr/>
        <p:txBody>
          <a:bodyPr/>
          <a:lstStyle>
            <a:lvl1pPr>
              <a:defRPr/>
            </a:lvl1pPr>
          </a:lstStyle>
          <a:p>
            <a:pPr>
              <a:defRPr/>
            </a:pPr>
            <a:fld id="{8E9E638C-8431-4002-AEFE-95DF066D23C9}" type="datetimeFigureOut">
              <a:rPr lang="el-GR"/>
              <a:pPr>
                <a:defRPr/>
              </a:pPr>
              <a:t>7/6/2015</a:t>
            </a:fld>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5166B7C3-C9A5-4647-8317-007A01866760}"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3 - Θέση ημερομηνίας"/>
          <p:cNvSpPr>
            <a:spLocks noGrp="1"/>
          </p:cNvSpPr>
          <p:nvPr>
            <p:ph type="dt" sz="half" idx="10"/>
          </p:nvPr>
        </p:nvSpPr>
        <p:spPr/>
        <p:txBody>
          <a:bodyPr/>
          <a:lstStyle>
            <a:lvl1pPr>
              <a:defRPr/>
            </a:lvl1pPr>
          </a:lstStyle>
          <a:p>
            <a:pPr>
              <a:defRPr/>
            </a:pPr>
            <a:fld id="{C74DDD11-6FB5-422B-9E40-1E3B27A9EEFF}" type="datetimeFigureOut">
              <a:rPr lang="el-GR"/>
              <a:pPr>
                <a:defRPr/>
              </a:pPr>
              <a:t>7/6/2015</a:t>
            </a:fld>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70AD58EB-84A2-4818-B929-5864311A8990}"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1 - Θέση τίτλου"/>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l-GR" smtClean="0"/>
              <a:t>Kλικ για επεξεργασία του τίτλου</a:t>
            </a:r>
          </a:p>
        </p:txBody>
      </p:sp>
      <p:sp>
        <p:nvSpPr>
          <p:cNvPr id="4099" name="2 - Θέση κειμένου"/>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BB1EC49E-4D24-4C59-B8FF-791F82A280F6}" type="datetimeFigureOut">
              <a:rPr lang="el-GR"/>
              <a:pPr>
                <a:defRPr/>
              </a:pPr>
              <a:t>7/6/2015</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F8E22CCB-0D76-4376-B74D-08E2388AB658}"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12.xml"/><Relationship Id="rId1" Type="http://schemas.openxmlformats.org/officeDocument/2006/relationships/vmlDrawing" Target="../drawings/vmlDrawing3.vml"/><Relationship Id="rId4" Type="http://schemas.openxmlformats.org/officeDocument/2006/relationships/oleObject" Target="../embeddings/oleObject3.bin"/></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1 - Τίτλος"/>
          <p:cNvSpPr>
            <a:spLocks noGrp="1"/>
          </p:cNvSpPr>
          <p:nvPr>
            <p:ph type="ctrTitle"/>
          </p:nvPr>
        </p:nvSpPr>
        <p:spPr>
          <a:xfrm>
            <a:off x="685800" y="765175"/>
            <a:ext cx="7772400" cy="1150938"/>
          </a:xfrm>
        </p:spPr>
        <p:txBody>
          <a:bodyPr rtlCol="0">
            <a:normAutofit fontScale="90000"/>
          </a:bodyPr>
          <a:lstStyle/>
          <a:p>
            <a:pPr eaLnBrk="1" fontAlgn="auto" hangingPunct="1">
              <a:spcAft>
                <a:spcPts val="0"/>
              </a:spcAft>
              <a:defRPr/>
            </a:pPr>
            <a:r>
              <a:rPr lang="el-GR" sz="4000" b="1" dirty="0" smtClean="0">
                <a:latin typeface="Arial" charset="0"/>
              </a:rPr>
              <a:t>ΧΡΗΜΑΤΟΟΙΚΟΝΟΜΙΚΗ ΔΙΑΧΕΙΡΙΣΗ ΚΑΙ ΠΟΛΙΤΙΚΗ ΙΙ</a:t>
            </a:r>
          </a:p>
        </p:txBody>
      </p:sp>
      <p:sp>
        <p:nvSpPr>
          <p:cNvPr id="6147" name="2 - Υπότιτλος"/>
          <p:cNvSpPr>
            <a:spLocks noGrp="1"/>
          </p:cNvSpPr>
          <p:nvPr>
            <p:ph type="subTitle" idx="1"/>
          </p:nvPr>
        </p:nvSpPr>
        <p:spPr>
          <a:xfrm>
            <a:off x="684213" y="2420938"/>
            <a:ext cx="7991475" cy="3887787"/>
          </a:xfrm>
        </p:spPr>
        <p:txBody>
          <a:bodyPr/>
          <a:lstStyle/>
          <a:p>
            <a:pPr eaLnBrk="1" hangingPunct="1"/>
            <a:r>
              <a:rPr lang="el-GR" smtClean="0">
                <a:solidFill>
                  <a:schemeClr val="tx1"/>
                </a:solidFill>
                <a:latin typeface="Arial Greek"/>
              </a:rPr>
              <a:t>ΤΕΙ ΚΟΖΑΝΗΣ</a:t>
            </a:r>
          </a:p>
          <a:p>
            <a:pPr eaLnBrk="1" hangingPunct="1"/>
            <a:r>
              <a:rPr lang="el-GR" smtClean="0">
                <a:solidFill>
                  <a:schemeClr val="tx1"/>
                </a:solidFill>
                <a:latin typeface="Arial Greek"/>
              </a:rPr>
              <a:t>ΤΜΗΜΑ ΧΡΗΜΑΤΟΟΙΚΟΝΟΜΙΚΟ</a:t>
            </a:r>
          </a:p>
          <a:p>
            <a:pPr eaLnBrk="1" hangingPunct="1"/>
            <a:r>
              <a:rPr lang="el-GR" smtClean="0">
                <a:solidFill>
                  <a:schemeClr val="tx1"/>
                </a:solidFill>
                <a:latin typeface="Arial Greek"/>
              </a:rPr>
              <a:t>ΚΥΡΙΑΖΟΠΟΥΛΟΣ ΓΕΩΡΓΙΟΣ </a:t>
            </a:r>
          </a:p>
          <a:p>
            <a:pPr eaLnBrk="1" hangingPunct="1"/>
            <a:r>
              <a:rPr lang="el-GR" smtClean="0">
                <a:solidFill>
                  <a:schemeClr val="tx1"/>
                </a:solidFill>
                <a:latin typeface="Arial Greek"/>
              </a:rPr>
              <a:t>ΚΑΘΗΓΗΤΗΣ ΕΦΑΡΜΟΓΩΝ</a:t>
            </a:r>
          </a:p>
          <a:p>
            <a:pPr eaLnBrk="1" hangingPunct="1"/>
            <a:endParaRPr lang="el-GR" smtClean="0">
              <a:solidFill>
                <a:schemeClr val="tx1"/>
              </a:solidFill>
              <a:latin typeface="Arial Greek"/>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a:xfrm>
            <a:off x="179388" y="0"/>
            <a:ext cx="8964612" cy="836613"/>
          </a:xfrm>
        </p:spPr>
        <p:txBody>
          <a:bodyPr rtlCol="0">
            <a:normAutofit fontScale="90000"/>
          </a:bodyPr>
          <a:lstStyle/>
          <a:p>
            <a:pPr eaLnBrk="1" fontAlgn="auto" hangingPunct="1">
              <a:spcAft>
                <a:spcPts val="0"/>
              </a:spcAft>
              <a:defRPr/>
            </a:pPr>
            <a:r>
              <a:rPr lang="el-GR" sz="2800" b="1" dirty="0" smtClean="0">
                <a:latin typeface="Arial" charset="0"/>
              </a:rPr>
              <a:t>Ομοιότητες και διαφορές μεταξύ κινδύνου αγοράς και πιστωτικού κινδύνου</a:t>
            </a:r>
            <a:endParaRPr lang="en-GB" sz="2800" b="1" dirty="0" smtClean="0">
              <a:latin typeface="Arial" charset="0"/>
            </a:endParaRPr>
          </a:p>
        </p:txBody>
      </p:sp>
      <p:sp>
        <p:nvSpPr>
          <p:cNvPr id="14339" name="Rectangle 3"/>
          <p:cNvSpPr>
            <a:spLocks noGrp="1" noChangeArrowheads="1"/>
          </p:cNvSpPr>
          <p:nvPr>
            <p:ph type="body" idx="1"/>
          </p:nvPr>
        </p:nvSpPr>
        <p:spPr>
          <a:xfrm>
            <a:off x="179388" y="981075"/>
            <a:ext cx="8964612" cy="5616575"/>
          </a:xfrm>
        </p:spPr>
        <p:txBody>
          <a:bodyPr/>
          <a:lstStyle/>
          <a:p>
            <a:pPr eaLnBrk="1" hangingPunct="1"/>
            <a:r>
              <a:rPr lang="el-GR" sz="2400" b="1" smtClean="0">
                <a:latin typeface="Arial" pitchFamily="34" charset="0"/>
              </a:rPr>
              <a:t>Η ασυμμετρία των παρατηρήσεων</a:t>
            </a:r>
            <a:r>
              <a:rPr lang="el-GR" sz="2400" smtClean="0">
                <a:latin typeface="Arial" pitchFamily="34" charset="0"/>
              </a:rPr>
              <a:t> των αποδόσεων του χαρτοφυλακίου δανείων – που οφείλεται στον πιστωτικό κίνδυνο – είναι πολύ μεγαλύτερη σε σχέση με τις αποδόσεις του χαρτοφυλακίου τίτλων.</a:t>
            </a:r>
          </a:p>
          <a:p>
            <a:pPr eaLnBrk="1" hangingPunct="1"/>
            <a:r>
              <a:rPr lang="el-GR" sz="2400" smtClean="0">
                <a:latin typeface="Arial" pitchFamily="34" charset="0"/>
              </a:rPr>
              <a:t>Στις περιπτώσεις των επισφαλών απαιτήσεων, </a:t>
            </a:r>
            <a:r>
              <a:rPr lang="el-GR" sz="2400" b="1" smtClean="0">
                <a:latin typeface="Arial" pitchFamily="34" charset="0"/>
              </a:rPr>
              <a:t>η απώλεια είναι ιδιαίτερα μεγάλη για την τράπεζα</a:t>
            </a:r>
            <a:r>
              <a:rPr lang="el-GR" sz="2400" smtClean="0">
                <a:solidFill>
                  <a:srgbClr val="CC3300"/>
                </a:solidFill>
                <a:latin typeface="Arial" pitchFamily="34" charset="0"/>
              </a:rPr>
              <a:t> </a:t>
            </a:r>
            <a:r>
              <a:rPr lang="el-GR" sz="2400" smtClean="0">
                <a:latin typeface="Arial" pitchFamily="34" charset="0"/>
              </a:rPr>
              <a:t>(απώλεια κεφαλαίου, όχι μόνο αποδόσεων). Στις περιπτώσεις, όμως, </a:t>
            </a:r>
            <a:r>
              <a:rPr lang="el-GR" sz="2400" b="1" smtClean="0">
                <a:latin typeface="Arial" pitchFamily="34" charset="0"/>
              </a:rPr>
              <a:t>των κανονικώς εξυπηρετούμενων δανείων, το κέρδος είναι πολύ μικρότερο. </a:t>
            </a:r>
            <a:endParaRPr lang="en-GB" sz="2400" b="1" smtClean="0">
              <a:latin typeface="Arial" pitchFamily="34" charset="0"/>
            </a:endParaRP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1 - Τίτλος"/>
          <p:cNvSpPr>
            <a:spLocks noGrp="1"/>
          </p:cNvSpPr>
          <p:nvPr>
            <p:ph type="title"/>
          </p:nvPr>
        </p:nvSpPr>
        <p:spPr>
          <a:xfrm>
            <a:off x="142875" y="0"/>
            <a:ext cx="8858250" cy="1000125"/>
          </a:xfrm>
        </p:spPr>
        <p:txBody>
          <a:bodyPr/>
          <a:lstStyle/>
          <a:p>
            <a:pPr eaLnBrk="1" hangingPunct="1"/>
            <a:r>
              <a:rPr lang="el-GR" b="1" smtClean="0"/>
              <a:t>ΣΤΟΧΟΙ ΔΙΑΧΕΙΡΙΣΗΣ ΧΡΗΜΑΤΟΟΙΚΟΝΟΜΙΚΩΝ ΚΙΝΔΥΝΩΝ</a:t>
            </a:r>
          </a:p>
        </p:txBody>
      </p:sp>
      <p:sp>
        <p:nvSpPr>
          <p:cNvPr id="104451" name="2 - Θέση περιεχομένου"/>
          <p:cNvSpPr>
            <a:spLocks noGrp="1"/>
          </p:cNvSpPr>
          <p:nvPr>
            <p:ph idx="1"/>
          </p:nvPr>
        </p:nvSpPr>
        <p:spPr>
          <a:xfrm>
            <a:off x="142875" y="1143000"/>
            <a:ext cx="8858250" cy="5715000"/>
          </a:xfrm>
        </p:spPr>
        <p:txBody>
          <a:bodyPr/>
          <a:lstStyle/>
          <a:p>
            <a:pPr eaLnBrk="1" hangingPunct="1">
              <a:buFont typeface="Arial" pitchFamily="34" charset="0"/>
              <a:buNone/>
            </a:pPr>
            <a:r>
              <a:rPr lang="el-GR" smtClean="0"/>
              <a:t>Η διαχείριση χρηματοοικονομικών κινδύνων έχει</a:t>
            </a:r>
          </a:p>
          <a:p>
            <a:pPr eaLnBrk="1" hangingPunct="1">
              <a:buFont typeface="Arial" pitchFamily="34" charset="0"/>
              <a:buNone/>
            </a:pPr>
            <a:r>
              <a:rPr lang="el-GR" smtClean="0"/>
              <a:t>σκοπό τη δημιουργία αξίας για την εταιρεία</a:t>
            </a:r>
          </a:p>
          <a:p>
            <a:pPr eaLnBrk="1" hangingPunct="1">
              <a:buFont typeface="Arial" pitchFamily="34" charset="0"/>
              <a:buNone/>
            </a:pPr>
            <a:r>
              <a:rPr lang="el-GR" smtClean="0"/>
              <a:t>χρησιμοποιώντας χρηματοοικονομικά εργαλεία και</a:t>
            </a:r>
          </a:p>
          <a:p>
            <a:pPr eaLnBrk="1" hangingPunct="1">
              <a:buFont typeface="Arial" pitchFamily="34" charset="0"/>
              <a:buNone/>
            </a:pPr>
            <a:r>
              <a:rPr lang="el-GR" smtClean="0"/>
              <a:t>τεχνικές προκειμένου να διαχειρισθεί τα ανοίγματα</a:t>
            </a:r>
          </a:p>
          <a:p>
            <a:pPr eaLnBrk="1" hangingPunct="1">
              <a:buFont typeface="Arial" pitchFamily="34" charset="0"/>
              <a:buNone/>
            </a:pPr>
            <a:r>
              <a:rPr lang="el-GR" smtClean="0"/>
              <a:t>της εταιρείας στους διάφορους κινδύνους.</a:t>
            </a:r>
          </a:p>
          <a:p>
            <a:pPr eaLnBrk="1" hangingPunct="1">
              <a:buFont typeface="Arial" pitchFamily="34" charset="0"/>
              <a:buNone/>
            </a:pPr>
            <a:r>
              <a:rPr lang="el-GR" smtClean="0"/>
              <a:t>Με λίγα λόγια οι βασικοί στόχοι είναι</a:t>
            </a:r>
          </a:p>
          <a:p>
            <a:pPr eaLnBrk="1" hangingPunct="1"/>
            <a:r>
              <a:rPr lang="el-GR" smtClean="0"/>
              <a:t>–</a:t>
            </a:r>
            <a:r>
              <a:rPr lang="el-GR" i="1" smtClean="0"/>
              <a:t>Βελτίωση της σχέσης κινδύνου απόδοσης</a:t>
            </a:r>
          </a:p>
          <a:p>
            <a:pPr eaLnBrk="1" hangingPunct="1"/>
            <a:r>
              <a:rPr lang="el-GR" smtClean="0"/>
              <a:t>–</a:t>
            </a:r>
            <a:r>
              <a:rPr lang="el-GR" i="1" smtClean="0"/>
              <a:t>Εξασφάλιση ότι ο οργανισμός δεν θα υποστεί απαράδεκτες ζημιές</a:t>
            </a:r>
          </a:p>
          <a:p>
            <a:pPr eaLnBrk="1" hangingPunct="1"/>
            <a:endParaRPr lang="el-GR" smtClean="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1 - Τίτλος"/>
          <p:cNvSpPr>
            <a:spLocks noGrp="1"/>
          </p:cNvSpPr>
          <p:nvPr>
            <p:ph type="title"/>
          </p:nvPr>
        </p:nvSpPr>
        <p:spPr>
          <a:xfrm>
            <a:off x="285750" y="0"/>
            <a:ext cx="8643938" cy="714375"/>
          </a:xfrm>
        </p:spPr>
        <p:txBody>
          <a:bodyPr/>
          <a:lstStyle/>
          <a:p>
            <a:pPr eaLnBrk="1" hangingPunct="1"/>
            <a:r>
              <a:rPr lang="el-GR" b="1" smtClean="0"/>
              <a:t>ΛΕΙΤΟΥΡΓΙΚΟΙ ΚΙΝΔΥΝΟΙ</a:t>
            </a:r>
          </a:p>
        </p:txBody>
      </p:sp>
      <p:sp>
        <p:nvSpPr>
          <p:cNvPr id="105475" name="2 - Θέση περιεχομένου"/>
          <p:cNvSpPr>
            <a:spLocks noGrp="1"/>
          </p:cNvSpPr>
          <p:nvPr>
            <p:ph idx="1"/>
          </p:nvPr>
        </p:nvSpPr>
        <p:spPr>
          <a:xfrm>
            <a:off x="0" y="785813"/>
            <a:ext cx="9144000" cy="6072187"/>
          </a:xfrm>
        </p:spPr>
        <p:txBody>
          <a:bodyPr/>
          <a:lstStyle/>
          <a:p>
            <a:pPr eaLnBrk="1" hangingPunct="1"/>
            <a:endParaRPr lang="el-GR" smtClean="0"/>
          </a:p>
          <a:p>
            <a:pPr eaLnBrk="1" hangingPunct="1"/>
            <a:r>
              <a:rPr lang="el-GR" smtClean="0"/>
              <a:t>Εσωτερικές Απάτες</a:t>
            </a:r>
          </a:p>
          <a:p>
            <a:pPr eaLnBrk="1" hangingPunct="1"/>
            <a:r>
              <a:rPr lang="el-GR" smtClean="0"/>
              <a:t>Εξωτερικές Απάτες</a:t>
            </a:r>
          </a:p>
          <a:p>
            <a:pPr eaLnBrk="1" hangingPunct="1"/>
            <a:r>
              <a:rPr lang="el-GR" smtClean="0"/>
              <a:t>Πρακτικές εργοδοσίας, προσωπικού και ασφάλεια χώρου εργασίας</a:t>
            </a:r>
          </a:p>
          <a:p>
            <a:pPr eaLnBrk="1" hangingPunct="1"/>
            <a:r>
              <a:rPr lang="el-GR" smtClean="0"/>
              <a:t>Πελάτες, προϊόντα και υπηρεσίες</a:t>
            </a:r>
          </a:p>
          <a:p>
            <a:pPr eaLnBrk="1" hangingPunct="1"/>
            <a:r>
              <a:rPr lang="el-GR" smtClean="0"/>
              <a:t>Ζημίες σε φυσικά περιουσιακά στοιχεία</a:t>
            </a:r>
          </a:p>
          <a:p>
            <a:pPr eaLnBrk="1" hangingPunct="1"/>
            <a:r>
              <a:rPr lang="el-GR" smtClean="0"/>
              <a:t>Διακοπές συστημάτων (τεχνολογικός κίνδυνος)</a:t>
            </a:r>
          </a:p>
          <a:p>
            <a:pPr eaLnBrk="1" hangingPunct="1"/>
            <a:r>
              <a:rPr lang="el-GR" smtClean="0"/>
              <a:t>Κίνδυνος εκτέλεσης, διακανονισμού, παράδοσης</a:t>
            </a:r>
          </a:p>
          <a:p>
            <a:pPr eaLnBrk="1" hangingPunct="1"/>
            <a:endParaRPr lang="el-GR" smtClean="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1 - Τίτλος"/>
          <p:cNvSpPr>
            <a:spLocks noGrp="1"/>
          </p:cNvSpPr>
          <p:nvPr>
            <p:ph type="title"/>
          </p:nvPr>
        </p:nvSpPr>
        <p:spPr>
          <a:xfrm>
            <a:off x="457200" y="142875"/>
            <a:ext cx="8229600" cy="642938"/>
          </a:xfrm>
        </p:spPr>
        <p:txBody>
          <a:bodyPr/>
          <a:lstStyle/>
          <a:p>
            <a:pPr eaLnBrk="1" hangingPunct="1"/>
            <a:r>
              <a:rPr lang="el-GR" b="1" smtClean="0"/>
              <a:t>ΕΠΙΧΕΙΡΗΜΑΤΙΚΟΙ ΚΙΝΔΥΝΟΙ</a:t>
            </a:r>
          </a:p>
        </p:txBody>
      </p:sp>
      <p:sp>
        <p:nvSpPr>
          <p:cNvPr id="106499" name="2 - Θέση περιεχομένου"/>
          <p:cNvSpPr>
            <a:spLocks noGrp="1"/>
          </p:cNvSpPr>
          <p:nvPr>
            <p:ph idx="1"/>
          </p:nvPr>
        </p:nvSpPr>
        <p:spPr>
          <a:xfrm>
            <a:off x="142875" y="857250"/>
            <a:ext cx="8858250" cy="5857875"/>
          </a:xfrm>
        </p:spPr>
        <p:txBody>
          <a:bodyPr/>
          <a:lstStyle/>
          <a:p>
            <a:pPr eaLnBrk="1" hangingPunct="1"/>
            <a:endParaRPr lang="el-GR" smtClean="0"/>
          </a:p>
          <a:p>
            <a:pPr eaLnBrk="1" hangingPunct="1"/>
            <a:r>
              <a:rPr lang="el-GR" smtClean="0"/>
              <a:t>Μακροοικονομική πολιτική</a:t>
            </a:r>
          </a:p>
          <a:p>
            <a:pPr eaLnBrk="1" hangingPunct="1"/>
            <a:r>
              <a:rPr lang="el-GR" smtClean="0"/>
              <a:t>Χρηματοοικονομική υποδομή</a:t>
            </a:r>
          </a:p>
          <a:p>
            <a:pPr eaLnBrk="1" hangingPunct="1"/>
            <a:r>
              <a:rPr lang="el-GR" smtClean="0"/>
              <a:t>Νομική Υποδομή</a:t>
            </a:r>
          </a:p>
          <a:p>
            <a:pPr eaLnBrk="1" hangingPunct="1"/>
            <a:r>
              <a:rPr lang="el-GR" smtClean="0"/>
              <a:t>Νομικές Υποχρεώσεις</a:t>
            </a:r>
          </a:p>
          <a:p>
            <a:pPr eaLnBrk="1" hangingPunct="1"/>
            <a:r>
              <a:rPr lang="el-GR" smtClean="0"/>
              <a:t>Συμμόρφωση προς το κανονιστικό πλαίσιο (regulatory compliance)</a:t>
            </a:r>
          </a:p>
          <a:p>
            <a:pPr eaLnBrk="1" hangingPunct="1"/>
            <a:r>
              <a:rPr lang="el-GR" smtClean="0"/>
              <a:t>Κίνδυνος Χώρας</a:t>
            </a:r>
          </a:p>
          <a:p>
            <a:pPr eaLnBrk="1" hangingPunct="1"/>
            <a:endParaRPr lang="el-GR" smtClean="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1 - Τίτλος"/>
          <p:cNvSpPr>
            <a:spLocks noGrp="1"/>
          </p:cNvSpPr>
          <p:nvPr>
            <p:ph type="title"/>
          </p:nvPr>
        </p:nvSpPr>
        <p:spPr>
          <a:xfrm>
            <a:off x="142875" y="274638"/>
            <a:ext cx="8858250" cy="654050"/>
          </a:xfrm>
        </p:spPr>
        <p:txBody>
          <a:bodyPr/>
          <a:lstStyle/>
          <a:p>
            <a:pPr eaLnBrk="1" hangingPunct="1"/>
            <a:r>
              <a:rPr lang="el-GR" b="1" smtClean="0"/>
              <a:t>ΚΙΝΔΥΝΟΙ ΜΕΓΑΛΩΝ ΓΕΓΟΝΟΤΩΝ</a:t>
            </a:r>
          </a:p>
        </p:txBody>
      </p:sp>
      <p:sp>
        <p:nvSpPr>
          <p:cNvPr id="107523" name="2 - Θέση περιεχομένου"/>
          <p:cNvSpPr>
            <a:spLocks noGrp="1"/>
          </p:cNvSpPr>
          <p:nvPr>
            <p:ph idx="1"/>
          </p:nvPr>
        </p:nvSpPr>
        <p:spPr>
          <a:xfrm>
            <a:off x="0" y="1143000"/>
            <a:ext cx="9001125" cy="5357813"/>
          </a:xfrm>
        </p:spPr>
        <p:txBody>
          <a:bodyPr/>
          <a:lstStyle/>
          <a:p>
            <a:pPr eaLnBrk="1" hangingPunct="1"/>
            <a:endParaRPr lang="el-GR" smtClean="0"/>
          </a:p>
          <a:p>
            <a:pPr eaLnBrk="1" hangingPunct="1"/>
            <a:r>
              <a:rPr lang="el-GR" smtClean="0"/>
              <a:t>Πολιτικοί</a:t>
            </a:r>
          </a:p>
          <a:p>
            <a:pPr eaLnBrk="1" hangingPunct="1"/>
            <a:r>
              <a:rPr lang="el-GR" smtClean="0"/>
              <a:t>Επιδημίες</a:t>
            </a:r>
          </a:p>
          <a:p>
            <a:pPr eaLnBrk="1" hangingPunct="1"/>
            <a:r>
              <a:rPr lang="el-GR" smtClean="0"/>
              <a:t>Κρίση Τραπεζικού Συστήματος</a:t>
            </a:r>
          </a:p>
          <a:p>
            <a:pPr eaLnBrk="1" hangingPunct="1"/>
            <a:r>
              <a:rPr lang="el-GR" smtClean="0"/>
              <a:t>Άλλοι εξωγενείς κίνδυνοι</a:t>
            </a:r>
          </a:p>
          <a:p>
            <a:pPr eaLnBrk="1" hangingPunct="1"/>
            <a:endParaRPr lang="el-GR" smtClean="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1 - Τίτλος"/>
          <p:cNvSpPr>
            <a:spLocks noGrp="1"/>
          </p:cNvSpPr>
          <p:nvPr>
            <p:ph type="title"/>
          </p:nvPr>
        </p:nvSpPr>
        <p:spPr>
          <a:xfrm>
            <a:off x="142875" y="142875"/>
            <a:ext cx="8786813" cy="785813"/>
          </a:xfrm>
        </p:spPr>
        <p:txBody>
          <a:bodyPr/>
          <a:lstStyle/>
          <a:p>
            <a:pPr eaLnBrk="1" hangingPunct="1"/>
            <a:r>
              <a:rPr lang="el-GR" sz="3200" b="1" smtClean="0"/>
              <a:t>ΟΙ 3 ΒΑΣΙΚΕΣ ΚΑΤΗΓΟΡΙΕΣ ΜΕΤΡΗΣΗΣ ΚΙΝΔΥΝΟΥ</a:t>
            </a:r>
          </a:p>
        </p:txBody>
      </p:sp>
      <p:sp>
        <p:nvSpPr>
          <p:cNvPr id="108547" name="2 - Θέση περιεχομένου"/>
          <p:cNvSpPr>
            <a:spLocks noGrp="1"/>
          </p:cNvSpPr>
          <p:nvPr>
            <p:ph idx="1"/>
          </p:nvPr>
        </p:nvSpPr>
        <p:spPr>
          <a:xfrm>
            <a:off x="142875" y="1000125"/>
            <a:ext cx="8858250" cy="5857875"/>
          </a:xfrm>
        </p:spPr>
        <p:txBody>
          <a:bodyPr/>
          <a:lstStyle/>
          <a:p>
            <a:pPr eaLnBrk="1" hangingPunct="1"/>
            <a:r>
              <a:rPr lang="el-GR" sz="2800" u="sng" smtClean="0"/>
              <a:t>Δείκτες ευαισθησίας(sensitivities): </a:t>
            </a:r>
            <a:r>
              <a:rPr lang="el-GR" sz="2800" smtClean="0"/>
              <a:t>μετρούν την ευαισθησία μιας μεταβλητής ως προς κάποιο παράγοντα κινδύνου (πχ διάρκεια για ομόλογα, beta για μετοχές, delta για παράγωγα)</a:t>
            </a:r>
          </a:p>
          <a:p>
            <a:pPr eaLnBrk="1" hangingPunct="1"/>
            <a:r>
              <a:rPr lang="el-GR" sz="2800" u="sng" smtClean="0"/>
              <a:t>Μεταβλητότητα (volatility): </a:t>
            </a:r>
            <a:r>
              <a:rPr lang="el-GR" sz="2800" smtClean="0"/>
              <a:t>μετρά τις αποκλίσεις μιας μεταβλητής γύρω από τη μέση τιμή της πχ τυπική απόκλιση</a:t>
            </a:r>
          </a:p>
          <a:p>
            <a:pPr eaLnBrk="1" hangingPunct="1"/>
            <a:r>
              <a:rPr lang="el-GR" sz="2800" u="sng" smtClean="0"/>
              <a:t>Κίνδυνος προς τα κάτω ή καθοδική απόκλιση (downside  risk): </a:t>
            </a:r>
            <a:r>
              <a:rPr lang="el-GR" sz="2800" smtClean="0"/>
              <a:t>εστιάζει στην αρνητική απόκλιση της μεταβλητής και εκφράζεται ως η «χειρότερη τιμή» που μπορεί να λάβει η μεταβλητή στόχος με κάποια συγκεκριμένη πιθανότητα (πχ Μεθοδολογία VaR)</a:t>
            </a:r>
          </a:p>
          <a:p>
            <a:pPr eaLnBrk="1" hangingPunct="1"/>
            <a:endParaRPr lang="el-GR" sz="2800" smtClean="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1 - Τίτλος"/>
          <p:cNvSpPr>
            <a:spLocks noGrp="1"/>
          </p:cNvSpPr>
          <p:nvPr>
            <p:ph type="title"/>
          </p:nvPr>
        </p:nvSpPr>
        <p:spPr/>
        <p:txBody>
          <a:bodyPr/>
          <a:lstStyle/>
          <a:p>
            <a:pPr eaLnBrk="1" hangingPunct="1"/>
            <a:r>
              <a:rPr lang="en-US" b="1" smtClean="0"/>
              <a:t>STRESS TESTS ΚΑΙ WORST CASE SCENARIOS</a:t>
            </a:r>
            <a:r>
              <a:rPr lang="en-US" smtClean="0"/>
              <a:t/>
            </a:r>
            <a:br>
              <a:rPr lang="en-US" smtClean="0"/>
            </a:br>
            <a:endParaRPr lang="el-GR" smtClean="0"/>
          </a:p>
        </p:txBody>
      </p:sp>
      <p:sp>
        <p:nvSpPr>
          <p:cNvPr id="109571" name="2 - Θέση περιεχομένου"/>
          <p:cNvSpPr>
            <a:spLocks noGrp="1"/>
          </p:cNvSpPr>
          <p:nvPr>
            <p:ph idx="1"/>
          </p:nvPr>
        </p:nvSpPr>
        <p:spPr/>
        <p:txBody>
          <a:bodyPr/>
          <a:lstStyle/>
          <a:p>
            <a:pPr eaLnBrk="1" hangingPunct="1"/>
            <a:r>
              <a:rPr lang="el-GR" smtClean="0"/>
              <a:t>–Σε συνηθισμένες συνθήκες αγοράς τα παραπάνω μεγέθη είναι ικανοποιητικά. Δεν επαρκούν όμως σε καταστάσεις κρίσης. Έτσι συμπληρωματικά επιστρατεύονται τα λεγόμενα σενάρια σε ακραίες συνθήκες ώστε να εκτιμηθούν οι μεταβολές στην αξία</a:t>
            </a:r>
          </a:p>
          <a:p>
            <a:pPr eaLnBrk="1" hangingPunct="1"/>
            <a:r>
              <a:rPr lang="el-GR" smtClean="0"/>
              <a:t>των περιουσιακών στοιχείων αλλά και των υποχρεώσεων</a:t>
            </a:r>
          </a:p>
          <a:p>
            <a:pPr eaLnBrk="1" hangingPunct="1"/>
            <a:endParaRPr lang="el-GR" smtClean="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1 - Τίτλος"/>
          <p:cNvSpPr>
            <a:spLocks noGrp="1"/>
          </p:cNvSpPr>
          <p:nvPr>
            <p:ph type="title"/>
          </p:nvPr>
        </p:nvSpPr>
        <p:spPr/>
        <p:txBody>
          <a:bodyPr/>
          <a:lstStyle/>
          <a:p>
            <a:pPr eaLnBrk="1" hangingPunct="1"/>
            <a:r>
              <a:rPr lang="el-GR" b="1" smtClean="0"/>
              <a:t>ΟΙΚΟΝΟΜΙΚΟ ΚΕΦΑΛΑΙΟ</a:t>
            </a:r>
          </a:p>
        </p:txBody>
      </p:sp>
      <p:sp>
        <p:nvSpPr>
          <p:cNvPr id="110595" name="2 - Θέση περιεχομένου"/>
          <p:cNvSpPr>
            <a:spLocks noGrp="1"/>
          </p:cNvSpPr>
          <p:nvPr>
            <p:ph idx="1"/>
          </p:nvPr>
        </p:nvSpPr>
        <p:spPr/>
        <p:txBody>
          <a:bodyPr/>
          <a:lstStyle/>
          <a:p>
            <a:pPr eaLnBrk="1" hangingPunct="1"/>
            <a:r>
              <a:rPr lang="el-GR" smtClean="0"/>
              <a:t>Τελικά κάθε μέτρηση κινδύνου πρέπει να ερμηνευθεί στα πλαίσια του ύψους του κεφαλαίου που απαιτείται ώστε ένας οργανισμός να μπορεί να προφυλαχθεί αποτελεσματικά σε μη ευνοϊκές περιόδους</a:t>
            </a: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1 - Τίτλος"/>
          <p:cNvSpPr>
            <a:spLocks noGrp="1"/>
          </p:cNvSpPr>
          <p:nvPr>
            <p:ph type="title"/>
          </p:nvPr>
        </p:nvSpPr>
        <p:spPr>
          <a:xfrm>
            <a:off x="457200" y="142875"/>
            <a:ext cx="8229600" cy="642938"/>
          </a:xfrm>
        </p:spPr>
        <p:txBody>
          <a:bodyPr/>
          <a:lstStyle/>
          <a:p>
            <a:pPr eaLnBrk="1" hangingPunct="1"/>
            <a:r>
              <a:rPr lang="el-GR" b="1" smtClean="0"/>
              <a:t>ΠΙΣΤΩΤΙΚΟΣ ΚΙΝΔΥΝΟΣ</a:t>
            </a:r>
          </a:p>
        </p:txBody>
      </p:sp>
      <p:sp>
        <p:nvSpPr>
          <p:cNvPr id="111619" name="2 - Θέση περιεχομένου"/>
          <p:cNvSpPr>
            <a:spLocks noGrp="1"/>
          </p:cNvSpPr>
          <p:nvPr>
            <p:ph idx="1"/>
          </p:nvPr>
        </p:nvSpPr>
        <p:spPr>
          <a:xfrm>
            <a:off x="142875" y="928688"/>
            <a:ext cx="9001125" cy="5929312"/>
          </a:xfrm>
        </p:spPr>
        <p:txBody>
          <a:bodyPr/>
          <a:lstStyle/>
          <a:p>
            <a:pPr eaLnBrk="1" hangingPunct="1">
              <a:buFont typeface="Arial" pitchFamily="34" charset="0"/>
              <a:buNone/>
            </a:pPr>
            <a:r>
              <a:rPr lang="el-GR" sz="3000" dirty="0" smtClean="0"/>
              <a:t>Οι τράπεζες διευρύνουν τις δραστηριότητες τους:</a:t>
            </a:r>
          </a:p>
          <a:p>
            <a:pPr eaLnBrk="1" hangingPunct="1"/>
            <a:r>
              <a:rPr lang="el-GR" sz="3000" dirty="0" smtClean="0"/>
              <a:t>Χρησιμοποιούν μεγάλη ποικιλία χρηματοοικονομικών προϊόντων.</a:t>
            </a:r>
          </a:p>
          <a:p>
            <a:pPr eaLnBrk="1" hangingPunct="1"/>
            <a:r>
              <a:rPr lang="el-GR" sz="3000" dirty="0" smtClean="0"/>
              <a:t>Οι κίνδυνοι αυξάνουν. Με ειδικά προϊόντα επιχειρούν μετακύλιση του πιστωτικού κινδύνου. </a:t>
            </a:r>
          </a:p>
          <a:p>
            <a:pPr eaLnBrk="1" hangingPunct="1"/>
            <a:r>
              <a:rPr lang="el-GR" sz="3000" dirty="0" smtClean="0"/>
              <a:t>Πιστωτικοί κίνδυνοι: </a:t>
            </a:r>
          </a:p>
          <a:p>
            <a:pPr eaLnBrk="1" hangingPunct="1"/>
            <a:r>
              <a:rPr lang="el-GR" sz="3000" dirty="0" smtClean="0"/>
              <a:t>1.Κύριος κίνδυνος </a:t>
            </a:r>
          </a:p>
          <a:p>
            <a:pPr eaLnBrk="1" hangingPunct="1"/>
            <a:r>
              <a:rPr lang="el-GR" sz="3000" dirty="0" smtClean="0"/>
              <a:t>2.Κόστος αντικατάστασης </a:t>
            </a:r>
          </a:p>
          <a:p>
            <a:pPr eaLnBrk="1" hangingPunct="1"/>
            <a:r>
              <a:rPr lang="el-GR" sz="3000" dirty="0" smtClean="0"/>
              <a:t>3.Διακανονισμού </a:t>
            </a:r>
          </a:p>
          <a:p>
            <a:pPr eaLnBrk="1" hangingPunct="1"/>
            <a:r>
              <a:rPr lang="el-GR" sz="3000" dirty="0" smtClean="0"/>
              <a:t>4.Αντισυμβαλλομένου </a:t>
            </a:r>
          </a:p>
          <a:p>
            <a:pPr eaLnBrk="1" hangingPunct="1"/>
            <a:r>
              <a:rPr lang="el-GR" sz="3000" dirty="0" smtClean="0"/>
              <a:t>5.Νομικός </a:t>
            </a:r>
            <a:endParaRPr lang="el-GR" sz="3000" dirty="0" smtClean="0"/>
          </a:p>
          <a:p>
            <a:pPr eaLnBrk="1" hangingPunct="1">
              <a:buFont typeface="Arial" pitchFamily="34" charset="0"/>
              <a:buNone/>
            </a:pPr>
            <a:endParaRPr lang="el-GR" dirty="0" smtClean="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1 - Τίτλος"/>
          <p:cNvSpPr>
            <a:spLocks noGrp="1"/>
          </p:cNvSpPr>
          <p:nvPr>
            <p:ph type="title"/>
          </p:nvPr>
        </p:nvSpPr>
        <p:spPr>
          <a:xfrm>
            <a:off x="0" y="274638"/>
            <a:ext cx="9001125" cy="1143000"/>
          </a:xfrm>
        </p:spPr>
        <p:txBody>
          <a:bodyPr/>
          <a:lstStyle/>
          <a:p>
            <a:pPr eaLnBrk="1" hangingPunct="1"/>
            <a:r>
              <a:rPr lang="el-GR" sz="3200" b="1" smtClean="0"/>
              <a:t>ΠΡΟΣΕΓΓΙΣΕΙΣ ΣΤΗ ΜΕΤΡΗΣΗ ΤΟΥ ΠΙΣΤΩΤΙΚΟΥ ΚΙΝΔΥΝΟΥ</a:t>
            </a:r>
          </a:p>
        </p:txBody>
      </p:sp>
      <p:sp>
        <p:nvSpPr>
          <p:cNvPr id="112643" name="2 - Θέση περιεχομένου"/>
          <p:cNvSpPr>
            <a:spLocks noGrp="1"/>
          </p:cNvSpPr>
          <p:nvPr>
            <p:ph idx="1"/>
          </p:nvPr>
        </p:nvSpPr>
        <p:spPr>
          <a:xfrm>
            <a:off x="0" y="1600200"/>
            <a:ext cx="9144000" cy="5114925"/>
          </a:xfrm>
        </p:spPr>
        <p:txBody>
          <a:bodyPr/>
          <a:lstStyle/>
          <a:p>
            <a:pPr eaLnBrk="1" hangingPunct="1">
              <a:buFont typeface="Arial" pitchFamily="34" charset="0"/>
              <a:buNone/>
            </a:pPr>
            <a:r>
              <a:rPr lang="el-GR" sz="3000" smtClean="0"/>
              <a:t>Παραδοσιακές προσεγγίσεις: </a:t>
            </a:r>
          </a:p>
          <a:p>
            <a:pPr eaLnBrk="1" hangingPunct="1"/>
            <a:r>
              <a:rPr lang="en-US" sz="3000" smtClean="0"/>
              <a:t>α. εξειδικευμένα </a:t>
            </a:r>
            <a:r>
              <a:rPr lang="el-GR" sz="3000" smtClean="0"/>
              <a:t> </a:t>
            </a:r>
            <a:r>
              <a:rPr lang="en-US" sz="3000" smtClean="0"/>
              <a:t>συστήματα (τα </a:t>
            </a:r>
            <a:r>
              <a:rPr lang="el-GR" sz="3000" smtClean="0"/>
              <a:t> </a:t>
            </a:r>
            <a:r>
              <a:rPr lang="en-US" sz="3000" smtClean="0"/>
              <a:t>5 Cs-character, capital, capacity, collateral, cycles).</a:t>
            </a:r>
            <a:r>
              <a:rPr lang="el-GR" sz="3000" smtClean="0"/>
              <a:t> </a:t>
            </a:r>
            <a:r>
              <a:rPr lang="en-US" sz="3000" smtClean="0"/>
              <a:t>Νευρωνικά </a:t>
            </a:r>
            <a:r>
              <a:rPr lang="el-GR" sz="3000" smtClean="0"/>
              <a:t> </a:t>
            </a:r>
            <a:r>
              <a:rPr lang="en-US" sz="3000" smtClean="0"/>
              <a:t>δίκτυα . Credit scoring, </a:t>
            </a:r>
          </a:p>
          <a:p>
            <a:pPr eaLnBrk="1" hangingPunct="1"/>
            <a:r>
              <a:rPr lang="el-GR" sz="3000" smtClean="0"/>
              <a:t>β. συστήματα αξιολόγησης πιστωτικού κινδύνου, rating  systems (χρονικός ορίζοντας ενός χρόνου) </a:t>
            </a:r>
          </a:p>
          <a:p>
            <a:pPr eaLnBrk="1" hangingPunct="1"/>
            <a:r>
              <a:rPr lang="el-GR" sz="3000" smtClean="0"/>
              <a:t>γ. Υποδείγματα αξιολόγησης πιστοληπτικής ικανότητας, </a:t>
            </a:r>
            <a:r>
              <a:rPr lang="en-US" sz="3000" smtClean="0"/>
              <a:t>z-score model (5 </a:t>
            </a:r>
            <a:r>
              <a:rPr lang="el-GR" sz="3000" smtClean="0"/>
              <a:t>μεταβλητές ) [αδυναμία: ελλιπή στοιχεία και η γραμμική υπόθεση].</a:t>
            </a: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1 - Τίτλος"/>
          <p:cNvSpPr>
            <a:spLocks noGrp="1"/>
          </p:cNvSpPr>
          <p:nvPr>
            <p:ph type="title"/>
          </p:nvPr>
        </p:nvSpPr>
        <p:spPr>
          <a:xfrm>
            <a:off x="457200" y="142875"/>
            <a:ext cx="8229600" cy="857250"/>
          </a:xfrm>
        </p:spPr>
        <p:txBody>
          <a:bodyPr/>
          <a:lstStyle/>
          <a:p>
            <a:pPr eaLnBrk="1" hangingPunct="1"/>
            <a:r>
              <a:rPr lang="el-GR" b="1" smtClean="0"/>
              <a:t>ΑΛΛΕΣ ΜΟΡΦΕΣ ΚΙΝΔΥΝΟΥ</a:t>
            </a:r>
          </a:p>
        </p:txBody>
      </p:sp>
      <p:sp>
        <p:nvSpPr>
          <p:cNvPr id="113667" name="2 - Θέση περιεχομένου"/>
          <p:cNvSpPr>
            <a:spLocks noGrp="1"/>
          </p:cNvSpPr>
          <p:nvPr>
            <p:ph idx="1"/>
          </p:nvPr>
        </p:nvSpPr>
        <p:spPr/>
        <p:txBody>
          <a:bodyPr/>
          <a:lstStyle/>
          <a:p>
            <a:pPr eaLnBrk="1" hangingPunct="1"/>
            <a:endParaRPr lang="el-GR" smtClean="0"/>
          </a:p>
          <a:p>
            <a:pPr eaLnBrk="1" hangingPunct="1"/>
            <a:r>
              <a:rPr lang="el-GR" smtClean="0"/>
              <a:t>Κίνδυνοι αγοράς </a:t>
            </a:r>
          </a:p>
          <a:p>
            <a:pPr eaLnBrk="1" hangingPunct="1"/>
            <a:r>
              <a:rPr lang="el-GR" smtClean="0"/>
              <a:t>Κίνδυνοι ρευστότητας</a:t>
            </a:r>
          </a:p>
          <a:p>
            <a:pPr eaLnBrk="1" hangingPunct="1"/>
            <a:r>
              <a:rPr lang="el-GR" smtClean="0"/>
              <a:t>Λειτουργικοί κίνδυνοι</a:t>
            </a:r>
          </a:p>
          <a:p>
            <a:pPr eaLnBrk="1" hangingPunct="1"/>
            <a:r>
              <a:rPr lang="it-IT" smtClean="0"/>
              <a:t>Μη συμμόρφωσης (non compliance)</a:t>
            </a:r>
          </a:p>
          <a:p>
            <a:pPr eaLnBrk="1" hangingPunct="1"/>
            <a:r>
              <a:rPr lang="el-GR" smtClean="0"/>
              <a:t>Θεματοφυλακής </a:t>
            </a:r>
          </a:p>
          <a:p>
            <a:pPr eaLnBrk="1" hangingPunct="1"/>
            <a:endParaRPr lang="el-GR"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a:xfrm>
            <a:off x="0" y="188913"/>
            <a:ext cx="9144000" cy="576262"/>
          </a:xfrm>
        </p:spPr>
        <p:txBody>
          <a:bodyPr rtlCol="0">
            <a:normAutofit fontScale="90000"/>
          </a:bodyPr>
          <a:lstStyle/>
          <a:p>
            <a:pPr eaLnBrk="1" fontAlgn="auto" hangingPunct="1">
              <a:spcAft>
                <a:spcPts val="0"/>
              </a:spcAft>
              <a:defRPr/>
            </a:pPr>
            <a:r>
              <a:rPr lang="el-GR" sz="2800" b="1" dirty="0" smtClean="0">
                <a:latin typeface="Arial" charset="0"/>
              </a:rPr>
              <a:t>Ομοιότητες και διαφορές μεταξύ κινδύνου αγοράς και πιστωτικού κινδύνου</a:t>
            </a:r>
            <a:endParaRPr lang="en-GB" sz="2800" b="1" dirty="0" smtClean="0">
              <a:latin typeface="Arial" charset="0"/>
            </a:endParaRPr>
          </a:p>
        </p:txBody>
      </p:sp>
      <p:sp>
        <p:nvSpPr>
          <p:cNvPr id="15363" name="Rectangle 3"/>
          <p:cNvSpPr>
            <a:spLocks noGrp="1" noChangeArrowheads="1"/>
          </p:cNvSpPr>
          <p:nvPr>
            <p:ph type="body" idx="1"/>
          </p:nvPr>
        </p:nvSpPr>
        <p:spPr>
          <a:xfrm>
            <a:off x="468313" y="908050"/>
            <a:ext cx="8229600" cy="5949950"/>
          </a:xfrm>
        </p:spPr>
        <p:txBody>
          <a:bodyPr/>
          <a:lstStyle/>
          <a:p>
            <a:pPr eaLnBrk="1" hangingPunct="1"/>
            <a:r>
              <a:rPr lang="el-GR" sz="2400" smtClean="0">
                <a:latin typeface="Arial" pitchFamily="34" charset="0"/>
              </a:rPr>
              <a:t>Τρίτον, η ύπαρξη ορισμένων τεχνικών διευκολύνσεων, όπως οι εγγυήσεις δανείων, σε συνδυασμό με την αβεβαιότητα ως προς το ύψος των επισφαλών απαιτήσεων που θα καλυφθούν από τη διεκδίκηση με ένδικα μέσα, καθιστούν την </a:t>
            </a:r>
            <a:r>
              <a:rPr lang="el-GR" sz="2400" b="1" smtClean="0">
                <a:latin typeface="Arial" pitchFamily="34" charset="0"/>
              </a:rPr>
              <a:t>ακριβή εκτίμηση της έκθεσης στον πιστωτικό κίνδυνο περισσότερο πολύπλοκη.</a:t>
            </a:r>
          </a:p>
          <a:p>
            <a:pPr eaLnBrk="1" hangingPunct="1"/>
            <a:r>
              <a:rPr lang="el-GR" sz="2400" smtClean="0">
                <a:latin typeface="Arial" pitchFamily="34" charset="0"/>
              </a:rPr>
              <a:t>Τέταρτον, υπάρχουν </a:t>
            </a:r>
            <a:r>
              <a:rPr lang="el-GR" sz="2400" b="1" smtClean="0">
                <a:latin typeface="Arial" pitchFamily="34" charset="0"/>
              </a:rPr>
              <a:t>πολύ λιγότερα εργαλεία κάλυψης (</a:t>
            </a:r>
            <a:r>
              <a:rPr lang="en-US" sz="2400" b="1" smtClean="0">
                <a:latin typeface="Arial" pitchFamily="34" charset="0"/>
              </a:rPr>
              <a:t>hedging instruments)</a:t>
            </a:r>
            <a:r>
              <a:rPr lang="en-US" sz="2400" smtClean="0">
                <a:latin typeface="Arial" pitchFamily="34" charset="0"/>
              </a:rPr>
              <a:t> </a:t>
            </a:r>
            <a:r>
              <a:rPr lang="el-GR" sz="2400" smtClean="0">
                <a:latin typeface="Arial" pitchFamily="34" charset="0"/>
              </a:rPr>
              <a:t>διαθέσιμα για τον πιστωτικό κίνδυνο από ότι για τον κίνδυνο αγοράς.</a:t>
            </a:r>
          </a:p>
          <a:p>
            <a:pPr eaLnBrk="1" hangingPunct="1"/>
            <a:r>
              <a:rPr lang="el-GR" sz="2400" smtClean="0">
                <a:latin typeface="Arial" pitchFamily="34" charset="0"/>
              </a:rPr>
              <a:t>Τέλος, το </a:t>
            </a:r>
            <a:r>
              <a:rPr lang="el-GR" sz="2400" b="1" smtClean="0">
                <a:latin typeface="Arial" pitchFamily="34" charset="0"/>
              </a:rPr>
              <a:t>χαρτοφυλάκιο δανείων έχει μικρότερες δυνατότητες διαφοροποίησης και συνεπώς μικρότερη διασπορά του κινδύνου.</a:t>
            </a:r>
            <a:endParaRPr lang="en-GB" sz="2400" b="1" smtClean="0">
              <a:latin typeface="Arial" pitchFamily="34" charset="0"/>
            </a:endParaRP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1 - Τίτλος"/>
          <p:cNvSpPr>
            <a:spLocks noGrp="1"/>
          </p:cNvSpPr>
          <p:nvPr>
            <p:ph type="title"/>
          </p:nvPr>
        </p:nvSpPr>
        <p:spPr>
          <a:xfrm>
            <a:off x="142875" y="274638"/>
            <a:ext cx="8786813" cy="511175"/>
          </a:xfrm>
        </p:spPr>
        <p:txBody>
          <a:bodyPr/>
          <a:lstStyle/>
          <a:p>
            <a:pPr eaLnBrk="1" hangingPunct="1"/>
            <a:r>
              <a:rPr lang="el-GR" b="1" smtClean="0"/>
              <a:t>ΤΙΤΛΟΠΟΙΗΣΗ ΤΡΑΠΕΖΙΚΩΝ ΑΠΑΙΤΗΣΕΩΝ</a:t>
            </a:r>
          </a:p>
        </p:txBody>
      </p:sp>
      <p:sp>
        <p:nvSpPr>
          <p:cNvPr id="114691" name="2 - Θέση περιεχομένου"/>
          <p:cNvSpPr>
            <a:spLocks noGrp="1"/>
          </p:cNvSpPr>
          <p:nvPr>
            <p:ph idx="1"/>
          </p:nvPr>
        </p:nvSpPr>
        <p:spPr>
          <a:xfrm>
            <a:off x="0" y="1214438"/>
            <a:ext cx="9144000" cy="5643562"/>
          </a:xfrm>
        </p:spPr>
        <p:txBody>
          <a:bodyPr/>
          <a:lstStyle/>
          <a:p>
            <a:pPr eaLnBrk="1" hangingPunct="1">
              <a:buFont typeface="Arial" pitchFamily="34" charset="0"/>
              <a:buNone/>
            </a:pPr>
            <a:r>
              <a:rPr lang="el-GR" smtClean="0"/>
              <a:t>Μέσω της τιτλοποίησης (securitization) μια τράπεζα</a:t>
            </a:r>
          </a:p>
          <a:p>
            <a:pPr eaLnBrk="1" hangingPunct="1">
              <a:buFont typeface="Arial" pitchFamily="34" charset="0"/>
              <a:buNone/>
            </a:pPr>
            <a:r>
              <a:rPr lang="el-GR" smtClean="0"/>
              <a:t>μεταβιβάζει τον πιστωτικό κίνδυνο που ενυπάρχει σε</a:t>
            </a:r>
          </a:p>
          <a:p>
            <a:pPr eaLnBrk="1" hangingPunct="1">
              <a:buFont typeface="Arial" pitchFamily="34" charset="0"/>
              <a:buNone/>
            </a:pPr>
            <a:r>
              <a:rPr lang="el-GR" smtClean="0"/>
              <a:t>ένα χαρτοφυλάκιο π.χ δανείων της σε άλλους</a:t>
            </a:r>
          </a:p>
          <a:p>
            <a:pPr eaLnBrk="1" hangingPunct="1">
              <a:buFont typeface="Arial" pitchFamily="34" charset="0"/>
              <a:buNone/>
            </a:pPr>
            <a:r>
              <a:rPr lang="el-GR" smtClean="0"/>
              <a:t>επενδυτές (π.χ τράπεζες, hedge funds, ασφαλιστικές</a:t>
            </a:r>
          </a:p>
          <a:p>
            <a:pPr eaLnBrk="1" hangingPunct="1">
              <a:buFont typeface="Arial" pitchFamily="34" charset="0"/>
              <a:buNone/>
            </a:pPr>
            <a:r>
              <a:rPr lang="el-GR" smtClean="0"/>
              <a:t>εταιρίες).</a:t>
            </a: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1 - Τίτλος"/>
          <p:cNvSpPr>
            <a:spLocks noGrp="1"/>
          </p:cNvSpPr>
          <p:nvPr>
            <p:ph type="title"/>
          </p:nvPr>
        </p:nvSpPr>
        <p:spPr>
          <a:xfrm>
            <a:off x="457200" y="274638"/>
            <a:ext cx="8229600" cy="439737"/>
          </a:xfrm>
        </p:spPr>
        <p:txBody>
          <a:bodyPr/>
          <a:lstStyle/>
          <a:p>
            <a:pPr eaLnBrk="1" hangingPunct="1"/>
            <a:r>
              <a:rPr lang="el-GR" sz="3200" b="1" smtClean="0"/>
              <a:t>ΤΙΤΛΟΠΟΙΗΣΗ ΤΡΑΠΕΖΙΚΩΝ ΑΠΑΙΤΗΣΕΩΝ</a:t>
            </a:r>
          </a:p>
        </p:txBody>
      </p:sp>
      <p:sp>
        <p:nvSpPr>
          <p:cNvPr id="20483" name="2 - Θέση περιεχομένου"/>
          <p:cNvSpPr>
            <a:spLocks noGrp="1"/>
          </p:cNvSpPr>
          <p:nvPr>
            <p:ph idx="1"/>
          </p:nvPr>
        </p:nvSpPr>
        <p:spPr>
          <a:xfrm>
            <a:off x="0" y="1000125"/>
            <a:ext cx="9144000" cy="5715000"/>
          </a:xfrm>
        </p:spPr>
        <p:txBody>
          <a:bodyPr/>
          <a:lstStyle/>
          <a:p>
            <a:pPr eaLnBrk="1" hangingPunct="1">
              <a:buFont typeface="Arial" charset="0"/>
              <a:buNone/>
              <a:defRPr/>
            </a:pPr>
            <a:r>
              <a:rPr lang="el-GR" sz="2800" dirty="0" smtClean="0"/>
              <a:t>Η μεταβίβαση είναι δυνατή με δύο τρόπους:</a:t>
            </a:r>
          </a:p>
          <a:p>
            <a:pPr marL="514350" indent="-514350" eaLnBrk="1" hangingPunct="1">
              <a:buFont typeface="Arial" charset="0"/>
              <a:buAutoNum type="arabicParenR"/>
              <a:defRPr/>
            </a:pPr>
            <a:r>
              <a:rPr lang="el-GR" sz="2800" dirty="0" smtClean="0"/>
              <a:t>Με οριστική εκχώρηση του χαρτοφυλακίου έναντι μετρητών σε μια SPV. Αυτή, με εγγύηση τις υποκείμενες αξίες, χρηματοδοτεί την αγορά με έκδοση rated ομολόγου που εξυπηρετείται από την ωρίμανση στο χαρτοφυλάκιο,</a:t>
            </a:r>
          </a:p>
          <a:p>
            <a:pPr eaLnBrk="1" hangingPunct="1">
              <a:buFont typeface="Arial" charset="0"/>
              <a:buNone/>
              <a:defRPr/>
            </a:pPr>
            <a:r>
              <a:rPr lang="el-GR" sz="2800" dirty="0" smtClean="0"/>
              <a:t>2) Με την πληρωμή ασφαλίστρων σε μια SPV, ώστε να αναλάβει τον πιστωτικό κίνδυνο (synthetic securitization), H SPV εκδίδει ομολόγα, τα οποία συνδέονται με τον πιστωτικό κίνδυνο του χαρτοφυλακίου (credit linked notes) ή προβαίνει σε ανταλλαγές κινδύνου πιστωτικής αθέτησης (credit default swaps) με άλλες επενδυτικές τράπεζες.</a:t>
            </a:r>
          </a:p>
          <a:p>
            <a:pPr eaLnBrk="1" hangingPunct="1">
              <a:buFont typeface="Arial" charset="0"/>
              <a:buNone/>
              <a:defRPr/>
            </a:pPr>
            <a:endParaRPr lang="el-GR" sz="2800" dirty="0" smtClean="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1 - Τίτλος"/>
          <p:cNvSpPr>
            <a:spLocks noGrp="1"/>
          </p:cNvSpPr>
          <p:nvPr>
            <p:ph type="title"/>
          </p:nvPr>
        </p:nvSpPr>
        <p:spPr>
          <a:xfrm>
            <a:off x="142875" y="274638"/>
            <a:ext cx="8858250" cy="511175"/>
          </a:xfrm>
        </p:spPr>
        <p:txBody>
          <a:bodyPr/>
          <a:lstStyle/>
          <a:p>
            <a:pPr eaLnBrk="1" hangingPunct="1"/>
            <a:r>
              <a:rPr lang="el-GR" sz="3200" b="1" smtClean="0"/>
              <a:t>ΤΙΤΛΟΠΟΙΗΣΗ ΤΡΑΠΕΖΙΚΩΝ ΑΠΑΙΤΗΣΕΩΝ</a:t>
            </a:r>
            <a:endParaRPr lang="el-GR" sz="3200" smtClean="0"/>
          </a:p>
        </p:txBody>
      </p:sp>
      <p:sp>
        <p:nvSpPr>
          <p:cNvPr id="116739" name="2 - Θέση περιεχομένου"/>
          <p:cNvSpPr>
            <a:spLocks noGrp="1"/>
          </p:cNvSpPr>
          <p:nvPr>
            <p:ph idx="1"/>
          </p:nvPr>
        </p:nvSpPr>
        <p:spPr>
          <a:xfrm>
            <a:off x="142875" y="928688"/>
            <a:ext cx="9001125" cy="5786437"/>
          </a:xfrm>
        </p:spPr>
        <p:txBody>
          <a:bodyPr/>
          <a:lstStyle/>
          <a:p>
            <a:pPr eaLnBrk="1" hangingPunct="1">
              <a:buFont typeface="Arial" pitchFamily="34" charset="0"/>
              <a:buNone/>
            </a:pPr>
            <a:r>
              <a:rPr lang="el-GR" sz="2800" smtClean="0"/>
              <a:t>Έτσι οι τράπεζες επιτυγχάνουν περιορισμό του κινδύνου,</a:t>
            </a:r>
          </a:p>
          <a:p>
            <a:pPr eaLnBrk="1" hangingPunct="1">
              <a:buFont typeface="Arial" pitchFamily="34" charset="0"/>
              <a:buNone/>
            </a:pPr>
            <a:r>
              <a:rPr lang="el-GR" sz="2800" smtClean="0"/>
              <a:t>που επιτρέπει επέκταση του ενεργητικού τους με τα ίδια</a:t>
            </a:r>
          </a:p>
          <a:p>
            <a:pPr eaLnBrk="1" hangingPunct="1">
              <a:buFont typeface="Arial" pitchFamily="34" charset="0"/>
              <a:buNone/>
            </a:pPr>
            <a:r>
              <a:rPr lang="el-GR" sz="2800" smtClean="0"/>
              <a:t>κεφάλαια που διαθέτουν και αντιμετώπιση προβλημάτων</a:t>
            </a:r>
          </a:p>
          <a:p>
            <a:pPr eaLnBrk="1" hangingPunct="1">
              <a:buFont typeface="Arial" pitchFamily="34" charset="0"/>
              <a:buNone/>
            </a:pPr>
            <a:r>
              <a:rPr lang="el-GR" sz="2800" smtClean="0"/>
              <a:t>Κεφαλαιακής Επάρκειας. Οι τράπεζες μπορούν να</a:t>
            </a:r>
          </a:p>
          <a:p>
            <a:pPr eaLnBrk="1" hangingPunct="1">
              <a:buFont typeface="Arial" pitchFamily="34" charset="0"/>
              <a:buNone/>
            </a:pPr>
            <a:r>
              <a:rPr lang="el-GR" sz="2800" smtClean="0"/>
              <a:t>μεταβιβάζουν κινδύνους, να μεσολαβούν στη μεταβίβαση ή</a:t>
            </a:r>
          </a:p>
          <a:p>
            <a:pPr eaLnBrk="1" hangingPunct="1">
              <a:buFont typeface="Arial" pitchFamily="34" charset="0"/>
              <a:buNone/>
            </a:pPr>
            <a:r>
              <a:rPr lang="el-GR" sz="2800" smtClean="0"/>
              <a:t>να αναλαμβάνουν μεταβιβαζομένους κινδύνους, ιδίως</a:t>
            </a:r>
          </a:p>
          <a:p>
            <a:pPr eaLnBrk="1" hangingPunct="1">
              <a:buFont typeface="Arial" pitchFamily="34" charset="0"/>
              <a:buNone/>
            </a:pPr>
            <a:r>
              <a:rPr lang="el-GR" sz="2800" smtClean="0"/>
              <a:t>οι μεγάλες τράπεζες. Η μεταβίβαση κινδύνου στις τράπεζες</a:t>
            </a:r>
          </a:p>
          <a:p>
            <a:pPr eaLnBrk="1" hangingPunct="1">
              <a:buFont typeface="Arial" pitchFamily="34" charset="0"/>
              <a:buNone/>
            </a:pPr>
            <a:r>
              <a:rPr lang="el-GR" sz="2800" smtClean="0"/>
              <a:t>και άλλους φορείς βοηθά στην ανάπτυξη της αγοράς.</a:t>
            </a:r>
          </a:p>
          <a:p>
            <a:pPr eaLnBrk="1" hangingPunct="1">
              <a:buFont typeface="Arial" pitchFamily="34" charset="0"/>
              <a:buNone/>
            </a:pPr>
            <a:r>
              <a:rPr lang="el-GR" sz="2800" smtClean="0"/>
              <a:t>Σημαντικός είναι ο ρόλος των εταιριών μέτρησης</a:t>
            </a:r>
          </a:p>
          <a:p>
            <a:pPr eaLnBrk="1" hangingPunct="1">
              <a:buFont typeface="Arial" pitchFamily="34" charset="0"/>
              <a:buNone/>
            </a:pPr>
            <a:r>
              <a:rPr lang="el-GR" sz="2800" smtClean="0"/>
              <a:t>πιστοληπτικής ικανότητας (rating).</a:t>
            </a: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1 - Τίτλος"/>
          <p:cNvSpPr>
            <a:spLocks noGrp="1"/>
          </p:cNvSpPr>
          <p:nvPr>
            <p:ph type="title"/>
          </p:nvPr>
        </p:nvSpPr>
        <p:spPr>
          <a:xfrm>
            <a:off x="214313" y="142875"/>
            <a:ext cx="8786812" cy="857250"/>
          </a:xfrm>
        </p:spPr>
        <p:txBody>
          <a:bodyPr/>
          <a:lstStyle/>
          <a:p>
            <a:pPr eaLnBrk="1" hangingPunct="1"/>
            <a:r>
              <a:rPr lang="el-GR" sz="3200" b="1" smtClean="0"/>
              <a:t>ΒΑΣΙΚΕΣ ΚΑΤΗΓΟΡΙΕΣ ΤΙΤΛΤΟΠΟΙΗΣΗΣ ΤΡΑΠΕΖΙΚΩΝ ΑΠΑΙΤΗΣΕΩΝ</a:t>
            </a:r>
          </a:p>
        </p:txBody>
      </p:sp>
      <p:sp>
        <p:nvSpPr>
          <p:cNvPr id="117763" name="2 - Θέση περιεχομένου"/>
          <p:cNvSpPr>
            <a:spLocks noGrp="1"/>
          </p:cNvSpPr>
          <p:nvPr>
            <p:ph idx="1"/>
          </p:nvPr>
        </p:nvSpPr>
        <p:spPr>
          <a:xfrm>
            <a:off x="142875" y="1071563"/>
            <a:ext cx="8786813" cy="5643562"/>
          </a:xfrm>
        </p:spPr>
        <p:txBody>
          <a:bodyPr/>
          <a:lstStyle/>
          <a:p>
            <a:pPr eaLnBrk="1" hangingPunct="1">
              <a:buFont typeface="Arial" pitchFamily="34" charset="0"/>
              <a:buNone/>
            </a:pPr>
            <a:r>
              <a:rPr lang="el-GR" smtClean="0"/>
              <a:t>1) </a:t>
            </a:r>
            <a:r>
              <a:rPr lang="el-GR" u="sng" smtClean="0"/>
              <a:t>Τιτλοποίηση τοις μετρητοίς: </a:t>
            </a:r>
            <a:r>
              <a:rPr lang="el-GR" smtClean="0"/>
              <a:t>Μεταφέρεται χαρτοφυλάκιο δανείων σε μια ΕΕΣ (SPV), η οποία εκδίδει ομολογιακά δάνεια. Από την πώλησή τους αμείβεται η τράπεζα, αυξάνονται τα ρευστά της διαθέσιμα και μειώνονται αντίστοιχα οι χορηγήσεις. </a:t>
            </a: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1 - Τίτλος"/>
          <p:cNvSpPr>
            <a:spLocks noGrp="1"/>
          </p:cNvSpPr>
          <p:nvPr>
            <p:ph type="title"/>
          </p:nvPr>
        </p:nvSpPr>
        <p:spPr>
          <a:xfrm>
            <a:off x="457200" y="274638"/>
            <a:ext cx="8229600" cy="654050"/>
          </a:xfrm>
        </p:spPr>
        <p:txBody>
          <a:bodyPr/>
          <a:lstStyle/>
          <a:p>
            <a:pPr eaLnBrk="1" hangingPunct="1"/>
            <a:r>
              <a:rPr lang="el-GR" sz="3600" b="1" smtClean="0"/>
              <a:t>1) ΤΙΤΛΟΠΟΙΗΣΗ ΤΟΙΣ ΜΕΤΡΗΤΟΙΣ</a:t>
            </a:r>
          </a:p>
        </p:txBody>
      </p:sp>
      <p:sp>
        <p:nvSpPr>
          <p:cNvPr id="118787" name="2 - Θέση περιεχομένου"/>
          <p:cNvSpPr>
            <a:spLocks noGrp="1"/>
          </p:cNvSpPr>
          <p:nvPr>
            <p:ph idx="1"/>
          </p:nvPr>
        </p:nvSpPr>
        <p:spPr>
          <a:xfrm>
            <a:off x="142875" y="1071563"/>
            <a:ext cx="8858250" cy="5643562"/>
          </a:xfrm>
        </p:spPr>
        <p:txBody>
          <a:bodyPr/>
          <a:lstStyle/>
          <a:p>
            <a:pPr eaLnBrk="1" hangingPunct="1">
              <a:buFont typeface="Arial" pitchFamily="34" charset="0"/>
              <a:buNone/>
            </a:pPr>
            <a:r>
              <a:rPr lang="el-GR" smtClean="0"/>
              <a:t>Διακρίνουμε: </a:t>
            </a:r>
          </a:p>
          <a:p>
            <a:pPr eaLnBrk="1" hangingPunct="1"/>
            <a:r>
              <a:rPr lang="el-GR" smtClean="0"/>
              <a:t>Α. Παραδοσιακή Τιτλοποίηση χαρτοφυλακίων με ομοειδή δάνεια με προκαθορισμένες μελλοντικές ροές.</a:t>
            </a:r>
          </a:p>
          <a:p>
            <a:pPr eaLnBrk="1" hangingPunct="1"/>
            <a:r>
              <a:rPr lang="el-GR" smtClean="0"/>
              <a:t>Β. Τιτλοποίηση απαιτήσεων διαφόρων κατηγοριών επιχειρηματικών δανείων και ανακυκλούμενων πιστώσεων (μεταβαλλόμενα δάνεια που μεταβιβάζονται σε SPV, στο οποίο συμμετέχει και η τράπεζα, η οποία τελικά παίρνει ότι απομένει μετά την εξυπηρέτηση των ομολόγων που εκδίδονται).</a:t>
            </a:r>
          </a:p>
          <a:p>
            <a:pPr eaLnBrk="1" hangingPunct="1"/>
            <a:endParaRPr lang="el-GR" smtClean="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1 - Τίτλος"/>
          <p:cNvSpPr>
            <a:spLocks noGrp="1"/>
          </p:cNvSpPr>
          <p:nvPr>
            <p:ph type="title"/>
          </p:nvPr>
        </p:nvSpPr>
        <p:spPr>
          <a:xfrm>
            <a:off x="214313" y="274638"/>
            <a:ext cx="8715375" cy="725487"/>
          </a:xfrm>
        </p:spPr>
        <p:txBody>
          <a:bodyPr/>
          <a:lstStyle/>
          <a:p>
            <a:pPr eaLnBrk="1" hangingPunct="1"/>
            <a:r>
              <a:rPr lang="el-GR" sz="3200" b="1" smtClean="0"/>
              <a:t>ΒΑΣΙΚΕΣ ΚΑΤΗΓΟΡΙΕΣ ΤΙΤΛΤΟΠΟΙΗΣΗΣ ΤΡΑΠΕΖΙΚΩΝ ΑΠΑΙΤΗΣΕΩΝ</a:t>
            </a:r>
            <a:endParaRPr lang="el-GR" sz="3200" smtClean="0"/>
          </a:p>
        </p:txBody>
      </p:sp>
      <p:sp>
        <p:nvSpPr>
          <p:cNvPr id="119811" name="2 - Θέση περιεχομένου"/>
          <p:cNvSpPr>
            <a:spLocks noGrp="1"/>
          </p:cNvSpPr>
          <p:nvPr>
            <p:ph idx="1"/>
          </p:nvPr>
        </p:nvSpPr>
        <p:spPr>
          <a:xfrm>
            <a:off x="142875" y="1214438"/>
            <a:ext cx="9001125" cy="5357812"/>
          </a:xfrm>
        </p:spPr>
        <p:txBody>
          <a:bodyPr/>
          <a:lstStyle/>
          <a:p>
            <a:pPr eaLnBrk="1" hangingPunct="1">
              <a:buFont typeface="Arial" pitchFamily="34" charset="0"/>
              <a:buNone/>
            </a:pPr>
            <a:r>
              <a:rPr lang="el-GR" smtClean="0"/>
              <a:t>2) </a:t>
            </a:r>
            <a:r>
              <a:rPr lang="el-GR" u="sng" smtClean="0"/>
              <a:t>Τιτλοποίηση απαιτήσεων συνθετικής μορφής: </a:t>
            </a:r>
            <a:r>
              <a:rPr lang="el-GR" smtClean="0"/>
              <a:t>Πραγματοποιείται μεταφορά πιστωτικού κινδύνου, η οποία προκύπτει από το χαρτοφυλάκιο μέσω πιστωτικών παραγώγων και η οποία είναι είτε χρηματοδοτούμενη με τη μορφή έκδοσης ομολόγων (credit linked notes), είτε με τη μορφή συμβολαίου ανταλλαγής του κινδύνου χρεωκοπίας του χαρτοφυλακίου (credit default swap).</a:t>
            </a: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1 - Τίτλος"/>
          <p:cNvSpPr>
            <a:spLocks noGrp="1"/>
          </p:cNvSpPr>
          <p:nvPr>
            <p:ph type="title"/>
          </p:nvPr>
        </p:nvSpPr>
        <p:spPr>
          <a:xfrm>
            <a:off x="214313" y="274638"/>
            <a:ext cx="8643937" cy="1143000"/>
          </a:xfrm>
        </p:spPr>
        <p:txBody>
          <a:bodyPr/>
          <a:lstStyle/>
          <a:p>
            <a:pPr eaLnBrk="1" hangingPunct="1"/>
            <a:r>
              <a:rPr lang="el-GR" smtClean="0"/>
              <a:t/>
            </a:r>
            <a:br>
              <a:rPr lang="el-GR" smtClean="0"/>
            </a:br>
            <a:r>
              <a:rPr lang="el-GR" b="1" smtClean="0"/>
              <a:t> </a:t>
            </a:r>
            <a:r>
              <a:rPr lang="el-GR" sz="3600" b="1" smtClean="0"/>
              <a:t>ΚΡΙΤΗΡΙΑ ΕΠΙΛΟΓΗΣ ΜΕΤΑΞΥ ΤΩΝ ΔΥΟ ΜΟΡΦΩΝ ΤΙΤΛΟΠΟΙΗΣΗΣ </a:t>
            </a:r>
            <a:r>
              <a:rPr lang="el-GR" smtClean="0"/>
              <a:t/>
            </a:r>
            <a:br>
              <a:rPr lang="el-GR" smtClean="0"/>
            </a:br>
            <a:endParaRPr lang="el-GR" sz="3600" smtClean="0"/>
          </a:p>
        </p:txBody>
      </p:sp>
      <p:sp>
        <p:nvSpPr>
          <p:cNvPr id="25603" name="2 - Θέση περιεχομένου"/>
          <p:cNvSpPr>
            <a:spLocks noGrp="1"/>
          </p:cNvSpPr>
          <p:nvPr>
            <p:ph idx="1"/>
          </p:nvPr>
        </p:nvSpPr>
        <p:spPr>
          <a:xfrm>
            <a:off x="0" y="1600200"/>
            <a:ext cx="9144000" cy="5257800"/>
          </a:xfrm>
        </p:spPr>
        <p:txBody>
          <a:bodyPr/>
          <a:lstStyle/>
          <a:p>
            <a:pPr marL="514350" indent="-514350" eaLnBrk="1" hangingPunct="1">
              <a:buFont typeface="+mj-lt"/>
              <a:buAutoNum type="arabicPeriod"/>
              <a:defRPr/>
            </a:pPr>
            <a:r>
              <a:rPr lang="el-GR" dirty="0" smtClean="0"/>
              <a:t>Τα νομικά συστήματα</a:t>
            </a:r>
          </a:p>
          <a:p>
            <a:pPr marL="514350" indent="-514350" eaLnBrk="1" hangingPunct="1">
              <a:buFont typeface="+mj-lt"/>
              <a:buAutoNum type="arabicPeriod"/>
              <a:defRPr/>
            </a:pPr>
            <a:r>
              <a:rPr lang="el-GR" dirty="0" smtClean="0"/>
              <a:t>Οι επιχειρηματικές πρακτικές</a:t>
            </a:r>
          </a:p>
          <a:p>
            <a:pPr marL="514350" indent="-514350" eaLnBrk="1" hangingPunct="1">
              <a:buFont typeface="+mj-lt"/>
              <a:buAutoNum type="arabicPeriod"/>
              <a:defRPr/>
            </a:pPr>
            <a:r>
              <a:rPr lang="el-GR" dirty="0" smtClean="0"/>
              <a:t>Τα προβλεπόμενα σε περίπτωση χρεωκοπίας</a:t>
            </a:r>
          </a:p>
          <a:p>
            <a:pPr marL="514350" indent="-514350" eaLnBrk="1" hangingPunct="1">
              <a:buFont typeface="+mj-lt"/>
              <a:buAutoNum type="arabicPeriod"/>
              <a:defRPr/>
            </a:pPr>
            <a:r>
              <a:rPr lang="el-GR" dirty="0" smtClean="0"/>
              <a:t>Ο επιτρεπτός βαθμός μείωσης του σταθμισμένου ως προς τον κίνδυνο ενεργητικού, σύμφωνα με την τιτλοποίηση απαιτήσεων συνθετικής μορφής</a:t>
            </a:r>
          </a:p>
          <a:p>
            <a:pPr marL="514350" indent="-514350" eaLnBrk="1" hangingPunct="1">
              <a:buFont typeface="+mj-lt"/>
              <a:buAutoNum type="arabicPeriod"/>
              <a:defRPr/>
            </a:pPr>
            <a:r>
              <a:rPr lang="el-GR" dirty="0" smtClean="0"/>
              <a:t>Ο βαθμός διευκόλυνσης για την προσέλκυση κεφαλαίων χαμηλού κόστους</a:t>
            </a:r>
          </a:p>
          <a:p>
            <a:pPr eaLnBrk="1" hangingPunct="1">
              <a:buFont typeface="Arial" charset="0"/>
              <a:buNone/>
              <a:defRPr/>
            </a:pPr>
            <a:endParaRPr lang="el-GR" dirty="0" smtClean="0"/>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1 - Τίτλος"/>
          <p:cNvSpPr>
            <a:spLocks noGrp="1"/>
          </p:cNvSpPr>
          <p:nvPr>
            <p:ph type="title"/>
          </p:nvPr>
        </p:nvSpPr>
        <p:spPr>
          <a:xfrm>
            <a:off x="0" y="274638"/>
            <a:ext cx="9001125" cy="582612"/>
          </a:xfrm>
        </p:spPr>
        <p:txBody>
          <a:bodyPr/>
          <a:lstStyle/>
          <a:p>
            <a:pPr eaLnBrk="1" hangingPunct="1"/>
            <a:r>
              <a:rPr lang="el-GR" sz="3600" b="1" smtClean="0"/>
              <a:t>ΟΦΕΛΗ ΑΠΟ ΤΗΝ ΤΙΤΛΟΠΟΙΗΣΗ ΑΠΑΙΤΗΣΕΩΝ</a:t>
            </a:r>
          </a:p>
        </p:txBody>
      </p:sp>
      <p:sp>
        <p:nvSpPr>
          <p:cNvPr id="26627" name="2 - Θέση περιεχομένου"/>
          <p:cNvSpPr>
            <a:spLocks noGrp="1"/>
          </p:cNvSpPr>
          <p:nvPr>
            <p:ph idx="1"/>
          </p:nvPr>
        </p:nvSpPr>
        <p:spPr>
          <a:xfrm>
            <a:off x="0" y="928688"/>
            <a:ext cx="9001125" cy="5929312"/>
          </a:xfrm>
        </p:spPr>
        <p:txBody>
          <a:bodyPr/>
          <a:lstStyle/>
          <a:p>
            <a:pPr marL="514350" indent="-514350" eaLnBrk="1" hangingPunct="1">
              <a:buFont typeface="+mj-lt"/>
              <a:buAutoNum type="arabicPeriod"/>
              <a:defRPr/>
            </a:pPr>
            <a:r>
              <a:rPr lang="el-GR" dirty="0" smtClean="0"/>
              <a:t>Διατήρηση ικανοποιητικού βαθμού κεφαλαιακής επάρκειας</a:t>
            </a:r>
          </a:p>
          <a:p>
            <a:pPr marL="514350" indent="-514350" eaLnBrk="1" hangingPunct="1">
              <a:buFont typeface="+mj-lt"/>
              <a:buAutoNum type="arabicPeriod"/>
              <a:defRPr/>
            </a:pPr>
            <a:r>
              <a:rPr lang="el-GR" dirty="0" smtClean="0"/>
              <a:t>Ενίσχυση του βαθμού ρευστότητας του ενεργητικού των τραπεζών</a:t>
            </a:r>
          </a:p>
          <a:p>
            <a:pPr marL="514350" indent="-514350" eaLnBrk="1" hangingPunct="1">
              <a:buFont typeface="+mj-lt"/>
              <a:buAutoNum type="arabicPeriod"/>
              <a:defRPr/>
            </a:pPr>
            <a:r>
              <a:rPr lang="el-GR" dirty="0" smtClean="0"/>
              <a:t>Δυνατότητα ενίσχυσης της αποδοτικότητας των ιδίων κεφαλαίων των τραπεζών και βελτίωσης των ROA και ROE</a:t>
            </a:r>
          </a:p>
          <a:p>
            <a:pPr marL="514350" indent="-514350" eaLnBrk="1" hangingPunct="1">
              <a:buFont typeface="+mj-lt"/>
              <a:buAutoNum type="arabicPeriod"/>
              <a:defRPr/>
            </a:pPr>
            <a:r>
              <a:rPr lang="el-GR" dirty="0" smtClean="0"/>
              <a:t>Αποτελεσματική διαχείριση των κινδύνων των τραπεζών</a:t>
            </a:r>
          </a:p>
          <a:p>
            <a:pPr eaLnBrk="1" hangingPunct="1">
              <a:buFont typeface="Arial" charset="0"/>
              <a:buNone/>
              <a:defRPr/>
            </a:pPr>
            <a:endParaRPr lang="el-GR" dirty="0" smtClean="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1 - Τίτλος"/>
          <p:cNvSpPr>
            <a:spLocks noGrp="1"/>
          </p:cNvSpPr>
          <p:nvPr>
            <p:ph type="title"/>
          </p:nvPr>
        </p:nvSpPr>
        <p:spPr>
          <a:xfrm>
            <a:off x="214313" y="274638"/>
            <a:ext cx="8643937" cy="582612"/>
          </a:xfrm>
        </p:spPr>
        <p:txBody>
          <a:bodyPr/>
          <a:lstStyle/>
          <a:p>
            <a:pPr eaLnBrk="1" hangingPunct="1"/>
            <a:r>
              <a:rPr lang="el-GR" b="1" smtClean="0"/>
              <a:t>ΠΙΣΤΟΛΗΠΤΙΚΗ ΙΚΑΝΟΤΗΤΑ</a:t>
            </a:r>
          </a:p>
        </p:txBody>
      </p:sp>
      <p:sp>
        <p:nvSpPr>
          <p:cNvPr id="122883" name="2 - Θέση περιεχομένου"/>
          <p:cNvSpPr>
            <a:spLocks noGrp="1"/>
          </p:cNvSpPr>
          <p:nvPr>
            <p:ph idx="1"/>
          </p:nvPr>
        </p:nvSpPr>
        <p:spPr>
          <a:xfrm>
            <a:off x="142875" y="1000125"/>
            <a:ext cx="8786813" cy="5643563"/>
          </a:xfrm>
        </p:spPr>
        <p:txBody>
          <a:bodyPr/>
          <a:lstStyle/>
          <a:p>
            <a:pPr eaLnBrk="1" hangingPunct="1"/>
            <a:r>
              <a:rPr lang="el-GR" smtClean="0"/>
              <a:t>Εκτιμάται ο μέσος βαθμός πιστοληπτικής ικανότητας του χαρτοφυλακίου και η διασπορά του. Δίνεται η δυνατότητα υποβάθμισης ενός μέρους των εκδιδόμενων ομολόγων, ως αντιστάθμισμα για το υψηλότερο rating του μεγάλου μέρους των ομολόγων των χαρτοφυλακίων.</a:t>
            </a: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1 - Τίτλος"/>
          <p:cNvSpPr>
            <a:spLocks noGrp="1"/>
          </p:cNvSpPr>
          <p:nvPr>
            <p:ph type="title"/>
          </p:nvPr>
        </p:nvSpPr>
        <p:spPr>
          <a:xfrm>
            <a:off x="457200" y="274638"/>
            <a:ext cx="8229600" cy="511175"/>
          </a:xfrm>
        </p:spPr>
        <p:txBody>
          <a:bodyPr/>
          <a:lstStyle/>
          <a:p>
            <a:pPr eaLnBrk="1" hangingPunct="1"/>
            <a:r>
              <a:rPr lang="el-GR" b="1" smtClean="0"/>
              <a:t>ΠΙΣΤΟΛΗΠΤΙΚΗ ΙΚΑΝΟΤΗΤΑ</a:t>
            </a:r>
            <a:endParaRPr lang="el-GR" smtClean="0"/>
          </a:p>
        </p:txBody>
      </p:sp>
      <p:sp>
        <p:nvSpPr>
          <p:cNvPr id="123907" name="2 - Θέση περιεχομένου"/>
          <p:cNvSpPr>
            <a:spLocks noGrp="1"/>
          </p:cNvSpPr>
          <p:nvPr>
            <p:ph idx="1"/>
          </p:nvPr>
        </p:nvSpPr>
        <p:spPr>
          <a:xfrm>
            <a:off x="142875" y="1000125"/>
            <a:ext cx="8858250" cy="5715000"/>
          </a:xfrm>
        </p:spPr>
        <p:txBody>
          <a:bodyPr/>
          <a:lstStyle/>
          <a:p>
            <a:pPr eaLnBrk="1" hangingPunct="1"/>
            <a:endParaRPr lang="el-GR" smtClean="0"/>
          </a:p>
          <a:p>
            <a:pPr eaLnBrk="1" hangingPunct="1">
              <a:buFont typeface="Arial" pitchFamily="34" charset="0"/>
              <a:buNone/>
            </a:pPr>
            <a:r>
              <a:rPr lang="el-GR" smtClean="0"/>
              <a:t>Για την εκτίμηση εξετάζονται:</a:t>
            </a:r>
          </a:p>
          <a:p>
            <a:pPr eaLnBrk="1" hangingPunct="1"/>
            <a:r>
              <a:rPr lang="el-GR" smtClean="0"/>
              <a:t>οι χρηματικές ροές</a:t>
            </a:r>
          </a:p>
          <a:p>
            <a:pPr eaLnBrk="1" hangingPunct="1"/>
            <a:r>
              <a:rPr lang="el-GR" smtClean="0"/>
              <a:t>ακραίες καταστάσεις (stress tests)</a:t>
            </a:r>
          </a:p>
          <a:p>
            <a:pPr eaLnBrk="1" hangingPunct="1"/>
            <a:r>
              <a:rPr lang="el-GR" smtClean="0"/>
              <a:t>κίνδυνοι (αγοράς, νομικοί, κλπ)</a:t>
            </a:r>
          </a:p>
          <a:p>
            <a:pPr eaLnBrk="1" hangingPunct="1"/>
            <a:r>
              <a:rPr lang="el-GR" smtClean="0"/>
              <a:t>η πιστοληπτική ικανότητα του διαχειριστή</a:t>
            </a:r>
          </a:p>
          <a:p>
            <a:pPr eaLnBrk="1" hangingPunct="1">
              <a:buFont typeface="Arial" pitchFamily="34" charset="0"/>
              <a:buNone/>
            </a:pPr>
            <a:endParaRPr lang="el-GR"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85800" y="260350"/>
            <a:ext cx="7772400" cy="720725"/>
          </a:xfrm>
        </p:spPr>
        <p:txBody>
          <a:bodyPr/>
          <a:lstStyle/>
          <a:p>
            <a:pPr eaLnBrk="1" hangingPunct="1"/>
            <a:r>
              <a:rPr lang="el-GR" sz="3200" b="1" smtClean="0">
                <a:latin typeface="Arial" pitchFamily="34" charset="0"/>
              </a:rPr>
              <a:t>Διαδικασία πιστωτικής απόφασης</a:t>
            </a:r>
            <a:endParaRPr lang="en-GB" sz="3200" b="1" smtClean="0">
              <a:latin typeface="Arial" pitchFamily="34" charset="0"/>
            </a:endParaRPr>
          </a:p>
        </p:txBody>
      </p:sp>
      <p:sp>
        <p:nvSpPr>
          <p:cNvPr id="133123" name="Rectangle 3"/>
          <p:cNvSpPr>
            <a:spLocks noGrp="1" noChangeArrowheads="1"/>
          </p:cNvSpPr>
          <p:nvPr>
            <p:ph type="body" idx="1"/>
          </p:nvPr>
        </p:nvSpPr>
        <p:spPr>
          <a:xfrm>
            <a:off x="179388" y="981075"/>
            <a:ext cx="8964612" cy="5616575"/>
          </a:xfrm>
        </p:spPr>
        <p:txBody>
          <a:bodyPr rtlCol="0">
            <a:normAutofit lnSpcReduction="10000"/>
          </a:bodyPr>
          <a:lstStyle/>
          <a:p>
            <a:pPr eaLnBrk="1" fontAlgn="auto" hangingPunct="1">
              <a:lnSpc>
                <a:spcPct val="90000"/>
              </a:lnSpc>
              <a:spcAft>
                <a:spcPts val="0"/>
              </a:spcAft>
              <a:defRPr/>
            </a:pPr>
            <a:r>
              <a:rPr lang="el-GR" sz="2200" dirty="0" smtClean="0">
                <a:latin typeface="Arial" charset="0"/>
              </a:rPr>
              <a:t>Η διαδικασία της πιστωτικής απόφασης θα πρέπει να δίνει έμφαση στην </a:t>
            </a:r>
            <a:r>
              <a:rPr lang="el-GR" sz="2200" b="1" dirty="0" smtClean="0">
                <a:latin typeface="Arial" charset="0"/>
              </a:rPr>
              <a:t>πρόληψη,</a:t>
            </a:r>
            <a:r>
              <a:rPr lang="el-GR" sz="2200" dirty="0" smtClean="0">
                <a:latin typeface="Arial" charset="0"/>
              </a:rPr>
              <a:t> τον </a:t>
            </a:r>
            <a:r>
              <a:rPr lang="el-GR" sz="2200" b="1" dirty="0" smtClean="0">
                <a:latin typeface="Arial" charset="0"/>
              </a:rPr>
              <a:t>εντοπισμό</a:t>
            </a:r>
            <a:r>
              <a:rPr lang="el-GR" sz="2200" dirty="0" smtClean="0">
                <a:latin typeface="Arial" charset="0"/>
              </a:rPr>
              <a:t> και την </a:t>
            </a:r>
            <a:r>
              <a:rPr lang="el-GR" sz="2200" b="1" dirty="0" smtClean="0">
                <a:latin typeface="Arial" charset="0"/>
              </a:rPr>
              <a:t>ανάλυση</a:t>
            </a:r>
            <a:r>
              <a:rPr lang="el-GR" sz="2200" dirty="0" smtClean="0">
                <a:latin typeface="Arial" charset="0"/>
              </a:rPr>
              <a:t> των πιθανών προβλημάτων. </a:t>
            </a:r>
          </a:p>
          <a:p>
            <a:pPr lvl="1" eaLnBrk="1" fontAlgn="auto" hangingPunct="1">
              <a:lnSpc>
                <a:spcPct val="90000"/>
              </a:lnSpc>
              <a:spcAft>
                <a:spcPts val="0"/>
              </a:spcAft>
              <a:defRPr/>
            </a:pPr>
            <a:r>
              <a:rPr lang="el-GR" sz="2200" b="1" dirty="0" smtClean="0">
                <a:latin typeface="Arial" charset="0"/>
              </a:rPr>
              <a:t>Η πρόληψη αναφέρεται</a:t>
            </a:r>
            <a:r>
              <a:rPr lang="el-GR" sz="2200" dirty="0" smtClean="0">
                <a:latin typeface="Arial" charset="0"/>
              </a:rPr>
              <a:t> στην απόφαση αν θα χορηγηθεί ή όχι πίστη.</a:t>
            </a:r>
          </a:p>
          <a:p>
            <a:pPr lvl="1" eaLnBrk="1" fontAlgn="auto" hangingPunct="1">
              <a:lnSpc>
                <a:spcPct val="90000"/>
              </a:lnSpc>
              <a:spcAft>
                <a:spcPts val="0"/>
              </a:spcAft>
              <a:defRPr/>
            </a:pPr>
            <a:r>
              <a:rPr lang="el-GR" sz="2200" b="1" dirty="0" smtClean="0">
                <a:latin typeface="Arial" charset="0"/>
              </a:rPr>
              <a:t>Ο εντοπισμός αναφέρεται</a:t>
            </a:r>
            <a:r>
              <a:rPr lang="el-GR" sz="2200" dirty="0" smtClean="0">
                <a:latin typeface="Arial" charset="0"/>
              </a:rPr>
              <a:t> στην παρακολούθηση των υπαρχόντων δανειστών για την ανακάλυψη αδυναμίας πληρωμής.</a:t>
            </a:r>
          </a:p>
          <a:p>
            <a:pPr lvl="1" eaLnBrk="1" fontAlgn="auto" hangingPunct="1">
              <a:lnSpc>
                <a:spcPct val="90000"/>
              </a:lnSpc>
              <a:spcAft>
                <a:spcPts val="0"/>
              </a:spcAft>
              <a:defRPr/>
            </a:pPr>
            <a:r>
              <a:rPr lang="el-GR" sz="2200" b="1" dirty="0" smtClean="0">
                <a:latin typeface="Arial" charset="0"/>
              </a:rPr>
              <a:t>Η ανάλυση αναφέρεται</a:t>
            </a:r>
            <a:r>
              <a:rPr lang="el-GR" sz="2200" dirty="0" smtClean="0">
                <a:latin typeface="Arial" charset="0"/>
              </a:rPr>
              <a:t> στην εξεύρεση λύσεως για τα προβληματικά δάνεια.</a:t>
            </a:r>
          </a:p>
          <a:p>
            <a:pPr eaLnBrk="1" fontAlgn="auto" hangingPunct="1">
              <a:lnSpc>
                <a:spcPct val="90000"/>
              </a:lnSpc>
              <a:spcAft>
                <a:spcPts val="0"/>
              </a:spcAft>
              <a:defRPr/>
            </a:pPr>
            <a:r>
              <a:rPr lang="el-GR" sz="2200" dirty="0" smtClean="0">
                <a:latin typeface="Arial" charset="0"/>
              </a:rPr>
              <a:t>Η συλλογή, επεξεργασία και ανάλυση </a:t>
            </a:r>
            <a:r>
              <a:rPr lang="el-GR" sz="2200" u="sng" dirty="0" smtClean="0">
                <a:latin typeface="Arial" charset="0"/>
              </a:rPr>
              <a:t>ποιοτικών πληροφοριών</a:t>
            </a:r>
            <a:r>
              <a:rPr lang="el-GR" sz="2200" dirty="0" smtClean="0">
                <a:latin typeface="Arial" charset="0"/>
              </a:rPr>
              <a:t> ενοποιούν τη διαδικασία.</a:t>
            </a:r>
          </a:p>
          <a:p>
            <a:pPr lvl="1" eaLnBrk="1" fontAlgn="auto" hangingPunct="1">
              <a:lnSpc>
                <a:spcPct val="90000"/>
              </a:lnSpc>
              <a:spcAft>
                <a:spcPts val="0"/>
              </a:spcAft>
              <a:defRPr/>
            </a:pPr>
            <a:r>
              <a:rPr lang="el-GR" sz="2200" b="1" dirty="0" smtClean="0">
                <a:latin typeface="Arial" charset="0"/>
              </a:rPr>
              <a:t>Η </a:t>
            </a:r>
            <a:r>
              <a:rPr lang="el-GR" sz="2200" b="1" u="sng" dirty="0" smtClean="0">
                <a:latin typeface="Arial" charset="0"/>
              </a:rPr>
              <a:t>συλλογή</a:t>
            </a:r>
            <a:r>
              <a:rPr lang="el-GR" sz="2200" b="1" dirty="0" smtClean="0">
                <a:latin typeface="Arial" charset="0"/>
              </a:rPr>
              <a:t> πληροφοριών</a:t>
            </a:r>
            <a:r>
              <a:rPr lang="el-GR" sz="2200" dirty="0" smtClean="0">
                <a:solidFill>
                  <a:srgbClr val="32406E"/>
                </a:solidFill>
                <a:latin typeface="Arial" charset="0"/>
              </a:rPr>
              <a:t> </a:t>
            </a:r>
            <a:r>
              <a:rPr lang="el-GR" sz="2200" dirty="0" smtClean="0">
                <a:latin typeface="Arial" charset="0"/>
              </a:rPr>
              <a:t>από τους δανειολήπτες παρέχουν ενδείξεις για την ποιότητα της πληροφόρησης και τα συστατικά του χαρακτήρα στο υπόδειγμα αθέτησης πληρωμών.</a:t>
            </a:r>
          </a:p>
          <a:p>
            <a:pPr lvl="1" eaLnBrk="1" fontAlgn="auto" hangingPunct="1">
              <a:lnSpc>
                <a:spcPct val="90000"/>
              </a:lnSpc>
              <a:spcAft>
                <a:spcPts val="0"/>
              </a:spcAft>
              <a:defRPr/>
            </a:pPr>
            <a:r>
              <a:rPr lang="el-GR" sz="2200" b="1" dirty="0" smtClean="0">
                <a:latin typeface="Arial" charset="0"/>
              </a:rPr>
              <a:t>Η </a:t>
            </a:r>
            <a:r>
              <a:rPr lang="el-GR" sz="2200" b="1" u="sng" dirty="0" smtClean="0">
                <a:latin typeface="Arial" charset="0"/>
              </a:rPr>
              <a:t>επεξεργασία</a:t>
            </a:r>
            <a:r>
              <a:rPr lang="el-GR" sz="2200" b="1" dirty="0" smtClean="0">
                <a:latin typeface="Arial" charset="0"/>
              </a:rPr>
              <a:t> των πληροφοριών</a:t>
            </a:r>
            <a:r>
              <a:rPr lang="el-GR" sz="2200" dirty="0" smtClean="0">
                <a:solidFill>
                  <a:srgbClr val="32406E"/>
                </a:solidFill>
                <a:latin typeface="Arial" charset="0"/>
              </a:rPr>
              <a:t> </a:t>
            </a:r>
            <a:r>
              <a:rPr lang="el-GR" sz="2200" dirty="0" smtClean="0">
                <a:latin typeface="Arial" charset="0"/>
              </a:rPr>
              <a:t>οδηγεί στην ανάλυση των δεδομένων και η </a:t>
            </a:r>
            <a:r>
              <a:rPr lang="el-GR" sz="2200" b="1" u="sng" dirty="0" smtClean="0">
                <a:latin typeface="Arial" charset="0"/>
              </a:rPr>
              <a:t>ανάλυση</a:t>
            </a:r>
            <a:r>
              <a:rPr lang="el-GR" sz="2200" dirty="0" smtClean="0">
                <a:latin typeface="Arial" charset="0"/>
              </a:rPr>
              <a:t> των πληροφοριών οδηγεί στις κρίσεις του δανειστή σχετικά με την οικονομική ισχύ του δανειολήπτη.</a:t>
            </a:r>
            <a:endParaRPr lang="en-GB" sz="2200" dirty="0" smtClean="0">
              <a:latin typeface="Arial" charset="0"/>
            </a:endParaRPr>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1 - Τίτλος"/>
          <p:cNvSpPr>
            <a:spLocks noGrp="1"/>
          </p:cNvSpPr>
          <p:nvPr>
            <p:ph type="title"/>
          </p:nvPr>
        </p:nvSpPr>
        <p:spPr>
          <a:xfrm>
            <a:off x="457200" y="142875"/>
            <a:ext cx="8229600" cy="214313"/>
          </a:xfrm>
        </p:spPr>
        <p:txBody>
          <a:bodyPr/>
          <a:lstStyle/>
          <a:p>
            <a:pPr eaLnBrk="1" hangingPunct="1"/>
            <a:r>
              <a:rPr lang="el-GR" sz="2800" b="1" smtClean="0"/>
              <a:t>ΚΛΑΣΣΙΚΟ ΤΡΑΠΕΖΙΚΟ ΥΠΟΔΕΙΓΜΑ</a:t>
            </a:r>
          </a:p>
        </p:txBody>
      </p:sp>
      <p:pic>
        <p:nvPicPr>
          <p:cNvPr id="124931" name="Picture 4"/>
          <p:cNvPicPr>
            <a:picLocks noGrp="1" noChangeAspect="1" noChangeArrowheads="1"/>
          </p:cNvPicPr>
          <p:nvPr>
            <p:ph idx="1"/>
          </p:nvPr>
        </p:nvPicPr>
        <p:blipFill>
          <a:blip r:embed="rId2" cstate="print"/>
          <a:srcRect/>
          <a:stretch>
            <a:fillRect/>
          </a:stretch>
        </p:blipFill>
        <p:spPr>
          <a:xfrm>
            <a:off x="0" y="571500"/>
            <a:ext cx="9144000" cy="6286500"/>
          </a:xfrm>
          <a:noFill/>
        </p:spPr>
      </p:pic>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1 - Τίτλος"/>
          <p:cNvSpPr>
            <a:spLocks noGrp="1"/>
          </p:cNvSpPr>
          <p:nvPr>
            <p:ph type="title"/>
          </p:nvPr>
        </p:nvSpPr>
        <p:spPr>
          <a:xfrm>
            <a:off x="457200" y="142875"/>
            <a:ext cx="8229600" cy="285750"/>
          </a:xfrm>
        </p:spPr>
        <p:txBody>
          <a:bodyPr/>
          <a:lstStyle/>
          <a:p>
            <a:pPr eaLnBrk="1" hangingPunct="1"/>
            <a:r>
              <a:rPr lang="el-GR" sz="3200" b="1" smtClean="0"/>
              <a:t>ΜΟΝΤΕΛΟ ΤΙΤΛΟΠΟΙΗΣΗΣ</a:t>
            </a:r>
          </a:p>
        </p:txBody>
      </p:sp>
      <p:pic>
        <p:nvPicPr>
          <p:cNvPr id="125955" name="Picture 4"/>
          <p:cNvPicPr>
            <a:picLocks noGrp="1" noChangeAspect="1" noChangeArrowheads="1"/>
          </p:cNvPicPr>
          <p:nvPr>
            <p:ph idx="1"/>
          </p:nvPr>
        </p:nvPicPr>
        <p:blipFill>
          <a:blip r:embed="rId2" cstate="print"/>
          <a:srcRect/>
          <a:stretch>
            <a:fillRect/>
          </a:stretch>
        </p:blipFill>
        <p:spPr>
          <a:xfrm>
            <a:off x="0" y="428625"/>
            <a:ext cx="9144000" cy="6429375"/>
          </a:xfrm>
          <a:noFill/>
        </p:spPr>
      </p:pic>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1 - Τίτλος"/>
          <p:cNvSpPr>
            <a:spLocks noGrp="1"/>
          </p:cNvSpPr>
          <p:nvPr>
            <p:ph type="title"/>
          </p:nvPr>
        </p:nvSpPr>
        <p:spPr>
          <a:xfrm>
            <a:off x="457200" y="274638"/>
            <a:ext cx="8229600" cy="439737"/>
          </a:xfrm>
        </p:spPr>
        <p:txBody>
          <a:bodyPr/>
          <a:lstStyle/>
          <a:p>
            <a:pPr eaLnBrk="1" hangingPunct="1"/>
            <a:r>
              <a:rPr lang="en-US" b="1" smtClean="0"/>
              <a:t>SINKING FUND</a:t>
            </a:r>
            <a:endParaRPr lang="el-GR" smtClean="0"/>
          </a:p>
        </p:txBody>
      </p:sp>
      <p:sp>
        <p:nvSpPr>
          <p:cNvPr id="126979" name="2 - Θέση περιεχομένου"/>
          <p:cNvSpPr>
            <a:spLocks noGrp="1"/>
          </p:cNvSpPr>
          <p:nvPr>
            <p:ph idx="1"/>
          </p:nvPr>
        </p:nvSpPr>
        <p:spPr>
          <a:xfrm>
            <a:off x="0" y="785813"/>
            <a:ext cx="9144000" cy="6072187"/>
          </a:xfrm>
        </p:spPr>
        <p:txBody>
          <a:bodyPr/>
          <a:lstStyle/>
          <a:p>
            <a:pPr eaLnBrk="1" hangingPunct="1">
              <a:buFont typeface="Arial" pitchFamily="34" charset="0"/>
              <a:buNone/>
            </a:pPr>
            <a:r>
              <a:rPr lang="el-GR" smtClean="0"/>
              <a:t>Πρόκειται για μέθοδο αποπληρωμής δανείων</a:t>
            </a:r>
          </a:p>
          <a:p>
            <a:pPr eaLnBrk="1" hangingPunct="1">
              <a:buFont typeface="Arial" pitchFamily="34" charset="0"/>
              <a:buNone/>
            </a:pPr>
            <a:r>
              <a:rPr lang="el-GR" smtClean="0"/>
              <a:t>(συχνότερα αναφέρεται στα ομολογιακά δάνεια) με</a:t>
            </a:r>
          </a:p>
          <a:p>
            <a:pPr eaLnBrk="1" hangingPunct="1">
              <a:buFont typeface="Arial" pitchFamily="34" charset="0"/>
              <a:buNone/>
            </a:pPr>
            <a:r>
              <a:rPr lang="el-GR" smtClean="0"/>
              <a:t>τη χρήση ενός καταθετικού  λογαριασμού στον οποίο</a:t>
            </a:r>
          </a:p>
          <a:p>
            <a:pPr eaLnBrk="1" hangingPunct="1">
              <a:buFont typeface="Arial" pitchFamily="34" charset="0"/>
              <a:buNone/>
            </a:pPr>
            <a:r>
              <a:rPr lang="el-GR" smtClean="0"/>
              <a:t>συγκεντρώνονται τα χρήματα για την εξόφληση του</a:t>
            </a:r>
          </a:p>
          <a:p>
            <a:pPr eaLnBrk="1" hangingPunct="1">
              <a:buFont typeface="Arial" pitchFamily="34" charset="0"/>
              <a:buNone/>
            </a:pPr>
            <a:r>
              <a:rPr lang="el-GR" smtClean="0"/>
              <a:t>δανείου.  Όπως είναι φυσικό, το επιτόκιο καταθέσεων</a:t>
            </a:r>
          </a:p>
          <a:p>
            <a:pPr eaLnBrk="1" hangingPunct="1">
              <a:buFont typeface="Arial" pitchFamily="34" charset="0"/>
              <a:buNone/>
            </a:pPr>
            <a:r>
              <a:rPr lang="el-GR" smtClean="0"/>
              <a:t>είναι κατά πολύ μικρότερο από αυτό του δανείου.</a:t>
            </a:r>
          </a:p>
          <a:p>
            <a:pPr eaLnBrk="1" hangingPunct="1">
              <a:buFont typeface="Arial" pitchFamily="34" charset="0"/>
              <a:buNone/>
            </a:pPr>
            <a:r>
              <a:rPr lang="el-GR" smtClean="0"/>
              <a:t>Αρκετές Τράπεζες και στην Ελλάδα άρχισαν να</a:t>
            </a:r>
          </a:p>
          <a:p>
            <a:pPr eaLnBrk="1" hangingPunct="1">
              <a:buFont typeface="Arial" pitchFamily="34" charset="0"/>
              <a:buNone/>
            </a:pPr>
            <a:r>
              <a:rPr lang="el-GR" smtClean="0"/>
              <a:t>προσφέρουν τη δυνατότητα δημιουργίας</a:t>
            </a:r>
          </a:p>
          <a:p>
            <a:pPr eaLnBrk="1" hangingPunct="1">
              <a:buFont typeface="Arial" pitchFamily="34" charset="0"/>
              <a:buNone/>
            </a:pPr>
            <a:r>
              <a:rPr lang="el-GR" smtClean="0"/>
              <a:t>λογαριασμού για τη συγκέντρωση του ποσού</a:t>
            </a:r>
          </a:p>
          <a:p>
            <a:pPr eaLnBrk="1" hangingPunct="1">
              <a:buFont typeface="Arial" pitchFamily="34" charset="0"/>
              <a:buNone/>
            </a:pPr>
            <a:r>
              <a:rPr lang="el-GR" smtClean="0"/>
              <a:t>αποπληρωμής του δανείου.</a:t>
            </a: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1 - Τίτλος"/>
          <p:cNvSpPr>
            <a:spLocks noGrp="1"/>
          </p:cNvSpPr>
          <p:nvPr>
            <p:ph type="title"/>
          </p:nvPr>
        </p:nvSpPr>
        <p:spPr>
          <a:xfrm>
            <a:off x="457200" y="142875"/>
            <a:ext cx="8229600" cy="642938"/>
          </a:xfrm>
        </p:spPr>
        <p:txBody>
          <a:bodyPr/>
          <a:lstStyle/>
          <a:p>
            <a:pPr eaLnBrk="1" hangingPunct="1"/>
            <a:r>
              <a:rPr lang="en-US" b="1" smtClean="0"/>
              <a:t>SINKING FUND</a:t>
            </a:r>
            <a:endParaRPr lang="el-GR" smtClean="0"/>
          </a:p>
        </p:txBody>
      </p:sp>
      <p:sp>
        <p:nvSpPr>
          <p:cNvPr id="128003" name="2 - Θέση περιεχομένου"/>
          <p:cNvSpPr>
            <a:spLocks noGrp="1"/>
          </p:cNvSpPr>
          <p:nvPr>
            <p:ph idx="1"/>
          </p:nvPr>
        </p:nvSpPr>
        <p:spPr>
          <a:xfrm>
            <a:off x="0" y="857250"/>
            <a:ext cx="9144000" cy="6000750"/>
          </a:xfrm>
        </p:spPr>
        <p:txBody>
          <a:bodyPr/>
          <a:lstStyle/>
          <a:p>
            <a:pPr algn="just" eaLnBrk="1" hangingPunct="1">
              <a:buFont typeface="Arial" pitchFamily="34" charset="0"/>
              <a:buNone/>
            </a:pPr>
            <a:r>
              <a:rPr lang="el-GR" smtClean="0"/>
              <a:t>Τέτοιου είδους δυνατότητες δίνονται και σε μικρά</a:t>
            </a:r>
          </a:p>
          <a:p>
            <a:pPr algn="just" eaLnBrk="1" hangingPunct="1">
              <a:buFont typeface="Arial" pitchFamily="34" charset="0"/>
              <a:buNone/>
            </a:pPr>
            <a:r>
              <a:rPr lang="el-GR" smtClean="0"/>
              <a:t>δάνεια, οπότε αφορά και τις νέες και τις μικρές</a:t>
            </a:r>
          </a:p>
          <a:p>
            <a:pPr algn="just" eaLnBrk="1" hangingPunct="1">
              <a:buFont typeface="Arial" pitchFamily="34" charset="0"/>
              <a:buNone/>
            </a:pPr>
            <a:r>
              <a:rPr lang="el-GR" smtClean="0"/>
              <a:t>επιχειρήσεις. Κάθε Τράπεζα σχεδιάζει διαφορετικά</a:t>
            </a:r>
          </a:p>
          <a:p>
            <a:pPr algn="just" eaLnBrk="1" hangingPunct="1">
              <a:buFont typeface="Arial" pitchFamily="34" charset="0"/>
              <a:buNone/>
            </a:pPr>
            <a:r>
              <a:rPr lang="el-GR" smtClean="0"/>
              <a:t>τις προσφορές της, αλλά συνήθως ζητούν την</a:t>
            </a:r>
          </a:p>
          <a:p>
            <a:pPr algn="just" eaLnBrk="1" hangingPunct="1">
              <a:buFont typeface="Arial" pitchFamily="34" charset="0"/>
              <a:buNone/>
            </a:pPr>
            <a:r>
              <a:rPr lang="el-GR" smtClean="0"/>
              <a:t>πληρωμή των τόκων τακτικά και σε κάθε περίοδο,</a:t>
            </a:r>
          </a:p>
          <a:p>
            <a:pPr algn="just" eaLnBrk="1" hangingPunct="1">
              <a:buFont typeface="Arial" pitchFamily="34" charset="0"/>
              <a:buNone/>
            </a:pPr>
            <a:r>
              <a:rPr lang="el-GR" smtClean="0"/>
              <a:t>ενώ στο λογαριασμό καταθέσεων συγκεντρώνεται το</a:t>
            </a:r>
          </a:p>
          <a:p>
            <a:pPr algn="just" eaLnBrk="1" hangingPunct="1">
              <a:buFont typeface="Arial" pitchFamily="34" charset="0"/>
              <a:buNone/>
            </a:pPr>
            <a:r>
              <a:rPr lang="el-GR" smtClean="0"/>
              <a:t>αρχικό κεφάλαιο του δανείου. Σχεδόν όλες οι</a:t>
            </a:r>
          </a:p>
          <a:p>
            <a:pPr algn="just" eaLnBrk="1" hangingPunct="1">
              <a:buFont typeface="Arial" pitchFamily="34" charset="0"/>
              <a:buNone/>
            </a:pPr>
            <a:r>
              <a:rPr lang="el-GR" smtClean="0"/>
              <a:t>τράπεζες που προσφέρουν τέτοια προϊόντα,</a:t>
            </a:r>
          </a:p>
          <a:p>
            <a:pPr algn="just" eaLnBrk="1" hangingPunct="1">
              <a:buFont typeface="Arial" pitchFamily="34" charset="0"/>
              <a:buNone/>
            </a:pPr>
            <a:r>
              <a:rPr lang="el-GR" smtClean="0"/>
              <a:t>επιτρέπουν αναλήψεις από τον καταθετικό</a:t>
            </a:r>
          </a:p>
          <a:p>
            <a:pPr algn="just" eaLnBrk="1" hangingPunct="1">
              <a:buFont typeface="Arial" pitchFamily="34" charset="0"/>
              <a:buNone/>
            </a:pPr>
            <a:r>
              <a:rPr lang="el-GR" smtClean="0"/>
              <a:t>λογαριασμό, για βραχείες χρονικές περιόδους.</a:t>
            </a: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1 - Τίτλος"/>
          <p:cNvSpPr>
            <a:spLocks noGrp="1"/>
          </p:cNvSpPr>
          <p:nvPr>
            <p:ph type="title"/>
          </p:nvPr>
        </p:nvSpPr>
        <p:spPr>
          <a:xfrm>
            <a:off x="457200" y="274638"/>
            <a:ext cx="8229600" cy="654050"/>
          </a:xfrm>
        </p:spPr>
        <p:txBody>
          <a:bodyPr/>
          <a:lstStyle/>
          <a:p>
            <a:pPr eaLnBrk="1" hangingPunct="1"/>
            <a:r>
              <a:rPr lang="el-GR" b="1" smtClean="0"/>
              <a:t>Ο ΤΥΠΟΣ ΤΟΥ </a:t>
            </a:r>
            <a:r>
              <a:rPr lang="en-US" b="1" smtClean="0"/>
              <a:t>SINKING FUND</a:t>
            </a:r>
            <a:r>
              <a:rPr lang="el-GR" b="1" smtClean="0"/>
              <a:t> </a:t>
            </a:r>
            <a:endParaRPr lang="el-GR" smtClean="0"/>
          </a:p>
        </p:txBody>
      </p:sp>
      <p:sp>
        <p:nvSpPr>
          <p:cNvPr id="129027" name="2 - Θέση περιεχομένου"/>
          <p:cNvSpPr>
            <a:spLocks noGrp="1"/>
          </p:cNvSpPr>
          <p:nvPr>
            <p:ph idx="1"/>
          </p:nvPr>
        </p:nvSpPr>
        <p:spPr>
          <a:xfrm>
            <a:off x="142875" y="928688"/>
            <a:ext cx="8858250" cy="5929312"/>
          </a:xfrm>
        </p:spPr>
        <p:txBody>
          <a:bodyPr/>
          <a:lstStyle/>
          <a:p>
            <a:pPr eaLnBrk="1" hangingPunct="1">
              <a:buFont typeface="Arial" pitchFamily="34" charset="0"/>
              <a:buNone/>
            </a:pPr>
            <a:r>
              <a:rPr lang="el-GR" smtClean="0"/>
              <a:t>Ένας τραπεζικός λογαριασμός αποδίδει ετησίως</a:t>
            </a:r>
          </a:p>
          <a:p>
            <a:pPr eaLnBrk="1" hangingPunct="1">
              <a:buFont typeface="Arial" pitchFamily="34" charset="0"/>
              <a:buNone/>
            </a:pPr>
            <a:r>
              <a:rPr lang="el-GR" smtClean="0"/>
              <a:t>τόκο 4%. Ποιο ποσό πρέπει να κατατίθεται</a:t>
            </a:r>
          </a:p>
          <a:p>
            <a:pPr eaLnBrk="1" hangingPunct="1">
              <a:buFont typeface="Arial" pitchFamily="34" charset="0"/>
              <a:buNone/>
            </a:pPr>
            <a:r>
              <a:rPr lang="el-GR" smtClean="0"/>
              <a:t>ετησίως ώστε μετά από 2 χρόνια να γίνει ανάληψη</a:t>
            </a:r>
          </a:p>
          <a:p>
            <a:pPr eaLnBrk="1" hangingPunct="1">
              <a:buFont typeface="Arial" pitchFamily="34" charset="0"/>
              <a:buNone/>
            </a:pPr>
            <a:r>
              <a:rPr lang="el-GR" smtClean="0"/>
              <a:t>€ 6.000?</a:t>
            </a:r>
          </a:p>
          <a:p>
            <a:pPr eaLnBrk="1" hangingPunct="1">
              <a:buFont typeface="Arial" pitchFamily="34" charset="0"/>
              <a:buNone/>
            </a:pPr>
            <a:r>
              <a:rPr lang="el-GR" smtClean="0"/>
              <a:t>Λύση:</a:t>
            </a:r>
          </a:p>
          <a:p>
            <a:pPr eaLnBrk="1" hangingPunct="1">
              <a:buFont typeface="Arial" pitchFamily="34" charset="0"/>
              <a:buNone/>
            </a:pPr>
            <a:r>
              <a:rPr lang="el-GR" smtClean="0"/>
              <a:t>Α = </a:t>
            </a:r>
            <a:r>
              <a:rPr lang="en-US" smtClean="0"/>
              <a:t>F</a:t>
            </a:r>
            <a:r>
              <a:rPr lang="en-US" baseline="-25000" smtClean="0"/>
              <a:t>N</a:t>
            </a:r>
            <a:r>
              <a:rPr lang="en-US" smtClean="0"/>
              <a:t> { i / [(1+i)</a:t>
            </a:r>
            <a:r>
              <a:rPr lang="en-US" baseline="30000" smtClean="0"/>
              <a:t>N</a:t>
            </a:r>
            <a:r>
              <a:rPr lang="en-US" smtClean="0"/>
              <a:t> – 1] } </a:t>
            </a:r>
            <a:r>
              <a:rPr lang="el-GR" smtClean="0"/>
              <a:t>=&gt; </a:t>
            </a:r>
          </a:p>
          <a:p>
            <a:pPr eaLnBrk="1" hangingPunct="1">
              <a:buFont typeface="Arial" pitchFamily="34" charset="0"/>
              <a:buNone/>
            </a:pPr>
            <a:r>
              <a:rPr lang="el-GR" smtClean="0"/>
              <a:t>=&gt; Α = 6.000 * {0,04 / [(1+0,04)</a:t>
            </a:r>
            <a:r>
              <a:rPr lang="el-GR" baseline="30000" smtClean="0"/>
              <a:t>2</a:t>
            </a:r>
            <a:r>
              <a:rPr lang="el-GR" smtClean="0"/>
              <a:t> -1]} =&gt;</a:t>
            </a:r>
          </a:p>
          <a:p>
            <a:pPr eaLnBrk="1" hangingPunct="1">
              <a:buFont typeface="Symbol" pitchFamily="18" charset="2"/>
              <a:buChar char="Þ"/>
            </a:pPr>
            <a:r>
              <a:rPr lang="el-GR" smtClean="0"/>
              <a:t> Α = 6.000 * {0,04 / [1,0816-1] =&gt;</a:t>
            </a:r>
          </a:p>
          <a:p>
            <a:pPr eaLnBrk="1" hangingPunct="1">
              <a:buFont typeface="Symbol" pitchFamily="18" charset="2"/>
              <a:buChar char="Þ"/>
            </a:pPr>
            <a:r>
              <a:rPr lang="el-GR" smtClean="0"/>
              <a:t> Α = 6.000 * {0,04 / 0,0816} =&gt;</a:t>
            </a:r>
          </a:p>
          <a:p>
            <a:pPr eaLnBrk="1" hangingPunct="1">
              <a:buFont typeface="Symbol" pitchFamily="18" charset="2"/>
              <a:buChar char="Þ"/>
            </a:pPr>
            <a:r>
              <a:rPr lang="el-GR" smtClean="0"/>
              <a:t> Α = 6.000 * 0,4901961 = 2.941,18</a:t>
            </a:r>
          </a:p>
          <a:p>
            <a:pPr eaLnBrk="1" hangingPunct="1">
              <a:buFont typeface="Arial" pitchFamily="34" charset="0"/>
              <a:buNone/>
            </a:pPr>
            <a:endParaRPr lang="el-GR" smtClean="0"/>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1 - Τίτλος"/>
          <p:cNvSpPr>
            <a:spLocks noGrp="1"/>
          </p:cNvSpPr>
          <p:nvPr>
            <p:ph type="title"/>
          </p:nvPr>
        </p:nvSpPr>
        <p:spPr>
          <a:xfrm>
            <a:off x="457200" y="274638"/>
            <a:ext cx="8229600" cy="511175"/>
          </a:xfrm>
        </p:spPr>
        <p:txBody>
          <a:bodyPr/>
          <a:lstStyle/>
          <a:p>
            <a:pPr eaLnBrk="1" hangingPunct="1"/>
            <a:r>
              <a:rPr lang="el-GR" sz="3600" b="1" smtClean="0"/>
              <a:t>ΑΜΕΣΗ ΧΡΗΜΑΤΟΔΟΤΗΣΗ</a:t>
            </a:r>
          </a:p>
        </p:txBody>
      </p:sp>
      <p:sp>
        <p:nvSpPr>
          <p:cNvPr id="68611" name="2 - Θέση περιεχομένου"/>
          <p:cNvSpPr>
            <a:spLocks noGrp="1"/>
          </p:cNvSpPr>
          <p:nvPr>
            <p:ph idx="1"/>
          </p:nvPr>
        </p:nvSpPr>
        <p:spPr>
          <a:xfrm>
            <a:off x="0" y="857250"/>
            <a:ext cx="9001125" cy="5857875"/>
          </a:xfrm>
        </p:spPr>
        <p:txBody>
          <a:bodyPr/>
          <a:lstStyle/>
          <a:p>
            <a:pPr eaLnBrk="1" hangingPunct="1">
              <a:buFont typeface="Arial" charset="0"/>
              <a:buNone/>
              <a:defRPr/>
            </a:pPr>
            <a:r>
              <a:rPr lang="el-GR" dirty="0" smtClean="0"/>
              <a:t>Στο πλαίσιο της </a:t>
            </a:r>
            <a:r>
              <a:rPr lang="el-GR" b="1" dirty="0" smtClean="0"/>
              <a:t>άμεσης χρηματοδότησης</a:t>
            </a:r>
            <a:r>
              <a:rPr lang="el-GR" dirty="0" smtClean="0"/>
              <a:t>, αν και η</a:t>
            </a:r>
          </a:p>
          <a:p>
            <a:pPr eaLnBrk="1" hangingPunct="1">
              <a:buFont typeface="Arial" charset="0"/>
              <a:buNone/>
              <a:defRPr/>
            </a:pPr>
            <a:r>
              <a:rPr lang="el-GR" dirty="0" smtClean="0"/>
              <a:t>συναλλαγή μπορεί να διευκολυνθεί από τρίτους, οι</a:t>
            </a:r>
          </a:p>
          <a:p>
            <a:pPr eaLnBrk="1" hangingPunct="1">
              <a:buFont typeface="Arial" charset="0"/>
              <a:buNone/>
              <a:defRPr/>
            </a:pPr>
            <a:r>
              <a:rPr lang="el-GR" dirty="0" smtClean="0"/>
              <a:t>δύο μονάδες </a:t>
            </a:r>
            <a:r>
              <a:rPr lang="el-GR" i="1" dirty="0" smtClean="0"/>
              <a:t>διαπραγματεύονται απευθείας. </a:t>
            </a:r>
            <a:r>
              <a:rPr lang="el-GR" dirty="0" smtClean="0"/>
              <a:t>Η</a:t>
            </a:r>
          </a:p>
          <a:p>
            <a:pPr eaLnBrk="1" hangingPunct="1">
              <a:buFont typeface="Arial" charset="0"/>
              <a:buNone/>
              <a:defRPr/>
            </a:pPr>
            <a:r>
              <a:rPr lang="el-GR" dirty="0" smtClean="0"/>
              <a:t>πλειοψηφία τέτοιων συναλλαγών αφορά:</a:t>
            </a:r>
          </a:p>
          <a:p>
            <a:pPr marL="514350" indent="-514350" eaLnBrk="1" hangingPunct="1">
              <a:buFont typeface="+mj-lt"/>
              <a:buAutoNum type="arabicPeriod"/>
              <a:defRPr/>
            </a:pPr>
            <a:r>
              <a:rPr lang="el-GR" dirty="0" smtClean="0"/>
              <a:t>ανταλλαγές μεγάλων κεφαλαίων,</a:t>
            </a:r>
          </a:p>
          <a:p>
            <a:pPr marL="514350" indent="-514350" eaLnBrk="1" hangingPunct="1">
              <a:buFont typeface="+mj-lt"/>
              <a:buAutoNum type="arabicPeriod"/>
              <a:defRPr/>
            </a:pPr>
            <a:r>
              <a:rPr lang="el-GR" dirty="0" smtClean="0"/>
              <a:t>μεγάλους εξειδικευμένους «παίκτες» της χρηματοπιστωτικής αγοράς,</a:t>
            </a:r>
          </a:p>
          <a:p>
            <a:pPr marL="514350" indent="-514350" eaLnBrk="1" hangingPunct="1">
              <a:buFont typeface="+mj-lt"/>
              <a:buAutoNum type="arabicPeriod"/>
              <a:defRPr/>
            </a:pPr>
            <a:r>
              <a:rPr lang="el-GR" dirty="0" smtClean="0"/>
              <a:t>συνήθως θεσμικούς επενδυτές,</a:t>
            </a:r>
          </a:p>
          <a:p>
            <a:pPr marL="514350" indent="-514350" eaLnBrk="1" hangingPunct="1">
              <a:buFont typeface="+mj-lt"/>
              <a:buAutoNum type="arabicPeriod"/>
              <a:defRPr/>
            </a:pPr>
            <a:r>
              <a:rPr lang="el-GR" dirty="0" smtClean="0"/>
              <a:t>συναλλαγές σε «χονδρική» κλίμακα.</a:t>
            </a:r>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1 - Τίτλος"/>
          <p:cNvSpPr>
            <a:spLocks noGrp="1"/>
          </p:cNvSpPr>
          <p:nvPr>
            <p:ph type="title"/>
          </p:nvPr>
        </p:nvSpPr>
        <p:spPr>
          <a:xfrm>
            <a:off x="457200" y="274638"/>
            <a:ext cx="8229600" cy="511175"/>
          </a:xfrm>
        </p:spPr>
        <p:txBody>
          <a:bodyPr/>
          <a:lstStyle/>
          <a:p>
            <a:pPr eaLnBrk="1" hangingPunct="1"/>
            <a:r>
              <a:rPr lang="el-GR" sz="3200" b="1" smtClean="0"/>
              <a:t>ΠΑΡΑΔΕΙΓΜΑΤΑ ΑΜΕΣΗΣ ΧΡΗΜΑΤΟΔΟΤΗΣΗΣ</a:t>
            </a:r>
          </a:p>
        </p:txBody>
      </p:sp>
      <p:sp>
        <p:nvSpPr>
          <p:cNvPr id="131075" name="2 - Θέση περιεχομένου"/>
          <p:cNvSpPr>
            <a:spLocks noGrp="1"/>
          </p:cNvSpPr>
          <p:nvPr>
            <p:ph idx="1"/>
          </p:nvPr>
        </p:nvSpPr>
        <p:spPr>
          <a:xfrm>
            <a:off x="0" y="857250"/>
            <a:ext cx="9144000" cy="6000750"/>
          </a:xfrm>
        </p:spPr>
        <p:txBody>
          <a:bodyPr/>
          <a:lstStyle/>
          <a:p>
            <a:pPr eaLnBrk="1" hangingPunct="1">
              <a:buFont typeface="Arial" pitchFamily="34" charset="0"/>
              <a:buNone/>
            </a:pPr>
            <a:r>
              <a:rPr lang="el-GR" sz="2600" b="1" smtClean="0"/>
              <a:t>Α)</a:t>
            </a:r>
            <a:r>
              <a:rPr lang="el-GR" sz="2600" smtClean="0"/>
              <a:t> Απευθείας ιδιωτική τοποθέτηση (</a:t>
            </a:r>
            <a:r>
              <a:rPr lang="en-US" sz="2600" smtClean="0"/>
              <a:t>private placement of financial claims):</a:t>
            </a:r>
            <a:r>
              <a:rPr lang="el-GR" sz="2600" smtClean="0"/>
              <a:t> Μια ελλειμματική μονάδα πωλεί σε έναν ή σε μια μικρή ομάδα επενδυτών το σύνολο των χρεογράφων που εκδίδει. Η απευθείας τοποθέτηση γίνεται εύκολα, γρήγορα και με σχετικά λίγες νομικές διατυπώσεις.</a:t>
            </a:r>
          </a:p>
          <a:p>
            <a:pPr eaLnBrk="1" hangingPunct="1">
              <a:buFont typeface="Arial" pitchFamily="34" charset="0"/>
              <a:buNone/>
            </a:pPr>
            <a:r>
              <a:rPr lang="el-GR" sz="2600" b="1" smtClean="0"/>
              <a:t>Β)</a:t>
            </a:r>
            <a:r>
              <a:rPr lang="el-GR" sz="2600" smtClean="0"/>
              <a:t> Μεσολάβηση εξειδικευμένων προσώπων, όπως οι έμποροι χρεογράφων (dealers) και οι χρηματιστές (brokers). </a:t>
            </a:r>
          </a:p>
          <a:p>
            <a:pPr eaLnBrk="1" hangingPunct="1">
              <a:buFont typeface="Arial" pitchFamily="34" charset="0"/>
              <a:buNone/>
            </a:pPr>
            <a:r>
              <a:rPr lang="el-GR" sz="2600" b="1" smtClean="0"/>
              <a:t>Γ)</a:t>
            </a:r>
            <a:r>
              <a:rPr lang="el-GR" sz="2600" smtClean="0"/>
              <a:t> Τράπεζες επενδύσεων (investment banks). Η κύρια λειτουργία μιας επενδυτικής τράπεζας είναι η μείωση του κινδύνου, στον οποίο εκτίθεται μια ελλειμματική μονάδα όταν εκδίδει νέα χρεόγραφα. Εκτός της μείωσης του κινδύνου, άλλες υπηρεσίες είναι οι συμβουλές για τα διαφημιστικά έντυπα, το timing που θα γίνει η πώληση, οι υπηρεσίες τιμολόγησης κλπ.</a:t>
            </a:r>
          </a:p>
          <a:p>
            <a:pPr eaLnBrk="1" hangingPunct="1">
              <a:buFont typeface="Arial" pitchFamily="34" charset="0"/>
              <a:buNone/>
            </a:pPr>
            <a:endParaRPr lang="el-GR" smtClean="0"/>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1 - Τίτλος"/>
          <p:cNvSpPr>
            <a:spLocks noGrp="1"/>
          </p:cNvSpPr>
          <p:nvPr>
            <p:ph type="title"/>
          </p:nvPr>
        </p:nvSpPr>
        <p:spPr>
          <a:xfrm>
            <a:off x="142875" y="274638"/>
            <a:ext cx="9001125" cy="511175"/>
          </a:xfrm>
        </p:spPr>
        <p:txBody>
          <a:bodyPr/>
          <a:lstStyle/>
          <a:p>
            <a:pPr eaLnBrk="1" hangingPunct="1"/>
            <a:r>
              <a:rPr lang="el-GR" sz="3200" b="1" smtClean="0"/>
              <a:t>ΠΛΕΟΝΕΚΤΗΜΑΤΑ  ΚΑΙ ΜΕΙΟΝΕΚΤΗΜΑΤΑ ΑΜΕΣΗΣ ΧΡΗΜΑΤΟΔΟΤΗΣΗΣ</a:t>
            </a:r>
          </a:p>
        </p:txBody>
      </p:sp>
      <p:sp>
        <p:nvSpPr>
          <p:cNvPr id="70659" name="2 - Θέση περιεχομένου"/>
          <p:cNvSpPr>
            <a:spLocks noGrp="1"/>
          </p:cNvSpPr>
          <p:nvPr>
            <p:ph idx="1"/>
          </p:nvPr>
        </p:nvSpPr>
        <p:spPr>
          <a:xfrm>
            <a:off x="0" y="1071563"/>
            <a:ext cx="9144000" cy="5786437"/>
          </a:xfrm>
        </p:spPr>
        <p:txBody>
          <a:bodyPr/>
          <a:lstStyle/>
          <a:p>
            <a:pPr eaLnBrk="1" hangingPunct="1">
              <a:buFont typeface="Arial" charset="0"/>
              <a:buNone/>
              <a:defRPr/>
            </a:pPr>
            <a:r>
              <a:rPr lang="el-GR" sz="2600" b="1" u="sng" dirty="0" smtClean="0"/>
              <a:t>Πλεονεκτήματα</a:t>
            </a:r>
            <a:r>
              <a:rPr lang="el-GR" sz="2600" i="1" dirty="0" smtClean="0"/>
              <a:t> της άμεσης χρηματοδότησης είναι:</a:t>
            </a:r>
          </a:p>
          <a:p>
            <a:pPr marL="514350" indent="-514350" eaLnBrk="1" hangingPunct="1">
              <a:buFont typeface="+mj-lt"/>
              <a:buAutoNum type="arabicPeriod"/>
              <a:defRPr/>
            </a:pPr>
            <a:r>
              <a:rPr lang="el-GR" sz="2600" dirty="0" smtClean="0"/>
              <a:t>Η αύξηση της αποτελεσματικότητας του χρηματοπιστωτικού συστήματος και</a:t>
            </a:r>
          </a:p>
          <a:p>
            <a:pPr marL="514350" indent="-514350" eaLnBrk="1" hangingPunct="1">
              <a:buFont typeface="+mj-lt"/>
              <a:buAutoNum type="arabicPeriod"/>
              <a:defRPr/>
            </a:pPr>
            <a:r>
              <a:rPr lang="el-GR" sz="2600" dirty="0" smtClean="0"/>
              <a:t>Η μείωση ή η απάλειψη του κόστους διαμεσολάβησης.</a:t>
            </a:r>
          </a:p>
          <a:p>
            <a:pPr eaLnBrk="1" hangingPunct="1">
              <a:buFont typeface="Arial" charset="0"/>
              <a:buNone/>
              <a:defRPr/>
            </a:pPr>
            <a:r>
              <a:rPr lang="el-GR" sz="2600" b="1" u="sng" dirty="0" smtClean="0"/>
              <a:t>Μειονέκτημα</a:t>
            </a:r>
            <a:r>
              <a:rPr lang="el-GR" sz="2600" dirty="0" smtClean="0"/>
              <a:t> είναι το γεγονός ότι θα πρέπει να συμπίπτουν οι</a:t>
            </a:r>
          </a:p>
          <a:p>
            <a:pPr eaLnBrk="1" hangingPunct="1">
              <a:buFont typeface="Arial" charset="0"/>
              <a:buNone/>
              <a:defRPr/>
            </a:pPr>
            <a:r>
              <a:rPr lang="el-GR" sz="2600" dirty="0" smtClean="0"/>
              <a:t>απαιτήσεις της ελλειμματικής μονάδας με την αντίστοιχη</a:t>
            </a:r>
          </a:p>
          <a:p>
            <a:pPr eaLnBrk="1" hangingPunct="1">
              <a:buFont typeface="Arial" charset="0"/>
              <a:buNone/>
              <a:defRPr/>
            </a:pPr>
            <a:r>
              <a:rPr lang="el-GR" sz="2600" dirty="0" smtClean="0"/>
              <a:t>πλεονασματική για να έλθουν σε διαπραγμάτευση και</a:t>
            </a:r>
          </a:p>
          <a:p>
            <a:pPr eaLnBrk="1" hangingPunct="1">
              <a:buFont typeface="Arial" charset="0"/>
              <a:buNone/>
              <a:defRPr/>
            </a:pPr>
            <a:r>
              <a:rPr lang="el-GR" sz="2600" dirty="0" smtClean="0"/>
              <a:t>συναλλαγή. Για παράδειγμα, οι απαιτήσεις που προσφέρουν οι</a:t>
            </a:r>
          </a:p>
          <a:p>
            <a:pPr eaLnBrk="1" hangingPunct="1">
              <a:buFont typeface="Arial" charset="0"/>
              <a:buNone/>
              <a:defRPr/>
            </a:pPr>
            <a:r>
              <a:rPr lang="el-GR" sz="2600" dirty="0" smtClean="0"/>
              <a:t>μονάδες που αναζητούν κεφάλαια για την κάλυψη των</a:t>
            </a:r>
          </a:p>
          <a:p>
            <a:pPr eaLnBrk="1" hangingPunct="1">
              <a:buFont typeface="Arial" charset="0"/>
              <a:buNone/>
              <a:defRPr/>
            </a:pPr>
            <a:r>
              <a:rPr lang="el-GR" sz="2600" dirty="0" smtClean="0"/>
              <a:t>ελλειμμάτων τους </a:t>
            </a:r>
            <a:r>
              <a:rPr lang="el-GR" sz="2600" i="1" dirty="0" smtClean="0"/>
              <a:t>πρέπει να έχουν την ίδια χρονική λήξη</a:t>
            </a:r>
          </a:p>
          <a:p>
            <a:pPr eaLnBrk="1" hangingPunct="1">
              <a:buFont typeface="Arial" charset="0"/>
              <a:buNone/>
              <a:defRPr/>
            </a:pPr>
            <a:r>
              <a:rPr lang="el-GR" sz="2600" i="1" dirty="0" smtClean="0"/>
              <a:t>(</a:t>
            </a:r>
            <a:r>
              <a:rPr lang="el-GR" sz="2600" i="1" dirty="0" err="1" smtClean="0"/>
              <a:t>maturity</a:t>
            </a:r>
            <a:r>
              <a:rPr lang="el-GR" sz="2600" i="1" dirty="0" smtClean="0"/>
              <a:t>), μέγεθος κλπ., με τις αντίστοιχες απαιτήσεις που θα</a:t>
            </a:r>
          </a:p>
          <a:p>
            <a:pPr eaLnBrk="1" hangingPunct="1">
              <a:buFont typeface="Arial" charset="0"/>
              <a:buNone/>
              <a:defRPr/>
            </a:pPr>
            <a:r>
              <a:rPr lang="el-GR" sz="2600" dirty="0" smtClean="0"/>
              <a:t>επιθυμούσαν να αγοράσουν οι πλεονασματικές μονάδες.</a:t>
            </a:r>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1 - Τίτλος"/>
          <p:cNvSpPr>
            <a:spLocks noGrp="1"/>
          </p:cNvSpPr>
          <p:nvPr>
            <p:ph type="title"/>
          </p:nvPr>
        </p:nvSpPr>
        <p:spPr>
          <a:xfrm>
            <a:off x="457200" y="274638"/>
            <a:ext cx="8229600" cy="296862"/>
          </a:xfrm>
        </p:spPr>
        <p:txBody>
          <a:bodyPr/>
          <a:lstStyle/>
          <a:p>
            <a:pPr eaLnBrk="1" hangingPunct="1"/>
            <a:r>
              <a:rPr lang="el-GR" sz="3600" b="1" smtClean="0"/>
              <a:t>ΕΜΜΕΣΗ ΧΡΗΜΑΤΟΔΟΤΗΣΗ</a:t>
            </a:r>
          </a:p>
        </p:txBody>
      </p:sp>
      <p:sp>
        <p:nvSpPr>
          <p:cNvPr id="133123" name="2 - Θέση περιεχομένου"/>
          <p:cNvSpPr>
            <a:spLocks noGrp="1"/>
          </p:cNvSpPr>
          <p:nvPr>
            <p:ph idx="1"/>
          </p:nvPr>
        </p:nvSpPr>
        <p:spPr>
          <a:xfrm>
            <a:off x="0" y="785813"/>
            <a:ext cx="9144000" cy="6072187"/>
          </a:xfrm>
        </p:spPr>
        <p:txBody>
          <a:bodyPr/>
          <a:lstStyle/>
          <a:p>
            <a:pPr eaLnBrk="1" hangingPunct="1">
              <a:buFont typeface="Arial" pitchFamily="34" charset="0"/>
              <a:buNone/>
            </a:pPr>
            <a:r>
              <a:rPr lang="el-GR" smtClean="0"/>
              <a:t>Στο πλαίσιο της </a:t>
            </a:r>
            <a:r>
              <a:rPr lang="el-GR" b="1" smtClean="0"/>
              <a:t>έμμεσης χρηματοδότησης, </a:t>
            </a:r>
            <a:r>
              <a:rPr lang="el-GR" smtClean="0"/>
              <a:t>ανάμεσα</a:t>
            </a:r>
          </a:p>
          <a:p>
            <a:pPr eaLnBrk="1" hangingPunct="1">
              <a:buFont typeface="Arial" pitchFamily="34" charset="0"/>
              <a:buNone/>
            </a:pPr>
            <a:r>
              <a:rPr lang="el-GR" smtClean="0"/>
              <a:t>στις ελλειμματικές και τις πλεονασματικές μονάδες</a:t>
            </a:r>
          </a:p>
          <a:p>
            <a:pPr eaLnBrk="1" hangingPunct="1">
              <a:buFont typeface="Arial" pitchFamily="34" charset="0"/>
              <a:buNone/>
            </a:pPr>
            <a:r>
              <a:rPr lang="el-GR" smtClean="0"/>
              <a:t>παρεμβαίνουν χρηματοπιστωτικοί οργανισμοί.</a:t>
            </a:r>
          </a:p>
          <a:p>
            <a:pPr eaLnBrk="1" hangingPunct="1">
              <a:buFont typeface="Arial" pitchFamily="34" charset="0"/>
              <a:buNone/>
            </a:pPr>
            <a:r>
              <a:rPr lang="el-GR" smtClean="0"/>
              <a:t>Τέτοιου είδους οργανισμοί και ιδρύματα είναι οι</a:t>
            </a:r>
          </a:p>
          <a:p>
            <a:pPr eaLnBrk="1" hangingPunct="1">
              <a:buFont typeface="Arial" pitchFamily="34" charset="0"/>
              <a:buNone/>
            </a:pPr>
            <a:r>
              <a:rPr lang="el-GR" smtClean="0"/>
              <a:t>εμπορικές τράπεζες (commercial banks), τράπεζες</a:t>
            </a:r>
          </a:p>
          <a:p>
            <a:pPr eaLnBrk="1" hangingPunct="1">
              <a:buFont typeface="Arial" pitchFamily="34" charset="0"/>
              <a:buNone/>
            </a:pPr>
            <a:r>
              <a:rPr lang="el-GR" smtClean="0"/>
              <a:t>αποταμιεύσεων (savings banks), συνταξιοδοτικά</a:t>
            </a:r>
          </a:p>
          <a:p>
            <a:pPr eaLnBrk="1" hangingPunct="1">
              <a:buFont typeface="Arial" pitchFamily="34" charset="0"/>
              <a:buNone/>
            </a:pPr>
            <a:r>
              <a:rPr lang="el-GR" smtClean="0"/>
              <a:t>ταμεία (pension </a:t>
            </a:r>
            <a:r>
              <a:rPr lang="en-US" smtClean="0"/>
              <a:t>funds) </a:t>
            </a:r>
            <a:r>
              <a:rPr lang="el-GR" smtClean="0"/>
              <a:t>κλπ.</a:t>
            </a:r>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1 - Τίτλος"/>
          <p:cNvSpPr>
            <a:spLocks noGrp="1"/>
          </p:cNvSpPr>
          <p:nvPr>
            <p:ph type="title"/>
          </p:nvPr>
        </p:nvSpPr>
        <p:spPr>
          <a:xfrm>
            <a:off x="0" y="274638"/>
            <a:ext cx="9001125" cy="511175"/>
          </a:xfrm>
        </p:spPr>
        <p:txBody>
          <a:bodyPr/>
          <a:lstStyle/>
          <a:p>
            <a:pPr eaLnBrk="1" hangingPunct="1"/>
            <a:r>
              <a:rPr lang="el-GR" sz="3200" b="1" smtClean="0"/>
              <a:t>ΠΑΡΑΔΕΙΓΜΑΤΑ ΕΜΜΕΣΗΣ ΧΡΗΜΑΤΟΔΟΤΗΣΗΣ</a:t>
            </a:r>
          </a:p>
        </p:txBody>
      </p:sp>
      <p:sp>
        <p:nvSpPr>
          <p:cNvPr id="134147" name="2 - Θέση περιεχομένου"/>
          <p:cNvSpPr>
            <a:spLocks noGrp="1"/>
          </p:cNvSpPr>
          <p:nvPr>
            <p:ph idx="1"/>
          </p:nvPr>
        </p:nvSpPr>
        <p:spPr>
          <a:xfrm>
            <a:off x="0" y="857250"/>
            <a:ext cx="9144000" cy="6000750"/>
          </a:xfrm>
        </p:spPr>
        <p:txBody>
          <a:bodyPr/>
          <a:lstStyle/>
          <a:p>
            <a:pPr eaLnBrk="1" hangingPunct="1">
              <a:buFont typeface="Arial" pitchFamily="34" charset="0"/>
              <a:buNone/>
            </a:pPr>
            <a:r>
              <a:rPr lang="el-GR" b="1" smtClean="0"/>
              <a:t>Α)</a:t>
            </a:r>
            <a:r>
              <a:rPr lang="el-GR" smtClean="0"/>
              <a:t> Το νοικοκυριό </a:t>
            </a:r>
            <a:r>
              <a:rPr lang="el-GR" b="1" smtClean="0"/>
              <a:t>Χ</a:t>
            </a:r>
            <a:r>
              <a:rPr lang="el-GR" smtClean="0"/>
              <a:t> καταθέτει μετρητά σε εμπορική τράπεζα, που με τη σειρά της τα χρησιμοποιεί για την παροχή στεγαστικών δανείων προς τα νοικοκυριά.</a:t>
            </a:r>
          </a:p>
          <a:p>
            <a:pPr eaLnBrk="1" hangingPunct="1">
              <a:buFont typeface="Arial" pitchFamily="34" charset="0"/>
              <a:buNone/>
            </a:pPr>
            <a:r>
              <a:rPr lang="el-GR" b="1" smtClean="0"/>
              <a:t>Β)</a:t>
            </a:r>
            <a:r>
              <a:rPr lang="el-GR" smtClean="0"/>
              <a:t> Ένα χρηματοοικονομικό ίδρυμα αγοράζει εμπορικά ομόλογα (commercial papers) μιας επιχείρησης καταναλωτών. Τώρα, η συγκεκριμένη επιχείρηση διαθέτει κεφάλαια και μπορεί να δώσει καταναλωτικά δάνεια.</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a:xfrm>
            <a:off x="685800" y="0"/>
            <a:ext cx="7772400" cy="620713"/>
          </a:xfrm>
        </p:spPr>
        <p:txBody>
          <a:bodyPr rtlCol="0">
            <a:normAutofit fontScale="90000"/>
          </a:bodyPr>
          <a:lstStyle/>
          <a:p>
            <a:pPr eaLnBrk="1" fontAlgn="auto" hangingPunct="1">
              <a:spcAft>
                <a:spcPts val="0"/>
              </a:spcAft>
              <a:defRPr/>
            </a:pPr>
            <a:r>
              <a:rPr lang="el-GR" sz="3600" b="1" dirty="0" smtClean="0">
                <a:latin typeface="Arial" charset="0"/>
              </a:rPr>
              <a:t>Ποιοτικά υποδείγματα</a:t>
            </a:r>
            <a:endParaRPr lang="en-GB" sz="3600" b="1" dirty="0" smtClean="0">
              <a:latin typeface="Arial" charset="0"/>
            </a:endParaRPr>
          </a:p>
        </p:txBody>
      </p:sp>
      <p:sp>
        <p:nvSpPr>
          <p:cNvPr id="17411" name="Rectangle 3"/>
          <p:cNvSpPr>
            <a:spLocks noGrp="1" noChangeArrowheads="1"/>
          </p:cNvSpPr>
          <p:nvPr>
            <p:ph type="body" idx="1"/>
          </p:nvPr>
        </p:nvSpPr>
        <p:spPr>
          <a:xfrm>
            <a:off x="0" y="620713"/>
            <a:ext cx="9144000" cy="6048375"/>
          </a:xfrm>
        </p:spPr>
        <p:txBody>
          <a:bodyPr/>
          <a:lstStyle/>
          <a:p>
            <a:pPr eaLnBrk="1" hangingPunct="1"/>
            <a:r>
              <a:rPr lang="el-GR" sz="2400" smtClean="0">
                <a:latin typeface="Arial" pitchFamily="34" charset="0"/>
              </a:rPr>
              <a:t>Για την αξιολόγηση μιας αίτησης για δάνειο, η τράπεζα χρησιμοποιεί τη διαθέσιμη πληροφόρηση για τον πελάτη λαμβάνοντας υπ’ όψη ποιοτικούς παράγοντες σχετικούς με τη δανειζόμενη εταιρεία και με το γενικό κλίμα της αγοράς [ταυτόχρονη επίδραση σε όλους του δανειστές]. Στην κατηγορία αυτή περιλαμβάνονται παράγοντες όπως:</a:t>
            </a:r>
          </a:p>
          <a:p>
            <a:pPr eaLnBrk="1" hangingPunct="1"/>
            <a:r>
              <a:rPr lang="el-GR" sz="2400" b="1" smtClean="0">
                <a:latin typeface="Arial" pitchFamily="34" charset="0"/>
              </a:rPr>
              <a:t>Η φήμη της εταιρείας (</a:t>
            </a:r>
            <a:r>
              <a:rPr lang="en-US" sz="2400" b="1" i="1" smtClean="0">
                <a:latin typeface="Arial" pitchFamily="34" charset="0"/>
              </a:rPr>
              <a:t>reputation</a:t>
            </a:r>
            <a:r>
              <a:rPr lang="en-US" sz="2400" b="1" smtClean="0">
                <a:latin typeface="Arial" pitchFamily="34" charset="0"/>
              </a:rPr>
              <a:t>)</a:t>
            </a:r>
            <a:r>
              <a:rPr lang="en-US" sz="2400" smtClean="0">
                <a:latin typeface="Arial" pitchFamily="34" charset="0"/>
              </a:rPr>
              <a:t> </a:t>
            </a:r>
            <a:r>
              <a:rPr lang="el-GR" sz="2400" smtClean="0">
                <a:latin typeface="Arial" pitchFamily="34" charset="0"/>
              </a:rPr>
              <a:t>(σιωπηρά συμβόλαια με φερέγγυες επιχειρήσεις</a:t>
            </a:r>
            <a:r>
              <a:rPr lang="en-US" sz="2400" smtClean="0">
                <a:latin typeface="Arial" pitchFamily="34" charset="0"/>
              </a:rPr>
              <a:t> </a:t>
            </a:r>
            <a:r>
              <a:rPr lang="el-GR" sz="2400" smtClean="0">
                <a:latin typeface="Arial" pitchFamily="34" charset="0"/>
              </a:rPr>
              <a:t>όταν γνωρίζουμε το ιστορικό της). Η σημασία της φήμης, η οποία στηρίζεται σε μακροχρόνιες δανειακές συναλλαγές λειτουργεί εις βάρος των νέων επιχειρήσεων. Αυτός είναι και ένας από τους λόγους που σε νέες εισαγωγές στο χρηματιστήριο (</a:t>
            </a:r>
            <a:r>
              <a:rPr lang="en-US" sz="2400" smtClean="0">
                <a:latin typeface="Arial" pitchFamily="34" charset="0"/>
              </a:rPr>
              <a:t>Initial Public Offerings - IPOs)</a:t>
            </a:r>
            <a:r>
              <a:rPr lang="el-GR" sz="2400" smtClean="0">
                <a:latin typeface="Arial" pitchFamily="34" charset="0"/>
              </a:rPr>
              <a:t> απαιτούνται υψηλότερες αποδόσεις από παλαιότερες εταιρείες. </a:t>
            </a:r>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1 - Τίτλος"/>
          <p:cNvSpPr>
            <a:spLocks noGrp="1"/>
          </p:cNvSpPr>
          <p:nvPr>
            <p:ph type="title"/>
          </p:nvPr>
        </p:nvSpPr>
        <p:spPr>
          <a:xfrm>
            <a:off x="457200" y="274638"/>
            <a:ext cx="8229600" cy="511175"/>
          </a:xfrm>
        </p:spPr>
        <p:txBody>
          <a:bodyPr/>
          <a:lstStyle/>
          <a:p>
            <a:pPr eaLnBrk="1" hangingPunct="1"/>
            <a:r>
              <a:rPr lang="el-GR" b="1" smtClean="0"/>
              <a:t>ΕΜΜΕΣΗ ΧΡΗΜΑΤΟΔΟΤΗΣΗ</a:t>
            </a:r>
          </a:p>
        </p:txBody>
      </p:sp>
      <p:sp>
        <p:nvSpPr>
          <p:cNvPr id="135171" name="2 - Θέση περιεχομένου"/>
          <p:cNvSpPr>
            <a:spLocks noGrp="1"/>
          </p:cNvSpPr>
          <p:nvPr>
            <p:ph idx="1"/>
          </p:nvPr>
        </p:nvSpPr>
        <p:spPr>
          <a:xfrm>
            <a:off x="0" y="857250"/>
            <a:ext cx="9144000" cy="6000750"/>
          </a:xfrm>
        </p:spPr>
        <p:txBody>
          <a:bodyPr/>
          <a:lstStyle/>
          <a:p>
            <a:pPr eaLnBrk="1" hangingPunct="1">
              <a:buFont typeface="Arial" pitchFamily="34" charset="0"/>
              <a:buNone/>
            </a:pPr>
            <a:r>
              <a:rPr lang="el-GR" sz="2800" smtClean="0"/>
              <a:t>Συνεπώς, στην έμμεση χρηματοδότηση, οι</a:t>
            </a:r>
          </a:p>
          <a:p>
            <a:pPr eaLnBrk="1" hangingPunct="1">
              <a:buFont typeface="Arial" pitchFamily="34" charset="0"/>
              <a:buNone/>
            </a:pPr>
            <a:r>
              <a:rPr lang="el-GR" sz="2800" smtClean="0"/>
              <a:t>χρηματοοικονομικοί οργανισμοί πραγματοποιούν μια</a:t>
            </a:r>
          </a:p>
          <a:p>
            <a:pPr eaLnBrk="1" hangingPunct="1">
              <a:buFont typeface="Arial" pitchFamily="34" charset="0"/>
              <a:buNone/>
            </a:pPr>
            <a:r>
              <a:rPr lang="el-GR" sz="2800" smtClean="0"/>
              <a:t>μετατροπή των υποχρεώσεών τους σε διάφορες μορφές</a:t>
            </a:r>
          </a:p>
          <a:p>
            <a:pPr eaLnBrk="1" hangingPunct="1">
              <a:buFont typeface="Arial" pitchFamily="34" charset="0"/>
              <a:buNone/>
            </a:pPr>
            <a:r>
              <a:rPr lang="el-GR" sz="2800" smtClean="0"/>
              <a:t>απαιτήσεων </a:t>
            </a:r>
            <a:r>
              <a:rPr lang="el-GR" sz="2800" b="1" smtClean="0"/>
              <a:t>(μετασχηματισμός). Κατ’ αυτόν τον τρόπο, οι</a:t>
            </a:r>
          </a:p>
          <a:p>
            <a:pPr eaLnBrk="1" hangingPunct="1">
              <a:buFont typeface="Arial" pitchFamily="34" charset="0"/>
              <a:buNone/>
            </a:pPr>
            <a:r>
              <a:rPr lang="el-GR" sz="2800" b="1" smtClean="0"/>
              <a:t>μεσολαβητές </a:t>
            </a:r>
            <a:r>
              <a:rPr lang="el-GR" sz="2800" smtClean="0"/>
              <a:t>οργανισμοί επιλύουν με την παρέμβασή τους</a:t>
            </a:r>
          </a:p>
          <a:p>
            <a:pPr eaLnBrk="1" hangingPunct="1">
              <a:buFont typeface="Arial" pitchFamily="34" charset="0"/>
              <a:buNone/>
            </a:pPr>
            <a:r>
              <a:rPr lang="el-GR" sz="2800" smtClean="0"/>
              <a:t>προβλήματα που αντιμετωπίζει η άμεση χρηματοδότηση,</a:t>
            </a:r>
          </a:p>
          <a:p>
            <a:pPr eaLnBrk="1" hangingPunct="1">
              <a:buFont typeface="Arial" pitchFamily="34" charset="0"/>
              <a:buNone/>
            </a:pPr>
            <a:r>
              <a:rPr lang="el-GR" sz="2800" smtClean="0"/>
              <a:t>κυρίως όταν η ελλειμματική και η πλεονασματική</a:t>
            </a:r>
          </a:p>
          <a:p>
            <a:pPr eaLnBrk="1" hangingPunct="1">
              <a:buFont typeface="Arial" pitchFamily="34" charset="0"/>
              <a:buNone/>
            </a:pPr>
            <a:r>
              <a:rPr lang="el-GR" sz="2800" smtClean="0"/>
              <a:t>μονάδα:</a:t>
            </a:r>
          </a:p>
          <a:p>
            <a:pPr eaLnBrk="1" hangingPunct="1"/>
            <a:r>
              <a:rPr lang="el-GR" sz="2800" smtClean="0"/>
              <a:t>δεν είναι σε θέση να συνάψουν μια ικανοποιητική για τις δύο συμφωνία, ή</a:t>
            </a:r>
          </a:p>
          <a:p>
            <a:pPr eaLnBrk="1" hangingPunct="1"/>
            <a:r>
              <a:rPr lang="el-GR" sz="2800" smtClean="0"/>
              <a:t>μπορούν να τη συνάψουν αλλά με πολύ μεγαλύτερο κόστος συναλλαγής </a:t>
            </a:r>
            <a:r>
              <a:rPr lang="en-US" sz="2800" smtClean="0"/>
              <a:t>(transaction costs).</a:t>
            </a:r>
            <a:endParaRPr lang="el-GR" sz="280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a:xfrm>
            <a:off x="685800" y="260350"/>
            <a:ext cx="7772400" cy="431800"/>
          </a:xfrm>
        </p:spPr>
        <p:txBody>
          <a:bodyPr rtlCol="0">
            <a:normAutofit fontScale="90000"/>
          </a:bodyPr>
          <a:lstStyle/>
          <a:p>
            <a:pPr eaLnBrk="1" fontAlgn="auto" hangingPunct="1">
              <a:spcAft>
                <a:spcPts val="0"/>
              </a:spcAft>
              <a:defRPr/>
            </a:pPr>
            <a:r>
              <a:rPr lang="el-GR" sz="3600" b="1" dirty="0" smtClean="0">
                <a:latin typeface="Arial" charset="0"/>
              </a:rPr>
              <a:t>Ποιοτικά υποδείγματα</a:t>
            </a:r>
            <a:endParaRPr lang="en-GB" sz="3600" b="1" dirty="0" smtClean="0">
              <a:latin typeface="Arial" charset="0"/>
            </a:endParaRPr>
          </a:p>
        </p:txBody>
      </p:sp>
      <p:sp>
        <p:nvSpPr>
          <p:cNvPr id="18435" name="Rectangle 3"/>
          <p:cNvSpPr>
            <a:spLocks noGrp="1" noChangeArrowheads="1"/>
          </p:cNvSpPr>
          <p:nvPr>
            <p:ph type="body" idx="1"/>
          </p:nvPr>
        </p:nvSpPr>
        <p:spPr>
          <a:xfrm>
            <a:off x="0" y="765175"/>
            <a:ext cx="9144000" cy="6092825"/>
          </a:xfrm>
        </p:spPr>
        <p:txBody>
          <a:bodyPr/>
          <a:lstStyle/>
          <a:p>
            <a:pPr eaLnBrk="1" hangingPunct="1">
              <a:lnSpc>
                <a:spcPct val="90000"/>
              </a:lnSpc>
            </a:pPr>
            <a:r>
              <a:rPr lang="el-GR" sz="2400" b="1" smtClean="0">
                <a:latin typeface="Arial" pitchFamily="34" charset="0"/>
              </a:rPr>
              <a:t>Ο βαθμός χρηματοοικονομικής μόχλευσης (</a:t>
            </a:r>
            <a:r>
              <a:rPr lang="en-US" sz="2400" b="1" i="1" smtClean="0">
                <a:latin typeface="Arial" pitchFamily="34" charset="0"/>
              </a:rPr>
              <a:t>financial leverage</a:t>
            </a:r>
            <a:r>
              <a:rPr lang="en-US" sz="2400" b="1" smtClean="0">
                <a:latin typeface="Arial" pitchFamily="34" charset="0"/>
              </a:rPr>
              <a:t>),</a:t>
            </a:r>
            <a:r>
              <a:rPr lang="en-US" sz="2400" smtClean="0">
                <a:latin typeface="Arial" pitchFamily="34" charset="0"/>
              </a:rPr>
              <a:t> </a:t>
            </a:r>
            <a:r>
              <a:rPr lang="el-GR" sz="2400" smtClean="0">
                <a:latin typeface="Arial" pitchFamily="34" charset="0"/>
              </a:rPr>
              <a:t>δηλαδή το συνολικό χρέος της δανειζόμενης εταιρείας προς το συνολικό παθητικό της (</a:t>
            </a:r>
            <a:r>
              <a:rPr lang="en-US" sz="2400" smtClean="0">
                <a:latin typeface="Arial" pitchFamily="34" charset="0"/>
              </a:rPr>
              <a:t>debt/assets </a:t>
            </a:r>
            <a:r>
              <a:rPr lang="el-GR" sz="2400" smtClean="0">
                <a:latin typeface="Arial" pitchFamily="34" charset="0"/>
              </a:rPr>
              <a:t>ή εναλλακτικά </a:t>
            </a:r>
            <a:r>
              <a:rPr lang="en-US" sz="2400" smtClean="0">
                <a:latin typeface="Arial" pitchFamily="34" charset="0"/>
              </a:rPr>
              <a:t>debt/equity)</a:t>
            </a:r>
            <a:r>
              <a:rPr lang="el-GR" sz="2400" smtClean="0">
                <a:latin typeface="Arial" pitchFamily="34" charset="0"/>
              </a:rPr>
              <a:t>. Νεοπαγείς επιχειρήσεις με μεγάλη μόχλευση (υψηλό χρέος σε δάνεια και ομόλογα) έχουν μεγαλύτερες πιθανότητες να αθετήσουν την πληρωμή των χρεών τους απ’ ότι πιο ώριμες επιχειρήσεις.</a:t>
            </a:r>
          </a:p>
          <a:p>
            <a:pPr eaLnBrk="1" hangingPunct="1">
              <a:lnSpc>
                <a:spcPct val="90000"/>
              </a:lnSpc>
            </a:pPr>
            <a:r>
              <a:rPr lang="el-GR" sz="2400" b="1" smtClean="0">
                <a:latin typeface="Arial" pitchFamily="34" charset="0"/>
              </a:rPr>
              <a:t>Η μεταβλητότητα των εσόδων της εταιρείας</a:t>
            </a:r>
            <a:r>
              <a:rPr lang="el-GR" sz="2400" smtClean="0">
                <a:latin typeface="Arial" pitchFamily="34" charset="0"/>
              </a:rPr>
              <a:t> (π.χ. εταιρείες που δραστηριοποιούνται στο χώρο της υψηλής τεχνολογίας παρουσιάζουν υψηλή μεταβλητότητα εσόδων). Σε αυτή την περίπτωση η υψηλή μεταβλητότητα αυξάνει την πιθανότητα ο δανειζόμενος να μην μπορεί να εκπληρώσει τις δανειακές του υποχρεώσεις, ανεξάρτητα από τον τρόπο χρηματοδότησης των στοιχείων του ενεργητικού. </a:t>
            </a:r>
          </a:p>
          <a:p>
            <a:pPr eaLnBrk="1" hangingPunct="1">
              <a:lnSpc>
                <a:spcPct val="90000"/>
              </a:lnSpc>
            </a:pPr>
            <a:r>
              <a:rPr lang="el-GR" sz="2400" b="1" smtClean="0">
                <a:latin typeface="Arial" pitchFamily="34" charset="0"/>
              </a:rPr>
              <a:t>Η ύπαρξη υποθήκης,</a:t>
            </a:r>
            <a:r>
              <a:rPr lang="el-GR" sz="2400" smtClean="0">
                <a:latin typeface="Arial" pitchFamily="34" charset="0"/>
              </a:rPr>
              <a:t> δηλαδή ο βαθμός υποστήριξης του δανείου από υποθηκευμένα περιουσιακά στοιχεία.</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188913"/>
            <a:ext cx="7772400" cy="647700"/>
          </a:xfrm>
        </p:spPr>
        <p:txBody>
          <a:bodyPr/>
          <a:lstStyle/>
          <a:p>
            <a:pPr eaLnBrk="1" hangingPunct="1"/>
            <a:r>
              <a:rPr lang="el-GR" sz="3600" b="1" smtClean="0">
                <a:latin typeface="Arial" pitchFamily="34" charset="0"/>
              </a:rPr>
              <a:t>Ποιοτικά υποδείγματα</a:t>
            </a:r>
            <a:endParaRPr lang="en-GB" sz="3600" b="1" smtClean="0">
              <a:latin typeface="Arial" pitchFamily="34" charset="0"/>
            </a:endParaRPr>
          </a:p>
        </p:txBody>
      </p:sp>
      <p:sp>
        <p:nvSpPr>
          <p:cNvPr id="19459" name="Rectangle 3"/>
          <p:cNvSpPr>
            <a:spLocks noGrp="1" noChangeArrowheads="1"/>
          </p:cNvSpPr>
          <p:nvPr>
            <p:ph type="body" idx="1"/>
          </p:nvPr>
        </p:nvSpPr>
        <p:spPr>
          <a:xfrm>
            <a:off x="250825" y="908050"/>
            <a:ext cx="8893175" cy="5949950"/>
          </a:xfrm>
        </p:spPr>
        <p:txBody>
          <a:bodyPr/>
          <a:lstStyle/>
          <a:p>
            <a:pPr eaLnBrk="1" hangingPunct="1">
              <a:lnSpc>
                <a:spcPct val="90000"/>
              </a:lnSpc>
            </a:pPr>
            <a:r>
              <a:rPr lang="el-GR" sz="2300" b="1" smtClean="0">
                <a:latin typeface="Arial" pitchFamily="34" charset="0"/>
              </a:rPr>
              <a:t>Ο επιχειρηματικός / οικονομικός κύκλος.</a:t>
            </a:r>
            <a:r>
              <a:rPr lang="el-GR" sz="2300" smtClean="0">
                <a:latin typeface="Arial" pitchFamily="34" charset="0"/>
              </a:rPr>
              <a:t> Η θέση της οικονομίας στον επιχειρηματικό κύκλο (</a:t>
            </a:r>
            <a:r>
              <a:rPr lang="en-US" sz="2300" smtClean="0">
                <a:latin typeface="Arial" pitchFamily="34" charset="0"/>
              </a:rPr>
              <a:t>business cycle)</a:t>
            </a:r>
            <a:r>
              <a:rPr lang="el-GR" sz="2300" smtClean="0">
                <a:latin typeface="Arial" pitchFamily="34" charset="0"/>
              </a:rPr>
              <a:t> είναι πολύ σημαντική για την αξιολόγηση της πιστοληπτικής φερεγγυότητας ενός δανειζόμενου. Για παράδειγμα, σε μία ύφεση, εταιρείες που δραστηριοποιούνται στον τομέα των διαρκών αγαθών (π.χ. αυτοκίνητα, ψυγεία κ.α.) έχουν μεγαλύτερη πιθανότητα να αθετήσουν την πληρωμή των χρεών τους σε σχέση με τις εταιρείες που δραστηριοποιούνται στην παροχή μη-διαρκών αγαθών (π.χ. φαγητό).</a:t>
            </a:r>
            <a:endParaRPr lang="en-US" sz="2300" smtClean="0">
              <a:latin typeface="Arial" pitchFamily="34" charset="0"/>
            </a:endParaRPr>
          </a:p>
          <a:p>
            <a:pPr eaLnBrk="1" hangingPunct="1">
              <a:lnSpc>
                <a:spcPct val="90000"/>
              </a:lnSpc>
            </a:pPr>
            <a:r>
              <a:rPr lang="el-GR" sz="2300" b="1" smtClean="0">
                <a:latin typeface="Arial" pitchFamily="34" charset="0"/>
              </a:rPr>
              <a:t>Το επίπεδο των επιτοκίων.</a:t>
            </a:r>
            <a:r>
              <a:rPr lang="el-GR" sz="2300" smtClean="0">
                <a:latin typeface="Arial" pitchFamily="34" charset="0"/>
              </a:rPr>
              <a:t> Υψηλότερα επιτόκια σχετίζονται με αυστηρότερη νομισματική πολιτική. Τα πιστωτικά ιδρύματα όχι μόνο δυσκολεύονται να αντλήσουν φθηνά κεφάλαια για να χρηματοδοτήσουν τα στοιχεία ενεργητικού, επιπλέον γνωρίζουν ότι, γενικά, τα υψηλά επιτόκια σχετίζονται με υψηλό πιστωτικό κίνδυνο. Τα υψηλά επιτόκια ενθαρρύνουν τους δανειζόμενους να αναλάβουν μεγαλύτερους κινδύνους, ενώ ταυτόχρονα ενθαρρύνουν μόνο τους λιγότερο φερέγγυους να δανεισθούν.</a:t>
            </a:r>
            <a:endParaRPr lang="en-GB" sz="2300" smtClean="0">
              <a:latin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a:xfrm>
            <a:off x="684213" y="188913"/>
            <a:ext cx="7773987" cy="503237"/>
          </a:xfrm>
        </p:spPr>
        <p:txBody>
          <a:bodyPr rtlCol="0">
            <a:normAutofit fontScale="90000"/>
          </a:bodyPr>
          <a:lstStyle/>
          <a:p>
            <a:pPr eaLnBrk="1" fontAlgn="auto" hangingPunct="1">
              <a:spcAft>
                <a:spcPts val="0"/>
              </a:spcAft>
              <a:defRPr/>
            </a:pPr>
            <a:r>
              <a:rPr lang="el-GR" sz="3600" b="1" dirty="0" smtClean="0">
                <a:latin typeface="Arial" charset="0"/>
              </a:rPr>
              <a:t>Ποιοτικά υποδείγματα</a:t>
            </a:r>
            <a:endParaRPr lang="en-GB" sz="3600" b="1" dirty="0" smtClean="0">
              <a:latin typeface="Arial" charset="0"/>
            </a:endParaRPr>
          </a:p>
        </p:txBody>
      </p:sp>
      <p:sp>
        <p:nvSpPr>
          <p:cNvPr id="20483" name="Rectangle 3"/>
          <p:cNvSpPr>
            <a:spLocks noGrp="1" noChangeArrowheads="1"/>
          </p:cNvSpPr>
          <p:nvPr>
            <p:ph type="body" idx="1"/>
          </p:nvPr>
        </p:nvSpPr>
        <p:spPr>
          <a:xfrm>
            <a:off x="179388" y="765175"/>
            <a:ext cx="8964612" cy="6092825"/>
          </a:xfrm>
        </p:spPr>
        <p:txBody>
          <a:bodyPr/>
          <a:lstStyle/>
          <a:p>
            <a:pPr eaLnBrk="1" hangingPunct="1"/>
            <a:r>
              <a:rPr lang="el-GR" sz="2100" smtClean="0">
                <a:latin typeface="Arial" pitchFamily="34" charset="0"/>
              </a:rPr>
              <a:t>Η τυπική πιστωτική ανάλυση που διεξάγεται από μία τράπεζα εστιάζεται στον καθορισμό της θεμελιώδους σχέσης ανάμεσα στα </a:t>
            </a:r>
            <a:r>
              <a:rPr lang="el-GR" sz="2100" b="1" smtClean="0">
                <a:latin typeface="Arial" pitchFamily="34" charset="0"/>
              </a:rPr>
              <a:t>χαρακτηριστικά του δανειολήπτη (</a:t>
            </a:r>
            <a:r>
              <a:rPr lang="el-GR" sz="2100" b="1" i="1" smtClean="0">
                <a:latin typeface="Arial" pitchFamily="34" charset="0"/>
              </a:rPr>
              <a:t>γνωρίσματα τόσο οικονομικά όσο και μη οικονομικά</a:t>
            </a:r>
            <a:r>
              <a:rPr lang="el-GR" sz="2100" b="1" smtClean="0">
                <a:latin typeface="Arial" pitchFamily="34" charset="0"/>
              </a:rPr>
              <a:t>)</a:t>
            </a:r>
            <a:r>
              <a:rPr lang="el-GR" sz="2100" smtClean="0">
                <a:latin typeface="Arial" pitchFamily="34" charset="0"/>
              </a:rPr>
              <a:t> και την </a:t>
            </a:r>
            <a:r>
              <a:rPr lang="el-GR" sz="2100" b="1" smtClean="0">
                <a:latin typeface="Arial" pitchFamily="34" charset="0"/>
              </a:rPr>
              <a:t>προβλεπόμενη πιθανότητα αθέτησης πληρωμών, </a:t>
            </a:r>
            <a:r>
              <a:rPr lang="en-US" sz="2100" b="1" smtClean="0">
                <a:latin typeface="Arial" pitchFamily="34" charset="0"/>
              </a:rPr>
              <a:t>d</a:t>
            </a:r>
            <a:r>
              <a:rPr lang="el-GR" sz="2100" b="1" smtClean="0">
                <a:latin typeface="Arial" pitchFamily="34" charset="0"/>
              </a:rPr>
              <a:t> </a:t>
            </a:r>
            <a:r>
              <a:rPr lang="el-GR" sz="2100" b="1" i="1" smtClean="0">
                <a:latin typeface="Arial" pitchFamily="34" charset="0"/>
              </a:rPr>
              <a:t>(</a:t>
            </a:r>
            <a:r>
              <a:rPr lang="en-US" sz="2100" b="1" i="1" smtClean="0">
                <a:latin typeface="Arial" pitchFamily="34" charset="0"/>
              </a:rPr>
              <a:t>default risk)</a:t>
            </a:r>
            <a:r>
              <a:rPr lang="en-US" sz="2100" b="1" smtClean="0">
                <a:latin typeface="Arial" pitchFamily="34" charset="0"/>
              </a:rPr>
              <a:t>. </a:t>
            </a:r>
            <a:endParaRPr lang="el-GR" sz="2100" b="1" smtClean="0">
              <a:latin typeface="Arial" pitchFamily="34" charset="0"/>
            </a:endParaRPr>
          </a:p>
          <a:p>
            <a:pPr eaLnBrk="1" hangingPunct="1"/>
            <a:r>
              <a:rPr lang="en-US" sz="2100" b="1" smtClean="0">
                <a:latin typeface="Arial" pitchFamily="34" charset="0"/>
              </a:rPr>
              <a:t>d = f [I</a:t>
            </a:r>
            <a:r>
              <a:rPr lang="el-GR" sz="2100" b="1" smtClean="0">
                <a:latin typeface="Arial" pitchFamily="34" charset="0"/>
              </a:rPr>
              <a:t>, </a:t>
            </a:r>
            <a:r>
              <a:rPr lang="en-US" sz="2100" b="1" smtClean="0">
                <a:latin typeface="Arial" pitchFamily="34" charset="0"/>
              </a:rPr>
              <a:t>C, CF, NW, G],</a:t>
            </a:r>
            <a:endParaRPr lang="el-GR" sz="2100" b="1" smtClean="0">
              <a:latin typeface="Arial" pitchFamily="34" charset="0"/>
            </a:endParaRPr>
          </a:p>
          <a:p>
            <a:pPr eaLnBrk="1" hangingPunct="1">
              <a:buFontTx/>
              <a:buNone/>
            </a:pPr>
            <a:r>
              <a:rPr lang="el-GR" sz="2100" smtClean="0">
                <a:latin typeface="Arial" pitchFamily="34" charset="0"/>
              </a:rPr>
              <a:t>	</a:t>
            </a:r>
            <a:r>
              <a:rPr lang="en-US" sz="2100" smtClean="0">
                <a:latin typeface="Arial" pitchFamily="34" charset="0"/>
              </a:rPr>
              <a:t> </a:t>
            </a:r>
            <a:r>
              <a:rPr lang="el-GR" sz="2100" smtClean="0">
                <a:latin typeface="Arial" pitchFamily="34" charset="0"/>
              </a:rPr>
              <a:t>όπου το </a:t>
            </a:r>
            <a:r>
              <a:rPr lang="en-US" sz="2100" smtClean="0">
                <a:latin typeface="Arial" pitchFamily="34" charset="0"/>
              </a:rPr>
              <a:t>I </a:t>
            </a:r>
            <a:r>
              <a:rPr lang="el-GR" sz="2100" smtClean="0">
                <a:latin typeface="Arial" pitchFamily="34" charset="0"/>
              </a:rPr>
              <a:t>συμβολίζει την ποιότητα της πληροφόρησης, </a:t>
            </a:r>
          </a:p>
          <a:p>
            <a:pPr eaLnBrk="1" hangingPunct="1">
              <a:buFontTx/>
              <a:buNone/>
            </a:pPr>
            <a:r>
              <a:rPr lang="el-GR" sz="2100" smtClean="0">
                <a:latin typeface="Arial" pitchFamily="34" charset="0"/>
              </a:rPr>
              <a:t>	το </a:t>
            </a:r>
            <a:r>
              <a:rPr lang="en-US" sz="2100" smtClean="0">
                <a:latin typeface="Arial" pitchFamily="34" charset="0"/>
              </a:rPr>
              <a:t>C </a:t>
            </a:r>
            <a:r>
              <a:rPr lang="el-GR" sz="2100" smtClean="0">
                <a:latin typeface="Arial" pitchFamily="34" charset="0"/>
              </a:rPr>
              <a:t>το χαρακτήρα, </a:t>
            </a:r>
          </a:p>
          <a:p>
            <a:pPr eaLnBrk="1" hangingPunct="1">
              <a:buFontTx/>
              <a:buNone/>
            </a:pPr>
            <a:r>
              <a:rPr lang="el-GR" sz="2100" smtClean="0">
                <a:latin typeface="Arial" pitchFamily="34" charset="0"/>
              </a:rPr>
              <a:t>	το </a:t>
            </a:r>
            <a:r>
              <a:rPr lang="en-US" sz="2100" smtClean="0">
                <a:latin typeface="Arial" pitchFamily="34" charset="0"/>
              </a:rPr>
              <a:t>CF</a:t>
            </a:r>
            <a:r>
              <a:rPr lang="el-GR" sz="2100" smtClean="0">
                <a:latin typeface="Arial" pitchFamily="34" charset="0"/>
              </a:rPr>
              <a:t> το επίπεδο και τη σταθερότητα της ταμειακής ροής, </a:t>
            </a:r>
          </a:p>
          <a:p>
            <a:pPr eaLnBrk="1" hangingPunct="1">
              <a:buFontTx/>
              <a:buNone/>
            </a:pPr>
            <a:r>
              <a:rPr lang="el-GR" sz="2100" smtClean="0">
                <a:latin typeface="Arial" pitchFamily="34" charset="0"/>
              </a:rPr>
              <a:t>	το </a:t>
            </a:r>
            <a:r>
              <a:rPr lang="en-US" sz="2100" smtClean="0">
                <a:latin typeface="Arial" pitchFamily="34" charset="0"/>
              </a:rPr>
              <a:t>NW</a:t>
            </a:r>
            <a:r>
              <a:rPr lang="el-GR" sz="2100" smtClean="0">
                <a:latin typeface="Arial" pitchFamily="34" charset="0"/>
              </a:rPr>
              <a:t> την πραγματική καθαρή θέση,</a:t>
            </a:r>
            <a:r>
              <a:rPr lang="en-US" sz="2100" smtClean="0">
                <a:latin typeface="Arial" pitchFamily="34" charset="0"/>
              </a:rPr>
              <a:t> </a:t>
            </a:r>
            <a:r>
              <a:rPr lang="el-GR" sz="2100" smtClean="0">
                <a:latin typeface="Arial" pitchFamily="34" charset="0"/>
              </a:rPr>
              <a:t>και </a:t>
            </a:r>
            <a:r>
              <a:rPr lang="en-US" sz="2100" smtClean="0">
                <a:latin typeface="Arial" pitchFamily="34" charset="0"/>
              </a:rPr>
              <a:t>G </a:t>
            </a:r>
            <a:r>
              <a:rPr lang="el-GR" sz="2100" smtClean="0">
                <a:latin typeface="Arial" pitchFamily="34" charset="0"/>
              </a:rPr>
              <a:t>τις εγγυήσεις. </a:t>
            </a:r>
          </a:p>
          <a:p>
            <a:pPr eaLnBrk="1" hangingPunct="1">
              <a:buFontTx/>
              <a:buNone/>
            </a:pPr>
            <a:r>
              <a:rPr lang="el-GR" sz="2100" smtClean="0">
                <a:latin typeface="Arial" pitchFamily="34" charset="0"/>
              </a:rPr>
              <a:t>	</a:t>
            </a:r>
            <a:r>
              <a:rPr lang="el-GR" sz="2100" b="1" i="1" smtClean="0">
                <a:latin typeface="Arial" pitchFamily="34" charset="0"/>
              </a:rPr>
              <a:t>Όταν ένας από τους παράγοντες αυτούς επιδεινώνεται, η προσδοκώμενη πιθανότητα αθέτησης πληρωμών αυξάνεται, και αντιστρόφως</a:t>
            </a:r>
            <a:r>
              <a:rPr lang="en-US" sz="2100" b="1" i="1" smtClean="0">
                <a:latin typeface="Arial" pitchFamily="34" charset="0"/>
              </a:rPr>
              <a:t> </a:t>
            </a:r>
            <a:r>
              <a:rPr lang="el-GR" sz="2100" b="1" i="1" u="sng" smtClean="0">
                <a:latin typeface="Arial" pitchFamily="34" charset="0"/>
              </a:rPr>
              <a:t>(ενδογενείς παράμετροι)</a:t>
            </a:r>
            <a:r>
              <a:rPr lang="el-GR" sz="2100" b="1" smtClean="0">
                <a:latin typeface="Arial" pitchFamily="34" charset="0"/>
              </a:rPr>
              <a:t>.</a:t>
            </a:r>
          </a:p>
          <a:p>
            <a:pPr eaLnBrk="1" hangingPunct="1"/>
            <a:r>
              <a:rPr lang="el-GR" sz="2100" smtClean="0">
                <a:latin typeface="Arial" pitchFamily="34" charset="0"/>
              </a:rPr>
              <a:t>Σημαντικός είναι ο </a:t>
            </a:r>
            <a:r>
              <a:rPr lang="el-GR" sz="2100" b="1" smtClean="0">
                <a:latin typeface="Arial" pitchFamily="34" charset="0"/>
              </a:rPr>
              <a:t>παράγοντας της κατάστασης της οικονομίας</a:t>
            </a:r>
            <a:r>
              <a:rPr lang="el-GR" sz="2100" smtClean="0">
                <a:latin typeface="Arial" pitchFamily="34" charset="0"/>
              </a:rPr>
              <a:t> (τεχνολογία, ανταγωνισμός, οικονομικός κύκλος, επίπεδο τιμών, ποσοστό ανεργίας, ισοζύγιο πληρωμών) στον προσδιορισμό των παραπάνω παραμέτρων.</a:t>
            </a:r>
            <a:endParaRPr lang="en-GB" sz="2100" smtClean="0">
              <a:latin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a:xfrm>
            <a:off x="685800" y="188913"/>
            <a:ext cx="7772400" cy="576262"/>
          </a:xfrm>
        </p:spPr>
        <p:txBody>
          <a:bodyPr rtlCol="0">
            <a:normAutofit fontScale="90000"/>
          </a:bodyPr>
          <a:lstStyle/>
          <a:p>
            <a:pPr eaLnBrk="1" fontAlgn="auto" hangingPunct="1">
              <a:spcAft>
                <a:spcPts val="0"/>
              </a:spcAft>
              <a:defRPr/>
            </a:pPr>
            <a:r>
              <a:rPr lang="el-GR" sz="3200" b="1" dirty="0" smtClean="0">
                <a:latin typeface="Arial" charset="0"/>
              </a:rPr>
              <a:t>Η πιστωτική απόφαση στην πράξη</a:t>
            </a:r>
            <a:endParaRPr lang="en-GB" sz="3200" b="1" dirty="0" smtClean="0">
              <a:latin typeface="Arial" charset="0"/>
            </a:endParaRPr>
          </a:p>
        </p:txBody>
      </p:sp>
      <p:sp>
        <p:nvSpPr>
          <p:cNvPr id="21507" name="Rectangle 3"/>
          <p:cNvSpPr>
            <a:spLocks noGrp="1" noChangeArrowheads="1"/>
          </p:cNvSpPr>
          <p:nvPr>
            <p:ph type="body" idx="1"/>
          </p:nvPr>
        </p:nvSpPr>
        <p:spPr>
          <a:xfrm>
            <a:off x="0" y="765175"/>
            <a:ext cx="9144000" cy="5832475"/>
          </a:xfrm>
        </p:spPr>
        <p:txBody>
          <a:bodyPr/>
          <a:lstStyle/>
          <a:p>
            <a:pPr eaLnBrk="1" hangingPunct="1"/>
            <a:r>
              <a:rPr lang="el-GR" sz="2400" smtClean="0">
                <a:latin typeface="Arial" pitchFamily="34" charset="0"/>
              </a:rPr>
              <a:t>Η στερεότυπη ανάλυση έχει ένα πρότυπο αποτελούμενο από λέξεις με αρχικά το </a:t>
            </a:r>
            <a:r>
              <a:rPr lang="en-US" sz="2400" smtClean="0">
                <a:latin typeface="Arial" pitchFamily="34" charset="0"/>
              </a:rPr>
              <a:t>C. </a:t>
            </a:r>
            <a:r>
              <a:rPr lang="el-GR" sz="2400" smtClean="0">
                <a:latin typeface="Arial" pitchFamily="34" charset="0"/>
              </a:rPr>
              <a:t>Ο συνήθης αριθμός των </a:t>
            </a:r>
            <a:r>
              <a:rPr lang="en-US" sz="2400" smtClean="0">
                <a:latin typeface="Arial" pitchFamily="34" charset="0"/>
              </a:rPr>
              <a:t>C </a:t>
            </a:r>
            <a:r>
              <a:rPr lang="el-GR" sz="2400" smtClean="0">
                <a:latin typeface="Arial" pitchFamily="34" charset="0"/>
              </a:rPr>
              <a:t>φαίνεται να είναι πέντε: </a:t>
            </a:r>
          </a:p>
          <a:p>
            <a:pPr eaLnBrk="1" hangingPunct="1"/>
            <a:r>
              <a:rPr lang="el-GR" sz="2400" smtClean="0">
                <a:latin typeface="Arial" pitchFamily="34" charset="0"/>
              </a:rPr>
              <a:t>Ο </a:t>
            </a:r>
            <a:r>
              <a:rPr lang="el-GR" sz="2400" b="1" smtClean="0">
                <a:latin typeface="Arial" pitchFamily="34" charset="0"/>
              </a:rPr>
              <a:t>χαρακτήρας </a:t>
            </a:r>
            <a:r>
              <a:rPr lang="el-GR" sz="2400" b="1" i="1" smtClean="0">
                <a:latin typeface="Arial" pitchFamily="34" charset="0"/>
              </a:rPr>
              <a:t>(</a:t>
            </a:r>
            <a:r>
              <a:rPr lang="en-US" sz="2400" b="1" i="1" smtClean="0">
                <a:latin typeface="Arial" pitchFamily="34" charset="0"/>
              </a:rPr>
              <a:t>character)</a:t>
            </a:r>
            <a:r>
              <a:rPr lang="en-US" sz="2400" smtClean="0">
                <a:latin typeface="Arial" pitchFamily="34" charset="0"/>
              </a:rPr>
              <a:t> </a:t>
            </a:r>
            <a:r>
              <a:rPr lang="el-GR" sz="2400" smtClean="0">
                <a:latin typeface="Arial" pitchFamily="34" charset="0"/>
              </a:rPr>
              <a:t>αναφέρεται στην προθυμία του δανειστή να πληρώσει.</a:t>
            </a:r>
          </a:p>
          <a:p>
            <a:pPr eaLnBrk="1" hangingPunct="1"/>
            <a:r>
              <a:rPr lang="el-GR" sz="2400" smtClean="0">
                <a:latin typeface="Arial" pitchFamily="34" charset="0"/>
              </a:rPr>
              <a:t>Η </a:t>
            </a:r>
            <a:r>
              <a:rPr lang="el-GR" sz="2400" b="1" smtClean="0">
                <a:latin typeface="Arial" pitchFamily="34" charset="0"/>
              </a:rPr>
              <a:t>ικανότητα </a:t>
            </a:r>
            <a:r>
              <a:rPr lang="el-GR" sz="2400" b="1" i="1" smtClean="0">
                <a:latin typeface="Arial" pitchFamily="34" charset="0"/>
              </a:rPr>
              <a:t>(</a:t>
            </a:r>
            <a:r>
              <a:rPr lang="en-US" sz="2400" b="1" i="1" smtClean="0">
                <a:latin typeface="Arial" pitchFamily="34" charset="0"/>
              </a:rPr>
              <a:t>capacity)</a:t>
            </a:r>
            <a:r>
              <a:rPr lang="el-GR" sz="2400" smtClean="0">
                <a:latin typeface="Arial" pitchFamily="34" charset="0"/>
              </a:rPr>
              <a:t> αναφέρεται στην ταμειακή ροή και στη δυνατότητα αυτής της ροής να εξυπηρετήσει το χρέος.</a:t>
            </a:r>
          </a:p>
          <a:p>
            <a:pPr eaLnBrk="1" hangingPunct="1"/>
            <a:r>
              <a:rPr lang="el-GR" sz="2400" smtClean="0">
                <a:latin typeface="Arial" pitchFamily="34" charset="0"/>
              </a:rPr>
              <a:t>Το </a:t>
            </a:r>
            <a:r>
              <a:rPr lang="el-GR" sz="2400" b="1" smtClean="0">
                <a:latin typeface="Arial" pitchFamily="34" charset="0"/>
              </a:rPr>
              <a:t>κεφάλαιο </a:t>
            </a:r>
            <a:r>
              <a:rPr lang="el-GR" sz="2400" b="1" i="1" smtClean="0">
                <a:latin typeface="Arial" pitchFamily="34" charset="0"/>
              </a:rPr>
              <a:t>(</a:t>
            </a:r>
            <a:r>
              <a:rPr lang="en-US" sz="2400" b="1" i="1" smtClean="0">
                <a:latin typeface="Arial" pitchFamily="34" charset="0"/>
              </a:rPr>
              <a:t>capital)</a:t>
            </a:r>
            <a:r>
              <a:rPr lang="el-GR" sz="2400" smtClean="0">
                <a:latin typeface="Arial" pitchFamily="34" charset="0"/>
              </a:rPr>
              <a:t> αναφέρεται στην ισχύ του ισολογισμού του δανειολήπτη.</a:t>
            </a:r>
          </a:p>
          <a:p>
            <a:pPr eaLnBrk="1" hangingPunct="1"/>
            <a:r>
              <a:rPr lang="el-GR" sz="2400" smtClean="0">
                <a:latin typeface="Arial" pitchFamily="34" charset="0"/>
              </a:rPr>
              <a:t>Το </a:t>
            </a:r>
            <a:r>
              <a:rPr lang="el-GR" sz="2400" b="1" smtClean="0">
                <a:latin typeface="Arial" pitchFamily="34" charset="0"/>
              </a:rPr>
              <a:t>ενέχυρο </a:t>
            </a:r>
            <a:r>
              <a:rPr lang="en-US" sz="2400" b="1" i="1" smtClean="0">
                <a:latin typeface="Arial" pitchFamily="34" charset="0"/>
              </a:rPr>
              <a:t>(collateral)</a:t>
            </a:r>
            <a:r>
              <a:rPr lang="el-GR" sz="2400" smtClean="0">
                <a:latin typeface="Arial" pitchFamily="34" charset="0"/>
              </a:rPr>
              <a:t> αναφέρεται στην ασφάλεια που παρέχεται για την εγγύηση του δανείου.</a:t>
            </a:r>
          </a:p>
          <a:p>
            <a:pPr eaLnBrk="1" hangingPunct="1"/>
            <a:r>
              <a:rPr lang="el-GR" sz="2400" smtClean="0">
                <a:latin typeface="Arial" pitchFamily="34" charset="0"/>
              </a:rPr>
              <a:t>Οι </a:t>
            </a:r>
            <a:r>
              <a:rPr lang="el-GR" sz="2400" b="1" smtClean="0">
                <a:latin typeface="Arial" pitchFamily="34" charset="0"/>
              </a:rPr>
              <a:t>συνθήκες </a:t>
            </a:r>
            <a:r>
              <a:rPr lang="el-GR" sz="2400" b="1" i="1" smtClean="0">
                <a:latin typeface="Arial" pitchFamily="34" charset="0"/>
              </a:rPr>
              <a:t>(</a:t>
            </a:r>
            <a:r>
              <a:rPr lang="en-US" sz="2400" b="1" i="1" smtClean="0">
                <a:latin typeface="Arial" pitchFamily="34" charset="0"/>
              </a:rPr>
              <a:t>conditions)</a:t>
            </a:r>
            <a:r>
              <a:rPr lang="el-GR" sz="2400" smtClean="0">
                <a:latin typeface="Arial" pitchFamily="34" charset="0"/>
              </a:rPr>
              <a:t> αναφέρονται στην ευαισθησία του δανειολήπτη σε εξωτερικούς παράγοντες, όπως είναι το επιτόκιο, ο οικονομικός κύκλος και οι ανταγωνιστικές πιέσεις.</a:t>
            </a:r>
            <a:endParaRPr lang="en-GB" sz="2400" smtClean="0">
              <a:latin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a:xfrm>
            <a:off x="0" y="260350"/>
            <a:ext cx="9144000" cy="360363"/>
          </a:xfrm>
        </p:spPr>
        <p:txBody>
          <a:bodyPr rtlCol="0">
            <a:normAutofit fontScale="90000"/>
          </a:bodyPr>
          <a:lstStyle/>
          <a:p>
            <a:pPr eaLnBrk="1" fontAlgn="auto" hangingPunct="1">
              <a:spcAft>
                <a:spcPts val="0"/>
              </a:spcAft>
              <a:defRPr/>
            </a:pPr>
            <a:r>
              <a:rPr lang="el-GR" sz="2800" b="1" dirty="0" smtClean="0">
                <a:latin typeface="Arial" charset="0"/>
              </a:rPr>
              <a:t>Η πιστωτική απόφαση στον καταναλωτικό δανεισμό</a:t>
            </a:r>
            <a:endParaRPr lang="en-GB" sz="2800" b="1" dirty="0" smtClean="0">
              <a:latin typeface="Arial" charset="0"/>
            </a:endParaRPr>
          </a:p>
        </p:txBody>
      </p:sp>
      <p:sp>
        <p:nvSpPr>
          <p:cNvPr id="22531" name="Rectangle 3"/>
          <p:cNvSpPr>
            <a:spLocks noGrp="1" noChangeArrowheads="1"/>
          </p:cNvSpPr>
          <p:nvPr>
            <p:ph type="body" idx="1"/>
          </p:nvPr>
        </p:nvSpPr>
        <p:spPr>
          <a:xfrm>
            <a:off x="0" y="908050"/>
            <a:ext cx="9144000" cy="5949950"/>
          </a:xfrm>
        </p:spPr>
        <p:txBody>
          <a:bodyPr/>
          <a:lstStyle/>
          <a:p>
            <a:pPr eaLnBrk="1" hangingPunct="1"/>
            <a:r>
              <a:rPr lang="el-GR" sz="2400" smtClean="0">
                <a:latin typeface="Arial" pitchFamily="34" charset="0"/>
              </a:rPr>
              <a:t>Ως εναλλακτική λύση στα πέντε </a:t>
            </a:r>
            <a:r>
              <a:rPr lang="en-US" sz="2400" smtClean="0">
                <a:latin typeface="Arial" pitchFamily="34" charset="0"/>
              </a:rPr>
              <a:t>C</a:t>
            </a:r>
            <a:r>
              <a:rPr lang="el-GR" sz="2400" smtClean="0">
                <a:latin typeface="Arial" pitchFamily="34" charset="0"/>
              </a:rPr>
              <a:t> της πιστωτικής ανάλυσης, ο </a:t>
            </a:r>
            <a:r>
              <a:rPr lang="en-US" sz="2400" smtClean="0">
                <a:latin typeface="Arial" pitchFamily="34" charset="0"/>
              </a:rPr>
              <a:t>Rouse (1989)</a:t>
            </a:r>
            <a:r>
              <a:rPr lang="el-GR" sz="2400" smtClean="0">
                <a:latin typeface="Arial" pitchFamily="34" charset="0"/>
              </a:rPr>
              <a:t> προτείνει ένα πλαίσιο απόφασης, κυρίως για τον καταναλωτικό δανεισμό, βασισμένο στο ακρωνύμιο </a:t>
            </a:r>
            <a:r>
              <a:rPr lang="en-US" sz="2400" b="1" smtClean="0">
                <a:latin typeface="Arial" pitchFamily="34" charset="0"/>
              </a:rPr>
              <a:t>CAMPARI</a:t>
            </a:r>
            <a:r>
              <a:rPr lang="el-GR" sz="2400" b="1" smtClean="0">
                <a:latin typeface="Arial" pitchFamily="34" charset="0"/>
              </a:rPr>
              <a:t>:</a:t>
            </a:r>
          </a:p>
          <a:p>
            <a:pPr eaLnBrk="1" hangingPunct="1"/>
            <a:r>
              <a:rPr lang="en-US" sz="2400" b="1" smtClean="0">
                <a:latin typeface="Arial" pitchFamily="34" charset="0"/>
              </a:rPr>
              <a:t>Character</a:t>
            </a:r>
            <a:r>
              <a:rPr lang="en-US" sz="2400" smtClean="0">
                <a:solidFill>
                  <a:srgbClr val="FF9900"/>
                </a:solidFill>
                <a:latin typeface="Arial" pitchFamily="34" charset="0"/>
              </a:rPr>
              <a:t> </a:t>
            </a:r>
            <a:r>
              <a:rPr lang="en-US" sz="2400" smtClean="0">
                <a:latin typeface="Arial" pitchFamily="34" charset="0"/>
              </a:rPr>
              <a:t>= </a:t>
            </a:r>
            <a:r>
              <a:rPr lang="el-GR" sz="2400" smtClean="0">
                <a:latin typeface="Arial" pitchFamily="34" charset="0"/>
              </a:rPr>
              <a:t>χαρακτήρας</a:t>
            </a:r>
          </a:p>
          <a:p>
            <a:pPr eaLnBrk="1" hangingPunct="1"/>
            <a:r>
              <a:rPr lang="en-US" sz="2400" b="1" smtClean="0">
                <a:latin typeface="Arial" pitchFamily="34" charset="0"/>
              </a:rPr>
              <a:t>Ability </a:t>
            </a:r>
            <a:r>
              <a:rPr lang="en-US" sz="2400" smtClean="0">
                <a:latin typeface="Arial" pitchFamily="34" charset="0"/>
              </a:rPr>
              <a:t>= </a:t>
            </a:r>
            <a:r>
              <a:rPr lang="el-GR" sz="2400" smtClean="0">
                <a:latin typeface="Arial" pitchFamily="34" charset="0"/>
              </a:rPr>
              <a:t>ικανότητα (στη διαχείριση χρηματοοικονομικών ζητημάτων)</a:t>
            </a:r>
          </a:p>
          <a:p>
            <a:pPr eaLnBrk="1" hangingPunct="1"/>
            <a:r>
              <a:rPr lang="en-US" sz="2400" b="1" smtClean="0">
                <a:latin typeface="Arial" pitchFamily="34" charset="0"/>
              </a:rPr>
              <a:t>Margin</a:t>
            </a:r>
            <a:r>
              <a:rPr lang="en-US" sz="2400" smtClean="0">
                <a:solidFill>
                  <a:srgbClr val="FF9900"/>
                </a:solidFill>
                <a:latin typeface="Arial" pitchFamily="34" charset="0"/>
              </a:rPr>
              <a:t> </a:t>
            </a:r>
            <a:r>
              <a:rPr lang="en-US" sz="2400" smtClean="0">
                <a:latin typeface="Arial" pitchFamily="34" charset="0"/>
              </a:rPr>
              <a:t>= </a:t>
            </a:r>
            <a:r>
              <a:rPr lang="el-GR" sz="2400" smtClean="0">
                <a:latin typeface="Arial" pitchFamily="34" charset="0"/>
              </a:rPr>
              <a:t>περιθώριο (επιτόκιο, προμήθειες και αμοιβές)</a:t>
            </a:r>
          </a:p>
          <a:p>
            <a:pPr eaLnBrk="1" hangingPunct="1"/>
            <a:r>
              <a:rPr lang="en-US" sz="2400" b="1" smtClean="0">
                <a:latin typeface="Arial" pitchFamily="34" charset="0"/>
              </a:rPr>
              <a:t>Purpose</a:t>
            </a:r>
            <a:r>
              <a:rPr lang="en-US" sz="2400" smtClean="0">
                <a:latin typeface="Arial" pitchFamily="34" charset="0"/>
              </a:rPr>
              <a:t> = </a:t>
            </a:r>
            <a:r>
              <a:rPr lang="el-GR" sz="2400" smtClean="0">
                <a:latin typeface="Arial" pitchFamily="34" charset="0"/>
              </a:rPr>
              <a:t>σκοπός (του δανείου)</a:t>
            </a:r>
          </a:p>
          <a:p>
            <a:pPr eaLnBrk="1" hangingPunct="1"/>
            <a:r>
              <a:rPr lang="en-US" sz="2400" b="1" smtClean="0">
                <a:latin typeface="Arial" pitchFamily="34" charset="0"/>
              </a:rPr>
              <a:t>Amount</a:t>
            </a:r>
            <a:r>
              <a:rPr lang="en-US" sz="2400" smtClean="0">
                <a:latin typeface="Arial" pitchFamily="34" charset="0"/>
              </a:rPr>
              <a:t> = </a:t>
            </a:r>
            <a:r>
              <a:rPr lang="el-GR" sz="2400" smtClean="0">
                <a:latin typeface="Arial" pitchFamily="34" charset="0"/>
              </a:rPr>
              <a:t>ποσό (του δανείου)</a:t>
            </a:r>
          </a:p>
          <a:p>
            <a:pPr eaLnBrk="1" hangingPunct="1"/>
            <a:r>
              <a:rPr lang="en-US" sz="2400" b="1" smtClean="0">
                <a:latin typeface="Arial" pitchFamily="34" charset="0"/>
              </a:rPr>
              <a:t>Repayment </a:t>
            </a:r>
            <a:r>
              <a:rPr lang="en-US" sz="2400" smtClean="0">
                <a:latin typeface="Arial" pitchFamily="34" charset="0"/>
              </a:rPr>
              <a:t>= </a:t>
            </a:r>
            <a:r>
              <a:rPr lang="el-GR" sz="2400" smtClean="0">
                <a:latin typeface="Arial" pitchFamily="34" charset="0"/>
              </a:rPr>
              <a:t>εξόφληση (πιθανότητα εξόφλησης)</a:t>
            </a:r>
          </a:p>
          <a:p>
            <a:pPr eaLnBrk="1" hangingPunct="1"/>
            <a:r>
              <a:rPr lang="en-US" sz="2400" b="1" smtClean="0">
                <a:latin typeface="Arial" pitchFamily="34" charset="0"/>
              </a:rPr>
              <a:t>Insurance</a:t>
            </a:r>
            <a:r>
              <a:rPr lang="en-US" sz="2400" smtClean="0">
                <a:latin typeface="Arial" pitchFamily="34" charset="0"/>
              </a:rPr>
              <a:t> = </a:t>
            </a:r>
            <a:r>
              <a:rPr lang="el-GR" sz="2400" smtClean="0">
                <a:latin typeface="Arial" pitchFamily="34" charset="0"/>
              </a:rPr>
              <a:t>ασφάλιση (εγγύηση ή ενέχυρο)</a:t>
            </a:r>
            <a:endParaRPr lang="en-US" sz="2400" smtClean="0">
              <a:latin typeface="Arial" pitchFamily="34" charset="0"/>
            </a:endParaRPr>
          </a:p>
          <a:p>
            <a:pPr eaLnBrk="1" hangingPunct="1"/>
            <a:r>
              <a:rPr lang="el-GR" sz="2400" b="1" smtClean="0">
                <a:latin typeface="Arial" pitchFamily="34" charset="0"/>
              </a:rPr>
              <a:t>Το συγκεκριμένο πλαίσιο είναι πιο εστιασμένο στο σκοπό και τους όρους χορήγησης του δανείου.</a:t>
            </a:r>
            <a:endParaRPr lang="en-GB" sz="2400" b="1" smtClean="0">
              <a:latin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a:xfrm>
            <a:off x="685800" y="260350"/>
            <a:ext cx="7772400" cy="504825"/>
          </a:xfrm>
        </p:spPr>
        <p:txBody>
          <a:bodyPr rtlCol="0">
            <a:normAutofit fontScale="90000"/>
          </a:bodyPr>
          <a:lstStyle/>
          <a:p>
            <a:pPr eaLnBrk="1" fontAlgn="auto" hangingPunct="1">
              <a:spcAft>
                <a:spcPts val="0"/>
              </a:spcAft>
              <a:defRPr/>
            </a:pPr>
            <a:r>
              <a:rPr lang="el-GR" sz="3200" b="1" dirty="0" smtClean="0">
                <a:latin typeface="Arial" charset="0"/>
              </a:rPr>
              <a:t>Η φερεγγυότητα του δανειζόμενου</a:t>
            </a:r>
            <a:endParaRPr lang="en-GB" sz="3200" b="1" dirty="0" smtClean="0">
              <a:latin typeface="Arial" charset="0"/>
            </a:endParaRPr>
          </a:p>
        </p:txBody>
      </p:sp>
      <p:sp>
        <p:nvSpPr>
          <p:cNvPr id="23555" name="Rectangle 3"/>
          <p:cNvSpPr>
            <a:spLocks noGrp="1" noChangeArrowheads="1"/>
          </p:cNvSpPr>
          <p:nvPr>
            <p:ph type="body" idx="1"/>
          </p:nvPr>
        </p:nvSpPr>
        <p:spPr>
          <a:xfrm>
            <a:off x="250825" y="908050"/>
            <a:ext cx="8893175" cy="5761038"/>
          </a:xfrm>
        </p:spPr>
        <p:txBody>
          <a:bodyPr/>
          <a:lstStyle/>
          <a:p>
            <a:pPr eaLnBrk="1" hangingPunct="1">
              <a:lnSpc>
                <a:spcPct val="90000"/>
              </a:lnSpc>
            </a:pPr>
            <a:r>
              <a:rPr lang="en-GB" sz="2400" smtClean="0">
                <a:latin typeface="Arial" pitchFamily="34" charset="0"/>
              </a:rPr>
              <a:t>Οι περισσότεροι τραπεζίτες συμφωνούν ότι ο σημαντικότερος παράγοντας που λαμβάνεται υπόψη στην έγκριση ενός δανείου είναι </a:t>
            </a:r>
            <a:r>
              <a:rPr lang="en-GB" sz="2400" b="1" smtClean="0">
                <a:latin typeface="Arial" pitchFamily="34" charset="0"/>
              </a:rPr>
              <a:t>η ειλικρίνεια και η φήμη του δανειζόμενου</a:t>
            </a:r>
            <a:r>
              <a:rPr lang="el-GR" sz="2400" b="1" smtClean="0">
                <a:latin typeface="Arial" pitchFamily="34" charset="0"/>
              </a:rPr>
              <a:t> (φερεγγυότητα του δανειζόμενου)</a:t>
            </a:r>
            <a:r>
              <a:rPr lang="en-GB" sz="2400" b="1" smtClean="0">
                <a:latin typeface="Arial" pitchFamily="34" charset="0"/>
              </a:rPr>
              <a:t>.</a:t>
            </a:r>
            <a:r>
              <a:rPr lang="en-GB" sz="2400" smtClean="0">
                <a:solidFill>
                  <a:srgbClr val="FF9900"/>
                </a:solidFill>
                <a:latin typeface="Arial" pitchFamily="34" charset="0"/>
              </a:rPr>
              <a:t> </a:t>
            </a:r>
            <a:endParaRPr lang="el-GR" sz="2400" smtClean="0">
              <a:solidFill>
                <a:srgbClr val="FF9900"/>
              </a:solidFill>
              <a:latin typeface="Arial" pitchFamily="34" charset="0"/>
            </a:endParaRPr>
          </a:p>
          <a:p>
            <a:pPr eaLnBrk="1" hangingPunct="1">
              <a:lnSpc>
                <a:spcPct val="90000"/>
              </a:lnSpc>
            </a:pPr>
            <a:r>
              <a:rPr lang="el-GR" sz="2400" smtClean="0">
                <a:latin typeface="Arial" pitchFamily="34" charset="0"/>
              </a:rPr>
              <a:t>Οι τράπεζες έχουν την δυνατότητα να προστατεύονται από αφερέγγυους δανειζόμενους </a:t>
            </a:r>
            <a:r>
              <a:rPr lang="el-GR" sz="2400" u="sng" smtClean="0">
                <a:latin typeface="Arial" pitchFamily="34" charset="0"/>
              </a:rPr>
              <a:t>στο επίπεδο πρόληψης</a:t>
            </a:r>
            <a:r>
              <a:rPr lang="el-GR" sz="2400" smtClean="0">
                <a:latin typeface="Arial" pitchFamily="34" charset="0"/>
              </a:rPr>
              <a:t> μέσα από </a:t>
            </a:r>
            <a:r>
              <a:rPr lang="el-GR" sz="2400" b="1" smtClean="0">
                <a:latin typeface="Arial" pitchFamily="34" charset="0"/>
              </a:rPr>
              <a:t>εξονυχιστικό έλεγχο των προηγούμενων πιστοληπτικών σχέσεων του πελάτη, τόσο με την τράπεζα όσο και με άλλες τράπεζες.</a:t>
            </a:r>
            <a:r>
              <a:rPr lang="el-GR" sz="2400" smtClean="0">
                <a:latin typeface="Arial" pitchFamily="34" charset="0"/>
              </a:rPr>
              <a:t> Η διερεύνηση αυτή μπορεί να επιτευχθεί μέσα από τη συνεργασία μεταξύ των τραπεζικών ιδρυμάτων, τα αρχεία τοπικών πιστωτικών υπηρεσιών (Τειρεσίας), προμηθευτών κλπ. </a:t>
            </a:r>
          </a:p>
          <a:p>
            <a:pPr eaLnBrk="1" hangingPunct="1">
              <a:lnSpc>
                <a:spcPct val="90000"/>
              </a:lnSpc>
            </a:pPr>
            <a:r>
              <a:rPr lang="el-GR" sz="2400" smtClean="0">
                <a:latin typeface="Arial" pitchFamily="34" charset="0"/>
              </a:rPr>
              <a:t>Εάν ο δανειζόμενος έχει δημιουργήσει μία εικόνα αξιοπιστίας όσο αφορά τις πληρωμές του είναι πιθανή η έγκριση κάθε δανείου στο μέλλον</a:t>
            </a:r>
            <a:r>
              <a:rPr lang="el-GR" sz="1800" smtClean="0">
                <a:latin typeface="Arial" pitchFamily="34" charset="0"/>
              </a:rPr>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10 - Πίνακας"/>
          <p:cNvGraphicFramePr>
            <a:graphicFrameLocks noGrp="1"/>
          </p:cNvGraphicFramePr>
          <p:nvPr/>
        </p:nvGraphicFramePr>
        <p:xfrm>
          <a:off x="1258888" y="1341438"/>
          <a:ext cx="5797231" cy="4464495"/>
        </p:xfrm>
        <a:graphic>
          <a:graphicData uri="http://schemas.openxmlformats.org/drawingml/2006/table">
            <a:tbl>
              <a:tblPr/>
              <a:tblGrid>
                <a:gridCol w="255553"/>
                <a:gridCol w="239998"/>
                <a:gridCol w="135065"/>
                <a:gridCol w="655549"/>
                <a:gridCol w="622216"/>
                <a:gridCol w="677771"/>
                <a:gridCol w="733326"/>
                <a:gridCol w="644438"/>
                <a:gridCol w="644438"/>
                <a:gridCol w="577772"/>
                <a:gridCol w="611105"/>
              </a:tblGrid>
              <a:tr h="593135">
                <a:tc>
                  <a:txBody>
                    <a:bodyPr/>
                    <a:lstStyle/>
                    <a:p>
                      <a:pPr algn="l">
                        <a:lnSpc>
                          <a:spcPct val="115000"/>
                        </a:lnSpc>
                        <a:spcAft>
                          <a:spcPts val="1000"/>
                        </a:spcAft>
                      </a:pPr>
                      <a:endParaRPr lang="el-GR" sz="1100" dirty="0">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7">
                  <a:txBody>
                    <a:bodyPr/>
                    <a:lstStyle/>
                    <a:p>
                      <a:pPr algn="l">
                        <a:lnSpc>
                          <a:spcPct val="115000"/>
                        </a:lnSpc>
                        <a:spcAft>
                          <a:spcPts val="1000"/>
                        </a:spcAft>
                      </a:pPr>
                      <a:endParaRPr lang="el-G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gridSpan="9">
                  <a:txBody>
                    <a:bodyPr/>
                    <a:lstStyle/>
                    <a:p>
                      <a:pPr algn="l">
                        <a:lnSpc>
                          <a:spcPct val="115000"/>
                        </a:lnSpc>
                        <a:spcAft>
                          <a:spcPts val="1000"/>
                        </a:spcAft>
                      </a:pPr>
                      <a:r>
                        <a:rPr lang="el-GR" sz="1100" dirty="0">
                          <a:latin typeface="Calibri"/>
                          <a:ea typeface="Calibri"/>
                          <a:cs typeface="Times New Roman"/>
                        </a:rPr>
                        <a:t> </a:t>
                      </a:r>
                    </a:p>
                  </a:txBody>
                  <a:tcPr marL="0" marR="0" marT="0" marB="0" anchor="ctr">
                    <a:lnL>
                      <a:noFill/>
                    </a:lnL>
                    <a:lnR>
                      <a:noFill/>
                    </a:lnR>
                    <a:lnT>
                      <a:noFill/>
                    </a:lnT>
                    <a:lnB>
                      <a:noFill/>
                    </a:lnB>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r>
              <a:tr h="515769">
                <a:tc>
                  <a:txBody>
                    <a:bodyPr/>
                    <a:lstStyle/>
                    <a:p>
                      <a:pPr algn="l">
                        <a:lnSpc>
                          <a:spcPct val="115000"/>
                        </a:lnSpc>
                        <a:spcAft>
                          <a:spcPts val="1000"/>
                        </a:spcAft>
                      </a:pPr>
                      <a:endParaRPr lang="el-GR" sz="1100" dirty="0">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l-GR"/>
                    </a:p>
                  </a:txBody>
                  <a:tcPr/>
                </a:tc>
                <a:tc gridSpan="9">
                  <a:txBody>
                    <a:bodyPr/>
                    <a:lstStyle/>
                    <a:p>
                      <a:pPr algn="l">
                        <a:lnSpc>
                          <a:spcPct val="115000"/>
                        </a:lnSpc>
                        <a:spcAft>
                          <a:spcPts val="1000"/>
                        </a:spcAft>
                      </a:pPr>
                      <a:r>
                        <a:rPr lang="el-GR" sz="1100" dirty="0">
                          <a:latin typeface="Calibri"/>
                          <a:ea typeface="Calibri"/>
                          <a:cs typeface="Times New Roman"/>
                        </a:rPr>
                        <a:t> </a:t>
                      </a:r>
                    </a:p>
                  </a:txBody>
                  <a:tcPr marL="0" marR="0" marT="0" marB="0" anchor="ctr">
                    <a:lnL>
                      <a:noFill/>
                    </a:lnL>
                    <a:lnR>
                      <a:noFill/>
                    </a:lnR>
                    <a:lnT>
                      <a:noFill/>
                    </a:lnT>
                    <a:lnB>
                      <a:noFill/>
                    </a:lnB>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r>
              <a:tr h="580240">
                <a:tc>
                  <a:txBody>
                    <a:bodyPr/>
                    <a:lstStyle/>
                    <a:p>
                      <a:pPr algn="l">
                        <a:lnSpc>
                          <a:spcPct val="115000"/>
                        </a:lnSpc>
                        <a:spcAft>
                          <a:spcPts val="1000"/>
                        </a:spcAft>
                      </a:pPr>
                      <a:endParaRPr lang="el-GR" sz="1100" dirty="0">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l-GR"/>
                    </a:p>
                  </a:txBody>
                  <a:tcPr/>
                </a:tc>
                <a:tc gridSpan="9">
                  <a:txBody>
                    <a:bodyPr/>
                    <a:lstStyle/>
                    <a:p>
                      <a:pPr algn="l">
                        <a:lnSpc>
                          <a:spcPct val="115000"/>
                        </a:lnSpc>
                        <a:spcAft>
                          <a:spcPts val="1000"/>
                        </a:spcAft>
                      </a:pPr>
                      <a:r>
                        <a:rPr lang="el-GR" sz="1100" dirty="0">
                          <a:latin typeface="Calibri"/>
                          <a:ea typeface="Calibri"/>
                          <a:cs typeface="Times New Roman"/>
                        </a:rPr>
                        <a:t> </a:t>
                      </a:r>
                    </a:p>
                  </a:txBody>
                  <a:tcPr marL="0" marR="0" marT="0" marB="0" anchor="ctr">
                    <a:lnL>
                      <a:noFill/>
                    </a:lnL>
                    <a:lnR>
                      <a:noFill/>
                    </a:lnR>
                    <a:lnT>
                      <a:noFill/>
                    </a:lnT>
                    <a:lnB>
                      <a:noFill/>
                    </a:lnB>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r>
              <a:tr h="683393">
                <a:tc>
                  <a:txBody>
                    <a:bodyPr/>
                    <a:lstStyle/>
                    <a:p>
                      <a:pPr algn="l">
                        <a:lnSpc>
                          <a:spcPct val="115000"/>
                        </a:lnSpc>
                        <a:spcAft>
                          <a:spcPts val="1000"/>
                        </a:spcAft>
                      </a:pPr>
                      <a:endParaRPr lang="el-GR" sz="1100" dirty="0">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l-GR"/>
                    </a:p>
                  </a:txBody>
                  <a:tcPr/>
                </a:tc>
                <a:tc gridSpan="9">
                  <a:txBody>
                    <a:bodyPr/>
                    <a:lstStyle/>
                    <a:p>
                      <a:pPr algn="l">
                        <a:lnSpc>
                          <a:spcPct val="115000"/>
                        </a:lnSpc>
                        <a:spcAft>
                          <a:spcPts val="1000"/>
                        </a:spcAft>
                      </a:pPr>
                      <a:r>
                        <a:rPr lang="el-GR" sz="1100" dirty="0">
                          <a:latin typeface="Calibri"/>
                          <a:ea typeface="Calibri"/>
                          <a:cs typeface="Times New Roman"/>
                        </a:rPr>
                        <a:t> </a:t>
                      </a:r>
                    </a:p>
                  </a:txBody>
                  <a:tcPr marL="0" marR="0" marT="0" marB="0" anchor="ctr">
                    <a:lnL>
                      <a:noFill/>
                    </a:lnL>
                    <a:lnR>
                      <a:noFill/>
                    </a:lnR>
                    <a:lnT>
                      <a:noFill/>
                    </a:lnT>
                    <a:lnB>
                      <a:noFill/>
                    </a:lnB>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r>
              <a:tr h="606028">
                <a:tc>
                  <a:txBody>
                    <a:bodyPr/>
                    <a:lstStyle/>
                    <a:p>
                      <a:pPr algn="l">
                        <a:lnSpc>
                          <a:spcPct val="115000"/>
                        </a:lnSpc>
                        <a:spcAft>
                          <a:spcPts val="1000"/>
                        </a:spcAft>
                      </a:pPr>
                      <a:endParaRPr lang="el-GR" sz="1100" dirty="0">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l-GR"/>
                    </a:p>
                  </a:txBody>
                  <a:tcPr/>
                </a:tc>
                <a:tc gridSpan="9">
                  <a:txBody>
                    <a:bodyPr/>
                    <a:lstStyle/>
                    <a:p>
                      <a:pPr algn="l">
                        <a:lnSpc>
                          <a:spcPct val="115000"/>
                        </a:lnSpc>
                        <a:spcAft>
                          <a:spcPts val="1000"/>
                        </a:spcAft>
                      </a:pPr>
                      <a:r>
                        <a:rPr lang="el-GR" sz="1100" dirty="0">
                          <a:latin typeface="Calibri"/>
                          <a:ea typeface="Calibri"/>
                          <a:cs typeface="Times New Roman"/>
                        </a:rPr>
                        <a:t> </a:t>
                      </a:r>
                    </a:p>
                  </a:txBody>
                  <a:tcPr marL="0" marR="0" marT="0" marB="0" anchor="ctr">
                    <a:lnL>
                      <a:noFill/>
                    </a:lnL>
                    <a:lnR>
                      <a:noFill/>
                    </a:lnR>
                    <a:lnT>
                      <a:noFill/>
                    </a:lnT>
                    <a:lnB>
                      <a:noFill/>
                    </a:lnB>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r>
              <a:tr h="618923">
                <a:tc>
                  <a:txBody>
                    <a:bodyPr/>
                    <a:lstStyle/>
                    <a:p>
                      <a:pPr algn="l">
                        <a:lnSpc>
                          <a:spcPct val="115000"/>
                        </a:lnSpc>
                        <a:spcAft>
                          <a:spcPts val="1000"/>
                        </a:spcAft>
                      </a:pPr>
                      <a:endParaRPr lang="el-GR" sz="1100" dirty="0">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l-GR"/>
                    </a:p>
                  </a:txBody>
                  <a:tcPr/>
                </a:tc>
                <a:tc gridSpan="9">
                  <a:txBody>
                    <a:bodyPr/>
                    <a:lstStyle/>
                    <a:p>
                      <a:pPr algn="l">
                        <a:lnSpc>
                          <a:spcPct val="115000"/>
                        </a:lnSpc>
                        <a:spcAft>
                          <a:spcPts val="1000"/>
                        </a:spcAft>
                      </a:pPr>
                      <a:r>
                        <a:rPr lang="el-GR" sz="1100" dirty="0">
                          <a:latin typeface="Calibri"/>
                          <a:ea typeface="Calibri"/>
                          <a:cs typeface="Times New Roman"/>
                        </a:rPr>
                        <a:t> </a:t>
                      </a:r>
                    </a:p>
                  </a:txBody>
                  <a:tcPr marL="0" marR="0" marT="0" marB="0" anchor="ctr">
                    <a:lnL>
                      <a:noFill/>
                    </a:lnL>
                    <a:lnR>
                      <a:noFill/>
                    </a:lnR>
                    <a:lnT>
                      <a:noFill/>
                    </a:lnT>
                    <a:lnB>
                      <a:noFill/>
                    </a:lnB>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r>
              <a:tr h="606028">
                <a:tc>
                  <a:txBody>
                    <a:bodyPr/>
                    <a:lstStyle/>
                    <a:p>
                      <a:pPr algn="l">
                        <a:lnSpc>
                          <a:spcPct val="115000"/>
                        </a:lnSpc>
                        <a:spcAft>
                          <a:spcPts val="1000"/>
                        </a:spcAft>
                      </a:pPr>
                      <a:endParaRPr lang="el-GR" sz="1100" dirty="0">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l-GR"/>
                    </a:p>
                  </a:txBody>
                  <a:tcPr/>
                </a:tc>
                <a:tc gridSpan="9">
                  <a:txBody>
                    <a:bodyPr/>
                    <a:lstStyle/>
                    <a:p>
                      <a:pPr algn="l">
                        <a:lnSpc>
                          <a:spcPct val="115000"/>
                        </a:lnSpc>
                        <a:spcAft>
                          <a:spcPts val="1000"/>
                        </a:spcAft>
                      </a:pPr>
                      <a:r>
                        <a:rPr lang="el-GR" sz="1100" dirty="0">
                          <a:latin typeface="Calibri"/>
                          <a:ea typeface="Calibri"/>
                          <a:cs typeface="Times New Roman"/>
                        </a:rPr>
                        <a:t> </a:t>
                      </a:r>
                    </a:p>
                  </a:txBody>
                  <a:tcPr marL="0" marR="0" marT="0"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r>
              <a:tr h="260979">
                <a:tc>
                  <a:txBody>
                    <a:bodyPr/>
                    <a:lstStyle/>
                    <a:p>
                      <a:pPr algn="l">
                        <a:lnSpc>
                          <a:spcPct val="115000"/>
                        </a:lnSpc>
                        <a:spcAft>
                          <a:spcPts val="1000"/>
                        </a:spcAft>
                      </a:pPr>
                      <a:r>
                        <a:rPr lang="el-GR" sz="1100" dirty="0">
                          <a:latin typeface="Calibri"/>
                          <a:ea typeface="Calibri"/>
                          <a:cs typeface="Times New Roman"/>
                        </a:rPr>
                        <a:t> </a:t>
                      </a: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2">
                  <a:txBody>
                    <a:bodyPr/>
                    <a:lstStyle/>
                    <a:p>
                      <a:pPr algn="l">
                        <a:lnSpc>
                          <a:spcPct val="115000"/>
                        </a:lnSpc>
                        <a:spcAft>
                          <a:spcPts val="1000"/>
                        </a:spcAft>
                      </a:pPr>
                      <a:endParaRPr lang="el-G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l-GR"/>
                    </a:p>
                  </a:txBody>
                  <a:tcPr/>
                </a:tc>
                <a:tc>
                  <a:txBody>
                    <a:bodyPr/>
                    <a:lstStyle/>
                    <a:p>
                      <a:pPr algn="l">
                        <a:lnSpc>
                          <a:spcPct val="115000"/>
                        </a:lnSpc>
                        <a:spcAft>
                          <a:spcPts val="1000"/>
                        </a:spcAft>
                      </a:pPr>
                      <a:endParaRPr lang="el-G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a:lnSpc>
                          <a:spcPct val="115000"/>
                        </a:lnSpc>
                        <a:spcAft>
                          <a:spcPts val="1000"/>
                        </a:spcAft>
                      </a:pPr>
                      <a:endParaRPr lang="el-G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a:lnSpc>
                          <a:spcPct val="115000"/>
                        </a:lnSpc>
                        <a:spcAft>
                          <a:spcPts val="1000"/>
                        </a:spcAft>
                      </a:pPr>
                      <a:endParaRPr lang="el-G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a:lnSpc>
                          <a:spcPct val="115000"/>
                        </a:lnSpc>
                        <a:spcAft>
                          <a:spcPts val="1000"/>
                        </a:spcAft>
                      </a:pPr>
                      <a:endParaRPr lang="el-G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a:lnSpc>
                          <a:spcPct val="115000"/>
                        </a:lnSpc>
                        <a:spcAft>
                          <a:spcPts val="1000"/>
                        </a:spcAft>
                      </a:pPr>
                      <a:endParaRPr lang="el-G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a:lnSpc>
                          <a:spcPct val="115000"/>
                        </a:lnSpc>
                        <a:spcAft>
                          <a:spcPts val="1000"/>
                        </a:spcAft>
                      </a:pPr>
                      <a:endParaRPr lang="el-G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a:lnSpc>
                          <a:spcPct val="115000"/>
                        </a:lnSpc>
                        <a:spcAft>
                          <a:spcPts val="1000"/>
                        </a:spcAft>
                      </a:pPr>
                      <a:endParaRPr lang="el-G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a:lnSpc>
                          <a:spcPct val="115000"/>
                        </a:lnSpc>
                        <a:spcAft>
                          <a:spcPts val="1000"/>
                        </a:spcAft>
                      </a:pPr>
                      <a:endParaRPr lang="el-G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bl>
          </a:graphicData>
        </a:graphic>
      </p:graphicFrame>
      <p:sp>
        <p:nvSpPr>
          <p:cNvPr id="7214" name="11 - Ορθογώνιο"/>
          <p:cNvSpPr>
            <a:spLocks noChangeArrowheads="1"/>
          </p:cNvSpPr>
          <p:nvPr/>
        </p:nvSpPr>
        <p:spPr bwMode="auto">
          <a:xfrm>
            <a:off x="827088" y="1125538"/>
            <a:ext cx="576262" cy="4708525"/>
          </a:xfrm>
          <a:prstGeom prst="rect">
            <a:avLst/>
          </a:prstGeom>
          <a:noFill/>
          <a:ln w="9525">
            <a:noFill/>
            <a:miter lim="800000"/>
            <a:headEnd/>
            <a:tailEnd/>
          </a:ln>
        </p:spPr>
        <p:txBody>
          <a:bodyPr>
            <a:spAutoFit/>
          </a:bodyPr>
          <a:lstStyle/>
          <a:p>
            <a:r>
              <a:rPr lang="en-US" sz="2000">
                <a:latin typeface="Calibri" pitchFamily="34" charset="0"/>
              </a:rPr>
              <a:t>55</a:t>
            </a:r>
          </a:p>
          <a:p>
            <a:endParaRPr lang="en-US" sz="2000">
              <a:latin typeface="Calibri" pitchFamily="34" charset="0"/>
            </a:endParaRPr>
          </a:p>
          <a:p>
            <a:r>
              <a:rPr lang="en-US" sz="2000">
                <a:latin typeface="Calibri" pitchFamily="34" charset="0"/>
              </a:rPr>
              <a:t>50</a:t>
            </a:r>
          </a:p>
          <a:p>
            <a:endParaRPr lang="en-US" sz="2000">
              <a:latin typeface="Calibri" pitchFamily="34" charset="0"/>
            </a:endParaRPr>
          </a:p>
          <a:p>
            <a:r>
              <a:rPr lang="en-US" sz="2000">
                <a:latin typeface="Calibri" pitchFamily="34" charset="0"/>
              </a:rPr>
              <a:t>45</a:t>
            </a:r>
          </a:p>
          <a:p>
            <a:endParaRPr lang="en-US" sz="2000">
              <a:latin typeface="Calibri" pitchFamily="34" charset="0"/>
            </a:endParaRPr>
          </a:p>
          <a:p>
            <a:r>
              <a:rPr lang="en-US" sz="2000">
                <a:latin typeface="Calibri" pitchFamily="34" charset="0"/>
              </a:rPr>
              <a:t>40</a:t>
            </a:r>
          </a:p>
          <a:p>
            <a:endParaRPr lang="en-US" sz="2000">
              <a:latin typeface="Calibri" pitchFamily="34" charset="0"/>
            </a:endParaRPr>
          </a:p>
          <a:p>
            <a:r>
              <a:rPr lang="en-US" sz="2000">
                <a:latin typeface="Calibri" pitchFamily="34" charset="0"/>
              </a:rPr>
              <a:t>35</a:t>
            </a:r>
          </a:p>
          <a:p>
            <a:endParaRPr lang="en-US" sz="2000">
              <a:latin typeface="Calibri" pitchFamily="34" charset="0"/>
            </a:endParaRPr>
          </a:p>
          <a:p>
            <a:r>
              <a:rPr lang="en-US" sz="2000">
                <a:latin typeface="Calibri" pitchFamily="34" charset="0"/>
              </a:rPr>
              <a:t>30</a:t>
            </a:r>
          </a:p>
          <a:p>
            <a:endParaRPr lang="en-US" sz="2000">
              <a:latin typeface="Calibri" pitchFamily="34" charset="0"/>
            </a:endParaRPr>
          </a:p>
          <a:p>
            <a:r>
              <a:rPr lang="en-US" sz="2000">
                <a:latin typeface="Calibri" pitchFamily="34" charset="0"/>
              </a:rPr>
              <a:t>25</a:t>
            </a:r>
          </a:p>
          <a:p>
            <a:endParaRPr lang="en-US" sz="2000">
              <a:latin typeface="Calibri" pitchFamily="34" charset="0"/>
            </a:endParaRPr>
          </a:p>
          <a:p>
            <a:r>
              <a:rPr lang="en-US" sz="2000">
                <a:latin typeface="Calibri" pitchFamily="34" charset="0"/>
              </a:rPr>
              <a:t>20</a:t>
            </a:r>
            <a:endParaRPr lang="el-GR" sz="2000">
              <a:latin typeface="Calibri" pitchFamily="34" charset="0"/>
            </a:endParaRPr>
          </a:p>
        </p:txBody>
      </p:sp>
      <p:sp>
        <p:nvSpPr>
          <p:cNvPr id="7215" name="14 - Ορθογώνιο"/>
          <p:cNvSpPr>
            <a:spLocks noChangeArrowheads="1"/>
          </p:cNvSpPr>
          <p:nvPr/>
        </p:nvSpPr>
        <p:spPr bwMode="auto">
          <a:xfrm>
            <a:off x="827088" y="5805488"/>
            <a:ext cx="6697662" cy="400050"/>
          </a:xfrm>
          <a:prstGeom prst="rect">
            <a:avLst/>
          </a:prstGeom>
          <a:noFill/>
          <a:ln w="9525">
            <a:noFill/>
            <a:miter lim="800000"/>
            <a:headEnd/>
            <a:tailEnd/>
          </a:ln>
        </p:spPr>
        <p:txBody>
          <a:bodyPr>
            <a:spAutoFit/>
          </a:bodyPr>
          <a:lstStyle/>
          <a:p>
            <a:r>
              <a:rPr lang="en-US">
                <a:latin typeface="Calibri" pitchFamily="34" charset="0"/>
              </a:rPr>
              <a:t>       </a:t>
            </a:r>
            <a:r>
              <a:rPr lang="en-US" sz="2000">
                <a:latin typeface="Calibri" pitchFamily="34" charset="0"/>
              </a:rPr>
              <a:t>60    65      70       75        80        85       90       95     00       05</a:t>
            </a:r>
            <a:endParaRPr lang="el-GR" sz="2000">
              <a:latin typeface="Calibri" pitchFamily="34" charset="0"/>
            </a:endParaRPr>
          </a:p>
        </p:txBody>
      </p:sp>
      <p:sp>
        <p:nvSpPr>
          <p:cNvPr id="7216" name="Freeform 16"/>
          <p:cNvSpPr>
            <a:spLocks/>
          </p:cNvSpPr>
          <p:nvPr/>
        </p:nvSpPr>
        <p:spPr bwMode="auto">
          <a:xfrm>
            <a:off x="1547813" y="1628775"/>
            <a:ext cx="5761037" cy="3730625"/>
          </a:xfrm>
          <a:custGeom>
            <a:avLst/>
            <a:gdLst>
              <a:gd name="T0" fmla="*/ 0 w 7082"/>
              <a:gd name="T1" fmla="*/ 2147483647 h 3470"/>
              <a:gd name="T2" fmla="*/ 2147483647 w 7082"/>
              <a:gd name="T3" fmla="*/ 2147483647 h 3470"/>
              <a:gd name="T4" fmla="*/ 2147483647 w 7082"/>
              <a:gd name="T5" fmla="*/ 2147483647 h 3470"/>
              <a:gd name="T6" fmla="*/ 2147483647 w 7082"/>
              <a:gd name="T7" fmla="*/ 2147483647 h 3470"/>
              <a:gd name="T8" fmla="*/ 2147483647 w 7082"/>
              <a:gd name="T9" fmla="*/ 2147483647 h 3470"/>
              <a:gd name="T10" fmla="*/ 2147483647 w 7082"/>
              <a:gd name="T11" fmla="*/ 2147483647 h 3470"/>
              <a:gd name="T12" fmla="*/ 2147483647 w 7082"/>
              <a:gd name="T13" fmla="*/ 2147483647 h 3470"/>
              <a:gd name="T14" fmla="*/ 2147483647 w 7082"/>
              <a:gd name="T15" fmla="*/ 2147483647 h 3470"/>
              <a:gd name="T16" fmla="*/ 2147483647 w 7082"/>
              <a:gd name="T17" fmla="*/ 2147483647 h 3470"/>
              <a:gd name="T18" fmla="*/ 2147483647 w 7082"/>
              <a:gd name="T19" fmla="*/ 2147483647 h 3470"/>
              <a:gd name="T20" fmla="*/ 2147483647 w 7082"/>
              <a:gd name="T21" fmla="*/ 2147483647 h 3470"/>
              <a:gd name="T22" fmla="*/ 2147483647 w 7082"/>
              <a:gd name="T23" fmla="*/ 2147483647 h 3470"/>
              <a:gd name="T24" fmla="*/ 2147483647 w 7082"/>
              <a:gd name="T25" fmla="*/ 2147483647 h 3470"/>
              <a:gd name="T26" fmla="*/ 2147483647 w 7082"/>
              <a:gd name="T27" fmla="*/ 2147483647 h 3470"/>
              <a:gd name="T28" fmla="*/ 2147483647 w 7082"/>
              <a:gd name="T29" fmla="*/ 2147483647 h 3470"/>
              <a:gd name="T30" fmla="*/ 2147483647 w 7082"/>
              <a:gd name="T31" fmla="*/ 2147483647 h 3470"/>
              <a:gd name="T32" fmla="*/ 2147483647 w 7082"/>
              <a:gd name="T33" fmla="*/ 2147483647 h 3470"/>
              <a:gd name="T34" fmla="*/ 2147483647 w 7082"/>
              <a:gd name="T35" fmla="*/ 2147483647 h 3470"/>
              <a:gd name="T36" fmla="*/ 2147483647 w 7082"/>
              <a:gd name="T37" fmla="*/ 2147483647 h 3470"/>
              <a:gd name="T38" fmla="*/ 2147483647 w 7082"/>
              <a:gd name="T39" fmla="*/ 2147483647 h 3470"/>
              <a:gd name="T40" fmla="*/ 2147483647 w 7082"/>
              <a:gd name="T41" fmla="*/ 2147483647 h 3470"/>
              <a:gd name="T42" fmla="*/ 2147483647 w 7082"/>
              <a:gd name="T43" fmla="*/ 2147483647 h 3470"/>
              <a:gd name="T44" fmla="*/ 2147483647 w 7082"/>
              <a:gd name="T45" fmla="*/ 2147483647 h 3470"/>
              <a:gd name="T46" fmla="*/ 2147483647 w 7082"/>
              <a:gd name="T47" fmla="*/ 2147483647 h 3470"/>
              <a:gd name="T48" fmla="*/ 2147483647 w 7082"/>
              <a:gd name="T49" fmla="*/ 2147483647 h 3470"/>
              <a:gd name="T50" fmla="*/ 2147483647 w 7082"/>
              <a:gd name="T51" fmla="*/ 2147483647 h 3470"/>
              <a:gd name="T52" fmla="*/ 2147483647 w 7082"/>
              <a:gd name="T53" fmla="*/ 2147483647 h 3470"/>
              <a:gd name="T54" fmla="*/ 2147483647 w 7082"/>
              <a:gd name="T55" fmla="*/ 2147483647 h 3470"/>
              <a:gd name="T56" fmla="*/ 2147483647 w 7082"/>
              <a:gd name="T57" fmla="*/ 2147483647 h 3470"/>
              <a:gd name="T58" fmla="*/ 2147483647 w 7082"/>
              <a:gd name="T59" fmla="*/ 2147483647 h 3470"/>
              <a:gd name="T60" fmla="*/ 2147483647 w 7082"/>
              <a:gd name="T61" fmla="*/ 2147483647 h 3470"/>
              <a:gd name="T62" fmla="*/ 2147483647 w 7082"/>
              <a:gd name="T63" fmla="*/ 2147483647 h 3470"/>
              <a:gd name="T64" fmla="*/ 2147483647 w 7082"/>
              <a:gd name="T65" fmla="*/ 2147483647 h 3470"/>
              <a:gd name="T66" fmla="*/ 2147483647 w 7082"/>
              <a:gd name="T67" fmla="*/ 0 h 3470"/>
              <a:gd name="T68" fmla="*/ 2147483647 w 7082"/>
              <a:gd name="T69" fmla="*/ 2147483647 h 3470"/>
              <a:gd name="T70" fmla="*/ 2147483647 w 7082"/>
              <a:gd name="T71" fmla="*/ 2147483647 h 3470"/>
              <a:gd name="T72" fmla="*/ 2147483647 w 7082"/>
              <a:gd name="T73" fmla="*/ 2147483647 h 3470"/>
              <a:gd name="T74" fmla="*/ 2147483647 w 7082"/>
              <a:gd name="T75" fmla="*/ 2147483647 h 3470"/>
              <a:gd name="T76" fmla="*/ 2147483647 w 7082"/>
              <a:gd name="T77" fmla="*/ 2147483647 h 3470"/>
              <a:gd name="T78" fmla="*/ 2147483647 w 7082"/>
              <a:gd name="T79" fmla="*/ 2147483647 h 3470"/>
              <a:gd name="T80" fmla="*/ 2147483647 w 7082"/>
              <a:gd name="T81" fmla="*/ 2147483647 h 3470"/>
              <a:gd name="T82" fmla="*/ 2147483647 w 7082"/>
              <a:gd name="T83" fmla="*/ 2147483647 h 3470"/>
              <a:gd name="T84" fmla="*/ 2147483647 w 7082"/>
              <a:gd name="T85" fmla="*/ 2147483647 h 3470"/>
              <a:gd name="T86" fmla="*/ 2147483647 w 7082"/>
              <a:gd name="T87" fmla="*/ 2147483647 h 3470"/>
              <a:gd name="T88" fmla="*/ 2147483647 w 7082"/>
              <a:gd name="T89" fmla="*/ 2147483647 h 3470"/>
              <a:gd name="T90" fmla="*/ 2147483647 w 7082"/>
              <a:gd name="T91" fmla="*/ 2147483647 h 347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7082"/>
              <a:gd name="T139" fmla="*/ 0 h 3470"/>
              <a:gd name="T140" fmla="*/ 7082 w 7082"/>
              <a:gd name="T141" fmla="*/ 3470 h 347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7082" h="3470">
                <a:moveTo>
                  <a:pt x="0" y="3446"/>
                </a:moveTo>
                <a:lnTo>
                  <a:pt x="156" y="3470"/>
                </a:lnTo>
                <a:lnTo>
                  <a:pt x="314" y="3308"/>
                </a:lnTo>
                <a:lnTo>
                  <a:pt x="472" y="3424"/>
                </a:lnTo>
                <a:lnTo>
                  <a:pt x="627" y="3365"/>
                </a:lnTo>
                <a:lnTo>
                  <a:pt x="785" y="3365"/>
                </a:lnTo>
                <a:lnTo>
                  <a:pt x="944" y="3238"/>
                </a:lnTo>
                <a:lnTo>
                  <a:pt x="1100" y="3031"/>
                </a:lnTo>
                <a:lnTo>
                  <a:pt x="1257" y="3009"/>
                </a:lnTo>
                <a:lnTo>
                  <a:pt x="1416" y="3123"/>
                </a:lnTo>
                <a:lnTo>
                  <a:pt x="1574" y="3182"/>
                </a:lnTo>
                <a:lnTo>
                  <a:pt x="1729" y="3169"/>
                </a:lnTo>
                <a:lnTo>
                  <a:pt x="1887" y="3158"/>
                </a:lnTo>
                <a:lnTo>
                  <a:pt x="2046" y="3331"/>
                </a:lnTo>
                <a:lnTo>
                  <a:pt x="2202" y="2985"/>
                </a:lnTo>
                <a:lnTo>
                  <a:pt x="2359" y="2777"/>
                </a:lnTo>
                <a:lnTo>
                  <a:pt x="2517" y="2788"/>
                </a:lnTo>
                <a:lnTo>
                  <a:pt x="2676" y="2639"/>
                </a:lnTo>
                <a:lnTo>
                  <a:pt x="2832" y="2594"/>
                </a:lnTo>
                <a:lnTo>
                  <a:pt x="2989" y="2615"/>
                </a:lnTo>
                <a:lnTo>
                  <a:pt x="3147" y="2629"/>
                </a:lnTo>
                <a:lnTo>
                  <a:pt x="3303" y="2027"/>
                </a:lnTo>
                <a:lnTo>
                  <a:pt x="3462" y="1923"/>
                </a:lnTo>
                <a:lnTo>
                  <a:pt x="3619" y="1670"/>
                </a:lnTo>
                <a:lnTo>
                  <a:pt x="3777" y="1451"/>
                </a:lnTo>
                <a:lnTo>
                  <a:pt x="3933" y="1094"/>
                </a:lnTo>
                <a:lnTo>
                  <a:pt x="4090" y="1127"/>
                </a:lnTo>
                <a:lnTo>
                  <a:pt x="4249" y="1162"/>
                </a:lnTo>
                <a:lnTo>
                  <a:pt x="4405" y="920"/>
                </a:lnTo>
                <a:lnTo>
                  <a:pt x="4563" y="760"/>
                </a:lnTo>
                <a:lnTo>
                  <a:pt x="4720" y="207"/>
                </a:lnTo>
                <a:lnTo>
                  <a:pt x="4879" y="609"/>
                </a:lnTo>
                <a:lnTo>
                  <a:pt x="5035" y="297"/>
                </a:lnTo>
                <a:lnTo>
                  <a:pt x="5193" y="0"/>
                </a:lnTo>
                <a:lnTo>
                  <a:pt x="5350" y="241"/>
                </a:lnTo>
                <a:lnTo>
                  <a:pt x="5506" y="114"/>
                </a:lnTo>
                <a:lnTo>
                  <a:pt x="5665" y="321"/>
                </a:lnTo>
                <a:lnTo>
                  <a:pt x="5823" y="218"/>
                </a:lnTo>
                <a:lnTo>
                  <a:pt x="5980" y="286"/>
                </a:lnTo>
                <a:lnTo>
                  <a:pt x="6136" y="286"/>
                </a:lnTo>
                <a:lnTo>
                  <a:pt x="6295" y="103"/>
                </a:lnTo>
                <a:lnTo>
                  <a:pt x="6452" y="253"/>
                </a:lnTo>
                <a:lnTo>
                  <a:pt x="6608" y="321"/>
                </a:lnTo>
                <a:lnTo>
                  <a:pt x="6766" y="321"/>
                </a:lnTo>
                <a:lnTo>
                  <a:pt x="6925" y="253"/>
                </a:lnTo>
                <a:lnTo>
                  <a:pt x="7082" y="609"/>
                </a:lnTo>
              </a:path>
            </a:pathLst>
          </a:custGeom>
          <a:noFill/>
          <a:ln w="9801">
            <a:solidFill>
              <a:srgbClr val="FF0000"/>
            </a:solidFill>
            <a:round/>
            <a:headEnd/>
            <a:tailEnd/>
          </a:ln>
        </p:spPr>
        <p:txBody>
          <a:bodyPr/>
          <a:lstStyle/>
          <a:p>
            <a:endParaRPr lang="el-GR"/>
          </a:p>
        </p:txBody>
      </p:sp>
      <p:sp>
        <p:nvSpPr>
          <p:cNvPr id="7217" name="Freeform 17"/>
          <p:cNvSpPr>
            <a:spLocks/>
          </p:cNvSpPr>
          <p:nvPr/>
        </p:nvSpPr>
        <p:spPr bwMode="auto">
          <a:xfrm>
            <a:off x="1547813" y="2276475"/>
            <a:ext cx="5832475" cy="3000375"/>
          </a:xfrm>
          <a:custGeom>
            <a:avLst/>
            <a:gdLst>
              <a:gd name="T0" fmla="*/ 0 w 7082"/>
              <a:gd name="T1" fmla="*/ 2147483647 h 2837"/>
              <a:gd name="T2" fmla="*/ 2147483647 w 7082"/>
              <a:gd name="T3" fmla="*/ 2147483647 h 2837"/>
              <a:gd name="T4" fmla="*/ 2147483647 w 7082"/>
              <a:gd name="T5" fmla="*/ 2147483647 h 2837"/>
              <a:gd name="T6" fmla="*/ 2147483647 w 7082"/>
              <a:gd name="T7" fmla="*/ 2147483647 h 2837"/>
              <a:gd name="T8" fmla="*/ 2147483647 w 7082"/>
              <a:gd name="T9" fmla="*/ 2147483647 h 2837"/>
              <a:gd name="T10" fmla="*/ 2147483647 w 7082"/>
              <a:gd name="T11" fmla="*/ 2147483647 h 2837"/>
              <a:gd name="T12" fmla="*/ 2147483647 w 7082"/>
              <a:gd name="T13" fmla="*/ 2147483647 h 2837"/>
              <a:gd name="T14" fmla="*/ 2147483647 w 7082"/>
              <a:gd name="T15" fmla="*/ 2147483647 h 2837"/>
              <a:gd name="T16" fmla="*/ 2147483647 w 7082"/>
              <a:gd name="T17" fmla="*/ 2147483647 h 2837"/>
              <a:gd name="T18" fmla="*/ 2147483647 w 7082"/>
              <a:gd name="T19" fmla="*/ 2147483647 h 2837"/>
              <a:gd name="T20" fmla="*/ 2147483647 w 7082"/>
              <a:gd name="T21" fmla="*/ 2147483647 h 2837"/>
              <a:gd name="T22" fmla="*/ 2147483647 w 7082"/>
              <a:gd name="T23" fmla="*/ 2147483647 h 2837"/>
              <a:gd name="T24" fmla="*/ 2147483647 w 7082"/>
              <a:gd name="T25" fmla="*/ 2147483647 h 2837"/>
              <a:gd name="T26" fmla="*/ 2147483647 w 7082"/>
              <a:gd name="T27" fmla="*/ 2147483647 h 2837"/>
              <a:gd name="T28" fmla="*/ 2147483647 w 7082"/>
              <a:gd name="T29" fmla="*/ 2147483647 h 2837"/>
              <a:gd name="T30" fmla="*/ 2147483647 w 7082"/>
              <a:gd name="T31" fmla="*/ 2147483647 h 2837"/>
              <a:gd name="T32" fmla="*/ 2147483647 w 7082"/>
              <a:gd name="T33" fmla="*/ 2147483647 h 2837"/>
              <a:gd name="T34" fmla="*/ 2147483647 w 7082"/>
              <a:gd name="T35" fmla="*/ 2147483647 h 2837"/>
              <a:gd name="T36" fmla="*/ 2147483647 w 7082"/>
              <a:gd name="T37" fmla="*/ 2147483647 h 2837"/>
              <a:gd name="T38" fmla="*/ 2147483647 w 7082"/>
              <a:gd name="T39" fmla="*/ 2147483647 h 2837"/>
              <a:gd name="T40" fmla="*/ 2147483647 w 7082"/>
              <a:gd name="T41" fmla="*/ 2147483647 h 2837"/>
              <a:gd name="T42" fmla="*/ 2147483647 w 7082"/>
              <a:gd name="T43" fmla="*/ 2147483647 h 2837"/>
              <a:gd name="T44" fmla="*/ 2147483647 w 7082"/>
              <a:gd name="T45" fmla="*/ 2147483647 h 2837"/>
              <a:gd name="T46" fmla="*/ 2147483647 w 7082"/>
              <a:gd name="T47" fmla="*/ 2147483647 h 2837"/>
              <a:gd name="T48" fmla="*/ 2147483647 w 7082"/>
              <a:gd name="T49" fmla="*/ 2147483647 h 2837"/>
              <a:gd name="T50" fmla="*/ 2147483647 w 7082"/>
              <a:gd name="T51" fmla="*/ 2147483647 h 2837"/>
              <a:gd name="T52" fmla="*/ 2147483647 w 7082"/>
              <a:gd name="T53" fmla="*/ 2147483647 h 2837"/>
              <a:gd name="T54" fmla="*/ 2147483647 w 7082"/>
              <a:gd name="T55" fmla="*/ 2147483647 h 2837"/>
              <a:gd name="T56" fmla="*/ 2147483647 w 7082"/>
              <a:gd name="T57" fmla="*/ 2147483647 h 2837"/>
              <a:gd name="T58" fmla="*/ 2147483647 w 7082"/>
              <a:gd name="T59" fmla="*/ 2147483647 h 2837"/>
              <a:gd name="T60" fmla="*/ 2147483647 w 7082"/>
              <a:gd name="T61" fmla="*/ 2147483647 h 2837"/>
              <a:gd name="T62" fmla="*/ 2147483647 w 7082"/>
              <a:gd name="T63" fmla="*/ 2147483647 h 2837"/>
              <a:gd name="T64" fmla="*/ 2147483647 w 7082"/>
              <a:gd name="T65" fmla="*/ 2147483647 h 2837"/>
              <a:gd name="T66" fmla="*/ 2147483647 w 7082"/>
              <a:gd name="T67" fmla="*/ 2147483647 h 2837"/>
              <a:gd name="T68" fmla="*/ 2147483647 w 7082"/>
              <a:gd name="T69" fmla="*/ 2147483647 h 2837"/>
              <a:gd name="T70" fmla="*/ 2147483647 w 7082"/>
              <a:gd name="T71" fmla="*/ 2147483647 h 2837"/>
              <a:gd name="T72" fmla="*/ 2147483647 w 7082"/>
              <a:gd name="T73" fmla="*/ 2147483647 h 2837"/>
              <a:gd name="T74" fmla="*/ 2147483647 w 7082"/>
              <a:gd name="T75" fmla="*/ 2147483647 h 2837"/>
              <a:gd name="T76" fmla="*/ 2147483647 w 7082"/>
              <a:gd name="T77" fmla="*/ 2147483647 h 2837"/>
              <a:gd name="T78" fmla="*/ 2147483647 w 7082"/>
              <a:gd name="T79" fmla="*/ 2147483647 h 2837"/>
              <a:gd name="T80" fmla="*/ 2147483647 w 7082"/>
              <a:gd name="T81" fmla="*/ 0 h 2837"/>
              <a:gd name="T82" fmla="*/ 2147483647 w 7082"/>
              <a:gd name="T83" fmla="*/ 2147483647 h 2837"/>
              <a:gd name="T84" fmla="*/ 2147483647 w 7082"/>
              <a:gd name="T85" fmla="*/ 2147483647 h 2837"/>
              <a:gd name="T86" fmla="*/ 2147483647 w 7082"/>
              <a:gd name="T87" fmla="*/ 2147483647 h 2837"/>
              <a:gd name="T88" fmla="*/ 2147483647 w 7082"/>
              <a:gd name="T89" fmla="*/ 2147483647 h 2837"/>
              <a:gd name="T90" fmla="*/ 2147483647 w 7082"/>
              <a:gd name="T91" fmla="*/ 2147483647 h 283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7082"/>
              <a:gd name="T139" fmla="*/ 0 h 2837"/>
              <a:gd name="T140" fmla="*/ 7082 w 7082"/>
              <a:gd name="T141" fmla="*/ 2837 h 283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7082" h="2837">
                <a:moveTo>
                  <a:pt x="0" y="2836"/>
                </a:moveTo>
                <a:lnTo>
                  <a:pt x="156" y="2815"/>
                </a:lnTo>
                <a:lnTo>
                  <a:pt x="314" y="2663"/>
                </a:lnTo>
                <a:lnTo>
                  <a:pt x="472" y="2710"/>
                </a:lnTo>
                <a:lnTo>
                  <a:pt x="627" y="2663"/>
                </a:lnTo>
                <a:lnTo>
                  <a:pt x="785" y="2745"/>
                </a:lnTo>
                <a:lnTo>
                  <a:pt x="944" y="2583"/>
                </a:lnTo>
                <a:lnTo>
                  <a:pt x="1100" y="2480"/>
                </a:lnTo>
                <a:lnTo>
                  <a:pt x="1257" y="2375"/>
                </a:lnTo>
                <a:lnTo>
                  <a:pt x="1416" y="2410"/>
                </a:lnTo>
                <a:lnTo>
                  <a:pt x="1574" y="2525"/>
                </a:lnTo>
                <a:lnTo>
                  <a:pt x="1729" y="2572"/>
                </a:lnTo>
                <a:lnTo>
                  <a:pt x="1887" y="2583"/>
                </a:lnTo>
                <a:lnTo>
                  <a:pt x="2046" y="2756"/>
                </a:lnTo>
                <a:lnTo>
                  <a:pt x="2202" y="2559"/>
                </a:lnTo>
                <a:lnTo>
                  <a:pt x="2359" y="2537"/>
                </a:lnTo>
                <a:lnTo>
                  <a:pt x="2517" y="2399"/>
                </a:lnTo>
                <a:lnTo>
                  <a:pt x="2676" y="2351"/>
                </a:lnTo>
                <a:lnTo>
                  <a:pt x="2832" y="2341"/>
                </a:lnTo>
                <a:lnTo>
                  <a:pt x="2989" y="2306"/>
                </a:lnTo>
                <a:lnTo>
                  <a:pt x="3147" y="2341"/>
                </a:lnTo>
                <a:lnTo>
                  <a:pt x="3303" y="2421"/>
                </a:lnTo>
                <a:lnTo>
                  <a:pt x="3462" y="2168"/>
                </a:lnTo>
                <a:lnTo>
                  <a:pt x="3619" y="1936"/>
                </a:lnTo>
                <a:lnTo>
                  <a:pt x="3777" y="1833"/>
                </a:lnTo>
                <a:lnTo>
                  <a:pt x="3933" y="1833"/>
                </a:lnTo>
                <a:lnTo>
                  <a:pt x="4090" y="1649"/>
                </a:lnTo>
                <a:lnTo>
                  <a:pt x="4249" y="1672"/>
                </a:lnTo>
                <a:lnTo>
                  <a:pt x="4405" y="1684"/>
                </a:lnTo>
                <a:lnTo>
                  <a:pt x="4563" y="1753"/>
                </a:lnTo>
                <a:lnTo>
                  <a:pt x="4720" y="1442"/>
                </a:lnTo>
                <a:lnTo>
                  <a:pt x="4879" y="1315"/>
                </a:lnTo>
                <a:lnTo>
                  <a:pt x="5035" y="1130"/>
                </a:lnTo>
                <a:lnTo>
                  <a:pt x="5193" y="968"/>
                </a:lnTo>
                <a:lnTo>
                  <a:pt x="5350" y="725"/>
                </a:lnTo>
                <a:lnTo>
                  <a:pt x="5506" y="704"/>
                </a:lnTo>
                <a:lnTo>
                  <a:pt x="5665" y="612"/>
                </a:lnTo>
                <a:lnTo>
                  <a:pt x="5823" y="404"/>
                </a:lnTo>
                <a:lnTo>
                  <a:pt x="5980" y="207"/>
                </a:lnTo>
                <a:lnTo>
                  <a:pt x="6136" y="116"/>
                </a:lnTo>
                <a:lnTo>
                  <a:pt x="6295" y="0"/>
                </a:lnTo>
                <a:lnTo>
                  <a:pt x="6452" y="242"/>
                </a:lnTo>
                <a:lnTo>
                  <a:pt x="6608" y="358"/>
                </a:lnTo>
                <a:lnTo>
                  <a:pt x="6766" y="461"/>
                </a:lnTo>
                <a:lnTo>
                  <a:pt x="6925" y="566"/>
                </a:lnTo>
                <a:lnTo>
                  <a:pt x="7082" y="622"/>
                </a:lnTo>
              </a:path>
            </a:pathLst>
          </a:custGeom>
          <a:noFill/>
          <a:ln w="9641">
            <a:solidFill>
              <a:srgbClr val="0000FF"/>
            </a:solidFill>
            <a:round/>
            <a:headEnd/>
            <a:tailEnd/>
          </a:ln>
        </p:spPr>
        <p:txBody>
          <a:bodyPr/>
          <a:lstStyle/>
          <a:p>
            <a:endParaRPr lang="el-GR"/>
          </a:p>
        </p:txBody>
      </p:sp>
      <p:sp>
        <p:nvSpPr>
          <p:cNvPr id="7218" name="17 - Ορθογώνιο"/>
          <p:cNvSpPr>
            <a:spLocks noChangeArrowheads="1"/>
          </p:cNvSpPr>
          <p:nvPr/>
        </p:nvSpPr>
        <p:spPr bwMode="auto">
          <a:xfrm>
            <a:off x="323850" y="188913"/>
            <a:ext cx="6083300" cy="646112"/>
          </a:xfrm>
          <a:prstGeom prst="rect">
            <a:avLst/>
          </a:prstGeom>
          <a:noFill/>
          <a:ln w="9525">
            <a:noFill/>
            <a:miter lim="800000"/>
            <a:headEnd/>
            <a:tailEnd/>
          </a:ln>
        </p:spPr>
        <p:txBody>
          <a:bodyPr>
            <a:spAutoFit/>
          </a:bodyPr>
          <a:lstStyle/>
          <a:p>
            <a:pPr indent="457200" algn="ctr"/>
            <a:r>
              <a:rPr lang="el-GR" b="1">
                <a:latin typeface="Calibri" pitchFamily="34" charset="0"/>
              </a:rPr>
              <a:t>Η πορεία των συνολικών εσόδων και των </a:t>
            </a:r>
            <a:r>
              <a:rPr lang="en-US" b="1">
                <a:latin typeface="Calibri" pitchFamily="34" charset="0"/>
              </a:rPr>
              <a:t>         </a:t>
            </a:r>
            <a:r>
              <a:rPr lang="el-GR" b="1">
                <a:latin typeface="Calibri" pitchFamily="34" charset="0"/>
              </a:rPr>
              <a:t>συνολικών</a:t>
            </a:r>
            <a:r>
              <a:rPr lang="en-US">
                <a:latin typeface="Calibri" pitchFamily="34" charset="0"/>
              </a:rPr>
              <a:t> </a:t>
            </a:r>
            <a:r>
              <a:rPr lang="el-GR" b="1">
                <a:latin typeface="Calibri" pitchFamily="34" charset="0"/>
              </a:rPr>
              <a:t>δαπανών ως ποσοστό του ΑΕΠ</a:t>
            </a:r>
            <a:endParaRPr lang="el-GR">
              <a:latin typeface="Calibri" pitchFamily="34" charset="0"/>
            </a:endParaRPr>
          </a:p>
        </p:txBody>
      </p:sp>
      <p:graphicFrame>
        <p:nvGraphicFramePr>
          <p:cNvPr id="19" name="18 - Πίνακας"/>
          <p:cNvGraphicFramePr>
            <a:graphicFrameLocks noGrp="1"/>
          </p:cNvGraphicFramePr>
          <p:nvPr/>
        </p:nvGraphicFramePr>
        <p:xfrm>
          <a:off x="2678113" y="6375400"/>
          <a:ext cx="3189338" cy="399245"/>
        </p:xfrm>
        <a:graphic>
          <a:graphicData uri="http://schemas.openxmlformats.org/drawingml/2006/table">
            <a:tbl>
              <a:tblPr/>
              <a:tblGrid>
                <a:gridCol w="3189338"/>
              </a:tblGrid>
              <a:tr h="399245">
                <a:tc>
                  <a:txBody>
                    <a:bodyPr/>
                    <a:lstStyle/>
                    <a:p>
                      <a:r>
                        <a:rPr lang="el-GR" dirty="0" smtClean="0">
                          <a:solidFill>
                            <a:schemeClr val="tx2">
                              <a:lumMod val="60000"/>
                              <a:lumOff val="40000"/>
                            </a:schemeClr>
                          </a:solidFill>
                        </a:rPr>
                        <a:t>———</a:t>
                      </a:r>
                      <a:r>
                        <a:rPr lang="en-US" dirty="0" smtClean="0">
                          <a:solidFill>
                            <a:schemeClr val="tx1"/>
                          </a:solidFill>
                        </a:rPr>
                        <a:t>R              </a:t>
                      </a:r>
                      <a:r>
                        <a:rPr lang="en-US" dirty="0" smtClean="0">
                          <a:solidFill>
                            <a:srgbClr val="C00000"/>
                          </a:solidFill>
                        </a:rPr>
                        <a:t>———</a:t>
                      </a:r>
                      <a:r>
                        <a:rPr lang="en-US" dirty="0" smtClean="0">
                          <a:solidFill>
                            <a:schemeClr val="tx1"/>
                          </a:solidFill>
                        </a:rPr>
                        <a:t>GG          </a:t>
                      </a:r>
                      <a:endParaRPr lang="el-GR" dirty="0">
                        <a:solidFill>
                          <a:schemeClr val="tx2">
                            <a:lumMod val="60000"/>
                            <a:lumOff val="40000"/>
                          </a:schemeClr>
                        </a:solidFill>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685800" y="260350"/>
            <a:ext cx="7772400" cy="576263"/>
          </a:xfrm>
        </p:spPr>
        <p:txBody>
          <a:bodyPr rtlCol="0">
            <a:normAutofit fontScale="90000"/>
          </a:bodyPr>
          <a:lstStyle/>
          <a:p>
            <a:pPr eaLnBrk="1" fontAlgn="auto" hangingPunct="1">
              <a:spcAft>
                <a:spcPts val="0"/>
              </a:spcAft>
              <a:defRPr/>
            </a:pPr>
            <a:r>
              <a:rPr lang="el-GR" sz="3200" b="1" dirty="0" smtClean="0">
                <a:latin typeface="Arial" charset="0"/>
              </a:rPr>
              <a:t>Η χρήση των δανειακών κεφαλαίων</a:t>
            </a:r>
            <a:endParaRPr lang="en-GB" sz="3200" b="1" dirty="0" smtClean="0">
              <a:latin typeface="Arial" charset="0"/>
            </a:endParaRPr>
          </a:p>
        </p:txBody>
      </p:sp>
      <p:sp>
        <p:nvSpPr>
          <p:cNvPr id="24579" name="Rectangle 3"/>
          <p:cNvSpPr>
            <a:spLocks noGrp="1" noChangeArrowheads="1"/>
          </p:cNvSpPr>
          <p:nvPr>
            <p:ph type="body" idx="1"/>
          </p:nvPr>
        </p:nvSpPr>
        <p:spPr>
          <a:xfrm>
            <a:off x="179388" y="908050"/>
            <a:ext cx="8964612" cy="5949950"/>
          </a:xfrm>
        </p:spPr>
        <p:txBody>
          <a:bodyPr/>
          <a:lstStyle/>
          <a:p>
            <a:pPr eaLnBrk="1" hangingPunct="1"/>
            <a:r>
              <a:rPr lang="en-GB" sz="2400" b="1" smtClean="0">
                <a:latin typeface="Arial" pitchFamily="34" charset="0"/>
              </a:rPr>
              <a:t>Στην περίπτωση των περισσότερων δανείων οι ανάγκες καθώς και η προτιθέμενη χρησιμοποίηση της χρηματοδότησης του οφειλέτη, </a:t>
            </a:r>
            <a:r>
              <a:rPr lang="el-GR" sz="2400" b="1" smtClean="0">
                <a:latin typeface="Arial" pitchFamily="34" charset="0"/>
              </a:rPr>
              <a:t>δεν είναι </a:t>
            </a:r>
            <a:r>
              <a:rPr lang="en-GB" sz="2400" b="1" smtClean="0">
                <a:latin typeface="Arial" pitchFamily="34" charset="0"/>
              </a:rPr>
              <a:t>απόλυτα σαφής.</a:t>
            </a:r>
            <a:r>
              <a:rPr lang="el-GR" sz="2400" smtClean="0">
                <a:latin typeface="Arial" pitchFamily="34" charset="0"/>
              </a:rPr>
              <a:t> </a:t>
            </a:r>
            <a:r>
              <a:rPr lang="en-GB" sz="2400" smtClean="0">
                <a:latin typeface="Arial" pitchFamily="34" charset="0"/>
              </a:rPr>
              <a:t>Φαινομενικά τα περισσότερα δάνεια </a:t>
            </a:r>
            <a:r>
              <a:rPr lang="en-GB" sz="2400" b="1" i="1" u="sng" smtClean="0">
                <a:latin typeface="Arial" pitchFamily="34" charset="0"/>
              </a:rPr>
              <a:t>προορίζονται για κεφάλαια κίνησης με στόχο την αύξηση του κυκλοφοριακού ενεργητικού</a:t>
            </a:r>
            <a:r>
              <a:rPr lang="en-GB" sz="2400" b="1" smtClean="0">
                <a:latin typeface="Arial" pitchFamily="34" charset="0"/>
              </a:rPr>
              <a:t>.</a:t>
            </a:r>
            <a:r>
              <a:rPr lang="en-GB" sz="2400" smtClean="0">
                <a:latin typeface="Arial" pitchFamily="34" charset="0"/>
              </a:rPr>
              <a:t> Στην πραγματικότητα όμως η επιχείρηση ενδέχεται να χρησιμοποιήσει τα κεφάλαια αυτά για</a:t>
            </a:r>
            <a:r>
              <a:rPr lang="el-GR" sz="2400" smtClean="0">
                <a:latin typeface="Arial" pitchFamily="34" charset="0"/>
              </a:rPr>
              <a:t>:</a:t>
            </a:r>
            <a:r>
              <a:rPr lang="en-GB" sz="2400" smtClean="0">
                <a:latin typeface="Arial" pitchFamily="34" charset="0"/>
              </a:rPr>
              <a:t> α) την κάλυψη των μισθολογικών της υποχρεώσεων, β) την εξόφληση καθυστερούμενων λογαριασμών προς τους προμηθευτές, γ) την αγορά παγίων, δ) την κάλυψη λειτουργικών απωλειών.</a:t>
            </a:r>
          </a:p>
          <a:p>
            <a:pPr eaLnBrk="1" hangingPunct="1"/>
            <a:r>
              <a:rPr lang="en-GB" sz="2400" smtClean="0">
                <a:latin typeface="Arial" pitchFamily="34" charset="0"/>
              </a:rPr>
              <a:t>Η πιο συνήθης ανάγκη για την αίτηση δανείων προκύπτει από την καθυστέρηση εισπράξεων από τους πελάτες. Ο οικονομικός αναλυτής θα πρέπει να καθορίσει αν πρόκειται για </a:t>
            </a:r>
            <a:r>
              <a:rPr lang="en-GB" sz="2400" b="1" smtClean="0">
                <a:latin typeface="Arial" pitchFamily="34" charset="0"/>
              </a:rPr>
              <a:t>ένα τυχαίο φαινόμενο ή μια διαρκή κατάσταση. </a:t>
            </a:r>
            <a:endParaRPr lang="el-GR" sz="2400" b="1" smtClean="0">
              <a:latin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85800" y="188913"/>
            <a:ext cx="7772400" cy="792162"/>
          </a:xfrm>
        </p:spPr>
        <p:txBody>
          <a:bodyPr/>
          <a:lstStyle/>
          <a:p>
            <a:pPr eaLnBrk="1" hangingPunct="1"/>
            <a:r>
              <a:rPr lang="el-GR" sz="3200" b="1" smtClean="0">
                <a:latin typeface="Arial" pitchFamily="34" charset="0"/>
              </a:rPr>
              <a:t>Πηγές εξόφλησης: </a:t>
            </a:r>
            <a:r>
              <a:rPr lang="en-GB" sz="3200" b="1" smtClean="0">
                <a:latin typeface="Arial" pitchFamily="34" charset="0"/>
              </a:rPr>
              <a:t>Πρωτογενείς</a:t>
            </a:r>
          </a:p>
        </p:txBody>
      </p:sp>
      <p:sp>
        <p:nvSpPr>
          <p:cNvPr id="25603" name="Rectangle 3"/>
          <p:cNvSpPr>
            <a:spLocks noGrp="1" noChangeArrowheads="1"/>
          </p:cNvSpPr>
          <p:nvPr>
            <p:ph type="body" idx="1"/>
          </p:nvPr>
        </p:nvSpPr>
        <p:spPr>
          <a:xfrm>
            <a:off x="0" y="981075"/>
            <a:ext cx="9144000" cy="5876925"/>
          </a:xfrm>
        </p:spPr>
        <p:txBody>
          <a:bodyPr/>
          <a:lstStyle/>
          <a:p>
            <a:pPr eaLnBrk="1" hangingPunct="1">
              <a:lnSpc>
                <a:spcPct val="90000"/>
              </a:lnSpc>
            </a:pPr>
            <a:r>
              <a:rPr lang="en-GB" sz="2400" smtClean="0">
                <a:latin typeface="Arial" pitchFamily="34" charset="0"/>
              </a:rPr>
              <a:t>Οι ικανότητες ενός οικονομικού αναλυτή είναι εξαιρετικά σημαντικός παράγοντας για τον προσδιορισμό της δυνατότητας εξόφλησης ενός δανείου από τον οφειλέτη </a:t>
            </a:r>
            <a:r>
              <a:rPr lang="en-GB" sz="2400" b="1" smtClean="0">
                <a:latin typeface="Arial" pitchFamily="34" charset="0"/>
              </a:rPr>
              <a:t>μέσω των ταμειακών του ροών. </a:t>
            </a:r>
            <a:endParaRPr lang="el-GR" sz="2400" b="1" smtClean="0">
              <a:latin typeface="Arial" pitchFamily="34" charset="0"/>
            </a:endParaRPr>
          </a:p>
          <a:p>
            <a:pPr eaLnBrk="1" hangingPunct="1">
              <a:lnSpc>
                <a:spcPct val="90000"/>
              </a:lnSpc>
            </a:pPr>
            <a:r>
              <a:rPr lang="en-GB" sz="2400" smtClean="0">
                <a:latin typeface="Arial" pitchFamily="34" charset="0"/>
              </a:rPr>
              <a:t>Ο αναλυτής του τμήματος χορηγήσεων της τράπεζας θα πρέπει να εξακριβώσει τη χρονική περίοδο πραγματοποίησης αυτών των χρηματικών ροών, καθώς και να αξιολογήσει τον κίνδυνο </a:t>
            </a:r>
            <a:r>
              <a:rPr lang="el-GR" sz="2400" smtClean="0">
                <a:latin typeface="Arial" pitchFamily="34" charset="0"/>
              </a:rPr>
              <a:t>(πιθανότητα) αυτές </a:t>
            </a:r>
            <a:r>
              <a:rPr lang="en-GB" sz="2400" smtClean="0">
                <a:latin typeface="Arial" pitchFamily="34" charset="0"/>
              </a:rPr>
              <a:t>να μην εισπραχθούν. </a:t>
            </a:r>
            <a:endParaRPr lang="el-GR" sz="2400" smtClean="0">
              <a:latin typeface="Arial" pitchFamily="34" charset="0"/>
            </a:endParaRPr>
          </a:p>
          <a:p>
            <a:pPr eaLnBrk="1" hangingPunct="1">
              <a:lnSpc>
                <a:spcPct val="90000"/>
              </a:lnSpc>
            </a:pPr>
            <a:r>
              <a:rPr lang="en-GB" sz="2400" smtClean="0">
                <a:latin typeface="Arial" pitchFamily="34" charset="0"/>
              </a:rPr>
              <a:t>Έτσι είναι </a:t>
            </a:r>
            <a:r>
              <a:rPr lang="en-GB" sz="2400" b="1" smtClean="0">
                <a:latin typeface="Arial" pitchFamily="34" charset="0"/>
              </a:rPr>
              <a:t>απαραίτητο η ανάλυση των ταμειακών ροών να εξακριβώνει τις πηγές και τις αιτίες δημιουργίας τους,</a:t>
            </a:r>
            <a:r>
              <a:rPr lang="en-GB" sz="2400" smtClean="0">
                <a:latin typeface="Arial" pitchFamily="34" charset="0"/>
              </a:rPr>
              <a:t> </a:t>
            </a:r>
            <a:r>
              <a:rPr lang="el-GR" sz="2400" smtClean="0">
                <a:latin typeface="Arial" pitchFamily="34" charset="0"/>
              </a:rPr>
              <a:t>π.χ. </a:t>
            </a:r>
            <a:r>
              <a:rPr lang="en-GB" sz="2400" smtClean="0">
                <a:latin typeface="Arial" pitchFamily="34" charset="0"/>
              </a:rPr>
              <a:t>εισροές που δημιουργούνται από την πώληση στοιχείων του ενεργητικού με τις οποίες θα καλυφθούν δόσεις δανείων, δεν αποτελούν ενθαρρυντικό στοιχείο για την τράπεζα, αφού αποτελούν </a:t>
            </a:r>
            <a:r>
              <a:rPr lang="en-GB" sz="2400" b="1" smtClean="0">
                <a:latin typeface="Arial" pitchFamily="34" charset="0"/>
              </a:rPr>
              <a:t>ευκαιριακή λύση</a:t>
            </a:r>
            <a:r>
              <a:rPr lang="en-GB" sz="2400" smtClean="0">
                <a:latin typeface="Arial" pitchFamily="34" charset="0"/>
              </a:rPr>
              <a:t> και φυσικά δεν μπορούν να αποτελ</a:t>
            </a:r>
            <a:r>
              <a:rPr lang="el-GR" sz="2400" smtClean="0">
                <a:latin typeface="Arial" pitchFamily="34" charset="0"/>
              </a:rPr>
              <a:t>έ</a:t>
            </a:r>
            <a:r>
              <a:rPr lang="en-GB" sz="2400" smtClean="0">
                <a:latin typeface="Arial" pitchFamily="34" charset="0"/>
              </a:rPr>
              <a:t>σουν εγγύηση για την αποπληρωμή των δανειακ</a:t>
            </a:r>
            <a:r>
              <a:rPr lang="el-GR" sz="2400" smtClean="0">
                <a:latin typeface="Arial" pitchFamily="34" charset="0"/>
              </a:rPr>
              <a:t>ώ</a:t>
            </a:r>
            <a:r>
              <a:rPr lang="en-GB" sz="2400" smtClean="0">
                <a:latin typeface="Arial" pitchFamily="34" charset="0"/>
              </a:rPr>
              <a:t>ν υποχρεώσεων της επιχείρησης</a:t>
            </a:r>
            <a:r>
              <a:rPr lang="el-GR" sz="2400" smtClean="0">
                <a:latin typeface="Arial" pitchFamily="34" charset="0"/>
              </a:rPr>
              <a:t> στο μέλλον</a:t>
            </a:r>
            <a:r>
              <a:rPr lang="en-GB" sz="2400" smtClean="0">
                <a:latin typeface="Arial" pitchFamily="34" charset="0"/>
              </a:rPr>
              <a:t>.</a:t>
            </a:r>
            <a:endParaRPr lang="el-GR" sz="2400" smtClean="0">
              <a:latin typeface="Arial"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title"/>
          </p:nvPr>
        </p:nvSpPr>
        <p:spPr>
          <a:xfrm>
            <a:off x="685800" y="188913"/>
            <a:ext cx="7772400" cy="503237"/>
          </a:xfrm>
        </p:spPr>
        <p:txBody>
          <a:bodyPr rtlCol="0">
            <a:normAutofit fontScale="90000"/>
          </a:bodyPr>
          <a:lstStyle/>
          <a:p>
            <a:pPr eaLnBrk="1" fontAlgn="auto" hangingPunct="1">
              <a:spcAft>
                <a:spcPts val="0"/>
              </a:spcAft>
              <a:defRPr/>
            </a:pPr>
            <a:r>
              <a:rPr lang="el-GR" sz="3200" b="1" smtClean="0">
                <a:latin typeface="Arial" charset="0"/>
              </a:rPr>
              <a:t>Πηγές εξόφλησης: </a:t>
            </a:r>
            <a:r>
              <a:rPr lang="en-GB" sz="3200" b="1" smtClean="0">
                <a:latin typeface="Arial" charset="0"/>
              </a:rPr>
              <a:t>Δευτερογενείς</a:t>
            </a:r>
          </a:p>
        </p:txBody>
      </p:sp>
      <p:sp>
        <p:nvSpPr>
          <p:cNvPr id="26627" name="Rectangle 3"/>
          <p:cNvSpPr>
            <a:spLocks noGrp="1" noChangeArrowheads="1"/>
          </p:cNvSpPr>
          <p:nvPr>
            <p:ph type="body" idx="1"/>
          </p:nvPr>
        </p:nvSpPr>
        <p:spPr>
          <a:xfrm>
            <a:off x="0" y="836613"/>
            <a:ext cx="9144000" cy="6021387"/>
          </a:xfrm>
        </p:spPr>
        <p:txBody>
          <a:bodyPr/>
          <a:lstStyle/>
          <a:p>
            <a:pPr eaLnBrk="1" hangingPunct="1">
              <a:lnSpc>
                <a:spcPct val="90000"/>
              </a:lnSpc>
            </a:pPr>
            <a:r>
              <a:rPr lang="el-GR" sz="2400" smtClean="0">
                <a:latin typeface="Arial" pitchFamily="34" charset="0"/>
              </a:rPr>
              <a:t>Σ</a:t>
            </a:r>
            <a:r>
              <a:rPr lang="en-GB" sz="2400" smtClean="0">
                <a:latin typeface="Arial" pitchFamily="34" charset="0"/>
              </a:rPr>
              <a:t>ε περιπτώσεις μη πραγματοποίησης των απαιτούμενων ταμειακών ροών, η τράπεζα μπορεί </a:t>
            </a:r>
            <a:r>
              <a:rPr lang="el-GR" sz="2400" smtClean="0">
                <a:latin typeface="Arial" pitchFamily="34" charset="0"/>
              </a:rPr>
              <a:t>να</a:t>
            </a:r>
            <a:r>
              <a:rPr lang="en-GB" sz="2400" smtClean="0">
                <a:latin typeface="Arial" pitchFamily="34" charset="0"/>
              </a:rPr>
              <a:t> αποφύγει τυχόν απώλειες με την </a:t>
            </a:r>
            <a:r>
              <a:rPr lang="en-GB" sz="2400" b="1" smtClean="0">
                <a:solidFill>
                  <a:schemeClr val="accent1"/>
                </a:solidFill>
                <a:latin typeface="Arial" pitchFamily="34" charset="0"/>
              </a:rPr>
              <a:t>εξασφάλιση δευτερογενών πηγών εξόφλησης.</a:t>
            </a:r>
          </a:p>
          <a:p>
            <a:pPr eaLnBrk="1" hangingPunct="1">
              <a:lnSpc>
                <a:spcPct val="90000"/>
              </a:lnSpc>
            </a:pPr>
            <a:r>
              <a:rPr lang="en-GB" sz="2400" b="1" smtClean="0">
                <a:solidFill>
                  <a:schemeClr val="accent1"/>
                </a:solidFill>
                <a:latin typeface="Arial" pitchFamily="34" charset="0"/>
              </a:rPr>
              <a:t>Για την εγγύηση ενός δανείου, χρησιμοποιούνται περιουσιακά στοιχεία, που μπορούν να θεωρηθούν ως δευτερογενείς πηγές εξόφλησης.</a:t>
            </a:r>
            <a:r>
              <a:rPr lang="en-GB" sz="2400" smtClean="0">
                <a:latin typeface="Arial" pitchFamily="34" charset="0"/>
              </a:rPr>
              <a:t> Η αξία του ενεχύρου θα πρέπει να καλύπτει πέρα από την αξία του δανείου </a:t>
            </a:r>
            <a:r>
              <a:rPr lang="en-GB" sz="2400" b="1" u="sng" smtClean="0">
                <a:solidFill>
                  <a:schemeClr val="accent1"/>
                </a:solidFill>
                <a:latin typeface="Arial" pitchFamily="34" charset="0"/>
              </a:rPr>
              <a:t>και </a:t>
            </a:r>
            <a:r>
              <a:rPr lang="el-GR" sz="2400" b="1" u="sng" smtClean="0">
                <a:solidFill>
                  <a:schemeClr val="accent1"/>
                </a:solidFill>
                <a:latin typeface="Arial" pitchFamily="34" charset="0"/>
              </a:rPr>
              <a:t>τους </a:t>
            </a:r>
            <a:r>
              <a:rPr lang="en-GB" sz="2400" b="1" u="sng" smtClean="0">
                <a:solidFill>
                  <a:schemeClr val="accent1"/>
                </a:solidFill>
                <a:latin typeface="Arial" pitchFamily="34" charset="0"/>
              </a:rPr>
              <a:t>οφειλόμεν</a:t>
            </a:r>
            <a:r>
              <a:rPr lang="el-GR" sz="2400" b="1" u="sng" smtClean="0">
                <a:solidFill>
                  <a:schemeClr val="accent1"/>
                </a:solidFill>
                <a:latin typeface="Arial" pitchFamily="34" charset="0"/>
              </a:rPr>
              <a:t>ους </a:t>
            </a:r>
            <a:r>
              <a:rPr lang="en-GB" sz="2400" b="1" u="sng" smtClean="0">
                <a:solidFill>
                  <a:schemeClr val="accent1"/>
                </a:solidFill>
                <a:latin typeface="Arial" pitchFamily="34" charset="0"/>
              </a:rPr>
              <a:t>τόκ</a:t>
            </a:r>
            <a:r>
              <a:rPr lang="el-GR" sz="2400" b="1" u="sng" smtClean="0">
                <a:solidFill>
                  <a:schemeClr val="accent1"/>
                </a:solidFill>
                <a:latin typeface="Arial" pitchFamily="34" charset="0"/>
              </a:rPr>
              <a:t>ους</a:t>
            </a:r>
            <a:r>
              <a:rPr lang="en-GB" sz="2400" smtClean="0">
                <a:latin typeface="Arial" pitchFamily="34" charset="0"/>
              </a:rPr>
              <a:t>, προκειμένου η εκποίησή του σε τιμή πιθανώς χαμηλότερη της λογιστικής του να καλύψει τα απαιτούμενα από την τράπεζα ποσά, όπως επίσης και το κόστος που προκύπτει για την τράπεζα, ώστε να κινήσει τη διαδικασία κατάσχεσης. </a:t>
            </a:r>
            <a:endParaRPr lang="el-GR" sz="2400" smtClean="0">
              <a:latin typeface="Arial" pitchFamily="34" charset="0"/>
            </a:endParaRPr>
          </a:p>
          <a:p>
            <a:pPr eaLnBrk="1" hangingPunct="1">
              <a:lnSpc>
                <a:spcPct val="90000"/>
              </a:lnSpc>
            </a:pPr>
            <a:r>
              <a:rPr lang="el-GR" sz="2400" smtClean="0">
                <a:latin typeface="Arial" pitchFamily="34" charset="0"/>
              </a:rPr>
              <a:t>Παρ’όλα αυτά, οι</a:t>
            </a:r>
            <a:r>
              <a:rPr lang="en-GB" sz="2400" smtClean="0">
                <a:latin typeface="Arial" pitchFamily="34" charset="0"/>
              </a:rPr>
              <a:t> τράπεζες αποφεύγουν την κατάσχεση υποθηκευμένων περιουσιακών στοιχείων, διότι </a:t>
            </a:r>
            <a:r>
              <a:rPr lang="el-GR" sz="2400" smtClean="0">
                <a:latin typeface="Arial" pitchFamily="34" charset="0"/>
              </a:rPr>
              <a:t>αυτή </a:t>
            </a:r>
            <a:r>
              <a:rPr lang="en-GB" sz="2400" smtClean="0">
                <a:latin typeface="Arial" pitchFamily="34" charset="0"/>
              </a:rPr>
              <a:t>αποτελεί χρονοβόρα διαδικασία με υψηλό κόστος.</a:t>
            </a:r>
            <a:endParaRPr lang="el-GR" sz="2400" smtClean="0">
              <a:latin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a:xfrm>
            <a:off x="685800" y="188913"/>
            <a:ext cx="7772400" cy="503237"/>
          </a:xfrm>
        </p:spPr>
        <p:txBody>
          <a:bodyPr rtlCol="0">
            <a:normAutofit fontScale="90000"/>
          </a:bodyPr>
          <a:lstStyle/>
          <a:p>
            <a:pPr eaLnBrk="1" fontAlgn="auto" hangingPunct="1">
              <a:spcAft>
                <a:spcPts val="0"/>
              </a:spcAft>
              <a:defRPr/>
            </a:pPr>
            <a:r>
              <a:rPr lang="en-GB" sz="3200" b="1" smtClean="0">
                <a:latin typeface="Arial" charset="0"/>
              </a:rPr>
              <a:t>Πηγές πληροφοριών</a:t>
            </a:r>
          </a:p>
        </p:txBody>
      </p:sp>
      <p:sp>
        <p:nvSpPr>
          <p:cNvPr id="155651" name="Rectangle 3"/>
          <p:cNvSpPr>
            <a:spLocks noGrp="1" noChangeArrowheads="1"/>
          </p:cNvSpPr>
          <p:nvPr>
            <p:ph type="body" idx="1"/>
          </p:nvPr>
        </p:nvSpPr>
        <p:spPr>
          <a:xfrm>
            <a:off x="0" y="836613"/>
            <a:ext cx="9144000" cy="5832475"/>
          </a:xfrm>
        </p:spPr>
        <p:txBody>
          <a:bodyPr rtlCol="0">
            <a:normAutofit lnSpcReduction="10000"/>
          </a:bodyPr>
          <a:lstStyle/>
          <a:p>
            <a:pPr eaLnBrk="1" fontAlgn="auto" hangingPunct="1">
              <a:spcAft>
                <a:spcPts val="0"/>
              </a:spcAft>
              <a:defRPr/>
            </a:pPr>
            <a:r>
              <a:rPr lang="en-GB" sz="2400" dirty="0" err="1" smtClean="0">
                <a:latin typeface="Arial" charset="0"/>
              </a:rPr>
              <a:t>Σκοπός</a:t>
            </a:r>
            <a:r>
              <a:rPr lang="en-GB" sz="2400" dirty="0" smtClean="0">
                <a:latin typeface="Arial" charset="0"/>
              </a:rPr>
              <a:t> της </a:t>
            </a:r>
            <a:r>
              <a:rPr lang="en-GB" sz="2400" dirty="0" err="1" smtClean="0">
                <a:latin typeface="Arial" charset="0"/>
              </a:rPr>
              <a:t>έρευνας</a:t>
            </a:r>
            <a:r>
              <a:rPr lang="en-GB" sz="2400" dirty="0" smtClean="0">
                <a:latin typeface="Arial" charset="0"/>
              </a:rPr>
              <a:t> για την </a:t>
            </a:r>
            <a:r>
              <a:rPr lang="en-GB" sz="2400" dirty="0" err="1" smtClean="0">
                <a:latin typeface="Arial" charset="0"/>
              </a:rPr>
              <a:t>πιστοληπτική</a:t>
            </a:r>
            <a:r>
              <a:rPr lang="en-GB" sz="2400" dirty="0" smtClean="0">
                <a:latin typeface="Arial" charset="0"/>
              </a:rPr>
              <a:t> </a:t>
            </a:r>
            <a:r>
              <a:rPr lang="en-GB" sz="2400" dirty="0" err="1" smtClean="0">
                <a:latin typeface="Arial" charset="0"/>
              </a:rPr>
              <a:t>ικανότητα</a:t>
            </a:r>
            <a:r>
              <a:rPr lang="en-GB" sz="2400" dirty="0" smtClean="0">
                <a:latin typeface="Arial" charset="0"/>
              </a:rPr>
              <a:t> του </a:t>
            </a:r>
            <a:r>
              <a:rPr lang="en-GB" sz="2400" dirty="0" err="1" smtClean="0">
                <a:latin typeface="Arial" charset="0"/>
              </a:rPr>
              <a:t>υποψήφιου</a:t>
            </a:r>
            <a:r>
              <a:rPr lang="en-GB" sz="2400" dirty="0" smtClean="0">
                <a:latin typeface="Arial" charset="0"/>
              </a:rPr>
              <a:t> </a:t>
            </a:r>
            <a:r>
              <a:rPr lang="en-GB" sz="2400" dirty="0" err="1" smtClean="0">
                <a:latin typeface="Arial" charset="0"/>
              </a:rPr>
              <a:t>πελάτη</a:t>
            </a:r>
            <a:r>
              <a:rPr lang="en-GB" sz="2400" dirty="0" smtClean="0">
                <a:latin typeface="Arial" charset="0"/>
              </a:rPr>
              <a:t>, είναι η </a:t>
            </a:r>
            <a:r>
              <a:rPr lang="en-GB" sz="2400" b="1" dirty="0" err="1" smtClean="0">
                <a:solidFill>
                  <a:schemeClr val="accent2"/>
                </a:solidFill>
                <a:latin typeface="Arial" charset="0"/>
              </a:rPr>
              <a:t>εξασφάλιση</a:t>
            </a:r>
            <a:r>
              <a:rPr lang="en-GB" sz="2400" b="1" dirty="0" smtClean="0">
                <a:solidFill>
                  <a:schemeClr val="accent2"/>
                </a:solidFill>
                <a:latin typeface="Arial" charset="0"/>
              </a:rPr>
              <a:t> </a:t>
            </a:r>
            <a:r>
              <a:rPr lang="en-GB" sz="2400" b="1" dirty="0" err="1" smtClean="0">
                <a:solidFill>
                  <a:schemeClr val="accent2"/>
                </a:solidFill>
                <a:latin typeface="Arial" charset="0"/>
              </a:rPr>
              <a:t>επαρκών</a:t>
            </a:r>
            <a:r>
              <a:rPr lang="en-GB" sz="2400" b="1" dirty="0" smtClean="0">
                <a:solidFill>
                  <a:schemeClr val="accent2"/>
                </a:solidFill>
                <a:latin typeface="Arial" charset="0"/>
              </a:rPr>
              <a:t> </a:t>
            </a:r>
            <a:r>
              <a:rPr lang="en-GB" sz="2400" b="1" dirty="0" err="1" smtClean="0">
                <a:solidFill>
                  <a:schemeClr val="accent2"/>
                </a:solidFill>
                <a:latin typeface="Arial" charset="0"/>
              </a:rPr>
              <a:t>πληροφοριών</a:t>
            </a:r>
            <a:r>
              <a:rPr lang="en-GB" sz="2400" b="1" dirty="0" smtClean="0">
                <a:solidFill>
                  <a:schemeClr val="accent2"/>
                </a:solidFill>
                <a:latin typeface="Arial" charset="0"/>
              </a:rPr>
              <a:t> για </a:t>
            </a:r>
            <a:r>
              <a:rPr lang="en-GB" sz="2400" b="1" dirty="0" err="1" smtClean="0">
                <a:solidFill>
                  <a:schemeClr val="accent2"/>
                </a:solidFill>
                <a:latin typeface="Arial" charset="0"/>
              </a:rPr>
              <a:t>τον</a:t>
            </a:r>
            <a:r>
              <a:rPr lang="en-GB" sz="2400" b="1" dirty="0" smtClean="0">
                <a:solidFill>
                  <a:schemeClr val="accent2"/>
                </a:solidFill>
                <a:latin typeface="Arial" charset="0"/>
              </a:rPr>
              <a:t> </a:t>
            </a:r>
            <a:r>
              <a:rPr lang="en-GB" sz="2400" b="1" dirty="0" err="1" smtClean="0">
                <a:solidFill>
                  <a:schemeClr val="accent2"/>
                </a:solidFill>
                <a:latin typeface="Arial" charset="0"/>
              </a:rPr>
              <a:t>καθορισμό</a:t>
            </a:r>
            <a:r>
              <a:rPr lang="en-GB" sz="2400" b="1" dirty="0" smtClean="0">
                <a:solidFill>
                  <a:schemeClr val="accent2"/>
                </a:solidFill>
                <a:latin typeface="Arial" charset="0"/>
              </a:rPr>
              <a:t> της </a:t>
            </a:r>
            <a:r>
              <a:rPr lang="en-GB" sz="2400" b="1" dirty="0" err="1" smtClean="0">
                <a:solidFill>
                  <a:schemeClr val="accent2"/>
                </a:solidFill>
                <a:latin typeface="Arial" charset="0"/>
              </a:rPr>
              <a:t>αξιοπιστίας</a:t>
            </a:r>
            <a:r>
              <a:rPr lang="en-GB" sz="2400" b="1" dirty="0" smtClean="0">
                <a:solidFill>
                  <a:schemeClr val="accent2"/>
                </a:solidFill>
                <a:latin typeface="Arial" charset="0"/>
              </a:rPr>
              <a:t>, της </a:t>
            </a:r>
            <a:r>
              <a:rPr lang="en-GB" sz="2400" b="1" dirty="0" err="1" smtClean="0">
                <a:solidFill>
                  <a:schemeClr val="accent2"/>
                </a:solidFill>
                <a:latin typeface="Arial" charset="0"/>
              </a:rPr>
              <a:t>προθυμίας</a:t>
            </a:r>
            <a:r>
              <a:rPr lang="en-GB" sz="2400" b="1" dirty="0" smtClean="0">
                <a:solidFill>
                  <a:schemeClr val="accent2"/>
                </a:solidFill>
                <a:latin typeface="Arial" charset="0"/>
              </a:rPr>
              <a:t> και της </a:t>
            </a:r>
            <a:r>
              <a:rPr lang="en-GB" sz="2400" b="1" dirty="0" err="1" smtClean="0">
                <a:solidFill>
                  <a:schemeClr val="accent2"/>
                </a:solidFill>
                <a:latin typeface="Arial" charset="0"/>
              </a:rPr>
              <a:t>ικανότητας</a:t>
            </a:r>
            <a:r>
              <a:rPr lang="en-GB" sz="2400" b="1" dirty="0" smtClean="0">
                <a:solidFill>
                  <a:schemeClr val="accent2"/>
                </a:solidFill>
                <a:latin typeface="Arial" charset="0"/>
              </a:rPr>
              <a:t> </a:t>
            </a:r>
            <a:r>
              <a:rPr lang="en-GB" sz="2400" b="1" dirty="0" err="1" smtClean="0">
                <a:solidFill>
                  <a:schemeClr val="accent2"/>
                </a:solidFill>
                <a:latin typeface="Arial" charset="0"/>
              </a:rPr>
              <a:t>αποπληρωμής</a:t>
            </a:r>
            <a:r>
              <a:rPr lang="en-GB" sz="2400" b="1" dirty="0" smtClean="0">
                <a:solidFill>
                  <a:schemeClr val="accent2"/>
                </a:solidFill>
                <a:latin typeface="Arial" charset="0"/>
              </a:rPr>
              <a:t> των υποχρεώσεων που θα </a:t>
            </a:r>
            <a:r>
              <a:rPr lang="en-GB" sz="2400" b="1" dirty="0" err="1" smtClean="0">
                <a:solidFill>
                  <a:schemeClr val="accent2"/>
                </a:solidFill>
                <a:latin typeface="Arial" charset="0"/>
              </a:rPr>
              <a:t>δημιουργηθούν</a:t>
            </a:r>
            <a:r>
              <a:rPr lang="en-GB" sz="2400" b="1" dirty="0" smtClean="0">
                <a:solidFill>
                  <a:schemeClr val="accent2"/>
                </a:solidFill>
                <a:latin typeface="Arial" charset="0"/>
              </a:rPr>
              <a:t> από τη </a:t>
            </a:r>
            <a:r>
              <a:rPr lang="en-GB" sz="2400" b="1" dirty="0" err="1" smtClean="0">
                <a:solidFill>
                  <a:schemeClr val="accent2"/>
                </a:solidFill>
                <a:latin typeface="Arial" charset="0"/>
              </a:rPr>
              <a:t>χορήγηση</a:t>
            </a:r>
            <a:r>
              <a:rPr lang="en-GB" sz="2400" b="1" dirty="0" smtClean="0">
                <a:solidFill>
                  <a:schemeClr val="accent2"/>
                </a:solidFill>
                <a:latin typeface="Arial" charset="0"/>
              </a:rPr>
              <a:t> των </a:t>
            </a:r>
            <a:r>
              <a:rPr lang="en-GB" sz="2400" b="1" dirty="0" err="1" smtClean="0">
                <a:solidFill>
                  <a:schemeClr val="accent2"/>
                </a:solidFill>
                <a:latin typeface="Arial" charset="0"/>
              </a:rPr>
              <a:t>υπό</a:t>
            </a:r>
            <a:r>
              <a:rPr lang="en-GB" sz="2400" b="1" dirty="0" smtClean="0">
                <a:solidFill>
                  <a:schemeClr val="accent2"/>
                </a:solidFill>
                <a:latin typeface="Arial" charset="0"/>
              </a:rPr>
              <a:t> έγκριση </a:t>
            </a:r>
            <a:r>
              <a:rPr lang="en-GB" sz="2400" b="1" dirty="0" err="1" smtClean="0">
                <a:solidFill>
                  <a:schemeClr val="accent2"/>
                </a:solidFill>
                <a:latin typeface="Arial" charset="0"/>
              </a:rPr>
              <a:t>δανειακών</a:t>
            </a:r>
            <a:r>
              <a:rPr lang="en-GB" sz="2400" b="1" dirty="0" smtClean="0">
                <a:solidFill>
                  <a:schemeClr val="accent2"/>
                </a:solidFill>
                <a:latin typeface="Arial" charset="0"/>
              </a:rPr>
              <a:t> κεφαλαίων.</a:t>
            </a:r>
            <a:r>
              <a:rPr lang="en-GB" sz="2400" dirty="0" smtClean="0">
                <a:latin typeface="Arial" charset="0"/>
              </a:rPr>
              <a:t> Η </a:t>
            </a:r>
            <a:r>
              <a:rPr lang="en-GB" sz="2400" dirty="0" err="1" smtClean="0">
                <a:latin typeface="Arial" charset="0"/>
              </a:rPr>
              <a:t>έρευνα</a:t>
            </a:r>
            <a:r>
              <a:rPr lang="en-GB" sz="2400" dirty="0" smtClean="0">
                <a:latin typeface="Arial" charset="0"/>
              </a:rPr>
              <a:t> </a:t>
            </a:r>
            <a:r>
              <a:rPr lang="en-GB" sz="2400" dirty="0" err="1" smtClean="0">
                <a:latin typeface="Arial" charset="0"/>
              </a:rPr>
              <a:t>στοχεύει</a:t>
            </a:r>
            <a:r>
              <a:rPr lang="en-GB" sz="2400" dirty="0" smtClean="0">
                <a:latin typeface="Arial" charset="0"/>
              </a:rPr>
              <a:t> στην </a:t>
            </a:r>
            <a:r>
              <a:rPr lang="en-GB" sz="2400" dirty="0" err="1" smtClean="0">
                <a:latin typeface="Arial" charset="0"/>
              </a:rPr>
              <a:t>κατανόηση</a:t>
            </a:r>
            <a:r>
              <a:rPr lang="en-GB" sz="2400" dirty="0" smtClean="0">
                <a:latin typeface="Arial" charset="0"/>
              </a:rPr>
              <a:t> </a:t>
            </a:r>
            <a:r>
              <a:rPr lang="el-GR" sz="2400" dirty="0" smtClean="0">
                <a:latin typeface="Arial" charset="0"/>
              </a:rPr>
              <a:t>των </a:t>
            </a:r>
            <a:r>
              <a:rPr lang="en-GB" sz="2400" dirty="0" err="1" smtClean="0">
                <a:latin typeface="Arial" charset="0"/>
              </a:rPr>
              <a:t>βασικ</a:t>
            </a:r>
            <a:r>
              <a:rPr lang="el-GR" sz="2400" dirty="0" err="1" smtClean="0">
                <a:latin typeface="Arial" charset="0"/>
              </a:rPr>
              <a:t>ών</a:t>
            </a:r>
            <a:r>
              <a:rPr lang="en-GB" sz="2400" dirty="0" smtClean="0">
                <a:latin typeface="Arial" charset="0"/>
              </a:rPr>
              <a:t> </a:t>
            </a:r>
            <a:r>
              <a:rPr lang="en-GB" sz="2400" dirty="0" err="1" smtClean="0">
                <a:latin typeface="Arial" charset="0"/>
              </a:rPr>
              <a:t>πιστωτικ</a:t>
            </a:r>
            <a:r>
              <a:rPr lang="el-GR" sz="2400" dirty="0" err="1" smtClean="0">
                <a:latin typeface="Arial" charset="0"/>
              </a:rPr>
              <a:t>ών</a:t>
            </a:r>
            <a:r>
              <a:rPr lang="en-GB" sz="2400" dirty="0" smtClean="0">
                <a:latin typeface="Arial" charset="0"/>
              </a:rPr>
              <a:t> </a:t>
            </a:r>
            <a:r>
              <a:rPr lang="en-GB" sz="2400" dirty="0" err="1" smtClean="0">
                <a:latin typeface="Arial" charset="0"/>
              </a:rPr>
              <a:t>παρ</a:t>
            </a:r>
            <a:r>
              <a:rPr lang="el-GR" sz="2400" dirty="0" smtClean="0">
                <a:latin typeface="Arial" charset="0"/>
              </a:rPr>
              <a:t>αγόντων</a:t>
            </a:r>
            <a:r>
              <a:rPr lang="en-GB" sz="2400" dirty="0" smtClean="0">
                <a:latin typeface="Arial" charset="0"/>
              </a:rPr>
              <a:t> </a:t>
            </a:r>
            <a:r>
              <a:rPr lang="en-GB" sz="2400" dirty="0" err="1" smtClean="0">
                <a:latin typeface="Arial" charset="0"/>
              </a:rPr>
              <a:t>στους</a:t>
            </a:r>
            <a:r>
              <a:rPr lang="en-GB" sz="2400" dirty="0" smtClean="0">
                <a:latin typeface="Arial" charset="0"/>
              </a:rPr>
              <a:t> </a:t>
            </a:r>
            <a:r>
              <a:rPr lang="en-GB" sz="2400" dirty="0" err="1" smtClean="0">
                <a:latin typeface="Arial" charset="0"/>
              </a:rPr>
              <a:t>οποίους</a:t>
            </a:r>
            <a:r>
              <a:rPr lang="en-GB" sz="2400" dirty="0" smtClean="0">
                <a:latin typeface="Arial" charset="0"/>
              </a:rPr>
              <a:t> </a:t>
            </a:r>
            <a:r>
              <a:rPr lang="en-GB" sz="2400" dirty="0" err="1" smtClean="0">
                <a:latin typeface="Arial" charset="0"/>
              </a:rPr>
              <a:t>έχουμε</a:t>
            </a:r>
            <a:r>
              <a:rPr lang="en-GB" sz="2400" dirty="0" smtClean="0">
                <a:latin typeface="Arial" charset="0"/>
              </a:rPr>
              <a:t> </a:t>
            </a:r>
            <a:r>
              <a:rPr lang="en-GB" sz="2400" dirty="0" err="1" smtClean="0">
                <a:latin typeface="Arial" charset="0"/>
              </a:rPr>
              <a:t>ήδη</a:t>
            </a:r>
            <a:r>
              <a:rPr lang="en-GB" sz="2400" dirty="0" smtClean="0">
                <a:latin typeface="Arial" charset="0"/>
              </a:rPr>
              <a:t> </a:t>
            </a:r>
            <a:r>
              <a:rPr lang="en-GB" sz="2400" dirty="0" err="1" smtClean="0">
                <a:latin typeface="Arial" charset="0"/>
              </a:rPr>
              <a:t>αναφερθεί</a:t>
            </a:r>
            <a:r>
              <a:rPr lang="en-GB" sz="2400" dirty="0" smtClean="0">
                <a:latin typeface="Arial" charset="0"/>
              </a:rPr>
              <a:t>: ο </a:t>
            </a:r>
            <a:r>
              <a:rPr lang="en-GB" sz="2400" dirty="0" err="1" smtClean="0">
                <a:latin typeface="Arial" charset="0"/>
              </a:rPr>
              <a:t>χαρακτήρας</a:t>
            </a:r>
            <a:r>
              <a:rPr lang="en-GB" sz="2400" dirty="0" smtClean="0">
                <a:latin typeface="Arial" charset="0"/>
              </a:rPr>
              <a:t> του οφειλέτη, ο </a:t>
            </a:r>
            <a:r>
              <a:rPr lang="en-GB" sz="2400" dirty="0" err="1" smtClean="0">
                <a:latin typeface="Arial" charset="0"/>
              </a:rPr>
              <a:t>σκοπός</a:t>
            </a:r>
            <a:r>
              <a:rPr lang="en-GB" sz="2400" dirty="0" smtClean="0">
                <a:latin typeface="Arial" charset="0"/>
              </a:rPr>
              <a:t> του δανείου, οι πρωτογενείς και δευτερογενείς </a:t>
            </a:r>
            <a:r>
              <a:rPr lang="en-GB" sz="2400" dirty="0" err="1" smtClean="0">
                <a:latin typeface="Arial" charset="0"/>
              </a:rPr>
              <a:t>πηγές</a:t>
            </a:r>
            <a:r>
              <a:rPr lang="en-GB" sz="2400" dirty="0" smtClean="0">
                <a:latin typeface="Arial" charset="0"/>
              </a:rPr>
              <a:t> </a:t>
            </a:r>
            <a:r>
              <a:rPr lang="en-GB" sz="2400" dirty="0" err="1" smtClean="0">
                <a:latin typeface="Arial" charset="0"/>
              </a:rPr>
              <a:t>εξόφλησης</a:t>
            </a:r>
            <a:r>
              <a:rPr lang="en-GB" sz="2400" dirty="0" smtClean="0">
                <a:latin typeface="Arial" charset="0"/>
              </a:rPr>
              <a:t>. </a:t>
            </a:r>
          </a:p>
          <a:p>
            <a:pPr eaLnBrk="1" fontAlgn="auto" hangingPunct="1">
              <a:spcAft>
                <a:spcPts val="0"/>
              </a:spcAft>
              <a:defRPr/>
            </a:pPr>
            <a:r>
              <a:rPr lang="en-GB" sz="2400" dirty="0" err="1" smtClean="0">
                <a:latin typeface="Arial" charset="0"/>
              </a:rPr>
              <a:t>Υπάρχουν</a:t>
            </a:r>
            <a:r>
              <a:rPr lang="en-GB" sz="2400" dirty="0" smtClean="0">
                <a:latin typeface="Arial" charset="0"/>
              </a:rPr>
              <a:t> </a:t>
            </a:r>
            <a:r>
              <a:rPr lang="en-GB" sz="2400" dirty="0" err="1" smtClean="0">
                <a:latin typeface="Arial" charset="0"/>
              </a:rPr>
              <a:t>τρεις</a:t>
            </a:r>
            <a:r>
              <a:rPr lang="en-GB" sz="2400" dirty="0" smtClean="0">
                <a:latin typeface="Arial" charset="0"/>
              </a:rPr>
              <a:t> </a:t>
            </a:r>
            <a:r>
              <a:rPr lang="en-GB" sz="2400" dirty="0" err="1" smtClean="0">
                <a:latin typeface="Arial" charset="0"/>
              </a:rPr>
              <a:t>θεμελιώδεις</a:t>
            </a:r>
            <a:r>
              <a:rPr lang="en-GB" sz="2400" dirty="0" smtClean="0">
                <a:latin typeface="Arial" charset="0"/>
              </a:rPr>
              <a:t> </a:t>
            </a:r>
            <a:r>
              <a:rPr lang="en-GB" sz="2400" dirty="0" err="1" smtClean="0">
                <a:latin typeface="Arial" charset="0"/>
              </a:rPr>
              <a:t>πηγές</a:t>
            </a:r>
            <a:r>
              <a:rPr lang="en-GB" sz="2400" dirty="0" smtClean="0">
                <a:latin typeface="Arial" charset="0"/>
              </a:rPr>
              <a:t> </a:t>
            </a:r>
            <a:r>
              <a:rPr lang="en-GB" sz="2400" dirty="0" err="1" smtClean="0">
                <a:latin typeface="Arial" charset="0"/>
              </a:rPr>
              <a:t>πληροφοριών</a:t>
            </a:r>
            <a:r>
              <a:rPr lang="en-GB" sz="2400" dirty="0" smtClean="0">
                <a:latin typeface="Arial" charset="0"/>
              </a:rPr>
              <a:t>:</a:t>
            </a:r>
          </a:p>
          <a:p>
            <a:pPr lvl="1" eaLnBrk="1" fontAlgn="auto" hangingPunct="1">
              <a:spcAft>
                <a:spcPts val="0"/>
              </a:spcAft>
              <a:defRPr/>
            </a:pPr>
            <a:r>
              <a:rPr lang="el-GR" sz="2400" b="1" dirty="0" smtClean="0">
                <a:solidFill>
                  <a:schemeClr val="accent2"/>
                </a:solidFill>
                <a:latin typeface="Arial" charset="0"/>
              </a:rPr>
              <a:t>η συνέντευξη με τον υποψήφιο πελάτη</a:t>
            </a:r>
          </a:p>
          <a:p>
            <a:pPr lvl="1" eaLnBrk="1" fontAlgn="auto" hangingPunct="1">
              <a:spcAft>
                <a:spcPts val="0"/>
              </a:spcAft>
              <a:defRPr/>
            </a:pPr>
            <a:r>
              <a:rPr lang="el-GR" sz="2400" b="1" dirty="0" smtClean="0">
                <a:solidFill>
                  <a:schemeClr val="accent2"/>
                </a:solidFill>
                <a:latin typeface="Arial" charset="0"/>
              </a:rPr>
              <a:t>οι εσωτερικές πηγές πληροφόρησης της τράπεζας</a:t>
            </a:r>
          </a:p>
          <a:p>
            <a:pPr lvl="1" eaLnBrk="1" fontAlgn="auto" hangingPunct="1">
              <a:spcAft>
                <a:spcPts val="0"/>
              </a:spcAft>
              <a:defRPr/>
            </a:pPr>
            <a:r>
              <a:rPr lang="el-GR" sz="2400" b="1" dirty="0" smtClean="0">
                <a:solidFill>
                  <a:schemeClr val="accent2"/>
                </a:solidFill>
                <a:latin typeface="Arial" charset="0"/>
              </a:rPr>
              <a:t>οι εξωτερικές πηγές, οι οποίες είναι διαθέσιμες από οργανισμούς άλλους από αυτόν της τράπεζας</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a:xfrm>
            <a:off x="0" y="0"/>
            <a:ext cx="9144000" cy="549275"/>
          </a:xfrm>
        </p:spPr>
        <p:txBody>
          <a:bodyPr rtlCol="0">
            <a:normAutofit fontScale="90000"/>
          </a:bodyPr>
          <a:lstStyle/>
          <a:p>
            <a:pPr eaLnBrk="1" fontAlgn="auto" hangingPunct="1">
              <a:spcAft>
                <a:spcPts val="0"/>
              </a:spcAft>
              <a:defRPr/>
            </a:pPr>
            <a:r>
              <a:rPr lang="en-GB" sz="3200" b="1" smtClean="0">
                <a:latin typeface="Arial" charset="0"/>
              </a:rPr>
              <a:t>Συνέντευξη με τον υπεύθυνο της τράπεζας</a:t>
            </a:r>
          </a:p>
        </p:txBody>
      </p:sp>
      <p:sp>
        <p:nvSpPr>
          <p:cNvPr id="28675" name="Rectangle 3"/>
          <p:cNvSpPr>
            <a:spLocks noGrp="1" noChangeArrowheads="1"/>
          </p:cNvSpPr>
          <p:nvPr>
            <p:ph type="body" idx="1"/>
          </p:nvPr>
        </p:nvSpPr>
        <p:spPr>
          <a:xfrm>
            <a:off x="179388" y="549275"/>
            <a:ext cx="8964612" cy="6308725"/>
          </a:xfrm>
        </p:spPr>
        <p:txBody>
          <a:bodyPr/>
          <a:lstStyle/>
          <a:p>
            <a:pPr eaLnBrk="1" hangingPunct="1"/>
            <a:r>
              <a:rPr lang="en-GB" sz="2400" smtClean="0">
                <a:latin typeface="Arial" pitchFamily="34" charset="0"/>
              </a:rPr>
              <a:t>Στη συνέντευξη αυτή ο υποψήφιος πελάτης οφείλει να παρουσιάσει όλα τα απαραίτητα στοιχεία που θα του ζητηθούν: ισολογισμούς τελευταίων χρήσεων, στοιχεία για την προσωπική οικονομική του κατάσταση, φορολογική του δήλωση και ασφαλιστικά τεκμήρια. Ακόμη θα πρέπει να υποδείξει τον τύπο και το ύψος του δανείου που χρειάζεται, να αναφέρει ποια περιουσιακά του στοιχεία είναι δεσμευμένα και σε ποιο ύψος, και να κατονομάσει άλλους πιστωτές.</a:t>
            </a:r>
          </a:p>
          <a:p>
            <a:pPr eaLnBrk="1" hangingPunct="1"/>
            <a:r>
              <a:rPr lang="en-GB" sz="2400" smtClean="0">
                <a:latin typeface="Arial" pitchFamily="34" charset="0"/>
              </a:rPr>
              <a:t>Επίσης ε</a:t>
            </a:r>
            <a:r>
              <a:rPr lang="el-GR" sz="2400" smtClean="0">
                <a:latin typeface="Arial" pitchFamily="34" charset="0"/>
              </a:rPr>
              <a:t>ίν</a:t>
            </a:r>
            <a:r>
              <a:rPr lang="en-GB" sz="2400" smtClean="0">
                <a:latin typeface="Arial" pitchFamily="34" charset="0"/>
              </a:rPr>
              <a:t>αι υποχρεωμένος να σκιαγραφήσει τους κύριους πελάτες της επιχείρησης, τους βασικούς της προμηθευτές, να υποδείξει τις αρχές που διέπουν τις σχέσεις υπαλλήλων και μετόχων και να παρουσιάσει ένα ιστορικό της επιχείρησης.</a:t>
            </a:r>
          </a:p>
          <a:p>
            <a:pPr eaLnBrk="1" hangingPunct="1"/>
            <a:r>
              <a:rPr lang="en-GB" sz="2400" b="1" i="1" smtClean="0">
                <a:solidFill>
                  <a:srgbClr val="FF0000"/>
                </a:solidFill>
                <a:latin typeface="Arial" pitchFamily="34" charset="0"/>
              </a:rPr>
              <a:t>Όλες οι ερωτήσεις βοηθούν την τράπεζα να κατανοήσει τα δυνατά και αδύνατα σημεία της εταιρείας του υποψήφιου πελάτη</a:t>
            </a:r>
            <a:r>
              <a:rPr lang="en-GB" sz="2400" b="1" smtClean="0">
                <a:solidFill>
                  <a:srgbClr val="FF0000"/>
                </a:solidFill>
                <a:latin typeface="Arial" pitchFamily="34" charset="0"/>
              </a:rPr>
              <a:t>.</a:t>
            </a:r>
            <a:endParaRPr lang="el-GR" sz="2400" b="1" smtClean="0">
              <a:solidFill>
                <a:srgbClr val="FF0000"/>
              </a:solidFill>
              <a:latin typeface="Arial"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a:xfrm>
            <a:off x="685800" y="260350"/>
            <a:ext cx="7772400" cy="431800"/>
          </a:xfrm>
        </p:spPr>
        <p:txBody>
          <a:bodyPr rtlCol="0">
            <a:normAutofit fontScale="90000"/>
          </a:bodyPr>
          <a:lstStyle/>
          <a:p>
            <a:pPr eaLnBrk="1" fontAlgn="auto" hangingPunct="1">
              <a:spcAft>
                <a:spcPts val="0"/>
              </a:spcAft>
              <a:defRPr/>
            </a:pPr>
            <a:r>
              <a:rPr lang="en-GB" sz="3200" b="1" smtClean="0">
                <a:latin typeface="Arial" charset="0"/>
              </a:rPr>
              <a:t>Οι εσωτερικές πηγές πληροφόρησης</a:t>
            </a:r>
          </a:p>
        </p:txBody>
      </p:sp>
      <p:sp>
        <p:nvSpPr>
          <p:cNvPr id="29699" name="Rectangle 3"/>
          <p:cNvSpPr>
            <a:spLocks noGrp="1" noChangeArrowheads="1"/>
          </p:cNvSpPr>
          <p:nvPr>
            <p:ph type="body" idx="1"/>
          </p:nvPr>
        </p:nvSpPr>
        <p:spPr>
          <a:xfrm>
            <a:off x="0" y="836613"/>
            <a:ext cx="9144000" cy="6021387"/>
          </a:xfrm>
        </p:spPr>
        <p:txBody>
          <a:bodyPr/>
          <a:lstStyle/>
          <a:p>
            <a:pPr eaLnBrk="1" hangingPunct="1"/>
            <a:r>
              <a:rPr lang="en-GB" sz="2400" smtClean="0">
                <a:latin typeface="Arial" pitchFamily="34" charset="0"/>
              </a:rPr>
              <a:t>Οι </a:t>
            </a:r>
            <a:r>
              <a:rPr lang="en-GB" sz="2400" b="1" smtClean="0">
                <a:solidFill>
                  <a:srgbClr val="FF0000"/>
                </a:solidFill>
                <a:latin typeface="Arial" pitchFamily="34" charset="0"/>
              </a:rPr>
              <a:t>εσωτερικές πηγές πληροφόρησης</a:t>
            </a:r>
            <a:r>
              <a:rPr lang="en-GB" sz="2400" smtClean="0">
                <a:latin typeface="Arial" pitchFamily="34" charset="0"/>
              </a:rPr>
              <a:t> παρέχουν πλήθος στοιχείων σχετικά με την προθυμία και την ικανότητα του υποψήφιου πελάτη να ανταποκριθεί στις υποχρεώσεις του, </a:t>
            </a:r>
            <a:r>
              <a:rPr lang="en-GB" sz="2400" b="1" smtClean="0">
                <a:solidFill>
                  <a:srgbClr val="FF0000"/>
                </a:solidFill>
                <a:latin typeface="Arial" pitchFamily="34" charset="0"/>
              </a:rPr>
              <a:t>σε περίπτωση ύπαρξης προηγούμενων συναλλαγ</a:t>
            </a:r>
            <a:r>
              <a:rPr lang="el-GR" sz="2400" b="1" smtClean="0">
                <a:solidFill>
                  <a:srgbClr val="FF0000"/>
                </a:solidFill>
                <a:latin typeface="Arial" pitchFamily="34" charset="0"/>
              </a:rPr>
              <a:t>ώ</a:t>
            </a:r>
            <a:r>
              <a:rPr lang="en-GB" sz="2400" b="1" smtClean="0">
                <a:solidFill>
                  <a:srgbClr val="FF0000"/>
                </a:solidFill>
                <a:latin typeface="Arial" pitchFamily="34" charset="0"/>
              </a:rPr>
              <a:t>ν μεταξύ των δύο πλευρών. </a:t>
            </a:r>
            <a:endParaRPr lang="el-GR" sz="2400" b="1" smtClean="0">
              <a:solidFill>
                <a:srgbClr val="FF0000"/>
              </a:solidFill>
              <a:latin typeface="Arial" pitchFamily="34" charset="0"/>
            </a:endParaRPr>
          </a:p>
          <a:p>
            <a:pPr eaLnBrk="1" hangingPunct="1"/>
            <a:r>
              <a:rPr lang="en-GB" sz="2400" smtClean="0">
                <a:latin typeface="Arial" pitchFamily="34" charset="0"/>
              </a:rPr>
              <a:t>Ο αναλυτής οφείλει να </a:t>
            </a:r>
            <a:r>
              <a:rPr lang="en-GB" sz="2400" b="1" smtClean="0">
                <a:solidFill>
                  <a:srgbClr val="FF0000"/>
                </a:solidFill>
                <a:latin typeface="Arial" pitchFamily="34" charset="0"/>
              </a:rPr>
              <a:t>εξετάσει όλους τους λογαριασμούς καταθέσεων που διατηρεί ο πελάτης στην τράπεζα, καθώς και τις τοποθετήσεις του σε τοκοφόρα περιουσιακά στοιχεία</a:t>
            </a:r>
            <a:r>
              <a:rPr lang="en-GB" sz="2400" smtClean="0">
                <a:latin typeface="Arial" pitchFamily="34" charset="0"/>
              </a:rPr>
              <a:t> (έντοκα γραμμάτια, άλλα χρεόγραφα κτλ). Αυτές οι πηγές πληροφοριών θα υποδείξουν το </a:t>
            </a:r>
            <a:r>
              <a:rPr lang="en-GB" sz="2400" b="1" smtClean="0">
                <a:solidFill>
                  <a:srgbClr val="FF0000"/>
                </a:solidFill>
                <a:latin typeface="Arial" pitchFamily="34" charset="0"/>
              </a:rPr>
              <a:t>βαθμό κάλυψης της τράπεζας,</a:t>
            </a:r>
            <a:r>
              <a:rPr lang="en-GB" sz="2400" smtClean="0">
                <a:latin typeface="Arial" pitchFamily="34" charset="0"/>
              </a:rPr>
              <a:t> μέσα από παλαιότερες επιδόσεις εξόφλησης καθώς, επίσης, θα βοηθήσουν στη διασταύρωση των στοιχείων για πελάτες και προμηθευτές με τους οποίους έχει δ</a:t>
            </a:r>
            <a:r>
              <a:rPr lang="el-GR" sz="2400" smtClean="0">
                <a:latin typeface="Arial" pitchFamily="34" charset="0"/>
              </a:rPr>
              <a:t>η</a:t>
            </a:r>
            <a:r>
              <a:rPr lang="en-GB" sz="2400" smtClean="0">
                <a:latin typeface="Arial" pitchFamily="34" charset="0"/>
              </a:rPr>
              <a:t>λώσει ότι έχει οικονομικές συναλλαγές ο υποψήφιος δανειολήπτης.</a:t>
            </a:r>
            <a:endParaRPr lang="el-GR" sz="2400" smtClean="0">
              <a:latin typeface="Arial"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85800" y="188913"/>
            <a:ext cx="7772400" cy="719137"/>
          </a:xfrm>
        </p:spPr>
        <p:txBody>
          <a:bodyPr/>
          <a:lstStyle/>
          <a:p>
            <a:pPr eaLnBrk="1" hangingPunct="1"/>
            <a:r>
              <a:rPr lang="el-GR" sz="3200" b="1" smtClean="0">
                <a:latin typeface="Arial" pitchFamily="34" charset="0"/>
              </a:rPr>
              <a:t>Οι εξωτερικές πηγές πληροφόρησης</a:t>
            </a:r>
            <a:endParaRPr lang="en-GB" sz="3200" b="1" smtClean="0">
              <a:latin typeface="Arial" pitchFamily="34" charset="0"/>
            </a:endParaRPr>
          </a:p>
        </p:txBody>
      </p:sp>
      <p:sp>
        <p:nvSpPr>
          <p:cNvPr id="30723" name="Rectangle 3"/>
          <p:cNvSpPr>
            <a:spLocks noGrp="1" noChangeArrowheads="1"/>
          </p:cNvSpPr>
          <p:nvPr>
            <p:ph type="body" idx="1"/>
          </p:nvPr>
        </p:nvSpPr>
        <p:spPr>
          <a:xfrm>
            <a:off x="0" y="908050"/>
            <a:ext cx="9144000" cy="5761038"/>
          </a:xfrm>
        </p:spPr>
        <p:txBody>
          <a:bodyPr/>
          <a:lstStyle/>
          <a:p>
            <a:pPr eaLnBrk="1" hangingPunct="1"/>
            <a:r>
              <a:rPr lang="en-GB" sz="2400" smtClean="0">
                <a:latin typeface="Arial" pitchFamily="34" charset="0"/>
              </a:rPr>
              <a:t>Στις </a:t>
            </a:r>
            <a:r>
              <a:rPr lang="en-GB" sz="2400" smtClean="0">
                <a:solidFill>
                  <a:srgbClr val="FF9900"/>
                </a:solidFill>
                <a:latin typeface="Arial" pitchFamily="34" charset="0"/>
              </a:rPr>
              <a:t>εξωτερικές πηγές πληροφόρησης</a:t>
            </a:r>
            <a:r>
              <a:rPr lang="en-GB" sz="2400" smtClean="0">
                <a:latin typeface="Arial" pitchFamily="34" charset="0"/>
              </a:rPr>
              <a:t> κατατάσσονται </a:t>
            </a:r>
            <a:r>
              <a:rPr lang="en-GB" sz="2400" smtClean="0">
                <a:solidFill>
                  <a:srgbClr val="FF9900"/>
                </a:solidFill>
                <a:latin typeface="Arial" pitchFamily="34" charset="0"/>
              </a:rPr>
              <a:t>συμβουλευτικές επιχειρήσεις που εκπονούν κλαδικές μελέτες</a:t>
            </a:r>
            <a:r>
              <a:rPr lang="en-GB" sz="2400" smtClean="0">
                <a:latin typeface="Arial" pitchFamily="34" charset="0"/>
              </a:rPr>
              <a:t>, </a:t>
            </a:r>
            <a:r>
              <a:rPr lang="el-GR" sz="2400" smtClean="0">
                <a:latin typeface="Arial" pitchFamily="34" charset="0"/>
              </a:rPr>
              <a:t>και </a:t>
            </a:r>
            <a:r>
              <a:rPr lang="en-GB" sz="2400" smtClean="0">
                <a:latin typeface="Arial" pitchFamily="34" charset="0"/>
              </a:rPr>
              <a:t>μελέτες αγοράς</a:t>
            </a:r>
            <a:r>
              <a:rPr lang="el-GR" sz="2400" smtClean="0">
                <a:latin typeface="Arial" pitchFamily="34" charset="0"/>
              </a:rPr>
              <a:t>, οι οποίες </a:t>
            </a:r>
            <a:r>
              <a:rPr lang="en-GB" sz="2400" smtClean="0">
                <a:latin typeface="Arial" pitchFamily="34" charset="0"/>
              </a:rPr>
              <a:t>έχοντας ένα πλούσιο </a:t>
            </a:r>
            <a:r>
              <a:rPr lang="en-US" sz="2400" smtClean="0">
                <a:latin typeface="Arial" pitchFamily="34" charset="0"/>
              </a:rPr>
              <a:t>data bank έχουν τη δυνατότητα να πληροφορούν την τράπεζα για τις τάσεις και εξελίξεις στους διάφορους κλάδους της οικονομίας.</a:t>
            </a:r>
            <a:endParaRPr lang="el-GR" sz="2400" smtClean="0">
              <a:latin typeface="Arial" pitchFamily="34" charset="0"/>
            </a:endParaRPr>
          </a:p>
          <a:p>
            <a:pPr eaLnBrk="1" hangingPunct="1"/>
            <a:r>
              <a:rPr lang="en-US" sz="2400" smtClean="0">
                <a:latin typeface="Arial" pitchFamily="34" charset="0"/>
              </a:rPr>
              <a:t>Άρθρα σχετικά με ιδιωτικές επιχειρήσεις και βιομηχανίες που έχουν δημοσιευθεί σε πολλές εκδόσεις εμπορικού και οικονομικού ενδιαφέροντος, στοιχεία της Εθνικής Στατιστικής Υπηρεσίας και της Κεντρικής Τράπεζας κάθε χώρας, καθώς και οι εκδόσεις των κάθε είδους επιμελητηρίων </a:t>
            </a:r>
            <a:r>
              <a:rPr lang="el-GR" sz="2400" smtClean="0">
                <a:latin typeface="Arial" pitchFamily="34" charset="0"/>
              </a:rPr>
              <a:t>και διεθνών επενδυτικών οίκων και εταιριών βαθμολόγησης πιστοληπτικής ικανότητας </a:t>
            </a:r>
            <a:r>
              <a:rPr lang="en-US" sz="2400" smtClean="0">
                <a:latin typeface="Arial" pitchFamily="34" charset="0"/>
              </a:rPr>
              <a:t>αποτελούν πολύτιμες και αξιόπιστες πηγές πληροφοριών για μία τράπεζα.</a:t>
            </a:r>
            <a:endParaRPr lang="el-GR" sz="2400" smtClean="0">
              <a:latin typeface="Arial"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a:xfrm>
            <a:off x="685800" y="0"/>
            <a:ext cx="7772400" cy="549275"/>
          </a:xfrm>
        </p:spPr>
        <p:txBody>
          <a:bodyPr rtlCol="0">
            <a:normAutofit fontScale="90000"/>
          </a:bodyPr>
          <a:lstStyle/>
          <a:p>
            <a:pPr eaLnBrk="1" fontAlgn="auto" hangingPunct="1">
              <a:spcAft>
                <a:spcPts val="0"/>
              </a:spcAft>
              <a:defRPr/>
            </a:pPr>
            <a:r>
              <a:rPr lang="el-GR" sz="3200" b="1" smtClean="0">
                <a:latin typeface="Arial" charset="0"/>
              </a:rPr>
              <a:t>Τρόποι ανάπτυξης υποδειγμάτων</a:t>
            </a:r>
            <a:endParaRPr lang="en-GB" sz="3200" b="1" smtClean="0">
              <a:latin typeface="Arial" charset="0"/>
            </a:endParaRPr>
          </a:p>
        </p:txBody>
      </p:sp>
      <p:sp>
        <p:nvSpPr>
          <p:cNvPr id="163843" name="Rectangle 3"/>
          <p:cNvSpPr>
            <a:spLocks noGrp="1" noChangeArrowheads="1"/>
          </p:cNvSpPr>
          <p:nvPr>
            <p:ph type="body" idx="1"/>
          </p:nvPr>
        </p:nvSpPr>
        <p:spPr>
          <a:xfrm>
            <a:off x="0" y="549275"/>
            <a:ext cx="9144000" cy="6119813"/>
          </a:xfrm>
        </p:spPr>
        <p:txBody>
          <a:bodyPr rtlCol="0">
            <a:normAutofit lnSpcReduction="10000"/>
          </a:bodyPr>
          <a:lstStyle/>
          <a:p>
            <a:pPr eaLnBrk="1" fontAlgn="auto" hangingPunct="1">
              <a:lnSpc>
                <a:spcPct val="90000"/>
              </a:lnSpc>
              <a:spcAft>
                <a:spcPts val="0"/>
              </a:spcAft>
              <a:defRPr/>
            </a:pPr>
            <a:r>
              <a:rPr lang="el-GR" sz="2400" smtClean="0">
                <a:latin typeface="Arial" charset="0"/>
              </a:rPr>
              <a:t>Οι βασικές παραδοχές για την εξειδίκευση ενός υποδείγματος πιστωτικού κινδύνου αφορούν στον </a:t>
            </a:r>
            <a:r>
              <a:rPr lang="el-GR" sz="2400" smtClean="0">
                <a:solidFill>
                  <a:srgbClr val="FF9900"/>
                </a:solidFill>
                <a:latin typeface="Arial" charset="0"/>
              </a:rPr>
              <a:t>ορισμό του πιστωτικού γεγονότος</a:t>
            </a:r>
            <a:r>
              <a:rPr lang="el-GR" sz="2400" smtClean="0">
                <a:latin typeface="Arial" charset="0"/>
              </a:rPr>
              <a:t>, δηλαδή του γεγονότος που επιφέρει ζημιά στην τράπεζα, καθώς και </a:t>
            </a:r>
            <a:r>
              <a:rPr lang="el-GR" sz="2400" smtClean="0">
                <a:solidFill>
                  <a:srgbClr val="FF9900"/>
                </a:solidFill>
                <a:latin typeface="Arial" charset="0"/>
              </a:rPr>
              <a:t>στο πεδίο εφαρμογής του υποδείγματος.</a:t>
            </a:r>
          </a:p>
          <a:p>
            <a:pPr eaLnBrk="1" fontAlgn="auto" hangingPunct="1">
              <a:lnSpc>
                <a:spcPct val="90000"/>
              </a:lnSpc>
              <a:spcAft>
                <a:spcPts val="0"/>
              </a:spcAft>
              <a:defRPr/>
            </a:pPr>
            <a:r>
              <a:rPr lang="el-GR" sz="2400" smtClean="0">
                <a:latin typeface="Arial" charset="0"/>
              </a:rPr>
              <a:t>Υπάρχουν εναλλακτικοί τρόποι ορισμού του πιστωτικού γεγονότος. </a:t>
            </a:r>
          </a:p>
          <a:p>
            <a:pPr lvl="1" eaLnBrk="1" fontAlgn="auto" hangingPunct="1">
              <a:lnSpc>
                <a:spcPct val="90000"/>
              </a:lnSpc>
              <a:spcAft>
                <a:spcPts val="0"/>
              </a:spcAft>
              <a:defRPr/>
            </a:pPr>
            <a:r>
              <a:rPr lang="el-GR" sz="2400" smtClean="0">
                <a:latin typeface="Arial" charset="0"/>
              </a:rPr>
              <a:t>Αν ο πιστούχος βρίσκεται σε κατάσταση πτώχευσης ή μη, τότε ως πιστωτικό γεγονός θεωρείται η πτώχευση του πιστούχου και η ζημιά προέρχεται αποκλειστικά από το γεγονός της πτώχευσης </a:t>
            </a:r>
            <a:r>
              <a:rPr lang="el-GR" sz="2400" smtClean="0">
                <a:solidFill>
                  <a:srgbClr val="FF9900"/>
                </a:solidFill>
                <a:latin typeface="Arial" charset="0"/>
              </a:rPr>
              <a:t>(</a:t>
            </a:r>
            <a:r>
              <a:rPr lang="en-US" sz="2400" i="1" smtClean="0">
                <a:solidFill>
                  <a:srgbClr val="FF9900"/>
                </a:solidFill>
                <a:latin typeface="Arial" charset="0"/>
              </a:rPr>
              <a:t>default models</a:t>
            </a:r>
            <a:r>
              <a:rPr lang="en-US" sz="2400" smtClean="0">
                <a:solidFill>
                  <a:srgbClr val="FF9900"/>
                </a:solidFill>
                <a:latin typeface="Arial" charset="0"/>
              </a:rPr>
              <a:t>).</a:t>
            </a:r>
            <a:r>
              <a:rPr lang="en-US" sz="2400" smtClean="0">
                <a:latin typeface="Arial" charset="0"/>
              </a:rPr>
              <a:t> </a:t>
            </a:r>
            <a:endParaRPr lang="el-GR" sz="2400" smtClean="0">
              <a:latin typeface="Arial" charset="0"/>
            </a:endParaRPr>
          </a:p>
          <a:p>
            <a:pPr lvl="1" eaLnBrk="1" fontAlgn="auto" hangingPunct="1">
              <a:lnSpc>
                <a:spcPct val="90000"/>
              </a:lnSpc>
              <a:spcAft>
                <a:spcPts val="0"/>
              </a:spcAft>
              <a:defRPr/>
            </a:pPr>
            <a:r>
              <a:rPr lang="el-GR" sz="2400" smtClean="0">
                <a:latin typeface="Arial" charset="0"/>
              </a:rPr>
              <a:t>Αν θεωρηθεί ότι υφίστανται περισσότερες από δύο πιστωτικές καταστάσεις, ως πιστωτικό γεγονός ορίζεται η επιδείνωση των οικονομικών μεγεθών του πιστούχου, όπως αυτή απεικονίζεται στην υποβάθμιση της πιστοληπτικής ταξινόμησής του </a:t>
            </a:r>
            <a:r>
              <a:rPr lang="en-US" sz="2400" smtClean="0">
                <a:solidFill>
                  <a:srgbClr val="FF9900"/>
                </a:solidFill>
                <a:latin typeface="Arial" charset="0"/>
              </a:rPr>
              <a:t>(</a:t>
            </a:r>
            <a:r>
              <a:rPr lang="en-US" sz="2400" i="1" smtClean="0">
                <a:solidFill>
                  <a:srgbClr val="FF9900"/>
                </a:solidFill>
                <a:latin typeface="Arial" charset="0"/>
              </a:rPr>
              <a:t>credit rating</a:t>
            </a:r>
            <a:r>
              <a:rPr lang="en-US" sz="2400" smtClean="0">
                <a:solidFill>
                  <a:srgbClr val="FF9900"/>
                </a:solidFill>
                <a:latin typeface="Arial" charset="0"/>
              </a:rPr>
              <a:t>)</a:t>
            </a:r>
            <a:r>
              <a:rPr lang="el-GR" sz="2400" smtClean="0">
                <a:latin typeface="Arial" charset="0"/>
              </a:rPr>
              <a:t>. </a:t>
            </a:r>
          </a:p>
          <a:p>
            <a:pPr lvl="1" eaLnBrk="1" fontAlgn="auto" hangingPunct="1">
              <a:lnSpc>
                <a:spcPct val="90000"/>
              </a:lnSpc>
              <a:spcAft>
                <a:spcPts val="0"/>
              </a:spcAft>
              <a:defRPr/>
            </a:pPr>
            <a:r>
              <a:rPr lang="el-GR" sz="2400" smtClean="0">
                <a:latin typeface="Arial" charset="0"/>
              </a:rPr>
              <a:t>Η ζημιά εν προκειμένω για την τράπεζα συνίσταται στη μείωση της αξίας της πιστοδότησης κατά την τιμολόγησή της σε τιμές αγοράς </a:t>
            </a:r>
            <a:r>
              <a:rPr lang="el-GR" sz="2400" smtClean="0">
                <a:solidFill>
                  <a:srgbClr val="FF9900"/>
                </a:solidFill>
                <a:latin typeface="Arial" charset="0"/>
              </a:rPr>
              <a:t>(</a:t>
            </a:r>
            <a:r>
              <a:rPr lang="en-US" sz="2400" i="1" smtClean="0">
                <a:solidFill>
                  <a:srgbClr val="FF9900"/>
                </a:solidFill>
                <a:latin typeface="Arial" charset="0"/>
              </a:rPr>
              <a:t>mark to market model</a:t>
            </a:r>
            <a:r>
              <a:rPr lang="en-US" sz="2400" smtClean="0">
                <a:solidFill>
                  <a:srgbClr val="FF9900"/>
                </a:solidFill>
                <a:latin typeface="Arial" charset="0"/>
              </a:rPr>
              <a:t>)</a:t>
            </a:r>
            <a:r>
              <a:rPr lang="el-GR" sz="2400" smtClean="0">
                <a:solidFill>
                  <a:srgbClr val="FF9900"/>
                </a:solidFill>
                <a:latin typeface="Arial" charset="0"/>
              </a:rPr>
              <a:t>.</a:t>
            </a:r>
            <a:r>
              <a:rPr lang="el-GR" sz="2400" smtClean="0">
                <a:latin typeface="Arial" charset="0"/>
              </a:rPr>
              <a:t> </a:t>
            </a:r>
            <a:endParaRPr lang="en-GB" sz="2400" smtClean="0">
              <a:latin typeface="Arial" charset="0"/>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a:xfrm>
            <a:off x="685800" y="0"/>
            <a:ext cx="7772400" cy="549275"/>
          </a:xfrm>
        </p:spPr>
        <p:txBody>
          <a:bodyPr rtlCol="0">
            <a:normAutofit fontScale="90000"/>
          </a:bodyPr>
          <a:lstStyle/>
          <a:p>
            <a:pPr eaLnBrk="1" fontAlgn="auto" hangingPunct="1">
              <a:spcAft>
                <a:spcPts val="0"/>
              </a:spcAft>
              <a:defRPr/>
            </a:pPr>
            <a:r>
              <a:rPr lang="el-GR" sz="3200" b="1" smtClean="0">
                <a:latin typeface="Arial" charset="0"/>
              </a:rPr>
              <a:t>Τρόποι ανάπτυξης υποδειγμάτων</a:t>
            </a:r>
            <a:endParaRPr lang="en-GB" sz="3200" b="1" smtClean="0">
              <a:latin typeface="Arial" charset="0"/>
            </a:endParaRPr>
          </a:p>
        </p:txBody>
      </p:sp>
      <p:sp>
        <p:nvSpPr>
          <p:cNvPr id="32771" name="Rectangle 3"/>
          <p:cNvSpPr>
            <a:spLocks noGrp="1" noChangeArrowheads="1"/>
          </p:cNvSpPr>
          <p:nvPr>
            <p:ph type="body" idx="1"/>
          </p:nvPr>
        </p:nvSpPr>
        <p:spPr>
          <a:xfrm>
            <a:off x="179388" y="692150"/>
            <a:ext cx="8964612" cy="5976938"/>
          </a:xfrm>
        </p:spPr>
        <p:txBody>
          <a:bodyPr/>
          <a:lstStyle/>
          <a:p>
            <a:pPr eaLnBrk="1" hangingPunct="1">
              <a:lnSpc>
                <a:spcPct val="90000"/>
              </a:lnSpc>
            </a:pPr>
            <a:r>
              <a:rPr lang="el-GR" sz="2400" smtClean="0">
                <a:latin typeface="Arial" pitchFamily="34" charset="0"/>
              </a:rPr>
              <a:t>Εκτός του τρόπου ορισμού του πιστωτικού γεγονότος, η ανάπτυξη του υποδείγματος εξαρτάται από το επιδιωκόμενο πεδίο εφαρμογής του. Αν η επιλογή συνίσταται στην εκτίμηση του κινδύνου για κάθε πιστούχο χωριστά (</a:t>
            </a:r>
            <a:r>
              <a:rPr lang="en-US" sz="2400" smtClean="0">
                <a:latin typeface="Arial" pitchFamily="34" charset="0"/>
              </a:rPr>
              <a:t>stand-alone risk)</a:t>
            </a:r>
            <a:r>
              <a:rPr lang="el-GR" sz="2400" smtClean="0">
                <a:latin typeface="Arial" pitchFamily="34" charset="0"/>
              </a:rPr>
              <a:t> ή ομάδα ομοειδών πιστούχων (π.χ. καταναλωτικά δάνεια), τότε ο κύριος στόχος είναι ο υπολογισμός </a:t>
            </a:r>
            <a:r>
              <a:rPr lang="el-GR" sz="2400" smtClean="0">
                <a:solidFill>
                  <a:srgbClr val="FF9900"/>
                </a:solidFill>
                <a:latin typeface="Arial" pitchFamily="34" charset="0"/>
              </a:rPr>
              <a:t>της πιθανότητας πτώχευσης και ο διαχωρισμός των πιστούχων σε αξιόχρεους και μη</a:t>
            </a:r>
            <a:r>
              <a:rPr lang="el-GR" sz="2400" smtClean="0">
                <a:latin typeface="Arial" pitchFamily="34" charset="0"/>
              </a:rPr>
              <a:t>. Αν το υπόδειγμα αναπτύσσεται στα πλαίσια ενός γενικότερου συστήματος διαχείρισης κινδύνων τότε ο στόχος εστιάζεται στην </a:t>
            </a:r>
            <a:r>
              <a:rPr lang="el-GR" sz="2400" smtClean="0">
                <a:solidFill>
                  <a:srgbClr val="FF9900"/>
                </a:solidFill>
                <a:latin typeface="Arial" pitchFamily="34" charset="0"/>
              </a:rPr>
              <a:t>εκτίμηση της ενδεχόμενης ζημιάς για το σύνολο του χαρτοφυλακίου (</a:t>
            </a:r>
            <a:r>
              <a:rPr lang="en-US" sz="2400" i="1" smtClean="0">
                <a:solidFill>
                  <a:srgbClr val="FF9900"/>
                </a:solidFill>
                <a:latin typeface="Arial" pitchFamily="34" charset="0"/>
              </a:rPr>
              <a:t>portfolio risk</a:t>
            </a:r>
            <a:r>
              <a:rPr lang="el-GR" sz="2400" smtClean="0">
                <a:solidFill>
                  <a:srgbClr val="FF9900"/>
                </a:solidFill>
                <a:latin typeface="Arial" pitchFamily="34" charset="0"/>
              </a:rPr>
              <a:t>).</a:t>
            </a:r>
          </a:p>
          <a:p>
            <a:pPr eaLnBrk="1" hangingPunct="1">
              <a:lnSpc>
                <a:spcPct val="90000"/>
              </a:lnSpc>
            </a:pPr>
            <a:r>
              <a:rPr lang="el-GR" sz="2400" smtClean="0">
                <a:latin typeface="Arial" pitchFamily="34" charset="0"/>
              </a:rPr>
              <a:t>Τέλος, οι δυνατότητες εξειδίκευσης ενός υποδείγματος πιστωτικού κινδύνου εξαρτώνται από τη </a:t>
            </a:r>
            <a:r>
              <a:rPr lang="el-GR" sz="2400" smtClean="0">
                <a:solidFill>
                  <a:srgbClr val="FF9900"/>
                </a:solidFill>
                <a:latin typeface="Arial" pitchFamily="34" charset="0"/>
              </a:rPr>
              <a:t>διαθεσιμότητα ιστορικών στοιχείων</a:t>
            </a:r>
            <a:r>
              <a:rPr lang="el-GR" sz="2400" smtClean="0">
                <a:latin typeface="Arial" pitchFamily="34" charset="0"/>
              </a:rPr>
              <a:t> για την εκτίμηση των </a:t>
            </a:r>
            <a:r>
              <a:rPr lang="el-GR" sz="2400" smtClean="0">
                <a:solidFill>
                  <a:srgbClr val="FF9900"/>
                </a:solidFill>
                <a:latin typeface="Arial" pitchFamily="34" charset="0"/>
              </a:rPr>
              <a:t>αναγκαίων παραμέτρων, το βαθμό ανάπτυξης της αγοράς</a:t>
            </a:r>
            <a:r>
              <a:rPr lang="el-GR" sz="2400" smtClean="0">
                <a:latin typeface="Arial" pitchFamily="34" charset="0"/>
              </a:rPr>
              <a:t> εντός της οποίας δραστηριοποιείται η τράπεζα και το </a:t>
            </a:r>
            <a:r>
              <a:rPr lang="el-GR" sz="2400" smtClean="0">
                <a:solidFill>
                  <a:srgbClr val="FF9900"/>
                </a:solidFill>
                <a:latin typeface="Arial" pitchFamily="34" charset="0"/>
              </a:rPr>
              <a:t>χρονικό ορίζοντα λήψης αποφάσεων</a:t>
            </a:r>
            <a:r>
              <a:rPr lang="el-GR" sz="2400" smtClean="0">
                <a:latin typeface="Arial" pitchFamily="34" charset="0"/>
              </a:rPr>
              <a:t> που αναμένεται να καλύψει το υπόδειγμα. </a:t>
            </a:r>
            <a:endParaRPr lang="en-GB" sz="2400" smtClean="0">
              <a:latin typeface="Arial" pitchFamily="34" charset="0"/>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a:xfrm>
            <a:off x="250825" y="0"/>
            <a:ext cx="8893175" cy="549275"/>
          </a:xfrm>
        </p:spPr>
        <p:txBody>
          <a:bodyPr rtlCol="0">
            <a:normAutofit fontScale="90000"/>
          </a:bodyPr>
          <a:lstStyle/>
          <a:p>
            <a:pPr eaLnBrk="1" fontAlgn="auto" hangingPunct="1">
              <a:spcAft>
                <a:spcPts val="0"/>
              </a:spcAft>
              <a:defRPr/>
            </a:pPr>
            <a:r>
              <a:rPr lang="el-GR" sz="3200" b="1" smtClean="0">
                <a:latin typeface="Arial" charset="0"/>
              </a:rPr>
              <a:t>Μοντέλα βαθμολόγησης φερεγγυότητας</a:t>
            </a:r>
            <a:endParaRPr lang="en-GB" sz="3200" b="1" smtClean="0">
              <a:latin typeface="Arial" charset="0"/>
            </a:endParaRPr>
          </a:p>
        </p:txBody>
      </p:sp>
      <p:sp>
        <p:nvSpPr>
          <p:cNvPr id="33795" name="Rectangle 3"/>
          <p:cNvSpPr>
            <a:spLocks noGrp="1" noChangeArrowheads="1"/>
          </p:cNvSpPr>
          <p:nvPr>
            <p:ph type="body" idx="1"/>
          </p:nvPr>
        </p:nvSpPr>
        <p:spPr>
          <a:xfrm>
            <a:off x="0" y="620713"/>
            <a:ext cx="9144000" cy="6237287"/>
          </a:xfrm>
        </p:spPr>
        <p:txBody>
          <a:bodyPr/>
          <a:lstStyle/>
          <a:p>
            <a:pPr eaLnBrk="1" hangingPunct="1">
              <a:lnSpc>
                <a:spcPct val="80000"/>
              </a:lnSpc>
            </a:pPr>
            <a:r>
              <a:rPr lang="el-GR" sz="2400" smtClean="0">
                <a:latin typeface="Arial" pitchFamily="34" charset="0"/>
              </a:rPr>
              <a:t>Τα μοντέλα βαθμολόγησης φερεγγυότητας </a:t>
            </a:r>
            <a:r>
              <a:rPr lang="el-GR" sz="2400" smtClean="0">
                <a:solidFill>
                  <a:srgbClr val="FF9900"/>
                </a:solidFill>
                <a:latin typeface="Arial" pitchFamily="34" charset="0"/>
              </a:rPr>
              <a:t>(</a:t>
            </a:r>
            <a:r>
              <a:rPr lang="en-US" sz="2400" i="1" smtClean="0">
                <a:solidFill>
                  <a:srgbClr val="FF9900"/>
                </a:solidFill>
                <a:latin typeface="Arial" pitchFamily="34" charset="0"/>
              </a:rPr>
              <a:t>credit scoring models</a:t>
            </a:r>
            <a:r>
              <a:rPr lang="en-US" sz="2400" smtClean="0">
                <a:solidFill>
                  <a:srgbClr val="FF9900"/>
                </a:solidFill>
                <a:latin typeface="Arial" pitchFamily="34" charset="0"/>
              </a:rPr>
              <a:t>)</a:t>
            </a:r>
            <a:r>
              <a:rPr lang="el-GR" sz="2400" smtClean="0">
                <a:latin typeface="Arial" pitchFamily="34" charset="0"/>
              </a:rPr>
              <a:t> είναι ποσοτικά μοντέλα που χρησιμοποιούν παρατηρούμενα χαρακτηριστικά του δανειζόμενου είτε </a:t>
            </a:r>
            <a:r>
              <a:rPr lang="el-GR" sz="2400" smtClean="0">
                <a:solidFill>
                  <a:srgbClr val="FF9900"/>
                </a:solidFill>
                <a:latin typeface="Arial" pitchFamily="34" charset="0"/>
              </a:rPr>
              <a:t>για να προσδιορίσουν έναν αριθμό (</a:t>
            </a:r>
            <a:r>
              <a:rPr lang="en-US" sz="2400" i="1" smtClean="0">
                <a:solidFill>
                  <a:srgbClr val="FF9900"/>
                </a:solidFill>
                <a:latin typeface="Arial" pitchFamily="34" charset="0"/>
              </a:rPr>
              <a:t>score</a:t>
            </a:r>
            <a:r>
              <a:rPr lang="en-US" sz="2400" smtClean="0">
                <a:solidFill>
                  <a:srgbClr val="FF9900"/>
                </a:solidFill>
                <a:latin typeface="Arial" pitchFamily="34" charset="0"/>
              </a:rPr>
              <a:t>)</a:t>
            </a:r>
            <a:r>
              <a:rPr lang="en-US" sz="2400" smtClean="0">
                <a:latin typeface="Arial" pitchFamily="34" charset="0"/>
              </a:rPr>
              <a:t> </a:t>
            </a:r>
            <a:r>
              <a:rPr lang="el-GR" sz="2400" smtClean="0">
                <a:latin typeface="Arial" pitchFamily="34" charset="0"/>
              </a:rPr>
              <a:t>που δείχνει την πιθανότητα αθέτησης των πληρωμών είτε για να </a:t>
            </a:r>
            <a:r>
              <a:rPr lang="el-GR" sz="2400" smtClean="0">
                <a:solidFill>
                  <a:srgbClr val="FF9900"/>
                </a:solidFill>
                <a:latin typeface="Arial" pitchFamily="34" charset="0"/>
              </a:rPr>
              <a:t>κατατάξουν τους δανειζόμενους σε διαφορετικές κατηγορίες ανάλογα με την πιστοληπτική τους φερεγγυότητα.</a:t>
            </a:r>
          </a:p>
          <a:p>
            <a:pPr eaLnBrk="1" hangingPunct="1">
              <a:lnSpc>
                <a:spcPct val="80000"/>
              </a:lnSpc>
            </a:pPr>
            <a:r>
              <a:rPr lang="el-GR" sz="2400" smtClean="0">
                <a:latin typeface="Arial" pitchFamily="34" charset="0"/>
              </a:rPr>
              <a:t>Επιλέγοντας και συνδυάζοντας διαφορετικά οικονομικά και χρηματοοικονομικά χαρακτηριστικά των δανειζόμενων, η διοίκηση του πιστωτικού ιδρύματος είναι σε θέση:</a:t>
            </a:r>
          </a:p>
          <a:p>
            <a:pPr lvl="1" eaLnBrk="1" hangingPunct="1">
              <a:lnSpc>
                <a:spcPct val="80000"/>
              </a:lnSpc>
            </a:pPr>
            <a:r>
              <a:rPr lang="el-GR" sz="2400" smtClean="0">
                <a:latin typeface="Arial" pitchFamily="34" charset="0"/>
              </a:rPr>
              <a:t>Να στοιχειοθετήσει ποσοτικά ποιοι παράγοντες είναι σημαντικοί στην ερμηνεία του πιστωτικού κινδύνου.</a:t>
            </a:r>
          </a:p>
          <a:p>
            <a:pPr lvl="1" eaLnBrk="1" hangingPunct="1">
              <a:lnSpc>
                <a:spcPct val="80000"/>
              </a:lnSpc>
            </a:pPr>
            <a:r>
              <a:rPr lang="el-GR" sz="2400" smtClean="0">
                <a:latin typeface="Arial" pitchFamily="34" charset="0"/>
              </a:rPr>
              <a:t>Να αξιολογήσει το σχετικό βαθμό ή την σημασία αυτών των παραγόντων.</a:t>
            </a:r>
          </a:p>
          <a:p>
            <a:pPr lvl="1" eaLnBrk="1" hangingPunct="1">
              <a:lnSpc>
                <a:spcPct val="80000"/>
              </a:lnSpc>
            </a:pPr>
            <a:r>
              <a:rPr lang="el-GR" sz="2400" smtClean="0">
                <a:latin typeface="Arial" pitchFamily="34" charset="0"/>
              </a:rPr>
              <a:t>Να βελτιώσει την τιμολόγηση του πιστωτικού κινδύνου.</a:t>
            </a:r>
          </a:p>
          <a:p>
            <a:pPr lvl="1" eaLnBrk="1" hangingPunct="1">
              <a:lnSpc>
                <a:spcPct val="80000"/>
              </a:lnSpc>
            </a:pPr>
            <a:r>
              <a:rPr lang="el-GR" sz="2400" smtClean="0">
                <a:latin typeface="Arial" pitchFamily="34" charset="0"/>
              </a:rPr>
              <a:t>Να απορρίψει μη φερέγγυους δανειστές.</a:t>
            </a:r>
          </a:p>
          <a:p>
            <a:pPr lvl="1" eaLnBrk="1" hangingPunct="1">
              <a:lnSpc>
                <a:spcPct val="80000"/>
              </a:lnSpc>
            </a:pPr>
            <a:r>
              <a:rPr lang="el-GR" sz="2400" smtClean="0">
                <a:latin typeface="Arial" pitchFamily="34" charset="0"/>
              </a:rPr>
              <a:t>Να είναι σε θέση να υπολογίσει προβλέψεις που μπορούν να απαιτηθούν σε αναμενόμενες μελλοντικές δανειακές απώλειες.</a:t>
            </a:r>
            <a:r>
              <a:rPr lang="el-GR" sz="2000" smtClean="0">
                <a:latin typeface="Arial" pitchFamily="34" charset="0"/>
              </a:rPr>
              <a:t>    </a:t>
            </a:r>
            <a:endParaRPr lang="en-GB" sz="2000" smtClean="0">
              <a:latin typeface="Arial" pitchFamily="34"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685800" y="188913"/>
            <a:ext cx="7772400" cy="1079500"/>
          </a:xfrm>
        </p:spPr>
        <p:txBody>
          <a:bodyPr rtlCol="0">
            <a:normAutofit fontScale="90000"/>
          </a:bodyPr>
          <a:lstStyle/>
          <a:p>
            <a:pPr eaLnBrk="1" fontAlgn="auto" hangingPunct="1">
              <a:spcAft>
                <a:spcPts val="0"/>
              </a:spcAft>
              <a:defRPr/>
            </a:pPr>
            <a:r>
              <a:rPr lang="el-GR" sz="3600" b="1" dirty="0" smtClean="0">
                <a:latin typeface="Arial" pitchFamily="34" charset="0"/>
                <a:cs typeface="Arial" pitchFamily="34" charset="0"/>
              </a:rPr>
              <a:t>Χρηματοδότηση Επιχειρήσεων και Οργανισμών: Κίνδυνος και Απόδοση</a:t>
            </a:r>
          </a:p>
        </p:txBody>
      </p:sp>
      <p:sp>
        <p:nvSpPr>
          <p:cNvPr id="8195" name="Rectangle 3"/>
          <p:cNvSpPr>
            <a:spLocks noGrp="1" noChangeArrowheads="1"/>
          </p:cNvSpPr>
          <p:nvPr>
            <p:ph type="body" idx="1"/>
          </p:nvPr>
        </p:nvSpPr>
        <p:spPr>
          <a:xfrm>
            <a:off x="142875" y="1341438"/>
            <a:ext cx="9001125" cy="5373687"/>
          </a:xfrm>
        </p:spPr>
        <p:txBody>
          <a:bodyPr/>
          <a:lstStyle/>
          <a:p>
            <a:pPr eaLnBrk="1" hangingPunct="1"/>
            <a:r>
              <a:rPr lang="el-GR" sz="2800" u="sng" smtClean="0">
                <a:latin typeface="Arial" pitchFamily="34" charset="0"/>
                <a:cs typeface="Arial" pitchFamily="34" charset="0"/>
              </a:rPr>
              <a:t>(Ποσοστιαία) Απόδοση</a:t>
            </a:r>
            <a:r>
              <a:rPr lang="el-GR" sz="2800" smtClean="0">
                <a:latin typeface="Arial" pitchFamily="34" charset="0"/>
                <a:cs typeface="Arial" pitchFamily="34" charset="0"/>
              </a:rPr>
              <a:t>: </a:t>
            </a:r>
            <a:r>
              <a:rPr lang="en-US" sz="2800" smtClean="0">
                <a:latin typeface="Arial" pitchFamily="34" charset="0"/>
                <a:cs typeface="Arial" pitchFamily="34" charset="0"/>
              </a:rPr>
              <a:t>R=</a:t>
            </a:r>
            <a:r>
              <a:rPr lang="el-GR" sz="2800" smtClean="0">
                <a:latin typeface="Arial" pitchFamily="34" charset="0"/>
                <a:cs typeface="Arial" pitchFamily="34" charset="0"/>
              </a:rPr>
              <a:t>[</a:t>
            </a:r>
            <a:r>
              <a:rPr lang="en-US" sz="2800" smtClean="0">
                <a:latin typeface="Arial" pitchFamily="34" charset="0"/>
                <a:cs typeface="Arial" pitchFamily="34" charset="0"/>
              </a:rPr>
              <a:t>D</a:t>
            </a:r>
            <a:r>
              <a:rPr lang="en-US" sz="2800" baseline="-25000" smtClean="0">
                <a:latin typeface="Arial" pitchFamily="34" charset="0"/>
                <a:cs typeface="Arial" pitchFamily="34" charset="0"/>
              </a:rPr>
              <a:t>1</a:t>
            </a:r>
            <a:r>
              <a:rPr lang="en-US" sz="2800" smtClean="0">
                <a:latin typeface="Arial" pitchFamily="34" charset="0"/>
                <a:cs typeface="Arial" pitchFamily="34" charset="0"/>
              </a:rPr>
              <a:t>+(P</a:t>
            </a:r>
            <a:r>
              <a:rPr lang="en-US" sz="2800" baseline="-25000" smtClean="0">
                <a:latin typeface="Arial" pitchFamily="34" charset="0"/>
                <a:cs typeface="Arial" pitchFamily="34" charset="0"/>
              </a:rPr>
              <a:t>1</a:t>
            </a:r>
            <a:r>
              <a:rPr lang="en-US" sz="2800" smtClean="0">
                <a:latin typeface="Arial" pitchFamily="34" charset="0"/>
                <a:cs typeface="Arial" pitchFamily="34" charset="0"/>
              </a:rPr>
              <a:t>-P</a:t>
            </a:r>
            <a:r>
              <a:rPr lang="en-US" sz="2800" baseline="-25000" smtClean="0">
                <a:latin typeface="Arial" pitchFamily="34" charset="0"/>
                <a:cs typeface="Arial" pitchFamily="34" charset="0"/>
              </a:rPr>
              <a:t>0</a:t>
            </a:r>
            <a:r>
              <a:rPr lang="en-US" sz="2800" smtClean="0">
                <a:latin typeface="Arial" pitchFamily="34" charset="0"/>
                <a:cs typeface="Arial" pitchFamily="34" charset="0"/>
              </a:rPr>
              <a:t>)] / P</a:t>
            </a:r>
            <a:r>
              <a:rPr lang="en-US" sz="2800" baseline="-25000" smtClean="0">
                <a:latin typeface="Arial" pitchFamily="34" charset="0"/>
                <a:cs typeface="Arial" pitchFamily="34" charset="0"/>
              </a:rPr>
              <a:t>0</a:t>
            </a:r>
          </a:p>
          <a:p>
            <a:pPr eaLnBrk="1" hangingPunct="1"/>
            <a:r>
              <a:rPr lang="en-US" sz="2800" smtClean="0">
                <a:latin typeface="Arial" pitchFamily="34" charset="0"/>
                <a:cs typeface="Arial" pitchFamily="34" charset="0"/>
              </a:rPr>
              <a:t>O </a:t>
            </a:r>
            <a:r>
              <a:rPr lang="el-GR" sz="2800" smtClean="0">
                <a:latin typeface="Arial" pitchFamily="34" charset="0"/>
                <a:cs typeface="Arial" pitchFamily="34" charset="0"/>
              </a:rPr>
              <a:t>τύπος ισχύει για κάθε αξιόγραφο με αρχική τιμή, </a:t>
            </a:r>
            <a:r>
              <a:rPr lang="en-US" sz="2800" smtClean="0">
                <a:latin typeface="Arial" pitchFamily="34" charset="0"/>
                <a:cs typeface="Arial" pitchFamily="34" charset="0"/>
              </a:rPr>
              <a:t>P</a:t>
            </a:r>
            <a:r>
              <a:rPr lang="en-US" sz="2800" baseline="-25000" smtClean="0">
                <a:latin typeface="Arial" pitchFamily="34" charset="0"/>
                <a:cs typeface="Arial" pitchFamily="34" charset="0"/>
              </a:rPr>
              <a:t>0</a:t>
            </a:r>
            <a:r>
              <a:rPr lang="el-GR" sz="2800" baseline="-25000" smtClean="0">
                <a:latin typeface="Arial" pitchFamily="34" charset="0"/>
                <a:cs typeface="Arial" pitchFamily="34" charset="0"/>
              </a:rPr>
              <a:t> </a:t>
            </a:r>
            <a:r>
              <a:rPr lang="el-GR" sz="2800" smtClean="0">
                <a:latin typeface="Arial" pitchFamily="34" charset="0"/>
                <a:cs typeface="Arial" pitchFamily="34" charset="0"/>
              </a:rPr>
              <a:t>τελική τιμή περιόδου, </a:t>
            </a:r>
            <a:r>
              <a:rPr lang="en-US" sz="2800" smtClean="0">
                <a:latin typeface="Arial" pitchFamily="34" charset="0"/>
                <a:cs typeface="Arial" pitchFamily="34" charset="0"/>
              </a:rPr>
              <a:t>P</a:t>
            </a:r>
            <a:r>
              <a:rPr lang="en-US" sz="2800" baseline="-25000" smtClean="0">
                <a:latin typeface="Arial" pitchFamily="34" charset="0"/>
                <a:cs typeface="Arial" pitchFamily="34" charset="0"/>
              </a:rPr>
              <a:t>1</a:t>
            </a:r>
            <a:r>
              <a:rPr lang="el-GR" sz="2800" baseline="-25000" smtClean="0">
                <a:latin typeface="Arial" pitchFamily="34" charset="0"/>
                <a:cs typeface="Arial" pitchFamily="34" charset="0"/>
              </a:rPr>
              <a:t> </a:t>
            </a:r>
            <a:r>
              <a:rPr lang="el-GR" sz="2800" smtClean="0">
                <a:latin typeface="Arial" pitchFamily="34" charset="0"/>
                <a:cs typeface="Arial" pitchFamily="34" charset="0"/>
              </a:rPr>
              <a:t>και χρηματική εισροή (π.χ. μέρισμα) που έστω λαμβάνεται στο τέλος της περιόδου, </a:t>
            </a:r>
            <a:r>
              <a:rPr lang="en-US" sz="2800" smtClean="0">
                <a:latin typeface="Arial" pitchFamily="34" charset="0"/>
                <a:cs typeface="Arial" pitchFamily="34" charset="0"/>
              </a:rPr>
              <a:t>D</a:t>
            </a:r>
            <a:r>
              <a:rPr lang="en-US" sz="2800" baseline="-25000" smtClean="0">
                <a:latin typeface="Arial" pitchFamily="34" charset="0"/>
                <a:cs typeface="Arial" pitchFamily="34" charset="0"/>
              </a:rPr>
              <a:t>1</a:t>
            </a:r>
            <a:endParaRPr lang="el-GR" sz="2800" baseline="-25000" smtClean="0">
              <a:latin typeface="Arial" pitchFamily="34" charset="0"/>
              <a:cs typeface="Arial" pitchFamily="34" charset="0"/>
            </a:endParaRPr>
          </a:p>
          <a:p>
            <a:pPr eaLnBrk="1" hangingPunct="1"/>
            <a:r>
              <a:rPr lang="el-GR" sz="2800" u="sng" smtClean="0">
                <a:latin typeface="Arial" pitchFamily="34" charset="0"/>
                <a:cs typeface="Arial" pitchFamily="34" charset="0"/>
              </a:rPr>
              <a:t>Προσδοκώμενη ή Αναμενόμενη Απόδοση</a:t>
            </a:r>
            <a:r>
              <a:rPr lang="el-GR" sz="2800" smtClean="0">
                <a:latin typeface="Arial" pitchFamily="34" charset="0"/>
                <a:cs typeface="Arial" pitchFamily="34" charset="0"/>
              </a:rPr>
              <a:t>:</a:t>
            </a:r>
          </a:p>
          <a:p>
            <a:pPr algn="ctr" eaLnBrk="1" hangingPunct="1">
              <a:buFont typeface="Arial" pitchFamily="34" charset="0"/>
              <a:buNone/>
            </a:pPr>
            <a:r>
              <a:rPr lang="el-GR" sz="2800" smtClean="0">
                <a:latin typeface="Arial" pitchFamily="34" charset="0"/>
                <a:cs typeface="Arial" pitchFamily="34" charset="0"/>
              </a:rPr>
              <a:t>Ε</a:t>
            </a:r>
            <a:r>
              <a:rPr lang="en-US" sz="2800" smtClean="0">
                <a:latin typeface="Arial" pitchFamily="34" charset="0"/>
                <a:cs typeface="Arial" pitchFamily="34" charset="0"/>
              </a:rPr>
              <a:t>(R )=</a:t>
            </a:r>
            <a:r>
              <a:rPr lang="el-GR" sz="2800" smtClean="0">
                <a:latin typeface="Arial" pitchFamily="34" charset="0"/>
                <a:cs typeface="Arial" pitchFamily="34" charset="0"/>
              </a:rPr>
              <a:t>π</a:t>
            </a:r>
            <a:r>
              <a:rPr lang="el-GR" sz="2800" baseline="-25000" smtClean="0">
                <a:latin typeface="Arial" pitchFamily="34" charset="0"/>
                <a:cs typeface="Arial" pitchFamily="34" charset="0"/>
              </a:rPr>
              <a:t>1</a:t>
            </a:r>
            <a:r>
              <a:rPr lang="en-US" sz="2800" smtClean="0">
                <a:latin typeface="Arial" pitchFamily="34" charset="0"/>
                <a:cs typeface="Arial" pitchFamily="34" charset="0"/>
              </a:rPr>
              <a:t>R</a:t>
            </a:r>
            <a:r>
              <a:rPr lang="en-US" sz="2800" baseline="-25000" smtClean="0">
                <a:latin typeface="Arial" pitchFamily="34" charset="0"/>
                <a:cs typeface="Arial" pitchFamily="34" charset="0"/>
              </a:rPr>
              <a:t>1</a:t>
            </a:r>
            <a:r>
              <a:rPr lang="el-GR" sz="2800" smtClean="0">
                <a:latin typeface="Arial" pitchFamily="34" charset="0"/>
                <a:cs typeface="Arial" pitchFamily="34" charset="0"/>
              </a:rPr>
              <a:t>+ π</a:t>
            </a:r>
            <a:r>
              <a:rPr lang="en-US" sz="2800" baseline="-25000" smtClean="0">
                <a:latin typeface="Arial" pitchFamily="34" charset="0"/>
                <a:cs typeface="Arial" pitchFamily="34" charset="0"/>
              </a:rPr>
              <a:t>2</a:t>
            </a:r>
            <a:r>
              <a:rPr lang="en-US" sz="2800" smtClean="0">
                <a:latin typeface="Arial" pitchFamily="34" charset="0"/>
                <a:cs typeface="Arial" pitchFamily="34" charset="0"/>
              </a:rPr>
              <a:t>R</a:t>
            </a:r>
            <a:r>
              <a:rPr lang="en-US" sz="2800" baseline="-25000" smtClean="0">
                <a:latin typeface="Arial" pitchFamily="34" charset="0"/>
                <a:cs typeface="Arial" pitchFamily="34" charset="0"/>
              </a:rPr>
              <a:t>2</a:t>
            </a:r>
            <a:r>
              <a:rPr lang="el-GR" sz="2800" smtClean="0">
                <a:latin typeface="Arial" pitchFamily="34" charset="0"/>
                <a:cs typeface="Arial" pitchFamily="34" charset="0"/>
              </a:rPr>
              <a:t>+</a:t>
            </a:r>
            <a:r>
              <a:rPr lang="en-US" sz="2800" smtClean="0">
                <a:latin typeface="Arial" pitchFamily="34" charset="0"/>
                <a:cs typeface="Arial" pitchFamily="34" charset="0"/>
              </a:rPr>
              <a:t>…</a:t>
            </a:r>
            <a:r>
              <a:rPr lang="el-GR" sz="2800" smtClean="0">
                <a:latin typeface="Arial" pitchFamily="34" charset="0"/>
                <a:cs typeface="Arial" pitchFamily="34" charset="0"/>
              </a:rPr>
              <a:t>+ π</a:t>
            </a:r>
            <a:r>
              <a:rPr lang="en-US" sz="2800" baseline="-25000" smtClean="0">
                <a:latin typeface="Arial" pitchFamily="34" charset="0"/>
                <a:cs typeface="Arial" pitchFamily="34" charset="0"/>
              </a:rPr>
              <a:t>n</a:t>
            </a:r>
            <a:r>
              <a:rPr lang="en-US" sz="2800" smtClean="0">
                <a:latin typeface="Arial" pitchFamily="34" charset="0"/>
                <a:cs typeface="Arial" pitchFamily="34" charset="0"/>
              </a:rPr>
              <a:t>R</a:t>
            </a:r>
            <a:r>
              <a:rPr lang="en-US" sz="2800" baseline="-25000" smtClean="0">
                <a:latin typeface="Arial" pitchFamily="34" charset="0"/>
                <a:cs typeface="Arial" pitchFamily="34" charset="0"/>
              </a:rPr>
              <a:t>n</a:t>
            </a:r>
            <a:r>
              <a:rPr lang="en-US" sz="2800" smtClean="0">
                <a:latin typeface="Arial" pitchFamily="34" charset="0"/>
                <a:cs typeface="Arial" pitchFamily="34" charset="0"/>
              </a:rPr>
              <a:t> </a:t>
            </a:r>
          </a:p>
          <a:p>
            <a:pPr eaLnBrk="1" hangingPunct="1"/>
            <a:r>
              <a:rPr lang="el-GR" sz="2800" smtClean="0">
                <a:latin typeface="Arial" pitchFamily="34" charset="0"/>
                <a:cs typeface="Arial" pitchFamily="34" charset="0"/>
              </a:rPr>
              <a:t>Όπου π</a:t>
            </a:r>
            <a:r>
              <a:rPr lang="en-US" sz="2800" baseline="-25000" smtClean="0">
                <a:latin typeface="Arial" pitchFamily="34" charset="0"/>
                <a:cs typeface="Arial" pitchFamily="34" charset="0"/>
              </a:rPr>
              <a:t>i</a:t>
            </a:r>
            <a:r>
              <a:rPr lang="en-US" sz="2800" smtClean="0">
                <a:latin typeface="Arial" pitchFamily="34" charset="0"/>
                <a:cs typeface="Arial" pitchFamily="34" charset="0"/>
              </a:rPr>
              <a:t> </a:t>
            </a:r>
            <a:r>
              <a:rPr lang="el-GR" sz="2800" smtClean="0">
                <a:latin typeface="Arial" pitchFamily="34" charset="0"/>
                <a:cs typeface="Arial" pitchFamily="34" charset="0"/>
              </a:rPr>
              <a:t>η πιθανότητα του </a:t>
            </a:r>
            <a:r>
              <a:rPr lang="en-US" sz="2800" smtClean="0">
                <a:latin typeface="Arial" pitchFamily="34" charset="0"/>
                <a:cs typeface="Arial" pitchFamily="34" charset="0"/>
              </a:rPr>
              <a:t>i</a:t>
            </a:r>
            <a:r>
              <a:rPr lang="el-GR" sz="2800" smtClean="0">
                <a:latin typeface="Arial" pitchFamily="34" charset="0"/>
                <a:cs typeface="Arial" pitchFamily="34" charset="0"/>
              </a:rPr>
              <a:t> αποτελέσματος (απόδοσης </a:t>
            </a:r>
            <a:r>
              <a:rPr lang="en-US" sz="2800" smtClean="0">
                <a:latin typeface="Arial" pitchFamily="34" charset="0"/>
                <a:cs typeface="Arial" pitchFamily="34" charset="0"/>
              </a:rPr>
              <a:t>R</a:t>
            </a:r>
            <a:r>
              <a:rPr lang="en-US" sz="2800" baseline="-25000" smtClean="0">
                <a:latin typeface="Arial" pitchFamily="34" charset="0"/>
                <a:cs typeface="Arial" pitchFamily="34" charset="0"/>
              </a:rPr>
              <a:t>i</a:t>
            </a:r>
            <a:r>
              <a:rPr lang="el-GR" sz="2800" smtClean="0">
                <a:latin typeface="Arial" pitchFamily="34" charset="0"/>
                <a:cs typeface="Arial" pitchFamily="34" charset="0"/>
              </a:rPr>
              <a:t>) και </a:t>
            </a:r>
            <a:r>
              <a:rPr lang="en-US" sz="2800" smtClean="0">
                <a:latin typeface="Arial" pitchFamily="34" charset="0"/>
                <a:cs typeface="Arial" pitchFamily="34" charset="0"/>
              </a:rPr>
              <a:t>n</a:t>
            </a:r>
            <a:r>
              <a:rPr lang="el-GR" sz="2800" smtClean="0">
                <a:latin typeface="Arial" pitchFamily="34" charset="0"/>
                <a:cs typeface="Arial" pitchFamily="34" charset="0"/>
              </a:rPr>
              <a:t> ο αριθμός των πιθανών αποτελεσμάτων (αποδόσεων).</a:t>
            </a:r>
          </a:p>
          <a:p>
            <a:pPr eaLnBrk="1" hangingPunct="1"/>
            <a:endParaRPr lang="el-GR" sz="2400" smtClean="0">
              <a:latin typeface="Comic Sans MS" pitchFamily="66" charset="0"/>
            </a:endParaRPr>
          </a:p>
          <a:p>
            <a:pPr eaLnBrk="1" hangingPunct="1"/>
            <a:endParaRPr lang="el-GR" sz="2400" baseline="-25000" smtClean="0">
              <a:latin typeface="Comic Sans MS" pitchFamily="66"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a:xfrm>
            <a:off x="0" y="188913"/>
            <a:ext cx="9144000" cy="360362"/>
          </a:xfrm>
        </p:spPr>
        <p:txBody>
          <a:bodyPr rtlCol="0">
            <a:normAutofit fontScale="90000"/>
          </a:bodyPr>
          <a:lstStyle/>
          <a:p>
            <a:pPr eaLnBrk="1" fontAlgn="auto" hangingPunct="1">
              <a:spcAft>
                <a:spcPts val="0"/>
              </a:spcAft>
              <a:defRPr/>
            </a:pPr>
            <a:r>
              <a:rPr lang="el-GR" sz="3200" b="1" smtClean="0">
                <a:latin typeface="Arial" charset="0"/>
              </a:rPr>
              <a:t>Μοντέλα βαθμολόγησης φερεγγυότητας</a:t>
            </a:r>
            <a:endParaRPr lang="en-GB" sz="3200" b="1" smtClean="0">
              <a:latin typeface="Arial" charset="0"/>
            </a:endParaRPr>
          </a:p>
        </p:txBody>
      </p:sp>
      <p:sp>
        <p:nvSpPr>
          <p:cNvPr id="34819" name="Rectangle 3"/>
          <p:cNvSpPr>
            <a:spLocks noGrp="1" noChangeArrowheads="1"/>
          </p:cNvSpPr>
          <p:nvPr>
            <p:ph type="body" idx="1"/>
          </p:nvPr>
        </p:nvSpPr>
        <p:spPr>
          <a:xfrm>
            <a:off x="179388" y="692150"/>
            <a:ext cx="8964612" cy="5976938"/>
          </a:xfrm>
        </p:spPr>
        <p:txBody>
          <a:bodyPr/>
          <a:lstStyle/>
          <a:p>
            <a:pPr eaLnBrk="1" hangingPunct="1">
              <a:lnSpc>
                <a:spcPct val="80000"/>
              </a:lnSpc>
            </a:pPr>
            <a:r>
              <a:rPr lang="el-GR" sz="2300" smtClean="0">
                <a:latin typeface="Arial" pitchFamily="34" charset="0"/>
              </a:rPr>
              <a:t>Για να χρησιμοποιήσει τα μοντέλα βαθμολόγησης φερεγγυότητας, η διοίκηση πρέπει να διακρίνει τους </a:t>
            </a:r>
            <a:r>
              <a:rPr lang="el-GR" sz="2300" smtClean="0">
                <a:solidFill>
                  <a:srgbClr val="FF9900"/>
                </a:solidFill>
                <a:latin typeface="Arial" pitchFamily="34" charset="0"/>
              </a:rPr>
              <a:t>οικονομικούς και χρηματοοικονομικούς δείκτες</a:t>
            </a:r>
            <a:r>
              <a:rPr lang="el-GR" sz="2300" smtClean="0">
                <a:latin typeface="Arial" pitchFamily="34" charset="0"/>
              </a:rPr>
              <a:t> προσδιορισμού του κινδύνου. </a:t>
            </a:r>
          </a:p>
          <a:p>
            <a:pPr eaLnBrk="1" hangingPunct="1">
              <a:lnSpc>
                <a:spcPct val="80000"/>
              </a:lnSpc>
            </a:pPr>
            <a:r>
              <a:rPr lang="el-GR" sz="2300" smtClean="0">
                <a:latin typeface="Arial" pitchFamily="34" charset="0"/>
              </a:rPr>
              <a:t>Για τα δάνεια προς τα νοικοκυριά, τα βασικά χαρακτηριστικά που θα πρέπει να περιλαμβάνονται είναι το εισόδημα, τα περιουσιακά στοιχεία, η ηλικία, η επαγγελματική ενασχόληση, ο τόπος διαμονής.</a:t>
            </a:r>
          </a:p>
          <a:p>
            <a:pPr eaLnBrk="1" hangingPunct="1">
              <a:lnSpc>
                <a:spcPct val="80000"/>
              </a:lnSpc>
            </a:pPr>
            <a:r>
              <a:rPr lang="el-GR" sz="2300" smtClean="0">
                <a:latin typeface="Arial" pitchFamily="34" charset="0"/>
              </a:rPr>
              <a:t>Για τα δάνεια προς τις επιχειρήσεις, τα βασικά χαρακτηριστικά σχετίζονται με πληροφορίες που βασίζονται στις ταμειακές ροές και τους χρηματοοικονομικούς δείκτες, όπως π.χ. η χρηματοοικονομική μόχλευση της επιχείρησης.</a:t>
            </a:r>
          </a:p>
          <a:p>
            <a:pPr eaLnBrk="1" hangingPunct="1">
              <a:lnSpc>
                <a:spcPct val="80000"/>
              </a:lnSpc>
            </a:pPr>
            <a:r>
              <a:rPr lang="el-GR" sz="2300" smtClean="0">
                <a:latin typeface="Arial" pitchFamily="34" charset="0"/>
              </a:rPr>
              <a:t>Μετά την αναγνώριση των στοιχείων, μία στατιστική τεχνική </a:t>
            </a:r>
            <a:r>
              <a:rPr lang="el-GR" sz="2300" u="sng" smtClean="0">
                <a:solidFill>
                  <a:srgbClr val="FF9900"/>
                </a:solidFill>
                <a:latin typeface="Arial" pitchFamily="34" charset="0"/>
              </a:rPr>
              <a:t>ποσοτικοποιεί την πιθανότητα πιστωτικού κινδύνου</a:t>
            </a:r>
            <a:r>
              <a:rPr lang="el-GR" sz="2300" smtClean="0">
                <a:latin typeface="Arial" pitchFamily="34" charset="0"/>
              </a:rPr>
              <a:t> ή </a:t>
            </a:r>
            <a:r>
              <a:rPr lang="el-GR" sz="2300" u="sng" smtClean="0">
                <a:solidFill>
                  <a:srgbClr val="FF9900"/>
                </a:solidFill>
                <a:latin typeface="Arial" pitchFamily="34" charset="0"/>
              </a:rPr>
              <a:t>διακρίνει τους πελάτες ανάλογα με την φερεγγυότητά τους</a:t>
            </a:r>
            <a:r>
              <a:rPr lang="el-GR" sz="2300" smtClean="0">
                <a:latin typeface="Arial" pitchFamily="34" charset="0"/>
              </a:rPr>
              <a:t>. </a:t>
            </a:r>
          </a:p>
          <a:p>
            <a:pPr eaLnBrk="1" hangingPunct="1">
              <a:lnSpc>
                <a:spcPct val="80000"/>
              </a:lnSpc>
            </a:pPr>
            <a:r>
              <a:rPr lang="el-GR" sz="2300" smtClean="0">
                <a:latin typeface="Arial" pitchFamily="34" charset="0"/>
              </a:rPr>
              <a:t>Υπάρχουν τρεις τύποι μοντέλων: </a:t>
            </a:r>
          </a:p>
          <a:p>
            <a:pPr eaLnBrk="1" hangingPunct="1">
              <a:lnSpc>
                <a:spcPct val="80000"/>
              </a:lnSpc>
            </a:pPr>
            <a:r>
              <a:rPr lang="el-GR" sz="2300" smtClean="0">
                <a:latin typeface="Arial" pitchFamily="34" charset="0"/>
              </a:rPr>
              <a:t>(1) </a:t>
            </a:r>
            <a:r>
              <a:rPr lang="el-GR" sz="2300" smtClean="0">
                <a:solidFill>
                  <a:srgbClr val="FF9900"/>
                </a:solidFill>
                <a:latin typeface="Arial" pitchFamily="34" charset="0"/>
              </a:rPr>
              <a:t>γραμμικά μοντέλα</a:t>
            </a:r>
            <a:r>
              <a:rPr lang="en-US" sz="2300" smtClean="0">
                <a:solidFill>
                  <a:srgbClr val="FF9900"/>
                </a:solidFill>
                <a:latin typeface="Arial" pitchFamily="34" charset="0"/>
              </a:rPr>
              <a:t> </a:t>
            </a:r>
            <a:r>
              <a:rPr lang="el-GR" sz="2300" smtClean="0">
                <a:solidFill>
                  <a:srgbClr val="FF9900"/>
                </a:solidFill>
                <a:latin typeface="Arial" pitchFamily="34" charset="0"/>
              </a:rPr>
              <a:t>πιθανοτήτων (</a:t>
            </a:r>
            <a:r>
              <a:rPr lang="en-US" sz="2300" i="1" smtClean="0">
                <a:solidFill>
                  <a:srgbClr val="FF9900"/>
                </a:solidFill>
                <a:latin typeface="Arial" pitchFamily="34" charset="0"/>
              </a:rPr>
              <a:t>linear probability models</a:t>
            </a:r>
            <a:r>
              <a:rPr lang="en-US" sz="2300" smtClean="0">
                <a:solidFill>
                  <a:srgbClr val="FF9900"/>
                </a:solidFill>
                <a:latin typeface="Arial" pitchFamily="34" charset="0"/>
              </a:rPr>
              <a:t>),</a:t>
            </a:r>
            <a:r>
              <a:rPr lang="en-US" sz="2300" smtClean="0">
                <a:latin typeface="Arial" pitchFamily="34" charset="0"/>
              </a:rPr>
              <a:t> </a:t>
            </a:r>
            <a:endParaRPr lang="el-GR" sz="2300" smtClean="0">
              <a:latin typeface="Arial" pitchFamily="34" charset="0"/>
            </a:endParaRPr>
          </a:p>
          <a:p>
            <a:pPr eaLnBrk="1" hangingPunct="1">
              <a:lnSpc>
                <a:spcPct val="80000"/>
              </a:lnSpc>
            </a:pPr>
            <a:r>
              <a:rPr lang="en-US" sz="2300" smtClean="0">
                <a:latin typeface="Arial" pitchFamily="34" charset="0"/>
              </a:rPr>
              <a:t>(2) </a:t>
            </a:r>
            <a:r>
              <a:rPr lang="en-US" sz="2300" smtClean="0">
                <a:solidFill>
                  <a:srgbClr val="FF9900"/>
                </a:solidFill>
                <a:latin typeface="Arial" pitchFamily="34" charset="0"/>
              </a:rPr>
              <a:t>logit </a:t>
            </a:r>
            <a:r>
              <a:rPr lang="el-GR" sz="2300" smtClean="0">
                <a:solidFill>
                  <a:srgbClr val="FF9900"/>
                </a:solidFill>
                <a:latin typeface="Arial" pitchFamily="34" charset="0"/>
              </a:rPr>
              <a:t>μοντέλα (</a:t>
            </a:r>
            <a:r>
              <a:rPr lang="en-US" sz="2300" i="1" smtClean="0">
                <a:solidFill>
                  <a:srgbClr val="FF9900"/>
                </a:solidFill>
                <a:latin typeface="Arial" pitchFamily="34" charset="0"/>
              </a:rPr>
              <a:t>logit models</a:t>
            </a:r>
            <a:r>
              <a:rPr lang="en-US" sz="2300" smtClean="0">
                <a:solidFill>
                  <a:srgbClr val="FF9900"/>
                </a:solidFill>
                <a:latin typeface="Arial" pitchFamily="34" charset="0"/>
              </a:rPr>
              <a:t>)</a:t>
            </a:r>
            <a:r>
              <a:rPr lang="en-US" sz="2300" smtClean="0">
                <a:latin typeface="Arial" pitchFamily="34" charset="0"/>
              </a:rPr>
              <a:t> </a:t>
            </a:r>
            <a:r>
              <a:rPr lang="el-GR" sz="2300" smtClean="0">
                <a:latin typeface="Arial" pitchFamily="34" charset="0"/>
              </a:rPr>
              <a:t>και </a:t>
            </a:r>
          </a:p>
          <a:p>
            <a:pPr eaLnBrk="1" hangingPunct="1">
              <a:lnSpc>
                <a:spcPct val="80000"/>
              </a:lnSpc>
            </a:pPr>
            <a:r>
              <a:rPr lang="el-GR" sz="2300" smtClean="0">
                <a:latin typeface="Arial" pitchFamily="34" charset="0"/>
              </a:rPr>
              <a:t>(3) </a:t>
            </a:r>
            <a:r>
              <a:rPr lang="el-GR" sz="2300" smtClean="0">
                <a:solidFill>
                  <a:srgbClr val="FF9900"/>
                </a:solidFill>
                <a:latin typeface="Arial" pitchFamily="34" charset="0"/>
              </a:rPr>
              <a:t>γραμμικά μοντέλα διαχωρισμού (</a:t>
            </a:r>
            <a:r>
              <a:rPr lang="en-US" sz="2300" i="1" smtClean="0">
                <a:solidFill>
                  <a:srgbClr val="FF9900"/>
                </a:solidFill>
                <a:latin typeface="Arial" pitchFamily="34" charset="0"/>
              </a:rPr>
              <a:t>linear discriminant models</a:t>
            </a:r>
            <a:r>
              <a:rPr lang="en-US" sz="2300" smtClean="0">
                <a:solidFill>
                  <a:srgbClr val="FF9900"/>
                </a:solidFill>
                <a:latin typeface="Arial" pitchFamily="34" charset="0"/>
              </a:rPr>
              <a:t>).</a:t>
            </a:r>
            <a:r>
              <a:rPr lang="el-GR" sz="1800" smtClean="0">
                <a:latin typeface="Arial" pitchFamily="34" charset="0"/>
              </a:rPr>
              <a:t>    </a:t>
            </a:r>
            <a:endParaRPr lang="en-GB" sz="1800" b="1" smtClean="0">
              <a:latin typeface="Arial" pitchFamily="34" charset="0"/>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a:xfrm>
            <a:off x="685800" y="0"/>
            <a:ext cx="7772400" cy="476250"/>
          </a:xfrm>
        </p:spPr>
        <p:txBody>
          <a:bodyPr rtlCol="0">
            <a:normAutofit fontScale="90000"/>
          </a:bodyPr>
          <a:lstStyle/>
          <a:p>
            <a:pPr eaLnBrk="1" fontAlgn="auto" hangingPunct="1">
              <a:spcAft>
                <a:spcPts val="0"/>
              </a:spcAft>
              <a:defRPr/>
            </a:pPr>
            <a:r>
              <a:rPr lang="el-GR" sz="3200" b="1" smtClean="0">
                <a:latin typeface="Arial" charset="0"/>
              </a:rPr>
              <a:t>Γραμμικά μοντέλα πιθανοτήτων</a:t>
            </a:r>
            <a:endParaRPr lang="en-GB" sz="3200" b="1" smtClean="0">
              <a:latin typeface="Arial" charset="0"/>
            </a:endParaRPr>
          </a:p>
        </p:txBody>
      </p:sp>
      <p:sp>
        <p:nvSpPr>
          <p:cNvPr id="35843" name="Rectangle 3"/>
          <p:cNvSpPr>
            <a:spLocks noGrp="1" noChangeArrowheads="1"/>
          </p:cNvSpPr>
          <p:nvPr>
            <p:ph type="body" idx="1"/>
          </p:nvPr>
        </p:nvSpPr>
        <p:spPr>
          <a:xfrm>
            <a:off x="0" y="549275"/>
            <a:ext cx="9144000" cy="6119813"/>
          </a:xfrm>
        </p:spPr>
        <p:txBody>
          <a:bodyPr/>
          <a:lstStyle/>
          <a:p>
            <a:pPr eaLnBrk="1" hangingPunct="1">
              <a:lnSpc>
                <a:spcPct val="90000"/>
              </a:lnSpc>
            </a:pPr>
            <a:r>
              <a:rPr lang="el-GR" sz="2400" smtClean="0">
                <a:latin typeface="Arial" pitchFamily="34" charset="0"/>
              </a:rPr>
              <a:t>Τα γραμμικά μοντέλα πιθανοτήτων χρησιμοποιούν </a:t>
            </a:r>
            <a:r>
              <a:rPr lang="el-GR" sz="2400" smtClean="0">
                <a:solidFill>
                  <a:srgbClr val="FF9900"/>
                </a:solidFill>
                <a:latin typeface="Arial" pitchFamily="34" charset="0"/>
              </a:rPr>
              <a:t>παλαιότερα στοιχεία</a:t>
            </a:r>
            <a:r>
              <a:rPr lang="el-GR" sz="2400" smtClean="0">
                <a:latin typeface="Arial" pitchFamily="34" charset="0"/>
              </a:rPr>
              <a:t>, όπως π.χ. χρηματοοικονομικούς δείκτες, ως δεδομένα σε ένα μοντέλο για να εξηγήσουν </a:t>
            </a:r>
            <a:r>
              <a:rPr lang="el-GR" sz="2400" smtClean="0">
                <a:solidFill>
                  <a:srgbClr val="FF9900"/>
                </a:solidFill>
                <a:latin typeface="Arial" pitchFamily="34" charset="0"/>
              </a:rPr>
              <a:t>το ιστορικό αποπληρωμής παλαιότερων δανείων.</a:t>
            </a:r>
            <a:r>
              <a:rPr lang="el-GR" sz="2400" smtClean="0">
                <a:latin typeface="Arial" pitchFamily="34" charset="0"/>
              </a:rPr>
              <a:t> Η σχετική σημασία των διαφόρων παραγόντων που λαμβάνονται υπόψη για να αποτιμήσουν παλαιότερα ιστορικά στοιχεία, χρησιμοποιούνται για τα καινούργια δάνεια.</a:t>
            </a:r>
          </a:p>
          <a:p>
            <a:pPr eaLnBrk="1" hangingPunct="1">
              <a:lnSpc>
                <a:spcPct val="90000"/>
              </a:lnSpc>
            </a:pPr>
            <a:r>
              <a:rPr lang="el-GR" sz="2400" smtClean="0">
                <a:latin typeface="Arial" pitchFamily="34" charset="0"/>
              </a:rPr>
              <a:t>Τα μοντέλα αυτά καταλήγουν σε μια σχέση του τύπου: </a:t>
            </a:r>
            <a:r>
              <a:rPr lang="el-GR" sz="2400" smtClean="0">
                <a:solidFill>
                  <a:srgbClr val="FF9900"/>
                </a:solidFill>
                <a:latin typeface="Arial" pitchFamily="34" charset="0"/>
              </a:rPr>
              <a:t>Ζ = </a:t>
            </a:r>
            <a:r>
              <a:rPr lang="en-US" sz="2400" smtClean="0">
                <a:solidFill>
                  <a:srgbClr val="FF9900"/>
                </a:solidFill>
                <a:latin typeface="Arial" pitchFamily="34" charset="0"/>
              </a:rPr>
              <a:t>f (X)</a:t>
            </a:r>
            <a:r>
              <a:rPr lang="el-GR" sz="2400" smtClean="0">
                <a:solidFill>
                  <a:srgbClr val="556BB1"/>
                </a:solidFill>
                <a:latin typeface="Arial" pitchFamily="34" charset="0"/>
              </a:rPr>
              <a:t> </a:t>
            </a:r>
            <a:r>
              <a:rPr lang="el-GR" sz="2400" smtClean="0">
                <a:latin typeface="Arial" pitchFamily="34" charset="0"/>
              </a:rPr>
              <a:t>όπου </a:t>
            </a:r>
            <a:r>
              <a:rPr lang="el-GR" sz="2400" smtClean="0">
                <a:solidFill>
                  <a:srgbClr val="FF9900"/>
                </a:solidFill>
                <a:latin typeface="Arial" pitchFamily="34" charset="0"/>
              </a:rPr>
              <a:t>Ζ είναι η βαθμολογία</a:t>
            </a:r>
            <a:r>
              <a:rPr lang="el-GR" sz="2400" smtClean="0">
                <a:latin typeface="Arial" pitchFamily="34" charset="0"/>
              </a:rPr>
              <a:t> που προκύπτει για ένα δανειζόμενο (άτομο ή επιχείρηση) και </a:t>
            </a:r>
            <a:r>
              <a:rPr lang="el-GR" sz="2400" smtClean="0">
                <a:solidFill>
                  <a:srgbClr val="FF9900"/>
                </a:solidFill>
                <a:latin typeface="Arial" pitchFamily="34" charset="0"/>
              </a:rPr>
              <a:t>Χ είναι ένα σύνολο επεξηγηματικών μεταβλητών</a:t>
            </a:r>
            <a:r>
              <a:rPr lang="el-GR" sz="2400" smtClean="0">
                <a:latin typeface="Arial" pitchFamily="34" charset="0"/>
              </a:rPr>
              <a:t>, όπως εισόδημα, ηλικία, επάγγελμα, οικονομικοί δείκτες, π.χ. μόχλευση, καθώς και μακροοικονομικές μεταβλητές.</a:t>
            </a:r>
          </a:p>
          <a:p>
            <a:pPr eaLnBrk="1" hangingPunct="1">
              <a:lnSpc>
                <a:spcPct val="90000"/>
              </a:lnSpc>
            </a:pPr>
            <a:r>
              <a:rPr lang="el-GR" sz="2400" smtClean="0">
                <a:latin typeface="Arial" pitchFamily="34" charset="0"/>
              </a:rPr>
              <a:t>Το απλούστερο μοντέλο είναι το γραμμικό, στο οποίο η συνάρτηση </a:t>
            </a:r>
            <a:r>
              <a:rPr lang="en-US" sz="2400" smtClean="0">
                <a:latin typeface="Arial" pitchFamily="34" charset="0"/>
              </a:rPr>
              <a:t>f </a:t>
            </a:r>
            <a:r>
              <a:rPr lang="el-GR" sz="2400" smtClean="0">
                <a:latin typeface="Arial" pitchFamily="34" charset="0"/>
              </a:rPr>
              <a:t>είναι γραμμική και </a:t>
            </a:r>
            <a:r>
              <a:rPr lang="el-GR" sz="2400" smtClean="0">
                <a:solidFill>
                  <a:srgbClr val="FF9900"/>
                </a:solidFill>
                <a:latin typeface="Arial" pitchFamily="34" charset="0"/>
              </a:rPr>
              <a:t>το Ζ παίρνει τιμές 1, αν ο δανειζόμενος έχει αθετήσει την πληρωμή δανείου, και 0 αν όχι.</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ChangeArrowheads="1"/>
          </p:cNvSpPr>
          <p:nvPr>
            <p:ph type="title"/>
          </p:nvPr>
        </p:nvSpPr>
        <p:spPr>
          <a:xfrm>
            <a:off x="685800" y="0"/>
            <a:ext cx="7772400" cy="476250"/>
          </a:xfrm>
        </p:spPr>
        <p:txBody>
          <a:bodyPr rtlCol="0">
            <a:normAutofit fontScale="90000"/>
          </a:bodyPr>
          <a:lstStyle/>
          <a:p>
            <a:pPr eaLnBrk="1" fontAlgn="auto" hangingPunct="1">
              <a:spcAft>
                <a:spcPts val="0"/>
              </a:spcAft>
              <a:defRPr/>
            </a:pPr>
            <a:r>
              <a:rPr lang="el-GR" sz="3200" b="1" smtClean="0">
                <a:latin typeface="Arial" charset="0"/>
              </a:rPr>
              <a:t>Παράδειγμα</a:t>
            </a:r>
            <a:endParaRPr lang="en-GB" sz="3200" b="1" smtClean="0">
              <a:latin typeface="Arial" charset="0"/>
            </a:endParaRPr>
          </a:p>
        </p:txBody>
      </p:sp>
      <p:sp>
        <p:nvSpPr>
          <p:cNvPr id="36867" name="Rectangle 3"/>
          <p:cNvSpPr>
            <a:spLocks noGrp="1" noChangeArrowheads="1"/>
          </p:cNvSpPr>
          <p:nvPr>
            <p:ph type="body" idx="1"/>
          </p:nvPr>
        </p:nvSpPr>
        <p:spPr>
          <a:xfrm>
            <a:off x="0" y="549275"/>
            <a:ext cx="9144000" cy="6308725"/>
          </a:xfrm>
        </p:spPr>
        <p:txBody>
          <a:bodyPr/>
          <a:lstStyle/>
          <a:p>
            <a:pPr eaLnBrk="1" hangingPunct="1">
              <a:lnSpc>
                <a:spcPct val="90000"/>
              </a:lnSpc>
            </a:pPr>
            <a:r>
              <a:rPr lang="el-GR" sz="2400" smtClean="0">
                <a:latin typeface="Arial" pitchFamily="34" charset="0"/>
              </a:rPr>
              <a:t>Έστω ότι υπάρχουν δύο παράγοντες που επιδρούν στην παλαιότερη συμπεριφορά των δανειζόμενων: Χ</a:t>
            </a:r>
            <a:r>
              <a:rPr lang="el-GR" sz="2400" baseline="-25000" smtClean="0">
                <a:latin typeface="Arial" pitchFamily="34" charset="0"/>
              </a:rPr>
              <a:t>1</a:t>
            </a:r>
            <a:r>
              <a:rPr lang="el-GR" sz="2400" smtClean="0">
                <a:latin typeface="Arial" pitchFamily="34" charset="0"/>
              </a:rPr>
              <a:t> που είναι ο βαθμός μόχλευσης της επιχείρησης (χρέος προς συνολικό ενεργητικό) και Χ</a:t>
            </a:r>
            <a:r>
              <a:rPr lang="el-GR" sz="2400" baseline="-25000" smtClean="0">
                <a:latin typeface="Arial" pitchFamily="34" charset="0"/>
              </a:rPr>
              <a:t>2</a:t>
            </a:r>
            <a:r>
              <a:rPr lang="el-GR" sz="2400" smtClean="0">
                <a:latin typeface="Arial" pitchFamily="34" charset="0"/>
              </a:rPr>
              <a:t> που είναι ένας δείκτης ρευστότητας (π.χ. κυκλοφορούν ενεργητικό προς βραχυπρόθεσμες υποχρεώσεις). Βασιζόμενοι σε ιστορικές τιμές (αποπληρωμή δανείων εξοπλισμού επιχειρήσεων), το γραμμικό μοντέλο πιθανοτήτων εκτιμάται σε</a:t>
            </a:r>
            <a:r>
              <a:rPr lang="en-US" sz="2400" smtClean="0">
                <a:latin typeface="Arial" pitchFamily="34" charset="0"/>
              </a:rPr>
              <a:t>:</a:t>
            </a:r>
            <a:endParaRPr lang="el-GR" sz="2400" smtClean="0">
              <a:latin typeface="Arial" pitchFamily="34" charset="0"/>
            </a:endParaRPr>
          </a:p>
          <a:p>
            <a:pPr algn="ctr" eaLnBrk="1" hangingPunct="1">
              <a:lnSpc>
                <a:spcPct val="90000"/>
              </a:lnSpc>
              <a:buFontTx/>
              <a:buNone/>
            </a:pPr>
            <a:r>
              <a:rPr lang="en-US" sz="2400" smtClean="0">
                <a:solidFill>
                  <a:srgbClr val="FF9900"/>
                </a:solidFill>
                <a:latin typeface="Arial" pitchFamily="34" charset="0"/>
              </a:rPr>
              <a:t>Z</a:t>
            </a:r>
            <a:r>
              <a:rPr lang="en-US" sz="2400" baseline="-25000" smtClean="0">
                <a:solidFill>
                  <a:srgbClr val="FF9900"/>
                </a:solidFill>
                <a:latin typeface="Arial" pitchFamily="34" charset="0"/>
              </a:rPr>
              <a:t>i</a:t>
            </a:r>
            <a:r>
              <a:rPr lang="el-GR" sz="2400" smtClean="0">
                <a:solidFill>
                  <a:srgbClr val="FF9900"/>
                </a:solidFill>
                <a:latin typeface="Arial" pitchFamily="34" charset="0"/>
              </a:rPr>
              <a:t> = 1,5 Χ</a:t>
            </a:r>
            <a:r>
              <a:rPr lang="el-GR" sz="2400" baseline="-25000" smtClean="0">
                <a:solidFill>
                  <a:srgbClr val="FF9900"/>
                </a:solidFill>
                <a:latin typeface="Arial" pitchFamily="34" charset="0"/>
              </a:rPr>
              <a:t>1</a:t>
            </a:r>
            <a:r>
              <a:rPr lang="el-GR" sz="2400" smtClean="0">
                <a:solidFill>
                  <a:srgbClr val="FF9900"/>
                </a:solidFill>
                <a:latin typeface="Arial" pitchFamily="34" charset="0"/>
              </a:rPr>
              <a:t> - 0,1 Χ</a:t>
            </a:r>
            <a:r>
              <a:rPr lang="el-GR" sz="2400" baseline="-25000" smtClean="0">
                <a:solidFill>
                  <a:srgbClr val="FF9900"/>
                </a:solidFill>
                <a:latin typeface="Arial" pitchFamily="34" charset="0"/>
              </a:rPr>
              <a:t>2</a:t>
            </a:r>
            <a:endParaRPr lang="el-GR" sz="2400" smtClean="0">
              <a:solidFill>
                <a:srgbClr val="FF9900"/>
              </a:solidFill>
              <a:latin typeface="Arial" pitchFamily="34" charset="0"/>
            </a:endParaRPr>
          </a:p>
          <a:p>
            <a:pPr eaLnBrk="1" hangingPunct="1">
              <a:lnSpc>
                <a:spcPct val="90000"/>
              </a:lnSpc>
              <a:buFontTx/>
              <a:buNone/>
            </a:pPr>
            <a:r>
              <a:rPr lang="el-GR" sz="2400" smtClean="0">
                <a:latin typeface="Arial" pitchFamily="34" charset="0"/>
              </a:rPr>
              <a:t>	Έστω ότι για μία συγκεκριμένη επιχείρηση ισχύει ότι Χ</a:t>
            </a:r>
            <a:r>
              <a:rPr lang="el-GR" sz="2400" baseline="-25000" smtClean="0">
                <a:latin typeface="Arial" pitchFamily="34" charset="0"/>
              </a:rPr>
              <a:t>1 </a:t>
            </a:r>
            <a:r>
              <a:rPr lang="el-GR" sz="2400" smtClean="0">
                <a:latin typeface="Arial" pitchFamily="34" charset="0"/>
              </a:rPr>
              <a:t>= 0,6 και Χ</a:t>
            </a:r>
            <a:r>
              <a:rPr lang="el-GR" sz="2400" baseline="-25000" smtClean="0">
                <a:latin typeface="Arial" pitchFamily="34" charset="0"/>
              </a:rPr>
              <a:t>2 </a:t>
            </a:r>
            <a:r>
              <a:rPr lang="el-GR" sz="2400" smtClean="0">
                <a:latin typeface="Arial" pitchFamily="34" charset="0"/>
              </a:rPr>
              <a:t>= </a:t>
            </a:r>
            <a:r>
              <a:rPr lang="en-US" sz="2400" smtClean="0">
                <a:latin typeface="Arial" pitchFamily="34" charset="0"/>
              </a:rPr>
              <a:t>2</a:t>
            </a:r>
            <a:r>
              <a:rPr lang="el-GR" sz="2400" smtClean="0">
                <a:latin typeface="Arial" pitchFamily="34" charset="0"/>
              </a:rPr>
              <a:t>, τότε η αναμενόμενη πιθανότητα αθέτησης της πληρωμής ανέρχεται σε Ζ = 0,7. Το αποτέλεσμα αυτό ερμηνεύεται ως πιθανότητα 70% η εταιρεία να μην αποπληρώσει το δάνειο.</a:t>
            </a:r>
          </a:p>
          <a:p>
            <a:pPr eaLnBrk="1" hangingPunct="1">
              <a:lnSpc>
                <a:spcPct val="90000"/>
              </a:lnSpc>
            </a:pPr>
            <a:r>
              <a:rPr lang="el-GR" sz="2400" smtClean="0">
                <a:latin typeface="Arial" pitchFamily="34" charset="0"/>
              </a:rPr>
              <a:t>Αν και η τεχνική είναι απλή, το βασικό μειονέκτημα εστιάζεται στο γεγονός ότι οι αναμενόμενες (εκτιμώμενες) πιθανότητες μη αποπληρωμής μπορεί να βρίσκονται εκτός του διαστήματος [0,1].</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685800" y="0"/>
            <a:ext cx="7772400" cy="476250"/>
          </a:xfrm>
        </p:spPr>
        <p:txBody>
          <a:bodyPr rtlCol="0">
            <a:normAutofit fontScale="90000"/>
          </a:bodyPr>
          <a:lstStyle/>
          <a:p>
            <a:pPr eaLnBrk="1" fontAlgn="auto" hangingPunct="1">
              <a:spcAft>
                <a:spcPts val="0"/>
              </a:spcAft>
              <a:defRPr/>
            </a:pPr>
            <a:r>
              <a:rPr lang="el-GR" sz="3200" b="1" smtClean="0">
                <a:latin typeface="Arial" charset="0"/>
              </a:rPr>
              <a:t>Γραμμικά μοντέλα διαχωρισμού</a:t>
            </a:r>
            <a:endParaRPr lang="en-GB" sz="3200" b="1" smtClean="0">
              <a:latin typeface="Arial" charset="0"/>
            </a:endParaRPr>
          </a:p>
        </p:txBody>
      </p:sp>
      <p:sp>
        <p:nvSpPr>
          <p:cNvPr id="37891" name="Rectangle 3"/>
          <p:cNvSpPr>
            <a:spLocks noGrp="1" noChangeArrowheads="1"/>
          </p:cNvSpPr>
          <p:nvPr>
            <p:ph type="body" idx="1"/>
          </p:nvPr>
        </p:nvSpPr>
        <p:spPr>
          <a:xfrm>
            <a:off x="0" y="549275"/>
            <a:ext cx="9144000" cy="6119813"/>
          </a:xfrm>
        </p:spPr>
        <p:txBody>
          <a:bodyPr/>
          <a:lstStyle/>
          <a:p>
            <a:pPr eaLnBrk="1" hangingPunct="1">
              <a:lnSpc>
                <a:spcPct val="80000"/>
              </a:lnSpc>
            </a:pPr>
            <a:r>
              <a:rPr lang="el-GR" sz="2100" smtClean="0">
                <a:latin typeface="Arial" pitchFamily="34" charset="0"/>
              </a:rPr>
              <a:t>Ενώ τα προηγούμενα μοντέλα προέβλεπαν μία τιμή για την αναμενόμενη πιθανότητα μη αποπληρωμής σε περίπτωση χορήγησης ενός δανείου, τα γραμμικά μοντέλα διαχωρισμού </a:t>
            </a:r>
            <a:r>
              <a:rPr lang="el-GR" sz="2100" smtClean="0">
                <a:solidFill>
                  <a:srgbClr val="FF9900"/>
                </a:solidFill>
                <a:latin typeface="Arial" pitchFamily="34" charset="0"/>
              </a:rPr>
              <a:t>διακρίνουν τους πελάτες σε κατηγορίες ανάλογα με την υψηλή ή χαμηλή πιθανότητα αθέτησης των πληρωμών.</a:t>
            </a:r>
          </a:p>
          <a:p>
            <a:pPr eaLnBrk="1" hangingPunct="1">
              <a:lnSpc>
                <a:spcPct val="80000"/>
              </a:lnSpc>
            </a:pPr>
            <a:r>
              <a:rPr lang="el-GR" sz="2100" smtClean="0">
                <a:latin typeface="Arial" pitchFamily="34" charset="0"/>
              </a:rPr>
              <a:t>Για παράδειγμα, το υπόδειγμα </a:t>
            </a:r>
            <a:r>
              <a:rPr lang="en-US" sz="2100" smtClean="0">
                <a:latin typeface="Arial" pitchFamily="34" charset="0"/>
              </a:rPr>
              <a:t>Altman </a:t>
            </a:r>
            <a:r>
              <a:rPr lang="el-GR" sz="2100" smtClean="0">
                <a:latin typeface="Arial" pitchFamily="34" charset="0"/>
              </a:rPr>
              <a:t>έχει 5 μεταβλητές:</a:t>
            </a:r>
          </a:p>
          <a:p>
            <a:pPr lvl="1" eaLnBrk="1" hangingPunct="1">
              <a:lnSpc>
                <a:spcPct val="80000"/>
              </a:lnSpc>
            </a:pPr>
            <a:r>
              <a:rPr lang="el-GR" sz="2100" smtClean="0">
                <a:solidFill>
                  <a:srgbClr val="FF9900"/>
                </a:solidFill>
                <a:latin typeface="Arial" pitchFamily="34" charset="0"/>
              </a:rPr>
              <a:t>Χ</a:t>
            </a:r>
            <a:r>
              <a:rPr lang="el-GR" sz="2100" baseline="-25000" smtClean="0">
                <a:solidFill>
                  <a:srgbClr val="FF9900"/>
                </a:solidFill>
                <a:latin typeface="Arial" pitchFamily="34" charset="0"/>
              </a:rPr>
              <a:t>1</a:t>
            </a:r>
            <a:r>
              <a:rPr lang="el-GR" sz="2100" smtClean="0">
                <a:solidFill>
                  <a:srgbClr val="FF9900"/>
                </a:solidFill>
                <a:latin typeface="Arial" pitchFamily="34" charset="0"/>
              </a:rPr>
              <a:t> = Κεφάλαιο κίνησης / συνολικό ενεργητικό</a:t>
            </a:r>
          </a:p>
          <a:p>
            <a:pPr lvl="1" eaLnBrk="1" hangingPunct="1">
              <a:lnSpc>
                <a:spcPct val="80000"/>
              </a:lnSpc>
            </a:pPr>
            <a:r>
              <a:rPr lang="el-GR" sz="2100" smtClean="0">
                <a:solidFill>
                  <a:srgbClr val="FF9900"/>
                </a:solidFill>
                <a:latin typeface="Arial" pitchFamily="34" charset="0"/>
              </a:rPr>
              <a:t>Χ</a:t>
            </a:r>
            <a:r>
              <a:rPr lang="el-GR" sz="2100" baseline="-25000" smtClean="0">
                <a:solidFill>
                  <a:srgbClr val="FF9900"/>
                </a:solidFill>
                <a:latin typeface="Arial" pitchFamily="34" charset="0"/>
              </a:rPr>
              <a:t>2</a:t>
            </a:r>
            <a:r>
              <a:rPr lang="el-GR" sz="2100" smtClean="0">
                <a:solidFill>
                  <a:srgbClr val="FF9900"/>
                </a:solidFill>
                <a:latin typeface="Arial" pitchFamily="34" charset="0"/>
              </a:rPr>
              <a:t> = Παρακρατηθέντα κέρδη / συνολικό ενεργητικό</a:t>
            </a:r>
          </a:p>
          <a:p>
            <a:pPr lvl="1" eaLnBrk="1" hangingPunct="1">
              <a:lnSpc>
                <a:spcPct val="80000"/>
              </a:lnSpc>
            </a:pPr>
            <a:r>
              <a:rPr lang="el-GR" sz="2100" smtClean="0">
                <a:solidFill>
                  <a:srgbClr val="FF9900"/>
                </a:solidFill>
                <a:latin typeface="Arial" pitchFamily="34" charset="0"/>
              </a:rPr>
              <a:t>Χ</a:t>
            </a:r>
            <a:r>
              <a:rPr lang="el-GR" sz="2100" baseline="-25000" smtClean="0">
                <a:solidFill>
                  <a:srgbClr val="FF9900"/>
                </a:solidFill>
                <a:latin typeface="Arial" pitchFamily="34" charset="0"/>
              </a:rPr>
              <a:t>3</a:t>
            </a:r>
            <a:r>
              <a:rPr lang="el-GR" sz="2100" smtClean="0">
                <a:solidFill>
                  <a:srgbClr val="FF9900"/>
                </a:solidFill>
                <a:latin typeface="Arial" pitchFamily="34" charset="0"/>
              </a:rPr>
              <a:t> = Κέρδη προ τόκων και φόρων / συνολικό ενεργητικό</a:t>
            </a:r>
          </a:p>
          <a:p>
            <a:pPr lvl="1" eaLnBrk="1" hangingPunct="1">
              <a:lnSpc>
                <a:spcPct val="80000"/>
              </a:lnSpc>
            </a:pPr>
            <a:r>
              <a:rPr lang="el-GR" sz="2100" smtClean="0">
                <a:solidFill>
                  <a:srgbClr val="FF9900"/>
                </a:solidFill>
                <a:latin typeface="Arial" pitchFamily="34" charset="0"/>
              </a:rPr>
              <a:t>Χ</a:t>
            </a:r>
            <a:r>
              <a:rPr lang="el-GR" sz="2100" baseline="-25000" smtClean="0">
                <a:solidFill>
                  <a:srgbClr val="FF9900"/>
                </a:solidFill>
                <a:latin typeface="Arial" pitchFamily="34" charset="0"/>
              </a:rPr>
              <a:t>4</a:t>
            </a:r>
            <a:r>
              <a:rPr lang="el-GR" sz="2100" smtClean="0">
                <a:solidFill>
                  <a:srgbClr val="FF9900"/>
                </a:solidFill>
                <a:latin typeface="Arial" pitchFamily="34" charset="0"/>
              </a:rPr>
              <a:t> = Αγοραία αξία ιδίων κεφαλαίων / λογιστική αξία συνολικού χρέους</a:t>
            </a:r>
          </a:p>
          <a:p>
            <a:pPr lvl="1" eaLnBrk="1" hangingPunct="1">
              <a:lnSpc>
                <a:spcPct val="80000"/>
              </a:lnSpc>
            </a:pPr>
            <a:r>
              <a:rPr lang="el-GR" sz="2100" smtClean="0">
                <a:solidFill>
                  <a:srgbClr val="FF9900"/>
                </a:solidFill>
                <a:latin typeface="Arial" pitchFamily="34" charset="0"/>
              </a:rPr>
              <a:t>Χ</a:t>
            </a:r>
            <a:r>
              <a:rPr lang="el-GR" sz="2100" baseline="-25000" smtClean="0">
                <a:solidFill>
                  <a:srgbClr val="FF9900"/>
                </a:solidFill>
                <a:latin typeface="Arial" pitchFamily="34" charset="0"/>
              </a:rPr>
              <a:t>5</a:t>
            </a:r>
            <a:r>
              <a:rPr lang="el-GR" sz="2100" smtClean="0">
                <a:solidFill>
                  <a:srgbClr val="FF9900"/>
                </a:solidFill>
                <a:latin typeface="Arial" pitchFamily="34" charset="0"/>
              </a:rPr>
              <a:t> = Πωλήσεις / συνολικό ενεργητικό</a:t>
            </a:r>
          </a:p>
          <a:p>
            <a:pPr eaLnBrk="1" hangingPunct="1">
              <a:lnSpc>
                <a:spcPct val="80000"/>
              </a:lnSpc>
            </a:pPr>
            <a:r>
              <a:rPr lang="el-GR" sz="2100" smtClean="0">
                <a:latin typeface="Arial" pitchFamily="34" charset="0"/>
              </a:rPr>
              <a:t>Ο στόχος της ανάλυσης είναι ο </a:t>
            </a:r>
            <a:r>
              <a:rPr lang="el-GR" sz="2100" smtClean="0">
                <a:solidFill>
                  <a:srgbClr val="FF9900"/>
                </a:solidFill>
                <a:latin typeface="Arial" pitchFamily="34" charset="0"/>
              </a:rPr>
              <a:t>διαχωρισμός των επιχειρήσεων σε χρεοκοπημένες εταιρείες και σε μη χρεοκοπημένες εταιρείες.</a:t>
            </a:r>
            <a:r>
              <a:rPr lang="el-GR" sz="2100" smtClean="0">
                <a:latin typeface="Arial" pitchFamily="34" charset="0"/>
              </a:rPr>
              <a:t> Η εξίσωση της αξιολόγησης έχει τη μορφή:</a:t>
            </a:r>
          </a:p>
          <a:p>
            <a:pPr algn="ctr" eaLnBrk="1" hangingPunct="1">
              <a:lnSpc>
                <a:spcPct val="80000"/>
              </a:lnSpc>
              <a:buFontTx/>
              <a:buNone/>
            </a:pPr>
            <a:r>
              <a:rPr lang="el-GR" sz="2100" smtClean="0">
                <a:solidFill>
                  <a:srgbClr val="FF9900"/>
                </a:solidFill>
                <a:latin typeface="Arial" pitchFamily="34" charset="0"/>
              </a:rPr>
              <a:t>Ζ = 1,2 Χ</a:t>
            </a:r>
            <a:r>
              <a:rPr lang="el-GR" sz="2100" baseline="-25000" smtClean="0">
                <a:solidFill>
                  <a:srgbClr val="FF9900"/>
                </a:solidFill>
                <a:latin typeface="Arial" pitchFamily="34" charset="0"/>
              </a:rPr>
              <a:t>1</a:t>
            </a:r>
            <a:r>
              <a:rPr lang="el-GR" sz="2100" smtClean="0">
                <a:solidFill>
                  <a:srgbClr val="FF9900"/>
                </a:solidFill>
                <a:latin typeface="Arial" pitchFamily="34" charset="0"/>
              </a:rPr>
              <a:t> + 1,4 Χ</a:t>
            </a:r>
            <a:r>
              <a:rPr lang="el-GR" sz="2100" baseline="-25000" smtClean="0">
                <a:solidFill>
                  <a:srgbClr val="FF9900"/>
                </a:solidFill>
                <a:latin typeface="Arial" pitchFamily="34" charset="0"/>
              </a:rPr>
              <a:t>2</a:t>
            </a:r>
            <a:r>
              <a:rPr lang="el-GR" sz="2100" smtClean="0">
                <a:solidFill>
                  <a:srgbClr val="FF9900"/>
                </a:solidFill>
                <a:latin typeface="Arial" pitchFamily="34" charset="0"/>
              </a:rPr>
              <a:t> + 3,3 Χ</a:t>
            </a:r>
            <a:r>
              <a:rPr lang="el-GR" sz="2100" baseline="-25000" smtClean="0">
                <a:solidFill>
                  <a:srgbClr val="FF9900"/>
                </a:solidFill>
                <a:latin typeface="Arial" pitchFamily="34" charset="0"/>
              </a:rPr>
              <a:t>3</a:t>
            </a:r>
            <a:r>
              <a:rPr lang="el-GR" sz="2100" smtClean="0">
                <a:solidFill>
                  <a:srgbClr val="FF9900"/>
                </a:solidFill>
                <a:latin typeface="Arial" pitchFamily="34" charset="0"/>
              </a:rPr>
              <a:t> + 0,6 Χ</a:t>
            </a:r>
            <a:r>
              <a:rPr lang="el-GR" sz="2100" baseline="-25000" smtClean="0">
                <a:solidFill>
                  <a:srgbClr val="FF9900"/>
                </a:solidFill>
                <a:latin typeface="Arial" pitchFamily="34" charset="0"/>
              </a:rPr>
              <a:t>4</a:t>
            </a:r>
            <a:r>
              <a:rPr lang="el-GR" sz="2100" smtClean="0">
                <a:solidFill>
                  <a:srgbClr val="FF9900"/>
                </a:solidFill>
                <a:latin typeface="Arial" pitchFamily="34" charset="0"/>
              </a:rPr>
              <a:t> + 1,0 Χ</a:t>
            </a:r>
            <a:r>
              <a:rPr lang="el-GR" sz="2100" baseline="-25000" smtClean="0">
                <a:solidFill>
                  <a:srgbClr val="FF9900"/>
                </a:solidFill>
                <a:latin typeface="Arial" pitchFamily="34" charset="0"/>
              </a:rPr>
              <a:t>5</a:t>
            </a:r>
            <a:endParaRPr lang="en-US" sz="2100" baseline="-25000" smtClean="0">
              <a:solidFill>
                <a:srgbClr val="FF9900"/>
              </a:solidFill>
              <a:latin typeface="Arial" pitchFamily="34" charset="0"/>
            </a:endParaRPr>
          </a:p>
          <a:p>
            <a:pPr eaLnBrk="1" hangingPunct="1">
              <a:lnSpc>
                <a:spcPct val="80000"/>
              </a:lnSpc>
            </a:pPr>
            <a:r>
              <a:rPr lang="el-GR" sz="2100" smtClean="0">
                <a:latin typeface="Arial" pitchFamily="34" charset="0"/>
              </a:rPr>
              <a:t>Όσο </a:t>
            </a:r>
            <a:r>
              <a:rPr lang="el-GR" sz="2100" smtClean="0">
                <a:solidFill>
                  <a:srgbClr val="FF9900"/>
                </a:solidFill>
                <a:latin typeface="Arial" pitchFamily="34" charset="0"/>
              </a:rPr>
              <a:t>υψηλότερη είναι η τιμή του Ζ, τόσο χαμηλότερη είναι η κατάταξη της εταιρείας</a:t>
            </a:r>
            <a:r>
              <a:rPr lang="el-GR" sz="2100" smtClean="0">
                <a:latin typeface="Arial" pitchFamily="34" charset="0"/>
              </a:rPr>
              <a:t> με βάση την πιθανότητα εμφάνισης πιστωτικού κινδύνου. Συνεπώς μικρές ή αρνητικές τιμές του Ζ μπορεί να συνδυάζονται με υψηλή πιθανότητα αθέτησης των υποχρεώσεων. Αν </a:t>
            </a:r>
            <a:r>
              <a:rPr lang="el-GR" sz="2100" smtClean="0">
                <a:solidFill>
                  <a:srgbClr val="FF9900"/>
                </a:solidFill>
                <a:latin typeface="Arial" pitchFamily="34" charset="0"/>
              </a:rPr>
              <a:t>Ζ&lt;1,81</a:t>
            </a:r>
            <a:r>
              <a:rPr lang="el-GR" sz="2100" smtClean="0">
                <a:latin typeface="Arial" pitchFamily="34" charset="0"/>
              </a:rPr>
              <a:t>, αυτό αποδίδεται στην ομάδα πτώχευσης (αλλιώς στην ομάδα μη πτώχευσης).</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ChangeArrowheads="1"/>
          </p:cNvSpPr>
          <p:nvPr>
            <p:ph type="title"/>
          </p:nvPr>
        </p:nvSpPr>
        <p:spPr>
          <a:xfrm>
            <a:off x="827088" y="0"/>
            <a:ext cx="7543800" cy="404813"/>
          </a:xfrm>
        </p:spPr>
        <p:txBody>
          <a:bodyPr rtlCol="0">
            <a:normAutofit fontScale="90000"/>
          </a:bodyPr>
          <a:lstStyle/>
          <a:p>
            <a:pPr eaLnBrk="1" fontAlgn="auto" hangingPunct="1">
              <a:spcAft>
                <a:spcPts val="0"/>
              </a:spcAft>
              <a:defRPr/>
            </a:pPr>
            <a:r>
              <a:rPr lang="en-US" sz="3200" b="1" smtClean="0">
                <a:latin typeface="Arial" charset="0"/>
              </a:rPr>
              <a:t>Logit </a:t>
            </a:r>
            <a:r>
              <a:rPr lang="el-GR" sz="3200" b="1" smtClean="0">
                <a:latin typeface="Arial" charset="0"/>
              </a:rPr>
              <a:t>μοντέλα</a:t>
            </a:r>
            <a:endParaRPr lang="en-GB" sz="3200" b="1" smtClean="0">
              <a:latin typeface="Arial" charset="0"/>
            </a:endParaRPr>
          </a:p>
        </p:txBody>
      </p:sp>
      <p:sp>
        <p:nvSpPr>
          <p:cNvPr id="38915" name="Rectangle 3"/>
          <p:cNvSpPr>
            <a:spLocks noGrp="1" noChangeArrowheads="1"/>
          </p:cNvSpPr>
          <p:nvPr>
            <p:ph type="body" idx="1"/>
          </p:nvPr>
        </p:nvSpPr>
        <p:spPr>
          <a:xfrm>
            <a:off x="0" y="476250"/>
            <a:ext cx="9144000" cy="6192838"/>
          </a:xfrm>
        </p:spPr>
        <p:txBody>
          <a:bodyPr/>
          <a:lstStyle/>
          <a:p>
            <a:pPr eaLnBrk="1" hangingPunct="1">
              <a:lnSpc>
                <a:spcPct val="90000"/>
              </a:lnSpc>
            </a:pPr>
            <a:r>
              <a:rPr lang="el-GR" sz="2100" smtClean="0">
                <a:latin typeface="Arial" pitchFamily="34" charset="0"/>
              </a:rPr>
              <a:t>Το υπόδειγμα </a:t>
            </a:r>
            <a:r>
              <a:rPr lang="en-US" sz="2100" smtClean="0">
                <a:latin typeface="Arial" pitchFamily="34" charset="0"/>
              </a:rPr>
              <a:t>Chesser </a:t>
            </a:r>
            <a:r>
              <a:rPr lang="el-GR" sz="2100" smtClean="0">
                <a:latin typeface="Arial" pitchFamily="34" charset="0"/>
              </a:rPr>
              <a:t>έχει </a:t>
            </a:r>
            <a:r>
              <a:rPr lang="en-US" sz="2100" smtClean="0">
                <a:latin typeface="Arial" pitchFamily="34" charset="0"/>
              </a:rPr>
              <a:t>6</a:t>
            </a:r>
            <a:r>
              <a:rPr lang="el-GR" sz="2100" smtClean="0">
                <a:latin typeface="Arial" pitchFamily="34" charset="0"/>
              </a:rPr>
              <a:t> μεταβλητές:</a:t>
            </a:r>
          </a:p>
          <a:p>
            <a:pPr lvl="1" eaLnBrk="1" hangingPunct="1">
              <a:lnSpc>
                <a:spcPct val="90000"/>
              </a:lnSpc>
            </a:pPr>
            <a:r>
              <a:rPr lang="el-GR" sz="2100" smtClean="0">
                <a:solidFill>
                  <a:srgbClr val="FF9900"/>
                </a:solidFill>
                <a:latin typeface="Arial" pitchFamily="34" charset="0"/>
              </a:rPr>
              <a:t>Χ</a:t>
            </a:r>
            <a:r>
              <a:rPr lang="el-GR" sz="2100" baseline="-25000" smtClean="0">
                <a:solidFill>
                  <a:srgbClr val="FF9900"/>
                </a:solidFill>
                <a:latin typeface="Arial" pitchFamily="34" charset="0"/>
              </a:rPr>
              <a:t>1</a:t>
            </a:r>
            <a:r>
              <a:rPr lang="el-GR" sz="2100" smtClean="0">
                <a:solidFill>
                  <a:srgbClr val="FF9900"/>
                </a:solidFill>
                <a:latin typeface="Arial" pitchFamily="34" charset="0"/>
              </a:rPr>
              <a:t> = </a:t>
            </a:r>
            <a:r>
              <a:rPr lang="en-US" sz="2100" smtClean="0">
                <a:solidFill>
                  <a:srgbClr val="FF9900"/>
                </a:solidFill>
                <a:latin typeface="Arial" pitchFamily="34" charset="0"/>
              </a:rPr>
              <a:t>(</a:t>
            </a:r>
            <a:r>
              <a:rPr lang="el-GR" sz="2100" smtClean="0">
                <a:solidFill>
                  <a:srgbClr val="FF9900"/>
                </a:solidFill>
                <a:latin typeface="Arial" pitchFamily="34" charset="0"/>
              </a:rPr>
              <a:t>μετρητά + εμπορεύσιμα χρεόγραφα) / συνολικό ενεργητικό</a:t>
            </a:r>
          </a:p>
          <a:p>
            <a:pPr lvl="1" eaLnBrk="1" hangingPunct="1">
              <a:lnSpc>
                <a:spcPct val="90000"/>
              </a:lnSpc>
            </a:pPr>
            <a:r>
              <a:rPr lang="el-GR" sz="2100" smtClean="0">
                <a:solidFill>
                  <a:srgbClr val="FF9900"/>
                </a:solidFill>
                <a:latin typeface="Arial" pitchFamily="34" charset="0"/>
              </a:rPr>
              <a:t>Χ</a:t>
            </a:r>
            <a:r>
              <a:rPr lang="el-GR" sz="2100" baseline="-25000" smtClean="0">
                <a:solidFill>
                  <a:srgbClr val="FF9900"/>
                </a:solidFill>
                <a:latin typeface="Arial" pitchFamily="34" charset="0"/>
              </a:rPr>
              <a:t>2</a:t>
            </a:r>
            <a:r>
              <a:rPr lang="el-GR" sz="2100" smtClean="0">
                <a:solidFill>
                  <a:srgbClr val="FF9900"/>
                </a:solidFill>
                <a:latin typeface="Arial" pitchFamily="34" charset="0"/>
              </a:rPr>
              <a:t> = καθαρές πωλήσεις / (μετρητά + εμπορεύσιμα χρεόγραφα)</a:t>
            </a:r>
          </a:p>
          <a:p>
            <a:pPr lvl="1" eaLnBrk="1" hangingPunct="1">
              <a:lnSpc>
                <a:spcPct val="90000"/>
              </a:lnSpc>
            </a:pPr>
            <a:r>
              <a:rPr lang="el-GR" sz="2100" smtClean="0">
                <a:solidFill>
                  <a:srgbClr val="FF9900"/>
                </a:solidFill>
                <a:latin typeface="Arial" pitchFamily="34" charset="0"/>
              </a:rPr>
              <a:t>Χ</a:t>
            </a:r>
            <a:r>
              <a:rPr lang="el-GR" sz="2100" baseline="-25000" smtClean="0">
                <a:solidFill>
                  <a:srgbClr val="FF9900"/>
                </a:solidFill>
                <a:latin typeface="Arial" pitchFamily="34" charset="0"/>
              </a:rPr>
              <a:t>3</a:t>
            </a:r>
            <a:r>
              <a:rPr lang="el-GR" sz="2100" smtClean="0">
                <a:solidFill>
                  <a:srgbClr val="FF9900"/>
                </a:solidFill>
                <a:latin typeface="Arial" pitchFamily="34" charset="0"/>
              </a:rPr>
              <a:t> = κέρδη προ τόκων και φόρων / συνολικό ενεργητικό</a:t>
            </a:r>
          </a:p>
          <a:p>
            <a:pPr lvl="1" eaLnBrk="1" hangingPunct="1">
              <a:lnSpc>
                <a:spcPct val="90000"/>
              </a:lnSpc>
            </a:pPr>
            <a:r>
              <a:rPr lang="el-GR" sz="2100" smtClean="0">
                <a:solidFill>
                  <a:srgbClr val="FF9900"/>
                </a:solidFill>
                <a:latin typeface="Arial" pitchFamily="34" charset="0"/>
              </a:rPr>
              <a:t>Χ</a:t>
            </a:r>
            <a:r>
              <a:rPr lang="el-GR" sz="2100" baseline="-25000" smtClean="0">
                <a:solidFill>
                  <a:srgbClr val="FF9900"/>
                </a:solidFill>
                <a:latin typeface="Arial" pitchFamily="34" charset="0"/>
              </a:rPr>
              <a:t>4</a:t>
            </a:r>
            <a:r>
              <a:rPr lang="el-GR" sz="2100" smtClean="0">
                <a:solidFill>
                  <a:srgbClr val="FF9900"/>
                </a:solidFill>
                <a:latin typeface="Arial" pitchFamily="34" charset="0"/>
              </a:rPr>
              <a:t> = συνολικό χρέος / συνολικό ενεργητικό</a:t>
            </a:r>
          </a:p>
          <a:p>
            <a:pPr lvl="1" eaLnBrk="1" hangingPunct="1">
              <a:lnSpc>
                <a:spcPct val="90000"/>
              </a:lnSpc>
            </a:pPr>
            <a:r>
              <a:rPr lang="el-GR" sz="2100" smtClean="0">
                <a:solidFill>
                  <a:srgbClr val="FF9900"/>
                </a:solidFill>
                <a:latin typeface="Arial" pitchFamily="34" charset="0"/>
              </a:rPr>
              <a:t>Χ</a:t>
            </a:r>
            <a:r>
              <a:rPr lang="el-GR" sz="2100" baseline="-25000" smtClean="0">
                <a:solidFill>
                  <a:srgbClr val="FF9900"/>
                </a:solidFill>
                <a:latin typeface="Arial" pitchFamily="34" charset="0"/>
              </a:rPr>
              <a:t>5</a:t>
            </a:r>
            <a:r>
              <a:rPr lang="el-GR" sz="2100" smtClean="0">
                <a:solidFill>
                  <a:srgbClr val="FF9900"/>
                </a:solidFill>
                <a:latin typeface="Arial" pitchFamily="34" charset="0"/>
              </a:rPr>
              <a:t> = πάγια στοιχεία ενεργητικού / καθαρή αξία</a:t>
            </a:r>
          </a:p>
          <a:p>
            <a:pPr lvl="1" eaLnBrk="1" hangingPunct="1">
              <a:lnSpc>
                <a:spcPct val="90000"/>
              </a:lnSpc>
            </a:pPr>
            <a:r>
              <a:rPr lang="el-GR" sz="2100" smtClean="0">
                <a:solidFill>
                  <a:srgbClr val="FF9900"/>
                </a:solidFill>
                <a:latin typeface="Arial" pitchFamily="34" charset="0"/>
              </a:rPr>
              <a:t>Χ</a:t>
            </a:r>
            <a:r>
              <a:rPr lang="el-GR" sz="2100" baseline="-25000" smtClean="0">
                <a:solidFill>
                  <a:srgbClr val="FF9900"/>
                </a:solidFill>
                <a:latin typeface="Arial" pitchFamily="34" charset="0"/>
              </a:rPr>
              <a:t>6</a:t>
            </a:r>
            <a:r>
              <a:rPr lang="el-GR" sz="2100" smtClean="0">
                <a:solidFill>
                  <a:srgbClr val="FF9900"/>
                </a:solidFill>
                <a:latin typeface="Arial" pitchFamily="34" charset="0"/>
              </a:rPr>
              <a:t> = κεφάλαιο κίνησης / καθαρές πωλήσεις</a:t>
            </a:r>
          </a:p>
          <a:p>
            <a:pPr eaLnBrk="1" hangingPunct="1">
              <a:lnSpc>
                <a:spcPct val="90000"/>
              </a:lnSpc>
            </a:pPr>
            <a:r>
              <a:rPr lang="el-GR" sz="2100" smtClean="0">
                <a:latin typeface="Arial" pitchFamily="34" charset="0"/>
              </a:rPr>
              <a:t>Το μοντέλο αυτό χρησιμοποιεί μία στατιστική που αποκαλείται </a:t>
            </a:r>
            <a:r>
              <a:rPr lang="el-GR" sz="2100" smtClean="0">
                <a:solidFill>
                  <a:srgbClr val="FF9900"/>
                </a:solidFill>
                <a:latin typeface="Arial" pitchFamily="34" charset="0"/>
              </a:rPr>
              <a:t>ανάλυση </a:t>
            </a:r>
            <a:r>
              <a:rPr lang="en-US" sz="2100" smtClean="0">
                <a:solidFill>
                  <a:srgbClr val="FF9900"/>
                </a:solidFill>
                <a:latin typeface="Arial" pitchFamily="34" charset="0"/>
              </a:rPr>
              <a:t>logit</a:t>
            </a:r>
            <a:r>
              <a:rPr lang="el-GR" sz="2100" smtClean="0">
                <a:solidFill>
                  <a:srgbClr val="FF9900"/>
                </a:solidFill>
                <a:latin typeface="Arial" pitchFamily="34" charset="0"/>
              </a:rPr>
              <a:t>.</a:t>
            </a:r>
            <a:r>
              <a:rPr lang="el-GR" sz="2100" smtClean="0">
                <a:latin typeface="Arial" pitchFamily="34" charset="0"/>
              </a:rPr>
              <a:t> Οι υπολογισμένοι συντελεστές, συμπεριλαμβανομένου ενός όρου διαφοράς ύψους, είναι:</a:t>
            </a:r>
          </a:p>
          <a:p>
            <a:pPr algn="ctr" eaLnBrk="1" hangingPunct="1">
              <a:lnSpc>
                <a:spcPct val="90000"/>
              </a:lnSpc>
              <a:buFontTx/>
              <a:buNone/>
            </a:pPr>
            <a:r>
              <a:rPr lang="en-US" sz="2100" smtClean="0">
                <a:solidFill>
                  <a:srgbClr val="FF9900"/>
                </a:solidFill>
                <a:latin typeface="Arial" pitchFamily="34" charset="0"/>
              </a:rPr>
              <a:t>y</a:t>
            </a:r>
            <a:r>
              <a:rPr lang="el-GR" sz="2100" smtClean="0">
                <a:solidFill>
                  <a:srgbClr val="FF9900"/>
                </a:solidFill>
                <a:latin typeface="Arial" pitchFamily="34" charset="0"/>
              </a:rPr>
              <a:t> = </a:t>
            </a:r>
            <a:r>
              <a:rPr lang="en-US" sz="2100" smtClean="0">
                <a:solidFill>
                  <a:srgbClr val="FF9900"/>
                </a:solidFill>
                <a:latin typeface="Arial" pitchFamily="34" charset="0"/>
              </a:rPr>
              <a:t>-2,0434 – 5,24</a:t>
            </a:r>
            <a:r>
              <a:rPr lang="el-GR" sz="2100" smtClean="0">
                <a:solidFill>
                  <a:srgbClr val="FF9900"/>
                </a:solidFill>
                <a:latin typeface="Arial" pitchFamily="34" charset="0"/>
              </a:rPr>
              <a:t> Χ</a:t>
            </a:r>
            <a:r>
              <a:rPr lang="el-GR" sz="2100" baseline="-25000" smtClean="0">
                <a:solidFill>
                  <a:srgbClr val="FF9900"/>
                </a:solidFill>
                <a:latin typeface="Arial" pitchFamily="34" charset="0"/>
              </a:rPr>
              <a:t>1</a:t>
            </a:r>
            <a:r>
              <a:rPr lang="el-GR" sz="2100" smtClean="0">
                <a:solidFill>
                  <a:srgbClr val="FF9900"/>
                </a:solidFill>
                <a:latin typeface="Arial" pitchFamily="34" charset="0"/>
              </a:rPr>
              <a:t> + </a:t>
            </a:r>
            <a:r>
              <a:rPr lang="en-US" sz="2100" smtClean="0">
                <a:solidFill>
                  <a:srgbClr val="FF9900"/>
                </a:solidFill>
                <a:latin typeface="Arial" pitchFamily="34" charset="0"/>
              </a:rPr>
              <a:t>0,0053</a:t>
            </a:r>
            <a:r>
              <a:rPr lang="el-GR" sz="2100" smtClean="0">
                <a:solidFill>
                  <a:srgbClr val="FF9900"/>
                </a:solidFill>
                <a:latin typeface="Arial" pitchFamily="34" charset="0"/>
              </a:rPr>
              <a:t> Χ</a:t>
            </a:r>
            <a:r>
              <a:rPr lang="el-GR" sz="2100" baseline="-25000" smtClean="0">
                <a:solidFill>
                  <a:srgbClr val="FF9900"/>
                </a:solidFill>
                <a:latin typeface="Arial" pitchFamily="34" charset="0"/>
              </a:rPr>
              <a:t>2</a:t>
            </a:r>
            <a:r>
              <a:rPr lang="el-GR" sz="2100" smtClean="0">
                <a:solidFill>
                  <a:srgbClr val="FF9900"/>
                </a:solidFill>
                <a:latin typeface="Arial" pitchFamily="34" charset="0"/>
              </a:rPr>
              <a:t> </a:t>
            </a:r>
            <a:r>
              <a:rPr lang="en-US" sz="2100" smtClean="0">
                <a:solidFill>
                  <a:srgbClr val="FF9900"/>
                </a:solidFill>
                <a:latin typeface="Arial" pitchFamily="34" charset="0"/>
              </a:rPr>
              <a:t>–</a:t>
            </a:r>
            <a:r>
              <a:rPr lang="el-GR" sz="2100" smtClean="0">
                <a:solidFill>
                  <a:srgbClr val="FF9900"/>
                </a:solidFill>
                <a:latin typeface="Arial" pitchFamily="34" charset="0"/>
              </a:rPr>
              <a:t> </a:t>
            </a:r>
            <a:r>
              <a:rPr lang="en-US" sz="2100" smtClean="0">
                <a:solidFill>
                  <a:srgbClr val="FF9900"/>
                </a:solidFill>
                <a:latin typeface="Arial" pitchFamily="34" charset="0"/>
              </a:rPr>
              <a:t>6,650</a:t>
            </a:r>
            <a:r>
              <a:rPr lang="el-GR" sz="2100" smtClean="0">
                <a:solidFill>
                  <a:srgbClr val="FF9900"/>
                </a:solidFill>
                <a:latin typeface="Arial" pitchFamily="34" charset="0"/>
              </a:rPr>
              <a:t> Χ</a:t>
            </a:r>
            <a:r>
              <a:rPr lang="el-GR" sz="2100" baseline="-25000" smtClean="0">
                <a:solidFill>
                  <a:srgbClr val="FF9900"/>
                </a:solidFill>
                <a:latin typeface="Arial" pitchFamily="34" charset="0"/>
              </a:rPr>
              <a:t>3</a:t>
            </a:r>
            <a:r>
              <a:rPr lang="el-GR" sz="2100" smtClean="0">
                <a:solidFill>
                  <a:srgbClr val="FF9900"/>
                </a:solidFill>
                <a:latin typeface="Arial" pitchFamily="34" charset="0"/>
              </a:rPr>
              <a:t> + </a:t>
            </a:r>
            <a:r>
              <a:rPr lang="en-US" sz="2100" smtClean="0">
                <a:solidFill>
                  <a:srgbClr val="FF9900"/>
                </a:solidFill>
                <a:latin typeface="Arial" pitchFamily="34" charset="0"/>
              </a:rPr>
              <a:t>4,4009</a:t>
            </a:r>
            <a:r>
              <a:rPr lang="el-GR" sz="2100" smtClean="0">
                <a:solidFill>
                  <a:srgbClr val="FF9900"/>
                </a:solidFill>
                <a:latin typeface="Arial" pitchFamily="34" charset="0"/>
              </a:rPr>
              <a:t> Χ</a:t>
            </a:r>
            <a:r>
              <a:rPr lang="el-GR" sz="2100" baseline="-25000" smtClean="0">
                <a:solidFill>
                  <a:srgbClr val="FF9900"/>
                </a:solidFill>
                <a:latin typeface="Arial" pitchFamily="34" charset="0"/>
              </a:rPr>
              <a:t>4</a:t>
            </a:r>
            <a:r>
              <a:rPr lang="el-GR" sz="2100" smtClean="0">
                <a:solidFill>
                  <a:srgbClr val="FF9900"/>
                </a:solidFill>
                <a:latin typeface="Arial" pitchFamily="34" charset="0"/>
              </a:rPr>
              <a:t> </a:t>
            </a:r>
            <a:r>
              <a:rPr lang="en-US" sz="2100" smtClean="0">
                <a:solidFill>
                  <a:srgbClr val="FF9900"/>
                </a:solidFill>
                <a:latin typeface="Arial" pitchFamily="34" charset="0"/>
              </a:rPr>
              <a:t>–</a:t>
            </a:r>
            <a:r>
              <a:rPr lang="el-GR" sz="2100" smtClean="0">
                <a:solidFill>
                  <a:srgbClr val="FF9900"/>
                </a:solidFill>
                <a:latin typeface="Arial" pitchFamily="34" charset="0"/>
              </a:rPr>
              <a:t> </a:t>
            </a:r>
            <a:r>
              <a:rPr lang="en-US" sz="2100" smtClean="0">
                <a:solidFill>
                  <a:srgbClr val="FF9900"/>
                </a:solidFill>
                <a:latin typeface="Arial" pitchFamily="34" charset="0"/>
              </a:rPr>
              <a:t>0,0791</a:t>
            </a:r>
            <a:r>
              <a:rPr lang="el-GR" sz="2100" smtClean="0">
                <a:solidFill>
                  <a:srgbClr val="FF9900"/>
                </a:solidFill>
                <a:latin typeface="Arial" pitchFamily="34" charset="0"/>
              </a:rPr>
              <a:t> Χ</a:t>
            </a:r>
            <a:r>
              <a:rPr lang="el-GR" sz="2100" baseline="-25000" smtClean="0">
                <a:solidFill>
                  <a:srgbClr val="FF9900"/>
                </a:solidFill>
                <a:latin typeface="Arial" pitchFamily="34" charset="0"/>
              </a:rPr>
              <a:t>5</a:t>
            </a:r>
            <a:r>
              <a:rPr lang="en-US" sz="2100" smtClean="0">
                <a:solidFill>
                  <a:srgbClr val="FF9900"/>
                </a:solidFill>
                <a:latin typeface="Arial" pitchFamily="34" charset="0"/>
              </a:rPr>
              <a:t> – 0,1020 X</a:t>
            </a:r>
            <a:r>
              <a:rPr lang="en-US" sz="2100" baseline="-25000" smtClean="0">
                <a:solidFill>
                  <a:srgbClr val="FF9900"/>
                </a:solidFill>
                <a:latin typeface="Arial" pitchFamily="34" charset="0"/>
              </a:rPr>
              <a:t>6</a:t>
            </a:r>
          </a:p>
          <a:p>
            <a:pPr eaLnBrk="1" hangingPunct="1">
              <a:lnSpc>
                <a:spcPct val="90000"/>
              </a:lnSpc>
            </a:pPr>
            <a:r>
              <a:rPr lang="en-US" sz="2100" smtClean="0">
                <a:latin typeface="Arial" pitchFamily="34" charset="0"/>
              </a:rPr>
              <a:t>H </a:t>
            </a:r>
            <a:r>
              <a:rPr lang="el-GR" sz="2100" smtClean="0">
                <a:latin typeface="Arial" pitchFamily="34" charset="0"/>
              </a:rPr>
              <a:t>μεταβλητή </a:t>
            </a:r>
            <a:r>
              <a:rPr lang="en-US" sz="2100" smtClean="0">
                <a:latin typeface="Arial" pitchFamily="34" charset="0"/>
              </a:rPr>
              <a:t>y </a:t>
            </a:r>
            <a:r>
              <a:rPr lang="el-GR" sz="2100" smtClean="0">
                <a:latin typeface="Arial" pitchFamily="34" charset="0"/>
              </a:rPr>
              <a:t>χρησιμοποιείται στον ακόλουθο τύπο για τον καθορισμό της πιθανότητας της μη συμμόρφωσης, </a:t>
            </a:r>
            <a:r>
              <a:rPr lang="en-US" sz="2100" smtClean="0">
                <a:latin typeface="Arial" pitchFamily="34" charset="0"/>
              </a:rPr>
              <a:t>P</a:t>
            </a:r>
            <a:r>
              <a:rPr lang="el-GR" sz="2100" smtClean="0">
                <a:latin typeface="Arial" pitchFamily="34" charset="0"/>
              </a:rPr>
              <a:t>:</a:t>
            </a:r>
            <a:endParaRPr lang="en-US" sz="2100" smtClean="0">
              <a:latin typeface="Arial" pitchFamily="34" charset="0"/>
            </a:endParaRPr>
          </a:p>
          <a:p>
            <a:pPr algn="ctr" eaLnBrk="1" hangingPunct="1">
              <a:lnSpc>
                <a:spcPct val="90000"/>
              </a:lnSpc>
              <a:buFontTx/>
              <a:buNone/>
            </a:pPr>
            <a:r>
              <a:rPr lang="en-US" sz="2100" smtClean="0">
                <a:solidFill>
                  <a:srgbClr val="FF9900"/>
                </a:solidFill>
                <a:latin typeface="Arial" pitchFamily="34" charset="0"/>
              </a:rPr>
              <a:t>P = 1 / (1 + e</a:t>
            </a:r>
            <a:r>
              <a:rPr lang="en-US" sz="2100" baseline="30000" smtClean="0">
                <a:solidFill>
                  <a:srgbClr val="FF9900"/>
                </a:solidFill>
                <a:latin typeface="Arial" pitchFamily="34" charset="0"/>
              </a:rPr>
              <a:t>-y</a:t>
            </a:r>
            <a:r>
              <a:rPr lang="en-US" sz="2100" smtClean="0">
                <a:solidFill>
                  <a:srgbClr val="FF9900"/>
                </a:solidFill>
                <a:latin typeface="Arial" pitchFamily="34" charset="0"/>
              </a:rPr>
              <a:t>)</a:t>
            </a:r>
          </a:p>
          <a:p>
            <a:pPr eaLnBrk="1" hangingPunct="1">
              <a:lnSpc>
                <a:spcPct val="90000"/>
              </a:lnSpc>
            </a:pPr>
            <a:r>
              <a:rPr lang="el-GR" sz="2100" smtClean="0">
                <a:latin typeface="Arial" pitchFamily="34" charset="0"/>
              </a:rPr>
              <a:t>Όσο υψηλότερη είναι η αξία του </a:t>
            </a:r>
            <a:r>
              <a:rPr lang="en-US" sz="2100" smtClean="0">
                <a:latin typeface="Arial" pitchFamily="34" charset="0"/>
              </a:rPr>
              <a:t>y </a:t>
            </a:r>
            <a:r>
              <a:rPr lang="el-GR" sz="2100" smtClean="0">
                <a:latin typeface="Arial" pitchFamily="34" charset="0"/>
              </a:rPr>
              <a:t>τόσο υψηλότερη είναι η πιθανότητα μη συμμόρφωσης για ένα συγκεκριμένο δανειζόμενο. Αν </a:t>
            </a:r>
            <a:r>
              <a:rPr lang="en-US" sz="2100" smtClean="0">
                <a:latin typeface="Arial" pitchFamily="34" charset="0"/>
              </a:rPr>
              <a:t>P&gt;0,50</a:t>
            </a:r>
            <a:r>
              <a:rPr lang="el-GR" sz="2100" smtClean="0">
                <a:latin typeface="Arial" pitchFamily="34" charset="0"/>
              </a:rPr>
              <a:t>, αποδίδεται στην ομάδα μη συμμόρφωσης.</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323850" y="0"/>
            <a:ext cx="8569325" cy="476250"/>
          </a:xfrm>
        </p:spPr>
        <p:txBody>
          <a:bodyPr/>
          <a:lstStyle/>
          <a:p>
            <a:pPr eaLnBrk="1" hangingPunct="1"/>
            <a:r>
              <a:rPr lang="en-GB" sz="2400" b="1" smtClean="0">
                <a:latin typeface="Arial" pitchFamily="34" charset="0"/>
              </a:rPr>
              <a:t>Προβλήματα με τα </a:t>
            </a:r>
            <a:r>
              <a:rPr lang="el-GR" sz="2400" b="1" smtClean="0">
                <a:latin typeface="Arial" pitchFamily="34" charset="0"/>
              </a:rPr>
              <a:t>γραμμικά μοντέλα διαχωρισμού</a:t>
            </a:r>
            <a:endParaRPr lang="en-GB" sz="2400" b="1" smtClean="0">
              <a:latin typeface="Arial" pitchFamily="34" charset="0"/>
            </a:endParaRPr>
          </a:p>
        </p:txBody>
      </p:sp>
      <p:sp>
        <p:nvSpPr>
          <p:cNvPr id="39939" name="Rectangle 3"/>
          <p:cNvSpPr>
            <a:spLocks noGrp="1" noChangeArrowheads="1"/>
          </p:cNvSpPr>
          <p:nvPr>
            <p:ph type="body" idx="1"/>
          </p:nvPr>
        </p:nvSpPr>
        <p:spPr>
          <a:xfrm>
            <a:off x="0" y="549275"/>
            <a:ext cx="9144000" cy="6308725"/>
          </a:xfrm>
        </p:spPr>
        <p:txBody>
          <a:bodyPr/>
          <a:lstStyle/>
          <a:p>
            <a:pPr eaLnBrk="1" hangingPunct="1"/>
            <a:r>
              <a:rPr lang="el-GR" sz="2100" smtClean="0">
                <a:latin typeface="Arial" pitchFamily="34" charset="0"/>
              </a:rPr>
              <a:t>Το πρώτο πρόβλημα είναι ότι το μοντέλο αυτό διαχωρίζει τη συμπεριφορά των πελατών σε δύο ακραίες κατηγορίες: «καλά» και «κακά» δάνεια. Γνωρίζουμε όμως ότι ο </a:t>
            </a:r>
            <a:r>
              <a:rPr lang="el-GR" sz="2100" u="sng" smtClean="0">
                <a:latin typeface="Arial" pitchFamily="34" charset="0"/>
              </a:rPr>
              <a:t>βαθμός αθέτησης της υποσχόμενης πληρωμής δεν είναι ο ίδιος</a:t>
            </a:r>
            <a:r>
              <a:rPr lang="el-GR" sz="2100" smtClean="0">
                <a:latin typeface="Arial" pitchFamily="34" charset="0"/>
              </a:rPr>
              <a:t> (μπορεί να μην πληρώνεται τόκος, κεφάλαιο, ή όλη η δόση).</a:t>
            </a:r>
          </a:p>
          <a:p>
            <a:pPr eaLnBrk="1" hangingPunct="1"/>
            <a:r>
              <a:rPr lang="el-GR" sz="2100" smtClean="0">
                <a:latin typeface="Arial" pitchFamily="34" charset="0"/>
              </a:rPr>
              <a:t>Το δεύτερο πρόβλημα είναι ότι δεν υπάρχει κάποιος προφανής </a:t>
            </a:r>
            <a:r>
              <a:rPr lang="el-GR" sz="2100" u="sng" smtClean="0">
                <a:latin typeface="Arial" pitchFamily="34" charset="0"/>
              </a:rPr>
              <a:t>οικονομικός λόγος να αναμένουμε οι συντελεστές των μοντέλων να είναι σταθεροί διαχρονικά</a:t>
            </a:r>
            <a:r>
              <a:rPr lang="el-GR" sz="2100" smtClean="0">
                <a:latin typeface="Arial" pitchFamily="34" charset="0"/>
              </a:rPr>
              <a:t>. Ειδικότερα, εξαιτίας αλλαγών στο ευρύτερο οικονομικό περιβάλλον, μπορεί να υπάρξουν αλλαγές στην αξία των μεταβλητών. Επίσης το μοντέλο θεωρεί ότι οι </a:t>
            </a:r>
            <a:r>
              <a:rPr lang="el-GR" sz="2100" u="sng" smtClean="0">
                <a:latin typeface="Arial" pitchFamily="34" charset="0"/>
              </a:rPr>
              <a:t>μεταβλητές είναι ανεξάρτητες μεταξύ τους, κάτι το οποίο μπορεί να μην υφίσταται</a:t>
            </a:r>
            <a:r>
              <a:rPr lang="el-GR" sz="2100" smtClean="0">
                <a:latin typeface="Arial" pitchFamily="34" charset="0"/>
              </a:rPr>
              <a:t>. </a:t>
            </a:r>
          </a:p>
          <a:p>
            <a:pPr eaLnBrk="1" hangingPunct="1"/>
            <a:r>
              <a:rPr lang="el-GR" sz="2100" smtClean="0">
                <a:latin typeface="Arial" pitchFamily="34" charset="0"/>
              </a:rPr>
              <a:t>Το τρίτο πρόβλημα είναι ότι </a:t>
            </a:r>
            <a:r>
              <a:rPr lang="el-GR" sz="2100" u="sng" smtClean="0">
                <a:latin typeface="Arial" pitchFamily="34" charset="0"/>
              </a:rPr>
              <a:t>αγνοεί κάποιες σημαντικές, αλλά δύσκολες στον προσδιορισμό, μεταβλητές, που μπορεί να παίζουν κάποιο σημαντικό ρόλο στην απόφαση για χορήγηση του δανείου</a:t>
            </a:r>
            <a:r>
              <a:rPr lang="el-GR" sz="2100" smtClean="0">
                <a:latin typeface="Arial" pitchFamily="34" charset="0"/>
              </a:rPr>
              <a:t> (π.χ. φήμη και μακροπρόθεσμες σχέσεις πιστωτή και πιστούχου). Επίσης σπάνια τα μοντέλα αξιοποιούν </a:t>
            </a:r>
            <a:r>
              <a:rPr lang="el-GR" sz="2100" u="sng" smtClean="0">
                <a:latin typeface="Arial" pitchFamily="34" charset="0"/>
              </a:rPr>
              <a:t>δημόσια διαθέσιμες πληροφορίες</a:t>
            </a:r>
            <a:r>
              <a:rPr lang="el-GR" sz="2100" smtClean="0">
                <a:latin typeface="Arial" pitchFamily="34" charset="0"/>
              </a:rPr>
              <a:t>, όπως π.χ. η τιμή των μετοχών ή των χρεογράφων της εταιρείας.</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ChangeArrowheads="1"/>
          </p:cNvSpPr>
          <p:nvPr>
            <p:ph type="title"/>
          </p:nvPr>
        </p:nvSpPr>
        <p:spPr>
          <a:xfrm>
            <a:off x="0" y="0"/>
            <a:ext cx="9144000" cy="836613"/>
          </a:xfrm>
        </p:spPr>
        <p:txBody>
          <a:bodyPr rtlCol="0">
            <a:normAutofit fontScale="90000"/>
          </a:bodyPr>
          <a:lstStyle/>
          <a:p>
            <a:pPr eaLnBrk="1" fontAlgn="auto" hangingPunct="1">
              <a:spcAft>
                <a:spcPts val="0"/>
              </a:spcAft>
              <a:defRPr/>
            </a:pPr>
            <a:r>
              <a:rPr lang="en-GB" sz="3200" b="1" smtClean="0">
                <a:latin typeface="Arial" charset="0"/>
              </a:rPr>
              <a:t>Εταιρείες βαθμολόγησης πιστοληπτικής ικανότητας</a:t>
            </a:r>
          </a:p>
        </p:txBody>
      </p:sp>
      <p:sp>
        <p:nvSpPr>
          <p:cNvPr id="40963" name="Rectangle 3"/>
          <p:cNvSpPr>
            <a:spLocks noGrp="1" noChangeArrowheads="1"/>
          </p:cNvSpPr>
          <p:nvPr>
            <p:ph type="body" idx="1"/>
          </p:nvPr>
        </p:nvSpPr>
        <p:spPr>
          <a:xfrm>
            <a:off x="0" y="908050"/>
            <a:ext cx="9144000" cy="5761038"/>
          </a:xfrm>
        </p:spPr>
        <p:txBody>
          <a:bodyPr/>
          <a:lstStyle/>
          <a:p>
            <a:pPr eaLnBrk="1" hangingPunct="1"/>
            <a:r>
              <a:rPr lang="el-GR" sz="2800" smtClean="0">
                <a:latin typeface="Arial" pitchFamily="34" charset="0"/>
              </a:rPr>
              <a:t>Παράλληλα με τα δικά τους υποδείγματα συνήθως οι τράπεζες χρησιμοποιούν τις υπηρεσίες </a:t>
            </a:r>
            <a:r>
              <a:rPr lang="el-GR" sz="2800" smtClean="0">
                <a:solidFill>
                  <a:srgbClr val="FF9900"/>
                </a:solidFill>
                <a:latin typeface="Arial" pitchFamily="34" charset="0"/>
              </a:rPr>
              <a:t>εξειδικευμένων εταιρειών βαθμολόγησης (</a:t>
            </a:r>
            <a:r>
              <a:rPr lang="en-US" sz="2800" smtClean="0">
                <a:solidFill>
                  <a:srgbClr val="FF9900"/>
                </a:solidFill>
                <a:latin typeface="Arial" pitchFamily="34" charset="0"/>
              </a:rPr>
              <a:t>credit rating agencies)</a:t>
            </a:r>
            <a:r>
              <a:rPr lang="el-GR" sz="2800" smtClean="0">
                <a:latin typeface="Arial" pitchFamily="34" charset="0"/>
              </a:rPr>
              <a:t> όπως η </a:t>
            </a:r>
            <a:r>
              <a:rPr lang="en-US" sz="2800" smtClean="0">
                <a:latin typeface="Arial" pitchFamily="34" charset="0"/>
              </a:rPr>
              <a:t>Standard &amp; Poor</a:t>
            </a:r>
            <a:r>
              <a:rPr lang="el-GR" sz="2800" smtClean="0">
                <a:latin typeface="Arial" pitchFamily="34" charset="0"/>
              </a:rPr>
              <a:t>’</a:t>
            </a:r>
            <a:r>
              <a:rPr lang="en-US" sz="2800" smtClean="0">
                <a:latin typeface="Arial" pitchFamily="34" charset="0"/>
              </a:rPr>
              <a:t>s, Fitch IBCA, Moody’s </a:t>
            </a:r>
            <a:r>
              <a:rPr lang="el-GR" sz="2800" smtClean="0">
                <a:latin typeface="Arial" pitchFamily="34" charset="0"/>
              </a:rPr>
              <a:t>κ.α.</a:t>
            </a:r>
            <a:r>
              <a:rPr lang="en-US" sz="2800" smtClean="0">
                <a:latin typeface="Arial" pitchFamily="34" charset="0"/>
              </a:rPr>
              <a:t> </a:t>
            </a:r>
            <a:endParaRPr lang="el-GR" sz="2800" smtClean="0">
              <a:latin typeface="Arial" pitchFamily="34" charset="0"/>
            </a:endParaRPr>
          </a:p>
          <a:p>
            <a:pPr eaLnBrk="1" hangingPunct="1"/>
            <a:r>
              <a:rPr lang="el-GR" sz="2800" smtClean="0">
                <a:latin typeface="Arial" pitchFamily="34" charset="0"/>
              </a:rPr>
              <a:t>Αυτές </a:t>
            </a:r>
            <a:r>
              <a:rPr lang="el-GR" sz="2800" smtClean="0">
                <a:solidFill>
                  <a:srgbClr val="FF9900"/>
                </a:solidFill>
                <a:latin typeface="Arial" pitchFamily="34" charset="0"/>
              </a:rPr>
              <a:t>αξιολογούν την πιστοληπτική ικανότητα εταιρειών καθώς και κρατών</a:t>
            </a:r>
            <a:r>
              <a:rPr lang="el-GR" sz="2800" smtClean="0">
                <a:latin typeface="Arial" pitchFamily="34" charset="0"/>
              </a:rPr>
              <a:t> προσφέροντας ενημερωμένες βαθμολογίες για διάφορες κατηγορίες χρέους μιας εκδότριας εταιρείας. Φυσικά οι υπηρεσίες αυτές κοστίζουν.</a:t>
            </a:r>
            <a:r>
              <a:rPr lang="el-GR" sz="1800" smtClean="0">
                <a:latin typeface="Arial" pitchFamily="34" charset="0"/>
              </a:rPr>
              <a:t> </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6" name="Picture 2" descr="scan002"/>
          <p:cNvPicPr>
            <a:picLocks noChangeAspect="1" noChangeArrowheads="1"/>
          </p:cNvPicPr>
          <p:nvPr/>
        </p:nvPicPr>
        <p:blipFill>
          <a:blip r:embed="rId3" cstate="print"/>
          <a:srcRect/>
          <a:stretch>
            <a:fillRect/>
          </a:stretch>
        </p:blipFill>
        <p:spPr bwMode="auto">
          <a:xfrm>
            <a:off x="611188" y="188913"/>
            <a:ext cx="8137525" cy="63357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2" descr="scan003"/>
          <p:cNvPicPr>
            <a:picLocks noChangeAspect="1" noChangeArrowheads="1"/>
          </p:cNvPicPr>
          <p:nvPr/>
        </p:nvPicPr>
        <p:blipFill>
          <a:blip r:embed="rId3" cstate="print"/>
          <a:srcRect/>
          <a:stretch>
            <a:fillRect/>
          </a:stretch>
        </p:blipFill>
        <p:spPr bwMode="auto">
          <a:xfrm>
            <a:off x="755650" y="333375"/>
            <a:ext cx="7848600" cy="6264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ChangeArrowheads="1"/>
          </p:cNvSpPr>
          <p:nvPr>
            <p:ph type="title"/>
          </p:nvPr>
        </p:nvSpPr>
        <p:spPr>
          <a:xfrm>
            <a:off x="685800" y="0"/>
            <a:ext cx="7772400" cy="549275"/>
          </a:xfrm>
        </p:spPr>
        <p:txBody>
          <a:bodyPr rtlCol="0">
            <a:normAutofit fontScale="90000"/>
          </a:bodyPr>
          <a:lstStyle/>
          <a:p>
            <a:pPr eaLnBrk="1" fontAlgn="auto" hangingPunct="1">
              <a:spcAft>
                <a:spcPts val="0"/>
              </a:spcAft>
              <a:defRPr/>
            </a:pPr>
            <a:r>
              <a:rPr lang="el-GR" sz="3200" b="1" smtClean="0">
                <a:latin typeface="Arial" charset="0"/>
              </a:rPr>
              <a:t>Το υπόδειγμα της </a:t>
            </a:r>
            <a:r>
              <a:rPr lang="en-US" sz="3200" b="1" smtClean="0">
                <a:latin typeface="Arial" charset="0"/>
              </a:rPr>
              <a:t>KMW</a:t>
            </a:r>
            <a:endParaRPr lang="en-GB" sz="3200" b="1" smtClean="0">
              <a:latin typeface="Arial" charset="0"/>
            </a:endParaRPr>
          </a:p>
        </p:txBody>
      </p:sp>
      <p:sp>
        <p:nvSpPr>
          <p:cNvPr id="44035" name="Rectangle 3"/>
          <p:cNvSpPr>
            <a:spLocks noGrp="1" noChangeArrowheads="1"/>
          </p:cNvSpPr>
          <p:nvPr>
            <p:ph type="body" idx="1"/>
          </p:nvPr>
        </p:nvSpPr>
        <p:spPr>
          <a:xfrm>
            <a:off x="0" y="692150"/>
            <a:ext cx="9144000" cy="5976938"/>
          </a:xfrm>
        </p:spPr>
        <p:txBody>
          <a:bodyPr/>
          <a:lstStyle/>
          <a:p>
            <a:pPr eaLnBrk="1" hangingPunct="1">
              <a:lnSpc>
                <a:spcPct val="80000"/>
              </a:lnSpc>
            </a:pPr>
            <a:r>
              <a:rPr lang="el-GR" sz="2800" smtClean="0">
                <a:latin typeface="Arial" pitchFamily="34" charset="0"/>
              </a:rPr>
              <a:t>Το υπόδειγμα του χρηματοπιστωτικού ιδρύματος για τη μέτρηση του κινδύνου μια επιχείρηση να αθετήσει τις υποχρεώσεις της βασίζεται σε τρία σημεία:</a:t>
            </a:r>
          </a:p>
          <a:p>
            <a:pPr eaLnBrk="1" hangingPunct="1">
              <a:lnSpc>
                <a:spcPct val="80000"/>
              </a:lnSpc>
            </a:pPr>
            <a:r>
              <a:rPr lang="el-GR" sz="2800" smtClean="0">
                <a:solidFill>
                  <a:srgbClr val="FF9900"/>
                </a:solidFill>
                <a:latin typeface="Arial" pitchFamily="34" charset="0"/>
              </a:rPr>
              <a:t>Την αξία των περιουσιακών στοιχείων της επιχείρησης:</a:t>
            </a:r>
            <a:r>
              <a:rPr lang="el-GR" sz="2800" smtClean="0">
                <a:latin typeface="Arial" pitchFamily="34" charset="0"/>
              </a:rPr>
              <a:t> ως αξία θεωρείται η παρούσα αξία των μελλοντικών ταμειακών ροών οι οποίες προέρχονται από τη χρήση των περιουσιακών στοιχείων της επιχείρησης (ενεργητικό) προεξοφλούμενες με το κατάλληλο επιτόκιο προεξόφλησης. </a:t>
            </a:r>
          </a:p>
          <a:p>
            <a:pPr eaLnBrk="1" hangingPunct="1">
              <a:lnSpc>
                <a:spcPct val="80000"/>
              </a:lnSpc>
            </a:pPr>
            <a:r>
              <a:rPr lang="el-GR" sz="2800" smtClean="0">
                <a:solidFill>
                  <a:srgbClr val="FF9900"/>
                </a:solidFill>
                <a:latin typeface="Arial" pitchFamily="34" charset="0"/>
              </a:rPr>
              <a:t>Τον κίνδυνο των περιουσιακών στοιχείων:</a:t>
            </a:r>
            <a:r>
              <a:rPr lang="el-GR" sz="2800" smtClean="0">
                <a:latin typeface="Arial" pitchFamily="34" charset="0"/>
              </a:rPr>
              <a:t> καθώς η αξία των περιουσιακών στοιχείων αποτελεί εκτίμηση των μελλοντικών ταμειακών ροών, προφανώς εμπεριέχει ένα βαθμό κινδύνου.</a:t>
            </a:r>
          </a:p>
          <a:p>
            <a:pPr eaLnBrk="1" hangingPunct="1">
              <a:lnSpc>
                <a:spcPct val="80000"/>
              </a:lnSpc>
            </a:pPr>
            <a:r>
              <a:rPr lang="el-GR" sz="2800" smtClean="0">
                <a:solidFill>
                  <a:srgbClr val="FF9900"/>
                </a:solidFill>
                <a:latin typeface="Arial" pitchFamily="34" charset="0"/>
              </a:rPr>
              <a:t>Μόχλευση:</a:t>
            </a:r>
            <a:r>
              <a:rPr lang="el-GR" sz="2800" smtClean="0">
                <a:latin typeface="Arial" pitchFamily="34" charset="0"/>
              </a:rPr>
              <a:t> η μόχλευση αναφέρεται στις υποχρεώσεις της επιχείρησης. </a:t>
            </a:r>
            <a:endParaRPr lang="en-GB" sz="2800" smtClean="0">
              <a:latin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85800" y="0"/>
            <a:ext cx="7772400" cy="1268413"/>
          </a:xfrm>
        </p:spPr>
        <p:txBody>
          <a:bodyPr/>
          <a:lstStyle/>
          <a:p>
            <a:pPr eaLnBrk="1" hangingPunct="1"/>
            <a:r>
              <a:rPr lang="el-GR" sz="3200" b="1" smtClean="0">
                <a:latin typeface="Arial" pitchFamily="34" charset="0"/>
                <a:cs typeface="Arial" pitchFamily="34" charset="0"/>
              </a:rPr>
              <a:t>Χρηματοδότηση Επιχειρήσεων και Οργανισμών: Κίνδυνος και Απόδοση</a:t>
            </a:r>
          </a:p>
        </p:txBody>
      </p:sp>
      <p:sp>
        <p:nvSpPr>
          <p:cNvPr id="9219" name="Rectangle 3"/>
          <p:cNvSpPr>
            <a:spLocks noGrp="1" noChangeArrowheads="1"/>
          </p:cNvSpPr>
          <p:nvPr>
            <p:ph type="body" idx="1"/>
          </p:nvPr>
        </p:nvSpPr>
        <p:spPr>
          <a:xfrm>
            <a:off x="0" y="1268413"/>
            <a:ext cx="9144000" cy="5589587"/>
          </a:xfrm>
        </p:spPr>
        <p:txBody>
          <a:bodyPr/>
          <a:lstStyle/>
          <a:p>
            <a:pPr eaLnBrk="1" hangingPunct="1">
              <a:lnSpc>
                <a:spcPct val="90000"/>
              </a:lnSpc>
              <a:buFont typeface="Arial" pitchFamily="34" charset="0"/>
              <a:buNone/>
            </a:pPr>
            <a:r>
              <a:rPr lang="el-GR" sz="2800" smtClean="0">
                <a:latin typeface="Arial" pitchFamily="34" charset="0"/>
                <a:cs typeface="Arial" pitchFamily="34" charset="0"/>
              </a:rPr>
              <a:t>Επειδή οι τιμές των αξιογράφων μεταβάλλονται</a:t>
            </a:r>
          </a:p>
          <a:p>
            <a:pPr eaLnBrk="1" hangingPunct="1">
              <a:lnSpc>
                <a:spcPct val="90000"/>
              </a:lnSpc>
              <a:buFont typeface="Arial" pitchFamily="34" charset="0"/>
              <a:buNone/>
            </a:pPr>
            <a:r>
              <a:rPr lang="el-GR" sz="2800" smtClean="0">
                <a:latin typeface="Arial" pitchFamily="34" charset="0"/>
                <a:cs typeface="Arial" pitchFamily="34" charset="0"/>
              </a:rPr>
              <a:t>απρόβλεπτα, υπάρχει  </a:t>
            </a:r>
            <a:r>
              <a:rPr lang="el-GR" sz="2800" u="sng" smtClean="0">
                <a:latin typeface="Arial" pitchFamily="34" charset="0"/>
                <a:cs typeface="Arial" pitchFamily="34" charset="0"/>
              </a:rPr>
              <a:t>κίνδυνος</a:t>
            </a:r>
            <a:r>
              <a:rPr lang="el-GR" sz="2800" smtClean="0">
                <a:latin typeface="Arial" pitchFamily="34" charset="0"/>
                <a:cs typeface="Arial" pitchFamily="34" charset="0"/>
              </a:rPr>
              <a:t> η πραγματοποιούμενη</a:t>
            </a:r>
          </a:p>
          <a:p>
            <a:pPr eaLnBrk="1" hangingPunct="1">
              <a:lnSpc>
                <a:spcPct val="90000"/>
              </a:lnSpc>
              <a:buFont typeface="Arial" pitchFamily="34" charset="0"/>
              <a:buNone/>
            </a:pPr>
            <a:r>
              <a:rPr lang="el-GR" sz="2800" smtClean="0">
                <a:latin typeface="Arial" pitchFamily="34" charset="0"/>
                <a:cs typeface="Arial" pitchFamily="34" charset="0"/>
              </a:rPr>
              <a:t>απόδοση να διαφέρει από την αναμενόμενη.</a:t>
            </a:r>
          </a:p>
          <a:p>
            <a:pPr eaLnBrk="1" hangingPunct="1">
              <a:lnSpc>
                <a:spcPct val="90000"/>
              </a:lnSpc>
            </a:pPr>
            <a:r>
              <a:rPr lang="el-GR" sz="2800" u="sng" smtClean="0">
                <a:latin typeface="Arial" pitchFamily="34" charset="0"/>
                <a:cs typeface="Arial" pitchFamily="34" charset="0"/>
              </a:rPr>
              <a:t>Συστηματικός Κίνδυνος</a:t>
            </a:r>
            <a:r>
              <a:rPr lang="el-GR" sz="2800" smtClean="0">
                <a:latin typeface="Arial" pitchFamily="34" charset="0"/>
                <a:cs typeface="Arial" pitchFamily="34" charset="0"/>
              </a:rPr>
              <a:t>: υπάρχει ακόμη και όταν το αξιόγραφο διακρατείται στα πλαίσια ενός καλά διαφοροποιημένου χαρτοφυλακίου </a:t>
            </a:r>
          </a:p>
          <a:p>
            <a:pPr eaLnBrk="1" hangingPunct="1">
              <a:lnSpc>
                <a:spcPct val="90000"/>
              </a:lnSpc>
            </a:pPr>
            <a:r>
              <a:rPr lang="el-GR" sz="2800" u="sng" smtClean="0">
                <a:latin typeface="Arial" pitchFamily="34" charset="0"/>
                <a:cs typeface="Arial" pitchFamily="34" charset="0"/>
              </a:rPr>
              <a:t>Μη συστηματικός</a:t>
            </a:r>
            <a:r>
              <a:rPr lang="el-GR" sz="2800" smtClean="0">
                <a:latin typeface="Arial" pitchFamily="34" charset="0"/>
                <a:cs typeface="Arial" pitchFamily="34" charset="0"/>
              </a:rPr>
              <a:t> ή Ειδικός ή Διαφοροποιήσιμος Κίνδυνος εξαφανίζεται όταν το αξιόγραφο διακρατείται στα πλαίσια ενός καλά διαφοροποιημένου χαρτοφυλακίου </a:t>
            </a:r>
          </a:p>
          <a:p>
            <a:pPr eaLnBrk="1" hangingPunct="1">
              <a:lnSpc>
                <a:spcPct val="90000"/>
              </a:lnSpc>
            </a:pPr>
            <a:r>
              <a:rPr lang="el-GR" sz="2800" u="sng" smtClean="0">
                <a:latin typeface="Arial" pitchFamily="34" charset="0"/>
                <a:cs typeface="Arial" pitchFamily="34" charset="0"/>
              </a:rPr>
              <a:t>Συνολικός Κίνδυνος</a:t>
            </a:r>
            <a:r>
              <a:rPr lang="el-GR" sz="2800" smtClean="0">
                <a:latin typeface="Arial" pitchFamily="34" charset="0"/>
                <a:cs typeface="Arial" pitchFamily="34" charset="0"/>
              </a:rPr>
              <a:t>:  το άθροισμα των δύο προηγούμενων</a:t>
            </a:r>
          </a:p>
          <a:p>
            <a:pPr eaLnBrk="1" hangingPunct="1">
              <a:lnSpc>
                <a:spcPct val="90000"/>
              </a:lnSpc>
            </a:pPr>
            <a:endParaRPr lang="el-GR" sz="2400" smtClean="0">
              <a:latin typeface="Comic Sans MS" pitchFamily="66"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l-GR" smtClean="0"/>
              <a:t> </a:t>
            </a:r>
            <a:endParaRPr lang="en-GB" smtClean="0"/>
          </a:p>
        </p:txBody>
      </p:sp>
      <p:sp>
        <p:nvSpPr>
          <p:cNvPr id="45059" name="Rectangle 3"/>
          <p:cNvSpPr>
            <a:spLocks noGrp="1" noChangeArrowheads="1"/>
          </p:cNvSpPr>
          <p:nvPr>
            <p:ph type="body" idx="1"/>
          </p:nvPr>
        </p:nvSpPr>
        <p:spPr>
          <a:xfrm>
            <a:off x="0" y="765175"/>
            <a:ext cx="9144000" cy="5903913"/>
          </a:xfrm>
        </p:spPr>
        <p:txBody>
          <a:bodyPr/>
          <a:lstStyle/>
          <a:p>
            <a:pPr eaLnBrk="1" hangingPunct="1">
              <a:lnSpc>
                <a:spcPct val="80000"/>
              </a:lnSpc>
            </a:pPr>
            <a:r>
              <a:rPr lang="el-GR" sz="2600" smtClean="0">
                <a:latin typeface="Arial" pitchFamily="34" charset="0"/>
              </a:rPr>
              <a:t>Η επιχείρηση θεωρείται ότι βρίσκεται σε κατάσταση αθέτησης όταν η λογιστική αξία των υποχρεώσεών της υπερβεί την αγοραία αξία των περιουσιακών της στοιχείων. Η κατάσταση αυτή συχνά συνεπάγεται την αδυναμία της επιχείρησης να ανταποκριθεί στις υποχρεώσεις της. Η δυνατότητά της όμως αυτή προσδιορίζεται και από τη μορφή των υποχρεώσεων. Αυτό έχει ως αποτέλεσμα το πραγματικό σημείο στο οποίο επέρχεται η αθέτηση να μην είναι η λογιστική αξία του συνόλου των υποχρεώσεων, αλλά ένα σημείο μεταξύ του συνόλου των υποχρεώσεων και των βραχυπρόθεσμων υποχρεώσεων. Το σημείο αυτό είναι το σημείο αθέτησης. </a:t>
            </a:r>
          </a:p>
          <a:p>
            <a:pPr eaLnBrk="1" hangingPunct="1">
              <a:lnSpc>
                <a:spcPct val="80000"/>
              </a:lnSpc>
            </a:pPr>
            <a:r>
              <a:rPr lang="el-GR" sz="2600" smtClean="0">
                <a:latin typeface="Arial" pitchFamily="34" charset="0"/>
              </a:rPr>
              <a:t>Βάσει του σημείου αθέτησης, η καθαρή θέση της επιχείρησης προσδιορίζεται ως η διαφορά: αγοραία αξία περιουσιακών στοιχείων-σημείο αθέτησης. Όταν αυτή η διαφορά γίνει μηδενική θεωρείται ότι η επιχείρηση βρίσκεται σε κατάσταση αθέτησης.</a:t>
            </a:r>
          </a:p>
          <a:p>
            <a:pPr eaLnBrk="1" hangingPunct="1">
              <a:lnSpc>
                <a:spcPct val="80000"/>
              </a:lnSpc>
            </a:pPr>
            <a:endParaRPr lang="en-GB" sz="2600" smtClean="0">
              <a:latin typeface="Arial" pitchFamily="34" charset="0"/>
            </a:endParaRPr>
          </a:p>
        </p:txBody>
      </p:sp>
      <p:sp>
        <p:nvSpPr>
          <p:cNvPr id="190468" name="Rectangle 4"/>
          <p:cNvSpPr>
            <a:spLocks noChangeArrowheads="1"/>
          </p:cNvSpPr>
          <p:nvPr/>
        </p:nvSpPr>
        <p:spPr bwMode="auto">
          <a:xfrm>
            <a:off x="250825" y="0"/>
            <a:ext cx="8893175" cy="579438"/>
          </a:xfrm>
          <a:prstGeom prst="rect">
            <a:avLst/>
          </a:prstGeom>
          <a:noFill/>
          <a:ln w="9525">
            <a:noFill/>
            <a:miter lim="800000"/>
            <a:headEnd/>
            <a:tailEnd/>
          </a:ln>
          <a:effectLst/>
        </p:spPr>
        <p:txBody>
          <a:bodyPr>
            <a:spAutoFit/>
          </a:bodyPr>
          <a:lstStyle/>
          <a:p>
            <a:pPr algn="ctr" fontAlgn="auto">
              <a:spcBef>
                <a:spcPts val="0"/>
              </a:spcBef>
              <a:spcAft>
                <a:spcPts val="0"/>
              </a:spcAft>
              <a:defRPr/>
            </a:pPr>
            <a:r>
              <a:rPr lang="el-GR" sz="3200" b="1">
                <a:solidFill>
                  <a:schemeClr val="tx2"/>
                </a:solidFill>
                <a:effectLst>
                  <a:outerShdw blurRad="38100" dist="38100" dir="2700000" algn="tl">
                    <a:srgbClr val="C0C0C0"/>
                  </a:outerShdw>
                </a:effectLst>
                <a:latin typeface="Arial" charset="0"/>
                <a:cs typeface="+mn-cs"/>
              </a:rPr>
              <a:t>Το υπόδειγμα της </a:t>
            </a:r>
            <a:r>
              <a:rPr lang="en-US" sz="3200" b="1">
                <a:solidFill>
                  <a:schemeClr val="tx2"/>
                </a:solidFill>
                <a:effectLst>
                  <a:outerShdw blurRad="38100" dist="38100" dir="2700000" algn="tl">
                    <a:srgbClr val="C0C0C0"/>
                  </a:outerShdw>
                </a:effectLst>
                <a:latin typeface="Arial" charset="0"/>
                <a:cs typeface="+mn-cs"/>
              </a:rPr>
              <a:t>KMW</a:t>
            </a:r>
            <a:endParaRPr lang="en-GB" sz="3200" b="1">
              <a:solidFill>
                <a:schemeClr val="tx2"/>
              </a:solidFill>
              <a:effectLst>
                <a:outerShdw blurRad="38100" dist="38100" dir="2700000" algn="tl">
                  <a:srgbClr val="C0C0C0"/>
                </a:outerShdw>
              </a:effectLst>
              <a:latin typeface="Arial" charset="0"/>
              <a:cs typeface="+mn-cs"/>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xfrm>
            <a:off x="684213" y="0"/>
            <a:ext cx="7773987" cy="692150"/>
          </a:xfrm>
        </p:spPr>
        <p:txBody>
          <a:bodyPr/>
          <a:lstStyle/>
          <a:p>
            <a:pPr eaLnBrk="1" hangingPunct="1"/>
            <a:r>
              <a:rPr lang="el-GR" sz="3200" b="1" smtClean="0">
                <a:latin typeface="Arial" pitchFamily="34" charset="0"/>
              </a:rPr>
              <a:t>Το υπόδειγμα της </a:t>
            </a:r>
            <a:r>
              <a:rPr lang="en-US" sz="3200" b="1" smtClean="0">
                <a:latin typeface="Arial" pitchFamily="34" charset="0"/>
              </a:rPr>
              <a:t>KMW</a:t>
            </a:r>
            <a:endParaRPr lang="en-GB" sz="3200" b="1" smtClean="0">
              <a:latin typeface="Arial" pitchFamily="34" charset="0"/>
            </a:endParaRPr>
          </a:p>
        </p:txBody>
      </p:sp>
      <p:sp>
        <p:nvSpPr>
          <p:cNvPr id="2052" name="Rectangle 3"/>
          <p:cNvSpPr>
            <a:spLocks noGrp="1" noChangeArrowheads="1"/>
          </p:cNvSpPr>
          <p:nvPr>
            <p:ph type="body" idx="1"/>
          </p:nvPr>
        </p:nvSpPr>
        <p:spPr>
          <a:xfrm>
            <a:off x="0" y="765175"/>
            <a:ext cx="9144000" cy="6092825"/>
          </a:xfrm>
        </p:spPr>
        <p:txBody>
          <a:bodyPr/>
          <a:lstStyle/>
          <a:p>
            <a:pPr eaLnBrk="1" hangingPunct="1">
              <a:lnSpc>
                <a:spcPct val="90000"/>
              </a:lnSpc>
            </a:pPr>
            <a:r>
              <a:rPr lang="el-GR" sz="2800" smtClean="0">
                <a:latin typeface="Arial" pitchFamily="34" charset="0"/>
              </a:rPr>
              <a:t>Η </a:t>
            </a:r>
            <a:r>
              <a:rPr lang="en-US" sz="2800" smtClean="0">
                <a:latin typeface="Arial" pitchFamily="34" charset="0"/>
              </a:rPr>
              <a:t>KMW </a:t>
            </a:r>
            <a:r>
              <a:rPr lang="el-GR" sz="2800" smtClean="0">
                <a:latin typeface="Arial" pitchFamily="34" charset="0"/>
              </a:rPr>
              <a:t>προτείνει το συνδυασμό της αγοραίας αξίας και της μεταβλητότητας </a:t>
            </a:r>
            <a:r>
              <a:rPr lang="en-US" sz="2800" smtClean="0">
                <a:latin typeface="Arial" pitchFamily="34" charset="0"/>
              </a:rPr>
              <a:t>(volatility) </a:t>
            </a:r>
            <a:r>
              <a:rPr lang="el-GR" sz="2800" smtClean="0">
                <a:latin typeface="Arial" pitchFamily="34" charset="0"/>
              </a:rPr>
              <a:t>των περιουσιακών στοιχείων </a:t>
            </a:r>
            <a:r>
              <a:rPr lang="en-US" sz="2800" smtClean="0">
                <a:latin typeface="Arial" pitchFamily="34" charset="0"/>
              </a:rPr>
              <a:t>(market value of assets – MVA, asset volatility – AV) </a:t>
            </a:r>
            <a:r>
              <a:rPr lang="el-GR" sz="2800" smtClean="0">
                <a:latin typeface="Arial" pitchFamily="34" charset="0"/>
              </a:rPr>
              <a:t>της επιχείρησης με το σημείο αθέτησης, ώστε να υπολογιστεί ένα μέτρο της απόστασης που χωρίζει την επιχείρηση από την αθέτηση (</a:t>
            </a:r>
            <a:r>
              <a:rPr lang="en-US" sz="2800" smtClean="0">
                <a:latin typeface="Arial" pitchFamily="34" charset="0"/>
              </a:rPr>
              <a:t>distance to default-DD)</a:t>
            </a:r>
            <a:r>
              <a:rPr lang="el-GR" sz="2800" smtClean="0">
                <a:latin typeface="Arial" pitchFamily="34" charset="0"/>
              </a:rPr>
              <a:t>:</a:t>
            </a:r>
            <a:endParaRPr lang="en-GB" sz="2800" smtClean="0">
              <a:latin typeface="Arial" pitchFamily="34" charset="0"/>
            </a:endParaRPr>
          </a:p>
        </p:txBody>
      </p:sp>
      <p:graphicFrame>
        <p:nvGraphicFramePr>
          <p:cNvPr id="2050" name="Object 2"/>
          <p:cNvGraphicFramePr>
            <a:graphicFrameLocks noChangeAspect="1"/>
          </p:cNvGraphicFramePr>
          <p:nvPr/>
        </p:nvGraphicFramePr>
        <p:xfrm>
          <a:off x="3348038" y="4149725"/>
          <a:ext cx="2735262" cy="957263"/>
        </p:xfrm>
        <a:graphic>
          <a:graphicData uri="http://schemas.openxmlformats.org/presentationml/2006/ole">
            <p:oleObj spid="_x0000_s2050" name="Equation" r:id="rId4" imgW="1307880" imgH="457200" progId="">
              <p:embed/>
            </p:oleObj>
          </a:graphicData>
        </a:graphic>
      </p:graphicFrame>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ChangeArrowheads="1"/>
          </p:cNvSpPr>
          <p:nvPr>
            <p:ph type="title"/>
          </p:nvPr>
        </p:nvSpPr>
        <p:spPr>
          <a:xfrm>
            <a:off x="685800" y="188913"/>
            <a:ext cx="7772400" cy="431800"/>
          </a:xfrm>
        </p:spPr>
        <p:txBody>
          <a:bodyPr rtlCol="0">
            <a:normAutofit fontScale="90000"/>
          </a:bodyPr>
          <a:lstStyle/>
          <a:p>
            <a:pPr eaLnBrk="1" fontAlgn="auto" hangingPunct="1">
              <a:spcAft>
                <a:spcPts val="0"/>
              </a:spcAft>
              <a:defRPr/>
            </a:pPr>
            <a:r>
              <a:rPr lang="el-GR" sz="3200" b="1" smtClean="0">
                <a:latin typeface="Arial" charset="0"/>
              </a:rPr>
              <a:t>Υπόδειγμα περιθωρίου αποδόσεων</a:t>
            </a:r>
            <a:endParaRPr lang="en-GB" sz="3200" b="1" smtClean="0">
              <a:latin typeface="Arial" charset="0"/>
            </a:endParaRPr>
          </a:p>
        </p:txBody>
      </p:sp>
      <p:sp>
        <p:nvSpPr>
          <p:cNvPr id="46083" name="Rectangle 3"/>
          <p:cNvSpPr>
            <a:spLocks noGrp="1" noChangeArrowheads="1"/>
          </p:cNvSpPr>
          <p:nvPr>
            <p:ph type="body" idx="1"/>
          </p:nvPr>
        </p:nvSpPr>
        <p:spPr>
          <a:xfrm>
            <a:off x="0" y="765175"/>
            <a:ext cx="9144000" cy="6092825"/>
          </a:xfrm>
        </p:spPr>
        <p:txBody>
          <a:bodyPr/>
          <a:lstStyle/>
          <a:p>
            <a:pPr eaLnBrk="1" hangingPunct="1"/>
            <a:r>
              <a:rPr lang="el-GR" sz="2400" smtClean="0">
                <a:latin typeface="Arial" pitchFamily="34" charset="0"/>
              </a:rPr>
              <a:t>Τα υποδείγματα περιθωρίου αποδόσεων αντλούν πληροφορίες από την </a:t>
            </a:r>
            <a:r>
              <a:rPr lang="el-GR" sz="2400" smtClean="0">
                <a:solidFill>
                  <a:srgbClr val="FF9900"/>
                </a:solidFill>
                <a:latin typeface="Arial" pitchFamily="34" charset="0"/>
              </a:rPr>
              <a:t>αγορά επιχειρηματικών ομολογιών</a:t>
            </a:r>
            <a:r>
              <a:rPr lang="el-GR" sz="2400" smtClean="0">
                <a:latin typeface="Arial" pitchFamily="34" charset="0"/>
              </a:rPr>
              <a:t>. Κάθε ομολογία έχει </a:t>
            </a:r>
            <a:r>
              <a:rPr lang="el-GR" sz="2400" smtClean="0">
                <a:solidFill>
                  <a:srgbClr val="FF9900"/>
                </a:solidFill>
                <a:latin typeface="Arial" pitchFamily="34" charset="0"/>
              </a:rPr>
              <a:t>επιτοκιακό και πιστωτικό κίνδυνο.</a:t>
            </a:r>
          </a:p>
          <a:p>
            <a:pPr eaLnBrk="1" hangingPunct="1"/>
            <a:r>
              <a:rPr lang="el-GR" sz="2400" smtClean="0">
                <a:latin typeface="Arial" pitchFamily="34" charset="0"/>
              </a:rPr>
              <a:t>Ο επιτοκιακός κίνδυνος προσεγγίζεται από τη διακύμανση των αποδόσεων των τίτλων του δημοσίου, ο πιστωτικός κίνδυνος από το περιθώριο των αποδόσεων μεταξύ των επιχειρηματικών ομολογιών (</a:t>
            </a:r>
            <a:r>
              <a:rPr lang="en-US" sz="2400" i="1" smtClean="0">
                <a:latin typeface="Arial" pitchFamily="34" charset="0"/>
              </a:rPr>
              <a:t>corporate bonds</a:t>
            </a:r>
            <a:r>
              <a:rPr lang="en-US" sz="2400" smtClean="0">
                <a:latin typeface="Arial" pitchFamily="34" charset="0"/>
              </a:rPr>
              <a:t>) </a:t>
            </a:r>
            <a:r>
              <a:rPr lang="el-GR" sz="2400" smtClean="0">
                <a:latin typeface="Arial" pitchFamily="34" charset="0"/>
              </a:rPr>
              <a:t>και των τίτλων του δημοσίου</a:t>
            </a:r>
            <a:r>
              <a:rPr lang="en-US" sz="2400" smtClean="0">
                <a:latin typeface="Arial" pitchFamily="34" charset="0"/>
              </a:rPr>
              <a:t> (</a:t>
            </a:r>
            <a:r>
              <a:rPr lang="en-US" sz="2400" i="1" smtClean="0">
                <a:latin typeface="Arial" pitchFamily="34" charset="0"/>
              </a:rPr>
              <a:t>T-bonds</a:t>
            </a:r>
            <a:r>
              <a:rPr lang="en-US" sz="2400" smtClean="0">
                <a:latin typeface="Arial" pitchFamily="34" charset="0"/>
              </a:rPr>
              <a:t>)</a:t>
            </a:r>
            <a:r>
              <a:rPr lang="el-GR" sz="2400" smtClean="0">
                <a:latin typeface="Arial" pitchFamily="34" charset="0"/>
              </a:rPr>
              <a:t>. </a:t>
            </a:r>
          </a:p>
          <a:p>
            <a:pPr eaLnBrk="1" hangingPunct="1"/>
            <a:r>
              <a:rPr lang="el-GR" sz="2400" smtClean="0">
                <a:latin typeface="Arial" pitchFamily="34" charset="0"/>
              </a:rPr>
              <a:t>Αν μια επιχείρηση έχει ομόλογα που αξιολογούνται από κάποια εταιρεία βαθμολόγησης πιστοληπτικής ικανότητας</a:t>
            </a:r>
            <a:r>
              <a:rPr lang="en-US" sz="2400" smtClean="0">
                <a:latin typeface="Arial" pitchFamily="34" charset="0"/>
              </a:rPr>
              <a:t> (</a:t>
            </a:r>
            <a:r>
              <a:rPr lang="el-GR" sz="2400" smtClean="0">
                <a:latin typeface="Arial" pitchFamily="34" charset="0"/>
              </a:rPr>
              <a:t>π.χ. </a:t>
            </a:r>
            <a:r>
              <a:rPr lang="en-US" sz="2400" smtClean="0">
                <a:latin typeface="Arial" pitchFamily="34" charset="0"/>
              </a:rPr>
              <a:t>Standard &amp; Poors)</a:t>
            </a:r>
            <a:r>
              <a:rPr lang="el-GR" sz="2400" smtClean="0">
                <a:latin typeface="Arial" pitchFamily="34" charset="0"/>
              </a:rPr>
              <a:t>, ο κίνδυνος του χρέους μπορεί να υπολογιστεί χρησιμοποιώντας τις καμπύλες αποδόσεων για ομόλογα επιχειρήσεων και δημοσίου.</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971550" y="0"/>
            <a:ext cx="7543800" cy="549275"/>
          </a:xfrm>
        </p:spPr>
        <p:txBody>
          <a:bodyPr/>
          <a:lstStyle/>
          <a:p>
            <a:pPr eaLnBrk="1" hangingPunct="1"/>
            <a:r>
              <a:rPr lang="el-GR" sz="2800" b="1" smtClean="0">
                <a:latin typeface="Arial" pitchFamily="34" charset="0"/>
              </a:rPr>
              <a:t>Υπόδειγμα περιθωρίου αποδόσεων</a:t>
            </a:r>
            <a:endParaRPr lang="en-GB" sz="2800" b="1" smtClean="0">
              <a:latin typeface="Arial" pitchFamily="34" charset="0"/>
            </a:endParaRPr>
          </a:p>
        </p:txBody>
      </p:sp>
      <p:sp>
        <p:nvSpPr>
          <p:cNvPr id="198659" name="Rectangle 3"/>
          <p:cNvSpPr>
            <a:spLocks noGrp="1" noChangeArrowheads="1"/>
          </p:cNvSpPr>
          <p:nvPr>
            <p:ph type="body" idx="1"/>
          </p:nvPr>
        </p:nvSpPr>
        <p:spPr>
          <a:xfrm>
            <a:off x="0" y="620713"/>
            <a:ext cx="9144000" cy="5976937"/>
          </a:xfrm>
        </p:spPr>
        <p:txBody>
          <a:bodyPr rtlCol="0">
            <a:normAutofit lnSpcReduction="10000"/>
          </a:bodyPr>
          <a:lstStyle/>
          <a:p>
            <a:pPr eaLnBrk="1" fontAlgn="auto" hangingPunct="1">
              <a:spcAft>
                <a:spcPts val="0"/>
              </a:spcAft>
              <a:defRPr/>
            </a:pPr>
            <a:r>
              <a:rPr lang="el-GR" sz="2300" smtClean="0">
                <a:latin typeface="Arial" charset="0"/>
              </a:rPr>
              <a:t>Έστω ότι η απόδοση των ομολόγων του δημοσίου για 1 και 2 έτη είναι </a:t>
            </a:r>
            <a:r>
              <a:rPr lang="el-GR" sz="2300" smtClean="0">
                <a:solidFill>
                  <a:srgbClr val="FF9900"/>
                </a:solidFill>
                <a:latin typeface="Arial" charset="0"/>
              </a:rPr>
              <a:t>10%</a:t>
            </a:r>
            <a:r>
              <a:rPr lang="el-GR" sz="2300" smtClean="0">
                <a:latin typeface="Arial" charset="0"/>
              </a:rPr>
              <a:t> και </a:t>
            </a:r>
            <a:r>
              <a:rPr lang="el-GR" sz="2300" smtClean="0">
                <a:solidFill>
                  <a:srgbClr val="FF9900"/>
                </a:solidFill>
                <a:latin typeface="Arial" charset="0"/>
              </a:rPr>
              <a:t>11%</a:t>
            </a:r>
            <a:r>
              <a:rPr lang="el-GR" sz="2300" smtClean="0">
                <a:latin typeface="Arial" charset="0"/>
              </a:rPr>
              <a:t> αντίστοιχα. Η απόδοση των ομολόγων επιχειρήσεων με βαθμολογία ΒΒΒ είναι </a:t>
            </a:r>
            <a:r>
              <a:rPr lang="el-GR" sz="2300" smtClean="0">
                <a:solidFill>
                  <a:srgbClr val="FF9900"/>
                </a:solidFill>
                <a:latin typeface="Arial" charset="0"/>
              </a:rPr>
              <a:t>15,8%</a:t>
            </a:r>
            <a:r>
              <a:rPr lang="el-GR" sz="2300" smtClean="0">
                <a:latin typeface="Arial" charset="0"/>
              </a:rPr>
              <a:t> και </a:t>
            </a:r>
            <a:r>
              <a:rPr lang="el-GR" sz="2300" smtClean="0">
                <a:solidFill>
                  <a:srgbClr val="FF9900"/>
                </a:solidFill>
                <a:latin typeface="Arial" charset="0"/>
              </a:rPr>
              <a:t>18%,</a:t>
            </a:r>
            <a:r>
              <a:rPr lang="el-GR" sz="2300" smtClean="0">
                <a:latin typeface="Arial" charset="0"/>
              </a:rPr>
              <a:t> αντίστοιχα.</a:t>
            </a:r>
            <a:endParaRPr lang="en-US" sz="2300" smtClean="0">
              <a:latin typeface="Arial" charset="0"/>
            </a:endParaRPr>
          </a:p>
          <a:p>
            <a:pPr eaLnBrk="1" fontAlgn="auto" hangingPunct="1">
              <a:spcAft>
                <a:spcPts val="0"/>
              </a:spcAft>
              <a:defRPr/>
            </a:pPr>
            <a:r>
              <a:rPr lang="el-GR" sz="2300" smtClean="0">
                <a:latin typeface="Arial" charset="0"/>
              </a:rPr>
              <a:t>Έστω </a:t>
            </a:r>
            <a:r>
              <a:rPr lang="en-US" sz="2300" smtClean="0">
                <a:latin typeface="Arial" charset="0"/>
              </a:rPr>
              <a:t>p</a:t>
            </a:r>
            <a:r>
              <a:rPr lang="el-GR" sz="2300" smtClean="0">
                <a:latin typeface="Arial" charset="0"/>
              </a:rPr>
              <a:t> η πιθανότητα αποπληρωμής του δανείου μιας εταιρείας ΒΒΒ </a:t>
            </a:r>
            <a:r>
              <a:rPr lang="en-US" sz="2300" smtClean="0">
                <a:latin typeface="Arial" charset="0"/>
              </a:rPr>
              <a:t>(</a:t>
            </a:r>
            <a:r>
              <a:rPr lang="el-GR" sz="2300" smtClean="0">
                <a:latin typeface="Arial" charset="0"/>
              </a:rPr>
              <a:t>άρα </a:t>
            </a:r>
            <a:r>
              <a:rPr lang="en-US" sz="2300" smtClean="0">
                <a:latin typeface="Arial" charset="0"/>
              </a:rPr>
              <a:t>1-p </a:t>
            </a:r>
            <a:r>
              <a:rPr lang="el-GR" sz="2300" smtClean="0">
                <a:latin typeface="Arial" charset="0"/>
              </a:rPr>
              <a:t>είναι η πιθανότητα αθέτησης της πληρωμής) και </a:t>
            </a:r>
            <a:r>
              <a:rPr lang="en-US" sz="2300" smtClean="0">
                <a:latin typeface="Arial" charset="0"/>
              </a:rPr>
              <a:t>k </a:t>
            </a:r>
            <a:r>
              <a:rPr lang="el-GR" sz="2300" smtClean="0">
                <a:latin typeface="Arial" charset="0"/>
              </a:rPr>
              <a:t>η υποσχόμενη απόδοση από ένα τέτοιο δάνειο. Αν χρεοκοπήσει η εταιρεία, ο πιστωτικός οργανισμός δεν θα έχει κανένα έσοδο. </a:t>
            </a:r>
          </a:p>
          <a:p>
            <a:pPr eaLnBrk="1" fontAlgn="auto" hangingPunct="1">
              <a:spcAft>
                <a:spcPts val="0"/>
              </a:spcAft>
              <a:defRPr/>
            </a:pPr>
            <a:r>
              <a:rPr lang="el-GR" sz="2300" smtClean="0">
                <a:latin typeface="Arial" charset="0"/>
              </a:rPr>
              <a:t>Η συνολική απόδοση είναι 1+</a:t>
            </a:r>
            <a:r>
              <a:rPr lang="en-US" sz="2300" smtClean="0">
                <a:latin typeface="Arial" charset="0"/>
              </a:rPr>
              <a:t>k </a:t>
            </a:r>
            <a:r>
              <a:rPr lang="el-GR" sz="2300" smtClean="0">
                <a:latin typeface="Arial" charset="0"/>
              </a:rPr>
              <a:t>και η προσδοκώμενη τιμή της συνολικής απόδοσης είναι </a:t>
            </a:r>
            <a:r>
              <a:rPr lang="en-US" sz="2300" smtClean="0">
                <a:latin typeface="Arial" charset="0"/>
              </a:rPr>
              <a:t>p (1+k) + (1-p) 0 = </a:t>
            </a:r>
            <a:r>
              <a:rPr lang="en-US" sz="2300" smtClean="0">
                <a:solidFill>
                  <a:srgbClr val="FF9900"/>
                </a:solidFill>
                <a:latin typeface="Arial" charset="0"/>
              </a:rPr>
              <a:t>p (1+k)</a:t>
            </a:r>
            <a:r>
              <a:rPr lang="el-GR" sz="2300" smtClean="0">
                <a:latin typeface="Arial" charset="0"/>
              </a:rPr>
              <a:t>. </a:t>
            </a:r>
          </a:p>
          <a:p>
            <a:pPr eaLnBrk="1" fontAlgn="auto" hangingPunct="1">
              <a:spcAft>
                <a:spcPts val="0"/>
              </a:spcAft>
              <a:defRPr/>
            </a:pPr>
            <a:r>
              <a:rPr lang="el-GR" sz="2300" smtClean="0">
                <a:latin typeface="Arial" charset="0"/>
              </a:rPr>
              <a:t>Για ένα κρατικό ομόλογο η προσδοκόμενη απόδοση είναι </a:t>
            </a:r>
            <a:r>
              <a:rPr lang="el-GR" sz="2300" smtClean="0">
                <a:solidFill>
                  <a:srgbClr val="FF9900"/>
                </a:solidFill>
                <a:latin typeface="Arial" charset="0"/>
              </a:rPr>
              <a:t>1+</a:t>
            </a:r>
            <a:r>
              <a:rPr lang="en-US" sz="2300" smtClean="0">
                <a:solidFill>
                  <a:srgbClr val="FF9900"/>
                </a:solidFill>
                <a:latin typeface="Arial" charset="0"/>
              </a:rPr>
              <a:t>i =1,10</a:t>
            </a:r>
            <a:r>
              <a:rPr lang="el-GR" sz="2300" smtClean="0">
                <a:latin typeface="Arial" charset="0"/>
              </a:rPr>
              <a:t>.</a:t>
            </a:r>
          </a:p>
          <a:p>
            <a:pPr eaLnBrk="1" fontAlgn="auto" hangingPunct="1">
              <a:spcAft>
                <a:spcPts val="0"/>
              </a:spcAft>
              <a:defRPr/>
            </a:pPr>
            <a:r>
              <a:rPr lang="el-GR" sz="2300" smtClean="0">
                <a:latin typeface="Arial" charset="0"/>
              </a:rPr>
              <a:t>Αν ο χρηματοοικονομικός οργανισμός έχει προτιμήσεις αδιαφορίας προς τον κίνδυνο </a:t>
            </a:r>
            <a:r>
              <a:rPr lang="en-US" sz="2300" smtClean="0">
                <a:latin typeface="Arial" charset="0"/>
              </a:rPr>
              <a:t>[</a:t>
            </a:r>
            <a:r>
              <a:rPr lang="el-GR" sz="2300" smtClean="0">
                <a:latin typeface="Arial" charset="0"/>
              </a:rPr>
              <a:t>δεν υπάρχουν δυνατότητες εξισορροπητικής αγοραπωλησίας (</a:t>
            </a:r>
            <a:r>
              <a:rPr lang="en-US" sz="2300" smtClean="0">
                <a:latin typeface="Arial" charset="0"/>
              </a:rPr>
              <a:t>arbitrage)]</a:t>
            </a:r>
            <a:r>
              <a:rPr lang="el-GR" sz="2300" smtClean="0">
                <a:latin typeface="Arial" charset="0"/>
              </a:rPr>
              <a:t>, τότε </a:t>
            </a:r>
            <a:r>
              <a:rPr lang="en-US" sz="2300" smtClean="0">
                <a:solidFill>
                  <a:srgbClr val="FF9900"/>
                </a:solidFill>
                <a:latin typeface="Arial" charset="0"/>
              </a:rPr>
              <a:t>p (1+k) </a:t>
            </a:r>
            <a:r>
              <a:rPr lang="el-GR" sz="2300" smtClean="0">
                <a:solidFill>
                  <a:srgbClr val="FF9900"/>
                </a:solidFill>
                <a:latin typeface="Arial" charset="0"/>
              </a:rPr>
              <a:t>=</a:t>
            </a:r>
            <a:r>
              <a:rPr lang="en-US" sz="2300" smtClean="0">
                <a:solidFill>
                  <a:srgbClr val="FF9900"/>
                </a:solidFill>
                <a:latin typeface="Arial" charset="0"/>
              </a:rPr>
              <a:t> </a:t>
            </a:r>
            <a:r>
              <a:rPr lang="el-GR" sz="2300" smtClean="0">
                <a:solidFill>
                  <a:srgbClr val="FF9900"/>
                </a:solidFill>
                <a:latin typeface="Arial" charset="0"/>
              </a:rPr>
              <a:t>1+</a:t>
            </a:r>
            <a:r>
              <a:rPr lang="en-US" sz="2300" smtClean="0">
                <a:solidFill>
                  <a:srgbClr val="FF9900"/>
                </a:solidFill>
                <a:latin typeface="Arial" charset="0"/>
              </a:rPr>
              <a:t>i,</a:t>
            </a:r>
            <a:r>
              <a:rPr lang="en-US" sz="2300" smtClean="0">
                <a:latin typeface="Arial" charset="0"/>
              </a:rPr>
              <a:t> </a:t>
            </a:r>
            <a:r>
              <a:rPr lang="el-GR" sz="2300" smtClean="0">
                <a:latin typeface="Arial" charset="0"/>
              </a:rPr>
              <a:t>δηλαδή </a:t>
            </a:r>
            <a:r>
              <a:rPr lang="en-US" sz="2300" smtClean="0">
                <a:solidFill>
                  <a:srgbClr val="FF9900"/>
                </a:solidFill>
                <a:latin typeface="Arial" charset="0"/>
              </a:rPr>
              <a:t>p=95%</a:t>
            </a:r>
            <a:r>
              <a:rPr lang="el-GR" sz="2300" smtClean="0">
                <a:solidFill>
                  <a:srgbClr val="FF9900"/>
                </a:solidFill>
                <a:latin typeface="Arial" charset="0"/>
              </a:rPr>
              <a:t> είναι η πιθανότητα αποπληρωμής</a:t>
            </a:r>
            <a:r>
              <a:rPr lang="el-GR" sz="2300" smtClean="0">
                <a:latin typeface="Arial" charset="0"/>
              </a:rPr>
              <a:t>. Άρα η πιθανότητα αθέτησης είναι 5%.</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ChangeArrowheads="1"/>
          </p:cNvSpPr>
          <p:nvPr>
            <p:ph type="title"/>
          </p:nvPr>
        </p:nvSpPr>
        <p:spPr>
          <a:xfrm>
            <a:off x="685800" y="260350"/>
            <a:ext cx="7772400" cy="431800"/>
          </a:xfrm>
        </p:spPr>
        <p:txBody>
          <a:bodyPr rtlCol="0">
            <a:normAutofit fontScale="90000"/>
          </a:bodyPr>
          <a:lstStyle/>
          <a:p>
            <a:pPr eaLnBrk="1" fontAlgn="auto" hangingPunct="1">
              <a:spcAft>
                <a:spcPts val="0"/>
              </a:spcAft>
              <a:defRPr/>
            </a:pPr>
            <a:r>
              <a:rPr lang="el-GR" sz="3200" b="1" smtClean="0">
                <a:latin typeface="Arial" charset="0"/>
              </a:rPr>
              <a:t>Υπόδειγμα περιθωρίου αποδόσεων</a:t>
            </a:r>
            <a:endParaRPr lang="en-GB" sz="3200" b="1" smtClean="0">
              <a:latin typeface="Arial" charset="0"/>
            </a:endParaRPr>
          </a:p>
        </p:txBody>
      </p:sp>
      <p:sp>
        <p:nvSpPr>
          <p:cNvPr id="200707" name="Rectangle 3"/>
          <p:cNvSpPr>
            <a:spLocks noGrp="1" noChangeArrowheads="1"/>
          </p:cNvSpPr>
          <p:nvPr>
            <p:ph type="body" idx="1"/>
          </p:nvPr>
        </p:nvSpPr>
        <p:spPr>
          <a:xfrm>
            <a:off x="0" y="765175"/>
            <a:ext cx="9144000" cy="5832475"/>
          </a:xfrm>
        </p:spPr>
        <p:txBody>
          <a:bodyPr rtlCol="0">
            <a:normAutofit lnSpcReduction="10000"/>
          </a:bodyPr>
          <a:lstStyle/>
          <a:p>
            <a:pPr eaLnBrk="1" fontAlgn="auto" hangingPunct="1">
              <a:lnSpc>
                <a:spcPct val="90000"/>
              </a:lnSpc>
              <a:spcAft>
                <a:spcPts val="0"/>
              </a:spcAft>
              <a:defRPr/>
            </a:pPr>
            <a:r>
              <a:rPr lang="el-GR" sz="2400" smtClean="0">
                <a:latin typeface="Arial" charset="0"/>
              </a:rPr>
              <a:t>Αν </a:t>
            </a:r>
            <a:r>
              <a:rPr lang="en-US" sz="2400" smtClean="0">
                <a:latin typeface="Arial" charset="0"/>
              </a:rPr>
              <a:t>p</a:t>
            </a:r>
            <a:r>
              <a:rPr lang="en-US" sz="2400" baseline="-25000" smtClean="0">
                <a:latin typeface="Arial" charset="0"/>
              </a:rPr>
              <a:t>1</a:t>
            </a:r>
            <a:r>
              <a:rPr lang="en-US" sz="2400" smtClean="0">
                <a:latin typeface="Arial" charset="0"/>
              </a:rPr>
              <a:t> </a:t>
            </a:r>
            <a:r>
              <a:rPr lang="el-GR" sz="2400" smtClean="0">
                <a:latin typeface="Arial" charset="0"/>
              </a:rPr>
              <a:t>και </a:t>
            </a:r>
            <a:r>
              <a:rPr lang="en-US" sz="2400" smtClean="0">
                <a:latin typeface="Arial" charset="0"/>
              </a:rPr>
              <a:t>p</a:t>
            </a:r>
            <a:r>
              <a:rPr lang="en-US" sz="2400" baseline="-25000" smtClean="0">
                <a:latin typeface="Arial" charset="0"/>
              </a:rPr>
              <a:t>2</a:t>
            </a:r>
            <a:r>
              <a:rPr lang="el-GR" sz="2400" smtClean="0">
                <a:latin typeface="Arial" charset="0"/>
              </a:rPr>
              <a:t> είναι οι πιθανότητες πληρωμής </a:t>
            </a:r>
            <a:r>
              <a:rPr lang="el-GR" sz="2400" u="sng" smtClean="0">
                <a:solidFill>
                  <a:srgbClr val="FF9900"/>
                </a:solidFill>
                <a:latin typeface="Arial" charset="0"/>
              </a:rPr>
              <a:t>στο</a:t>
            </a:r>
            <a:r>
              <a:rPr lang="el-GR" sz="2400" smtClean="0">
                <a:latin typeface="Arial" charset="0"/>
              </a:rPr>
              <a:t> 1ο και 2ο έτος, η σωρευτική πιθανότητα για δύο έτη είναι </a:t>
            </a:r>
            <a:r>
              <a:rPr lang="en-US" sz="2400" smtClean="0">
                <a:solidFill>
                  <a:srgbClr val="FF9900"/>
                </a:solidFill>
                <a:latin typeface="Arial" charset="0"/>
              </a:rPr>
              <a:t>p = p</a:t>
            </a:r>
            <a:r>
              <a:rPr lang="en-US" sz="2400" baseline="-25000" smtClean="0">
                <a:solidFill>
                  <a:srgbClr val="FF9900"/>
                </a:solidFill>
                <a:latin typeface="Arial" charset="0"/>
              </a:rPr>
              <a:t>1</a:t>
            </a:r>
            <a:r>
              <a:rPr lang="en-US" sz="2400" smtClean="0">
                <a:solidFill>
                  <a:srgbClr val="FF9900"/>
                </a:solidFill>
                <a:latin typeface="Arial" charset="0"/>
              </a:rPr>
              <a:t> p</a:t>
            </a:r>
            <a:r>
              <a:rPr lang="en-US" sz="2400" baseline="-25000" smtClean="0">
                <a:solidFill>
                  <a:srgbClr val="FF9900"/>
                </a:solidFill>
                <a:latin typeface="Arial" charset="0"/>
              </a:rPr>
              <a:t>2</a:t>
            </a:r>
            <a:r>
              <a:rPr lang="el-GR" sz="2400" baseline="-25000" smtClean="0">
                <a:solidFill>
                  <a:srgbClr val="CC3300"/>
                </a:solidFill>
                <a:latin typeface="Arial" charset="0"/>
              </a:rPr>
              <a:t> </a:t>
            </a:r>
            <a:r>
              <a:rPr lang="el-GR" sz="2400" smtClean="0">
                <a:latin typeface="Arial" charset="0"/>
              </a:rPr>
              <a:t>(η αναμενόμενη απόδοση επενδύοντας σε 1ους έτους ομόλογα και επανεπενδύοντας την συσσωρευμένη αξία στο τέλος του 1ου έτους για ένα ακόμη έτος). Για το σκοπό αυτό πρέπει να υπολογίσουμε τα προθεσμιακά επιτόκια ενός έτους στο τέλος του πρώτου έτους.</a:t>
            </a:r>
          </a:p>
          <a:p>
            <a:pPr eaLnBrk="1" fontAlgn="auto" hangingPunct="1">
              <a:lnSpc>
                <a:spcPct val="90000"/>
              </a:lnSpc>
              <a:spcAft>
                <a:spcPts val="0"/>
              </a:spcAft>
              <a:defRPr/>
            </a:pPr>
            <a:r>
              <a:rPr lang="el-GR" sz="2400" smtClean="0">
                <a:latin typeface="Arial" charset="0"/>
              </a:rPr>
              <a:t>Το προθεσμιακό επιτόκιο ενός έτους, για το δεύτερο έτος είναι </a:t>
            </a:r>
            <a:r>
              <a:rPr lang="en-US" sz="2400" smtClean="0">
                <a:latin typeface="Arial" charset="0"/>
              </a:rPr>
              <a:t>f</a:t>
            </a:r>
            <a:r>
              <a:rPr lang="en-US" sz="2400" baseline="-25000" smtClean="0">
                <a:latin typeface="Arial" charset="0"/>
              </a:rPr>
              <a:t>1,2</a:t>
            </a:r>
            <a:r>
              <a:rPr lang="en-US" sz="2400" smtClean="0">
                <a:latin typeface="Arial" charset="0"/>
              </a:rPr>
              <a:t>=12% </a:t>
            </a:r>
            <a:r>
              <a:rPr lang="el-GR" sz="2400" smtClean="0">
                <a:latin typeface="Arial" charset="0"/>
              </a:rPr>
              <a:t>και </a:t>
            </a:r>
            <a:r>
              <a:rPr lang="en-US" sz="2400" smtClean="0">
                <a:latin typeface="Arial" charset="0"/>
              </a:rPr>
              <a:t>c</a:t>
            </a:r>
            <a:r>
              <a:rPr lang="en-US" sz="2400" baseline="-25000" smtClean="0">
                <a:latin typeface="Arial" charset="0"/>
              </a:rPr>
              <a:t>1,2</a:t>
            </a:r>
            <a:r>
              <a:rPr lang="en-US" sz="2400" smtClean="0">
                <a:latin typeface="Arial" charset="0"/>
              </a:rPr>
              <a:t>=20,</a:t>
            </a:r>
            <a:r>
              <a:rPr lang="el-GR" sz="2400" smtClean="0">
                <a:latin typeface="Arial" charset="0"/>
              </a:rPr>
              <a:t>2</a:t>
            </a:r>
            <a:r>
              <a:rPr lang="en-US" sz="2400" smtClean="0">
                <a:latin typeface="Arial" charset="0"/>
              </a:rPr>
              <a:t>% </a:t>
            </a:r>
            <a:r>
              <a:rPr lang="el-GR" sz="2400" smtClean="0">
                <a:latin typeface="Arial" charset="0"/>
              </a:rPr>
              <a:t>για τα κρατικά και επιχειρησιακά ομόλογα, αντίστοιχα. Η αύξηση από το 10% στο 12% των αποδόσεων στα κρατικά ομόλογα σχετίζεται με την θέση που έχουν οι επενδυτές ως προς τον πληθωρισμό και άλλες μεταβλητές που επηρεάζουν τη διαχρονική αξία του χρήματος.</a:t>
            </a:r>
          </a:p>
          <a:p>
            <a:pPr eaLnBrk="1" fontAlgn="auto" hangingPunct="1">
              <a:lnSpc>
                <a:spcPct val="90000"/>
              </a:lnSpc>
              <a:spcAft>
                <a:spcPts val="0"/>
              </a:spcAft>
              <a:defRPr/>
            </a:pPr>
            <a:r>
              <a:rPr lang="el-GR" sz="2400" smtClean="0">
                <a:latin typeface="Arial" charset="0"/>
              </a:rPr>
              <a:t>Συνεπώς </a:t>
            </a:r>
            <a:r>
              <a:rPr lang="en-US" sz="2400" smtClean="0">
                <a:latin typeface="Arial" charset="0"/>
              </a:rPr>
              <a:t>p</a:t>
            </a:r>
            <a:r>
              <a:rPr lang="en-US" sz="2400" baseline="-25000" smtClean="0">
                <a:latin typeface="Arial" charset="0"/>
              </a:rPr>
              <a:t>2</a:t>
            </a:r>
            <a:r>
              <a:rPr lang="en-US" sz="2400" smtClean="0">
                <a:latin typeface="Arial" charset="0"/>
              </a:rPr>
              <a:t>=1,12/1,20</a:t>
            </a:r>
            <a:r>
              <a:rPr lang="el-GR" sz="2400" smtClean="0">
                <a:latin typeface="Arial" charset="0"/>
              </a:rPr>
              <a:t>2</a:t>
            </a:r>
            <a:r>
              <a:rPr lang="en-US" sz="2400" smtClean="0">
                <a:latin typeface="Arial" charset="0"/>
              </a:rPr>
              <a:t>=93,</a:t>
            </a:r>
            <a:r>
              <a:rPr lang="el-GR" sz="2400" smtClean="0">
                <a:latin typeface="Arial" charset="0"/>
              </a:rPr>
              <a:t>18%. Η αναμενόμενη πιθανότητα χρεοκοπίας στο δεύτερο έτος ισούται τότε με 6,82%.</a:t>
            </a:r>
          </a:p>
          <a:p>
            <a:pPr eaLnBrk="1" fontAlgn="auto" hangingPunct="1">
              <a:lnSpc>
                <a:spcPct val="90000"/>
              </a:lnSpc>
              <a:spcAft>
                <a:spcPts val="0"/>
              </a:spcAft>
              <a:defRPr/>
            </a:pPr>
            <a:r>
              <a:rPr lang="el-GR" sz="2400" smtClean="0">
                <a:latin typeface="Arial" charset="0"/>
              </a:rPr>
              <a:t>Άρα </a:t>
            </a:r>
            <a:r>
              <a:rPr lang="en-US" sz="2400" smtClean="0">
                <a:latin typeface="Arial" charset="0"/>
              </a:rPr>
              <a:t>p=</a:t>
            </a:r>
            <a:r>
              <a:rPr lang="el-GR" sz="2400" smtClean="0">
                <a:latin typeface="Arial" charset="0"/>
              </a:rPr>
              <a:t>88,5% είναι η πιθανότητα αποπληρωμής του δανείου. (95%*93.18%)</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685800" y="0"/>
            <a:ext cx="7772400" cy="692150"/>
          </a:xfrm>
        </p:spPr>
        <p:txBody>
          <a:bodyPr/>
          <a:lstStyle/>
          <a:p>
            <a:pPr eaLnBrk="1" hangingPunct="1"/>
            <a:r>
              <a:rPr lang="el-GR" sz="3200" b="1" smtClean="0">
                <a:latin typeface="Arial" pitchFamily="34" charset="0"/>
              </a:rPr>
              <a:t>Μοντέλο </a:t>
            </a:r>
            <a:r>
              <a:rPr lang="en-US" sz="3200" b="1" smtClean="0">
                <a:latin typeface="Arial" pitchFamily="34" charset="0"/>
              </a:rPr>
              <a:t>RAROC</a:t>
            </a:r>
            <a:endParaRPr lang="en-GB" sz="3200" b="1" smtClean="0">
              <a:latin typeface="Arial" pitchFamily="34" charset="0"/>
            </a:endParaRPr>
          </a:p>
        </p:txBody>
      </p:sp>
      <p:sp>
        <p:nvSpPr>
          <p:cNvPr id="49155" name="Rectangle 3"/>
          <p:cNvSpPr>
            <a:spLocks noGrp="1" noChangeArrowheads="1"/>
          </p:cNvSpPr>
          <p:nvPr>
            <p:ph type="body" idx="1"/>
          </p:nvPr>
        </p:nvSpPr>
        <p:spPr>
          <a:xfrm>
            <a:off x="0" y="620713"/>
            <a:ext cx="9144000" cy="6048375"/>
          </a:xfrm>
        </p:spPr>
        <p:txBody>
          <a:bodyPr/>
          <a:lstStyle/>
          <a:p>
            <a:pPr eaLnBrk="1" hangingPunct="1">
              <a:lnSpc>
                <a:spcPct val="80000"/>
              </a:lnSpc>
            </a:pPr>
            <a:r>
              <a:rPr lang="el-GR" sz="2400" smtClean="0">
                <a:latin typeface="Arial" pitchFamily="34" charset="0"/>
              </a:rPr>
              <a:t>Ένα μοντέλο που χρησιμοποιείται ευρύτατα στις ημέρες μας είναι </a:t>
            </a:r>
            <a:r>
              <a:rPr lang="el-GR" sz="2400" smtClean="0">
                <a:solidFill>
                  <a:srgbClr val="FF9900"/>
                </a:solidFill>
                <a:latin typeface="Arial" pitchFamily="34" charset="0"/>
              </a:rPr>
              <a:t>η χρήση στοιχείων της αγοράς στην αξιολόγηση (</a:t>
            </a:r>
            <a:r>
              <a:rPr lang="en-US" sz="2400" i="1" smtClean="0">
                <a:solidFill>
                  <a:srgbClr val="FF9900"/>
                </a:solidFill>
                <a:latin typeface="Arial" pitchFamily="34" charset="0"/>
              </a:rPr>
              <a:t>risk adjusted return on capital – RAROC</a:t>
            </a:r>
            <a:r>
              <a:rPr lang="en-US" sz="2400" smtClean="0">
                <a:solidFill>
                  <a:srgbClr val="FF9900"/>
                </a:solidFill>
                <a:latin typeface="Arial" pitchFamily="34" charset="0"/>
              </a:rPr>
              <a:t>).</a:t>
            </a:r>
            <a:r>
              <a:rPr lang="el-GR" sz="2400" smtClean="0">
                <a:latin typeface="Arial" pitchFamily="34" charset="0"/>
              </a:rPr>
              <a:t> Το μοντέλο αυτό δημιουργήθηκε από την τράπεζα </a:t>
            </a:r>
            <a:r>
              <a:rPr lang="en-US" sz="2400" smtClean="0">
                <a:latin typeface="Arial" pitchFamily="34" charset="0"/>
              </a:rPr>
              <a:t>Bankers Trust (</a:t>
            </a:r>
            <a:r>
              <a:rPr lang="el-GR" sz="2400" smtClean="0">
                <a:latin typeface="Arial" pitchFamily="34" charset="0"/>
              </a:rPr>
              <a:t>και η οποία απορροφήθηκε από την </a:t>
            </a:r>
            <a:r>
              <a:rPr lang="en-US" sz="2400" smtClean="0">
                <a:latin typeface="Arial" pitchFamily="34" charset="0"/>
              </a:rPr>
              <a:t>Deutsche Bank to 1998)</a:t>
            </a:r>
            <a:r>
              <a:rPr lang="el-GR" sz="2400" smtClean="0">
                <a:latin typeface="Arial" pitchFamily="34" charset="0"/>
              </a:rPr>
              <a:t>, και έχει πλέον υιοθετηθεί από όλους τους μεγάλους οργανισμούς παγκοσμίως.</a:t>
            </a:r>
          </a:p>
          <a:p>
            <a:pPr eaLnBrk="1" hangingPunct="1">
              <a:lnSpc>
                <a:spcPct val="80000"/>
              </a:lnSpc>
            </a:pPr>
            <a:r>
              <a:rPr lang="el-GR" sz="2400" smtClean="0">
                <a:latin typeface="Arial" pitchFamily="34" charset="0"/>
              </a:rPr>
              <a:t>Η βασική ιδέα είναι ότι αντί να αξιολογείται η </a:t>
            </a:r>
            <a:r>
              <a:rPr lang="el-GR" sz="2400" smtClean="0">
                <a:solidFill>
                  <a:srgbClr val="FF9900"/>
                </a:solidFill>
                <a:latin typeface="Arial" pitchFamily="34" charset="0"/>
              </a:rPr>
              <a:t>πραγματική ή υποσχόμενη ετήσια αποδοτικότητα ενεργητικού ενός δανείου</a:t>
            </a:r>
            <a:r>
              <a:rPr lang="el-GR" sz="2400" smtClean="0">
                <a:latin typeface="Arial" pitchFamily="34" charset="0"/>
              </a:rPr>
              <a:t> (επιτοκιακά έσοδα και προμήθειες ως προς το ύψος του δανείου), γίνεται </a:t>
            </a:r>
            <a:r>
              <a:rPr lang="el-GR" sz="2400" smtClean="0">
                <a:solidFill>
                  <a:srgbClr val="FF9900"/>
                </a:solidFill>
                <a:latin typeface="Arial" pitchFamily="34" charset="0"/>
              </a:rPr>
              <a:t>αναπροσαρμογή για να ληφθεί υπόψη και ο αναμενόμενος κίνδυνος του δανείου.</a:t>
            </a:r>
          </a:p>
          <a:p>
            <a:pPr eaLnBrk="1" hangingPunct="1">
              <a:lnSpc>
                <a:spcPct val="80000"/>
              </a:lnSpc>
            </a:pPr>
            <a:r>
              <a:rPr lang="el-GR" sz="2400" smtClean="0">
                <a:latin typeface="Arial" pitchFamily="34" charset="0"/>
              </a:rPr>
              <a:t> Έτσι τα έσοδα του δανείου διαιρούνται με κάποιο μέτρο προσδιορισμού του κινδύνου του δανείου, ή όπως αλλιώς καλείται του κεφαλαίου σε κίνδυνο (</a:t>
            </a:r>
            <a:r>
              <a:rPr lang="en-US" sz="2400" i="1" smtClean="0">
                <a:latin typeface="Arial" pitchFamily="34" charset="0"/>
              </a:rPr>
              <a:t>capital at risk</a:t>
            </a:r>
            <a:r>
              <a:rPr lang="el-GR" sz="2400" smtClean="0">
                <a:latin typeface="Arial" pitchFamily="34" charset="0"/>
              </a:rPr>
              <a:t>).</a:t>
            </a:r>
          </a:p>
          <a:p>
            <a:pPr eaLnBrk="1" hangingPunct="1">
              <a:lnSpc>
                <a:spcPct val="80000"/>
              </a:lnSpc>
            </a:pPr>
            <a:r>
              <a:rPr lang="el-GR" sz="2400" smtClean="0">
                <a:latin typeface="Arial" pitchFamily="34" charset="0"/>
              </a:rPr>
              <a:t>Ένα δάνειο χορηγείται όταν το </a:t>
            </a:r>
            <a:r>
              <a:rPr lang="en-US" sz="2400" smtClean="0">
                <a:latin typeface="Arial" pitchFamily="34" charset="0"/>
              </a:rPr>
              <a:t>RAROC </a:t>
            </a:r>
            <a:r>
              <a:rPr lang="el-GR" sz="2400" smtClean="0">
                <a:latin typeface="Arial" pitchFamily="34" charset="0"/>
              </a:rPr>
              <a:t>είναι αρκετά υψηλό σε σχέση με ένα συγκεκριμένο ύψος απόδοσης (</a:t>
            </a:r>
            <a:r>
              <a:rPr lang="en-US" sz="2400" smtClean="0">
                <a:latin typeface="Arial" pitchFamily="34" charset="0"/>
              </a:rPr>
              <a:t>ROE)</a:t>
            </a:r>
            <a:r>
              <a:rPr lang="el-GR" sz="2400" smtClean="0">
                <a:latin typeface="Arial" pitchFamily="34" charset="0"/>
              </a:rPr>
              <a:t>, όπου το </a:t>
            </a:r>
            <a:r>
              <a:rPr lang="en-US" sz="2400" smtClean="0">
                <a:latin typeface="Arial" pitchFamily="34" charset="0"/>
              </a:rPr>
              <a:t>ROE </a:t>
            </a:r>
            <a:r>
              <a:rPr lang="el-GR" sz="2400" smtClean="0">
                <a:latin typeface="Arial" pitchFamily="34" charset="0"/>
              </a:rPr>
              <a:t>καθορίζει την απόδοση που επιθυμούν οι μέτοχοι για τα κεφάλαια που έχουν τοποθετήσει στην επιχείρηση.</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a:xfrm>
            <a:off x="685800" y="188913"/>
            <a:ext cx="7772400" cy="719137"/>
          </a:xfrm>
        </p:spPr>
        <p:txBody>
          <a:bodyPr/>
          <a:lstStyle/>
          <a:p>
            <a:pPr eaLnBrk="1" hangingPunct="1"/>
            <a:r>
              <a:rPr lang="el-GR" sz="3200" b="1" smtClean="0">
                <a:latin typeface="Arial" pitchFamily="34" charset="0"/>
              </a:rPr>
              <a:t>Μοντέλο </a:t>
            </a:r>
            <a:r>
              <a:rPr lang="en-US" sz="3200" b="1" smtClean="0">
                <a:latin typeface="Arial" pitchFamily="34" charset="0"/>
              </a:rPr>
              <a:t>RAROC</a:t>
            </a:r>
            <a:endParaRPr lang="en-GB" sz="3200" b="1" smtClean="0">
              <a:latin typeface="Arial" pitchFamily="34" charset="0"/>
            </a:endParaRPr>
          </a:p>
        </p:txBody>
      </p:sp>
      <p:sp>
        <p:nvSpPr>
          <p:cNvPr id="3076" name="Rectangle 3"/>
          <p:cNvSpPr>
            <a:spLocks noGrp="1" noChangeArrowheads="1"/>
          </p:cNvSpPr>
          <p:nvPr>
            <p:ph type="body" sz="half" idx="1"/>
          </p:nvPr>
        </p:nvSpPr>
        <p:spPr>
          <a:xfrm>
            <a:off x="0" y="836613"/>
            <a:ext cx="9144000" cy="5832475"/>
          </a:xfrm>
        </p:spPr>
        <p:txBody>
          <a:bodyPr/>
          <a:lstStyle/>
          <a:p>
            <a:pPr eaLnBrk="1" hangingPunct="1">
              <a:lnSpc>
                <a:spcPct val="80000"/>
              </a:lnSpc>
            </a:pPr>
            <a:r>
              <a:rPr lang="el-GR" sz="2400" b="1" smtClean="0">
                <a:latin typeface="Arial" pitchFamily="34" charset="0"/>
              </a:rPr>
              <a:t>Το πρόβλημα στο μοντέλο είναι η μέτρηση του πιστωτικού κινδύνου του δανείου. Έχουμε ήδη δείξει ότι η ποσοστιαία μεταβολή στην τιμή ενός αξιογράφου όπως είναι το δάνειο (Δ</a:t>
            </a:r>
            <a:r>
              <a:rPr lang="en-US" sz="2400" b="1" smtClean="0">
                <a:latin typeface="Arial" pitchFamily="34" charset="0"/>
              </a:rPr>
              <a:t>L/L) </a:t>
            </a:r>
            <a:r>
              <a:rPr lang="el-GR" sz="2400" b="1" smtClean="0">
                <a:latin typeface="Arial" pitchFamily="34" charset="0"/>
              </a:rPr>
              <a:t>δίνεται από τη διάρκεια του δανείου (</a:t>
            </a:r>
            <a:r>
              <a:rPr lang="en-US" sz="2400" b="1" smtClean="0">
                <a:latin typeface="Arial" pitchFamily="34" charset="0"/>
              </a:rPr>
              <a:t>D</a:t>
            </a:r>
            <a:r>
              <a:rPr lang="en-US" sz="2400" b="1" baseline="-25000" smtClean="0">
                <a:latin typeface="Arial" pitchFamily="34" charset="0"/>
              </a:rPr>
              <a:t>L</a:t>
            </a:r>
            <a:r>
              <a:rPr lang="en-US" sz="2400" b="1" smtClean="0">
                <a:latin typeface="Arial" pitchFamily="34" charset="0"/>
              </a:rPr>
              <a:t>) </a:t>
            </a:r>
            <a:r>
              <a:rPr lang="el-GR" sz="2400" b="1" smtClean="0">
                <a:latin typeface="Arial" pitchFamily="34" charset="0"/>
              </a:rPr>
              <a:t>και το ύψος των επιτοκιακών μεταβολών</a:t>
            </a:r>
            <a:r>
              <a:rPr lang="en-US" sz="2400" b="1" smtClean="0">
                <a:latin typeface="Arial" pitchFamily="34" charset="0"/>
              </a:rPr>
              <a:t> (</a:t>
            </a:r>
            <a:r>
              <a:rPr lang="el-GR" sz="2400" b="1" smtClean="0">
                <a:latin typeface="Arial" pitchFamily="34" charset="0"/>
              </a:rPr>
              <a:t>Δ</a:t>
            </a:r>
            <a:r>
              <a:rPr lang="en-US" sz="2400" b="1" smtClean="0">
                <a:latin typeface="Arial" pitchFamily="34" charset="0"/>
              </a:rPr>
              <a:t>R / 1+R). </a:t>
            </a:r>
          </a:p>
          <a:p>
            <a:pPr eaLnBrk="1" hangingPunct="1">
              <a:lnSpc>
                <a:spcPct val="80000"/>
              </a:lnSpc>
            </a:pPr>
            <a:r>
              <a:rPr lang="el-GR" sz="2400" b="1" smtClean="0">
                <a:solidFill>
                  <a:srgbClr val="FF9900"/>
                </a:solidFill>
                <a:latin typeface="Arial" pitchFamily="34" charset="0"/>
              </a:rPr>
              <a:t>Σ’αυτή την περίπτωση οι μεταβολές των επιτοκίων αντικαθίστανται από την ποιότητα του χαρτοφυλακίου.</a:t>
            </a:r>
            <a:r>
              <a:rPr lang="el-GR" sz="2400" b="1" smtClean="0">
                <a:latin typeface="Arial" pitchFamily="34" charset="0"/>
              </a:rPr>
              <a:t> Τότε μπορούμε να γράψουμε ξανά τη σχέση της διάρκειας:</a:t>
            </a:r>
          </a:p>
          <a:p>
            <a:pPr eaLnBrk="1" hangingPunct="1">
              <a:lnSpc>
                <a:spcPct val="80000"/>
              </a:lnSpc>
              <a:buFontTx/>
              <a:buNone/>
            </a:pPr>
            <a:endParaRPr lang="el-GR" sz="2400" b="1" smtClean="0">
              <a:latin typeface="Arial" pitchFamily="34" charset="0"/>
            </a:endParaRPr>
          </a:p>
          <a:p>
            <a:pPr eaLnBrk="1" hangingPunct="1">
              <a:lnSpc>
                <a:spcPct val="80000"/>
              </a:lnSpc>
            </a:pPr>
            <a:r>
              <a:rPr lang="el-GR" sz="2400" b="1" smtClean="0">
                <a:latin typeface="Arial" pitchFamily="34" charset="0"/>
              </a:rPr>
              <a:t>Το Δ</a:t>
            </a:r>
            <a:r>
              <a:rPr lang="en-US" sz="2400" b="1" smtClean="0">
                <a:latin typeface="Arial" pitchFamily="34" charset="0"/>
              </a:rPr>
              <a:t>R </a:t>
            </a:r>
            <a:r>
              <a:rPr lang="el-GR" sz="2400" b="1" smtClean="0">
                <a:latin typeface="Arial" pitchFamily="34" charset="0"/>
              </a:rPr>
              <a:t>που είναι ο συντελεστής κινδύνου του δανείου</a:t>
            </a:r>
            <a:r>
              <a:rPr lang="en-US" sz="2400" b="1" smtClean="0">
                <a:latin typeface="Arial" pitchFamily="34" charset="0"/>
              </a:rPr>
              <a:t> (risk factor of the model)</a:t>
            </a:r>
            <a:r>
              <a:rPr lang="el-GR" sz="2400" b="1" smtClean="0">
                <a:latin typeface="Arial" pitchFamily="34" charset="0"/>
              </a:rPr>
              <a:t>, βασίζεται σε δημόσια διαθέσιμες πληροφορίες για την τιμή των επιχειρηματικών ομολόγων προκειμένου να καθορισθεί το </a:t>
            </a:r>
            <a:r>
              <a:rPr lang="en-US" sz="2400" b="1" smtClean="0">
                <a:latin typeface="Arial" pitchFamily="34" charset="0"/>
              </a:rPr>
              <a:t>premium </a:t>
            </a:r>
            <a:r>
              <a:rPr lang="el-GR" sz="2400" b="1" smtClean="0">
                <a:latin typeface="Arial" pitchFamily="34" charset="0"/>
              </a:rPr>
              <a:t>πιστωτικού κινδύνου. </a:t>
            </a:r>
          </a:p>
        </p:txBody>
      </p:sp>
      <p:graphicFrame>
        <p:nvGraphicFramePr>
          <p:cNvPr id="3074" name="Object 2"/>
          <p:cNvGraphicFramePr>
            <a:graphicFrameLocks noChangeAspect="1"/>
          </p:cNvGraphicFramePr>
          <p:nvPr/>
        </p:nvGraphicFramePr>
        <p:xfrm>
          <a:off x="2339975" y="3860800"/>
          <a:ext cx="4321175" cy="666750"/>
        </p:xfrm>
        <a:graphic>
          <a:graphicData uri="http://schemas.openxmlformats.org/presentationml/2006/ole">
            <p:oleObj spid="_x0000_s3074" name="Equation" r:id="rId4" imgW="3124080" imgH="482400" progId="">
              <p:embed/>
            </p:oleObj>
          </a:graphicData>
        </a:graphic>
      </p:graphicFrame>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685800" y="0"/>
            <a:ext cx="7772400" cy="1052513"/>
          </a:xfrm>
        </p:spPr>
        <p:txBody>
          <a:bodyPr/>
          <a:lstStyle/>
          <a:p>
            <a:pPr eaLnBrk="1" hangingPunct="1"/>
            <a:r>
              <a:rPr lang="el-GR" sz="3200" b="1" smtClean="0">
                <a:latin typeface="Arial" pitchFamily="34" charset="0"/>
                <a:cs typeface="Arial" pitchFamily="34" charset="0"/>
              </a:rPr>
              <a:t>Θεωρία Χαρτοφυλακίου</a:t>
            </a:r>
          </a:p>
        </p:txBody>
      </p:sp>
      <p:sp>
        <p:nvSpPr>
          <p:cNvPr id="50179" name="Rectangle 3"/>
          <p:cNvSpPr>
            <a:spLocks noGrp="1" noChangeArrowheads="1"/>
          </p:cNvSpPr>
          <p:nvPr>
            <p:ph type="body" idx="1"/>
          </p:nvPr>
        </p:nvSpPr>
        <p:spPr>
          <a:xfrm>
            <a:off x="0" y="1125538"/>
            <a:ext cx="9001125" cy="5732462"/>
          </a:xfrm>
        </p:spPr>
        <p:txBody>
          <a:bodyPr/>
          <a:lstStyle/>
          <a:p>
            <a:pPr eaLnBrk="1" hangingPunct="1"/>
            <a:r>
              <a:rPr lang="el-GR" smtClean="0">
                <a:latin typeface="Arial" pitchFamily="34" charset="0"/>
                <a:cs typeface="Arial" pitchFamily="34" charset="0"/>
              </a:rPr>
              <a:t>Η </a:t>
            </a:r>
            <a:r>
              <a:rPr lang="el-GR" b="1" smtClean="0">
                <a:latin typeface="Arial" pitchFamily="34" charset="0"/>
                <a:cs typeface="Arial" pitchFamily="34" charset="0"/>
              </a:rPr>
              <a:t>προσδοκώμενη απόδοση</a:t>
            </a:r>
            <a:r>
              <a:rPr lang="el-GR" smtClean="0">
                <a:latin typeface="Arial" pitchFamily="34" charset="0"/>
                <a:cs typeface="Arial" pitchFamily="34" charset="0"/>
              </a:rPr>
              <a:t> ενός χαρτοφυλακίου είναι ένας σταθμικός μέσος όρος των αναμενόμενων αποδόσεων των αξιογράφων που συνθέτουν το χαρτοφυλάκιο αυτό.</a:t>
            </a:r>
          </a:p>
          <a:p>
            <a:pPr eaLnBrk="1" hangingPunct="1"/>
            <a:r>
              <a:rPr lang="el-GR" smtClean="0">
                <a:latin typeface="Arial" pitchFamily="34" charset="0"/>
                <a:cs typeface="Arial" pitchFamily="34" charset="0"/>
              </a:rPr>
              <a:t> Ε(</a:t>
            </a:r>
            <a:r>
              <a:rPr lang="en-US" smtClean="0">
                <a:latin typeface="Arial" pitchFamily="34" charset="0"/>
                <a:cs typeface="Arial" pitchFamily="34" charset="0"/>
              </a:rPr>
              <a:t>R</a:t>
            </a:r>
            <a:r>
              <a:rPr lang="en-US" baseline="-25000" smtClean="0">
                <a:latin typeface="Arial" pitchFamily="34" charset="0"/>
                <a:cs typeface="Arial" pitchFamily="34" charset="0"/>
              </a:rPr>
              <a:t>P</a:t>
            </a:r>
            <a:r>
              <a:rPr lang="en-US" smtClean="0">
                <a:latin typeface="Arial" pitchFamily="34" charset="0"/>
                <a:cs typeface="Arial" pitchFamily="34" charset="0"/>
              </a:rPr>
              <a:t>)= w</a:t>
            </a:r>
            <a:r>
              <a:rPr lang="en-US" baseline="-25000" smtClean="0">
                <a:latin typeface="Arial" pitchFamily="34" charset="0"/>
                <a:cs typeface="Arial" pitchFamily="34" charset="0"/>
              </a:rPr>
              <a:t>1</a:t>
            </a:r>
            <a:r>
              <a:rPr lang="en-US" smtClean="0">
                <a:latin typeface="Arial" pitchFamily="34" charset="0"/>
                <a:cs typeface="Arial" pitchFamily="34" charset="0"/>
              </a:rPr>
              <a:t>E(R</a:t>
            </a:r>
            <a:r>
              <a:rPr lang="en-US" baseline="-25000" smtClean="0">
                <a:latin typeface="Arial" pitchFamily="34" charset="0"/>
                <a:cs typeface="Arial" pitchFamily="34" charset="0"/>
              </a:rPr>
              <a:t>1</a:t>
            </a:r>
            <a:r>
              <a:rPr lang="en-US" smtClean="0">
                <a:latin typeface="Arial" pitchFamily="34" charset="0"/>
                <a:cs typeface="Arial" pitchFamily="34" charset="0"/>
              </a:rPr>
              <a:t>)+ w</a:t>
            </a:r>
            <a:r>
              <a:rPr lang="en-US" baseline="-25000" smtClean="0">
                <a:latin typeface="Arial" pitchFamily="34" charset="0"/>
                <a:cs typeface="Arial" pitchFamily="34" charset="0"/>
              </a:rPr>
              <a:t>2</a:t>
            </a:r>
            <a:r>
              <a:rPr lang="en-US" smtClean="0">
                <a:latin typeface="Arial" pitchFamily="34" charset="0"/>
                <a:cs typeface="Arial" pitchFamily="34" charset="0"/>
              </a:rPr>
              <a:t>E(R</a:t>
            </a:r>
            <a:r>
              <a:rPr lang="en-US" baseline="-25000" smtClean="0">
                <a:latin typeface="Arial" pitchFamily="34" charset="0"/>
                <a:cs typeface="Arial" pitchFamily="34" charset="0"/>
              </a:rPr>
              <a:t>2</a:t>
            </a:r>
            <a:r>
              <a:rPr lang="en-US" smtClean="0">
                <a:latin typeface="Arial" pitchFamily="34" charset="0"/>
                <a:cs typeface="Arial" pitchFamily="34" charset="0"/>
              </a:rPr>
              <a:t>)+… w</a:t>
            </a:r>
            <a:r>
              <a:rPr lang="en-US" baseline="-25000" smtClean="0">
                <a:latin typeface="Arial" pitchFamily="34" charset="0"/>
                <a:cs typeface="Arial" pitchFamily="34" charset="0"/>
              </a:rPr>
              <a:t>n</a:t>
            </a:r>
            <a:r>
              <a:rPr lang="en-US" smtClean="0">
                <a:latin typeface="Arial" pitchFamily="34" charset="0"/>
                <a:cs typeface="Arial" pitchFamily="34" charset="0"/>
              </a:rPr>
              <a:t>E(R</a:t>
            </a:r>
            <a:r>
              <a:rPr lang="en-US" baseline="-25000" smtClean="0">
                <a:latin typeface="Arial" pitchFamily="34" charset="0"/>
                <a:cs typeface="Arial" pitchFamily="34" charset="0"/>
              </a:rPr>
              <a:t>n</a:t>
            </a:r>
            <a:r>
              <a:rPr lang="en-US" smtClean="0">
                <a:latin typeface="Arial" pitchFamily="34" charset="0"/>
                <a:cs typeface="Arial" pitchFamily="34" charset="0"/>
              </a:rPr>
              <a:t>)</a:t>
            </a:r>
          </a:p>
          <a:p>
            <a:pPr eaLnBrk="1" hangingPunct="1"/>
            <a:r>
              <a:rPr lang="el-GR" smtClean="0">
                <a:latin typeface="Arial" pitchFamily="34" charset="0"/>
                <a:cs typeface="Arial" pitchFamily="34" charset="0"/>
              </a:rPr>
              <a:t>Όπου </a:t>
            </a:r>
            <a:r>
              <a:rPr lang="en-US" smtClean="0">
                <a:latin typeface="Arial" pitchFamily="34" charset="0"/>
                <a:cs typeface="Arial" pitchFamily="34" charset="0"/>
              </a:rPr>
              <a:t>w</a:t>
            </a:r>
            <a:r>
              <a:rPr lang="en-US" baseline="-25000" smtClean="0">
                <a:latin typeface="Arial" pitchFamily="34" charset="0"/>
                <a:cs typeface="Arial" pitchFamily="34" charset="0"/>
              </a:rPr>
              <a:t>i</a:t>
            </a:r>
            <a:r>
              <a:rPr lang="el-GR" smtClean="0">
                <a:latin typeface="Arial" pitchFamily="34" charset="0"/>
                <a:cs typeface="Arial" pitchFamily="34" charset="0"/>
              </a:rPr>
              <a:t> είναι το ποσοστό της συνολικής αξίας του χαρτοφυλακίου που επενδύθηκε στο αξιόγραφο </a:t>
            </a:r>
            <a:r>
              <a:rPr lang="en-US" smtClean="0">
                <a:latin typeface="Arial" pitchFamily="34" charset="0"/>
                <a:cs typeface="Arial" pitchFamily="34" charset="0"/>
              </a:rPr>
              <a:t>i</a:t>
            </a:r>
            <a:r>
              <a:rPr lang="el-GR" smtClean="0">
                <a:latin typeface="Arial" pitchFamily="34" charset="0"/>
                <a:cs typeface="Arial" pitchFamily="34" charset="0"/>
              </a:rPr>
              <a:t>. </a:t>
            </a:r>
            <a:endParaRPr lang="el-GR" baseline="-2500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685800" y="0"/>
            <a:ext cx="7772400" cy="908050"/>
          </a:xfrm>
        </p:spPr>
        <p:txBody>
          <a:bodyPr/>
          <a:lstStyle/>
          <a:p>
            <a:pPr eaLnBrk="1" hangingPunct="1"/>
            <a:r>
              <a:rPr lang="el-GR" sz="3200" b="1" smtClean="0">
                <a:latin typeface="Arial" pitchFamily="34" charset="0"/>
                <a:cs typeface="Arial" pitchFamily="34" charset="0"/>
              </a:rPr>
              <a:t>Θεωρία Χαρτοφυλακίου</a:t>
            </a:r>
          </a:p>
        </p:txBody>
      </p:sp>
      <p:sp>
        <p:nvSpPr>
          <p:cNvPr id="51203" name="Rectangle 3"/>
          <p:cNvSpPr>
            <a:spLocks noGrp="1" noChangeArrowheads="1"/>
          </p:cNvSpPr>
          <p:nvPr>
            <p:ph type="body" idx="1"/>
          </p:nvPr>
        </p:nvSpPr>
        <p:spPr>
          <a:xfrm>
            <a:off x="142875" y="1052513"/>
            <a:ext cx="9001125" cy="5591175"/>
          </a:xfrm>
        </p:spPr>
        <p:txBody>
          <a:bodyPr/>
          <a:lstStyle/>
          <a:p>
            <a:pPr eaLnBrk="1" hangingPunct="1">
              <a:lnSpc>
                <a:spcPct val="90000"/>
              </a:lnSpc>
            </a:pPr>
            <a:r>
              <a:rPr lang="el-GR" sz="2600" smtClean="0">
                <a:latin typeface="Arial" pitchFamily="34" charset="0"/>
                <a:cs typeface="Arial" pitchFamily="34" charset="0"/>
              </a:rPr>
              <a:t>Για να υπολογίσουμε τον κίνδυνο του χαρτοφυλακίου</a:t>
            </a:r>
            <a:r>
              <a:rPr lang="en-US" sz="2600" smtClean="0">
                <a:latin typeface="Arial" pitchFamily="34" charset="0"/>
                <a:cs typeface="Arial" pitchFamily="34" charset="0"/>
              </a:rPr>
              <a:t>,</a:t>
            </a:r>
            <a:r>
              <a:rPr lang="el-GR" sz="2600" smtClean="0">
                <a:latin typeface="Arial" pitchFamily="34" charset="0"/>
                <a:cs typeface="Arial" pitchFamily="34" charset="0"/>
              </a:rPr>
              <a:t> δηλαδή την διακύμανση ή τυπική απόκλιση των αποδόσεών του</a:t>
            </a:r>
            <a:r>
              <a:rPr lang="en-US" sz="2600" smtClean="0">
                <a:latin typeface="Arial" pitchFamily="34" charset="0"/>
                <a:cs typeface="Arial" pitchFamily="34" charset="0"/>
              </a:rPr>
              <a:t>,</a:t>
            </a:r>
            <a:r>
              <a:rPr lang="el-GR" sz="2600" smtClean="0">
                <a:latin typeface="Arial" pitchFamily="34" charset="0"/>
                <a:cs typeface="Arial" pitchFamily="34" charset="0"/>
              </a:rPr>
              <a:t> χρειάζεται να υπολογίσουμε την </a:t>
            </a:r>
            <a:r>
              <a:rPr lang="el-GR" sz="2600" b="1" smtClean="0">
                <a:latin typeface="Arial" pitchFamily="34" charset="0"/>
                <a:cs typeface="Arial" pitchFamily="34" charset="0"/>
              </a:rPr>
              <a:t>συνδιακύμανση</a:t>
            </a:r>
            <a:r>
              <a:rPr lang="el-GR" sz="2600" smtClean="0">
                <a:latin typeface="Arial" pitchFamily="34" charset="0"/>
                <a:cs typeface="Arial" pitchFamily="34" charset="0"/>
              </a:rPr>
              <a:t> των αποδόσεων </a:t>
            </a:r>
            <a:r>
              <a:rPr lang="en-US" sz="2600" smtClean="0">
                <a:latin typeface="Arial" pitchFamily="34" charset="0"/>
                <a:cs typeface="Arial" pitchFamily="34" charset="0"/>
              </a:rPr>
              <a:t>Cov(R</a:t>
            </a:r>
            <a:r>
              <a:rPr lang="en-US" sz="2600" baseline="-25000" smtClean="0">
                <a:latin typeface="Arial" pitchFamily="34" charset="0"/>
                <a:cs typeface="Arial" pitchFamily="34" charset="0"/>
              </a:rPr>
              <a:t>i</a:t>
            </a:r>
            <a:r>
              <a:rPr lang="en-US" sz="2600" smtClean="0">
                <a:latin typeface="Arial" pitchFamily="34" charset="0"/>
                <a:cs typeface="Arial" pitchFamily="34" charset="0"/>
              </a:rPr>
              <a:t>,R</a:t>
            </a:r>
            <a:r>
              <a:rPr lang="en-US" sz="2600" baseline="-25000" smtClean="0">
                <a:latin typeface="Arial" pitchFamily="34" charset="0"/>
                <a:cs typeface="Arial" pitchFamily="34" charset="0"/>
              </a:rPr>
              <a:t>j</a:t>
            </a:r>
            <a:r>
              <a:rPr lang="en-US" sz="2600" smtClean="0">
                <a:latin typeface="Arial" pitchFamily="34" charset="0"/>
                <a:cs typeface="Arial" pitchFamily="34" charset="0"/>
              </a:rPr>
              <a:t>)</a:t>
            </a:r>
            <a:r>
              <a:rPr lang="el-GR" sz="2600" smtClean="0">
                <a:latin typeface="Arial" pitchFamily="34" charset="0"/>
                <a:cs typeface="Arial" pitchFamily="34" charset="0"/>
              </a:rPr>
              <a:t> των αξιογράφων που απαρτίζουν το χαρτοφυλάκιο</a:t>
            </a:r>
            <a:r>
              <a:rPr lang="en-US" sz="2600" smtClean="0">
                <a:latin typeface="Arial" pitchFamily="34" charset="0"/>
                <a:cs typeface="Arial" pitchFamily="34" charset="0"/>
              </a:rPr>
              <a:t>.</a:t>
            </a:r>
          </a:p>
          <a:p>
            <a:pPr eaLnBrk="1" hangingPunct="1">
              <a:lnSpc>
                <a:spcPct val="90000"/>
              </a:lnSpc>
            </a:pPr>
            <a:r>
              <a:rPr lang="el-GR" sz="2600" smtClean="0">
                <a:latin typeface="Arial" pitchFamily="34" charset="0"/>
                <a:cs typeface="Arial" pitchFamily="34" charset="0"/>
              </a:rPr>
              <a:t>Η </a:t>
            </a:r>
            <a:r>
              <a:rPr lang="el-GR" sz="2600" b="1" smtClean="0">
                <a:latin typeface="Arial" pitchFamily="34" charset="0"/>
                <a:cs typeface="Arial" pitchFamily="34" charset="0"/>
              </a:rPr>
              <a:t>συνδιακύμανση</a:t>
            </a:r>
            <a:r>
              <a:rPr lang="el-GR" sz="2600" smtClean="0">
                <a:latin typeface="Arial" pitchFamily="34" charset="0"/>
                <a:cs typeface="Arial" pitchFamily="34" charset="0"/>
              </a:rPr>
              <a:t> αποτελεί μέτρο της σχέσης (θετικής ή αρνητικής) και του βαθμού ‘συμμεταβλητότητας’ των αποδόσεων δύο αξιογράφων. </a:t>
            </a:r>
          </a:p>
          <a:p>
            <a:pPr eaLnBrk="1" hangingPunct="1">
              <a:lnSpc>
                <a:spcPct val="90000"/>
              </a:lnSpc>
            </a:pPr>
            <a:r>
              <a:rPr lang="el-GR" sz="2600" smtClean="0">
                <a:latin typeface="Arial" pitchFamily="34" charset="0"/>
                <a:cs typeface="Arial" pitchFamily="34" charset="0"/>
              </a:rPr>
              <a:t>Εναλλακτικό μέτρο σχέσης είναι ο συντελεστής συσχέτισης: ρ</a:t>
            </a:r>
            <a:r>
              <a:rPr lang="el-GR" sz="2600" baseline="-25000" smtClean="0">
                <a:latin typeface="Arial" pitchFamily="34" charset="0"/>
                <a:cs typeface="Arial" pitchFamily="34" charset="0"/>
              </a:rPr>
              <a:t>12</a:t>
            </a:r>
            <a:r>
              <a:rPr lang="el-GR" sz="2600" smtClean="0">
                <a:latin typeface="Arial" pitchFamily="34" charset="0"/>
                <a:cs typeface="Arial" pitchFamily="34" charset="0"/>
              </a:rPr>
              <a:t>= </a:t>
            </a:r>
            <a:r>
              <a:rPr lang="en-US" sz="2600" smtClean="0">
                <a:latin typeface="Arial" pitchFamily="34" charset="0"/>
                <a:cs typeface="Arial" pitchFamily="34" charset="0"/>
              </a:rPr>
              <a:t>Cov(R</a:t>
            </a:r>
            <a:r>
              <a:rPr lang="en-US" sz="2600" baseline="-25000" smtClean="0">
                <a:latin typeface="Arial" pitchFamily="34" charset="0"/>
                <a:cs typeface="Arial" pitchFamily="34" charset="0"/>
              </a:rPr>
              <a:t>1</a:t>
            </a:r>
            <a:r>
              <a:rPr lang="en-US" sz="2600" smtClean="0">
                <a:latin typeface="Arial" pitchFamily="34" charset="0"/>
                <a:cs typeface="Arial" pitchFamily="34" charset="0"/>
              </a:rPr>
              <a:t>,R</a:t>
            </a:r>
            <a:r>
              <a:rPr lang="en-US" sz="2600" baseline="-25000" smtClean="0">
                <a:latin typeface="Arial" pitchFamily="34" charset="0"/>
                <a:cs typeface="Arial" pitchFamily="34" charset="0"/>
              </a:rPr>
              <a:t>2</a:t>
            </a:r>
            <a:r>
              <a:rPr lang="en-US" sz="2600" smtClean="0">
                <a:latin typeface="Arial" pitchFamily="34" charset="0"/>
                <a:cs typeface="Arial" pitchFamily="34" charset="0"/>
              </a:rPr>
              <a:t>)/</a:t>
            </a:r>
            <a:r>
              <a:rPr lang="el-GR" sz="2600" smtClean="0">
                <a:latin typeface="Arial" pitchFamily="34" charset="0"/>
                <a:cs typeface="Arial" pitchFamily="34" charset="0"/>
              </a:rPr>
              <a:t>σ</a:t>
            </a:r>
            <a:r>
              <a:rPr lang="el-GR" sz="2600" baseline="-25000" smtClean="0">
                <a:latin typeface="Arial" pitchFamily="34" charset="0"/>
                <a:cs typeface="Arial" pitchFamily="34" charset="0"/>
              </a:rPr>
              <a:t>1</a:t>
            </a:r>
            <a:r>
              <a:rPr lang="el-GR" sz="2600" smtClean="0">
                <a:latin typeface="Arial" pitchFamily="34" charset="0"/>
                <a:cs typeface="Arial" pitchFamily="34" charset="0"/>
              </a:rPr>
              <a:t>σ</a:t>
            </a:r>
            <a:r>
              <a:rPr lang="el-GR" sz="2600" baseline="-25000" smtClean="0">
                <a:latin typeface="Arial" pitchFamily="34" charset="0"/>
                <a:cs typeface="Arial" pitchFamily="34" charset="0"/>
              </a:rPr>
              <a:t>2</a:t>
            </a:r>
            <a:r>
              <a:rPr lang="el-GR" sz="2600" smtClean="0">
                <a:latin typeface="Arial" pitchFamily="34" charset="0"/>
                <a:cs typeface="Arial" pitchFamily="34" charset="0"/>
              </a:rPr>
              <a:t> που λαμβάνει τιμές από –1 ως +1</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685800" y="260350"/>
            <a:ext cx="7772400" cy="1081088"/>
          </a:xfrm>
        </p:spPr>
        <p:txBody>
          <a:bodyPr/>
          <a:lstStyle/>
          <a:p>
            <a:pPr eaLnBrk="1" hangingPunct="1"/>
            <a:r>
              <a:rPr lang="el-GR" sz="3200" b="1" smtClean="0">
                <a:latin typeface="Arial" pitchFamily="34" charset="0"/>
                <a:cs typeface="Arial" pitchFamily="34" charset="0"/>
              </a:rPr>
              <a:t>Θεωρία Χαρτοφυλακίου</a:t>
            </a:r>
          </a:p>
        </p:txBody>
      </p:sp>
      <p:sp>
        <p:nvSpPr>
          <p:cNvPr id="52227" name="Rectangle 3"/>
          <p:cNvSpPr>
            <a:spLocks noGrp="1" noChangeArrowheads="1"/>
          </p:cNvSpPr>
          <p:nvPr>
            <p:ph type="body" idx="1"/>
          </p:nvPr>
        </p:nvSpPr>
        <p:spPr>
          <a:xfrm>
            <a:off x="142875" y="1412875"/>
            <a:ext cx="8858250" cy="5184775"/>
          </a:xfrm>
        </p:spPr>
        <p:txBody>
          <a:bodyPr/>
          <a:lstStyle/>
          <a:p>
            <a:pPr eaLnBrk="1" hangingPunct="1"/>
            <a:r>
              <a:rPr lang="el-GR" sz="2800" smtClean="0">
                <a:latin typeface="Arial" pitchFamily="34" charset="0"/>
                <a:cs typeface="Arial" pitchFamily="34" charset="0"/>
              </a:rPr>
              <a:t>Η τυπική απόκλιση ενός χαρτοφυλακίου δύο αξιογράφων είναι:</a:t>
            </a:r>
          </a:p>
          <a:p>
            <a:pPr algn="ctr" eaLnBrk="1" hangingPunct="1">
              <a:buFont typeface="Arial" pitchFamily="34" charset="0"/>
              <a:buNone/>
            </a:pPr>
            <a:r>
              <a:rPr lang="el-GR" sz="2800" smtClean="0">
                <a:latin typeface="Arial" pitchFamily="34" charset="0"/>
                <a:cs typeface="Arial" pitchFamily="34" charset="0"/>
              </a:rPr>
              <a:t>σ</a:t>
            </a:r>
            <a:r>
              <a:rPr lang="en-US" sz="2800" baseline="-25000" smtClean="0">
                <a:latin typeface="Arial" pitchFamily="34" charset="0"/>
                <a:cs typeface="Arial" pitchFamily="34" charset="0"/>
              </a:rPr>
              <a:t>P</a:t>
            </a:r>
            <a:r>
              <a:rPr lang="en-US" sz="2800" smtClean="0">
                <a:latin typeface="Arial" pitchFamily="34" charset="0"/>
                <a:cs typeface="Arial" pitchFamily="34" charset="0"/>
              </a:rPr>
              <a:t>=[w</a:t>
            </a:r>
            <a:r>
              <a:rPr lang="en-US" sz="2800" baseline="-25000" smtClean="0">
                <a:latin typeface="Arial" pitchFamily="34" charset="0"/>
                <a:cs typeface="Arial" pitchFamily="34" charset="0"/>
              </a:rPr>
              <a:t>1</a:t>
            </a:r>
            <a:r>
              <a:rPr lang="el-GR" sz="2800" baseline="30000" smtClean="0">
                <a:latin typeface="Arial" pitchFamily="34" charset="0"/>
                <a:cs typeface="Arial" pitchFamily="34" charset="0"/>
              </a:rPr>
              <a:t>2 </a:t>
            </a:r>
            <a:r>
              <a:rPr lang="el-GR" sz="2800" smtClean="0">
                <a:latin typeface="Arial" pitchFamily="34" charset="0"/>
                <a:cs typeface="Arial" pitchFamily="34" charset="0"/>
              </a:rPr>
              <a:t>σ</a:t>
            </a:r>
            <a:r>
              <a:rPr lang="el-GR" sz="2800" baseline="-25000" smtClean="0">
                <a:latin typeface="Arial" pitchFamily="34" charset="0"/>
                <a:cs typeface="Arial" pitchFamily="34" charset="0"/>
              </a:rPr>
              <a:t>1</a:t>
            </a:r>
            <a:r>
              <a:rPr lang="el-GR" sz="2800" baseline="30000" smtClean="0">
                <a:latin typeface="Arial" pitchFamily="34" charset="0"/>
                <a:cs typeface="Arial" pitchFamily="34" charset="0"/>
              </a:rPr>
              <a:t>2</a:t>
            </a:r>
            <a:r>
              <a:rPr lang="el-GR" sz="2800" smtClean="0">
                <a:latin typeface="Arial" pitchFamily="34" charset="0"/>
                <a:cs typeface="Arial" pitchFamily="34" charset="0"/>
              </a:rPr>
              <a:t>+ </a:t>
            </a:r>
            <a:r>
              <a:rPr lang="en-US" sz="2800" smtClean="0">
                <a:latin typeface="Arial" pitchFamily="34" charset="0"/>
                <a:cs typeface="Arial" pitchFamily="34" charset="0"/>
              </a:rPr>
              <a:t>w</a:t>
            </a:r>
            <a:r>
              <a:rPr lang="el-GR" sz="2800" baseline="-25000" smtClean="0">
                <a:latin typeface="Arial" pitchFamily="34" charset="0"/>
                <a:cs typeface="Arial" pitchFamily="34" charset="0"/>
              </a:rPr>
              <a:t>2</a:t>
            </a:r>
            <a:r>
              <a:rPr lang="el-GR" sz="2800" baseline="30000" smtClean="0">
                <a:latin typeface="Arial" pitchFamily="34" charset="0"/>
                <a:cs typeface="Arial" pitchFamily="34" charset="0"/>
              </a:rPr>
              <a:t>2 </a:t>
            </a:r>
            <a:r>
              <a:rPr lang="el-GR" sz="2800" smtClean="0">
                <a:latin typeface="Arial" pitchFamily="34" charset="0"/>
                <a:cs typeface="Arial" pitchFamily="34" charset="0"/>
              </a:rPr>
              <a:t>σ</a:t>
            </a:r>
            <a:r>
              <a:rPr lang="el-GR" sz="2800" baseline="-25000" smtClean="0">
                <a:latin typeface="Arial" pitchFamily="34" charset="0"/>
                <a:cs typeface="Arial" pitchFamily="34" charset="0"/>
              </a:rPr>
              <a:t>2</a:t>
            </a:r>
            <a:r>
              <a:rPr lang="el-GR" sz="2800" baseline="30000" smtClean="0">
                <a:latin typeface="Arial" pitchFamily="34" charset="0"/>
                <a:cs typeface="Arial" pitchFamily="34" charset="0"/>
              </a:rPr>
              <a:t>2</a:t>
            </a:r>
            <a:r>
              <a:rPr lang="el-GR" sz="2800" smtClean="0">
                <a:latin typeface="Arial" pitchFamily="34" charset="0"/>
                <a:cs typeface="Arial" pitchFamily="34" charset="0"/>
              </a:rPr>
              <a:t>+2</a:t>
            </a:r>
            <a:r>
              <a:rPr lang="en-US" sz="2800" smtClean="0">
                <a:latin typeface="Arial" pitchFamily="34" charset="0"/>
                <a:cs typeface="Arial" pitchFamily="34" charset="0"/>
              </a:rPr>
              <a:t>w</a:t>
            </a:r>
            <a:r>
              <a:rPr lang="en-US" sz="2800" baseline="-25000" smtClean="0">
                <a:latin typeface="Arial" pitchFamily="34" charset="0"/>
                <a:cs typeface="Arial" pitchFamily="34" charset="0"/>
              </a:rPr>
              <a:t>1</a:t>
            </a:r>
            <a:r>
              <a:rPr lang="en-US" sz="2800" smtClean="0">
                <a:latin typeface="Arial" pitchFamily="34" charset="0"/>
                <a:cs typeface="Arial" pitchFamily="34" charset="0"/>
              </a:rPr>
              <a:t>w</a:t>
            </a:r>
            <a:r>
              <a:rPr lang="en-US" sz="2800" baseline="-25000" smtClean="0">
                <a:latin typeface="Arial" pitchFamily="34" charset="0"/>
                <a:cs typeface="Arial" pitchFamily="34" charset="0"/>
              </a:rPr>
              <a:t>2</a:t>
            </a:r>
            <a:r>
              <a:rPr lang="el-GR" sz="2800" smtClean="0">
                <a:latin typeface="Arial" pitchFamily="34" charset="0"/>
                <a:cs typeface="Arial" pitchFamily="34" charset="0"/>
              </a:rPr>
              <a:t>ρ</a:t>
            </a:r>
            <a:r>
              <a:rPr lang="el-GR" sz="2800" baseline="-25000" smtClean="0">
                <a:latin typeface="Arial" pitchFamily="34" charset="0"/>
                <a:cs typeface="Arial" pitchFamily="34" charset="0"/>
              </a:rPr>
              <a:t>12</a:t>
            </a:r>
            <a:r>
              <a:rPr lang="el-GR" sz="2800" smtClean="0">
                <a:latin typeface="Arial" pitchFamily="34" charset="0"/>
                <a:cs typeface="Arial" pitchFamily="34" charset="0"/>
              </a:rPr>
              <a:t>σ</a:t>
            </a:r>
            <a:r>
              <a:rPr lang="el-GR" sz="2800" baseline="-25000" smtClean="0">
                <a:latin typeface="Arial" pitchFamily="34" charset="0"/>
                <a:cs typeface="Arial" pitchFamily="34" charset="0"/>
              </a:rPr>
              <a:t>1</a:t>
            </a:r>
            <a:r>
              <a:rPr lang="el-GR" sz="2800" smtClean="0">
                <a:latin typeface="Arial" pitchFamily="34" charset="0"/>
                <a:cs typeface="Arial" pitchFamily="34" charset="0"/>
              </a:rPr>
              <a:t>σ</a:t>
            </a:r>
            <a:r>
              <a:rPr lang="el-GR" sz="2800" baseline="-25000" smtClean="0">
                <a:latin typeface="Arial" pitchFamily="34" charset="0"/>
                <a:cs typeface="Arial" pitchFamily="34" charset="0"/>
              </a:rPr>
              <a:t>2</a:t>
            </a:r>
            <a:r>
              <a:rPr lang="el-GR" sz="2800" smtClean="0">
                <a:latin typeface="Arial" pitchFamily="34" charset="0"/>
                <a:cs typeface="Arial" pitchFamily="34" charset="0"/>
              </a:rPr>
              <a:t>]</a:t>
            </a:r>
            <a:r>
              <a:rPr lang="el-GR" sz="2800" baseline="30000" smtClean="0">
                <a:latin typeface="Arial" pitchFamily="34" charset="0"/>
                <a:cs typeface="Arial" pitchFamily="34" charset="0"/>
              </a:rPr>
              <a:t>1/2</a:t>
            </a:r>
          </a:p>
          <a:p>
            <a:pPr eaLnBrk="1" hangingPunct="1"/>
            <a:endParaRPr lang="el-GR" sz="2800" smtClean="0">
              <a:latin typeface="Arial" pitchFamily="34" charset="0"/>
              <a:cs typeface="Arial" pitchFamily="34" charset="0"/>
            </a:endParaRPr>
          </a:p>
          <a:p>
            <a:pPr eaLnBrk="1" hangingPunct="1"/>
            <a:r>
              <a:rPr lang="el-GR" sz="2800" smtClean="0">
                <a:latin typeface="Arial" pitchFamily="34" charset="0"/>
                <a:cs typeface="Arial" pitchFamily="34" charset="0"/>
              </a:rPr>
              <a:t>Όταν το ρ</a:t>
            </a:r>
            <a:r>
              <a:rPr lang="el-GR" sz="2800" baseline="-25000" smtClean="0">
                <a:latin typeface="Arial" pitchFamily="34" charset="0"/>
                <a:cs typeface="Arial" pitchFamily="34" charset="0"/>
              </a:rPr>
              <a:t>12</a:t>
            </a:r>
            <a:r>
              <a:rPr lang="el-GR" sz="2800" smtClean="0">
                <a:latin typeface="Arial" pitchFamily="34" charset="0"/>
                <a:cs typeface="Arial" pitchFamily="34" charset="0"/>
              </a:rPr>
              <a:t> είναι ίσο με +1 τότε δεν επιτυγχάνεται μείωση του κινδύνου του χαρτοφυλακίου λόγω της διαφοροποίησης. Αντίθετα αν το ρ</a:t>
            </a:r>
            <a:r>
              <a:rPr lang="el-GR" sz="2800" baseline="-25000" smtClean="0">
                <a:latin typeface="Arial" pitchFamily="34" charset="0"/>
                <a:cs typeface="Arial" pitchFamily="34" charset="0"/>
              </a:rPr>
              <a:t>12 </a:t>
            </a:r>
            <a:r>
              <a:rPr lang="el-GR" sz="2800" smtClean="0">
                <a:latin typeface="Arial" pitchFamily="34" charset="0"/>
                <a:cs typeface="Arial" pitchFamily="34" charset="0"/>
              </a:rPr>
              <a:t>είναι ίσο με το –1 είναι δυνατό να κατασκευαστεί ένα χαρτοφυλάκιο με μηδενικό κίνδυνο από αξιόγραφα μη μηδενικού κινδύνου. </a:t>
            </a:r>
            <a:endParaRPr lang="el-GR" sz="2800" baseline="-2500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28625" y="188913"/>
            <a:ext cx="8429625" cy="792162"/>
          </a:xfrm>
        </p:spPr>
        <p:txBody>
          <a:bodyPr rtlCol="0">
            <a:normAutofit fontScale="90000"/>
          </a:bodyPr>
          <a:lstStyle/>
          <a:p>
            <a:pPr eaLnBrk="1" fontAlgn="auto" hangingPunct="1">
              <a:spcAft>
                <a:spcPts val="0"/>
              </a:spcAft>
              <a:defRPr/>
            </a:pPr>
            <a:r>
              <a:rPr lang="el-GR" sz="3600" b="1" dirty="0" smtClean="0">
                <a:latin typeface="Arial" pitchFamily="34" charset="0"/>
                <a:cs typeface="Arial" pitchFamily="34" charset="0"/>
              </a:rPr>
              <a:t>Χρηματοδότηση Επιχειρήσεων και Οργανισμών: Κίνδυνος και Απόδοση</a:t>
            </a:r>
          </a:p>
        </p:txBody>
      </p:sp>
      <p:sp>
        <p:nvSpPr>
          <p:cNvPr id="1028" name="Rectangle 3"/>
          <p:cNvSpPr>
            <a:spLocks noGrp="1" noChangeArrowheads="1"/>
          </p:cNvSpPr>
          <p:nvPr>
            <p:ph type="body" idx="1"/>
          </p:nvPr>
        </p:nvSpPr>
        <p:spPr>
          <a:xfrm>
            <a:off x="0" y="1196975"/>
            <a:ext cx="9144000" cy="5400675"/>
          </a:xfrm>
        </p:spPr>
        <p:txBody>
          <a:bodyPr/>
          <a:lstStyle/>
          <a:p>
            <a:pPr eaLnBrk="1" hangingPunct="1">
              <a:lnSpc>
                <a:spcPct val="90000"/>
              </a:lnSpc>
            </a:pPr>
            <a:r>
              <a:rPr lang="el-GR" smtClean="0">
                <a:latin typeface="Arial" pitchFamily="34" charset="0"/>
                <a:cs typeface="Arial" pitchFamily="34" charset="0"/>
              </a:rPr>
              <a:t>Η διακύμανση των αποδόσεων ενός αξιογράφου είναι το μέγεθος που υπολογίζει την διασπορά της κατανομής των αποδόσεων και μετρά τον συνολικό κίνδυνο</a:t>
            </a:r>
          </a:p>
          <a:p>
            <a:pPr algn="ctr" eaLnBrk="1" hangingPunct="1">
              <a:lnSpc>
                <a:spcPct val="90000"/>
              </a:lnSpc>
            </a:pPr>
            <a:r>
              <a:rPr lang="el-GR" smtClean="0">
                <a:latin typeface="Arial" pitchFamily="34" charset="0"/>
                <a:cs typeface="Arial" pitchFamily="34" charset="0"/>
              </a:rPr>
              <a:t>σ</a:t>
            </a:r>
            <a:r>
              <a:rPr lang="el-GR" baseline="30000" smtClean="0">
                <a:latin typeface="Arial" pitchFamily="34" charset="0"/>
                <a:cs typeface="Arial" pitchFamily="34" charset="0"/>
              </a:rPr>
              <a:t>2</a:t>
            </a:r>
            <a:r>
              <a:rPr lang="el-GR" smtClean="0">
                <a:latin typeface="Arial" pitchFamily="34" charset="0"/>
                <a:cs typeface="Arial" pitchFamily="34" charset="0"/>
              </a:rPr>
              <a:t>=</a:t>
            </a:r>
          </a:p>
          <a:p>
            <a:pPr eaLnBrk="1" hangingPunct="1">
              <a:lnSpc>
                <a:spcPct val="90000"/>
              </a:lnSpc>
            </a:pPr>
            <a:endParaRPr lang="el-GR" smtClean="0">
              <a:latin typeface="Arial" pitchFamily="34" charset="0"/>
              <a:cs typeface="Arial" pitchFamily="34" charset="0"/>
            </a:endParaRPr>
          </a:p>
          <a:p>
            <a:pPr eaLnBrk="1" hangingPunct="1">
              <a:lnSpc>
                <a:spcPct val="90000"/>
              </a:lnSpc>
            </a:pPr>
            <a:r>
              <a:rPr lang="el-GR" smtClean="0">
                <a:latin typeface="Arial" pitchFamily="34" charset="0"/>
                <a:cs typeface="Arial" pitchFamily="34" charset="0"/>
              </a:rPr>
              <a:t>Η διακύμανση και η τυπική απόκλιση (τετραγωνική ρίζα της διακύμανσης) μετρούν τον συνολικό κίνδυνο ενός αξιογράφου. </a:t>
            </a:r>
          </a:p>
        </p:txBody>
      </p:sp>
      <p:graphicFrame>
        <p:nvGraphicFramePr>
          <p:cNvPr id="1026" name="Object 2"/>
          <p:cNvGraphicFramePr>
            <a:graphicFrameLocks noChangeAspect="1"/>
          </p:cNvGraphicFramePr>
          <p:nvPr/>
        </p:nvGraphicFramePr>
        <p:xfrm>
          <a:off x="5029200" y="3613150"/>
          <a:ext cx="1752600" cy="668338"/>
        </p:xfrm>
        <a:graphic>
          <a:graphicData uri="http://schemas.openxmlformats.org/presentationml/2006/ole">
            <p:oleObj spid="_x0000_s1026" name="Εξίσωση" r:id="rId3" imgW="1130040" imgH="431640" progId="Equation.3">
              <p:embed/>
            </p:oleObj>
          </a:graphicData>
        </a:graphic>
      </p:graphicFrame>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r>
              <a:rPr lang="el-GR" sz="3600" b="1" smtClean="0">
                <a:latin typeface="Arial" pitchFamily="34" charset="0"/>
                <a:cs typeface="Arial" pitchFamily="34" charset="0"/>
              </a:rPr>
              <a:t>Θεωρία Χαρτοφυλακίου</a:t>
            </a:r>
          </a:p>
        </p:txBody>
      </p:sp>
      <p:sp>
        <p:nvSpPr>
          <p:cNvPr id="53251" name="Rectangle 3"/>
          <p:cNvSpPr>
            <a:spLocks noGrp="1" noChangeArrowheads="1"/>
          </p:cNvSpPr>
          <p:nvPr>
            <p:ph type="body" idx="1"/>
          </p:nvPr>
        </p:nvSpPr>
        <p:spPr>
          <a:xfrm>
            <a:off x="0" y="1214438"/>
            <a:ext cx="9001125" cy="5429250"/>
          </a:xfrm>
        </p:spPr>
        <p:txBody>
          <a:bodyPr/>
          <a:lstStyle/>
          <a:p>
            <a:pPr eaLnBrk="1" hangingPunct="1"/>
            <a:r>
              <a:rPr lang="el-GR" sz="2800" smtClean="0">
                <a:latin typeface="Arial" pitchFamily="34" charset="0"/>
                <a:cs typeface="Arial" pitchFamily="34" charset="0"/>
              </a:rPr>
              <a:t>Είναι δυνατόν να κατασκευαστούν χαρτοφυλάκια αξιογράφων τέτοια ώστε να μην  υπάρχουν άλλα χαρτοφυλάκια  με τον ίδιο κίνδυνο και μεγαλύτερη απόδοση, ούτε με την ίδια απόδοση αλλά με μικρότερο κίνδυνο. </a:t>
            </a:r>
          </a:p>
          <a:p>
            <a:pPr eaLnBrk="1" hangingPunct="1"/>
            <a:r>
              <a:rPr lang="el-GR" sz="2800" smtClean="0">
                <a:latin typeface="Arial" pitchFamily="34" charset="0"/>
                <a:cs typeface="Arial" pitchFamily="34" charset="0"/>
              </a:rPr>
              <a:t>Αυτά τα χαρτοφυλάκια λέγονται </a:t>
            </a:r>
            <a:r>
              <a:rPr lang="el-GR" sz="2800" b="1" smtClean="0">
                <a:latin typeface="Arial" pitchFamily="34" charset="0"/>
                <a:cs typeface="Arial" pitchFamily="34" charset="0"/>
              </a:rPr>
              <a:t>αποτελεσματικά</a:t>
            </a:r>
            <a:r>
              <a:rPr lang="el-GR" sz="2800" smtClean="0">
                <a:latin typeface="Arial" pitchFamily="34" charset="0"/>
                <a:cs typeface="Arial" pitchFamily="34" charset="0"/>
              </a:rPr>
              <a:t> και αποτελούν ένα σύνολο, που λόγω της μορφής του στο επίπεδο δύο συνιστωσών, κινδύνου και απόδοσης, λέγεται και </a:t>
            </a:r>
            <a:r>
              <a:rPr lang="el-GR" sz="2800" b="1" smtClean="0">
                <a:latin typeface="Arial" pitchFamily="34" charset="0"/>
                <a:cs typeface="Arial" pitchFamily="34" charset="0"/>
              </a:rPr>
              <a:t>αποτελεσματικό σύνορο</a:t>
            </a:r>
            <a:r>
              <a:rPr lang="el-GR" sz="2800" smtClean="0">
                <a:latin typeface="Arial" pitchFamily="34" charset="0"/>
                <a:cs typeface="Arial" pitchFamily="34" charset="0"/>
              </a:rPr>
              <a:t>.</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el-GR" sz="3200" b="1" smtClean="0">
                <a:latin typeface="Arial" pitchFamily="34" charset="0"/>
                <a:cs typeface="Arial" pitchFamily="34" charset="0"/>
              </a:rPr>
              <a:t>Θεωρία Χαρτοφυλακίου</a:t>
            </a:r>
          </a:p>
        </p:txBody>
      </p:sp>
      <p:sp>
        <p:nvSpPr>
          <p:cNvPr id="54275" name="Rectangle 3"/>
          <p:cNvSpPr>
            <a:spLocks noGrp="1" noChangeArrowheads="1"/>
          </p:cNvSpPr>
          <p:nvPr>
            <p:ph type="body" idx="1"/>
          </p:nvPr>
        </p:nvSpPr>
        <p:spPr>
          <a:xfrm>
            <a:off x="0" y="1214438"/>
            <a:ext cx="9144000" cy="5429250"/>
          </a:xfrm>
        </p:spPr>
        <p:txBody>
          <a:bodyPr/>
          <a:lstStyle/>
          <a:p>
            <a:pPr eaLnBrk="1" hangingPunct="1">
              <a:lnSpc>
                <a:spcPct val="90000"/>
              </a:lnSpc>
            </a:pPr>
            <a:r>
              <a:rPr lang="el-GR" sz="2800" smtClean="0">
                <a:latin typeface="Arial" pitchFamily="34" charset="0"/>
                <a:cs typeface="Arial" pitchFamily="34" charset="0"/>
              </a:rPr>
              <a:t>Ένας ορθολογικός επενδυτής ανάλογα με τις προτιμήσεις του επιλέγει ένα αποτελεσματικό χαρτοφυλάκιο το οποίο θεωρεί </a:t>
            </a:r>
            <a:r>
              <a:rPr lang="el-GR" sz="2800" b="1" smtClean="0">
                <a:latin typeface="Arial" pitchFamily="34" charset="0"/>
                <a:cs typeface="Arial" pitchFamily="34" charset="0"/>
              </a:rPr>
              <a:t>άριστο.</a:t>
            </a:r>
            <a:r>
              <a:rPr lang="el-GR" sz="2800" smtClean="0">
                <a:latin typeface="Arial" pitchFamily="34" charset="0"/>
                <a:cs typeface="Arial" pitchFamily="34" charset="0"/>
              </a:rPr>
              <a:t> </a:t>
            </a:r>
          </a:p>
          <a:p>
            <a:pPr eaLnBrk="1" hangingPunct="1">
              <a:lnSpc>
                <a:spcPct val="90000"/>
              </a:lnSpc>
            </a:pPr>
            <a:r>
              <a:rPr lang="el-GR" sz="2800" smtClean="0">
                <a:latin typeface="Arial" pitchFamily="34" charset="0"/>
                <a:cs typeface="Arial" pitchFamily="34" charset="0"/>
              </a:rPr>
              <a:t>Όταν στις επενδυτικές επιλογές υπάρχει και αξιόγραφο </a:t>
            </a:r>
            <a:r>
              <a:rPr lang="el-GR" sz="2800" b="1" smtClean="0">
                <a:latin typeface="Arial" pitchFamily="34" charset="0"/>
                <a:cs typeface="Arial" pitchFamily="34" charset="0"/>
              </a:rPr>
              <a:t>μηδενικού κινδύνου</a:t>
            </a:r>
            <a:r>
              <a:rPr lang="el-GR" sz="2800" smtClean="0">
                <a:latin typeface="Arial" pitchFamily="34" charset="0"/>
                <a:cs typeface="Arial" pitchFamily="34" charset="0"/>
              </a:rPr>
              <a:t> τότε το αποτελεσματικό σύνορο γίνεται ευθεία γραμμή και ορίζεται από την απόδοση μηδενικού κινδύνου και το σημείο επαφής της ευθείας  με το αποτελεσματικό σύνορο. </a:t>
            </a:r>
          </a:p>
          <a:p>
            <a:pPr eaLnBrk="1" hangingPunct="1">
              <a:lnSpc>
                <a:spcPct val="90000"/>
              </a:lnSpc>
            </a:pPr>
            <a:r>
              <a:rPr lang="el-GR" sz="2800" smtClean="0">
                <a:latin typeface="Arial" pitchFamily="34" charset="0"/>
                <a:cs typeface="Arial" pitchFamily="34" charset="0"/>
              </a:rPr>
              <a:t>Το σημείο επαφής ορίζει ένα αποτελεσματικό και άριστο χαρτοφυλάκιο που είναι κοινό για όλους τους επενδυτές (υποθέτοντας ότι έχουν όλοι κοινές προσδοκίες) και ονομάζεται </a:t>
            </a:r>
            <a:r>
              <a:rPr lang="el-GR" sz="2800" b="1" smtClean="0">
                <a:latin typeface="Arial" pitchFamily="34" charset="0"/>
                <a:cs typeface="Arial" pitchFamily="34" charset="0"/>
              </a:rPr>
              <a:t>χαρτοφυλάκιο της αγοράς.</a:t>
            </a:r>
            <a:r>
              <a:rPr lang="el-GR" sz="2800" smtClean="0">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685800" y="0"/>
            <a:ext cx="7772400" cy="1196975"/>
          </a:xfrm>
        </p:spPr>
        <p:txBody>
          <a:bodyPr/>
          <a:lstStyle/>
          <a:p>
            <a:pPr eaLnBrk="1" hangingPunct="1"/>
            <a:r>
              <a:rPr lang="el-GR" sz="3200" b="1" smtClean="0">
                <a:latin typeface="Arial" pitchFamily="34" charset="0"/>
                <a:cs typeface="Arial" pitchFamily="34" charset="0"/>
              </a:rPr>
              <a:t>Θεωρία Χαρτοφυλακίου</a:t>
            </a:r>
          </a:p>
        </p:txBody>
      </p:sp>
      <p:sp>
        <p:nvSpPr>
          <p:cNvPr id="55299" name="Rectangle 3"/>
          <p:cNvSpPr>
            <a:spLocks noGrp="1" noChangeArrowheads="1"/>
          </p:cNvSpPr>
          <p:nvPr>
            <p:ph type="body" idx="1"/>
          </p:nvPr>
        </p:nvSpPr>
        <p:spPr>
          <a:xfrm>
            <a:off x="0" y="1268413"/>
            <a:ext cx="9144000" cy="5329237"/>
          </a:xfrm>
        </p:spPr>
        <p:txBody>
          <a:bodyPr/>
          <a:lstStyle/>
          <a:p>
            <a:pPr eaLnBrk="1" hangingPunct="1"/>
            <a:r>
              <a:rPr lang="el-GR" smtClean="0">
                <a:latin typeface="Arial" pitchFamily="34" charset="0"/>
                <a:cs typeface="Arial" pitchFamily="34" charset="0"/>
              </a:rPr>
              <a:t>Η ευθεία που συνδέει την απόδοση μηδενικού κινδύνου με το χαρτοφυλάκιο της αγοράς είναι η γραμμή της κεφαλαιαγοράς:</a:t>
            </a:r>
          </a:p>
          <a:p>
            <a:pPr algn="ctr" eaLnBrk="1" hangingPunct="1">
              <a:buFont typeface="Arial" pitchFamily="34" charset="0"/>
              <a:buNone/>
            </a:pPr>
            <a:r>
              <a:rPr lang="el-GR" smtClean="0">
                <a:latin typeface="Arial" pitchFamily="34" charset="0"/>
                <a:cs typeface="Arial" pitchFamily="34" charset="0"/>
              </a:rPr>
              <a:t>Ε(</a:t>
            </a:r>
            <a:r>
              <a:rPr lang="en-US" smtClean="0">
                <a:latin typeface="Arial" pitchFamily="34" charset="0"/>
                <a:cs typeface="Arial" pitchFamily="34" charset="0"/>
              </a:rPr>
              <a:t>R</a:t>
            </a:r>
            <a:r>
              <a:rPr lang="en-US" baseline="-25000" smtClean="0">
                <a:latin typeface="Arial" pitchFamily="34" charset="0"/>
                <a:cs typeface="Arial" pitchFamily="34" charset="0"/>
              </a:rPr>
              <a:t>P</a:t>
            </a:r>
            <a:r>
              <a:rPr lang="en-US" smtClean="0">
                <a:latin typeface="Arial" pitchFamily="34" charset="0"/>
                <a:cs typeface="Arial" pitchFamily="34" charset="0"/>
              </a:rPr>
              <a:t>)=R</a:t>
            </a:r>
            <a:r>
              <a:rPr lang="en-US" baseline="-25000" smtClean="0">
                <a:latin typeface="Arial" pitchFamily="34" charset="0"/>
                <a:cs typeface="Arial" pitchFamily="34" charset="0"/>
              </a:rPr>
              <a:t>MK</a:t>
            </a:r>
            <a:r>
              <a:rPr lang="en-US" smtClean="0">
                <a:latin typeface="Arial" pitchFamily="34" charset="0"/>
                <a:cs typeface="Arial" pitchFamily="34" charset="0"/>
              </a:rPr>
              <a:t>+{[E(R</a:t>
            </a:r>
            <a:r>
              <a:rPr lang="en-US" baseline="-25000" smtClean="0">
                <a:latin typeface="Arial" pitchFamily="34" charset="0"/>
                <a:cs typeface="Arial" pitchFamily="34" charset="0"/>
              </a:rPr>
              <a:t>M</a:t>
            </a:r>
            <a:r>
              <a:rPr lang="en-US" smtClean="0">
                <a:latin typeface="Arial" pitchFamily="34" charset="0"/>
                <a:cs typeface="Arial" pitchFamily="34" charset="0"/>
              </a:rPr>
              <a:t>-R</a:t>
            </a:r>
            <a:r>
              <a:rPr lang="en-US" baseline="-25000" smtClean="0">
                <a:latin typeface="Arial" pitchFamily="34" charset="0"/>
                <a:cs typeface="Arial" pitchFamily="34" charset="0"/>
              </a:rPr>
              <a:t>MK</a:t>
            </a:r>
            <a:r>
              <a:rPr lang="en-US" smtClean="0">
                <a:latin typeface="Arial" pitchFamily="34" charset="0"/>
                <a:cs typeface="Arial" pitchFamily="34" charset="0"/>
              </a:rPr>
              <a:t>]/</a:t>
            </a:r>
            <a:r>
              <a:rPr lang="el-GR" smtClean="0">
                <a:latin typeface="Arial" pitchFamily="34" charset="0"/>
                <a:cs typeface="Arial" pitchFamily="34" charset="0"/>
              </a:rPr>
              <a:t>σ</a:t>
            </a:r>
            <a:r>
              <a:rPr lang="en-US" baseline="-25000" smtClean="0">
                <a:latin typeface="Arial" pitchFamily="34" charset="0"/>
                <a:cs typeface="Arial" pitchFamily="34" charset="0"/>
              </a:rPr>
              <a:t>M</a:t>
            </a:r>
            <a:r>
              <a:rPr lang="en-US" smtClean="0">
                <a:latin typeface="Arial" pitchFamily="34" charset="0"/>
                <a:cs typeface="Arial" pitchFamily="34" charset="0"/>
              </a:rPr>
              <a:t>}</a:t>
            </a:r>
            <a:r>
              <a:rPr lang="el-GR" smtClean="0">
                <a:latin typeface="Arial" pitchFamily="34" charset="0"/>
                <a:cs typeface="Arial" pitchFamily="34" charset="0"/>
              </a:rPr>
              <a:t>σ</a:t>
            </a:r>
            <a:r>
              <a:rPr lang="en-US" baseline="-25000" smtClean="0">
                <a:latin typeface="Arial" pitchFamily="34" charset="0"/>
                <a:cs typeface="Arial" pitchFamily="34" charset="0"/>
              </a:rPr>
              <a:t>P</a:t>
            </a:r>
          </a:p>
          <a:p>
            <a:pPr eaLnBrk="1" hangingPunct="1"/>
            <a:r>
              <a:rPr lang="el-GR" smtClean="0">
                <a:latin typeface="Arial" pitchFamily="34" charset="0"/>
                <a:cs typeface="Arial" pitchFamily="34" charset="0"/>
              </a:rPr>
              <a:t>Όπου </a:t>
            </a:r>
            <a:r>
              <a:rPr lang="en-US" smtClean="0">
                <a:latin typeface="Arial" pitchFamily="34" charset="0"/>
                <a:cs typeface="Arial" pitchFamily="34" charset="0"/>
              </a:rPr>
              <a:t>R</a:t>
            </a:r>
            <a:r>
              <a:rPr lang="en-US" baseline="-25000" smtClean="0">
                <a:latin typeface="Arial" pitchFamily="34" charset="0"/>
                <a:cs typeface="Arial" pitchFamily="34" charset="0"/>
              </a:rPr>
              <a:t>MK</a:t>
            </a:r>
            <a:r>
              <a:rPr lang="el-GR" baseline="-25000" smtClean="0">
                <a:latin typeface="Arial" pitchFamily="34" charset="0"/>
                <a:cs typeface="Arial" pitchFamily="34" charset="0"/>
              </a:rPr>
              <a:t> </a:t>
            </a:r>
            <a:r>
              <a:rPr lang="el-GR" smtClean="0">
                <a:latin typeface="Arial" pitchFamily="34" charset="0"/>
                <a:cs typeface="Arial" pitchFamily="34" charset="0"/>
              </a:rPr>
              <a:t>η απόδοση μηδενικού κινδύνου και </a:t>
            </a:r>
            <a:r>
              <a:rPr lang="en-US" smtClean="0">
                <a:latin typeface="Arial" pitchFamily="34" charset="0"/>
                <a:cs typeface="Arial" pitchFamily="34" charset="0"/>
              </a:rPr>
              <a:t>R</a:t>
            </a:r>
            <a:r>
              <a:rPr lang="en-US" baseline="-25000" smtClean="0">
                <a:latin typeface="Arial" pitchFamily="34" charset="0"/>
                <a:cs typeface="Arial" pitchFamily="34" charset="0"/>
              </a:rPr>
              <a:t>M</a:t>
            </a:r>
            <a:r>
              <a:rPr lang="el-GR" smtClean="0">
                <a:latin typeface="Arial" pitchFamily="34" charset="0"/>
                <a:cs typeface="Arial" pitchFamily="34" charset="0"/>
              </a:rPr>
              <a:t> η απόδοση του χαρτοφυλακίου της αγοράς. </a:t>
            </a:r>
            <a:endParaRPr lang="el-GR" baseline="-2500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685800" y="0"/>
            <a:ext cx="7772400" cy="1052513"/>
          </a:xfrm>
        </p:spPr>
        <p:txBody>
          <a:bodyPr/>
          <a:lstStyle/>
          <a:p>
            <a:pPr eaLnBrk="1" hangingPunct="1"/>
            <a:r>
              <a:rPr lang="el-GR" sz="3200" b="1" smtClean="0">
                <a:latin typeface="Arial" pitchFamily="34" charset="0"/>
                <a:cs typeface="Arial" pitchFamily="34" charset="0"/>
              </a:rPr>
              <a:t>Θεωρία Χαρτοφυλακίου</a:t>
            </a:r>
          </a:p>
        </p:txBody>
      </p:sp>
      <p:sp>
        <p:nvSpPr>
          <p:cNvPr id="56323" name="Rectangle 3"/>
          <p:cNvSpPr>
            <a:spLocks noGrp="1" noChangeArrowheads="1"/>
          </p:cNvSpPr>
          <p:nvPr>
            <p:ph type="body" idx="1"/>
          </p:nvPr>
        </p:nvSpPr>
        <p:spPr>
          <a:xfrm>
            <a:off x="0" y="1125538"/>
            <a:ext cx="9144000" cy="5732462"/>
          </a:xfrm>
        </p:spPr>
        <p:txBody>
          <a:bodyPr/>
          <a:lstStyle/>
          <a:p>
            <a:pPr eaLnBrk="1" hangingPunct="1">
              <a:lnSpc>
                <a:spcPct val="90000"/>
              </a:lnSpc>
            </a:pPr>
            <a:r>
              <a:rPr lang="el-GR" sz="2700" smtClean="0">
                <a:latin typeface="Arial" pitchFamily="34" charset="0"/>
                <a:cs typeface="Arial" pitchFamily="34" charset="0"/>
              </a:rPr>
              <a:t>Ένα υπόδειγμα ισορροπίας ανάμεσα στην αναμενόμενη απόδοση και τον συστηματικό κίνδυνο ενός αξιογράφου για τους ορθολογικούς επενδυτές και σε περιβάλλον τέλειας αγοράς είναι το </a:t>
            </a:r>
            <a:r>
              <a:rPr lang="en-US" sz="2700" smtClean="0">
                <a:latin typeface="Arial" pitchFamily="34" charset="0"/>
                <a:cs typeface="Arial" pitchFamily="34" charset="0"/>
              </a:rPr>
              <a:t>CAPM</a:t>
            </a:r>
            <a:r>
              <a:rPr lang="el-GR" sz="2700" smtClean="0">
                <a:latin typeface="Arial" pitchFamily="34" charset="0"/>
                <a:cs typeface="Arial" pitchFamily="34" charset="0"/>
              </a:rPr>
              <a:t>. </a:t>
            </a:r>
          </a:p>
          <a:p>
            <a:pPr eaLnBrk="1" hangingPunct="1">
              <a:lnSpc>
                <a:spcPct val="90000"/>
              </a:lnSpc>
            </a:pPr>
            <a:r>
              <a:rPr lang="el-GR" sz="2700" smtClean="0">
                <a:latin typeface="Arial" pitchFamily="34" charset="0"/>
                <a:cs typeface="Arial" pitchFamily="34" charset="0"/>
              </a:rPr>
              <a:t>Σύμφωνα με αυτό το Υπόδειγμα Αποτίμησης Κεφαλαιακών Περιουσιακών Στοιχείων (αξιογράφων/χρεογράφων) η αναμενόμενη και ταυτόχρονα απαιτούμενη απόδοση ενός αξιογράφου καθορίζεται από τον συστηματικό του κίνδυνο όπως μετράται από τον συντελεστή ‘βήτα’ και από το ασφάλιστρο κινδύνου του χαρτοφυλακίου της αγοράς.</a:t>
            </a:r>
          </a:p>
          <a:p>
            <a:pPr algn="ctr" eaLnBrk="1" hangingPunct="1">
              <a:lnSpc>
                <a:spcPct val="90000"/>
              </a:lnSpc>
              <a:buFont typeface="Arial" pitchFamily="34" charset="0"/>
              <a:buNone/>
            </a:pPr>
            <a:r>
              <a:rPr lang="el-GR" sz="2700" smtClean="0">
                <a:latin typeface="Arial" pitchFamily="34" charset="0"/>
                <a:cs typeface="Arial" pitchFamily="34" charset="0"/>
              </a:rPr>
              <a:t>Ε(</a:t>
            </a:r>
            <a:r>
              <a:rPr lang="en-US" sz="2700" smtClean="0">
                <a:latin typeface="Arial" pitchFamily="34" charset="0"/>
                <a:cs typeface="Arial" pitchFamily="34" charset="0"/>
              </a:rPr>
              <a:t>R</a:t>
            </a:r>
            <a:r>
              <a:rPr lang="en-US" sz="2700" baseline="-25000" smtClean="0">
                <a:latin typeface="Arial" pitchFamily="34" charset="0"/>
                <a:cs typeface="Arial" pitchFamily="34" charset="0"/>
              </a:rPr>
              <a:t>i</a:t>
            </a:r>
            <a:r>
              <a:rPr lang="en-US" sz="2700" smtClean="0">
                <a:latin typeface="Arial" pitchFamily="34" charset="0"/>
                <a:cs typeface="Arial" pitchFamily="34" charset="0"/>
              </a:rPr>
              <a:t>)=</a:t>
            </a:r>
            <a:r>
              <a:rPr lang="el-GR" sz="2700" smtClean="0">
                <a:latin typeface="Arial" pitchFamily="34" charset="0"/>
                <a:cs typeface="Arial" pitchFamily="34" charset="0"/>
              </a:rPr>
              <a:t> </a:t>
            </a:r>
            <a:r>
              <a:rPr lang="en-US" sz="2700" smtClean="0">
                <a:latin typeface="Arial" pitchFamily="34" charset="0"/>
                <a:cs typeface="Arial" pitchFamily="34" charset="0"/>
              </a:rPr>
              <a:t>R</a:t>
            </a:r>
            <a:r>
              <a:rPr lang="en-US" sz="2700" baseline="-25000" smtClean="0">
                <a:latin typeface="Arial" pitchFamily="34" charset="0"/>
                <a:cs typeface="Arial" pitchFamily="34" charset="0"/>
              </a:rPr>
              <a:t>MK</a:t>
            </a:r>
            <a:r>
              <a:rPr lang="en-US" sz="2700" smtClean="0">
                <a:latin typeface="Arial" pitchFamily="34" charset="0"/>
                <a:cs typeface="Arial" pitchFamily="34" charset="0"/>
              </a:rPr>
              <a:t>+ </a:t>
            </a:r>
            <a:r>
              <a:rPr lang="el-GR" sz="2700" smtClean="0">
                <a:latin typeface="Arial" pitchFamily="34" charset="0"/>
                <a:cs typeface="Arial" pitchFamily="34" charset="0"/>
              </a:rPr>
              <a:t>β </a:t>
            </a:r>
            <a:r>
              <a:rPr lang="en-US" sz="2700" baseline="-25000" smtClean="0">
                <a:latin typeface="Arial" pitchFamily="34" charset="0"/>
                <a:cs typeface="Arial" pitchFamily="34" charset="0"/>
              </a:rPr>
              <a:t>i</a:t>
            </a:r>
            <a:r>
              <a:rPr lang="en-US" sz="2700" smtClean="0">
                <a:latin typeface="Arial" pitchFamily="34" charset="0"/>
                <a:cs typeface="Arial" pitchFamily="34" charset="0"/>
              </a:rPr>
              <a:t>[E(R</a:t>
            </a:r>
            <a:r>
              <a:rPr lang="en-US" sz="2700" baseline="-25000" smtClean="0">
                <a:latin typeface="Arial" pitchFamily="34" charset="0"/>
                <a:cs typeface="Arial" pitchFamily="34" charset="0"/>
              </a:rPr>
              <a:t>M</a:t>
            </a:r>
            <a:r>
              <a:rPr lang="el-GR" sz="2700" smtClean="0">
                <a:latin typeface="Arial" pitchFamily="34" charset="0"/>
                <a:cs typeface="Arial" pitchFamily="34" charset="0"/>
              </a:rPr>
              <a:t>)</a:t>
            </a:r>
            <a:r>
              <a:rPr lang="en-US" sz="2700" smtClean="0">
                <a:latin typeface="Arial" pitchFamily="34" charset="0"/>
                <a:cs typeface="Arial" pitchFamily="34" charset="0"/>
              </a:rPr>
              <a:t>-R</a:t>
            </a:r>
            <a:r>
              <a:rPr lang="en-US" sz="2700" baseline="-25000" smtClean="0">
                <a:latin typeface="Arial" pitchFamily="34" charset="0"/>
                <a:cs typeface="Arial" pitchFamily="34" charset="0"/>
              </a:rPr>
              <a:t>MK</a:t>
            </a:r>
            <a:r>
              <a:rPr lang="en-US" sz="2700" smtClean="0">
                <a:latin typeface="Arial" pitchFamily="34" charset="0"/>
                <a:cs typeface="Arial" pitchFamily="34" charset="0"/>
              </a:rPr>
              <a:t>]</a:t>
            </a:r>
            <a:endParaRPr lang="el-GR" sz="2700" smtClean="0">
              <a:latin typeface="Arial" pitchFamily="34" charset="0"/>
              <a:cs typeface="Arial" pitchFamily="34" charset="0"/>
            </a:endParaRPr>
          </a:p>
          <a:p>
            <a:pPr algn="ctr" eaLnBrk="1" hangingPunct="1">
              <a:lnSpc>
                <a:spcPct val="90000"/>
              </a:lnSpc>
            </a:pPr>
            <a:endParaRPr lang="el-GR" sz="2700" baseline="-25000" smtClean="0">
              <a:latin typeface="Arial" pitchFamily="34" charset="0"/>
              <a:cs typeface="Arial" pitchFamily="34" charset="0"/>
            </a:endParaRPr>
          </a:p>
          <a:p>
            <a:pPr eaLnBrk="1" hangingPunct="1">
              <a:lnSpc>
                <a:spcPct val="90000"/>
              </a:lnSpc>
              <a:buFontTx/>
              <a:buNone/>
            </a:pPr>
            <a:r>
              <a:rPr lang="el-GR" sz="2700" smtClean="0">
                <a:latin typeface="Arial" pitchFamily="34" charset="0"/>
                <a:cs typeface="Arial" pitchFamily="34" charset="0"/>
              </a:rPr>
              <a:t>Η εξίσωση αυτή λέγεται Γραμμή της Αγοράς Αξιόγραφων.</a:t>
            </a:r>
            <a:endParaRPr lang="en-US" sz="2700" baseline="-25000" smtClean="0">
              <a:latin typeface="Arial" pitchFamily="34" charset="0"/>
              <a:cs typeface="Arial" pitchFamily="34" charset="0"/>
            </a:endParaRPr>
          </a:p>
          <a:p>
            <a:pPr algn="ctr" eaLnBrk="1" hangingPunct="1">
              <a:lnSpc>
                <a:spcPct val="90000"/>
              </a:lnSpc>
              <a:buFontTx/>
              <a:buNone/>
            </a:pPr>
            <a:r>
              <a:rPr lang="el-GR" sz="2700" smtClean="0">
                <a:latin typeface="Comic Sans MS" pitchFamily="66" charset="0"/>
              </a:rPr>
              <a:t>   </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685800" y="0"/>
            <a:ext cx="7772400" cy="836613"/>
          </a:xfrm>
        </p:spPr>
        <p:txBody>
          <a:bodyPr/>
          <a:lstStyle/>
          <a:p>
            <a:pPr eaLnBrk="1" hangingPunct="1"/>
            <a:r>
              <a:rPr lang="el-GR" sz="3200" b="1" smtClean="0">
                <a:latin typeface="Arial" pitchFamily="34" charset="0"/>
                <a:cs typeface="Arial" pitchFamily="34" charset="0"/>
              </a:rPr>
              <a:t>Θεωρία Χαρτοφυλακίου</a:t>
            </a:r>
          </a:p>
        </p:txBody>
      </p:sp>
      <p:sp>
        <p:nvSpPr>
          <p:cNvPr id="57347" name="Rectangle 3"/>
          <p:cNvSpPr>
            <a:spLocks noGrp="1" noChangeArrowheads="1"/>
          </p:cNvSpPr>
          <p:nvPr>
            <p:ph type="body" idx="1"/>
          </p:nvPr>
        </p:nvSpPr>
        <p:spPr>
          <a:xfrm>
            <a:off x="0" y="714375"/>
            <a:ext cx="9144000" cy="6143625"/>
          </a:xfrm>
        </p:spPr>
        <p:txBody>
          <a:bodyPr/>
          <a:lstStyle/>
          <a:p>
            <a:pPr eaLnBrk="1" hangingPunct="1">
              <a:lnSpc>
                <a:spcPct val="90000"/>
              </a:lnSpc>
              <a:buFontTx/>
              <a:buNone/>
            </a:pPr>
            <a:r>
              <a:rPr lang="el-GR" sz="2600" smtClean="0">
                <a:latin typeface="Arial" pitchFamily="34" charset="0"/>
                <a:cs typeface="Arial" pitchFamily="34" charset="0"/>
              </a:rPr>
              <a:t>Η διαφορά της Γραμμής Αγοράς Αξιόγραφου με την γραμμή</a:t>
            </a:r>
          </a:p>
          <a:p>
            <a:pPr eaLnBrk="1" hangingPunct="1">
              <a:lnSpc>
                <a:spcPct val="90000"/>
              </a:lnSpc>
              <a:buFontTx/>
              <a:buNone/>
            </a:pPr>
            <a:r>
              <a:rPr lang="el-GR" sz="2600" smtClean="0">
                <a:latin typeface="Arial" pitchFamily="34" charset="0"/>
                <a:cs typeface="Arial" pitchFamily="34" charset="0"/>
              </a:rPr>
              <a:t>της Κεφαλαιαγοράς είναι ότι η δεύτερη αφορά  μόνο</a:t>
            </a:r>
          </a:p>
          <a:p>
            <a:pPr eaLnBrk="1" hangingPunct="1">
              <a:lnSpc>
                <a:spcPct val="90000"/>
              </a:lnSpc>
              <a:buFontTx/>
              <a:buNone/>
            </a:pPr>
            <a:r>
              <a:rPr lang="el-GR" sz="2600" smtClean="0">
                <a:latin typeface="Arial" pitchFamily="34" charset="0"/>
                <a:cs typeface="Arial" pitchFamily="34" charset="0"/>
              </a:rPr>
              <a:t>αποτελεσματικά χαρτοφυλάκια ενώ η πρώτη αφορά</a:t>
            </a:r>
          </a:p>
          <a:p>
            <a:pPr eaLnBrk="1" hangingPunct="1">
              <a:lnSpc>
                <a:spcPct val="90000"/>
              </a:lnSpc>
              <a:buFontTx/>
              <a:buNone/>
            </a:pPr>
            <a:r>
              <a:rPr lang="el-GR" sz="2600" smtClean="0">
                <a:latin typeface="Arial" pitchFamily="34" charset="0"/>
                <a:cs typeface="Arial" pitchFamily="34" charset="0"/>
              </a:rPr>
              <a:t>οποιοδήποτε αξιόγραφο. Ο συντελεστής «βήτα» μετρά την</a:t>
            </a:r>
          </a:p>
          <a:p>
            <a:pPr eaLnBrk="1" hangingPunct="1">
              <a:lnSpc>
                <a:spcPct val="90000"/>
              </a:lnSpc>
              <a:buFontTx/>
              <a:buNone/>
            </a:pPr>
            <a:r>
              <a:rPr lang="el-GR" sz="2600" smtClean="0">
                <a:latin typeface="Arial" pitchFamily="34" charset="0"/>
                <a:cs typeface="Arial" pitchFamily="34" charset="0"/>
              </a:rPr>
              <a:t>ευαισθησία των αποδόσεων ενός αξιογράφου στις</a:t>
            </a:r>
          </a:p>
          <a:p>
            <a:pPr eaLnBrk="1" hangingPunct="1">
              <a:lnSpc>
                <a:spcPct val="90000"/>
              </a:lnSpc>
              <a:buFontTx/>
              <a:buNone/>
            </a:pPr>
            <a:r>
              <a:rPr lang="el-GR" sz="2600" smtClean="0">
                <a:latin typeface="Arial" pitchFamily="34" charset="0"/>
                <a:cs typeface="Arial" pitchFamily="34" charset="0"/>
              </a:rPr>
              <a:t>διακυμάνσεις των αποδόσεων του χαρτοφυλακίου της</a:t>
            </a:r>
          </a:p>
          <a:p>
            <a:pPr eaLnBrk="1" hangingPunct="1">
              <a:lnSpc>
                <a:spcPct val="90000"/>
              </a:lnSpc>
              <a:buFontTx/>
              <a:buNone/>
            </a:pPr>
            <a:r>
              <a:rPr lang="el-GR" sz="2600" smtClean="0">
                <a:latin typeface="Arial" pitchFamily="34" charset="0"/>
                <a:cs typeface="Arial" pitchFamily="34" charset="0"/>
              </a:rPr>
              <a:t>αγοράς.</a:t>
            </a:r>
          </a:p>
          <a:p>
            <a:pPr algn="ctr" eaLnBrk="1" hangingPunct="1">
              <a:lnSpc>
                <a:spcPct val="90000"/>
              </a:lnSpc>
              <a:buFontTx/>
              <a:buNone/>
            </a:pPr>
            <a:r>
              <a:rPr lang="el-GR" sz="2600" smtClean="0">
                <a:latin typeface="Arial" pitchFamily="34" charset="0"/>
                <a:cs typeface="Arial" pitchFamily="34" charset="0"/>
              </a:rPr>
              <a:t>β</a:t>
            </a:r>
            <a:r>
              <a:rPr lang="en-US" sz="2600" baseline="-25000" smtClean="0">
                <a:latin typeface="Arial" pitchFamily="34" charset="0"/>
                <a:cs typeface="Arial" pitchFamily="34" charset="0"/>
              </a:rPr>
              <a:t>i</a:t>
            </a:r>
            <a:r>
              <a:rPr lang="en-US" sz="2600" smtClean="0">
                <a:latin typeface="Arial" pitchFamily="34" charset="0"/>
                <a:cs typeface="Arial" pitchFamily="34" charset="0"/>
              </a:rPr>
              <a:t>=Cov(R</a:t>
            </a:r>
            <a:r>
              <a:rPr lang="en-US" sz="2600" baseline="-25000" smtClean="0">
                <a:latin typeface="Arial" pitchFamily="34" charset="0"/>
                <a:cs typeface="Arial" pitchFamily="34" charset="0"/>
              </a:rPr>
              <a:t>i</a:t>
            </a:r>
            <a:r>
              <a:rPr lang="en-US" sz="2600" smtClean="0">
                <a:latin typeface="Arial" pitchFamily="34" charset="0"/>
                <a:cs typeface="Arial" pitchFamily="34" charset="0"/>
              </a:rPr>
              <a:t>,R</a:t>
            </a:r>
            <a:r>
              <a:rPr lang="en-US" sz="2600" baseline="-25000" smtClean="0">
                <a:latin typeface="Arial" pitchFamily="34" charset="0"/>
                <a:cs typeface="Arial" pitchFamily="34" charset="0"/>
              </a:rPr>
              <a:t>M</a:t>
            </a:r>
            <a:r>
              <a:rPr lang="en-US" sz="2600" smtClean="0">
                <a:latin typeface="Arial" pitchFamily="34" charset="0"/>
                <a:cs typeface="Arial" pitchFamily="34" charset="0"/>
              </a:rPr>
              <a:t>)/</a:t>
            </a:r>
            <a:r>
              <a:rPr lang="el-GR" sz="2600" smtClean="0">
                <a:latin typeface="Arial" pitchFamily="34" charset="0"/>
                <a:cs typeface="Arial" pitchFamily="34" charset="0"/>
              </a:rPr>
              <a:t>σ</a:t>
            </a:r>
            <a:r>
              <a:rPr lang="el-GR" sz="2600" baseline="-25000" smtClean="0">
                <a:latin typeface="Arial" pitchFamily="34" charset="0"/>
                <a:cs typeface="Arial" pitchFamily="34" charset="0"/>
              </a:rPr>
              <a:t>Μ</a:t>
            </a:r>
            <a:r>
              <a:rPr lang="el-GR" sz="2600" baseline="30000" smtClean="0">
                <a:latin typeface="Arial" pitchFamily="34" charset="0"/>
                <a:cs typeface="Arial" pitchFamily="34" charset="0"/>
              </a:rPr>
              <a:t>2</a:t>
            </a:r>
            <a:r>
              <a:rPr lang="el-GR" sz="2600" smtClean="0">
                <a:latin typeface="Arial" pitchFamily="34" charset="0"/>
                <a:cs typeface="Arial" pitchFamily="34" charset="0"/>
              </a:rPr>
              <a:t>=(σ</a:t>
            </a:r>
            <a:r>
              <a:rPr lang="en-US" sz="2600" baseline="-25000" smtClean="0">
                <a:latin typeface="Arial" pitchFamily="34" charset="0"/>
                <a:cs typeface="Arial" pitchFamily="34" charset="0"/>
              </a:rPr>
              <a:t>i</a:t>
            </a:r>
            <a:r>
              <a:rPr lang="el-GR" sz="2600" smtClean="0">
                <a:latin typeface="Arial" pitchFamily="34" charset="0"/>
                <a:cs typeface="Arial" pitchFamily="34" charset="0"/>
              </a:rPr>
              <a:t>/σ</a:t>
            </a:r>
            <a:r>
              <a:rPr lang="el-GR" sz="2600" baseline="-25000" smtClean="0">
                <a:latin typeface="Arial" pitchFamily="34" charset="0"/>
                <a:cs typeface="Arial" pitchFamily="34" charset="0"/>
              </a:rPr>
              <a:t>Μ</a:t>
            </a:r>
            <a:r>
              <a:rPr lang="el-GR" sz="2600" smtClean="0">
                <a:latin typeface="Arial" pitchFamily="34" charset="0"/>
                <a:cs typeface="Arial" pitchFamily="34" charset="0"/>
              </a:rPr>
              <a:t>)ρ</a:t>
            </a:r>
            <a:r>
              <a:rPr lang="en-US" sz="2600" baseline="-25000" smtClean="0">
                <a:latin typeface="Arial" pitchFamily="34" charset="0"/>
                <a:cs typeface="Arial" pitchFamily="34" charset="0"/>
              </a:rPr>
              <a:t>iM</a:t>
            </a:r>
            <a:r>
              <a:rPr lang="el-GR" sz="2600" smtClean="0">
                <a:latin typeface="Arial" pitchFamily="34" charset="0"/>
                <a:cs typeface="Arial" pitchFamily="34" charset="0"/>
              </a:rPr>
              <a:t> </a:t>
            </a:r>
          </a:p>
          <a:p>
            <a:pPr eaLnBrk="1" hangingPunct="1">
              <a:lnSpc>
                <a:spcPct val="90000"/>
              </a:lnSpc>
              <a:buFontTx/>
              <a:buNone/>
            </a:pPr>
            <a:r>
              <a:rPr lang="en-US" sz="2600" smtClean="0">
                <a:latin typeface="Arial" pitchFamily="34" charset="0"/>
                <a:cs typeface="Arial" pitchFamily="34" charset="0"/>
              </a:rPr>
              <a:t>R</a:t>
            </a:r>
            <a:r>
              <a:rPr lang="en-US" sz="2600" baseline="-25000" smtClean="0">
                <a:latin typeface="Arial" pitchFamily="34" charset="0"/>
                <a:cs typeface="Arial" pitchFamily="34" charset="0"/>
              </a:rPr>
              <a:t>i</a:t>
            </a:r>
            <a:r>
              <a:rPr lang="el-GR" sz="2600" smtClean="0">
                <a:latin typeface="Arial" pitchFamily="34" charset="0"/>
                <a:cs typeface="Arial" pitchFamily="34" charset="0"/>
              </a:rPr>
              <a:t> είναι η απόδοση του αξιόγραφου, </a:t>
            </a:r>
            <a:r>
              <a:rPr lang="en-US" sz="2600" smtClean="0">
                <a:latin typeface="Arial" pitchFamily="34" charset="0"/>
                <a:cs typeface="Arial" pitchFamily="34" charset="0"/>
              </a:rPr>
              <a:t>R</a:t>
            </a:r>
            <a:r>
              <a:rPr lang="en-US" sz="2600" baseline="-25000" smtClean="0">
                <a:latin typeface="Arial" pitchFamily="34" charset="0"/>
                <a:cs typeface="Arial" pitchFamily="34" charset="0"/>
              </a:rPr>
              <a:t>M</a:t>
            </a:r>
            <a:r>
              <a:rPr lang="el-GR" sz="2600" baseline="-25000" smtClean="0">
                <a:latin typeface="Arial" pitchFamily="34" charset="0"/>
                <a:cs typeface="Arial" pitchFamily="34" charset="0"/>
              </a:rPr>
              <a:t> </a:t>
            </a:r>
            <a:r>
              <a:rPr lang="el-GR" sz="2600" smtClean="0">
                <a:latin typeface="Arial" pitchFamily="34" charset="0"/>
                <a:cs typeface="Arial" pitchFamily="34" charset="0"/>
              </a:rPr>
              <a:t>είναι η απόδοση του</a:t>
            </a:r>
          </a:p>
          <a:p>
            <a:pPr eaLnBrk="1" hangingPunct="1">
              <a:lnSpc>
                <a:spcPct val="90000"/>
              </a:lnSpc>
              <a:buFontTx/>
              <a:buNone/>
            </a:pPr>
            <a:r>
              <a:rPr lang="el-GR" sz="2600" smtClean="0">
                <a:latin typeface="Arial" pitchFamily="34" charset="0"/>
                <a:cs typeface="Arial" pitchFamily="34" charset="0"/>
              </a:rPr>
              <a:t>χαρτοφυλακίου της αγοράς, σ</a:t>
            </a:r>
            <a:r>
              <a:rPr lang="el-GR" sz="2600" baseline="-25000" smtClean="0">
                <a:latin typeface="Arial" pitchFamily="34" charset="0"/>
                <a:cs typeface="Arial" pitchFamily="34" charset="0"/>
              </a:rPr>
              <a:t>Μ</a:t>
            </a:r>
            <a:r>
              <a:rPr lang="el-GR" sz="2600" baseline="30000" smtClean="0">
                <a:latin typeface="Arial" pitchFamily="34" charset="0"/>
                <a:cs typeface="Arial" pitchFamily="34" charset="0"/>
              </a:rPr>
              <a:t>2 </a:t>
            </a:r>
            <a:r>
              <a:rPr lang="el-GR" sz="2600" smtClean="0">
                <a:latin typeface="Arial" pitchFamily="34" charset="0"/>
                <a:cs typeface="Arial" pitchFamily="34" charset="0"/>
              </a:rPr>
              <a:t>είναι η συνδιακύμανση του</a:t>
            </a:r>
          </a:p>
          <a:p>
            <a:pPr eaLnBrk="1" hangingPunct="1">
              <a:lnSpc>
                <a:spcPct val="90000"/>
              </a:lnSpc>
              <a:buFontTx/>
              <a:buNone/>
            </a:pPr>
            <a:r>
              <a:rPr lang="el-GR" sz="2600" smtClean="0">
                <a:latin typeface="Arial" pitchFamily="34" charset="0"/>
                <a:cs typeface="Arial" pitchFamily="34" charset="0"/>
              </a:rPr>
              <a:t>χαρτοφυλακίου της αγοράς, σ</a:t>
            </a:r>
            <a:r>
              <a:rPr lang="en-US" sz="2600" baseline="-25000" smtClean="0">
                <a:latin typeface="Arial" pitchFamily="34" charset="0"/>
                <a:cs typeface="Arial" pitchFamily="34" charset="0"/>
              </a:rPr>
              <a:t>i</a:t>
            </a:r>
            <a:r>
              <a:rPr lang="el-GR" sz="2600" baseline="-25000" smtClean="0">
                <a:latin typeface="Arial" pitchFamily="34" charset="0"/>
                <a:cs typeface="Arial" pitchFamily="34" charset="0"/>
              </a:rPr>
              <a:t> </a:t>
            </a:r>
            <a:r>
              <a:rPr lang="el-GR" sz="2600" smtClean="0">
                <a:latin typeface="Arial" pitchFamily="34" charset="0"/>
                <a:cs typeface="Arial" pitchFamily="34" charset="0"/>
              </a:rPr>
              <a:t>είναι η τυπική απόκλιση του</a:t>
            </a:r>
          </a:p>
          <a:p>
            <a:pPr eaLnBrk="1" hangingPunct="1">
              <a:lnSpc>
                <a:spcPct val="90000"/>
              </a:lnSpc>
              <a:buFontTx/>
              <a:buNone/>
            </a:pPr>
            <a:r>
              <a:rPr lang="el-GR" sz="2600" smtClean="0">
                <a:latin typeface="Arial" pitchFamily="34" charset="0"/>
                <a:cs typeface="Arial" pitchFamily="34" charset="0"/>
              </a:rPr>
              <a:t>Αξιόγραφου, σ</a:t>
            </a:r>
            <a:r>
              <a:rPr lang="el-GR" sz="2600" baseline="-25000" smtClean="0">
                <a:latin typeface="Arial" pitchFamily="34" charset="0"/>
                <a:cs typeface="Arial" pitchFamily="34" charset="0"/>
              </a:rPr>
              <a:t>Μ</a:t>
            </a:r>
            <a:r>
              <a:rPr lang="el-GR" sz="2600" smtClean="0">
                <a:latin typeface="Arial" pitchFamily="34" charset="0"/>
                <a:cs typeface="Arial" pitchFamily="34" charset="0"/>
              </a:rPr>
              <a:t> είναι η τυπική απόκλιση του χαρτοφυλακίου</a:t>
            </a:r>
          </a:p>
          <a:p>
            <a:pPr eaLnBrk="1" hangingPunct="1">
              <a:lnSpc>
                <a:spcPct val="90000"/>
              </a:lnSpc>
              <a:buFontTx/>
              <a:buNone/>
            </a:pPr>
            <a:r>
              <a:rPr lang="el-GR" sz="2600" smtClean="0">
                <a:latin typeface="Arial" pitchFamily="34" charset="0"/>
                <a:cs typeface="Arial" pitchFamily="34" charset="0"/>
              </a:rPr>
              <a:t>της αγοράς και ρ</a:t>
            </a:r>
            <a:r>
              <a:rPr lang="en-US" sz="2600" baseline="-25000" smtClean="0">
                <a:latin typeface="Arial" pitchFamily="34" charset="0"/>
                <a:cs typeface="Arial" pitchFamily="34" charset="0"/>
              </a:rPr>
              <a:t>iM</a:t>
            </a:r>
            <a:r>
              <a:rPr lang="el-GR" sz="2600" smtClean="0">
                <a:latin typeface="Arial" pitchFamily="34" charset="0"/>
                <a:cs typeface="Arial" pitchFamily="34" charset="0"/>
              </a:rPr>
              <a:t> είναι ο συντελεστής συσχέτισης του</a:t>
            </a:r>
          </a:p>
          <a:p>
            <a:pPr eaLnBrk="1" hangingPunct="1">
              <a:lnSpc>
                <a:spcPct val="90000"/>
              </a:lnSpc>
              <a:buFontTx/>
              <a:buNone/>
            </a:pPr>
            <a:r>
              <a:rPr lang="el-GR" sz="2600" smtClean="0">
                <a:latin typeface="Arial" pitchFamily="34" charset="0"/>
                <a:cs typeface="Arial" pitchFamily="34" charset="0"/>
              </a:rPr>
              <a:t>αξιόγραφου και της αγοράς.</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685800" y="0"/>
            <a:ext cx="7772400" cy="1125538"/>
          </a:xfrm>
        </p:spPr>
        <p:txBody>
          <a:bodyPr/>
          <a:lstStyle/>
          <a:p>
            <a:pPr eaLnBrk="1" hangingPunct="1"/>
            <a:r>
              <a:rPr lang="el-GR" sz="3200" b="1" smtClean="0">
                <a:latin typeface="Arial" pitchFamily="34" charset="0"/>
                <a:cs typeface="Arial" pitchFamily="34" charset="0"/>
              </a:rPr>
              <a:t>Θεωρία Χαρτοφυλακίου</a:t>
            </a:r>
          </a:p>
        </p:txBody>
      </p:sp>
      <p:sp>
        <p:nvSpPr>
          <p:cNvPr id="58371" name="Rectangle 3"/>
          <p:cNvSpPr>
            <a:spLocks noGrp="1" noChangeArrowheads="1"/>
          </p:cNvSpPr>
          <p:nvPr>
            <p:ph type="body" idx="1"/>
          </p:nvPr>
        </p:nvSpPr>
        <p:spPr>
          <a:xfrm>
            <a:off x="142875" y="1125538"/>
            <a:ext cx="9001125" cy="5589587"/>
          </a:xfrm>
        </p:spPr>
        <p:txBody>
          <a:bodyPr/>
          <a:lstStyle/>
          <a:p>
            <a:pPr eaLnBrk="1" hangingPunct="1"/>
            <a:r>
              <a:rPr lang="el-GR" smtClean="0">
                <a:latin typeface="Arial" pitchFamily="34" charset="0"/>
                <a:cs typeface="Arial" pitchFamily="34" charset="0"/>
              </a:rPr>
              <a:t>Με το </a:t>
            </a:r>
            <a:r>
              <a:rPr lang="en-US" smtClean="0">
                <a:latin typeface="Arial" pitchFamily="34" charset="0"/>
                <a:cs typeface="Arial" pitchFamily="34" charset="0"/>
              </a:rPr>
              <a:t>CAPM</a:t>
            </a:r>
            <a:r>
              <a:rPr lang="el-GR" smtClean="0">
                <a:latin typeface="Arial" pitchFamily="34" charset="0"/>
                <a:cs typeface="Arial" pitchFamily="34" charset="0"/>
              </a:rPr>
              <a:t> έχουμε την δυνατότητα να υπολογίζουμε την απαιτούμενη απόδοση μιας επένδυσης και να την χρησιμοποιούμε για να προεξοφλούμε τις μελλοντικές ταμειακές ροές ώστε να λαμβάνεται υπόψη όχι μόνο η διαχρονική αξία του χρήματος αλλά και το ρίσκο της επένδυσης.</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685800" y="188913"/>
            <a:ext cx="7772400" cy="1152525"/>
          </a:xfrm>
        </p:spPr>
        <p:txBody>
          <a:bodyPr/>
          <a:lstStyle/>
          <a:p>
            <a:pPr eaLnBrk="1" hangingPunct="1"/>
            <a:r>
              <a:rPr lang="el-GR" sz="3200" b="1" smtClean="0">
                <a:latin typeface="Arial" pitchFamily="34" charset="0"/>
                <a:cs typeface="Arial" pitchFamily="34" charset="0"/>
              </a:rPr>
              <a:t>Πηγές Κεφαλαίου</a:t>
            </a:r>
          </a:p>
        </p:txBody>
      </p:sp>
      <p:sp>
        <p:nvSpPr>
          <p:cNvPr id="59395" name="Rectangle 3"/>
          <p:cNvSpPr>
            <a:spLocks noGrp="1" noChangeArrowheads="1"/>
          </p:cNvSpPr>
          <p:nvPr>
            <p:ph type="body" idx="1"/>
          </p:nvPr>
        </p:nvSpPr>
        <p:spPr>
          <a:xfrm>
            <a:off x="0" y="1341438"/>
            <a:ext cx="9001125" cy="5256212"/>
          </a:xfrm>
        </p:spPr>
        <p:txBody>
          <a:bodyPr/>
          <a:lstStyle/>
          <a:p>
            <a:pPr eaLnBrk="1" hangingPunct="1">
              <a:buFont typeface="Arial" pitchFamily="34" charset="0"/>
              <a:buNone/>
            </a:pPr>
            <a:r>
              <a:rPr lang="el-GR" sz="2800" u="sng" smtClean="0">
                <a:latin typeface="Arial" pitchFamily="34" charset="0"/>
                <a:cs typeface="Arial" pitchFamily="34" charset="0"/>
              </a:rPr>
              <a:t>Βραχυπρόθεσμες πηγές κεφαλαίου</a:t>
            </a:r>
          </a:p>
          <a:p>
            <a:pPr lvl="1" eaLnBrk="1" hangingPunct="1"/>
            <a:r>
              <a:rPr lang="el-GR" smtClean="0">
                <a:latin typeface="Arial" pitchFamily="34" charset="0"/>
                <a:cs typeface="Arial" pitchFamily="34" charset="0"/>
              </a:rPr>
              <a:t>Εμπορικές πιστώσεις</a:t>
            </a:r>
          </a:p>
          <a:p>
            <a:pPr lvl="1" eaLnBrk="1" hangingPunct="1"/>
            <a:r>
              <a:rPr lang="el-GR" smtClean="0">
                <a:latin typeface="Arial" pitchFamily="34" charset="0"/>
                <a:cs typeface="Arial" pitchFamily="34" charset="0"/>
              </a:rPr>
              <a:t>Δεδουλευμένα έξοδα</a:t>
            </a:r>
          </a:p>
          <a:p>
            <a:pPr lvl="1" eaLnBrk="1" hangingPunct="1"/>
            <a:r>
              <a:rPr lang="el-GR" smtClean="0">
                <a:latin typeface="Arial" pitchFamily="34" charset="0"/>
                <a:cs typeface="Arial" pitchFamily="34" charset="0"/>
              </a:rPr>
              <a:t>Ιδιωτικά δάνεια</a:t>
            </a:r>
          </a:p>
          <a:p>
            <a:pPr lvl="1" eaLnBrk="1" hangingPunct="1"/>
            <a:r>
              <a:rPr lang="el-GR" smtClean="0">
                <a:latin typeface="Arial" pitchFamily="34" charset="0"/>
                <a:cs typeface="Arial" pitchFamily="34" charset="0"/>
              </a:rPr>
              <a:t>Προκαταβολές πελατών</a:t>
            </a:r>
          </a:p>
          <a:p>
            <a:pPr lvl="1" eaLnBrk="1" hangingPunct="1"/>
            <a:r>
              <a:rPr lang="el-GR" smtClean="0">
                <a:latin typeface="Arial" pitchFamily="34" charset="0"/>
                <a:cs typeface="Arial" pitchFamily="34" charset="0"/>
              </a:rPr>
              <a:t>Εταιρικά ομόλογα (</a:t>
            </a:r>
            <a:r>
              <a:rPr lang="en-US" smtClean="0">
                <a:latin typeface="Arial" pitchFamily="34" charset="0"/>
                <a:cs typeface="Arial" pitchFamily="34" charset="0"/>
              </a:rPr>
              <a:t>commercial paper)</a:t>
            </a:r>
            <a:endParaRPr lang="el-GR" smtClean="0">
              <a:latin typeface="Arial" pitchFamily="34" charset="0"/>
              <a:cs typeface="Arial" pitchFamily="34" charset="0"/>
            </a:endParaRPr>
          </a:p>
          <a:p>
            <a:pPr lvl="1" eaLnBrk="1" hangingPunct="1"/>
            <a:r>
              <a:rPr lang="el-GR" smtClean="0">
                <a:latin typeface="Arial" pitchFamily="34" charset="0"/>
                <a:cs typeface="Arial" pitchFamily="34" charset="0"/>
              </a:rPr>
              <a:t>Τραπεζικές πιστώσεις</a:t>
            </a:r>
          </a:p>
          <a:p>
            <a:pPr lvl="2" eaLnBrk="1" hangingPunct="1"/>
            <a:r>
              <a:rPr lang="el-GR" sz="2800" smtClean="0">
                <a:latin typeface="Arial" pitchFamily="34" charset="0"/>
                <a:cs typeface="Arial" pitchFamily="34" charset="0"/>
              </a:rPr>
              <a:t>Γραμμάτια πληρωτέα</a:t>
            </a:r>
          </a:p>
          <a:p>
            <a:pPr lvl="2" eaLnBrk="1" hangingPunct="1"/>
            <a:r>
              <a:rPr lang="el-GR" sz="2800" smtClean="0">
                <a:latin typeface="Arial" pitchFamily="34" charset="0"/>
                <a:cs typeface="Arial" pitchFamily="34" charset="0"/>
              </a:rPr>
              <a:t>Γραμμή πίστωσης</a:t>
            </a:r>
          </a:p>
          <a:p>
            <a:pPr lvl="2" eaLnBrk="1" hangingPunct="1">
              <a:buFontTx/>
              <a:buNone/>
            </a:pPr>
            <a:endParaRPr lang="el-GR" sz="2800" smtClean="0">
              <a:latin typeface="Comic Sans MS" pitchFamily="66" charset="0"/>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685800" y="188913"/>
            <a:ext cx="7772400" cy="936625"/>
          </a:xfrm>
        </p:spPr>
        <p:txBody>
          <a:bodyPr/>
          <a:lstStyle/>
          <a:p>
            <a:pPr eaLnBrk="1" hangingPunct="1"/>
            <a:r>
              <a:rPr lang="el-GR" sz="3200" b="1" smtClean="0">
                <a:latin typeface="Comic Sans MS" pitchFamily="66" charset="0"/>
              </a:rPr>
              <a:t> </a:t>
            </a:r>
            <a:r>
              <a:rPr lang="el-GR" sz="3200" b="1" smtClean="0">
                <a:latin typeface="Arial" pitchFamily="34" charset="0"/>
                <a:cs typeface="Arial" pitchFamily="34" charset="0"/>
              </a:rPr>
              <a:t>Πηγές Κεφαλαίου</a:t>
            </a:r>
          </a:p>
        </p:txBody>
      </p:sp>
      <p:sp>
        <p:nvSpPr>
          <p:cNvPr id="60419" name="Rectangle 3"/>
          <p:cNvSpPr>
            <a:spLocks noGrp="1" noChangeArrowheads="1"/>
          </p:cNvSpPr>
          <p:nvPr>
            <p:ph type="body" idx="1"/>
          </p:nvPr>
        </p:nvSpPr>
        <p:spPr>
          <a:xfrm>
            <a:off x="142875" y="1000125"/>
            <a:ext cx="8858250" cy="5857875"/>
          </a:xfrm>
        </p:spPr>
        <p:txBody>
          <a:bodyPr/>
          <a:lstStyle/>
          <a:p>
            <a:pPr eaLnBrk="1" hangingPunct="1">
              <a:buFont typeface="Arial" pitchFamily="34" charset="0"/>
              <a:buNone/>
            </a:pPr>
            <a:r>
              <a:rPr lang="el-GR" sz="2800" u="sng" smtClean="0">
                <a:latin typeface="Arial" pitchFamily="34" charset="0"/>
                <a:cs typeface="Arial" pitchFamily="34" charset="0"/>
              </a:rPr>
              <a:t>Βραχυπρόθεσμες πηγές κεφαλαίου</a:t>
            </a:r>
          </a:p>
          <a:p>
            <a:pPr lvl="1" eaLnBrk="1" hangingPunct="1"/>
            <a:r>
              <a:rPr lang="el-GR" smtClean="0">
                <a:latin typeface="Arial" pitchFamily="34" charset="0"/>
                <a:cs typeface="Arial" pitchFamily="34" charset="0"/>
              </a:rPr>
              <a:t>Επιταγές αποδοχής τράπεζας (</a:t>
            </a:r>
            <a:r>
              <a:rPr lang="en-US" smtClean="0">
                <a:latin typeface="Arial" pitchFamily="34" charset="0"/>
                <a:cs typeface="Arial" pitchFamily="34" charset="0"/>
              </a:rPr>
              <a:t>bankers acceptances)</a:t>
            </a:r>
          </a:p>
          <a:p>
            <a:pPr lvl="1" eaLnBrk="1" hangingPunct="1"/>
            <a:r>
              <a:rPr lang="el-GR" smtClean="0">
                <a:latin typeface="Arial" pitchFamily="34" charset="0"/>
                <a:cs typeface="Arial" pitchFamily="34" charset="0"/>
              </a:rPr>
              <a:t>Δάνεια με ενέχυρο αξιόγραφα</a:t>
            </a:r>
          </a:p>
          <a:p>
            <a:pPr lvl="1" eaLnBrk="1" hangingPunct="1"/>
            <a:r>
              <a:rPr lang="el-GR" smtClean="0">
                <a:latin typeface="Arial" pitchFamily="34" charset="0"/>
                <a:cs typeface="Arial" pitchFamily="34" charset="0"/>
              </a:rPr>
              <a:t>Δάνεια με ενέχυρο απαιτήσεις</a:t>
            </a:r>
          </a:p>
          <a:p>
            <a:pPr lvl="1" eaLnBrk="1" hangingPunct="1"/>
            <a:r>
              <a:rPr lang="el-GR" smtClean="0">
                <a:latin typeface="Arial" pitchFamily="34" charset="0"/>
                <a:cs typeface="Arial" pitchFamily="34" charset="0"/>
              </a:rPr>
              <a:t>Δάνεια με ενέχυρο τα αποθέματα</a:t>
            </a:r>
          </a:p>
          <a:p>
            <a:pPr lvl="1" eaLnBrk="1" hangingPunct="1"/>
            <a:r>
              <a:rPr lang="el-GR" smtClean="0">
                <a:latin typeface="Arial" pitchFamily="34" charset="0"/>
                <a:cs typeface="Arial" pitchFamily="34" charset="0"/>
              </a:rPr>
              <a:t>Δάνεια με ενέχυρο παρακαταθήκη αποθεμάτων</a:t>
            </a:r>
          </a:p>
          <a:p>
            <a:pPr lvl="1" eaLnBrk="1" hangingPunct="1"/>
            <a:r>
              <a:rPr lang="el-GR" smtClean="0">
                <a:latin typeface="Arial" pitchFamily="34" charset="0"/>
                <a:cs typeface="Arial" pitchFamily="34" charset="0"/>
              </a:rPr>
              <a:t>Δάνεια με ενέχυρο φορτωτική</a:t>
            </a:r>
          </a:p>
          <a:p>
            <a:pPr lvl="1" eaLnBrk="1" hangingPunct="1"/>
            <a:r>
              <a:rPr lang="el-GR" smtClean="0">
                <a:latin typeface="Arial" pitchFamily="34" charset="0"/>
                <a:cs typeface="Arial" pitchFamily="34" charset="0"/>
              </a:rPr>
              <a:t>Πώληση απαιτήσεων (</a:t>
            </a:r>
            <a:r>
              <a:rPr lang="en-US" smtClean="0">
                <a:latin typeface="Arial" pitchFamily="34" charset="0"/>
                <a:cs typeface="Arial" pitchFamily="34" charset="0"/>
              </a:rPr>
              <a:t>factoring)</a:t>
            </a:r>
            <a:r>
              <a:rPr lang="el-GR" smtClean="0">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685800" y="188913"/>
            <a:ext cx="7772400" cy="936625"/>
          </a:xfrm>
        </p:spPr>
        <p:txBody>
          <a:bodyPr/>
          <a:lstStyle/>
          <a:p>
            <a:pPr eaLnBrk="1" hangingPunct="1"/>
            <a:r>
              <a:rPr lang="el-GR" sz="3200" b="1" smtClean="0">
                <a:latin typeface="Arial" pitchFamily="34" charset="0"/>
                <a:cs typeface="Arial" pitchFamily="34" charset="0"/>
              </a:rPr>
              <a:t>Πηγές Κεφαλαίου</a:t>
            </a:r>
          </a:p>
        </p:txBody>
      </p:sp>
      <p:sp>
        <p:nvSpPr>
          <p:cNvPr id="61443" name="Rectangle 3"/>
          <p:cNvSpPr>
            <a:spLocks noGrp="1" noChangeArrowheads="1"/>
          </p:cNvSpPr>
          <p:nvPr>
            <p:ph type="body" idx="1"/>
          </p:nvPr>
        </p:nvSpPr>
        <p:spPr/>
        <p:txBody>
          <a:bodyPr/>
          <a:lstStyle/>
          <a:p>
            <a:pPr eaLnBrk="1" hangingPunct="1">
              <a:buFont typeface="Arial" pitchFamily="34" charset="0"/>
              <a:buNone/>
            </a:pPr>
            <a:r>
              <a:rPr lang="el-GR" u="sng" smtClean="0">
                <a:latin typeface="Arial" pitchFamily="34" charset="0"/>
                <a:cs typeface="Arial" pitchFamily="34" charset="0"/>
              </a:rPr>
              <a:t>Μακροπρόθεσμες Πηγές Κεφαλαίου</a:t>
            </a:r>
          </a:p>
          <a:p>
            <a:pPr lvl="1" eaLnBrk="1" hangingPunct="1"/>
            <a:r>
              <a:rPr lang="el-GR" sz="3200" smtClean="0">
                <a:latin typeface="Arial" pitchFamily="34" charset="0"/>
                <a:cs typeface="Arial" pitchFamily="34" charset="0"/>
              </a:rPr>
              <a:t>Τραπεζικά Δάνεια</a:t>
            </a:r>
          </a:p>
          <a:p>
            <a:pPr lvl="1" eaLnBrk="1" hangingPunct="1"/>
            <a:r>
              <a:rPr lang="el-GR" sz="3200" smtClean="0">
                <a:latin typeface="Arial" pitchFamily="34" charset="0"/>
                <a:cs typeface="Arial" pitchFamily="34" charset="0"/>
              </a:rPr>
              <a:t>Έκδοση Ομολογιών</a:t>
            </a:r>
          </a:p>
          <a:p>
            <a:pPr lvl="1" eaLnBrk="1" hangingPunct="1"/>
            <a:r>
              <a:rPr lang="el-GR" sz="3200" smtClean="0">
                <a:latin typeface="Arial" pitchFamily="34" charset="0"/>
                <a:cs typeface="Arial" pitchFamily="34" charset="0"/>
              </a:rPr>
              <a:t>Έκδοση κοινών μετοχών</a:t>
            </a:r>
          </a:p>
          <a:p>
            <a:pPr lvl="1" eaLnBrk="1" hangingPunct="1"/>
            <a:r>
              <a:rPr lang="el-GR" sz="3200" smtClean="0">
                <a:latin typeface="Arial" pitchFamily="34" charset="0"/>
                <a:cs typeface="Arial" pitchFamily="34" charset="0"/>
              </a:rPr>
              <a:t>Έκδοση προνομιούχων μετοχών</a:t>
            </a:r>
          </a:p>
          <a:p>
            <a:pPr lvl="1" eaLnBrk="1" hangingPunct="1"/>
            <a:r>
              <a:rPr lang="en-US" sz="3200" smtClean="0">
                <a:latin typeface="Arial" pitchFamily="34" charset="0"/>
                <a:cs typeface="Arial" pitchFamily="34" charset="0"/>
              </a:rPr>
              <a:t>LEASING</a:t>
            </a:r>
            <a:endParaRPr lang="el-GR" sz="320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685800" y="0"/>
            <a:ext cx="7772400" cy="1125538"/>
          </a:xfrm>
        </p:spPr>
        <p:txBody>
          <a:bodyPr/>
          <a:lstStyle/>
          <a:p>
            <a:pPr eaLnBrk="1" hangingPunct="1"/>
            <a:r>
              <a:rPr lang="el-GR" sz="3200" b="1" smtClean="0">
                <a:latin typeface="Arial" pitchFamily="34" charset="0"/>
                <a:cs typeface="Arial" pitchFamily="34" charset="0"/>
              </a:rPr>
              <a:t>Κόστος Κεφαλαίου</a:t>
            </a:r>
          </a:p>
        </p:txBody>
      </p:sp>
      <p:sp>
        <p:nvSpPr>
          <p:cNvPr id="62467" name="Rectangle 3"/>
          <p:cNvSpPr>
            <a:spLocks noGrp="1" noChangeArrowheads="1"/>
          </p:cNvSpPr>
          <p:nvPr>
            <p:ph type="body" idx="1"/>
          </p:nvPr>
        </p:nvSpPr>
        <p:spPr>
          <a:xfrm>
            <a:off x="0" y="1125538"/>
            <a:ext cx="9144000" cy="5732462"/>
          </a:xfrm>
        </p:spPr>
        <p:txBody>
          <a:bodyPr/>
          <a:lstStyle/>
          <a:p>
            <a:pPr eaLnBrk="1" hangingPunct="1">
              <a:buFont typeface="Arial" pitchFamily="34" charset="0"/>
              <a:buNone/>
            </a:pPr>
            <a:r>
              <a:rPr lang="el-GR" sz="2400" smtClean="0">
                <a:latin typeface="Arial" pitchFamily="34" charset="0"/>
                <a:cs typeface="Arial" pitchFamily="34" charset="0"/>
              </a:rPr>
              <a:t>Συστατικά μέρη του Κόστους Κεφαλαίου</a:t>
            </a:r>
          </a:p>
          <a:p>
            <a:pPr lvl="1" eaLnBrk="1" hangingPunct="1"/>
            <a:r>
              <a:rPr lang="el-GR" sz="2400" smtClean="0">
                <a:latin typeface="Arial" pitchFamily="34" charset="0"/>
                <a:cs typeface="Arial" pitchFamily="34" charset="0"/>
              </a:rPr>
              <a:t>Κόστος δανειακών κεφαλαίων</a:t>
            </a:r>
          </a:p>
          <a:p>
            <a:pPr lvl="1" eaLnBrk="1" hangingPunct="1"/>
            <a:r>
              <a:rPr lang="el-GR" sz="2400" smtClean="0">
                <a:latin typeface="Arial" pitchFamily="34" charset="0"/>
                <a:cs typeface="Arial" pitchFamily="34" charset="0"/>
              </a:rPr>
              <a:t>Κόστος προνομιούχων μετοχών</a:t>
            </a:r>
          </a:p>
          <a:p>
            <a:pPr lvl="1" algn="ctr" eaLnBrk="1" hangingPunct="1">
              <a:buFontTx/>
              <a:buNone/>
            </a:pPr>
            <a:r>
              <a:rPr lang="en-US" sz="2400" smtClean="0">
                <a:latin typeface="Arial" pitchFamily="34" charset="0"/>
                <a:cs typeface="Arial" pitchFamily="34" charset="0"/>
              </a:rPr>
              <a:t>k</a:t>
            </a:r>
            <a:r>
              <a:rPr lang="el-GR" sz="2400" baseline="-25000" smtClean="0">
                <a:latin typeface="Arial" pitchFamily="34" charset="0"/>
                <a:cs typeface="Arial" pitchFamily="34" charset="0"/>
              </a:rPr>
              <a:t>ΠΜ</a:t>
            </a:r>
            <a:r>
              <a:rPr lang="el-GR" sz="2400" smtClean="0">
                <a:latin typeface="Arial" pitchFamily="34" charset="0"/>
                <a:cs typeface="Arial" pitchFamily="34" charset="0"/>
              </a:rPr>
              <a:t>=</a:t>
            </a:r>
            <a:r>
              <a:rPr lang="en-US" sz="2400" smtClean="0">
                <a:latin typeface="Arial" pitchFamily="34" charset="0"/>
                <a:cs typeface="Arial" pitchFamily="34" charset="0"/>
              </a:rPr>
              <a:t>D</a:t>
            </a:r>
            <a:r>
              <a:rPr lang="el-GR" sz="2400" baseline="-25000" smtClean="0">
                <a:latin typeface="Arial" pitchFamily="34" charset="0"/>
                <a:cs typeface="Arial" pitchFamily="34" charset="0"/>
              </a:rPr>
              <a:t>ΠΜ</a:t>
            </a:r>
            <a:r>
              <a:rPr lang="en-US" sz="2400" smtClean="0">
                <a:latin typeface="Arial" pitchFamily="34" charset="0"/>
                <a:cs typeface="Arial" pitchFamily="34" charset="0"/>
              </a:rPr>
              <a:t>/(P</a:t>
            </a:r>
            <a:r>
              <a:rPr lang="el-GR" sz="2400" baseline="-25000" smtClean="0">
                <a:latin typeface="Arial" pitchFamily="34" charset="0"/>
                <a:cs typeface="Arial" pitchFamily="34" charset="0"/>
              </a:rPr>
              <a:t>ΠΜ</a:t>
            </a:r>
            <a:r>
              <a:rPr lang="en-US" sz="2400" smtClean="0">
                <a:latin typeface="Arial" pitchFamily="34" charset="0"/>
                <a:cs typeface="Arial" pitchFamily="34" charset="0"/>
              </a:rPr>
              <a:t>-KE</a:t>
            </a:r>
            <a:r>
              <a:rPr lang="el-GR" sz="2400" baseline="-25000" smtClean="0">
                <a:latin typeface="Arial" pitchFamily="34" charset="0"/>
                <a:cs typeface="Arial" pitchFamily="34" charset="0"/>
              </a:rPr>
              <a:t>ΠΜ</a:t>
            </a:r>
            <a:r>
              <a:rPr lang="en-US" sz="2400" smtClean="0">
                <a:latin typeface="Arial" pitchFamily="34" charset="0"/>
                <a:cs typeface="Arial" pitchFamily="34" charset="0"/>
              </a:rPr>
              <a:t>)</a:t>
            </a:r>
          </a:p>
          <a:p>
            <a:pPr lvl="1" eaLnBrk="1" hangingPunct="1"/>
            <a:r>
              <a:rPr lang="el-GR" sz="2400" smtClean="0">
                <a:latin typeface="Arial" pitchFamily="34" charset="0"/>
                <a:cs typeface="Arial" pitchFamily="34" charset="0"/>
              </a:rPr>
              <a:t>Όπου </a:t>
            </a:r>
            <a:r>
              <a:rPr lang="en-US" sz="2400" smtClean="0">
                <a:latin typeface="Arial" pitchFamily="34" charset="0"/>
                <a:cs typeface="Arial" pitchFamily="34" charset="0"/>
              </a:rPr>
              <a:t>k</a:t>
            </a:r>
            <a:r>
              <a:rPr lang="el-GR" sz="2400" baseline="-25000" smtClean="0">
                <a:latin typeface="Arial" pitchFamily="34" charset="0"/>
                <a:cs typeface="Arial" pitchFamily="34" charset="0"/>
              </a:rPr>
              <a:t>ΠΜ</a:t>
            </a:r>
            <a:r>
              <a:rPr lang="el-GR" sz="2400" smtClean="0">
                <a:latin typeface="Arial" pitchFamily="34" charset="0"/>
                <a:cs typeface="Arial" pitchFamily="34" charset="0"/>
              </a:rPr>
              <a:t> το κόστος έκδοσης των προνομιούχων μετοχών, </a:t>
            </a:r>
            <a:r>
              <a:rPr lang="en-US" sz="2400" smtClean="0">
                <a:latin typeface="Arial" pitchFamily="34" charset="0"/>
                <a:cs typeface="Arial" pitchFamily="34" charset="0"/>
              </a:rPr>
              <a:t>D</a:t>
            </a:r>
            <a:r>
              <a:rPr lang="el-GR" sz="2400" baseline="-25000" smtClean="0">
                <a:latin typeface="Arial" pitchFamily="34" charset="0"/>
                <a:cs typeface="Arial" pitchFamily="34" charset="0"/>
              </a:rPr>
              <a:t>ΠΜ </a:t>
            </a:r>
            <a:r>
              <a:rPr lang="el-GR" sz="2400" smtClean="0">
                <a:latin typeface="Arial" pitchFamily="34" charset="0"/>
                <a:cs typeface="Arial" pitchFamily="34" charset="0"/>
              </a:rPr>
              <a:t>το σταθερό εφόρου ζωής μέρισμα ανά μετοχή, </a:t>
            </a:r>
            <a:r>
              <a:rPr lang="en-US" sz="2400" smtClean="0">
                <a:latin typeface="Arial" pitchFamily="34" charset="0"/>
                <a:cs typeface="Arial" pitchFamily="34" charset="0"/>
              </a:rPr>
              <a:t>P</a:t>
            </a:r>
            <a:r>
              <a:rPr lang="el-GR" sz="2400" baseline="-25000" smtClean="0">
                <a:latin typeface="Arial" pitchFamily="34" charset="0"/>
                <a:cs typeface="Arial" pitchFamily="34" charset="0"/>
              </a:rPr>
              <a:t>ΠΜ</a:t>
            </a:r>
            <a:r>
              <a:rPr lang="el-GR" sz="2400" smtClean="0">
                <a:latin typeface="Arial" pitchFamily="34" charset="0"/>
                <a:cs typeface="Arial" pitchFamily="34" charset="0"/>
              </a:rPr>
              <a:t> η τιμή της μετοχής και </a:t>
            </a:r>
            <a:r>
              <a:rPr lang="en-US" sz="2400" smtClean="0">
                <a:latin typeface="Arial" pitchFamily="34" charset="0"/>
                <a:cs typeface="Arial" pitchFamily="34" charset="0"/>
              </a:rPr>
              <a:t>KE</a:t>
            </a:r>
            <a:r>
              <a:rPr lang="el-GR" sz="2400" baseline="-25000" smtClean="0">
                <a:latin typeface="Arial" pitchFamily="34" charset="0"/>
                <a:cs typeface="Arial" pitchFamily="34" charset="0"/>
              </a:rPr>
              <a:t>ΠΜ</a:t>
            </a:r>
            <a:r>
              <a:rPr lang="el-GR" sz="2400" smtClean="0">
                <a:latin typeface="Arial" pitchFamily="34" charset="0"/>
                <a:cs typeface="Arial" pitchFamily="34" charset="0"/>
              </a:rPr>
              <a:t> το κόστος έκδοσης ανά μετοχή </a:t>
            </a:r>
          </a:p>
          <a:p>
            <a:pPr lvl="1" eaLnBrk="1" hangingPunct="1"/>
            <a:r>
              <a:rPr lang="el-GR" sz="2400" smtClean="0">
                <a:latin typeface="Arial" pitchFamily="34" charset="0"/>
                <a:cs typeface="Arial" pitchFamily="34" charset="0"/>
              </a:rPr>
              <a:t>Κόστος εσωτερικών ιδίων κεφαλαίων (από παρακρατηθέντα κέρδη)</a:t>
            </a:r>
          </a:p>
          <a:p>
            <a:pPr lvl="1" algn="ctr" eaLnBrk="1" hangingPunct="1">
              <a:buFontTx/>
              <a:buNone/>
            </a:pPr>
            <a:r>
              <a:rPr lang="en-US" sz="2400" smtClean="0">
                <a:latin typeface="Arial" pitchFamily="34" charset="0"/>
                <a:cs typeface="Arial" pitchFamily="34" charset="0"/>
              </a:rPr>
              <a:t>k</a:t>
            </a:r>
            <a:r>
              <a:rPr lang="el-GR" sz="2400" baseline="-25000" smtClean="0">
                <a:latin typeface="Arial" pitchFamily="34" charset="0"/>
                <a:cs typeface="Arial" pitchFamily="34" charset="0"/>
              </a:rPr>
              <a:t>ΠΚ</a:t>
            </a:r>
            <a:r>
              <a:rPr lang="en-US" sz="2400" smtClean="0">
                <a:latin typeface="Arial" pitchFamily="34" charset="0"/>
                <a:cs typeface="Arial" pitchFamily="34" charset="0"/>
              </a:rPr>
              <a:t>=R</a:t>
            </a:r>
            <a:r>
              <a:rPr lang="en-US" sz="2400" baseline="-25000" smtClean="0">
                <a:latin typeface="Arial" pitchFamily="34" charset="0"/>
                <a:cs typeface="Arial" pitchFamily="34" charset="0"/>
              </a:rPr>
              <a:t>MK</a:t>
            </a:r>
            <a:r>
              <a:rPr lang="en-US" sz="2400" smtClean="0">
                <a:latin typeface="Arial" pitchFamily="34" charset="0"/>
                <a:cs typeface="Arial" pitchFamily="34" charset="0"/>
              </a:rPr>
              <a:t>+</a:t>
            </a:r>
            <a:r>
              <a:rPr lang="el-GR" sz="2400" smtClean="0">
                <a:latin typeface="Arial" pitchFamily="34" charset="0"/>
                <a:cs typeface="Arial" pitchFamily="34" charset="0"/>
              </a:rPr>
              <a:t>β(</a:t>
            </a:r>
            <a:r>
              <a:rPr lang="en-US" sz="2400" smtClean="0">
                <a:latin typeface="Arial" pitchFamily="34" charset="0"/>
                <a:cs typeface="Arial" pitchFamily="34" charset="0"/>
              </a:rPr>
              <a:t>R</a:t>
            </a:r>
            <a:r>
              <a:rPr lang="en-US" sz="2400" baseline="-25000" smtClean="0">
                <a:latin typeface="Arial" pitchFamily="34" charset="0"/>
                <a:cs typeface="Arial" pitchFamily="34" charset="0"/>
              </a:rPr>
              <a:t>M</a:t>
            </a:r>
            <a:r>
              <a:rPr lang="en-US" sz="2400" smtClean="0">
                <a:latin typeface="Arial" pitchFamily="34" charset="0"/>
                <a:cs typeface="Arial" pitchFamily="34" charset="0"/>
              </a:rPr>
              <a:t>- R</a:t>
            </a:r>
            <a:r>
              <a:rPr lang="en-US" sz="2400" baseline="-25000" smtClean="0">
                <a:latin typeface="Arial" pitchFamily="34" charset="0"/>
                <a:cs typeface="Arial" pitchFamily="34" charset="0"/>
              </a:rPr>
              <a:t>MK</a:t>
            </a:r>
            <a:r>
              <a:rPr lang="en-US" sz="2400" smtClean="0">
                <a:latin typeface="Arial" pitchFamily="34" charset="0"/>
                <a:cs typeface="Arial" pitchFamily="34" charset="0"/>
              </a:rPr>
              <a:t>) </a:t>
            </a:r>
            <a:r>
              <a:rPr lang="el-GR" sz="2400" smtClean="0">
                <a:latin typeface="Arial" pitchFamily="34" charset="0"/>
                <a:cs typeface="Arial" pitchFamily="34" charset="0"/>
              </a:rPr>
              <a:t>ή</a:t>
            </a:r>
          </a:p>
          <a:p>
            <a:pPr lvl="1" algn="ctr" eaLnBrk="1" hangingPunct="1">
              <a:buFontTx/>
              <a:buNone/>
            </a:pPr>
            <a:r>
              <a:rPr lang="en-US" sz="2400" smtClean="0">
                <a:latin typeface="Arial" pitchFamily="34" charset="0"/>
                <a:cs typeface="Arial" pitchFamily="34" charset="0"/>
              </a:rPr>
              <a:t>k</a:t>
            </a:r>
            <a:r>
              <a:rPr lang="el-GR" sz="2400" baseline="-25000" smtClean="0">
                <a:latin typeface="Arial" pitchFamily="34" charset="0"/>
                <a:cs typeface="Arial" pitchFamily="34" charset="0"/>
              </a:rPr>
              <a:t>ΠΚ</a:t>
            </a:r>
            <a:r>
              <a:rPr lang="el-GR" sz="2400" smtClean="0">
                <a:latin typeface="Arial" pitchFamily="34" charset="0"/>
                <a:cs typeface="Arial" pitchFamily="34" charset="0"/>
              </a:rPr>
              <a:t>=</a:t>
            </a:r>
            <a:r>
              <a:rPr lang="en-US" sz="2400" smtClean="0">
                <a:latin typeface="Arial" pitchFamily="34" charset="0"/>
                <a:cs typeface="Arial" pitchFamily="34" charset="0"/>
              </a:rPr>
              <a:t>{</a:t>
            </a:r>
            <a:r>
              <a:rPr lang="el-GR" sz="2400" smtClean="0">
                <a:latin typeface="Arial" pitchFamily="34" charset="0"/>
                <a:cs typeface="Arial" pitchFamily="34" charset="0"/>
              </a:rPr>
              <a:t>[</a:t>
            </a:r>
            <a:r>
              <a:rPr lang="en-US" sz="2400" smtClean="0">
                <a:latin typeface="Arial" pitchFamily="34" charset="0"/>
                <a:cs typeface="Arial" pitchFamily="34" charset="0"/>
              </a:rPr>
              <a:t>D</a:t>
            </a:r>
            <a:r>
              <a:rPr lang="en-US" sz="2400" baseline="-25000" smtClean="0">
                <a:latin typeface="Arial" pitchFamily="34" charset="0"/>
                <a:cs typeface="Arial" pitchFamily="34" charset="0"/>
              </a:rPr>
              <a:t>0</a:t>
            </a:r>
            <a:r>
              <a:rPr lang="en-US" sz="2400" smtClean="0">
                <a:latin typeface="Arial" pitchFamily="34" charset="0"/>
                <a:cs typeface="Arial" pitchFamily="34" charset="0"/>
              </a:rPr>
              <a:t>(1+g)]/P</a:t>
            </a:r>
            <a:r>
              <a:rPr lang="en-US" sz="2400" baseline="-25000" smtClean="0">
                <a:latin typeface="Arial" pitchFamily="34" charset="0"/>
                <a:cs typeface="Arial" pitchFamily="34" charset="0"/>
              </a:rPr>
              <a:t>0</a:t>
            </a:r>
            <a:r>
              <a:rPr lang="en-US" sz="2400" smtClean="0">
                <a:latin typeface="Arial" pitchFamily="34" charset="0"/>
                <a:cs typeface="Arial" pitchFamily="34" charset="0"/>
              </a:rPr>
              <a:t>}+g</a:t>
            </a:r>
            <a:endParaRPr lang="el-GR" sz="2400" smtClean="0">
              <a:latin typeface="Arial" pitchFamily="34" charset="0"/>
              <a:cs typeface="Arial" pitchFamily="34" charset="0"/>
            </a:endParaRPr>
          </a:p>
          <a:p>
            <a:pPr lvl="1" eaLnBrk="1" hangingPunct="1"/>
            <a:r>
              <a:rPr lang="el-GR" sz="2400" smtClean="0">
                <a:latin typeface="Arial" pitchFamily="34" charset="0"/>
                <a:cs typeface="Arial" pitchFamily="34" charset="0"/>
              </a:rPr>
              <a:t>Κόστος κοινών μετοχών</a:t>
            </a:r>
            <a:r>
              <a:rPr lang="en-US" sz="2400" smtClean="0">
                <a:latin typeface="Arial" pitchFamily="34" charset="0"/>
                <a:cs typeface="Arial" pitchFamily="34" charset="0"/>
              </a:rPr>
              <a:t> (</a:t>
            </a:r>
            <a:r>
              <a:rPr lang="el-GR" sz="2400" smtClean="0">
                <a:latin typeface="Arial" pitchFamily="34" charset="0"/>
                <a:cs typeface="Arial" pitchFamily="34" charset="0"/>
              </a:rPr>
              <a:t>ίδιο με το προηγούμενο συν το κόστος έκδοσης)</a:t>
            </a:r>
            <a:r>
              <a:rPr lang="en-US" sz="2400" smtClean="0">
                <a:latin typeface="Arial" pitchFamily="34" charset="0"/>
                <a:cs typeface="Arial" pitchFamily="34" charset="0"/>
              </a:rPr>
              <a:t>: k</a:t>
            </a:r>
            <a:r>
              <a:rPr lang="en-US" sz="2400" baseline="-25000" smtClean="0">
                <a:latin typeface="Arial" pitchFamily="34" charset="0"/>
                <a:cs typeface="Arial" pitchFamily="34" charset="0"/>
              </a:rPr>
              <a:t>NM</a:t>
            </a:r>
            <a:r>
              <a:rPr lang="el-GR" sz="2400" smtClean="0">
                <a:latin typeface="Arial" pitchFamily="34" charset="0"/>
                <a:cs typeface="Arial" pitchFamily="34" charset="0"/>
              </a:rPr>
              <a:t>=</a:t>
            </a:r>
            <a:r>
              <a:rPr lang="en-US" sz="2400" smtClean="0">
                <a:latin typeface="Arial" pitchFamily="34" charset="0"/>
                <a:cs typeface="Arial" pitchFamily="34" charset="0"/>
              </a:rPr>
              <a:t>{</a:t>
            </a:r>
            <a:r>
              <a:rPr lang="el-GR" sz="2400" smtClean="0">
                <a:latin typeface="Arial" pitchFamily="34" charset="0"/>
                <a:cs typeface="Arial" pitchFamily="34" charset="0"/>
              </a:rPr>
              <a:t>[</a:t>
            </a:r>
            <a:r>
              <a:rPr lang="en-US" sz="2400" smtClean="0">
                <a:latin typeface="Arial" pitchFamily="34" charset="0"/>
                <a:cs typeface="Arial" pitchFamily="34" charset="0"/>
              </a:rPr>
              <a:t>D</a:t>
            </a:r>
            <a:r>
              <a:rPr lang="en-US" sz="2400" baseline="-25000" smtClean="0">
                <a:latin typeface="Arial" pitchFamily="34" charset="0"/>
                <a:cs typeface="Arial" pitchFamily="34" charset="0"/>
              </a:rPr>
              <a:t>0</a:t>
            </a:r>
            <a:r>
              <a:rPr lang="en-US" sz="2400" smtClean="0">
                <a:latin typeface="Arial" pitchFamily="34" charset="0"/>
                <a:cs typeface="Arial" pitchFamily="34" charset="0"/>
              </a:rPr>
              <a:t>(1+g)]/(P</a:t>
            </a:r>
            <a:r>
              <a:rPr lang="en-US" sz="2400" baseline="-25000" smtClean="0">
                <a:latin typeface="Arial" pitchFamily="34" charset="0"/>
                <a:cs typeface="Arial" pitchFamily="34" charset="0"/>
              </a:rPr>
              <a:t>0</a:t>
            </a:r>
            <a:r>
              <a:rPr lang="en-US" sz="2400" smtClean="0">
                <a:latin typeface="Arial" pitchFamily="34" charset="0"/>
                <a:cs typeface="Arial" pitchFamily="34" charset="0"/>
              </a:rPr>
              <a:t>-KE</a:t>
            </a:r>
            <a:r>
              <a:rPr lang="en-US" sz="2400" baseline="-25000" smtClean="0">
                <a:latin typeface="Arial" pitchFamily="34" charset="0"/>
                <a:cs typeface="Arial" pitchFamily="34" charset="0"/>
              </a:rPr>
              <a:t>NM</a:t>
            </a:r>
            <a:r>
              <a:rPr lang="en-US" sz="2400" smtClean="0">
                <a:latin typeface="Arial" pitchFamily="34" charset="0"/>
                <a:cs typeface="Arial" pitchFamily="34" charset="0"/>
              </a:rPr>
              <a:t>)}+g</a:t>
            </a:r>
            <a:endParaRPr lang="el-GR" sz="2400" smtClean="0">
              <a:latin typeface="Arial" pitchFamily="34" charset="0"/>
              <a:cs typeface="Arial" pitchFamily="34" charset="0"/>
            </a:endParaRPr>
          </a:p>
          <a:p>
            <a:pPr lvl="1" eaLnBrk="1" hangingPunct="1"/>
            <a:endParaRPr lang="el-GR" sz="2200" smtClean="0">
              <a:latin typeface="Comic Sans MS" pitchFamily="66"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5800" y="0"/>
            <a:ext cx="7772400" cy="1052513"/>
          </a:xfrm>
        </p:spPr>
        <p:txBody>
          <a:bodyPr rtlCol="0">
            <a:normAutofit fontScale="90000"/>
          </a:bodyPr>
          <a:lstStyle/>
          <a:p>
            <a:pPr eaLnBrk="1" fontAlgn="auto" hangingPunct="1">
              <a:spcAft>
                <a:spcPts val="0"/>
              </a:spcAft>
              <a:defRPr/>
            </a:pPr>
            <a:r>
              <a:rPr lang="el-GR" sz="3600" b="1" dirty="0" smtClean="0">
                <a:latin typeface="Arial" pitchFamily="34" charset="0"/>
                <a:cs typeface="Arial" pitchFamily="34" charset="0"/>
              </a:rPr>
              <a:t>Χρηματοδότηση Επιχειρήσεων και Οργανισμών: Κίνδυνος και Απόδοση</a:t>
            </a:r>
          </a:p>
        </p:txBody>
      </p:sp>
      <p:sp>
        <p:nvSpPr>
          <p:cNvPr id="10243" name="Rectangle 3"/>
          <p:cNvSpPr>
            <a:spLocks noGrp="1" noChangeArrowheads="1"/>
          </p:cNvSpPr>
          <p:nvPr>
            <p:ph type="body" idx="1"/>
          </p:nvPr>
        </p:nvSpPr>
        <p:spPr>
          <a:xfrm>
            <a:off x="0" y="1125538"/>
            <a:ext cx="9144000" cy="5518150"/>
          </a:xfrm>
        </p:spPr>
        <p:txBody>
          <a:bodyPr/>
          <a:lstStyle/>
          <a:p>
            <a:pPr eaLnBrk="1" hangingPunct="1"/>
            <a:r>
              <a:rPr lang="el-GR" sz="2800" smtClean="0">
                <a:latin typeface="Arial" pitchFamily="34" charset="0"/>
                <a:cs typeface="Arial" pitchFamily="34" charset="0"/>
              </a:rPr>
              <a:t>Αν δεν γνωρίζουμε την ακριβή κατανομή που ‘γεννά’ τις αποδόσεις ενός αξιογράφου τότε εκτιμούμε την προσδοκώμενη απόδοση και την διακύμανση των αποδόσεων με ιστορικές παρατηρήσεις. Η προσδοκώμενη απόδοση είναι ο αριθμητικός μέσος των παρατηρήσεων και η διακύμανση είναι το άθροισμα των τετραγωνικών αποκλίσεων των παρατηρήσεων από τον μέσο τους διαιρεμένο με τον αριθμό των παρατηρήσεων μείον 1 (για αμερόληπτη εκτίμηση) </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685800" y="0"/>
            <a:ext cx="7772400" cy="1196975"/>
          </a:xfrm>
        </p:spPr>
        <p:txBody>
          <a:bodyPr/>
          <a:lstStyle/>
          <a:p>
            <a:pPr eaLnBrk="1" hangingPunct="1"/>
            <a:r>
              <a:rPr lang="el-GR" sz="3200" b="1" smtClean="0">
                <a:latin typeface="Arial" pitchFamily="34" charset="0"/>
                <a:cs typeface="Arial" pitchFamily="34" charset="0"/>
              </a:rPr>
              <a:t>Κόστος Κεφαλαίου</a:t>
            </a:r>
          </a:p>
        </p:txBody>
      </p:sp>
      <p:sp>
        <p:nvSpPr>
          <p:cNvPr id="63491" name="Rectangle 3"/>
          <p:cNvSpPr>
            <a:spLocks noGrp="1" noChangeArrowheads="1"/>
          </p:cNvSpPr>
          <p:nvPr>
            <p:ph type="body" idx="1"/>
          </p:nvPr>
        </p:nvSpPr>
        <p:spPr>
          <a:xfrm>
            <a:off x="0" y="928688"/>
            <a:ext cx="9144000" cy="5929312"/>
          </a:xfrm>
        </p:spPr>
        <p:txBody>
          <a:bodyPr/>
          <a:lstStyle/>
          <a:p>
            <a:pPr eaLnBrk="1" hangingPunct="1">
              <a:buFont typeface="Arial" pitchFamily="34" charset="0"/>
              <a:buNone/>
            </a:pPr>
            <a:r>
              <a:rPr lang="el-GR" sz="2800" u="sng" smtClean="0">
                <a:latin typeface="Arial" pitchFamily="34" charset="0"/>
                <a:cs typeface="Arial" pitchFamily="34" charset="0"/>
              </a:rPr>
              <a:t>Μέσο Σταθμικό Κόστος Κεφαλαίου (</a:t>
            </a:r>
            <a:r>
              <a:rPr lang="en-US" sz="2800" u="sng" smtClean="0">
                <a:latin typeface="Arial" pitchFamily="34" charset="0"/>
                <a:cs typeface="Arial" pitchFamily="34" charset="0"/>
              </a:rPr>
              <a:t>WACC)</a:t>
            </a:r>
            <a:endParaRPr lang="el-GR" sz="2800" u="sng" smtClean="0">
              <a:latin typeface="Arial" pitchFamily="34" charset="0"/>
              <a:cs typeface="Arial" pitchFamily="34" charset="0"/>
            </a:endParaRPr>
          </a:p>
          <a:p>
            <a:pPr lvl="1" eaLnBrk="1" hangingPunct="1"/>
            <a:r>
              <a:rPr lang="el-GR" smtClean="0">
                <a:latin typeface="Arial" pitchFamily="34" charset="0"/>
                <a:cs typeface="Arial" pitchFamily="34" charset="0"/>
              </a:rPr>
              <a:t>Είναι μέσος σταθμικός όρος κάθε συστατικού κόστους κάθε χρηματοδοτικής πηγής κεφαλαίου</a:t>
            </a:r>
          </a:p>
          <a:p>
            <a:pPr lvl="1" eaLnBrk="1" hangingPunct="1"/>
            <a:r>
              <a:rPr lang="el-GR" smtClean="0">
                <a:latin typeface="Arial" pitchFamily="34" charset="0"/>
                <a:cs typeface="Arial" pitchFamily="34" charset="0"/>
              </a:rPr>
              <a:t>Οι συντελεστές στάθμισης είναι τα ποσοστά συμμετοχής κάθε πηγής κεφαλαίου</a:t>
            </a:r>
          </a:p>
          <a:p>
            <a:pPr lvl="1" algn="ctr" eaLnBrk="1" hangingPunct="1">
              <a:buFontTx/>
              <a:buNone/>
            </a:pPr>
            <a:r>
              <a:rPr lang="en-US" smtClean="0">
                <a:latin typeface="Arial" pitchFamily="34" charset="0"/>
                <a:cs typeface="Arial" pitchFamily="34" charset="0"/>
              </a:rPr>
              <a:t>K=w</a:t>
            </a:r>
            <a:r>
              <a:rPr lang="en-US" baseline="-25000" smtClean="0">
                <a:latin typeface="Arial" pitchFamily="34" charset="0"/>
                <a:cs typeface="Arial" pitchFamily="34" charset="0"/>
              </a:rPr>
              <a:t>OM</a:t>
            </a:r>
            <a:r>
              <a:rPr lang="en-US" smtClean="0">
                <a:latin typeface="Arial" pitchFamily="34" charset="0"/>
                <a:cs typeface="Arial" pitchFamily="34" charset="0"/>
              </a:rPr>
              <a:t>k</a:t>
            </a:r>
            <a:r>
              <a:rPr lang="en-US" baseline="-25000" smtClean="0">
                <a:latin typeface="Arial" pitchFamily="34" charset="0"/>
                <a:cs typeface="Arial" pitchFamily="34" charset="0"/>
              </a:rPr>
              <a:t>OM</a:t>
            </a:r>
            <a:r>
              <a:rPr lang="en-US" smtClean="0">
                <a:latin typeface="Arial" pitchFamily="34" charset="0"/>
                <a:cs typeface="Arial" pitchFamily="34" charset="0"/>
              </a:rPr>
              <a:t>(1-</a:t>
            </a:r>
            <a:r>
              <a:rPr lang="el-GR" smtClean="0">
                <a:latin typeface="Arial" pitchFamily="34" charset="0"/>
                <a:cs typeface="Arial" pitchFamily="34" charset="0"/>
              </a:rPr>
              <a:t>φ</a:t>
            </a:r>
            <a:r>
              <a:rPr lang="en-US" smtClean="0">
                <a:latin typeface="Arial" pitchFamily="34" charset="0"/>
                <a:cs typeface="Arial" pitchFamily="34" charset="0"/>
              </a:rPr>
              <a:t>)+w</a:t>
            </a:r>
            <a:r>
              <a:rPr lang="el-GR" baseline="-25000" smtClean="0">
                <a:latin typeface="Arial" pitchFamily="34" charset="0"/>
                <a:cs typeface="Arial" pitchFamily="34" charset="0"/>
              </a:rPr>
              <a:t>ΠΜ</a:t>
            </a:r>
            <a:r>
              <a:rPr lang="en-US" smtClean="0">
                <a:latin typeface="Arial" pitchFamily="34" charset="0"/>
                <a:cs typeface="Arial" pitchFamily="34" charset="0"/>
              </a:rPr>
              <a:t> k</a:t>
            </a:r>
            <a:r>
              <a:rPr lang="el-GR" baseline="-25000" smtClean="0">
                <a:latin typeface="Arial" pitchFamily="34" charset="0"/>
                <a:cs typeface="Arial" pitchFamily="34" charset="0"/>
              </a:rPr>
              <a:t>ΠΜ</a:t>
            </a:r>
            <a:r>
              <a:rPr lang="el-GR" smtClean="0">
                <a:latin typeface="Arial" pitchFamily="34" charset="0"/>
                <a:cs typeface="Arial" pitchFamily="34" charset="0"/>
              </a:rPr>
              <a:t> </a:t>
            </a:r>
            <a:r>
              <a:rPr lang="en-US" smtClean="0">
                <a:latin typeface="Arial" pitchFamily="34" charset="0"/>
                <a:cs typeface="Arial" pitchFamily="34" charset="0"/>
              </a:rPr>
              <a:t>+w</a:t>
            </a:r>
            <a:r>
              <a:rPr lang="en-US" baseline="-25000" smtClean="0">
                <a:latin typeface="Arial" pitchFamily="34" charset="0"/>
                <a:cs typeface="Arial" pitchFamily="34" charset="0"/>
              </a:rPr>
              <a:t>NM</a:t>
            </a:r>
            <a:r>
              <a:rPr lang="en-US" smtClean="0">
                <a:latin typeface="Arial" pitchFamily="34" charset="0"/>
                <a:cs typeface="Arial" pitchFamily="34" charset="0"/>
              </a:rPr>
              <a:t> k</a:t>
            </a:r>
            <a:r>
              <a:rPr lang="en-US" baseline="-25000" smtClean="0">
                <a:latin typeface="Arial" pitchFamily="34" charset="0"/>
                <a:cs typeface="Arial" pitchFamily="34" charset="0"/>
              </a:rPr>
              <a:t>NM</a:t>
            </a:r>
            <a:r>
              <a:rPr lang="en-US" smtClean="0">
                <a:latin typeface="Arial" pitchFamily="34" charset="0"/>
                <a:cs typeface="Arial" pitchFamily="34" charset="0"/>
              </a:rPr>
              <a:t>+w</a:t>
            </a:r>
            <a:r>
              <a:rPr lang="el-GR" baseline="-25000" smtClean="0">
                <a:latin typeface="Arial" pitchFamily="34" charset="0"/>
                <a:cs typeface="Arial" pitchFamily="34" charset="0"/>
              </a:rPr>
              <a:t>ΠΚ</a:t>
            </a:r>
            <a:r>
              <a:rPr lang="en-US" smtClean="0">
                <a:latin typeface="Arial" pitchFamily="34" charset="0"/>
                <a:cs typeface="Arial" pitchFamily="34" charset="0"/>
              </a:rPr>
              <a:t> k</a:t>
            </a:r>
            <a:r>
              <a:rPr lang="el-GR" baseline="-25000" smtClean="0">
                <a:latin typeface="Arial" pitchFamily="34" charset="0"/>
                <a:cs typeface="Arial" pitchFamily="34" charset="0"/>
              </a:rPr>
              <a:t>ΠΚ</a:t>
            </a:r>
            <a:endParaRPr lang="en-US" baseline="-25000" smtClean="0">
              <a:latin typeface="Arial" pitchFamily="34" charset="0"/>
              <a:cs typeface="Arial" pitchFamily="34" charset="0"/>
            </a:endParaRPr>
          </a:p>
          <a:p>
            <a:pPr lvl="1" eaLnBrk="1" hangingPunct="1"/>
            <a:r>
              <a:rPr lang="el-GR" smtClean="0">
                <a:latin typeface="Arial" pitchFamily="34" charset="0"/>
                <a:cs typeface="Arial" pitchFamily="34" charset="0"/>
              </a:rPr>
              <a:t>Όπου </a:t>
            </a:r>
            <a:r>
              <a:rPr lang="en-US" smtClean="0">
                <a:latin typeface="Arial" pitchFamily="34" charset="0"/>
                <a:cs typeface="Arial" pitchFamily="34" charset="0"/>
              </a:rPr>
              <a:t>w</a:t>
            </a:r>
            <a:r>
              <a:rPr lang="en-US" baseline="-25000" smtClean="0">
                <a:latin typeface="Arial" pitchFamily="34" charset="0"/>
                <a:cs typeface="Arial" pitchFamily="34" charset="0"/>
              </a:rPr>
              <a:t>i</a:t>
            </a:r>
            <a:r>
              <a:rPr lang="en-US" smtClean="0">
                <a:latin typeface="Arial" pitchFamily="34" charset="0"/>
                <a:cs typeface="Arial" pitchFamily="34" charset="0"/>
              </a:rPr>
              <a:t> </a:t>
            </a:r>
            <a:r>
              <a:rPr lang="el-GR" smtClean="0">
                <a:latin typeface="Arial" pitchFamily="34" charset="0"/>
                <a:cs typeface="Arial" pitchFamily="34" charset="0"/>
              </a:rPr>
              <a:t> είναι το ποσοστό της </a:t>
            </a:r>
            <a:r>
              <a:rPr lang="en-US" smtClean="0">
                <a:latin typeface="Arial" pitchFamily="34" charset="0"/>
                <a:cs typeface="Arial" pitchFamily="34" charset="0"/>
              </a:rPr>
              <a:t>i</a:t>
            </a:r>
            <a:r>
              <a:rPr lang="el-GR" smtClean="0">
                <a:latin typeface="Arial" pitchFamily="34" charset="0"/>
                <a:cs typeface="Arial" pitchFamily="34" charset="0"/>
              </a:rPr>
              <a:t> πηγής και φ ο φορολογικός συντελεστής της εταιρείας</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684213" y="188913"/>
            <a:ext cx="7772400" cy="936625"/>
          </a:xfrm>
        </p:spPr>
        <p:txBody>
          <a:bodyPr/>
          <a:lstStyle/>
          <a:p>
            <a:pPr eaLnBrk="1" hangingPunct="1"/>
            <a:r>
              <a:rPr lang="el-GR" sz="3200" b="1" smtClean="0">
                <a:latin typeface="Arial" pitchFamily="34" charset="0"/>
                <a:cs typeface="Arial" pitchFamily="34" charset="0"/>
              </a:rPr>
              <a:t>Χρηματοδοτική Μόχλευση</a:t>
            </a:r>
          </a:p>
        </p:txBody>
      </p:sp>
      <p:sp>
        <p:nvSpPr>
          <p:cNvPr id="64515" name="Rectangle 3"/>
          <p:cNvSpPr>
            <a:spLocks noGrp="1" noChangeArrowheads="1"/>
          </p:cNvSpPr>
          <p:nvPr>
            <p:ph type="body" idx="1"/>
          </p:nvPr>
        </p:nvSpPr>
        <p:spPr>
          <a:xfrm>
            <a:off x="0" y="1268413"/>
            <a:ext cx="9144000" cy="5589587"/>
          </a:xfrm>
        </p:spPr>
        <p:txBody>
          <a:bodyPr/>
          <a:lstStyle/>
          <a:p>
            <a:pPr eaLnBrk="1" hangingPunct="1">
              <a:lnSpc>
                <a:spcPct val="90000"/>
              </a:lnSpc>
            </a:pPr>
            <a:r>
              <a:rPr lang="el-GR" sz="2800" smtClean="0">
                <a:latin typeface="Arial" pitchFamily="34" charset="0"/>
                <a:cs typeface="Arial" pitchFamily="34" charset="0"/>
              </a:rPr>
              <a:t>Η Λειτουργική Μόχλευση προέρχεται από την ύπαρξη σταθερού λειτουργικού κόστους παραγωγής. Όσο μεγαλύτερο το σταθερό κόστος στο συνολικό λειτουργικό κόστος τόσο μεγαλύτερη η ευαισθησία των λειτουργικών κερδών στις μεταβολές των πωλήσεων</a:t>
            </a:r>
          </a:p>
          <a:p>
            <a:pPr eaLnBrk="1" hangingPunct="1">
              <a:lnSpc>
                <a:spcPct val="90000"/>
              </a:lnSpc>
            </a:pPr>
            <a:r>
              <a:rPr lang="el-GR" sz="2800" smtClean="0">
                <a:latin typeface="Arial" pitchFamily="34" charset="0"/>
                <a:cs typeface="Arial" pitchFamily="34" charset="0"/>
              </a:rPr>
              <a:t>Η χρηματοδοτική μόχλευση προέρχεται από την ύπαρξη δανειακών κεφαλαίων. Όσο μεγαλύτερη η χρηματοδοτική μόχλευση κόστος τόσο μεγαλύτερη η ευαισθησία των κερδών προς διανομή στις μεταβολές των λειτουργικών κερδών  </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685800" y="188913"/>
            <a:ext cx="7772400" cy="1079500"/>
          </a:xfrm>
        </p:spPr>
        <p:txBody>
          <a:bodyPr/>
          <a:lstStyle/>
          <a:p>
            <a:pPr eaLnBrk="1" hangingPunct="1"/>
            <a:r>
              <a:rPr lang="el-GR" sz="3200" b="1" smtClean="0">
                <a:latin typeface="Arial" pitchFamily="34" charset="0"/>
                <a:cs typeface="Arial" pitchFamily="34" charset="0"/>
              </a:rPr>
              <a:t>Χρηματοδοτική Μόχλευση</a:t>
            </a:r>
          </a:p>
        </p:txBody>
      </p:sp>
      <p:sp>
        <p:nvSpPr>
          <p:cNvPr id="65539" name="Rectangle 3"/>
          <p:cNvSpPr>
            <a:spLocks noGrp="1" noChangeArrowheads="1"/>
          </p:cNvSpPr>
          <p:nvPr>
            <p:ph type="body" idx="1"/>
          </p:nvPr>
        </p:nvSpPr>
        <p:spPr>
          <a:xfrm>
            <a:off x="0" y="1341438"/>
            <a:ext cx="9001125" cy="5516562"/>
          </a:xfrm>
        </p:spPr>
        <p:txBody>
          <a:bodyPr/>
          <a:lstStyle/>
          <a:p>
            <a:pPr eaLnBrk="1" hangingPunct="1"/>
            <a:r>
              <a:rPr lang="el-GR" sz="2800" smtClean="0">
                <a:latin typeface="Arial" pitchFamily="34" charset="0"/>
                <a:cs typeface="Arial" pitchFamily="34" charset="0"/>
              </a:rPr>
              <a:t>Η συνολική μόχλευση μετρά την ευαισθησία των ΚΑΜ στις μεταβολές των πωλήσεων.</a:t>
            </a:r>
          </a:p>
          <a:p>
            <a:pPr eaLnBrk="1" hangingPunct="1"/>
            <a:r>
              <a:rPr lang="el-GR" sz="2800" smtClean="0">
                <a:latin typeface="Arial" pitchFamily="34" charset="0"/>
                <a:cs typeface="Arial" pitchFamily="34" charset="0"/>
              </a:rPr>
              <a:t>Η μόχλευση αυξάνει τις αναμενόμενες αποδόσεις της μετοχής μιας επιχείρησης αυξάνοντας παράλληλα και τον κίνδυνο.</a:t>
            </a:r>
          </a:p>
          <a:p>
            <a:pPr eaLnBrk="1" hangingPunct="1"/>
            <a:r>
              <a:rPr lang="el-GR" sz="2800" smtClean="0">
                <a:latin typeface="Arial" pitchFamily="34" charset="0"/>
                <a:cs typeface="Arial" pitchFamily="34" charset="0"/>
              </a:rPr>
              <a:t>Επιχειρηματικός κίνδυνος είναι συνδεδεμένος με την αβεβαιότητα των λειτουργικών κερδών και εξαρτάται από την μεταβλητότητα τιμής και ποσότητας του προϊόντος και την ύπαρξη σταθερού κόστους παραγωγής.  </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685800" y="0"/>
            <a:ext cx="7772400" cy="1052513"/>
          </a:xfrm>
        </p:spPr>
        <p:txBody>
          <a:bodyPr/>
          <a:lstStyle/>
          <a:p>
            <a:pPr eaLnBrk="1" hangingPunct="1"/>
            <a:r>
              <a:rPr lang="el-GR" sz="3200" b="1" smtClean="0">
                <a:latin typeface="Arial" pitchFamily="34" charset="0"/>
                <a:cs typeface="Arial" pitchFamily="34" charset="0"/>
              </a:rPr>
              <a:t>Χρηματοδοτική Μόχλευση</a:t>
            </a:r>
          </a:p>
        </p:txBody>
      </p:sp>
      <p:sp>
        <p:nvSpPr>
          <p:cNvPr id="66563" name="Rectangle 3"/>
          <p:cNvSpPr>
            <a:spLocks noGrp="1" noChangeArrowheads="1"/>
          </p:cNvSpPr>
          <p:nvPr>
            <p:ph type="body" idx="1"/>
          </p:nvPr>
        </p:nvSpPr>
        <p:spPr>
          <a:xfrm>
            <a:off x="0" y="1268413"/>
            <a:ext cx="9144000" cy="5589587"/>
          </a:xfrm>
        </p:spPr>
        <p:txBody>
          <a:bodyPr/>
          <a:lstStyle/>
          <a:p>
            <a:pPr eaLnBrk="1" hangingPunct="1"/>
            <a:r>
              <a:rPr lang="el-GR" smtClean="0">
                <a:latin typeface="Arial" pitchFamily="34" charset="0"/>
                <a:cs typeface="Arial" pitchFamily="34" charset="0"/>
              </a:rPr>
              <a:t>Ο Χρηματοδοτικός κίνδυνος είναι συνδεδεμένος με την αβεβαιότητα των ΚΑΜ λόγω της σταθερής αποπληρωμής των δανείων</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685800" y="188913"/>
            <a:ext cx="7772400" cy="863600"/>
          </a:xfrm>
        </p:spPr>
        <p:txBody>
          <a:bodyPr/>
          <a:lstStyle/>
          <a:p>
            <a:pPr eaLnBrk="1" hangingPunct="1"/>
            <a:r>
              <a:rPr lang="el-GR" sz="3200" b="1" smtClean="0">
                <a:latin typeface="Arial" pitchFamily="34" charset="0"/>
                <a:cs typeface="Arial" pitchFamily="34" charset="0"/>
              </a:rPr>
              <a:t>Κεφαλαιακή Διάρθρωση</a:t>
            </a:r>
          </a:p>
        </p:txBody>
      </p:sp>
      <p:sp>
        <p:nvSpPr>
          <p:cNvPr id="67587" name="Rectangle 3"/>
          <p:cNvSpPr>
            <a:spLocks noGrp="1" noChangeArrowheads="1"/>
          </p:cNvSpPr>
          <p:nvPr>
            <p:ph type="body" idx="1"/>
          </p:nvPr>
        </p:nvSpPr>
        <p:spPr>
          <a:xfrm>
            <a:off x="0" y="1268413"/>
            <a:ext cx="9144000" cy="5589587"/>
          </a:xfrm>
        </p:spPr>
        <p:txBody>
          <a:bodyPr/>
          <a:lstStyle/>
          <a:p>
            <a:pPr eaLnBrk="1" hangingPunct="1"/>
            <a:r>
              <a:rPr lang="el-GR" smtClean="0">
                <a:latin typeface="Arial" pitchFamily="34" charset="0"/>
                <a:cs typeface="Arial" pitchFamily="34" charset="0"/>
              </a:rPr>
              <a:t>Η κεφαλαιακή διάρθρωση ή δομή της επιχείρησης μετράται από τον λόγο των δανειακών προς τα ίδια κεφάλαια ή από τον λόγο των δανειακών προς τα συνολικά κεφάλαια της επιχείρησης.</a:t>
            </a:r>
          </a:p>
          <a:p>
            <a:pPr eaLnBrk="1" hangingPunct="1"/>
            <a:r>
              <a:rPr lang="el-GR" smtClean="0">
                <a:latin typeface="Arial" pitchFamily="34" charset="0"/>
                <a:cs typeface="Arial" pitchFamily="34" charset="0"/>
              </a:rPr>
              <a:t>Ζητείται η άριστη δομή της επιχείρησης αυτή δηλαδή που αντιστοιχεί στην μεγιστοποίηση της αξίας της επιχείρησης.</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685800" y="188913"/>
            <a:ext cx="7772400" cy="792162"/>
          </a:xfrm>
        </p:spPr>
        <p:txBody>
          <a:bodyPr/>
          <a:lstStyle/>
          <a:p>
            <a:pPr eaLnBrk="1" hangingPunct="1"/>
            <a:r>
              <a:rPr lang="el-GR" sz="3200" b="1" smtClean="0">
                <a:latin typeface="Arial" pitchFamily="34" charset="0"/>
                <a:cs typeface="Arial" pitchFamily="34" charset="0"/>
              </a:rPr>
              <a:t>Κεφαλαιακή Διάρθρωση</a:t>
            </a:r>
          </a:p>
        </p:txBody>
      </p:sp>
      <p:sp>
        <p:nvSpPr>
          <p:cNvPr id="68611" name="Rectangle 3"/>
          <p:cNvSpPr>
            <a:spLocks noGrp="1" noChangeArrowheads="1"/>
          </p:cNvSpPr>
          <p:nvPr>
            <p:ph type="body" idx="1"/>
          </p:nvPr>
        </p:nvSpPr>
        <p:spPr>
          <a:xfrm>
            <a:off x="0" y="1268413"/>
            <a:ext cx="9144000" cy="5446712"/>
          </a:xfrm>
        </p:spPr>
        <p:txBody>
          <a:bodyPr/>
          <a:lstStyle/>
          <a:p>
            <a:pPr eaLnBrk="1" hangingPunct="1"/>
            <a:r>
              <a:rPr lang="el-GR" sz="2800" smtClean="0">
                <a:latin typeface="Arial" pitchFamily="34" charset="0"/>
                <a:cs typeface="Arial" pitchFamily="34" charset="0"/>
              </a:rPr>
              <a:t>Σύμφωνα με την αρχική Θεωρία των Μ</a:t>
            </a:r>
            <a:r>
              <a:rPr lang="en-US" sz="2800" smtClean="0">
                <a:latin typeface="Arial" pitchFamily="34" charset="0"/>
                <a:cs typeface="Arial" pitchFamily="34" charset="0"/>
              </a:rPr>
              <a:t>odigliani </a:t>
            </a:r>
            <a:r>
              <a:rPr lang="el-GR" sz="2800" smtClean="0">
                <a:latin typeface="Arial" pitchFamily="34" charset="0"/>
                <a:cs typeface="Arial" pitchFamily="34" charset="0"/>
              </a:rPr>
              <a:t>και</a:t>
            </a:r>
            <a:r>
              <a:rPr lang="en-US" sz="2800" smtClean="0">
                <a:latin typeface="Arial" pitchFamily="34" charset="0"/>
                <a:cs typeface="Arial" pitchFamily="34" charset="0"/>
              </a:rPr>
              <a:t> Miller</a:t>
            </a:r>
            <a:r>
              <a:rPr lang="el-GR" sz="2800" smtClean="0">
                <a:latin typeface="Arial" pitchFamily="34" charset="0"/>
                <a:cs typeface="Arial" pitchFamily="34" charset="0"/>
              </a:rPr>
              <a:t> (ΜΜ1)  (χωρίς φόρους) η κεφαλαιακή δομή δεν επηρεάζει την αξία της επιχείρησης</a:t>
            </a:r>
          </a:p>
          <a:p>
            <a:pPr eaLnBrk="1" hangingPunct="1"/>
            <a:r>
              <a:rPr lang="el-GR" sz="2800" smtClean="0">
                <a:latin typeface="Arial" pitchFamily="34" charset="0"/>
                <a:cs typeface="Arial" pitchFamily="34" charset="0"/>
              </a:rPr>
              <a:t>Σύμφωνα με την προσαρμοσμένη για φόρους Θεωρία των Μ</a:t>
            </a:r>
            <a:r>
              <a:rPr lang="en-US" sz="2800" smtClean="0">
                <a:latin typeface="Arial" pitchFamily="34" charset="0"/>
                <a:cs typeface="Arial" pitchFamily="34" charset="0"/>
              </a:rPr>
              <a:t>odigliani </a:t>
            </a:r>
            <a:r>
              <a:rPr lang="el-GR" sz="2800" smtClean="0">
                <a:latin typeface="Arial" pitchFamily="34" charset="0"/>
                <a:cs typeface="Arial" pitchFamily="34" charset="0"/>
              </a:rPr>
              <a:t>και</a:t>
            </a:r>
            <a:r>
              <a:rPr lang="en-US" sz="2800" smtClean="0">
                <a:latin typeface="Arial" pitchFamily="34" charset="0"/>
                <a:cs typeface="Arial" pitchFamily="34" charset="0"/>
              </a:rPr>
              <a:t> Miller</a:t>
            </a:r>
            <a:r>
              <a:rPr lang="el-GR" sz="2800" smtClean="0">
                <a:latin typeface="Arial" pitchFamily="34" charset="0"/>
                <a:cs typeface="Arial" pitchFamily="34" charset="0"/>
              </a:rPr>
              <a:t> (ΜΜ2)  οι επιχειρήσεις έχουν κίνητρο να αυξάνουν τις δανειακές τους υποχρεώσεις για να ωφελούνται από τις φορολογικές απαλλαγές που συνεπάγονται οι πληρωμές των τοκοχρεωλυσίων</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685800" y="260350"/>
            <a:ext cx="7772400" cy="865188"/>
          </a:xfrm>
        </p:spPr>
        <p:txBody>
          <a:bodyPr/>
          <a:lstStyle/>
          <a:p>
            <a:pPr eaLnBrk="1" hangingPunct="1"/>
            <a:r>
              <a:rPr lang="el-GR" sz="3200" b="1" smtClean="0">
                <a:latin typeface="Arial" pitchFamily="34" charset="0"/>
                <a:cs typeface="Arial" pitchFamily="34" charset="0"/>
              </a:rPr>
              <a:t>Κεφαλαιακή Διάρθρωση</a:t>
            </a:r>
          </a:p>
        </p:txBody>
      </p:sp>
      <p:sp>
        <p:nvSpPr>
          <p:cNvPr id="69635" name="Rectangle 3"/>
          <p:cNvSpPr>
            <a:spLocks noGrp="1" noChangeArrowheads="1"/>
          </p:cNvSpPr>
          <p:nvPr>
            <p:ph type="body" idx="1"/>
          </p:nvPr>
        </p:nvSpPr>
        <p:spPr>
          <a:xfrm>
            <a:off x="0" y="1341438"/>
            <a:ext cx="9144000" cy="5516562"/>
          </a:xfrm>
        </p:spPr>
        <p:txBody>
          <a:bodyPr/>
          <a:lstStyle/>
          <a:p>
            <a:pPr eaLnBrk="1" hangingPunct="1"/>
            <a:r>
              <a:rPr lang="el-GR" sz="2800" smtClean="0">
                <a:latin typeface="Arial" pitchFamily="34" charset="0"/>
                <a:cs typeface="Arial" pitchFamily="34" charset="0"/>
              </a:rPr>
              <a:t>Όταν στην  ΜΜ2 προσθέσουμε την αυξανόμενη πιθανότητα χρεοκοπίας λόγω της αυξανόμενης μόχλευσης δεχόμαστε τη παραδοσιακή προσέγγιση κατά την οποία υπάρχει ένα άριστο επίπεδο κεφαλαιακής δομής</a:t>
            </a:r>
          </a:p>
          <a:p>
            <a:pPr eaLnBrk="1" hangingPunct="1"/>
            <a:r>
              <a:rPr lang="el-GR" sz="2800" smtClean="0">
                <a:latin typeface="Arial" pitchFamily="34" charset="0"/>
                <a:cs typeface="Arial" pitchFamily="34" charset="0"/>
              </a:rPr>
              <a:t>Οι θεωρίες ασύμμετρης πληροφόρησης και κόστους αντιπροσώπευσης βασίζονται σε ατέλειες της αγοράς και συνδέουν τις αποφάσεις χρηματοδότησης με την αξία της επιχείρησης</a:t>
            </a:r>
          </a:p>
          <a:p>
            <a:pPr eaLnBrk="1" hangingPunct="1"/>
            <a:endParaRPr lang="el-GR" sz="2800" smtClean="0">
              <a:latin typeface="Comic Sans MS" pitchFamily="66" charset="0"/>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685800" y="260350"/>
            <a:ext cx="7772400" cy="792163"/>
          </a:xfrm>
        </p:spPr>
        <p:txBody>
          <a:bodyPr/>
          <a:lstStyle/>
          <a:p>
            <a:pPr eaLnBrk="1" hangingPunct="1"/>
            <a:r>
              <a:rPr lang="el-GR" sz="3200" b="1" smtClean="0">
                <a:latin typeface="Arial" pitchFamily="34" charset="0"/>
                <a:cs typeface="Arial" pitchFamily="34" charset="0"/>
              </a:rPr>
              <a:t>Κεφαλαιακή Διάρθρωση</a:t>
            </a:r>
          </a:p>
        </p:txBody>
      </p:sp>
      <p:sp>
        <p:nvSpPr>
          <p:cNvPr id="70659" name="Rectangle 3"/>
          <p:cNvSpPr>
            <a:spLocks noGrp="1" noChangeArrowheads="1"/>
          </p:cNvSpPr>
          <p:nvPr>
            <p:ph type="body" idx="1"/>
          </p:nvPr>
        </p:nvSpPr>
        <p:spPr>
          <a:xfrm>
            <a:off x="179388" y="1268413"/>
            <a:ext cx="8640762" cy="5329237"/>
          </a:xfrm>
        </p:spPr>
        <p:txBody>
          <a:bodyPr/>
          <a:lstStyle/>
          <a:p>
            <a:pPr eaLnBrk="1" hangingPunct="1">
              <a:buFontTx/>
              <a:buNone/>
            </a:pPr>
            <a:r>
              <a:rPr lang="el-GR" smtClean="0">
                <a:latin typeface="Comic Sans MS" pitchFamily="66" charset="0"/>
              </a:rPr>
              <a:t>  </a:t>
            </a:r>
            <a:r>
              <a:rPr lang="el-GR" smtClean="0">
                <a:latin typeface="Arial" pitchFamily="34" charset="0"/>
                <a:cs typeface="Arial" pitchFamily="34" charset="0"/>
              </a:rPr>
              <a:t>Τέλος η θεωρία της ιεράρχησης του κόστους χρηματοδότησης (</a:t>
            </a:r>
            <a:r>
              <a:rPr lang="en-US" smtClean="0">
                <a:latin typeface="Arial" pitchFamily="34" charset="0"/>
                <a:cs typeface="Arial" pitchFamily="34" charset="0"/>
              </a:rPr>
              <a:t>Pecking Order) </a:t>
            </a:r>
            <a:r>
              <a:rPr lang="el-GR" smtClean="0">
                <a:latin typeface="Arial" pitchFamily="34" charset="0"/>
                <a:cs typeface="Arial" pitchFamily="34" charset="0"/>
              </a:rPr>
              <a:t>προτείνει την χρήση των δανειακών κεφαλαίων μόνο αφού εξαντληθούν οι εσωτερικές πηγές χρηματοδότησης και προτείνει την άντληση κεφαλαίων με έκδοση νέων μετοχών σαν τελευταία στη σειρά επιλογή.</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685800" y="188913"/>
            <a:ext cx="7772400" cy="1079500"/>
          </a:xfrm>
        </p:spPr>
        <p:txBody>
          <a:bodyPr/>
          <a:lstStyle/>
          <a:p>
            <a:pPr eaLnBrk="1" hangingPunct="1"/>
            <a:r>
              <a:rPr lang="el-GR" sz="3200" b="1" smtClean="0">
                <a:latin typeface="Arial" pitchFamily="34" charset="0"/>
                <a:cs typeface="Arial" pitchFamily="34" charset="0"/>
              </a:rPr>
              <a:t>Χρηματοδοτική Μίσθωση </a:t>
            </a:r>
            <a:r>
              <a:rPr lang="en-US" sz="3200" b="1" smtClean="0">
                <a:latin typeface="Arial" pitchFamily="34" charset="0"/>
                <a:cs typeface="Arial" pitchFamily="34" charset="0"/>
              </a:rPr>
              <a:t>Leasing</a:t>
            </a:r>
            <a:r>
              <a:rPr lang="el-GR" sz="3200" b="1" smtClean="0">
                <a:latin typeface="Arial" pitchFamily="34" charset="0"/>
                <a:cs typeface="Arial" pitchFamily="34" charset="0"/>
              </a:rPr>
              <a:t> </a:t>
            </a:r>
          </a:p>
        </p:txBody>
      </p:sp>
      <p:sp>
        <p:nvSpPr>
          <p:cNvPr id="71683" name="Rectangle 3"/>
          <p:cNvSpPr>
            <a:spLocks noGrp="1" noChangeArrowheads="1"/>
          </p:cNvSpPr>
          <p:nvPr>
            <p:ph type="body" idx="1"/>
          </p:nvPr>
        </p:nvSpPr>
        <p:spPr>
          <a:xfrm>
            <a:off x="250825" y="1341438"/>
            <a:ext cx="8642350" cy="5183187"/>
          </a:xfrm>
        </p:spPr>
        <p:txBody>
          <a:bodyPr/>
          <a:lstStyle/>
          <a:p>
            <a:pPr eaLnBrk="1" hangingPunct="1"/>
            <a:r>
              <a:rPr lang="el-GR" smtClean="0">
                <a:latin typeface="Arial" pitchFamily="34" charset="0"/>
                <a:cs typeface="Arial" pitchFamily="34" charset="0"/>
              </a:rPr>
              <a:t>Η χρηματοδοτική μίσθωση</a:t>
            </a:r>
            <a:r>
              <a:rPr lang="en-US" smtClean="0">
                <a:latin typeface="Arial" pitchFamily="34" charset="0"/>
                <a:cs typeface="Arial" pitchFamily="34" charset="0"/>
              </a:rPr>
              <a:t> (leasing)</a:t>
            </a:r>
            <a:r>
              <a:rPr lang="el-GR" smtClean="0">
                <a:latin typeface="Arial" pitchFamily="34" charset="0"/>
                <a:cs typeface="Arial" pitchFamily="34" charset="0"/>
              </a:rPr>
              <a:t>είναι η διαδικασία κατά την οποία μια  επιχείρηση, ο μισθωτής, </a:t>
            </a:r>
            <a:r>
              <a:rPr lang="en-US" smtClean="0">
                <a:latin typeface="Arial" pitchFamily="34" charset="0"/>
                <a:cs typeface="Arial" pitchFamily="34" charset="0"/>
              </a:rPr>
              <a:t>(lessee)</a:t>
            </a:r>
            <a:r>
              <a:rPr lang="el-GR" smtClean="0">
                <a:latin typeface="Arial" pitchFamily="34" charset="0"/>
                <a:cs typeface="Arial" pitchFamily="34" charset="0"/>
              </a:rPr>
              <a:t> αποκτά το δικαίωμα χρήσης αλλά όχι ιδιοκτησίας ενός περιουσιακού στοιχείου για μια χρονική περίοδο.</a:t>
            </a:r>
            <a:endParaRPr lang="en-US" smtClean="0">
              <a:latin typeface="Arial" pitchFamily="34" charset="0"/>
              <a:cs typeface="Arial" pitchFamily="34" charset="0"/>
            </a:endParaRPr>
          </a:p>
          <a:p>
            <a:pPr eaLnBrk="1" hangingPunct="1"/>
            <a:r>
              <a:rPr lang="en-US" smtClean="0">
                <a:latin typeface="Arial" pitchFamily="34" charset="0"/>
                <a:cs typeface="Arial" pitchFamily="34" charset="0"/>
              </a:rPr>
              <a:t>O </a:t>
            </a:r>
            <a:r>
              <a:rPr lang="el-GR" smtClean="0">
                <a:latin typeface="Arial" pitchFamily="34" charset="0"/>
                <a:cs typeface="Arial" pitchFamily="34" charset="0"/>
              </a:rPr>
              <a:t>ιδιοκτήτης του περιουσιακού στοιχείου, εκμισθωτής, (</a:t>
            </a:r>
            <a:r>
              <a:rPr lang="en-US" smtClean="0">
                <a:latin typeface="Arial" pitchFamily="34" charset="0"/>
                <a:cs typeface="Arial" pitchFamily="34" charset="0"/>
              </a:rPr>
              <a:t>lessor</a:t>
            </a:r>
            <a:r>
              <a:rPr lang="el-GR" smtClean="0">
                <a:latin typeface="Arial" pitchFamily="34" charset="0"/>
                <a:cs typeface="Arial" pitchFamily="34" charset="0"/>
              </a:rPr>
              <a:t>) εισπράττει περιοδικές πληρωμές με βάση το σχετικό συμβόλαιο  </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685800" y="0"/>
            <a:ext cx="7772400" cy="765175"/>
          </a:xfrm>
        </p:spPr>
        <p:txBody>
          <a:bodyPr/>
          <a:lstStyle/>
          <a:p>
            <a:pPr eaLnBrk="1" hangingPunct="1"/>
            <a:r>
              <a:rPr lang="el-GR" sz="3200" b="1" smtClean="0">
                <a:latin typeface="Arial" pitchFamily="34" charset="0"/>
                <a:cs typeface="Arial" pitchFamily="34" charset="0"/>
              </a:rPr>
              <a:t>Αντιστάθμιση κινδύνων με ανταλλαγές (</a:t>
            </a:r>
            <a:r>
              <a:rPr lang="en-US" sz="3200" b="1" smtClean="0">
                <a:latin typeface="Arial" pitchFamily="34" charset="0"/>
                <a:cs typeface="Arial" pitchFamily="34" charset="0"/>
              </a:rPr>
              <a:t>swaps)</a:t>
            </a:r>
            <a:endParaRPr lang="en-GB" sz="3200" b="1" smtClean="0">
              <a:latin typeface="Arial" pitchFamily="34" charset="0"/>
              <a:cs typeface="Arial" pitchFamily="34" charset="0"/>
            </a:endParaRPr>
          </a:p>
        </p:txBody>
      </p:sp>
      <p:sp>
        <p:nvSpPr>
          <p:cNvPr id="72707" name="Rectangle 3"/>
          <p:cNvSpPr>
            <a:spLocks noGrp="1" noChangeArrowheads="1"/>
          </p:cNvSpPr>
          <p:nvPr>
            <p:ph type="body" idx="1"/>
          </p:nvPr>
        </p:nvSpPr>
        <p:spPr>
          <a:xfrm>
            <a:off x="0" y="1052513"/>
            <a:ext cx="9144000" cy="5805487"/>
          </a:xfrm>
        </p:spPr>
        <p:txBody>
          <a:bodyPr/>
          <a:lstStyle/>
          <a:p>
            <a:pPr eaLnBrk="1" hangingPunct="1"/>
            <a:r>
              <a:rPr lang="el-GR" smtClean="0">
                <a:latin typeface="Arial" pitchFamily="34" charset="0"/>
                <a:cs typeface="Arial" pitchFamily="34" charset="0"/>
              </a:rPr>
              <a:t>Οι ανταλλαγές:</a:t>
            </a:r>
          </a:p>
          <a:p>
            <a:pPr lvl="1" eaLnBrk="1" hangingPunct="1">
              <a:buFont typeface="Wingdings" pitchFamily="2" charset="2"/>
              <a:buChar char="Ø"/>
            </a:pPr>
            <a:r>
              <a:rPr lang="el-GR" smtClean="0">
                <a:latin typeface="Arial" pitchFamily="34" charset="0"/>
                <a:cs typeface="Arial" pitchFamily="34" charset="0"/>
              </a:rPr>
              <a:t>είναι χρήσιμες στην αντιστάθμιση του κινδύνου ιδίως σε περιπτώσεις που οι προθεσμιακές αγορές (forward και future</a:t>
            </a:r>
            <a:r>
              <a:rPr lang="en-US" smtClean="0">
                <a:latin typeface="Arial" pitchFamily="34" charset="0"/>
                <a:cs typeface="Arial" pitchFamily="34" charset="0"/>
              </a:rPr>
              <a:t>s</a:t>
            </a:r>
            <a:r>
              <a:rPr lang="el-GR" smtClean="0">
                <a:latin typeface="Arial" pitchFamily="34" charset="0"/>
                <a:cs typeface="Arial" pitchFamily="34" charset="0"/>
              </a:rPr>
              <a:t>) αδυνατούν να ικανοποιήσουν τις ανάγκες των ΧΙ.</a:t>
            </a:r>
          </a:p>
          <a:p>
            <a:pPr lvl="1" eaLnBrk="1" hangingPunct="1">
              <a:buFont typeface="Wingdings" pitchFamily="2" charset="2"/>
              <a:buChar char="Ø"/>
            </a:pPr>
            <a:r>
              <a:rPr lang="el-GR" smtClean="0">
                <a:latin typeface="Arial" pitchFamily="34" charset="0"/>
                <a:cs typeface="Arial" pitchFamily="34" charset="0"/>
              </a:rPr>
              <a:t>αποτελούν εξω-χρηματιστηριακά (</a:t>
            </a:r>
            <a:r>
              <a:rPr lang="en-US" smtClean="0">
                <a:latin typeface="Arial" pitchFamily="34" charset="0"/>
                <a:cs typeface="Arial" pitchFamily="34" charset="0"/>
              </a:rPr>
              <a:t>over the counter</a:t>
            </a:r>
            <a:r>
              <a:rPr lang="el-GR" smtClean="0">
                <a:latin typeface="Arial" pitchFamily="34" charset="0"/>
                <a:cs typeface="Arial" pitchFamily="34" charset="0"/>
              </a:rPr>
              <a:t>) προϊόντα και κατασκευάζονται στα μέτρα του αγοραστή και του πωλητή.</a:t>
            </a:r>
          </a:p>
          <a:p>
            <a:pPr lvl="1" eaLnBrk="1" hangingPunct="1">
              <a:buFont typeface="Wingdings" pitchFamily="2" charset="2"/>
              <a:buChar char="Ø"/>
            </a:pPr>
            <a:r>
              <a:rPr lang="el-GR" smtClean="0">
                <a:latin typeface="Arial" pitchFamily="34" charset="0"/>
                <a:cs typeface="Arial" pitchFamily="34" charset="0"/>
              </a:rPr>
              <a:t>συντελούν  στην αναδιάρθρωση των χρηματικών ροών (</a:t>
            </a:r>
            <a:r>
              <a:rPr lang="en-US" smtClean="0">
                <a:latin typeface="Arial" pitchFamily="34" charset="0"/>
                <a:cs typeface="Arial" pitchFamily="34" charset="0"/>
              </a:rPr>
              <a:t>cash flows</a:t>
            </a:r>
            <a:r>
              <a:rPr lang="el-GR" smtClean="0">
                <a:latin typeface="Arial" pitchFamily="34" charset="0"/>
                <a:cs typeface="Arial" pitchFamily="34" charset="0"/>
              </a:rPr>
              <a:t>) των στοιχείων του ενεργητικού ή των υποχρεώσεων των ΧΙ</a:t>
            </a:r>
            <a:r>
              <a:rPr lang="en-GB" smtClean="0">
                <a:latin typeface="Arial" pitchFamily="34" charset="0"/>
                <a:cs typeface="Arial" pitchFamily="34" charset="0"/>
              </a:rPr>
              <a:t> </a:t>
            </a:r>
            <a:endParaRPr lang="el-GR"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685800" y="0"/>
            <a:ext cx="7772400" cy="1125538"/>
          </a:xfrm>
        </p:spPr>
        <p:txBody>
          <a:bodyPr rtlCol="0">
            <a:normAutofit fontScale="90000"/>
          </a:bodyPr>
          <a:lstStyle/>
          <a:p>
            <a:pPr eaLnBrk="1" fontAlgn="auto" hangingPunct="1">
              <a:spcAft>
                <a:spcPts val="0"/>
              </a:spcAft>
              <a:defRPr/>
            </a:pPr>
            <a:r>
              <a:rPr lang="el-GR" sz="3600" b="1" dirty="0" smtClean="0">
                <a:latin typeface="Arial" pitchFamily="34" charset="0"/>
                <a:cs typeface="Arial" pitchFamily="34" charset="0"/>
              </a:rPr>
              <a:t>Χρηματοδότηση Επιχειρήσεων και Οργανισμών: Κίνδυνος και Απόδοση</a:t>
            </a:r>
          </a:p>
        </p:txBody>
      </p:sp>
      <p:sp>
        <p:nvSpPr>
          <p:cNvPr id="11267" name="Rectangle 3"/>
          <p:cNvSpPr>
            <a:spLocks noGrp="1" noChangeArrowheads="1"/>
          </p:cNvSpPr>
          <p:nvPr>
            <p:ph type="body" idx="1"/>
          </p:nvPr>
        </p:nvSpPr>
        <p:spPr>
          <a:xfrm>
            <a:off x="142875" y="1268413"/>
            <a:ext cx="9001125" cy="5446712"/>
          </a:xfrm>
        </p:spPr>
        <p:txBody>
          <a:bodyPr/>
          <a:lstStyle/>
          <a:p>
            <a:pPr eaLnBrk="1" hangingPunct="1"/>
            <a:r>
              <a:rPr lang="el-GR" sz="2800" smtClean="0">
                <a:latin typeface="Arial" pitchFamily="34" charset="0"/>
                <a:cs typeface="Arial" pitchFamily="34" charset="0"/>
              </a:rPr>
              <a:t>Οι ορθολογικοί επενδυτές συγκρίνοντας δυο εναλλακτικές επενδύσεις (αξιόγραφα ή χαρτοφυλάκια αξιογράφων), για το ίδιο χρονικό διάστημα, που έχουν τον ίδιο κίνδυνο, επιλέγουν την επένδυση με την μεγαλύτερη προσδοκώμενη απόδοση.</a:t>
            </a:r>
          </a:p>
          <a:p>
            <a:pPr eaLnBrk="1" hangingPunct="1"/>
            <a:r>
              <a:rPr lang="el-GR" sz="2800" smtClean="0">
                <a:latin typeface="Arial" pitchFamily="34" charset="0"/>
                <a:cs typeface="Arial" pitchFamily="34" charset="0"/>
              </a:rPr>
              <a:t>Αν δυο αξιόγραφα ή χαρτοφυλάκια έχουν ίδια προσδοκώμενη απόδοση για το ίδιο χρονικό διάστημα, τότε επιλέγεται το αξιόγραφο ή χαρτοφυλάκιο  με τον μικρότερο κίνδυνο.</a:t>
            </a:r>
          </a:p>
          <a:p>
            <a:pPr eaLnBrk="1" hangingPunct="1"/>
            <a:endParaRPr lang="el-GR" sz="2800" smtClean="0">
              <a:latin typeface="Comic Sans MS" pitchFamily="66" charset="0"/>
            </a:endParaRP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ChangeArrowheads="1"/>
          </p:cNvSpPr>
          <p:nvPr>
            <p:ph type="title"/>
          </p:nvPr>
        </p:nvSpPr>
        <p:spPr>
          <a:xfrm>
            <a:off x="685800" y="188913"/>
            <a:ext cx="7772400" cy="576262"/>
          </a:xfrm>
        </p:spPr>
        <p:txBody>
          <a:bodyPr rtlCol="0">
            <a:normAutofit fontScale="90000"/>
          </a:bodyPr>
          <a:lstStyle/>
          <a:p>
            <a:pPr eaLnBrk="1" fontAlgn="auto" hangingPunct="1">
              <a:spcAft>
                <a:spcPts val="0"/>
              </a:spcAft>
              <a:defRPr/>
            </a:pPr>
            <a:r>
              <a:rPr lang="el-GR" sz="3600" b="1" smtClean="0"/>
              <a:t>ΕΠΙΛΟΓΗ ΧΡΕΟΓΡΑΦΟΥ</a:t>
            </a:r>
          </a:p>
        </p:txBody>
      </p:sp>
      <p:sp>
        <p:nvSpPr>
          <p:cNvPr id="206851" name="Rectangle 3"/>
          <p:cNvSpPr>
            <a:spLocks noGrp="1" noChangeArrowheads="1"/>
          </p:cNvSpPr>
          <p:nvPr>
            <p:ph type="body" idx="1"/>
          </p:nvPr>
        </p:nvSpPr>
        <p:spPr>
          <a:xfrm>
            <a:off x="250825" y="908050"/>
            <a:ext cx="8642350" cy="5616575"/>
          </a:xfrm>
        </p:spPr>
        <p:txBody>
          <a:bodyPr rtlCol="0">
            <a:normAutofit fontScale="92500"/>
          </a:bodyPr>
          <a:lstStyle/>
          <a:p>
            <a:pPr eaLnBrk="1" fontAlgn="auto" hangingPunct="1">
              <a:spcAft>
                <a:spcPts val="0"/>
              </a:spcAft>
              <a:buFontTx/>
              <a:buNone/>
              <a:defRPr/>
            </a:pPr>
            <a:r>
              <a:rPr lang="el-GR" dirty="0" smtClean="0">
                <a:latin typeface="Arial" pitchFamily="34" charset="0"/>
                <a:cs typeface="Arial" pitchFamily="34" charset="0"/>
              </a:rPr>
              <a:t>Μια επενδυτική εταιρεία σχεδιάζει να επενδύσει</a:t>
            </a:r>
          </a:p>
          <a:p>
            <a:pPr eaLnBrk="1" fontAlgn="auto" hangingPunct="1">
              <a:spcAft>
                <a:spcPts val="0"/>
              </a:spcAft>
              <a:buFontTx/>
              <a:buNone/>
              <a:defRPr/>
            </a:pPr>
            <a:r>
              <a:rPr lang="el-GR" dirty="0" smtClean="0">
                <a:latin typeface="Arial" pitchFamily="34" charset="0"/>
                <a:cs typeface="Arial" pitchFamily="34" charset="0"/>
              </a:rPr>
              <a:t>€ 100.000 είτε στο χρεόγραφο Α είτε στο Β για ένα</a:t>
            </a:r>
          </a:p>
          <a:p>
            <a:pPr eaLnBrk="1" fontAlgn="auto" hangingPunct="1">
              <a:spcAft>
                <a:spcPts val="0"/>
              </a:spcAft>
              <a:buFontTx/>
              <a:buNone/>
              <a:defRPr/>
            </a:pPr>
            <a:r>
              <a:rPr lang="el-GR" dirty="0" smtClean="0">
                <a:latin typeface="Arial" pitchFamily="34" charset="0"/>
                <a:cs typeface="Arial" pitchFamily="34" charset="0"/>
              </a:rPr>
              <a:t>χρόνο. Το χρεόγραφο Α έχει 12% απόδοση χωρίς</a:t>
            </a:r>
          </a:p>
          <a:p>
            <a:pPr eaLnBrk="1" fontAlgn="auto" hangingPunct="1">
              <a:spcAft>
                <a:spcPts val="0"/>
              </a:spcAft>
              <a:buFontTx/>
              <a:buNone/>
              <a:defRPr/>
            </a:pPr>
            <a:r>
              <a:rPr lang="el-GR" dirty="0" smtClean="0">
                <a:latin typeface="Arial" pitchFamily="34" charset="0"/>
                <a:cs typeface="Arial" pitchFamily="34" charset="0"/>
              </a:rPr>
              <a:t>φόρο. Το χρεόγραφο Β έχει απόδοση 14% και</a:t>
            </a:r>
          </a:p>
          <a:p>
            <a:pPr eaLnBrk="1" fontAlgn="auto" hangingPunct="1">
              <a:spcAft>
                <a:spcPts val="0"/>
              </a:spcAft>
              <a:buFontTx/>
              <a:buNone/>
              <a:defRPr/>
            </a:pPr>
            <a:r>
              <a:rPr lang="el-GR" dirty="0" smtClean="0">
                <a:latin typeface="Arial" pitchFamily="34" charset="0"/>
                <a:cs typeface="Arial" pitchFamily="34" charset="0"/>
              </a:rPr>
              <a:t>φόρο με φορολογικό συντελεστή 10%. Σε ποιο</a:t>
            </a:r>
          </a:p>
          <a:p>
            <a:pPr eaLnBrk="1" fontAlgn="auto" hangingPunct="1">
              <a:spcAft>
                <a:spcPts val="0"/>
              </a:spcAft>
              <a:buFontTx/>
              <a:buNone/>
              <a:defRPr/>
            </a:pPr>
            <a:r>
              <a:rPr lang="el-GR" dirty="0" smtClean="0">
                <a:latin typeface="Arial" pitchFamily="34" charset="0"/>
                <a:cs typeface="Arial" pitchFamily="34" charset="0"/>
              </a:rPr>
              <a:t>χρεόγραφο θα πρέπει να επενδύσει η εταιρεία.</a:t>
            </a:r>
          </a:p>
          <a:p>
            <a:pPr eaLnBrk="1" fontAlgn="auto" hangingPunct="1">
              <a:spcAft>
                <a:spcPts val="0"/>
              </a:spcAft>
              <a:buFontTx/>
              <a:buNone/>
              <a:defRPr/>
            </a:pPr>
            <a:r>
              <a:rPr lang="el-GR" dirty="0" smtClean="0">
                <a:latin typeface="Arial" pitchFamily="34" charset="0"/>
                <a:cs typeface="Arial" pitchFamily="34" charset="0"/>
              </a:rPr>
              <a:t>Ποια θα πρέπει να είναι η προ φόρων απόδοση</a:t>
            </a:r>
            <a:endParaRPr lang="en-US" dirty="0" smtClean="0">
              <a:latin typeface="Arial" pitchFamily="34" charset="0"/>
              <a:cs typeface="Arial" pitchFamily="34" charset="0"/>
            </a:endParaRPr>
          </a:p>
          <a:p>
            <a:pPr eaLnBrk="1" fontAlgn="auto" hangingPunct="1">
              <a:spcAft>
                <a:spcPts val="0"/>
              </a:spcAft>
              <a:buFontTx/>
              <a:buNone/>
              <a:defRPr/>
            </a:pPr>
            <a:r>
              <a:rPr lang="el-GR" dirty="0" smtClean="0">
                <a:latin typeface="Arial" pitchFamily="34" charset="0"/>
                <a:cs typeface="Arial" pitchFamily="34" charset="0"/>
              </a:rPr>
              <a:t>του χρεογράφου Β προκειμένου η επενδυτική</a:t>
            </a:r>
          </a:p>
          <a:p>
            <a:pPr eaLnBrk="1" fontAlgn="auto" hangingPunct="1">
              <a:spcAft>
                <a:spcPts val="0"/>
              </a:spcAft>
              <a:buFontTx/>
              <a:buNone/>
              <a:defRPr/>
            </a:pPr>
            <a:r>
              <a:rPr lang="el-GR" dirty="0" smtClean="0">
                <a:latin typeface="Arial" pitchFamily="34" charset="0"/>
                <a:cs typeface="Arial" pitchFamily="34" charset="0"/>
              </a:rPr>
              <a:t>εταιρεία να είναι αδιάφορη στην επιλογή της</a:t>
            </a:r>
            <a:r>
              <a:rPr lang="en-US" dirty="0" smtClean="0">
                <a:latin typeface="Arial" pitchFamily="34" charset="0"/>
                <a:cs typeface="Arial" pitchFamily="34" charset="0"/>
              </a:rPr>
              <a:t>; </a:t>
            </a:r>
            <a:r>
              <a:rPr lang="el-GR" dirty="0" smtClean="0">
                <a:latin typeface="Arial" pitchFamily="34" charset="0"/>
                <a:cs typeface="Arial" pitchFamily="34" charset="0"/>
              </a:rPr>
              <a:t>  </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ChangeArrowheads="1"/>
          </p:cNvSpPr>
          <p:nvPr>
            <p:ph type="title"/>
          </p:nvPr>
        </p:nvSpPr>
        <p:spPr>
          <a:xfrm>
            <a:off x="685800" y="188913"/>
            <a:ext cx="7772400" cy="431800"/>
          </a:xfrm>
        </p:spPr>
        <p:txBody>
          <a:bodyPr rtlCol="0">
            <a:normAutofit fontScale="90000"/>
          </a:bodyPr>
          <a:lstStyle/>
          <a:p>
            <a:pPr eaLnBrk="1" fontAlgn="auto" hangingPunct="1">
              <a:spcAft>
                <a:spcPts val="0"/>
              </a:spcAft>
              <a:defRPr/>
            </a:pPr>
            <a:r>
              <a:rPr lang="el-GR" sz="3600" b="1" smtClean="0"/>
              <a:t>ΕΠΙΛΟΓΗ ΧΡΕΟΓΡΑΦΟΥ</a:t>
            </a:r>
          </a:p>
        </p:txBody>
      </p:sp>
      <p:sp>
        <p:nvSpPr>
          <p:cNvPr id="74755" name="Rectangle 3"/>
          <p:cNvSpPr>
            <a:spLocks noGrp="1" noChangeArrowheads="1"/>
          </p:cNvSpPr>
          <p:nvPr>
            <p:ph type="body" idx="1"/>
          </p:nvPr>
        </p:nvSpPr>
        <p:spPr>
          <a:xfrm>
            <a:off x="0" y="620713"/>
            <a:ext cx="8964613" cy="6048375"/>
          </a:xfrm>
        </p:spPr>
        <p:txBody>
          <a:bodyPr/>
          <a:lstStyle/>
          <a:p>
            <a:pPr eaLnBrk="1" hangingPunct="1">
              <a:buFontTx/>
              <a:buNone/>
            </a:pPr>
            <a:r>
              <a:rPr lang="el-GR" sz="2400" b="1" u="sng" smtClean="0">
                <a:latin typeface="Arial" pitchFamily="34" charset="0"/>
              </a:rPr>
              <a:t>Λύση:</a:t>
            </a:r>
          </a:p>
          <a:p>
            <a:pPr eaLnBrk="1" hangingPunct="1">
              <a:buFontTx/>
              <a:buNone/>
            </a:pPr>
            <a:r>
              <a:rPr lang="el-GR" sz="2400" smtClean="0">
                <a:latin typeface="Arial" pitchFamily="34" charset="0"/>
              </a:rPr>
              <a:t>Χρεόγραφα:		</a:t>
            </a:r>
            <a:r>
              <a:rPr lang="el-GR" sz="2400" b="1" u="sng" smtClean="0">
                <a:latin typeface="Arial" pitchFamily="34" charset="0"/>
              </a:rPr>
              <a:t>Α</a:t>
            </a:r>
            <a:r>
              <a:rPr lang="el-GR" sz="2400" smtClean="0">
                <a:latin typeface="Arial" pitchFamily="34" charset="0"/>
              </a:rPr>
              <a:t>				      </a:t>
            </a:r>
            <a:r>
              <a:rPr lang="el-GR" sz="2400" b="1" u="sng" smtClean="0">
                <a:latin typeface="Arial" pitchFamily="34" charset="0"/>
              </a:rPr>
              <a:t>Β</a:t>
            </a:r>
          </a:p>
          <a:p>
            <a:pPr eaLnBrk="1" hangingPunct="1">
              <a:buFontTx/>
              <a:buNone/>
            </a:pPr>
            <a:r>
              <a:rPr lang="el-GR" sz="2400" smtClean="0">
                <a:latin typeface="Arial" pitchFamily="34" charset="0"/>
              </a:rPr>
              <a:t>Ετήσιοι Τόκοι:  0,12*100.000 = 12.000     0,14*100.000 = 14.000</a:t>
            </a:r>
          </a:p>
          <a:p>
            <a:pPr eaLnBrk="1" hangingPunct="1">
              <a:buFontTx/>
              <a:buNone/>
            </a:pPr>
            <a:r>
              <a:rPr lang="el-GR" sz="2400" smtClean="0">
                <a:latin typeface="Arial" pitchFamily="34" charset="0"/>
              </a:rPr>
              <a:t>Ετήσιος Φόρος:          0                                0,10*14.000 =  1.400</a:t>
            </a:r>
          </a:p>
          <a:p>
            <a:pPr eaLnBrk="1" hangingPunct="1">
              <a:buFontTx/>
              <a:buNone/>
            </a:pPr>
            <a:r>
              <a:rPr lang="el-GR" sz="2400" smtClean="0">
                <a:latin typeface="Arial" pitchFamily="34" charset="0"/>
              </a:rPr>
              <a:t>Έσοδα μετά από φόρους: 12.000                                       12.600</a:t>
            </a:r>
          </a:p>
          <a:p>
            <a:pPr eaLnBrk="1" hangingPunct="1">
              <a:buFontTx/>
              <a:buNone/>
            </a:pPr>
            <a:r>
              <a:rPr lang="el-GR" sz="2200" smtClean="0">
                <a:latin typeface="Arial" pitchFamily="34" charset="0"/>
              </a:rPr>
              <a:t>Απόδοση: (12000/100000)*100 = 12%    (12600/100000)*100 = 12,6%</a:t>
            </a:r>
          </a:p>
          <a:p>
            <a:pPr eaLnBrk="1" hangingPunct="1">
              <a:buFontTx/>
              <a:buNone/>
            </a:pPr>
            <a:r>
              <a:rPr lang="en-US" sz="2400" smtClean="0">
                <a:latin typeface="Arial" pitchFamily="34" charset="0"/>
              </a:rPr>
              <a:t>Ra = 12%, Rb = 14%, (Rb)</a:t>
            </a:r>
            <a:r>
              <a:rPr lang="el-GR" sz="2400" smtClean="0">
                <a:latin typeface="Arial" pitchFamily="34" charset="0"/>
              </a:rPr>
              <a:t> = 12,6% </a:t>
            </a:r>
            <a:r>
              <a:rPr lang="en-US" sz="2400" smtClean="0">
                <a:latin typeface="Arial" pitchFamily="34" charset="0"/>
              </a:rPr>
              <a:t>t =10%</a:t>
            </a:r>
            <a:endParaRPr lang="el-GR" sz="2400" smtClean="0">
              <a:latin typeface="Arial" pitchFamily="34" charset="0"/>
            </a:endParaRPr>
          </a:p>
          <a:p>
            <a:pPr eaLnBrk="1" hangingPunct="1">
              <a:buFontTx/>
              <a:buNone/>
            </a:pPr>
            <a:r>
              <a:rPr lang="en-US" sz="2400" smtClean="0">
                <a:latin typeface="Arial" pitchFamily="34" charset="0"/>
              </a:rPr>
              <a:t>R = Ra / (1-t) = 0,12 / (1-0,10) = 0,1333 </a:t>
            </a:r>
            <a:r>
              <a:rPr lang="el-GR" sz="2400" smtClean="0">
                <a:latin typeface="Arial" pitchFamily="34" charset="0"/>
              </a:rPr>
              <a:t>ή 13,33%</a:t>
            </a:r>
          </a:p>
          <a:p>
            <a:pPr eaLnBrk="1" hangingPunct="1">
              <a:buFontTx/>
              <a:buNone/>
            </a:pPr>
            <a:r>
              <a:rPr lang="el-GR" sz="2400" smtClean="0">
                <a:latin typeface="Arial" pitchFamily="34" charset="0"/>
              </a:rPr>
              <a:t>Αν το </a:t>
            </a:r>
            <a:r>
              <a:rPr lang="el-GR" sz="2400" b="1" smtClean="0">
                <a:latin typeface="Arial" pitchFamily="34" charset="0"/>
              </a:rPr>
              <a:t>Β</a:t>
            </a:r>
            <a:r>
              <a:rPr lang="el-GR" sz="2400" smtClean="0">
                <a:latin typeface="Arial" pitchFamily="34" charset="0"/>
              </a:rPr>
              <a:t> χαρτοφυλάκιο δίνει επιτόκιο πάνω από 13,33% συμφέρει</a:t>
            </a:r>
          </a:p>
          <a:p>
            <a:pPr eaLnBrk="1" hangingPunct="1">
              <a:buFontTx/>
              <a:buNone/>
            </a:pPr>
            <a:r>
              <a:rPr lang="el-GR" sz="2400" smtClean="0">
                <a:latin typeface="Arial" pitchFamily="34" charset="0"/>
              </a:rPr>
              <a:t>να επενδύσουμε σε αυτό ακόμη και αν υπάρχει φορολόγηση</a:t>
            </a:r>
          </a:p>
          <a:p>
            <a:pPr eaLnBrk="1" hangingPunct="1">
              <a:buFontTx/>
              <a:buNone/>
            </a:pPr>
            <a:r>
              <a:rPr lang="el-GR" sz="2400" smtClean="0">
                <a:latin typeface="Arial" pitchFamily="34" charset="0"/>
              </a:rPr>
              <a:t>των τόκων κατά 10%.</a:t>
            </a:r>
          </a:p>
          <a:p>
            <a:pPr eaLnBrk="1" hangingPunct="1">
              <a:buFontTx/>
              <a:buNone/>
            </a:pPr>
            <a:endParaRPr lang="el-GR" sz="2400" smtClean="0">
              <a:latin typeface="Arial" pitchFamily="34" charset="0"/>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1 - Τίτλος"/>
          <p:cNvSpPr>
            <a:spLocks noGrp="1"/>
          </p:cNvSpPr>
          <p:nvPr>
            <p:ph type="title"/>
          </p:nvPr>
        </p:nvSpPr>
        <p:spPr>
          <a:xfrm>
            <a:off x="0" y="274638"/>
            <a:ext cx="9144000" cy="439737"/>
          </a:xfrm>
        </p:spPr>
        <p:txBody>
          <a:bodyPr/>
          <a:lstStyle/>
          <a:p>
            <a:pPr eaLnBrk="1" hangingPunct="1"/>
            <a:r>
              <a:rPr lang="el-GR" sz="3600" b="1" smtClean="0">
                <a:latin typeface="Arial" pitchFamily="34" charset="0"/>
                <a:cs typeface="Arial" pitchFamily="34" charset="0"/>
              </a:rPr>
              <a:t>ΚΙΝΔΥΝΟΣ ΣΤΕΓΑΣΤΙΚΩΝ ΔΑΝΕΙΩΝ</a:t>
            </a:r>
            <a:endParaRPr lang="el-GR" sz="3600" smtClean="0"/>
          </a:p>
        </p:txBody>
      </p:sp>
      <p:sp>
        <p:nvSpPr>
          <p:cNvPr id="3" name="2 - Θέση περιεχομένου"/>
          <p:cNvSpPr>
            <a:spLocks noGrp="1"/>
          </p:cNvSpPr>
          <p:nvPr>
            <p:ph idx="1"/>
          </p:nvPr>
        </p:nvSpPr>
        <p:spPr>
          <a:xfrm>
            <a:off x="0" y="714375"/>
            <a:ext cx="9144000" cy="6143625"/>
          </a:xfrm>
        </p:spPr>
        <p:txBody>
          <a:bodyPr/>
          <a:lstStyle/>
          <a:p>
            <a:pPr eaLnBrk="1" hangingPunct="1">
              <a:defRPr/>
            </a:pPr>
            <a:r>
              <a:rPr lang="el-GR" dirty="0" smtClean="0">
                <a:latin typeface="Arial" pitchFamily="34" charset="0"/>
                <a:cs typeface="Arial" pitchFamily="34" charset="0"/>
              </a:rPr>
              <a:t>Οι τράπεζες αντιμετωπίζουν 4 βασικούς κινδύνους:</a:t>
            </a:r>
          </a:p>
          <a:p>
            <a:pPr marL="514350" indent="-514350" eaLnBrk="1" hangingPunct="1">
              <a:buFont typeface="+mj-lt"/>
              <a:buAutoNum type="arabicPeriod"/>
              <a:defRPr/>
            </a:pPr>
            <a:r>
              <a:rPr lang="el-GR" dirty="0" smtClean="0">
                <a:latin typeface="Arial" pitchFamily="34" charset="0"/>
                <a:cs typeface="Arial" pitchFamily="34" charset="0"/>
              </a:rPr>
              <a:t>τον πιστωτικό κίνδυνο, </a:t>
            </a:r>
          </a:p>
          <a:p>
            <a:pPr marL="514350" indent="-514350" eaLnBrk="1" hangingPunct="1">
              <a:buFont typeface="+mj-lt"/>
              <a:buAutoNum type="arabicPeriod"/>
              <a:defRPr/>
            </a:pPr>
            <a:r>
              <a:rPr lang="el-GR" dirty="0" smtClean="0">
                <a:latin typeface="Arial" pitchFamily="34" charset="0"/>
                <a:cs typeface="Arial" pitchFamily="34" charset="0"/>
              </a:rPr>
              <a:t>τον κίνδυνο ρευστότητας, </a:t>
            </a:r>
          </a:p>
          <a:p>
            <a:pPr marL="514350" indent="-514350" eaLnBrk="1" hangingPunct="1">
              <a:buFont typeface="+mj-lt"/>
              <a:buAutoNum type="arabicPeriod"/>
              <a:defRPr/>
            </a:pPr>
            <a:r>
              <a:rPr lang="el-GR" dirty="0" smtClean="0">
                <a:latin typeface="Arial" pitchFamily="34" charset="0"/>
                <a:cs typeface="Arial" pitchFamily="34" charset="0"/>
              </a:rPr>
              <a:t>τον κίνδυνο επιτοκίων και </a:t>
            </a:r>
          </a:p>
          <a:p>
            <a:pPr marL="514350" indent="-514350" eaLnBrk="1" hangingPunct="1">
              <a:buFont typeface="+mj-lt"/>
              <a:buAutoNum type="arabicPeriod"/>
              <a:defRPr/>
            </a:pPr>
            <a:r>
              <a:rPr lang="el-GR" dirty="0" smtClean="0">
                <a:latin typeface="Arial" pitchFamily="34" charset="0"/>
                <a:cs typeface="Arial" pitchFamily="34" charset="0"/>
              </a:rPr>
              <a:t>τον μακροοικονομικό κίνδυνο (που περιλαμβάνει την εξάπλωση των κρίσεων, τις τιμές των μετοχών κλπ).</a:t>
            </a:r>
          </a:p>
          <a:p>
            <a:pPr eaLnBrk="1" hangingPunct="1">
              <a:defRPr/>
            </a:pPr>
            <a:r>
              <a:rPr lang="el-GR" dirty="0" smtClean="0">
                <a:latin typeface="Arial" pitchFamily="34" charset="0"/>
                <a:cs typeface="Arial" pitchFamily="34" charset="0"/>
              </a:rPr>
              <a:t>Η αγορά κατοικιών αφορά σε όλους αυτούς τους κινδύνους.</a:t>
            </a:r>
          </a:p>
          <a:p>
            <a:pPr eaLnBrk="1" hangingPunct="1">
              <a:defRPr/>
            </a:pPr>
            <a:endParaRPr lang="el-GR"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1 - Τίτλος"/>
          <p:cNvSpPr>
            <a:spLocks noGrp="1"/>
          </p:cNvSpPr>
          <p:nvPr>
            <p:ph type="title"/>
          </p:nvPr>
        </p:nvSpPr>
        <p:spPr>
          <a:xfrm>
            <a:off x="0" y="274638"/>
            <a:ext cx="9001125" cy="654050"/>
          </a:xfrm>
        </p:spPr>
        <p:txBody>
          <a:bodyPr/>
          <a:lstStyle/>
          <a:p>
            <a:pPr eaLnBrk="1" hangingPunct="1"/>
            <a:r>
              <a:rPr lang="el-GR" b="1" smtClean="0"/>
              <a:t>ΤΡΑΠΕΖΙΚΗ ΟΡΓΑΝΩΣΗ</a:t>
            </a:r>
          </a:p>
        </p:txBody>
      </p:sp>
      <p:sp>
        <p:nvSpPr>
          <p:cNvPr id="76803" name="2 - Θέση περιεχομένου"/>
          <p:cNvSpPr>
            <a:spLocks noGrp="1"/>
          </p:cNvSpPr>
          <p:nvPr>
            <p:ph idx="1"/>
          </p:nvPr>
        </p:nvSpPr>
        <p:spPr>
          <a:xfrm>
            <a:off x="0" y="1000125"/>
            <a:ext cx="9001125" cy="5643563"/>
          </a:xfrm>
        </p:spPr>
        <p:txBody>
          <a:bodyPr/>
          <a:lstStyle/>
          <a:p>
            <a:pPr eaLnBrk="1" hangingPunct="1">
              <a:lnSpc>
                <a:spcPct val="80000"/>
              </a:lnSpc>
            </a:pPr>
            <a:r>
              <a:rPr lang="el-GR" smtClean="0">
                <a:latin typeface="Arial" pitchFamily="34" charset="0"/>
                <a:cs typeface="Arial" pitchFamily="34" charset="0"/>
              </a:rPr>
              <a:t>Στη θεωρητική και εμπειρική βιομηχανική οργάνωση ένα από τα βασικότερα σημεία έρευνας είναι η σχέση μεταξύ ανταγωνισμού και αποτελεσματικότητας.</a:t>
            </a:r>
          </a:p>
          <a:p>
            <a:pPr eaLnBrk="1" hangingPunct="1">
              <a:lnSpc>
                <a:spcPct val="80000"/>
              </a:lnSpc>
            </a:pPr>
            <a:r>
              <a:rPr lang="el-GR" smtClean="0">
                <a:latin typeface="Arial" pitchFamily="34" charset="0"/>
                <a:cs typeface="Arial" pitchFamily="34" charset="0"/>
              </a:rPr>
              <a:t>Υπάρχει η γενικότερη αντίληψη, και σωστά, ότι η βελτίωση του ανταγωνισμού οδηγεί σε βελτίωση της αποτελεσματικότητας των αγορών. </a:t>
            </a:r>
          </a:p>
          <a:p>
            <a:pPr eaLnBrk="1" hangingPunct="1">
              <a:lnSpc>
                <a:spcPct val="80000"/>
              </a:lnSpc>
            </a:pPr>
            <a:r>
              <a:rPr lang="el-GR" smtClean="0">
                <a:latin typeface="Arial" pitchFamily="34" charset="0"/>
                <a:cs typeface="Arial" pitchFamily="34" charset="0"/>
              </a:rPr>
              <a:t>Αν οι τράπεζες βελτιώνοντας τον ανταγωνισμό βελτιώνουν και την αποτελεσματικότητα  επικεντρώνουν την έρευνά τους στο ποιο είναι το βέλτιστο επίπεδο ανταγωνισμού στον τραπεζικό κλάδο. </a:t>
            </a:r>
          </a:p>
          <a:p>
            <a:pPr eaLnBrk="1" hangingPunct="1"/>
            <a:endParaRPr lang="el-GR" smtClean="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1 - Τίτλος"/>
          <p:cNvSpPr>
            <a:spLocks noGrp="1"/>
          </p:cNvSpPr>
          <p:nvPr>
            <p:ph type="title"/>
          </p:nvPr>
        </p:nvSpPr>
        <p:spPr>
          <a:xfrm>
            <a:off x="142875" y="274638"/>
            <a:ext cx="8858250" cy="296862"/>
          </a:xfrm>
        </p:spPr>
        <p:txBody>
          <a:bodyPr/>
          <a:lstStyle/>
          <a:p>
            <a:pPr eaLnBrk="1" hangingPunct="1"/>
            <a:r>
              <a:rPr lang="el-GR" sz="3200" b="1" smtClean="0"/>
              <a:t>ΑΝΤΑΓΩΝΙΣΜΟΣ ΚΑΙ ΧΡΗΜΑΤΟΠΙΣΤΩΤΙΚΗ ΣΤΑΘΕΡΟΤΗΤΑ</a:t>
            </a:r>
          </a:p>
        </p:txBody>
      </p:sp>
      <p:sp>
        <p:nvSpPr>
          <p:cNvPr id="77827" name="2 - Θέση περιεχομένου"/>
          <p:cNvSpPr>
            <a:spLocks noGrp="1"/>
          </p:cNvSpPr>
          <p:nvPr>
            <p:ph idx="1"/>
          </p:nvPr>
        </p:nvSpPr>
        <p:spPr>
          <a:xfrm>
            <a:off x="142875" y="1143000"/>
            <a:ext cx="9001125" cy="5500688"/>
          </a:xfrm>
        </p:spPr>
        <p:txBody>
          <a:bodyPr/>
          <a:lstStyle/>
          <a:p>
            <a:pPr eaLnBrk="1" hangingPunct="1">
              <a:lnSpc>
                <a:spcPct val="80000"/>
              </a:lnSpc>
            </a:pPr>
            <a:r>
              <a:rPr lang="el-GR" smtClean="0">
                <a:latin typeface="Arial" pitchFamily="34" charset="0"/>
                <a:cs typeface="Arial" pitchFamily="34" charset="0"/>
              </a:rPr>
              <a:t>Υπάρχει η γενικότερη αντίληψη ότι οι τράπεζες πρέπει να έχουν σε κάποιο βαθμό ολιγοπωλιακή δύναμη τέτοια ώστε να είναι δύσκολο να πτωχεύσουν και να οδηγήσουν μέσω της διάδοσης του ρίσκου σε χρηματοοικονομική και οικονομική αστάθεια</a:t>
            </a:r>
          </a:p>
          <a:p>
            <a:pPr eaLnBrk="1" hangingPunct="1">
              <a:lnSpc>
                <a:spcPct val="80000"/>
              </a:lnSpc>
            </a:pPr>
            <a:r>
              <a:rPr lang="el-GR" smtClean="0">
                <a:latin typeface="Arial" pitchFamily="34" charset="0"/>
                <a:cs typeface="Arial" pitchFamily="34" charset="0"/>
              </a:rPr>
              <a:t>Επίσης, οι τράπεζες που είναι κερδοφόρες και έχουν υψηλό επίπεδο κεφαλαιακής επάρκειας είναι πιο εύκολο να αντιμετωπίσουν κρίσεις του χρηματοπιστωτικού συστήματος</a:t>
            </a:r>
          </a:p>
          <a:p>
            <a:pPr eaLnBrk="1" hangingPunct="1"/>
            <a:endParaRPr lang="el-GR" smtClean="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1 - Τίτλος"/>
          <p:cNvSpPr>
            <a:spLocks noGrp="1"/>
          </p:cNvSpPr>
          <p:nvPr>
            <p:ph type="title"/>
          </p:nvPr>
        </p:nvSpPr>
        <p:spPr>
          <a:xfrm>
            <a:off x="428625" y="285750"/>
            <a:ext cx="8229600" cy="357188"/>
          </a:xfrm>
        </p:spPr>
        <p:txBody>
          <a:bodyPr/>
          <a:lstStyle/>
          <a:p>
            <a:pPr eaLnBrk="1" hangingPunct="1"/>
            <a:r>
              <a:rPr lang="el-GR" sz="3200" b="1" smtClean="0"/>
              <a:t>ΑΝΤΑΓΩΝΙΣΜΟΣ ΚΑΙ ΧΡΗΜΑΤΟΠΙΣΤΩΤΙΚΗ ΣΤΑΘΕΡΟΤΗΤΑ</a:t>
            </a:r>
            <a:endParaRPr lang="el-GR" sz="3200" smtClean="0"/>
          </a:p>
        </p:txBody>
      </p:sp>
      <p:sp>
        <p:nvSpPr>
          <p:cNvPr id="78851" name="2 - Θέση περιεχομένου"/>
          <p:cNvSpPr>
            <a:spLocks noGrp="1"/>
          </p:cNvSpPr>
          <p:nvPr>
            <p:ph idx="1"/>
          </p:nvPr>
        </p:nvSpPr>
        <p:spPr>
          <a:xfrm>
            <a:off x="142875" y="1000125"/>
            <a:ext cx="8786813" cy="5643563"/>
          </a:xfrm>
        </p:spPr>
        <p:txBody>
          <a:bodyPr/>
          <a:lstStyle/>
          <a:p>
            <a:pPr eaLnBrk="1" hangingPunct="1"/>
            <a:r>
              <a:rPr lang="el-GR" sz="3100" smtClean="0">
                <a:latin typeface="Arial" pitchFamily="34" charset="0"/>
                <a:cs typeface="Arial" pitchFamily="34" charset="0"/>
              </a:rPr>
              <a:t>Σε αυτό το επίπεδο υπάρχουν 2 αντίθετες απόψεις. Η πρώτη αναφέρει ότι όσο αυξάνει η κεφαλαιακή επάρκεια τόσο πιο ασφαλής αισθάνεται η τράπεζα και τόσο περισσότερο ρίσκο αναλαμβάνει (</a:t>
            </a:r>
            <a:r>
              <a:rPr lang="en-US" sz="3100" smtClean="0">
                <a:latin typeface="Arial" pitchFamily="34" charset="0"/>
                <a:cs typeface="Arial" pitchFamily="34" charset="0"/>
              </a:rPr>
              <a:t>Jensen and Meckling, 1976).</a:t>
            </a:r>
            <a:r>
              <a:rPr lang="el-GR" sz="3100" smtClean="0">
                <a:latin typeface="Arial" pitchFamily="34" charset="0"/>
                <a:cs typeface="Arial" pitchFamily="34" charset="0"/>
              </a:rPr>
              <a:t> Από την άλλη υφίσταται η άποψη ότι περισσότερος ανταγωνισμός στον τραπεζικό κλάδο οδηγεί σε μείωση των κερδών και οι τράπεζες για να αντισταθμίσουν τις απώλειες είναι πρόθυμες να αναλάβουν υψηλότερο κίνδυνο με αποτέλεσμα να δημιουργούνται εγγενείς αστάθειες (</a:t>
            </a:r>
            <a:r>
              <a:rPr lang="en-US" sz="3100" smtClean="0">
                <a:latin typeface="Arial" pitchFamily="34" charset="0"/>
                <a:cs typeface="Arial" pitchFamily="34" charset="0"/>
              </a:rPr>
              <a:t>Keeley, 1990).</a:t>
            </a:r>
            <a:r>
              <a:rPr lang="el-GR" sz="3100" smtClean="0">
                <a:latin typeface="Arial" pitchFamily="34" charset="0"/>
                <a:cs typeface="Arial" pitchFamily="34" charset="0"/>
              </a:rPr>
              <a:t> </a:t>
            </a:r>
          </a:p>
          <a:p>
            <a:pPr eaLnBrk="1" hangingPunct="1"/>
            <a:endParaRPr lang="el-GR" smtClean="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1 - Τίτλος"/>
          <p:cNvSpPr>
            <a:spLocks noGrp="1"/>
          </p:cNvSpPr>
          <p:nvPr>
            <p:ph type="title"/>
          </p:nvPr>
        </p:nvSpPr>
        <p:spPr>
          <a:xfrm>
            <a:off x="457200" y="274638"/>
            <a:ext cx="8229600" cy="868362"/>
          </a:xfrm>
        </p:spPr>
        <p:txBody>
          <a:bodyPr/>
          <a:lstStyle/>
          <a:p>
            <a:pPr eaLnBrk="1" hangingPunct="1"/>
            <a:r>
              <a:rPr lang="el-GR" b="1" smtClean="0"/>
              <a:t>ΑΝΤΑΓΩΝΙΣΜΟΣ ΚΑΙ ΑΝΑΠΤΥΞΗ</a:t>
            </a:r>
          </a:p>
        </p:txBody>
      </p:sp>
      <p:sp>
        <p:nvSpPr>
          <p:cNvPr id="79875" name="2 - Θέση περιεχομένου"/>
          <p:cNvSpPr>
            <a:spLocks noGrp="1"/>
          </p:cNvSpPr>
          <p:nvPr>
            <p:ph idx="1"/>
          </p:nvPr>
        </p:nvSpPr>
        <p:spPr>
          <a:xfrm>
            <a:off x="0" y="1428750"/>
            <a:ext cx="9001125" cy="5214938"/>
          </a:xfrm>
        </p:spPr>
        <p:txBody>
          <a:bodyPr/>
          <a:lstStyle/>
          <a:p>
            <a:pPr eaLnBrk="1" hangingPunct="1">
              <a:lnSpc>
                <a:spcPct val="80000"/>
              </a:lnSpc>
            </a:pPr>
            <a:r>
              <a:rPr lang="el-GR" smtClean="0">
                <a:latin typeface="Arial" pitchFamily="34" charset="0"/>
                <a:cs typeface="Arial" pitchFamily="34" charset="0"/>
              </a:rPr>
              <a:t>Βλέπουμε λοιπόν ότι ναι μεν ο ανταγωνισμός οδηγεί σε αποτελεσματικότητα και άρα σε υψηλότερα επίπεδα ανάπτυξης, αλλά κάτι τέτοιο μπορεί να οδηγήσει σε αστάθειες με ολέθρια βραχυχρόνια αποτελέσματα.</a:t>
            </a:r>
          </a:p>
          <a:p>
            <a:pPr eaLnBrk="1" hangingPunct="1">
              <a:lnSpc>
                <a:spcPct val="80000"/>
              </a:lnSpc>
            </a:pPr>
            <a:r>
              <a:rPr lang="el-GR" smtClean="0">
                <a:latin typeface="Arial" pitchFamily="34" charset="0"/>
                <a:cs typeface="Arial" pitchFamily="34" charset="0"/>
              </a:rPr>
              <a:t>Η συζήτηση τείνει να μετατεθεί στο κατά πόσο η ρύθμιση του τραπεζικού συστήματος είναι αποτελεσματική έτσι ώστε να αποτρέπεται η επιλογή ανάληψης υψηλού κινδύνου από τις τράπεζες.</a:t>
            </a:r>
          </a:p>
          <a:p>
            <a:pPr eaLnBrk="1" hangingPunct="1"/>
            <a:endParaRPr lang="el-GR" smtClean="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1 - Τίτλος"/>
          <p:cNvSpPr>
            <a:spLocks noGrp="1"/>
          </p:cNvSpPr>
          <p:nvPr>
            <p:ph type="title"/>
          </p:nvPr>
        </p:nvSpPr>
        <p:spPr>
          <a:xfrm>
            <a:off x="457200" y="274638"/>
            <a:ext cx="8229600" cy="511175"/>
          </a:xfrm>
        </p:spPr>
        <p:txBody>
          <a:bodyPr/>
          <a:lstStyle/>
          <a:p>
            <a:pPr eaLnBrk="1" hangingPunct="1"/>
            <a:r>
              <a:rPr lang="el-GR" sz="3600" b="1" smtClean="0"/>
              <a:t>ΜΕΤΡΗΣΗ ΤΟΥ ΑΝΤΑΓΩΝΙΣΜΟΥ</a:t>
            </a:r>
          </a:p>
        </p:txBody>
      </p:sp>
      <p:sp>
        <p:nvSpPr>
          <p:cNvPr id="80899" name="2 - Θέση περιεχομένου"/>
          <p:cNvSpPr>
            <a:spLocks noGrp="1"/>
          </p:cNvSpPr>
          <p:nvPr>
            <p:ph idx="1"/>
          </p:nvPr>
        </p:nvSpPr>
        <p:spPr>
          <a:xfrm>
            <a:off x="142875" y="928688"/>
            <a:ext cx="8786813" cy="5715000"/>
          </a:xfrm>
        </p:spPr>
        <p:txBody>
          <a:bodyPr/>
          <a:lstStyle/>
          <a:p>
            <a:pPr eaLnBrk="1" hangingPunct="1">
              <a:lnSpc>
                <a:spcPct val="80000"/>
              </a:lnSpc>
            </a:pPr>
            <a:r>
              <a:rPr lang="el-GR" smtClean="0">
                <a:latin typeface="Arial" pitchFamily="34" charset="0"/>
                <a:cs typeface="Arial" pitchFamily="34" charset="0"/>
              </a:rPr>
              <a:t>Υπάρχουν διάφοροι τρόποι μέτρησης του επιπέδου του ανταγωνισμού του τραπεζικού κλάδου, οι οποίοι θα πρέπει να εξετάζονται συμπληρωματικά</a:t>
            </a:r>
          </a:p>
          <a:p>
            <a:pPr eaLnBrk="1" hangingPunct="1">
              <a:lnSpc>
                <a:spcPct val="80000"/>
              </a:lnSpc>
            </a:pPr>
            <a:r>
              <a:rPr lang="el-GR" smtClean="0">
                <a:latin typeface="Arial" pitchFamily="34" charset="0"/>
                <a:cs typeface="Arial" pitchFamily="34" charset="0"/>
              </a:rPr>
              <a:t>Όλοι προκύπτουν από τη θεωρία βιομηχανικής οργάνωσης και οι συνηθέστεροι και βασικότεροι περιλαμβάνουν τους δείκτες συγκέντρωσης (</a:t>
            </a:r>
            <a:r>
              <a:rPr lang="en-US" smtClean="0">
                <a:latin typeface="Arial" pitchFamily="34" charset="0"/>
                <a:cs typeface="Arial" pitchFamily="34" charset="0"/>
              </a:rPr>
              <a:t>structural methods)</a:t>
            </a:r>
            <a:r>
              <a:rPr lang="el-GR" smtClean="0">
                <a:latin typeface="Arial" pitchFamily="34" charset="0"/>
                <a:cs typeface="Arial" pitchFamily="34" charset="0"/>
              </a:rPr>
              <a:t> και τις οικονομετρικές μεθόδους </a:t>
            </a:r>
            <a:r>
              <a:rPr lang="en-US" smtClean="0">
                <a:latin typeface="Arial" pitchFamily="34" charset="0"/>
                <a:cs typeface="Arial" pitchFamily="34" charset="0"/>
              </a:rPr>
              <a:t>(non-structural methods)</a:t>
            </a:r>
          </a:p>
          <a:p>
            <a:pPr eaLnBrk="1" hangingPunct="1">
              <a:lnSpc>
                <a:spcPct val="80000"/>
              </a:lnSpc>
            </a:pPr>
            <a:r>
              <a:rPr lang="el-GR" smtClean="0">
                <a:latin typeface="Arial" pitchFamily="34" charset="0"/>
                <a:cs typeface="Arial" pitchFamily="34" charset="0"/>
              </a:rPr>
              <a:t>Οι τελευταίες αναφέρονται κυρίως στις μεθόδους των </a:t>
            </a:r>
            <a:r>
              <a:rPr lang="en-US" smtClean="0">
                <a:latin typeface="Arial" pitchFamily="34" charset="0"/>
                <a:cs typeface="Arial" pitchFamily="34" charset="0"/>
              </a:rPr>
              <a:t>Appelbaum-Bresnahan-Lau </a:t>
            </a:r>
            <a:r>
              <a:rPr lang="el-GR" smtClean="0">
                <a:latin typeface="Arial" pitchFamily="34" charset="0"/>
                <a:cs typeface="Arial" pitchFamily="34" charset="0"/>
              </a:rPr>
              <a:t>και στη μέθοδο των </a:t>
            </a:r>
            <a:r>
              <a:rPr lang="en-US" smtClean="0">
                <a:latin typeface="Arial" pitchFamily="34" charset="0"/>
                <a:cs typeface="Arial" pitchFamily="34" charset="0"/>
              </a:rPr>
              <a:t>Panzar-Rosse.</a:t>
            </a:r>
            <a:endParaRPr lang="el-GR" smtClean="0">
              <a:latin typeface="Arial" pitchFamily="34" charset="0"/>
              <a:cs typeface="Arial" pitchFamily="34" charset="0"/>
            </a:endParaRPr>
          </a:p>
          <a:p>
            <a:pPr eaLnBrk="1" hangingPunct="1"/>
            <a:endParaRPr lang="el-GR" smtClean="0">
              <a:latin typeface="Arial" pitchFamily="34" charset="0"/>
              <a:cs typeface="Arial" pitchFamily="34" charset="0"/>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1 - Τίτλος"/>
          <p:cNvSpPr>
            <a:spLocks noGrp="1"/>
          </p:cNvSpPr>
          <p:nvPr>
            <p:ph type="title"/>
          </p:nvPr>
        </p:nvSpPr>
        <p:spPr>
          <a:xfrm>
            <a:off x="457200" y="274638"/>
            <a:ext cx="8229600" cy="296862"/>
          </a:xfrm>
        </p:spPr>
        <p:txBody>
          <a:bodyPr/>
          <a:lstStyle/>
          <a:p>
            <a:pPr eaLnBrk="1" hangingPunct="1"/>
            <a:r>
              <a:rPr lang="el-GR" sz="3600" b="1" smtClean="0"/>
              <a:t>ΜΕΤΡΗΣΗ ΤΟΥ ΑΝΤΑΓΩΝΙΣΜΟΥ</a:t>
            </a:r>
          </a:p>
        </p:txBody>
      </p:sp>
      <p:sp>
        <p:nvSpPr>
          <p:cNvPr id="81923" name="2 - Θέση περιεχομένου"/>
          <p:cNvSpPr>
            <a:spLocks noGrp="1"/>
          </p:cNvSpPr>
          <p:nvPr>
            <p:ph idx="1"/>
          </p:nvPr>
        </p:nvSpPr>
        <p:spPr>
          <a:xfrm>
            <a:off x="142875" y="714375"/>
            <a:ext cx="8858250" cy="6000750"/>
          </a:xfrm>
        </p:spPr>
        <p:txBody>
          <a:bodyPr/>
          <a:lstStyle/>
          <a:p>
            <a:pPr eaLnBrk="1" hangingPunct="1">
              <a:lnSpc>
                <a:spcPct val="80000"/>
              </a:lnSpc>
            </a:pPr>
            <a:r>
              <a:rPr lang="el-GR" smtClean="0">
                <a:latin typeface="Arial" pitchFamily="34" charset="0"/>
                <a:cs typeface="Arial" pitchFamily="34" charset="0"/>
              </a:rPr>
              <a:t>Πρόκειται για τους δείκτες συγκέντρωσης και τον δείκτη των </a:t>
            </a:r>
            <a:r>
              <a:rPr lang="en-US" smtClean="0">
                <a:latin typeface="Arial" pitchFamily="34" charset="0"/>
                <a:cs typeface="Arial" pitchFamily="34" charset="0"/>
              </a:rPr>
              <a:t>Herfindahl-Hirchman</a:t>
            </a:r>
            <a:r>
              <a:rPr lang="el-GR" smtClean="0">
                <a:latin typeface="Arial" pitchFamily="34" charset="0"/>
                <a:cs typeface="Arial" pitchFamily="34" charset="0"/>
              </a:rPr>
              <a:t>.</a:t>
            </a:r>
          </a:p>
          <a:p>
            <a:pPr eaLnBrk="1" hangingPunct="1">
              <a:lnSpc>
                <a:spcPct val="80000"/>
              </a:lnSpc>
            </a:pPr>
            <a:r>
              <a:rPr lang="el-GR" smtClean="0">
                <a:latin typeface="Arial" pitchFamily="34" charset="0"/>
                <a:cs typeface="Arial" pitchFamily="34" charset="0"/>
              </a:rPr>
              <a:t>Οι πρώτοι υπολογίζονται από το άθροισμα των μεριδίων των μεγαλύτερων τραπεζών της αγοράς, συνήθως των 3 ή των 5.</a:t>
            </a:r>
          </a:p>
          <a:p>
            <a:pPr eaLnBrk="1" hangingPunct="1">
              <a:lnSpc>
                <a:spcPct val="80000"/>
              </a:lnSpc>
            </a:pPr>
            <a:r>
              <a:rPr lang="el-GR" smtClean="0">
                <a:latin typeface="Arial" pitchFamily="34" charset="0"/>
                <a:cs typeface="Arial" pitchFamily="34" charset="0"/>
              </a:rPr>
              <a:t>Ο δείκτης των </a:t>
            </a:r>
            <a:r>
              <a:rPr lang="en-US" smtClean="0">
                <a:latin typeface="Arial" pitchFamily="34" charset="0"/>
                <a:cs typeface="Arial" pitchFamily="34" charset="0"/>
              </a:rPr>
              <a:t>Herfindahl-Hirchman</a:t>
            </a:r>
            <a:r>
              <a:rPr lang="el-GR" smtClean="0">
                <a:latin typeface="Arial" pitchFamily="34" charset="0"/>
                <a:cs typeface="Arial" pitchFamily="34" charset="0"/>
              </a:rPr>
              <a:t> υπολογίζεται βάση του τύπου Η=Σ(</a:t>
            </a:r>
            <a:r>
              <a:rPr lang="en-US" smtClean="0">
                <a:latin typeface="Arial" pitchFamily="34" charset="0"/>
                <a:cs typeface="Arial" pitchFamily="34" charset="0"/>
              </a:rPr>
              <a:t>s</a:t>
            </a:r>
            <a:r>
              <a:rPr lang="en-US" baseline="30000" smtClean="0">
                <a:latin typeface="Arial" pitchFamily="34" charset="0"/>
                <a:cs typeface="Arial" pitchFamily="34" charset="0"/>
              </a:rPr>
              <a:t>2</a:t>
            </a:r>
            <a:r>
              <a:rPr lang="en-US" smtClean="0">
                <a:latin typeface="Arial" pitchFamily="34" charset="0"/>
                <a:cs typeface="Arial" pitchFamily="34" charset="0"/>
              </a:rPr>
              <a:t>), </a:t>
            </a:r>
            <a:r>
              <a:rPr lang="el-GR" smtClean="0">
                <a:latin typeface="Arial" pitchFamily="34" charset="0"/>
                <a:cs typeface="Arial" pitchFamily="34" charset="0"/>
              </a:rPr>
              <a:t>όπου </a:t>
            </a:r>
            <a:r>
              <a:rPr lang="en-US" smtClean="0">
                <a:latin typeface="Arial" pitchFamily="34" charset="0"/>
                <a:cs typeface="Arial" pitchFamily="34" charset="0"/>
              </a:rPr>
              <a:t>s </a:t>
            </a:r>
            <a:r>
              <a:rPr lang="el-GR" smtClean="0">
                <a:latin typeface="Arial" pitchFamily="34" charset="0"/>
                <a:cs typeface="Arial" pitchFamily="34" charset="0"/>
              </a:rPr>
              <a:t>είναι το μερίδιο της κάθε τράπεζας στην αγορά.</a:t>
            </a:r>
          </a:p>
          <a:p>
            <a:pPr eaLnBrk="1" hangingPunct="1">
              <a:lnSpc>
                <a:spcPct val="80000"/>
              </a:lnSpc>
            </a:pPr>
            <a:r>
              <a:rPr lang="el-GR" smtClean="0">
                <a:latin typeface="Arial" pitchFamily="34" charset="0"/>
                <a:cs typeface="Arial" pitchFamily="34" charset="0"/>
              </a:rPr>
              <a:t>Και στις 2 περιπτώσεις υψηλότεροι δείκτες σχετίζονται με υψηλότερη συγκέντρωση.</a:t>
            </a:r>
          </a:p>
          <a:p>
            <a:pPr eaLnBrk="1" hangingPunct="1">
              <a:lnSpc>
                <a:spcPct val="80000"/>
              </a:lnSpc>
            </a:pPr>
            <a:r>
              <a:rPr lang="el-GR" smtClean="0">
                <a:latin typeface="Arial" pitchFamily="34" charset="0"/>
                <a:cs typeface="Arial" pitchFamily="34" charset="0"/>
              </a:rPr>
              <a:t>Υπάρχουν όμως κάποια βασικά προβλήματα με τη χρήση μόνο αυτών των δεικτών για τη μέτρηση της δομής του τραπεζικού κλάδου.</a:t>
            </a:r>
          </a:p>
          <a:p>
            <a:pPr eaLnBrk="1" hangingPunct="1"/>
            <a:endParaRPr lang="el-GR" smtClean="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1 - Τίτλος"/>
          <p:cNvSpPr>
            <a:spLocks noGrp="1"/>
          </p:cNvSpPr>
          <p:nvPr>
            <p:ph type="title"/>
          </p:nvPr>
        </p:nvSpPr>
        <p:spPr>
          <a:xfrm>
            <a:off x="457200" y="274638"/>
            <a:ext cx="8229600" cy="225425"/>
          </a:xfrm>
        </p:spPr>
        <p:txBody>
          <a:bodyPr/>
          <a:lstStyle/>
          <a:p>
            <a:pPr eaLnBrk="1" hangingPunct="1"/>
            <a:r>
              <a:rPr lang="el-GR" sz="3600" b="1" smtClean="0"/>
              <a:t>ΜΕΤΡΗΣΗ ΤΟΥ ΑΝΤΑΓΩΝΙΣΜΟΥ</a:t>
            </a:r>
          </a:p>
        </p:txBody>
      </p:sp>
      <p:sp>
        <p:nvSpPr>
          <p:cNvPr id="82947" name="2 - Θέση περιεχομένου"/>
          <p:cNvSpPr>
            <a:spLocks noGrp="1"/>
          </p:cNvSpPr>
          <p:nvPr>
            <p:ph idx="1"/>
          </p:nvPr>
        </p:nvSpPr>
        <p:spPr>
          <a:xfrm>
            <a:off x="0" y="642938"/>
            <a:ext cx="9001125" cy="6215062"/>
          </a:xfrm>
        </p:spPr>
        <p:txBody>
          <a:bodyPr/>
          <a:lstStyle/>
          <a:p>
            <a:pPr eaLnBrk="1" hangingPunct="1">
              <a:lnSpc>
                <a:spcPct val="80000"/>
              </a:lnSpc>
            </a:pPr>
            <a:r>
              <a:rPr lang="el-GR" sz="3000" smtClean="0">
                <a:latin typeface="Arial" pitchFamily="34" charset="0"/>
                <a:cs typeface="Arial" pitchFamily="34" charset="0"/>
              </a:rPr>
              <a:t>Αν οι δείκτες που αναφέραμε μετρούσαν σωστά το βαθμό ολιγοπωλιακής δομής τότε η σχέση τους με τα κέρδη θα ήταν θετική. Στην πραγματικότητα αυτό δεν ισχύει για 2 βασικούς λόγους:</a:t>
            </a:r>
          </a:p>
          <a:p>
            <a:pPr eaLnBrk="1" hangingPunct="1">
              <a:lnSpc>
                <a:spcPct val="80000"/>
              </a:lnSpc>
            </a:pPr>
            <a:r>
              <a:rPr lang="el-GR" sz="3000" u="sng" smtClean="0">
                <a:latin typeface="Arial" pitchFamily="34" charset="0"/>
                <a:cs typeface="Arial" pitchFamily="34" charset="0"/>
              </a:rPr>
              <a:t>Ο πρώτος </a:t>
            </a:r>
            <a:r>
              <a:rPr lang="el-GR" sz="3000" smtClean="0">
                <a:latin typeface="Arial" pitchFamily="34" charset="0"/>
                <a:cs typeface="Arial" pitchFamily="34" charset="0"/>
              </a:rPr>
              <a:t>έχει να κάνει με το ότι οι δείκτες συγκέντρωσης δεν συμπεριλαμβάνουν τα διάφορα υποκατάστατα των τραπεζικών προϊόντων που μπορεί να παρέχονται από άλλες επιχειρήσεις, ενώ με τη σημερινή παγκοσμιοποιημένη αγορά είναι δύσκολο να προσδιοριστούν τα όρια της αγοράς.</a:t>
            </a:r>
          </a:p>
          <a:p>
            <a:pPr eaLnBrk="1" hangingPunct="1">
              <a:lnSpc>
                <a:spcPct val="80000"/>
              </a:lnSpc>
            </a:pPr>
            <a:r>
              <a:rPr lang="el-GR" sz="3000" u="sng" smtClean="0">
                <a:latin typeface="Arial" pitchFamily="34" charset="0"/>
                <a:cs typeface="Arial" pitchFamily="34" charset="0"/>
              </a:rPr>
              <a:t>Ο δεύτερος </a:t>
            </a:r>
            <a:r>
              <a:rPr lang="el-GR" sz="3000" smtClean="0">
                <a:latin typeface="Arial" pitchFamily="34" charset="0"/>
                <a:cs typeface="Arial" pitchFamily="34" charset="0"/>
              </a:rPr>
              <a:t>λόγος είναι ότι οι αποτελεσματικές τράπεζες θα τείνουν να αποσπούν υψηλότερο μερίδιο της αγοράς και υψηλότερα κέρδη όχι γιατί έχουν ολιγοπωλιακή δύναμη αλλά γιατί ακριβώς είναι πιο αποτελεσματικές.</a:t>
            </a:r>
          </a:p>
          <a:p>
            <a:pPr eaLnBrk="1" hangingPunct="1"/>
            <a:endParaRPr lang="el-GR" sz="280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685800" y="0"/>
            <a:ext cx="7772400" cy="1125538"/>
          </a:xfrm>
        </p:spPr>
        <p:txBody>
          <a:bodyPr rtlCol="0">
            <a:normAutofit fontScale="90000"/>
          </a:bodyPr>
          <a:lstStyle/>
          <a:p>
            <a:pPr eaLnBrk="1" fontAlgn="auto" hangingPunct="1">
              <a:spcAft>
                <a:spcPts val="0"/>
              </a:spcAft>
              <a:defRPr/>
            </a:pPr>
            <a:r>
              <a:rPr lang="el-GR" sz="3600" b="1" dirty="0" smtClean="0">
                <a:latin typeface="Arial" pitchFamily="34" charset="0"/>
                <a:cs typeface="Arial" pitchFamily="34" charset="0"/>
              </a:rPr>
              <a:t>Χρηματοδότηση Επιχειρήσεων και Οργανισμών: Κίνδυνος και Απόδοση</a:t>
            </a:r>
          </a:p>
        </p:txBody>
      </p:sp>
      <p:sp>
        <p:nvSpPr>
          <p:cNvPr id="12291" name="Rectangle 3"/>
          <p:cNvSpPr>
            <a:spLocks noGrp="1" noChangeArrowheads="1"/>
          </p:cNvSpPr>
          <p:nvPr>
            <p:ph type="body" idx="1"/>
          </p:nvPr>
        </p:nvSpPr>
        <p:spPr>
          <a:xfrm>
            <a:off x="214313" y="1196975"/>
            <a:ext cx="8786812" cy="4899025"/>
          </a:xfrm>
        </p:spPr>
        <p:txBody>
          <a:bodyPr/>
          <a:lstStyle/>
          <a:p>
            <a:pPr eaLnBrk="1" hangingPunct="1"/>
            <a:r>
              <a:rPr lang="el-GR" smtClean="0">
                <a:latin typeface="Arial" pitchFamily="34" charset="0"/>
                <a:cs typeface="Arial" pitchFamily="34" charset="0"/>
              </a:rPr>
              <a:t>Για επενδύσεις που έχουν διαφορετικό  κίνδυνο και διαφορετική  προσδοκώμενη απόδοση για το ίδιο χρονικό διάστημα, συγκρίνουμε τον συντελεστή μεταβλητότητας, που μετρά τον κίνδυνο ανά μονάδα προσδοκώμενης απόδοσης.</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1 - Τίτλος"/>
          <p:cNvSpPr>
            <a:spLocks noGrp="1"/>
          </p:cNvSpPr>
          <p:nvPr>
            <p:ph type="title"/>
          </p:nvPr>
        </p:nvSpPr>
        <p:spPr>
          <a:xfrm>
            <a:off x="457200" y="274638"/>
            <a:ext cx="8229600" cy="439737"/>
          </a:xfrm>
        </p:spPr>
        <p:txBody>
          <a:bodyPr/>
          <a:lstStyle/>
          <a:p>
            <a:pPr eaLnBrk="1" hangingPunct="1"/>
            <a:r>
              <a:rPr lang="el-GR" b="1" smtClean="0"/>
              <a:t>ΜΕΤΡΗΣΗ ΤΟΥ ΑΝΤΑΓΩΝΙΣΜΟΥ</a:t>
            </a:r>
            <a:endParaRPr lang="el-GR" smtClean="0"/>
          </a:p>
        </p:txBody>
      </p:sp>
      <p:sp>
        <p:nvSpPr>
          <p:cNvPr id="83971" name="2 - Θέση περιεχομένου"/>
          <p:cNvSpPr>
            <a:spLocks noGrp="1"/>
          </p:cNvSpPr>
          <p:nvPr>
            <p:ph idx="1"/>
          </p:nvPr>
        </p:nvSpPr>
        <p:spPr>
          <a:xfrm>
            <a:off x="214313" y="1000125"/>
            <a:ext cx="8715375" cy="5572125"/>
          </a:xfrm>
        </p:spPr>
        <p:txBody>
          <a:bodyPr/>
          <a:lstStyle/>
          <a:p>
            <a:pPr eaLnBrk="1" hangingPunct="1">
              <a:lnSpc>
                <a:spcPct val="90000"/>
              </a:lnSpc>
            </a:pPr>
            <a:r>
              <a:rPr lang="el-GR" smtClean="0">
                <a:latin typeface="Arial" pitchFamily="34" charset="0"/>
                <a:cs typeface="Arial" pitchFamily="34" charset="0"/>
              </a:rPr>
              <a:t>Για να φτάσουμε στην οικονομετρική εκτίμηση θα πρέπει πρώτα να κατασκευάσουμε ένα απλό θεωρητικό υπόδειγμα του τραπεζικού κλάδου στο οποίο θα επιτρέπεται η ύπαρξη μονοπωλιακών χαρακτηριστικών.</a:t>
            </a:r>
          </a:p>
          <a:p>
            <a:pPr eaLnBrk="1" hangingPunct="1">
              <a:lnSpc>
                <a:spcPct val="90000"/>
              </a:lnSpc>
            </a:pPr>
            <a:r>
              <a:rPr lang="el-GR" smtClean="0">
                <a:latin typeface="Arial" pitchFamily="34" charset="0"/>
                <a:cs typeface="Arial" pitchFamily="34" charset="0"/>
              </a:rPr>
              <a:t>Υποθέτουμε ότι οι τράπεζες παράγουν δάνεια, χρησιμοποιώντας τις καταθέσεις, εργασία και κεφαλαιουχικό εξοπλισμό.</a:t>
            </a:r>
          </a:p>
          <a:p>
            <a:pPr eaLnBrk="1" hangingPunct="1">
              <a:lnSpc>
                <a:spcPct val="90000"/>
              </a:lnSpc>
            </a:pPr>
            <a:r>
              <a:rPr lang="el-GR" smtClean="0">
                <a:latin typeface="Arial" pitchFamily="34" charset="0"/>
                <a:cs typeface="Arial" pitchFamily="34" charset="0"/>
              </a:rPr>
              <a:t>Υποθέτουμε επίσης ότι στόχος των τραπεζών είναι η μεγιστοποίηση του κέρδους.</a:t>
            </a:r>
          </a:p>
          <a:p>
            <a:pPr eaLnBrk="1" hangingPunct="1"/>
            <a:endParaRPr lang="el-GR" smtClean="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1 - Τίτλος"/>
          <p:cNvSpPr>
            <a:spLocks noGrp="1"/>
          </p:cNvSpPr>
          <p:nvPr>
            <p:ph type="title"/>
          </p:nvPr>
        </p:nvSpPr>
        <p:spPr>
          <a:xfrm>
            <a:off x="457200" y="274638"/>
            <a:ext cx="8229600" cy="368300"/>
          </a:xfrm>
        </p:spPr>
        <p:txBody>
          <a:bodyPr/>
          <a:lstStyle/>
          <a:p>
            <a:pPr eaLnBrk="1" hangingPunct="1"/>
            <a:r>
              <a:rPr lang="el-GR" sz="3600" b="1" smtClean="0"/>
              <a:t>ΑΠΟΤΕΛΕΣΜΑΤΑ ΕΜΠΕΙΡΙΚΩΝ ΕΡΕΥΝΩΝ</a:t>
            </a:r>
          </a:p>
        </p:txBody>
      </p:sp>
      <p:sp>
        <p:nvSpPr>
          <p:cNvPr id="84995" name="2 - Θέση περιεχομένου"/>
          <p:cNvSpPr>
            <a:spLocks noGrp="1"/>
          </p:cNvSpPr>
          <p:nvPr>
            <p:ph idx="1"/>
          </p:nvPr>
        </p:nvSpPr>
        <p:spPr>
          <a:xfrm>
            <a:off x="457200" y="1000125"/>
            <a:ext cx="8229600" cy="5126038"/>
          </a:xfrm>
        </p:spPr>
        <p:txBody>
          <a:bodyPr/>
          <a:lstStyle/>
          <a:p>
            <a:pPr eaLnBrk="1" hangingPunct="1">
              <a:lnSpc>
                <a:spcPct val="90000"/>
              </a:lnSpc>
            </a:pPr>
            <a:r>
              <a:rPr lang="el-GR" smtClean="0">
                <a:latin typeface="Arial" pitchFamily="34" charset="0"/>
                <a:cs typeface="Arial" pitchFamily="34" charset="0"/>
              </a:rPr>
              <a:t>Οι περισσότεροι κλάδοι χαρακτηρίζονται από μονοπωλιακό ανταγωνισμό.</a:t>
            </a:r>
          </a:p>
          <a:p>
            <a:pPr eaLnBrk="1" hangingPunct="1">
              <a:lnSpc>
                <a:spcPct val="90000"/>
              </a:lnSpc>
            </a:pPr>
            <a:r>
              <a:rPr lang="el-GR" smtClean="0">
                <a:latin typeface="Arial" pitchFamily="34" charset="0"/>
                <a:cs typeface="Arial" pitchFamily="34" charset="0"/>
              </a:rPr>
              <a:t>Υπάρχουν κάποια στοιχεία ολιγοπωλίου σε κλάδους χωρών όπως η Ελλάδα και οι χώρες της τέως Σοβιετικής Ένωσης.</a:t>
            </a:r>
          </a:p>
          <a:p>
            <a:pPr eaLnBrk="1" hangingPunct="1">
              <a:lnSpc>
                <a:spcPct val="90000"/>
              </a:lnSpc>
            </a:pPr>
            <a:r>
              <a:rPr lang="el-GR" smtClean="0">
                <a:latin typeface="Arial" pitchFamily="34" charset="0"/>
                <a:cs typeface="Arial" pitchFamily="34" charset="0"/>
              </a:rPr>
              <a:t>Ολιγοπώλια υπάρχουν κυρίως εκεί που υφίστανται συμφωνίες μεταξύ των τραπεζών για τη διατήρηση της διαφοράς μεταξύ επιτοκίου δανεισμού και καταθέσεων σε πολύ υψηλό επίπεδο.</a:t>
            </a:r>
          </a:p>
          <a:p>
            <a:pPr eaLnBrk="1" hangingPunct="1"/>
            <a:endParaRPr lang="el-GR" smtClean="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1 - Τίτλος"/>
          <p:cNvSpPr>
            <a:spLocks noGrp="1"/>
          </p:cNvSpPr>
          <p:nvPr>
            <p:ph type="title"/>
          </p:nvPr>
        </p:nvSpPr>
        <p:spPr>
          <a:xfrm>
            <a:off x="457200" y="274638"/>
            <a:ext cx="8229600" cy="439737"/>
          </a:xfrm>
        </p:spPr>
        <p:txBody>
          <a:bodyPr/>
          <a:lstStyle/>
          <a:p>
            <a:pPr eaLnBrk="1" hangingPunct="1"/>
            <a:r>
              <a:rPr lang="el-GR" sz="3600" b="1" smtClean="0"/>
              <a:t>ΠΟΛΙΤΙΚΗ ΡΥΘΜΙΣΗΣ</a:t>
            </a:r>
          </a:p>
        </p:txBody>
      </p:sp>
      <p:sp>
        <p:nvSpPr>
          <p:cNvPr id="86019" name="2 - Θέση περιεχομένου"/>
          <p:cNvSpPr>
            <a:spLocks noGrp="1"/>
          </p:cNvSpPr>
          <p:nvPr>
            <p:ph idx="1"/>
          </p:nvPr>
        </p:nvSpPr>
        <p:spPr>
          <a:xfrm>
            <a:off x="214313" y="857250"/>
            <a:ext cx="8786812" cy="5643563"/>
          </a:xfrm>
        </p:spPr>
        <p:txBody>
          <a:bodyPr/>
          <a:lstStyle/>
          <a:p>
            <a:pPr eaLnBrk="1" hangingPunct="1">
              <a:lnSpc>
                <a:spcPct val="80000"/>
              </a:lnSpc>
            </a:pPr>
            <a:r>
              <a:rPr lang="el-GR" smtClean="0">
                <a:latin typeface="Arial" pitchFamily="34" charset="0"/>
                <a:cs typeface="Arial" pitchFamily="34" charset="0"/>
              </a:rPr>
              <a:t>Μετά την απελευθέρωση των τραπεζικών αγορών στα μέσα της δεκαετίας του 80 οι πολιτικές ρύθμισης του κλάδου περιορίστηκαν σταδιακά.</a:t>
            </a:r>
          </a:p>
          <a:p>
            <a:pPr eaLnBrk="1" hangingPunct="1">
              <a:lnSpc>
                <a:spcPct val="80000"/>
              </a:lnSpc>
            </a:pPr>
            <a:r>
              <a:rPr lang="el-GR" smtClean="0">
                <a:latin typeface="Arial" pitchFamily="34" charset="0"/>
                <a:cs typeface="Arial" pitchFamily="34" charset="0"/>
              </a:rPr>
              <a:t>Ο τραπεζικός κλάδος αφέθηκε να λειτουργήσει στα πλαίσια των κανόνων της ζήτησης και της προσφοράς και αρκετές κρατικές τράπεζες ιδιωτικοποιήθηκαν.</a:t>
            </a:r>
          </a:p>
          <a:p>
            <a:pPr eaLnBrk="1" hangingPunct="1">
              <a:lnSpc>
                <a:spcPct val="80000"/>
              </a:lnSpc>
            </a:pPr>
            <a:r>
              <a:rPr lang="el-GR" smtClean="0">
                <a:latin typeface="Arial" pitchFamily="34" charset="0"/>
                <a:cs typeface="Arial" pitchFamily="34" charset="0"/>
              </a:rPr>
              <a:t>Διαφαίνεται όμως ότι η αποτελεσματική ρύθμιση είναι απαραίτητη γιατί σε χώρες πως η Ελλάδα οι αγορές οικειοποιήθηκαν από τις τράπεζες ενώ σε χώρες όπως οι ΗΠΑ ο ανταγωνισμός οδήγησε σε αύξηση των κινδύνων.</a:t>
            </a:r>
          </a:p>
          <a:p>
            <a:pPr eaLnBrk="1" hangingPunct="1"/>
            <a:endParaRPr lang="el-GR" smtClean="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1 - Τίτλος"/>
          <p:cNvSpPr>
            <a:spLocks noGrp="1"/>
          </p:cNvSpPr>
          <p:nvPr>
            <p:ph type="title"/>
          </p:nvPr>
        </p:nvSpPr>
        <p:spPr>
          <a:xfrm>
            <a:off x="457200" y="274638"/>
            <a:ext cx="8229600" cy="439737"/>
          </a:xfrm>
        </p:spPr>
        <p:txBody>
          <a:bodyPr/>
          <a:lstStyle/>
          <a:p>
            <a:pPr eaLnBrk="1" hangingPunct="1"/>
            <a:r>
              <a:rPr lang="el-GR" sz="4000" b="1" smtClean="0"/>
              <a:t>ΕΙΣΡΟΕΣ ΚΑΙ ΕΚΡΟΕΣ ΤΩΝ ΤΡΑΠΕΖΩΝ</a:t>
            </a:r>
          </a:p>
        </p:txBody>
      </p:sp>
      <p:sp>
        <p:nvSpPr>
          <p:cNvPr id="87043" name="2 - Θέση περιεχομένου"/>
          <p:cNvSpPr>
            <a:spLocks noGrp="1"/>
          </p:cNvSpPr>
          <p:nvPr>
            <p:ph idx="1"/>
          </p:nvPr>
        </p:nvSpPr>
        <p:spPr>
          <a:xfrm>
            <a:off x="0" y="1000125"/>
            <a:ext cx="9144000" cy="5857875"/>
          </a:xfrm>
        </p:spPr>
        <p:txBody>
          <a:bodyPr/>
          <a:lstStyle/>
          <a:p>
            <a:pPr eaLnBrk="1" hangingPunct="1">
              <a:buFont typeface="Arial" pitchFamily="34" charset="0"/>
              <a:buNone/>
            </a:pPr>
            <a:r>
              <a:rPr lang="el-GR" smtClean="0">
                <a:latin typeface="Arial" pitchFamily="34" charset="0"/>
                <a:cs typeface="Arial" pitchFamily="34" charset="0"/>
              </a:rPr>
              <a:t>Η μέτρηση των εισροών (παραγωγικών</a:t>
            </a:r>
          </a:p>
          <a:p>
            <a:pPr eaLnBrk="1" hangingPunct="1">
              <a:buFont typeface="Arial" pitchFamily="34" charset="0"/>
              <a:buNone/>
            </a:pPr>
            <a:r>
              <a:rPr lang="el-GR" smtClean="0">
                <a:latin typeface="Arial" pitchFamily="34" charset="0"/>
                <a:cs typeface="Arial" pitchFamily="34" charset="0"/>
              </a:rPr>
              <a:t>συντελεστών) των τραπεζών είναι σχετικά εύκολη. </a:t>
            </a:r>
          </a:p>
          <a:p>
            <a:pPr eaLnBrk="1" hangingPunct="1">
              <a:buFont typeface="Arial" pitchFamily="34" charset="0"/>
              <a:buNone/>
            </a:pPr>
            <a:r>
              <a:rPr lang="el-GR" smtClean="0">
                <a:latin typeface="Arial" pitchFamily="34" charset="0"/>
                <a:cs typeface="Arial" pitchFamily="34" charset="0"/>
              </a:rPr>
              <a:t>Οι τράπεζες χρησιμοποιούν κεφάλαια που</a:t>
            </a:r>
          </a:p>
          <a:p>
            <a:pPr eaLnBrk="1" hangingPunct="1">
              <a:buFont typeface="Arial" pitchFamily="34" charset="0"/>
              <a:buNone/>
            </a:pPr>
            <a:r>
              <a:rPr lang="el-GR" smtClean="0">
                <a:latin typeface="Arial" pitchFamily="34" charset="0"/>
                <a:cs typeface="Arial" pitchFamily="34" charset="0"/>
              </a:rPr>
              <a:t>αντλούν από καταθέσεις, εργατικό δυναμικό και</a:t>
            </a:r>
          </a:p>
          <a:p>
            <a:pPr eaLnBrk="1" hangingPunct="1">
              <a:buFont typeface="Arial" pitchFamily="34" charset="0"/>
              <a:buNone/>
            </a:pPr>
            <a:r>
              <a:rPr lang="el-GR" smtClean="0">
                <a:latin typeface="Arial" pitchFamily="34" charset="0"/>
                <a:cs typeface="Arial" pitchFamily="34" charset="0"/>
              </a:rPr>
              <a:t>τεχνολογικό και κτιριακό εξοπλισμό.</a:t>
            </a:r>
          </a:p>
          <a:p>
            <a:pPr eaLnBrk="1" hangingPunct="1">
              <a:buFont typeface="Arial" pitchFamily="34" charset="0"/>
              <a:buNone/>
            </a:pPr>
            <a:r>
              <a:rPr lang="el-GR" smtClean="0">
                <a:latin typeface="Arial" pitchFamily="34" charset="0"/>
                <a:cs typeface="Arial" pitchFamily="34" charset="0"/>
              </a:rPr>
              <a:t>Τι παράγουν όμως οι τράπεζες και πώς ακριβώς</a:t>
            </a:r>
          </a:p>
          <a:p>
            <a:pPr eaLnBrk="1" hangingPunct="1">
              <a:buFont typeface="Arial" pitchFamily="34" charset="0"/>
              <a:buNone/>
            </a:pPr>
            <a:r>
              <a:rPr lang="el-GR" smtClean="0">
                <a:latin typeface="Arial" pitchFamily="34" charset="0"/>
                <a:cs typeface="Arial" pitchFamily="34" charset="0"/>
              </a:rPr>
              <a:t>μπορούμε να μετρήσουμε αυτό το προϊόν είναι</a:t>
            </a:r>
          </a:p>
          <a:p>
            <a:pPr eaLnBrk="1" hangingPunct="1">
              <a:buFont typeface="Arial" pitchFamily="34" charset="0"/>
              <a:buNone/>
            </a:pPr>
            <a:r>
              <a:rPr lang="el-GR" smtClean="0">
                <a:latin typeface="Arial" pitchFamily="34" charset="0"/>
                <a:cs typeface="Arial" pitchFamily="34" charset="0"/>
              </a:rPr>
              <a:t>ζητήματα που απασχολούν την οικονομική</a:t>
            </a:r>
          </a:p>
          <a:p>
            <a:pPr eaLnBrk="1" hangingPunct="1">
              <a:buFont typeface="Arial" pitchFamily="34" charset="0"/>
              <a:buNone/>
            </a:pPr>
            <a:r>
              <a:rPr lang="el-GR" smtClean="0">
                <a:latin typeface="Arial" pitchFamily="34" charset="0"/>
                <a:cs typeface="Arial" pitchFamily="34" charset="0"/>
              </a:rPr>
              <a:t>επιστήμη. Η τράπεζα είναι μια επιχείρηση που</a:t>
            </a:r>
          </a:p>
          <a:p>
            <a:pPr eaLnBrk="1" hangingPunct="1">
              <a:buFont typeface="Arial" pitchFamily="34" charset="0"/>
              <a:buNone/>
            </a:pPr>
            <a:r>
              <a:rPr lang="el-GR" smtClean="0">
                <a:latin typeface="Arial" pitchFamily="34" charset="0"/>
                <a:cs typeface="Arial" pitchFamily="34" charset="0"/>
              </a:rPr>
              <a:t>αγοράζει και πουλάει χρήμα.</a:t>
            </a:r>
          </a:p>
          <a:p>
            <a:pPr eaLnBrk="1" hangingPunct="1"/>
            <a:endParaRPr lang="el-GR" smtClean="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1 - Τίτλος"/>
          <p:cNvSpPr>
            <a:spLocks noGrp="1"/>
          </p:cNvSpPr>
          <p:nvPr>
            <p:ph type="title"/>
          </p:nvPr>
        </p:nvSpPr>
        <p:spPr>
          <a:xfrm>
            <a:off x="142875" y="0"/>
            <a:ext cx="8786813" cy="714375"/>
          </a:xfrm>
        </p:spPr>
        <p:txBody>
          <a:bodyPr/>
          <a:lstStyle/>
          <a:p>
            <a:pPr eaLnBrk="1" hangingPunct="1"/>
            <a:r>
              <a:rPr lang="el-GR" sz="3600" b="1" smtClean="0"/>
              <a:t>ΤΡΑΠΕΖΙΚΟ ΠΡΟΪΟΝ</a:t>
            </a:r>
          </a:p>
        </p:txBody>
      </p:sp>
      <p:sp>
        <p:nvSpPr>
          <p:cNvPr id="88067" name="2 - Θέση περιεχομένου"/>
          <p:cNvSpPr>
            <a:spLocks noGrp="1"/>
          </p:cNvSpPr>
          <p:nvPr>
            <p:ph idx="1"/>
          </p:nvPr>
        </p:nvSpPr>
        <p:spPr>
          <a:xfrm>
            <a:off x="142875" y="714375"/>
            <a:ext cx="8858250" cy="6000750"/>
          </a:xfrm>
        </p:spPr>
        <p:txBody>
          <a:bodyPr/>
          <a:lstStyle/>
          <a:p>
            <a:pPr eaLnBrk="1" hangingPunct="1">
              <a:lnSpc>
                <a:spcPct val="80000"/>
              </a:lnSpc>
            </a:pPr>
            <a:r>
              <a:rPr lang="el-GR" smtClean="0"/>
              <a:t>Υπάρχουν 2 βασικοί τρόποι για να μετρηθεί το προϊόν που παράγει μια τράπεζα:</a:t>
            </a:r>
          </a:p>
          <a:p>
            <a:pPr eaLnBrk="1" hangingPunct="1">
              <a:lnSpc>
                <a:spcPct val="80000"/>
              </a:lnSpc>
              <a:buFont typeface="Arial" pitchFamily="34" charset="0"/>
              <a:buNone/>
            </a:pPr>
            <a:r>
              <a:rPr lang="el-GR" smtClean="0"/>
              <a:t>    Πρόκειται για 1) την </a:t>
            </a:r>
            <a:r>
              <a:rPr lang="el-GR" b="1" smtClean="0"/>
              <a:t>προσέγγιση της παραγωγής </a:t>
            </a:r>
            <a:r>
              <a:rPr lang="en-US" smtClean="0"/>
              <a:t>(production approach) </a:t>
            </a:r>
            <a:r>
              <a:rPr lang="el-GR" smtClean="0"/>
              <a:t>και 2) για την </a:t>
            </a:r>
            <a:r>
              <a:rPr lang="el-GR" b="1" smtClean="0"/>
              <a:t>προσέγγιση της διαμεσολάβησης</a:t>
            </a:r>
            <a:r>
              <a:rPr lang="el-GR" smtClean="0"/>
              <a:t> (</a:t>
            </a:r>
            <a:r>
              <a:rPr lang="en-US" smtClean="0"/>
              <a:t>intermediation approach)</a:t>
            </a:r>
          </a:p>
          <a:p>
            <a:pPr eaLnBrk="1" hangingPunct="1">
              <a:lnSpc>
                <a:spcPct val="80000"/>
              </a:lnSpc>
            </a:pPr>
            <a:r>
              <a:rPr lang="el-GR" smtClean="0"/>
              <a:t>Υπό την πρώτη προσέγγιση οι τράπεζες εκλαμβάνονται ως πάροχοι υπηρεσιών για όσους διατηρούν λογαριασμούς.</a:t>
            </a:r>
          </a:p>
          <a:p>
            <a:pPr eaLnBrk="1" hangingPunct="1">
              <a:lnSpc>
                <a:spcPct val="80000"/>
              </a:lnSpc>
            </a:pPr>
            <a:r>
              <a:rPr lang="el-GR" smtClean="0"/>
              <a:t>Συνεπώς το προϊόν μετράται από τον αριθμό και των τύπο των συναλλαγών που διενεργούνται σε συγκεκριμένη χρονική περίοδο.</a:t>
            </a:r>
          </a:p>
          <a:p>
            <a:pPr eaLnBrk="1" hangingPunct="1">
              <a:lnSpc>
                <a:spcPct val="80000"/>
              </a:lnSpc>
            </a:pPr>
            <a:r>
              <a:rPr lang="el-GR" smtClean="0"/>
              <a:t>Αν και αυτή η προσέγγιση είναι εξαιρετική, συνήθως στοιχεία για την εμπειρική μελέτη δεν είναι διαθέσιμα (μειονέκτημα). </a:t>
            </a:r>
          </a:p>
          <a:p>
            <a:pPr eaLnBrk="1" hangingPunct="1"/>
            <a:endParaRPr lang="el-GR" smtClean="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1 - Τίτλος"/>
          <p:cNvSpPr>
            <a:spLocks noGrp="1"/>
          </p:cNvSpPr>
          <p:nvPr>
            <p:ph type="title"/>
          </p:nvPr>
        </p:nvSpPr>
        <p:spPr>
          <a:xfrm>
            <a:off x="214313" y="142875"/>
            <a:ext cx="8715375" cy="642938"/>
          </a:xfrm>
        </p:spPr>
        <p:txBody>
          <a:bodyPr/>
          <a:lstStyle/>
          <a:p>
            <a:pPr eaLnBrk="1" hangingPunct="1"/>
            <a:r>
              <a:rPr lang="el-GR" b="1" smtClean="0"/>
              <a:t>ΤΡΑΠΕΖΙΚΟ ΠΡΟΪΟΝ</a:t>
            </a:r>
          </a:p>
        </p:txBody>
      </p:sp>
      <p:sp>
        <p:nvSpPr>
          <p:cNvPr id="89091" name="2 - Θέση περιεχομένου"/>
          <p:cNvSpPr>
            <a:spLocks noGrp="1"/>
          </p:cNvSpPr>
          <p:nvPr>
            <p:ph idx="1"/>
          </p:nvPr>
        </p:nvSpPr>
        <p:spPr>
          <a:xfrm>
            <a:off x="0" y="785813"/>
            <a:ext cx="9001125" cy="6072187"/>
          </a:xfrm>
        </p:spPr>
        <p:txBody>
          <a:bodyPr/>
          <a:lstStyle/>
          <a:p>
            <a:pPr eaLnBrk="1" hangingPunct="1">
              <a:lnSpc>
                <a:spcPct val="90000"/>
              </a:lnSpc>
            </a:pPr>
            <a:r>
              <a:rPr lang="el-GR" smtClean="0"/>
              <a:t>Η σχετική έλλειψη στοιχείων οδήγησε στην εναλλακτική λύση της δεύτερης προσέγγισης δηλαδή της </a:t>
            </a:r>
            <a:r>
              <a:rPr lang="el-GR" b="1" smtClean="0"/>
              <a:t>προσέγγισης της διαμεσολάβησης:</a:t>
            </a:r>
          </a:p>
          <a:p>
            <a:pPr eaLnBrk="1" hangingPunct="1">
              <a:lnSpc>
                <a:spcPct val="90000"/>
              </a:lnSpc>
            </a:pPr>
            <a:r>
              <a:rPr lang="el-GR" smtClean="0"/>
              <a:t>Υπό αυτή τη προσέγγιση οι τράπεζες εμφανίζονται ως διαμεσολαβητές κεφαλαίων μεταξύ θετικών και αρνητικών αποταμιευτών.</a:t>
            </a:r>
          </a:p>
          <a:p>
            <a:pPr eaLnBrk="1" hangingPunct="1">
              <a:lnSpc>
                <a:spcPct val="90000"/>
              </a:lnSpc>
            </a:pPr>
            <a:r>
              <a:rPr lang="el-GR" smtClean="0"/>
              <a:t>Αφού οι ροές των κεφαλαίων επίσης δεν είναι διαθέσιμες, χρησιμοποιούνται τα στοιχεία των ισολογισμών που υποδηλώνουν αποθέματα (</a:t>
            </a:r>
            <a:r>
              <a:rPr lang="en-US" smtClean="0"/>
              <a:t>stock values)</a:t>
            </a:r>
            <a:r>
              <a:rPr lang="el-GR" smtClean="0"/>
              <a:t>.</a:t>
            </a:r>
          </a:p>
          <a:p>
            <a:pPr eaLnBrk="1" hangingPunct="1">
              <a:lnSpc>
                <a:spcPct val="90000"/>
              </a:lnSpc>
            </a:pPr>
            <a:r>
              <a:rPr lang="el-GR" smtClean="0"/>
              <a:t>Δηλαδή επί της ουσίας χρησιμοποιούνται στοιχεία ισολογισμών για δάνεια, καταθέσεις κλπ. </a:t>
            </a:r>
            <a:endParaRPr lang="en-US" smtClean="0"/>
          </a:p>
          <a:p>
            <a:pPr eaLnBrk="1" hangingPunct="1"/>
            <a:endParaRPr lang="el-GR" smtClean="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1 - Τίτλος"/>
          <p:cNvSpPr>
            <a:spLocks noGrp="1"/>
          </p:cNvSpPr>
          <p:nvPr>
            <p:ph type="title"/>
          </p:nvPr>
        </p:nvSpPr>
        <p:spPr>
          <a:xfrm>
            <a:off x="457200" y="274638"/>
            <a:ext cx="8229600" cy="582612"/>
          </a:xfrm>
        </p:spPr>
        <p:txBody>
          <a:bodyPr/>
          <a:lstStyle/>
          <a:p>
            <a:pPr eaLnBrk="1" hangingPunct="1"/>
            <a:r>
              <a:rPr lang="el-GR" b="1" smtClean="0"/>
              <a:t>ΤΡΑΠΕΖΙΚΟ ΠΡΟΪΟΝ</a:t>
            </a:r>
          </a:p>
        </p:txBody>
      </p:sp>
      <p:sp>
        <p:nvSpPr>
          <p:cNvPr id="90115" name="2 - Θέση περιεχομένου"/>
          <p:cNvSpPr>
            <a:spLocks noGrp="1"/>
          </p:cNvSpPr>
          <p:nvPr>
            <p:ph idx="1"/>
          </p:nvPr>
        </p:nvSpPr>
        <p:spPr>
          <a:xfrm>
            <a:off x="142875" y="928688"/>
            <a:ext cx="8858250" cy="5929312"/>
          </a:xfrm>
        </p:spPr>
        <p:txBody>
          <a:bodyPr/>
          <a:lstStyle/>
          <a:p>
            <a:pPr eaLnBrk="1" hangingPunct="1">
              <a:lnSpc>
                <a:spcPct val="80000"/>
              </a:lnSpc>
            </a:pPr>
            <a:r>
              <a:rPr lang="el-GR" smtClean="0"/>
              <a:t>Οι περισσότερες εμπειρικές μελέτες συμφωνούν λοιπόν ότι τα δάνεια και οι υπόλοιπες εισροές που δημιουργούν έσοδα θα πρέπει να συμπεριλαμβάνονται στο τραπεζικό προϊόν.</a:t>
            </a:r>
          </a:p>
          <a:p>
            <a:pPr eaLnBrk="1" hangingPunct="1">
              <a:lnSpc>
                <a:spcPct val="80000"/>
              </a:lnSpc>
            </a:pPr>
            <a:r>
              <a:rPr lang="el-GR" smtClean="0"/>
              <a:t>Υπάρχει όμως μεγάλη συζήτηση για το αν η αξία των καταθέσεων είναι εισροή ή εκροή.</a:t>
            </a:r>
          </a:p>
          <a:p>
            <a:pPr eaLnBrk="1" hangingPunct="1">
              <a:lnSpc>
                <a:spcPct val="80000"/>
              </a:lnSpc>
            </a:pPr>
            <a:r>
              <a:rPr lang="el-GR" smtClean="0"/>
              <a:t>Οι καταθέσεις έχουν χαρακτηριστικά παραγωγικών συντελεστών γιατί είναι η βασική πηγή «πρώτης ύλης» για τη χρηματοδότηση των δανείων.</a:t>
            </a:r>
          </a:p>
          <a:p>
            <a:pPr eaLnBrk="1" hangingPunct="1">
              <a:lnSpc>
                <a:spcPct val="80000"/>
              </a:lnSpc>
            </a:pPr>
            <a:r>
              <a:rPr lang="el-GR" smtClean="0"/>
              <a:t>Έχουν όμως και χαρακτηριστικά προϊόντος γιατί αποτελούν υπηρεσία της τράπεζας, ειδικά των εμπορικών τραπεζών.</a:t>
            </a:r>
          </a:p>
          <a:p>
            <a:pPr eaLnBrk="1" hangingPunct="1">
              <a:lnSpc>
                <a:spcPct val="80000"/>
              </a:lnSpc>
            </a:pPr>
            <a:r>
              <a:rPr lang="el-GR" smtClean="0"/>
              <a:t>Εκτός από αυτό είναι μέτρο ρευστότητας.  </a:t>
            </a:r>
            <a:endParaRPr lang="en-US" smtClean="0"/>
          </a:p>
          <a:p>
            <a:pPr eaLnBrk="1" hangingPunct="1">
              <a:buFont typeface="Arial" pitchFamily="34" charset="0"/>
              <a:buNone/>
            </a:pPr>
            <a:endParaRPr lang="el-GR" smtClean="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1 - Τίτλος"/>
          <p:cNvSpPr>
            <a:spLocks noGrp="1"/>
          </p:cNvSpPr>
          <p:nvPr>
            <p:ph type="title"/>
          </p:nvPr>
        </p:nvSpPr>
        <p:spPr>
          <a:xfrm>
            <a:off x="457200" y="274638"/>
            <a:ext cx="8229600" cy="368300"/>
          </a:xfrm>
        </p:spPr>
        <p:txBody>
          <a:bodyPr/>
          <a:lstStyle/>
          <a:p>
            <a:pPr eaLnBrk="1" hangingPunct="1"/>
            <a:r>
              <a:rPr lang="el-GR" b="1" smtClean="0"/>
              <a:t>ΤΡΑΠΕΖΙΚΟ ΠΡΟΪΟΝ</a:t>
            </a:r>
          </a:p>
        </p:txBody>
      </p:sp>
      <p:sp>
        <p:nvSpPr>
          <p:cNvPr id="91139" name="2 - Θέση περιεχομένου"/>
          <p:cNvSpPr>
            <a:spLocks noGrp="1"/>
          </p:cNvSpPr>
          <p:nvPr>
            <p:ph idx="1"/>
          </p:nvPr>
        </p:nvSpPr>
        <p:spPr>
          <a:xfrm>
            <a:off x="0" y="714375"/>
            <a:ext cx="9144000" cy="6143625"/>
          </a:xfrm>
        </p:spPr>
        <p:txBody>
          <a:bodyPr/>
          <a:lstStyle/>
          <a:p>
            <a:pPr eaLnBrk="1" hangingPunct="1">
              <a:lnSpc>
                <a:spcPct val="90000"/>
              </a:lnSpc>
            </a:pPr>
            <a:r>
              <a:rPr lang="el-GR" smtClean="0"/>
              <a:t>Υπάρχουν μελέτες που χρησιμοποιούν τις καταθέσεις σαν εισροή, άλλες σαν εκροή και άλλες μελέτες που χρησιμοποιούν το </a:t>
            </a:r>
            <a:r>
              <a:rPr lang="en-US" smtClean="0"/>
              <a:t>stock </a:t>
            </a:r>
            <a:r>
              <a:rPr lang="el-GR" smtClean="0"/>
              <a:t>των καταθέσεων (ποσότητα) σαν προϊόν και τις δαπάνες σαν εισροή.</a:t>
            </a:r>
          </a:p>
          <a:p>
            <a:pPr eaLnBrk="1" hangingPunct="1">
              <a:lnSpc>
                <a:spcPct val="90000"/>
              </a:lnSpc>
            </a:pPr>
            <a:r>
              <a:rPr lang="el-GR" smtClean="0"/>
              <a:t>Στην τελευταία μέθοδο το επιτόκιο καταθέσεων είναι η τιμή της εισροής.</a:t>
            </a:r>
          </a:p>
          <a:p>
            <a:pPr eaLnBrk="1" hangingPunct="1">
              <a:lnSpc>
                <a:spcPct val="90000"/>
              </a:lnSpc>
            </a:pPr>
            <a:r>
              <a:rPr lang="el-GR" smtClean="0"/>
              <a:t>Η τελευταία μέθοδος έχει αποκτήσει τους περισσότερους υποστηρικτές τα τελευταία χρόνια, αλλά το βέβαιο είναι ότι μέχρι να γίνουν διαθέσιμα καλύτερα στοιχεία η βέλτιστη μελέτη είναι αυτή που χρησιμοποιεί περισσότερες από μια μεθόδους.  </a:t>
            </a:r>
          </a:p>
          <a:p>
            <a:pPr eaLnBrk="1" hangingPunct="1"/>
            <a:endParaRPr lang="el-GR" smtClean="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1 - Τίτλος"/>
          <p:cNvSpPr>
            <a:spLocks noGrp="1"/>
          </p:cNvSpPr>
          <p:nvPr>
            <p:ph type="title"/>
          </p:nvPr>
        </p:nvSpPr>
        <p:spPr>
          <a:xfrm>
            <a:off x="457200" y="274638"/>
            <a:ext cx="8229600" cy="439737"/>
          </a:xfrm>
        </p:spPr>
        <p:txBody>
          <a:bodyPr/>
          <a:lstStyle/>
          <a:p>
            <a:pPr eaLnBrk="1" hangingPunct="1"/>
            <a:r>
              <a:rPr lang="el-GR" sz="3600" b="1" smtClean="0"/>
              <a:t>ΜΕΤΡΗΣΗ ΑΠΟΤΕΛΕΣΜΑΤΙΚΟΤΗΤΑΣ</a:t>
            </a:r>
          </a:p>
        </p:txBody>
      </p:sp>
      <p:sp>
        <p:nvSpPr>
          <p:cNvPr id="3" name="2 - Θέση περιεχομένου"/>
          <p:cNvSpPr>
            <a:spLocks noGrp="1"/>
          </p:cNvSpPr>
          <p:nvPr>
            <p:ph idx="1"/>
          </p:nvPr>
        </p:nvSpPr>
        <p:spPr>
          <a:xfrm>
            <a:off x="142875" y="857250"/>
            <a:ext cx="8858250" cy="6000750"/>
          </a:xfrm>
        </p:spPr>
        <p:txBody>
          <a:bodyPr/>
          <a:lstStyle/>
          <a:p>
            <a:pPr eaLnBrk="1" hangingPunct="1">
              <a:lnSpc>
                <a:spcPct val="80000"/>
              </a:lnSpc>
              <a:buFont typeface="Arial" charset="0"/>
              <a:buChar char="•"/>
              <a:defRPr/>
            </a:pPr>
            <a:r>
              <a:rPr lang="el-GR" dirty="0" smtClean="0"/>
              <a:t>Υπάρχουν 2 βασικές μέθοδοι και αρκετές παραλλαγές αυτών.</a:t>
            </a:r>
          </a:p>
          <a:p>
            <a:pPr marL="514350" indent="-514350" eaLnBrk="1" hangingPunct="1">
              <a:lnSpc>
                <a:spcPct val="80000"/>
              </a:lnSpc>
              <a:buFont typeface="Arial" charset="0"/>
              <a:buAutoNum type="arabicParenR"/>
              <a:defRPr/>
            </a:pPr>
            <a:r>
              <a:rPr lang="el-GR" u="sng" dirty="0" smtClean="0"/>
              <a:t>Η παραμετρική μέθοδος </a:t>
            </a:r>
            <a:r>
              <a:rPr lang="el-GR" dirty="0" smtClean="0"/>
              <a:t>που περιλαμβάνει γνωστές οικονομετρικές μεθόδους και </a:t>
            </a:r>
          </a:p>
          <a:p>
            <a:pPr marL="514350" indent="-514350" eaLnBrk="1" hangingPunct="1">
              <a:lnSpc>
                <a:spcPct val="80000"/>
              </a:lnSpc>
              <a:buFont typeface="Arial" charset="0"/>
              <a:buAutoNum type="arabicParenR"/>
              <a:defRPr/>
            </a:pPr>
            <a:r>
              <a:rPr lang="el-GR" u="sng" dirty="0" smtClean="0"/>
              <a:t>Η μέθοδος του γραμμικού προγραμματισμού.</a:t>
            </a:r>
          </a:p>
          <a:p>
            <a:pPr eaLnBrk="1" hangingPunct="1">
              <a:lnSpc>
                <a:spcPct val="80000"/>
              </a:lnSpc>
              <a:buFont typeface="Arial" charset="0"/>
              <a:buChar char="•"/>
              <a:defRPr/>
            </a:pPr>
            <a:r>
              <a:rPr lang="el-GR" dirty="0" smtClean="0"/>
              <a:t>Και στις 2 περιπτώσεις κατασκευάζεται ένα όριο αποτελεσματικής παραγωγής (ΚΠΔ) με βάση την αποτελεσματικότερη τράπεζα του δείγματος και κατόπιν λαμβάνονται οι αποκλίσεις των υπολοίπων τραπεζών από αυτό το όριο.</a:t>
            </a:r>
          </a:p>
          <a:p>
            <a:pPr eaLnBrk="1" hangingPunct="1">
              <a:lnSpc>
                <a:spcPct val="80000"/>
              </a:lnSpc>
              <a:buFont typeface="Arial" charset="0"/>
              <a:buChar char="•"/>
              <a:defRPr/>
            </a:pPr>
            <a:r>
              <a:rPr lang="el-GR" dirty="0" smtClean="0"/>
              <a:t>Συνεπώς βρίσκουμε το επίπεδο της σχετικής αποτελεσματικότητας. </a:t>
            </a:r>
            <a:endParaRPr lang="en-US" dirty="0" smtClean="0"/>
          </a:p>
          <a:p>
            <a:pPr eaLnBrk="1" hangingPunct="1">
              <a:buFont typeface="Arial" charset="0"/>
              <a:buChar char="•"/>
              <a:defRPr/>
            </a:pPr>
            <a:endParaRPr lang="el-GR"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1 - Τίτλος"/>
          <p:cNvSpPr>
            <a:spLocks noGrp="1"/>
          </p:cNvSpPr>
          <p:nvPr>
            <p:ph type="title"/>
          </p:nvPr>
        </p:nvSpPr>
        <p:spPr>
          <a:xfrm>
            <a:off x="457200" y="274638"/>
            <a:ext cx="8229600" cy="582612"/>
          </a:xfrm>
        </p:spPr>
        <p:txBody>
          <a:bodyPr/>
          <a:lstStyle/>
          <a:p>
            <a:pPr eaLnBrk="1" hangingPunct="1"/>
            <a:r>
              <a:rPr lang="el-GR" b="1" smtClean="0"/>
              <a:t>ΠΑΡΑΜΕΤΡΙΚΕΣ ΜΕΘΟΔΟΙ</a:t>
            </a:r>
          </a:p>
        </p:txBody>
      </p:sp>
      <p:sp>
        <p:nvSpPr>
          <p:cNvPr id="93187" name="2 - Θέση περιεχομένου"/>
          <p:cNvSpPr>
            <a:spLocks noGrp="1"/>
          </p:cNvSpPr>
          <p:nvPr>
            <p:ph idx="1"/>
          </p:nvPr>
        </p:nvSpPr>
        <p:spPr>
          <a:xfrm>
            <a:off x="0" y="714375"/>
            <a:ext cx="9144000" cy="6000750"/>
          </a:xfrm>
        </p:spPr>
        <p:txBody>
          <a:bodyPr/>
          <a:lstStyle/>
          <a:p>
            <a:pPr eaLnBrk="1" hangingPunct="1">
              <a:lnSpc>
                <a:spcPct val="80000"/>
              </a:lnSpc>
            </a:pPr>
            <a:r>
              <a:rPr lang="el-GR" sz="3000" smtClean="0"/>
              <a:t>Υ=α+βΧ+ε είναι μια απλή συνάρτηση παραγωγής με ε=ν+υ όπου </a:t>
            </a:r>
            <a:r>
              <a:rPr lang="el-GR" sz="3000" b="1" smtClean="0"/>
              <a:t>ε</a:t>
            </a:r>
            <a:r>
              <a:rPr lang="el-GR" sz="3000" smtClean="0"/>
              <a:t> είναι ο διαταρακτικός όρος, </a:t>
            </a:r>
            <a:r>
              <a:rPr lang="el-GR" sz="3000" b="1" smtClean="0"/>
              <a:t>ν</a:t>
            </a:r>
            <a:r>
              <a:rPr lang="el-GR" sz="3000" smtClean="0"/>
              <a:t> είναι το στοχαστικό σφάλμα και </a:t>
            </a:r>
            <a:r>
              <a:rPr lang="el-GR" sz="3000" b="1" smtClean="0"/>
              <a:t>υ</a:t>
            </a:r>
            <a:r>
              <a:rPr lang="el-GR" sz="3000" smtClean="0"/>
              <a:t> είναι η λεγόμενη τεχνική αναποτελεσματικότητα</a:t>
            </a:r>
          </a:p>
          <a:p>
            <a:pPr eaLnBrk="1" hangingPunct="1">
              <a:lnSpc>
                <a:spcPct val="80000"/>
              </a:lnSpc>
            </a:pPr>
            <a:r>
              <a:rPr lang="el-GR" sz="3000" smtClean="0"/>
              <a:t>Υπό αυτή τη συναρτησιακή μορφή </a:t>
            </a:r>
            <a:r>
              <a:rPr lang="el-GR" sz="3000" b="1" smtClean="0"/>
              <a:t>τεχνική αποτελεσματικότητα</a:t>
            </a:r>
            <a:r>
              <a:rPr lang="el-GR" sz="3000" smtClean="0"/>
              <a:t> είναι η ικανότητα μιας τράπεζας να μεγιστοποιήσει το προϊόν της με δεδομένους τους Παραγωγικού Συντελεστές που διαθέτει</a:t>
            </a:r>
          </a:p>
          <a:p>
            <a:pPr eaLnBrk="1" hangingPunct="1">
              <a:lnSpc>
                <a:spcPct val="80000"/>
              </a:lnSpc>
            </a:pPr>
            <a:r>
              <a:rPr lang="el-GR" sz="3000" smtClean="0"/>
              <a:t>Η έννοια αυτή διαφέρει από την κατανεμητική αποτελεσματικότητα η οποία αφορά την ικανότητα της τράπεζας να χρησιμοποιήσει τους ΠΣ σε βέλτιστες αναλογίες , με δεδομένες τις τιμές τους και την ΚΠΔ</a:t>
            </a:r>
          </a:p>
          <a:p>
            <a:pPr eaLnBrk="1" hangingPunct="1">
              <a:lnSpc>
                <a:spcPct val="80000"/>
              </a:lnSpc>
            </a:pPr>
            <a:r>
              <a:rPr lang="el-GR" sz="3000" smtClean="0"/>
              <a:t>Το γινόμενο των δύο μας δίνει τη συνολική ή οικονομική αποτελεσματικότητα </a:t>
            </a:r>
            <a:endParaRPr lang="en-US" sz="3000" smtClean="0"/>
          </a:p>
          <a:p>
            <a:pPr eaLnBrk="1" hangingPunct="1">
              <a:buFont typeface="Arial" pitchFamily="34" charset="0"/>
              <a:buNone/>
            </a:pPr>
            <a:endParaRPr lang="el-GR"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0" y="0"/>
            <a:ext cx="9144000" cy="836613"/>
          </a:xfrm>
        </p:spPr>
        <p:txBody>
          <a:bodyPr rtlCol="0">
            <a:normAutofit fontScale="90000"/>
          </a:bodyPr>
          <a:lstStyle/>
          <a:p>
            <a:pPr eaLnBrk="1" fontAlgn="auto" hangingPunct="1">
              <a:spcAft>
                <a:spcPts val="0"/>
              </a:spcAft>
              <a:defRPr/>
            </a:pPr>
            <a:r>
              <a:rPr lang="el-GR" sz="2800" b="1" smtClean="0">
                <a:latin typeface="Arial" charset="0"/>
              </a:rPr>
              <a:t>Ομοιότητες και διαφορές μεταξύ κινδύνου αγοράς και πιστωτικού κινδύνου</a:t>
            </a:r>
            <a:endParaRPr lang="en-GB" sz="2800" b="1" smtClean="0">
              <a:latin typeface="Arial" charset="0"/>
            </a:endParaRPr>
          </a:p>
        </p:txBody>
      </p:sp>
      <p:sp>
        <p:nvSpPr>
          <p:cNvPr id="13315" name="Rectangle 3"/>
          <p:cNvSpPr>
            <a:spLocks noGrp="1" noChangeArrowheads="1"/>
          </p:cNvSpPr>
          <p:nvPr>
            <p:ph type="body" idx="1"/>
          </p:nvPr>
        </p:nvSpPr>
        <p:spPr>
          <a:xfrm>
            <a:off x="250825" y="981075"/>
            <a:ext cx="8893175" cy="5876925"/>
          </a:xfrm>
        </p:spPr>
        <p:txBody>
          <a:bodyPr/>
          <a:lstStyle/>
          <a:p>
            <a:pPr eaLnBrk="1" hangingPunct="1"/>
            <a:r>
              <a:rPr lang="el-GR" sz="2400" smtClean="0">
                <a:latin typeface="Arial" pitchFamily="34" charset="0"/>
              </a:rPr>
              <a:t>Η </a:t>
            </a:r>
            <a:r>
              <a:rPr lang="el-GR" sz="2400" b="1" smtClean="0">
                <a:latin typeface="Arial" pitchFamily="34" charset="0"/>
              </a:rPr>
              <a:t>κύρια ομοιότητα</a:t>
            </a:r>
            <a:r>
              <a:rPr lang="el-GR" sz="2400" smtClean="0">
                <a:solidFill>
                  <a:srgbClr val="FF9900"/>
                </a:solidFill>
                <a:latin typeface="Arial" pitchFamily="34" charset="0"/>
              </a:rPr>
              <a:t> </a:t>
            </a:r>
            <a:r>
              <a:rPr lang="el-GR" sz="2400" smtClean="0">
                <a:latin typeface="Arial" pitchFamily="34" charset="0"/>
              </a:rPr>
              <a:t>μεταξύ του κινδύνου αγοράς και του πιστωτικού κινδύνου είναι ότι και οι δύο </a:t>
            </a:r>
            <a:r>
              <a:rPr lang="el-GR" sz="2400" b="1" smtClean="0">
                <a:latin typeface="Arial" pitchFamily="34" charset="0"/>
              </a:rPr>
              <a:t>μειώνουν</a:t>
            </a:r>
            <a:r>
              <a:rPr lang="el-GR" sz="2400" smtClean="0">
                <a:latin typeface="Arial" pitchFamily="34" charset="0"/>
              </a:rPr>
              <a:t> τη συνολική αξία του χαρτοφυλακίου. </a:t>
            </a:r>
          </a:p>
          <a:p>
            <a:pPr eaLnBrk="1" hangingPunct="1"/>
            <a:r>
              <a:rPr lang="el-GR" sz="2400" b="1" u="sng" smtClean="0">
                <a:latin typeface="Arial" pitchFamily="34" charset="0"/>
              </a:rPr>
              <a:t>Διαφορές:</a:t>
            </a:r>
          </a:p>
          <a:p>
            <a:pPr eaLnBrk="1" hangingPunct="1"/>
            <a:r>
              <a:rPr lang="el-GR" sz="2400" b="1" smtClean="0">
                <a:latin typeface="Arial" pitchFamily="34" charset="0"/>
              </a:rPr>
              <a:t>Πρώτον</a:t>
            </a:r>
            <a:r>
              <a:rPr lang="el-GR" sz="2400" smtClean="0">
                <a:latin typeface="Arial" pitchFamily="34" charset="0"/>
              </a:rPr>
              <a:t>, οι μεταβολές στην πιστοληπτική ικανότητα των δανειζομένων είναι γενικώς </a:t>
            </a:r>
            <a:r>
              <a:rPr lang="el-GR" sz="2400" b="1" smtClean="0">
                <a:latin typeface="Arial" pitchFamily="34" charset="0"/>
              </a:rPr>
              <a:t>μη άμεσα παρατηρήσιμες</a:t>
            </a:r>
            <a:r>
              <a:rPr lang="el-GR" sz="2400" smtClean="0">
                <a:latin typeface="Arial" pitchFamily="34" charset="0"/>
              </a:rPr>
              <a:t>. Αντίθετα με την περίπτωση του πιστωτικού κινδύνου, οι αξιολογήσεις των ομολόγων και των μετοχών είναι άμεσα παρατηρήσιμες και δημόσια διαθέσιμες.</a:t>
            </a:r>
          </a:p>
          <a:p>
            <a:pPr eaLnBrk="1" hangingPunct="1"/>
            <a:r>
              <a:rPr lang="el-GR" sz="2400" b="1" smtClean="0">
                <a:latin typeface="Arial" pitchFamily="34" charset="0"/>
              </a:rPr>
              <a:t>Δεύτερον, </a:t>
            </a:r>
            <a:r>
              <a:rPr lang="el-GR" sz="2400" smtClean="0">
                <a:latin typeface="Arial" pitchFamily="34" charset="0"/>
              </a:rPr>
              <a:t>οι στατιστικές παρατηρήσεις για τα καθυστερούμενα δάνεια και τις επισφαλείς απαιτήσεις είναι ασυνεχείς και δεν συνιστούν ομαλές χρονολογικές σειρές. Αντιθέτως, οι παρατηρήσεις για τις μεταβολές στις τιμές των τίτλων παρουσιάζουν υψηλό βαθμό συνέχειας. </a:t>
            </a:r>
          </a:p>
          <a:p>
            <a:pPr eaLnBrk="1" hangingPunct="1">
              <a:buFontTx/>
              <a:buNone/>
            </a:pPr>
            <a:endParaRPr lang="el-GR" sz="2400" smtClean="0">
              <a:latin typeface="Arial" pitchFamily="34" charset="0"/>
            </a:endParaRP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1 - Τίτλος"/>
          <p:cNvSpPr>
            <a:spLocks noGrp="1"/>
          </p:cNvSpPr>
          <p:nvPr>
            <p:ph type="title"/>
          </p:nvPr>
        </p:nvSpPr>
        <p:spPr>
          <a:xfrm>
            <a:off x="214313" y="274638"/>
            <a:ext cx="8786812" cy="439737"/>
          </a:xfrm>
        </p:spPr>
        <p:txBody>
          <a:bodyPr/>
          <a:lstStyle/>
          <a:p>
            <a:pPr eaLnBrk="1" hangingPunct="1"/>
            <a:r>
              <a:rPr lang="el-GR" sz="3600" b="1" smtClean="0"/>
              <a:t>ΓΡΑΜΜΙΚΟΣ ΠΡΟΓΡΑΜΜΑΤΙΣΜΟΣ</a:t>
            </a:r>
          </a:p>
        </p:txBody>
      </p:sp>
      <p:sp>
        <p:nvSpPr>
          <p:cNvPr id="94211" name="2 - Θέση περιεχομένου"/>
          <p:cNvSpPr>
            <a:spLocks noGrp="1"/>
          </p:cNvSpPr>
          <p:nvPr>
            <p:ph idx="1"/>
          </p:nvPr>
        </p:nvSpPr>
        <p:spPr>
          <a:xfrm>
            <a:off x="214313" y="857250"/>
            <a:ext cx="8786812" cy="5857875"/>
          </a:xfrm>
        </p:spPr>
        <p:txBody>
          <a:bodyPr/>
          <a:lstStyle/>
          <a:p>
            <a:pPr eaLnBrk="1" hangingPunct="1"/>
            <a:r>
              <a:rPr lang="el-GR" smtClean="0"/>
              <a:t>Οι μέθοδοι γραμμικού προγραμματισμού με γνωστότερη την περιβάλλουσα ανάλυση δεδομένων </a:t>
            </a:r>
            <a:r>
              <a:rPr lang="en-US" smtClean="0"/>
              <a:t>(DEA) </a:t>
            </a:r>
            <a:r>
              <a:rPr lang="el-GR" smtClean="0"/>
              <a:t>χρησιμοποιούνται για την κατασκευή ενός ορίου χωρίς να απαιτείται οικονομετρική προσέγγιση</a:t>
            </a:r>
          </a:p>
          <a:p>
            <a:pPr eaLnBrk="1" hangingPunct="1"/>
            <a:r>
              <a:rPr lang="el-GR" smtClean="0"/>
              <a:t>Έτσι δεν εμφανίζουν μεν την αδυναμία των παραμετρικών μεθόδων σχετικά με την χρήση συγκεκριμένης συναρτησιακής μορφής, αλλά έχουν το μειονέκτημα ότι δεν επιτρέπουν την ύπαρξη τυπικού σφάλματος </a:t>
            </a:r>
            <a:endParaRPr lang="en-US" smtClean="0"/>
          </a:p>
          <a:p>
            <a:pPr eaLnBrk="1" hangingPunct="1"/>
            <a:endParaRPr lang="el-GR" smtClean="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1 - Τίτλος"/>
          <p:cNvSpPr>
            <a:spLocks noGrp="1"/>
          </p:cNvSpPr>
          <p:nvPr>
            <p:ph type="title"/>
          </p:nvPr>
        </p:nvSpPr>
        <p:spPr>
          <a:xfrm>
            <a:off x="285750" y="274638"/>
            <a:ext cx="8643938" cy="582612"/>
          </a:xfrm>
        </p:spPr>
        <p:txBody>
          <a:bodyPr/>
          <a:lstStyle/>
          <a:p>
            <a:pPr eaLnBrk="1" hangingPunct="1"/>
            <a:r>
              <a:rPr lang="el-GR" sz="3600" b="1" smtClean="0"/>
              <a:t>ΑΠΟΤΕΛΕΣΜΑΤΙΚΟΤΗΤΑ ΚΑΙ ΛΟΙΠΟΙ ΠΑΡΑΓΟΝΤΕΣ</a:t>
            </a:r>
          </a:p>
        </p:txBody>
      </p:sp>
      <p:sp>
        <p:nvSpPr>
          <p:cNvPr id="95235" name="2 - Θέση περιεχομένου"/>
          <p:cNvSpPr>
            <a:spLocks noGrp="1"/>
          </p:cNvSpPr>
          <p:nvPr>
            <p:ph idx="1"/>
          </p:nvPr>
        </p:nvSpPr>
        <p:spPr>
          <a:xfrm>
            <a:off x="0" y="1071563"/>
            <a:ext cx="9001125" cy="5643562"/>
          </a:xfrm>
        </p:spPr>
        <p:txBody>
          <a:bodyPr/>
          <a:lstStyle/>
          <a:p>
            <a:pPr eaLnBrk="1" hangingPunct="1">
              <a:lnSpc>
                <a:spcPct val="90000"/>
              </a:lnSpc>
            </a:pPr>
            <a:r>
              <a:rPr lang="el-GR" smtClean="0"/>
              <a:t>Η μέτρηση της αποτελεσματικότητας λειτουργία των τραπεζών από μόνη της δε μας λέει τίποτα για το κατά πόσο αυτή επηρεάζεται από άλλους εξωγενείς και ενδογενείς παράγοντες.</a:t>
            </a:r>
          </a:p>
          <a:p>
            <a:pPr eaLnBrk="1" hangingPunct="1">
              <a:lnSpc>
                <a:spcPct val="90000"/>
              </a:lnSpc>
            </a:pPr>
            <a:r>
              <a:rPr lang="el-GR" smtClean="0"/>
              <a:t>Έχουν κατά καιρούς προταθεί διάφοροι παράγοντες που συσχετίζονται με το επίπεδο αποτελεσματικότητας των τραπεζών και αφορούν τη διάρθρωση της αγοράς, τη ρύθμιση, το επίπεδο τραπεζικού ρίσκου, τις συγχωνεύσεις και εξαγορές και την οργανωτική διάρθρωση των τραπεζών.</a:t>
            </a:r>
            <a:endParaRPr lang="en-US" smtClean="0"/>
          </a:p>
          <a:p>
            <a:pPr eaLnBrk="1" hangingPunct="1"/>
            <a:endParaRPr lang="el-GR" smtClean="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1 - Τίτλος"/>
          <p:cNvSpPr>
            <a:spLocks noGrp="1"/>
          </p:cNvSpPr>
          <p:nvPr>
            <p:ph type="title"/>
          </p:nvPr>
        </p:nvSpPr>
        <p:spPr>
          <a:xfrm>
            <a:off x="142875" y="274638"/>
            <a:ext cx="9001125" cy="439737"/>
          </a:xfrm>
        </p:spPr>
        <p:txBody>
          <a:bodyPr/>
          <a:lstStyle/>
          <a:p>
            <a:pPr eaLnBrk="1" hangingPunct="1"/>
            <a:r>
              <a:rPr lang="el-GR" sz="3600" b="1" smtClean="0"/>
              <a:t>ΑΠΟΤΕΛΕΣΜΑΤΙΚΟΤΗΤΑ ΚΑΙ ΡΥΘΜΙΣΗ</a:t>
            </a:r>
          </a:p>
        </p:txBody>
      </p:sp>
      <p:sp>
        <p:nvSpPr>
          <p:cNvPr id="96259" name="2 - Θέση περιεχομένου"/>
          <p:cNvSpPr>
            <a:spLocks noGrp="1"/>
          </p:cNvSpPr>
          <p:nvPr>
            <p:ph idx="1"/>
          </p:nvPr>
        </p:nvSpPr>
        <p:spPr>
          <a:xfrm>
            <a:off x="142875" y="857250"/>
            <a:ext cx="8715375" cy="6000750"/>
          </a:xfrm>
        </p:spPr>
        <p:txBody>
          <a:bodyPr/>
          <a:lstStyle/>
          <a:p>
            <a:pPr eaLnBrk="1" hangingPunct="1">
              <a:lnSpc>
                <a:spcPct val="80000"/>
              </a:lnSpc>
            </a:pPr>
            <a:r>
              <a:rPr lang="el-GR" smtClean="0"/>
              <a:t>Η απελευθέρωση του τραπεζικού κλάδου στο τέλος της δεκαετίας του 80 συνέβη κυρίως για τη βελτίωση του ανταγωνισμού και της αποτελεσματικότητας, στο πλαίσιο μιας φιλελεύθερης οικονομικής πολιτικής.</a:t>
            </a:r>
          </a:p>
          <a:p>
            <a:pPr eaLnBrk="1" hangingPunct="1">
              <a:lnSpc>
                <a:spcPct val="80000"/>
              </a:lnSpc>
            </a:pPr>
            <a:r>
              <a:rPr lang="el-GR" smtClean="0"/>
              <a:t>Αυτή η σχέση θα περάσει και στον καταναλωτή μέσω της βελτίωση του επιπέδου των επιτοκίων αλλά και στην οικονομία και την ανάπτυξη.</a:t>
            </a:r>
          </a:p>
          <a:p>
            <a:pPr eaLnBrk="1" hangingPunct="1">
              <a:lnSpc>
                <a:spcPct val="80000"/>
              </a:lnSpc>
            </a:pPr>
            <a:r>
              <a:rPr lang="el-GR" smtClean="0"/>
              <a:t>Σε πολλές περιπτώσεις όμως, όπως στο παράδειγμα των σκανδιναβικών χωρών στις αρχές της δεκαετίας του 90, η απελευθέρωση επέτεινε τόσο πολύ τον ανταγωνισμό που τράπεζες έκλεισαν και η οικονομία οδηγήθηκε σε κρίση.</a:t>
            </a:r>
          </a:p>
          <a:p>
            <a:pPr eaLnBrk="1" hangingPunct="1"/>
            <a:endParaRPr lang="el-GR" smtClean="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1 - Τίτλος"/>
          <p:cNvSpPr>
            <a:spLocks noGrp="1"/>
          </p:cNvSpPr>
          <p:nvPr>
            <p:ph type="title"/>
          </p:nvPr>
        </p:nvSpPr>
        <p:spPr>
          <a:xfrm>
            <a:off x="457200" y="274638"/>
            <a:ext cx="8229600" cy="439737"/>
          </a:xfrm>
        </p:spPr>
        <p:txBody>
          <a:bodyPr/>
          <a:lstStyle/>
          <a:p>
            <a:pPr eaLnBrk="1" hangingPunct="1"/>
            <a:r>
              <a:rPr lang="el-GR" sz="3600" b="1" smtClean="0"/>
              <a:t>ΑΠΟΤΕΛΕΣΜΑΤΙΚΟΤΗΤΑ ΚΑΙ ΚΙΝΔΥΝΟΙ</a:t>
            </a:r>
          </a:p>
        </p:txBody>
      </p:sp>
      <p:sp>
        <p:nvSpPr>
          <p:cNvPr id="97283" name="2 - Θέση περιεχομένου"/>
          <p:cNvSpPr>
            <a:spLocks noGrp="1"/>
          </p:cNvSpPr>
          <p:nvPr>
            <p:ph idx="1"/>
          </p:nvPr>
        </p:nvSpPr>
        <p:spPr>
          <a:xfrm>
            <a:off x="214313" y="857250"/>
            <a:ext cx="8786812" cy="5786438"/>
          </a:xfrm>
        </p:spPr>
        <p:txBody>
          <a:bodyPr/>
          <a:lstStyle/>
          <a:p>
            <a:pPr eaLnBrk="1" hangingPunct="1">
              <a:lnSpc>
                <a:spcPct val="80000"/>
              </a:lnSpc>
            </a:pPr>
            <a:r>
              <a:rPr lang="el-GR" smtClean="0"/>
              <a:t>Η ιστορία της ρύθμισης αλληλοσχετίζεται και με τον τραπεζικό κίνδυνο παντός είδους.</a:t>
            </a:r>
          </a:p>
          <a:p>
            <a:pPr eaLnBrk="1" hangingPunct="1">
              <a:lnSpc>
                <a:spcPct val="80000"/>
              </a:lnSpc>
            </a:pPr>
            <a:r>
              <a:rPr lang="el-GR" smtClean="0"/>
              <a:t>Η υπάρχουσα βιβλιογραφία καταδεικνύει ότι οι τράπεζες που είναι σχετικά αποτελεσματικές στην παραγωγική τους διαδικασία είναι επίσης σχετικά αποτελεσματικές στη διαχείριση των τραπεζικών κινδύνων.</a:t>
            </a:r>
          </a:p>
          <a:p>
            <a:pPr eaLnBrk="1" hangingPunct="1">
              <a:lnSpc>
                <a:spcPct val="80000"/>
              </a:lnSpc>
            </a:pPr>
            <a:r>
              <a:rPr lang="el-GR" smtClean="0"/>
              <a:t>Υπάρχει ένα ζήτημα όμως σε σχέση με το πώς προκύπτει ο κίνδυνος.</a:t>
            </a:r>
          </a:p>
          <a:p>
            <a:pPr eaLnBrk="1" hangingPunct="1">
              <a:lnSpc>
                <a:spcPct val="80000"/>
              </a:lnSpc>
            </a:pPr>
            <a:r>
              <a:rPr lang="el-GR" smtClean="0"/>
              <a:t>Αν προκύπτει εξωγενώς τότε ίσως το επίπεδο αποτελεσματικότητας να είναι άσχετο με το επίπεδο κινδύνου.</a:t>
            </a:r>
            <a:endParaRPr lang="en-US" smtClean="0"/>
          </a:p>
          <a:p>
            <a:pPr eaLnBrk="1" hangingPunct="1">
              <a:buFont typeface="Arial" pitchFamily="34" charset="0"/>
              <a:buNone/>
            </a:pPr>
            <a:endParaRPr lang="el-GR" smtClean="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1 - Τίτλος"/>
          <p:cNvSpPr>
            <a:spLocks noGrp="1"/>
          </p:cNvSpPr>
          <p:nvPr>
            <p:ph type="title"/>
          </p:nvPr>
        </p:nvSpPr>
        <p:spPr/>
        <p:txBody>
          <a:bodyPr/>
          <a:lstStyle/>
          <a:p>
            <a:pPr eaLnBrk="1" hangingPunct="1"/>
            <a:r>
              <a:rPr lang="el-GR" sz="3600" b="1" smtClean="0"/>
              <a:t>ΑΠΟΤΕΛΕΣΜΑΤΙΚΟΤΗΤΑ ΚΑΙ ΔΙΑΡΘΡΩΣΗ</a:t>
            </a:r>
          </a:p>
        </p:txBody>
      </p:sp>
      <p:sp>
        <p:nvSpPr>
          <p:cNvPr id="98307" name="2 - Θέση περιεχομένου"/>
          <p:cNvSpPr>
            <a:spLocks noGrp="1"/>
          </p:cNvSpPr>
          <p:nvPr>
            <p:ph idx="1"/>
          </p:nvPr>
        </p:nvSpPr>
        <p:spPr/>
        <p:txBody>
          <a:bodyPr/>
          <a:lstStyle/>
          <a:p>
            <a:pPr eaLnBrk="1" hangingPunct="1">
              <a:lnSpc>
                <a:spcPct val="90000"/>
              </a:lnSpc>
            </a:pPr>
            <a:r>
              <a:rPr lang="el-GR" smtClean="0"/>
              <a:t>Σε επίπεδο συγκέντρωσης διαφορές τα επιχειρήματα είναι συγκρουόμενα με πολλούς να μιλάνε για βελτιωμένη αποτελεσματικότητα σε τραπεζικά συστήματα με υψηλότερους δείκτες συγκέντρωσης και άλλους για το αντίστροφο.</a:t>
            </a:r>
          </a:p>
          <a:p>
            <a:pPr eaLnBrk="1" hangingPunct="1">
              <a:lnSpc>
                <a:spcPct val="90000"/>
              </a:lnSpc>
            </a:pPr>
            <a:r>
              <a:rPr lang="el-GR" smtClean="0"/>
              <a:t>Πάντως τα πολύ υψηλά κέρδη των τραπεζών φαίνεται να συσχετίζονται αρνητικά με την κοινωνική αποτελεσματικότητα </a:t>
            </a:r>
            <a:endParaRPr lang="en-US" smtClean="0"/>
          </a:p>
          <a:p>
            <a:pPr eaLnBrk="1" hangingPunct="1"/>
            <a:endParaRPr lang="el-GR" smtClean="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1 - Τίτλος"/>
          <p:cNvSpPr>
            <a:spLocks noGrp="1"/>
          </p:cNvSpPr>
          <p:nvPr>
            <p:ph type="title"/>
          </p:nvPr>
        </p:nvSpPr>
        <p:spPr>
          <a:xfrm>
            <a:off x="142875" y="274638"/>
            <a:ext cx="9001125" cy="725487"/>
          </a:xfrm>
        </p:spPr>
        <p:txBody>
          <a:bodyPr/>
          <a:lstStyle/>
          <a:p>
            <a:pPr eaLnBrk="1" hangingPunct="1"/>
            <a:r>
              <a:rPr lang="el-GR" sz="3600" b="1" smtClean="0"/>
              <a:t>ΑΠΟΤΕΛΕΣΜΑΤΙΚΟΤΗΤΑ ΚΑΙ ΣΥΓΧΩΝΕΥΣΕΙΣ</a:t>
            </a:r>
          </a:p>
        </p:txBody>
      </p:sp>
      <p:sp>
        <p:nvSpPr>
          <p:cNvPr id="99331" name="2 - Θέση περιεχομένου"/>
          <p:cNvSpPr>
            <a:spLocks noGrp="1"/>
          </p:cNvSpPr>
          <p:nvPr>
            <p:ph idx="1"/>
          </p:nvPr>
        </p:nvSpPr>
        <p:spPr>
          <a:xfrm>
            <a:off x="142875" y="1000125"/>
            <a:ext cx="8858250" cy="5857875"/>
          </a:xfrm>
        </p:spPr>
        <p:txBody>
          <a:bodyPr/>
          <a:lstStyle/>
          <a:p>
            <a:pPr eaLnBrk="1" hangingPunct="1">
              <a:lnSpc>
                <a:spcPct val="90000"/>
              </a:lnSpc>
            </a:pPr>
            <a:r>
              <a:rPr lang="el-GR" sz="3100" smtClean="0"/>
              <a:t>Την τελευταία εικοσαετία έχει παρατηρηθεί ένα πολύ σημαντικό κύμα συγχωνεύσεων στον τραπεζικό κλάδο.</a:t>
            </a:r>
          </a:p>
          <a:p>
            <a:pPr eaLnBrk="1" hangingPunct="1">
              <a:lnSpc>
                <a:spcPct val="90000"/>
              </a:lnSpc>
            </a:pPr>
            <a:r>
              <a:rPr lang="el-GR" sz="3100" smtClean="0"/>
              <a:t>Βασικό επιχείρημα είναι η βελτίωση του επιπέδου αποτελεσματικότητας ειδικά σε επίπεδο διαχείρισης του κόστους.</a:t>
            </a:r>
          </a:p>
          <a:p>
            <a:pPr eaLnBrk="1" hangingPunct="1">
              <a:lnSpc>
                <a:spcPct val="90000"/>
              </a:lnSpc>
            </a:pPr>
            <a:r>
              <a:rPr lang="el-GR" sz="3100" smtClean="0"/>
              <a:t>Παρολαυτά οι εμπειρικές μελέτες δεν καταδεικνύουν κάτι τέτοιο ειδικά βραχυπρόθεσμα.</a:t>
            </a:r>
          </a:p>
          <a:p>
            <a:pPr eaLnBrk="1" hangingPunct="1">
              <a:lnSpc>
                <a:spcPct val="90000"/>
              </a:lnSpc>
            </a:pPr>
            <a:r>
              <a:rPr lang="el-GR" sz="3100" smtClean="0"/>
              <a:t>Η αποτελεσματικότητα κερδοφορίας όμως φαίνεται να βελτιώνεται γεγονός όμως που συνάδει με την κριτική στις συγχωνεύσεις που αφορά σε αύξηση της ολιγοπωλιακής τους δύναμης.</a:t>
            </a:r>
          </a:p>
          <a:p>
            <a:pPr eaLnBrk="1" hangingPunct="1"/>
            <a:endParaRPr lang="el-GR" sz="3100" smtClean="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1 - Τίτλος"/>
          <p:cNvSpPr>
            <a:spLocks noGrp="1"/>
          </p:cNvSpPr>
          <p:nvPr>
            <p:ph type="title"/>
          </p:nvPr>
        </p:nvSpPr>
        <p:spPr/>
        <p:txBody>
          <a:bodyPr/>
          <a:lstStyle/>
          <a:p>
            <a:pPr eaLnBrk="1" hangingPunct="1"/>
            <a:r>
              <a:rPr lang="el-GR" b="1" smtClean="0"/>
              <a:t>ΤΡΑΠΕΖΙΚΟΙ ΚΙΝΔΥΝΟΙ</a:t>
            </a:r>
          </a:p>
        </p:txBody>
      </p:sp>
      <p:sp>
        <p:nvSpPr>
          <p:cNvPr id="100355" name="2 - Θέση περιεχομένου"/>
          <p:cNvSpPr>
            <a:spLocks noGrp="1"/>
          </p:cNvSpPr>
          <p:nvPr>
            <p:ph idx="1"/>
          </p:nvPr>
        </p:nvSpPr>
        <p:spPr/>
        <p:txBody>
          <a:bodyPr/>
          <a:lstStyle/>
          <a:p>
            <a:pPr eaLnBrk="1" hangingPunct="1"/>
            <a:endParaRPr lang="el-GR" smtClean="0"/>
          </a:p>
          <a:p>
            <a:pPr eaLnBrk="1" hangingPunct="1"/>
            <a:r>
              <a:rPr lang="el-GR" smtClean="0">
                <a:latin typeface="Arial" pitchFamily="34" charset="0"/>
                <a:cs typeface="Arial" pitchFamily="34" charset="0"/>
              </a:rPr>
              <a:t>Οι Τράπεζες είναι εκτεθειμένες σε χρηματοοικονομικούς, λειτουργικούς, επιχειρηματικούς κινδύνους όπως και σε άλλους εξωγενείς κινδύνους. </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1 - Τίτλος"/>
          <p:cNvSpPr>
            <a:spLocks noGrp="1"/>
          </p:cNvSpPr>
          <p:nvPr>
            <p:ph type="title"/>
          </p:nvPr>
        </p:nvSpPr>
        <p:spPr/>
        <p:txBody>
          <a:bodyPr/>
          <a:lstStyle/>
          <a:p>
            <a:pPr eaLnBrk="1" hangingPunct="1"/>
            <a:r>
              <a:rPr lang="el-GR" b="1" smtClean="0"/>
              <a:t>ΚΑΤΗΓΟΡΙΕΣ ΚΙΝΔΥΝΩΝ</a:t>
            </a:r>
          </a:p>
        </p:txBody>
      </p:sp>
      <p:sp>
        <p:nvSpPr>
          <p:cNvPr id="101379" name="2 - Θέση περιεχομένου"/>
          <p:cNvSpPr>
            <a:spLocks noGrp="1"/>
          </p:cNvSpPr>
          <p:nvPr>
            <p:ph idx="1"/>
          </p:nvPr>
        </p:nvSpPr>
        <p:spPr/>
        <p:txBody>
          <a:bodyPr/>
          <a:lstStyle/>
          <a:p>
            <a:pPr eaLnBrk="1" hangingPunct="1"/>
            <a:endParaRPr lang="el-GR" smtClean="0"/>
          </a:p>
          <a:p>
            <a:pPr eaLnBrk="1" hangingPunct="1"/>
            <a:r>
              <a:rPr lang="el-GR" smtClean="0"/>
              <a:t>Χρηματοοικονομικοί</a:t>
            </a:r>
          </a:p>
          <a:p>
            <a:pPr eaLnBrk="1" hangingPunct="1"/>
            <a:r>
              <a:rPr lang="el-GR" smtClean="0"/>
              <a:t>Λειτουργικοί</a:t>
            </a:r>
          </a:p>
          <a:p>
            <a:pPr eaLnBrk="1" hangingPunct="1"/>
            <a:r>
              <a:rPr lang="el-GR" smtClean="0"/>
              <a:t>Επιχειρηματικοί</a:t>
            </a:r>
          </a:p>
          <a:p>
            <a:pPr eaLnBrk="1" hangingPunct="1"/>
            <a:r>
              <a:rPr lang="el-GR" smtClean="0"/>
              <a:t>Μεγάλων γεγονότων</a:t>
            </a:r>
          </a:p>
          <a:p>
            <a:pPr eaLnBrk="1" hangingPunct="1"/>
            <a:endParaRPr lang="el-GR" smtClean="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1 - Τίτλος"/>
          <p:cNvSpPr>
            <a:spLocks noGrp="1"/>
          </p:cNvSpPr>
          <p:nvPr>
            <p:ph type="title"/>
          </p:nvPr>
        </p:nvSpPr>
        <p:spPr>
          <a:xfrm>
            <a:off x="214313" y="142875"/>
            <a:ext cx="8786812" cy="857250"/>
          </a:xfrm>
        </p:spPr>
        <p:txBody>
          <a:bodyPr/>
          <a:lstStyle/>
          <a:p>
            <a:pPr eaLnBrk="1" hangingPunct="1"/>
            <a:r>
              <a:rPr lang="el-GR" b="1" smtClean="0"/>
              <a:t>ΒΑΣΙΚΕΣ ΔΡΑΣΤΗΡΙΟΤΗΤΕΣ</a:t>
            </a:r>
          </a:p>
        </p:txBody>
      </p:sp>
      <p:sp>
        <p:nvSpPr>
          <p:cNvPr id="102403" name="2 - Θέση περιεχομένου"/>
          <p:cNvSpPr>
            <a:spLocks noGrp="1"/>
          </p:cNvSpPr>
          <p:nvPr>
            <p:ph idx="1"/>
          </p:nvPr>
        </p:nvSpPr>
        <p:spPr>
          <a:xfrm>
            <a:off x="0" y="1600200"/>
            <a:ext cx="9001125" cy="5114925"/>
          </a:xfrm>
        </p:spPr>
        <p:txBody>
          <a:bodyPr/>
          <a:lstStyle/>
          <a:p>
            <a:pPr eaLnBrk="1" hangingPunct="1"/>
            <a:endParaRPr lang="el-GR" smtClean="0"/>
          </a:p>
          <a:p>
            <a:pPr eaLnBrk="1" hangingPunct="1"/>
            <a:r>
              <a:rPr lang="el-GR" smtClean="0"/>
              <a:t>Αναγνώριση και κατανόηση των κινδύνων που αναλαμβάνει ο οργανισμός</a:t>
            </a:r>
          </a:p>
          <a:p>
            <a:pPr eaLnBrk="1" hangingPunct="1"/>
            <a:r>
              <a:rPr lang="el-GR" smtClean="0"/>
              <a:t>Μέτρηση των κινδύνων</a:t>
            </a:r>
          </a:p>
          <a:p>
            <a:pPr eaLnBrk="1" hangingPunct="1"/>
            <a:r>
              <a:rPr lang="el-GR" smtClean="0"/>
              <a:t>Παρακολούθηση, έλεγχος και σχεδιασμός αντιμετώπισης των κινδύνων</a:t>
            </a:r>
          </a:p>
          <a:p>
            <a:pPr eaLnBrk="1" hangingPunct="1"/>
            <a:r>
              <a:rPr lang="el-GR" smtClean="0"/>
              <a:t>Επικοινωνία / ενημέρωση</a:t>
            </a:r>
          </a:p>
          <a:p>
            <a:pPr eaLnBrk="1" hangingPunct="1"/>
            <a:endParaRPr lang="el-GR" smtClean="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1 - Τίτλος"/>
          <p:cNvSpPr>
            <a:spLocks noGrp="1"/>
          </p:cNvSpPr>
          <p:nvPr>
            <p:ph type="title"/>
          </p:nvPr>
        </p:nvSpPr>
        <p:spPr>
          <a:xfrm>
            <a:off x="142875" y="274638"/>
            <a:ext cx="9001125" cy="654050"/>
          </a:xfrm>
        </p:spPr>
        <p:txBody>
          <a:bodyPr/>
          <a:lstStyle/>
          <a:p>
            <a:pPr eaLnBrk="1" hangingPunct="1"/>
            <a:r>
              <a:rPr lang="el-GR" b="1" smtClean="0"/>
              <a:t>ΧΡΗΜΑΤΟΟΙΚΟΝΟΜΙΚΟΙ ΚΙΝΔΥΝΟΙ</a:t>
            </a:r>
          </a:p>
        </p:txBody>
      </p:sp>
      <p:sp>
        <p:nvSpPr>
          <p:cNvPr id="103427" name="2 - Θέση περιεχομένου"/>
          <p:cNvSpPr>
            <a:spLocks noGrp="1"/>
          </p:cNvSpPr>
          <p:nvPr>
            <p:ph idx="1"/>
          </p:nvPr>
        </p:nvSpPr>
        <p:spPr>
          <a:xfrm>
            <a:off x="214313" y="857250"/>
            <a:ext cx="8715375" cy="5786438"/>
          </a:xfrm>
        </p:spPr>
        <p:txBody>
          <a:bodyPr/>
          <a:lstStyle/>
          <a:p>
            <a:pPr eaLnBrk="1" hangingPunct="1"/>
            <a:endParaRPr lang="el-GR" smtClean="0"/>
          </a:p>
          <a:p>
            <a:pPr eaLnBrk="1" hangingPunct="1"/>
            <a:r>
              <a:rPr lang="el-GR" smtClean="0"/>
              <a:t>Δομή Λογιστικής Κατάστασης</a:t>
            </a:r>
          </a:p>
          <a:p>
            <a:pPr eaLnBrk="1" hangingPunct="1"/>
            <a:r>
              <a:rPr lang="el-GR" smtClean="0"/>
              <a:t>Δομή Κατάστασης Αποτελεσμάτων</a:t>
            </a:r>
          </a:p>
          <a:p>
            <a:pPr eaLnBrk="1" hangingPunct="1"/>
            <a:r>
              <a:rPr lang="el-GR" smtClean="0"/>
              <a:t>Κεφαλαιακή Επάρκεια</a:t>
            </a:r>
          </a:p>
          <a:p>
            <a:pPr eaLnBrk="1" hangingPunct="1"/>
            <a:r>
              <a:rPr lang="el-GR" smtClean="0"/>
              <a:t>Πιστωτικός Κίνδυνος</a:t>
            </a:r>
          </a:p>
          <a:p>
            <a:pPr eaLnBrk="1" hangingPunct="1"/>
            <a:r>
              <a:rPr lang="el-GR" smtClean="0"/>
              <a:t>Κίνδυνος Αγοράς</a:t>
            </a:r>
          </a:p>
          <a:p>
            <a:pPr eaLnBrk="1" hangingPunct="1"/>
            <a:r>
              <a:rPr lang="el-GR" smtClean="0"/>
              <a:t>Κίνδυνος Ρευστότητας</a:t>
            </a:r>
          </a:p>
          <a:p>
            <a:pPr eaLnBrk="1" hangingPunct="1"/>
            <a:r>
              <a:rPr lang="el-GR" smtClean="0"/>
              <a:t>Συναλλαγματικός Κίνδυνος</a:t>
            </a:r>
          </a:p>
          <a:p>
            <a:pPr eaLnBrk="1" hangingPunct="1"/>
            <a:r>
              <a:rPr lang="el-GR" smtClean="0"/>
              <a:t>Κίνδυνος Επιτοκίων</a:t>
            </a:r>
          </a:p>
          <a:p>
            <a:pPr eaLnBrk="1" hangingPunct="1"/>
            <a:endParaRPr lang="el-GR" smtClean="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411</TotalTime>
  <Words>9823</Words>
  <Application>Microsoft Office PowerPoint</Application>
  <PresentationFormat>Προβολή στην οθόνη (4:3)</PresentationFormat>
  <Paragraphs>760</Paragraphs>
  <Slides>130</Slides>
  <Notes>42</Notes>
  <HiddenSlides>4</HiddenSlides>
  <MMClips>0</MMClips>
  <ScaleCrop>false</ScaleCrop>
  <HeadingPairs>
    <vt:vector size="6" baseType="variant">
      <vt:variant>
        <vt:lpstr>Θέμα</vt:lpstr>
      </vt:variant>
      <vt:variant>
        <vt:i4>1</vt:i4>
      </vt:variant>
      <vt:variant>
        <vt:lpstr>Ενσωματωμένοι διακομιστές OLE</vt:lpstr>
      </vt:variant>
      <vt:variant>
        <vt:i4>2</vt:i4>
      </vt:variant>
      <vt:variant>
        <vt:lpstr>Τίτλοι διαφανειών</vt:lpstr>
      </vt:variant>
      <vt:variant>
        <vt:i4>130</vt:i4>
      </vt:variant>
    </vt:vector>
  </HeadingPairs>
  <TitlesOfParts>
    <vt:vector size="133" baseType="lpstr">
      <vt:lpstr>Θέμα του Office</vt:lpstr>
      <vt:lpstr>Εξίσωση</vt:lpstr>
      <vt:lpstr>Equation</vt:lpstr>
      <vt:lpstr>ΧΡΗΜΑΤΟΟΙΚΟΝΟΜΙΚΗ ΔΙΑΧΕΙΡΙΣΗ ΚΑΙ ΠΟΛΙΤΙΚΗ ΙΙ</vt:lpstr>
      <vt:lpstr>Διαφάνεια 2</vt:lpstr>
      <vt:lpstr>Χρηματοδότηση Επιχειρήσεων και Οργανισμών: Κίνδυνος και Απόδοση</vt:lpstr>
      <vt:lpstr>Χρηματοδότηση Επιχειρήσεων και Οργανισμών: Κίνδυνος και Απόδοση</vt:lpstr>
      <vt:lpstr>Χρηματοδότηση Επιχειρήσεων και Οργανισμών: Κίνδυνος και Απόδοση</vt:lpstr>
      <vt:lpstr>Χρηματοδότηση Επιχειρήσεων και Οργανισμών: Κίνδυνος και Απόδοση</vt:lpstr>
      <vt:lpstr>Χρηματοδότηση Επιχειρήσεων και Οργανισμών: Κίνδυνος και Απόδοση</vt:lpstr>
      <vt:lpstr>Χρηματοδότηση Επιχειρήσεων και Οργανισμών: Κίνδυνος και Απόδοση</vt:lpstr>
      <vt:lpstr>Ομοιότητες και διαφορές μεταξύ κινδύνου αγοράς και πιστωτικού κινδύνου</vt:lpstr>
      <vt:lpstr>Ομοιότητες και διαφορές μεταξύ κινδύνου αγοράς και πιστωτικού κινδύνου</vt:lpstr>
      <vt:lpstr>Ομοιότητες και διαφορές μεταξύ κινδύνου αγοράς και πιστωτικού κινδύνου</vt:lpstr>
      <vt:lpstr>Διαδικασία πιστωτικής απόφασης</vt:lpstr>
      <vt:lpstr>Ποιοτικά υποδείγματα</vt:lpstr>
      <vt:lpstr>Ποιοτικά υποδείγματα</vt:lpstr>
      <vt:lpstr>Ποιοτικά υποδείγματα</vt:lpstr>
      <vt:lpstr>Ποιοτικά υποδείγματα</vt:lpstr>
      <vt:lpstr>Η πιστωτική απόφαση στην πράξη</vt:lpstr>
      <vt:lpstr>Η πιστωτική απόφαση στον καταναλωτικό δανεισμό</vt:lpstr>
      <vt:lpstr>Η φερεγγυότητα του δανειζόμενου</vt:lpstr>
      <vt:lpstr>Η χρήση των δανειακών κεφαλαίων</vt:lpstr>
      <vt:lpstr>Πηγές εξόφλησης: Πρωτογενείς</vt:lpstr>
      <vt:lpstr>Πηγές εξόφλησης: Δευτερογενείς</vt:lpstr>
      <vt:lpstr>Πηγές πληροφοριών</vt:lpstr>
      <vt:lpstr>Συνέντευξη με τον υπεύθυνο της τράπεζας</vt:lpstr>
      <vt:lpstr>Οι εσωτερικές πηγές πληροφόρησης</vt:lpstr>
      <vt:lpstr>Οι εξωτερικές πηγές πληροφόρησης</vt:lpstr>
      <vt:lpstr>Τρόποι ανάπτυξης υποδειγμάτων</vt:lpstr>
      <vt:lpstr>Τρόποι ανάπτυξης υποδειγμάτων</vt:lpstr>
      <vt:lpstr>Μοντέλα βαθμολόγησης φερεγγυότητας</vt:lpstr>
      <vt:lpstr>Μοντέλα βαθμολόγησης φερεγγυότητας</vt:lpstr>
      <vt:lpstr>Γραμμικά μοντέλα πιθανοτήτων</vt:lpstr>
      <vt:lpstr>Παράδειγμα</vt:lpstr>
      <vt:lpstr>Γραμμικά μοντέλα διαχωρισμού</vt:lpstr>
      <vt:lpstr>Logit μοντέλα</vt:lpstr>
      <vt:lpstr>Προβλήματα με τα γραμμικά μοντέλα διαχωρισμού</vt:lpstr>
      <vt:lpstr>Εταιρείες βαθμολόγησης πιστοληπτικής ικανότητας</vt:lpstr>
      <vt:lpstr>Διαφάνεια 37</vt:lpstr>
      <vt:lpstr>Διαφάνεια 38</vt:lpstr>
      <vt:lpstr>Το υπόδειγμα της KMW</vt:lpstr>
      <vt:lpstr> </vt:lpstr>
      <vt:lpstr>Το υπόδειγμα της KMW</vt:lpstr>
      <vt:lpstr>Υπόδειγμα περιθωρίου αποδόσεων</vt:lpstr>
      <vt:lpstr>Υπόδειγμα περιθωρίου αποδόσεων</vt:lpstr>
      <vt:lpstr>Υπόδειγμα περιθωρίου αποδόσεων</vt:lpstr>
      <vt:lpstr>Μοντέλο RAROC</vt:lpstr>
      <vt:lpstr>Μοντέλο RAROC</vt:lpstr>
      <vt:lpstr>Θεωρία Χαρτοφυλακίου</vt:lpstr>
      <vt:lpstr>Θεωρία Χαρτοφυλακίου</vt:lpstr>
      <vt:lpstr>Θεωρία Χαρτοφυλακίου</vt:lpstr>
      <vt:lpstr>Θεωρία Χαρτοφυλακίου</vt:lpstr>
      <vt:lpstr>Θεωρία Χαρτοφυλακίου</vt:lpstr>
      <vt:lpstr>Θεωρία Χαρτοφυλακίου</vt:lpstr>
      <vt:lpstr>Θεωρία Χαρτοφυλακίου</vt:lpstr>
      <vt:lpstr>Θεωρία Χαρτοφυλακίου</vt:lpstr>
      <vt:lpstr>Θεωρία Χαρτοφυλακίου</vt:lpstr>
      <vt:lpstr>Πηγές Κεφαλαίου</vt:lpstr>
      <vt:lpstr> Πηγές Κεφαλαίου</vt:lpstr>
      <vt:lpstr>Πηγές Κεφαλαίου</vt:lpstr>
      <vt:lpstr>Κόστος Κεφαλαίου</vt:lpstr>
      <vt:lpstr>Κόστος Κεφαλαίου</vt:lpstr>
      <vt:lpstr>Χρηματοδοτική Μόχλευση</vt:lpstr>
      <vt:lpstr>Χρηματοδοτική Μόχλευση</vt:lpstr>
      <vt:lpstr>Χρηματοδοτική Μόχλευση</vt:lpstr>
      <vt:lpstr>Κεφαλαιακή Διάρθρωση</vt:lpstr>
      <vt:lpstr>Κεφαλαιακή Διάρθρωση</vt:lpstr>
      <vt:lpstr>Κεφαλαιακή Διάρθρωση</vt:lpstr>
      <vt:lpstr>Κεφαλαιακή Διάρθρωση</vt:lpstr>
      <vt:lpstr>Χρηματοδοτική Μίσθωση Leasing </vt:lpstr>
      <vt:lpstr>Αντιστάθμιση κινδύνων με ανταλλαγές (swaps)</vt:lpstr>
      <vt:lpstr>ΕΠΙΛΟΓΗ ΧΡΕΟΓΡΑΦΟΥ</vt:lpstr>
      <vt:lpstr>ΕΠΙΛΟΓΗ ΧΡΕΟΓΡΑΦΟΥ</vt:lpstr>
      <vt:lpstr>ΚΙΝΔΥΝΟΣ ΣΤΕΓΑΣΤΙΚΩΝ ΔΑΝΕΙΩΝ</vt:lpstr>
      <vt:lpstr>ΤΡΑΠΕΖΙΚΗ ΟΡΓΑΝΩΣΗ</vt:lpstr>
      <vt:lpstr>ΑΝΤΑΓΩΝΙΣΜΟΣ ΚΑΙ ΧΡΗΜΑΤΟΠΙΣΤΩΤΙΚΗ ΣΤΑΘΕΡΟΤΗΤΑ</vt:lpstr>
      <vt:lpstr>ΑΝΤΑΓΩΝΙΣΜΟΣ ΚΑΙ ΧΡΗΜΑΤΟΠΙΣΤΩΤΙΚΗ ΣΤΑΘΕΡΟΤΗΤΑ</vt:lpstr>
      <vt:lpstr>ΑΝΤΑΓΩΝΙΣΜΟΣ ΚΑΙ ΑΝΑΠΤΥΞΗ</vt:lpstr>
      <vt:lpstr>ΜΕΤΡΗΣΗ ΤΟΥ ΑΝΤΑΓΩΝΙΣΜΟΥ</vt:lpstr>
      <vt:lpstr>ΜΕΤΡΗΣΗ ΤΟΥ ΑΝΤΑΓΩΝΙΣΜΟΥ</vt:lpstr>
      <vt:lpstr>ΜΕΤΡΗΣΗ ΤΟΥ ΑΝΤΑΓΩΝΙΣΜΟΥ</vt:lpstr>
      <vt:lpstr>ΜΕΤΡΗΣΗ ΤΟΥ ΑΝΤΑΓΩΝΙΣΜΟΥ</vt:lpstr>
      <vt:lpstr>ΑΠΟΤΕΛΕΣΜΑΤΑ ΕΜΠΕΙΡΙΚΩΝ ΕΡΕΥΝΩΝ</vt:lpstr>
      <vt:lpstr>ΠΟΛΙΤΙΚΗ ΡΥΘΜΙΣΗΣ</vt:lpstr>
      <vt:lpstr>ΕΙΣΡΟΕΣ ΚΑΙ ΕΚΡΟΕΣ ΤΩΝ ΤΡΑΠΕΖΩΝ</vt:lpstr>
      <vt:lpstr>ΤΡΑΠΕΖΙΚΟ ΠΡΟΪΟΝ</vt:lpstr>
      <vt:lpstr>ΤΡΑΠΕΖΙΚΟ ΠΡΟΪΟΝ</vt:lpstr>
      <vt:lpstr>ΤΡΑΠΕΖΙΚΟ ΠΡΟΪΟΝ</vt:lpstr>
      <vt:lpstr>ΤΡΑΠΕΖΙΚΟ ΠΡΟΪΟΝ</vt:lpstr>
      <vt:lpstr>ΜΕΤΡΗΣΗ ΑΠΟΤΕΛΕΣΜΑΤΙΚΟΤΗΤΑΣ</vt:lpstr>
      <vt:lpstr>ΠΑΡΑΜΕΤΡΙΚΕΣ ΜΕΘΟΔΟΙ</vt:lpstr>
      <vt:lpstr>ΓΡΑΜΜΙΚΟΣ ΠΡΟΓΡΑΜΜΑΤΙΣΜΟΣ</vt:lpstr>
      <vt:lpstr>ΑΠΟΤΕΛΕΣΜΑΤΙΚΟΤΗΤΑ ΚΑΙ ΛΟΙΠΟΙ ΠΑΡΑΓΟΝΤΕΣ</vt:lpstr>
      <vt:lpstr>ΑΠΟΤΕΛΕΣΜΑΤΙΚΟΤΗΤΑ ΚΑΙ ΡΥΘΜΙΣΗ</vt:lpstr>
      <vt:lpstr>ΑΠΟΤΕΛΕΣΜΑΤΙΚΟΤΗΤΑ ΚΑΙ ΚΙΝΔΥΝΟΙ</vt:lpstr>
      <vt:lpstr>ΑΠΟΤΕΛΕΣΜΑΤΙΚΟΤΗΤΑ ΚΑΙ ΔΙΑΡΘΡΩΣΗ</vt:lpstr>
      <vt:lpstr>ΑΠΟΤΕΛΕΣΜΑΤΙΚΟΤΗΤΑ ΚΑΙ ΣΥΓΧΩΝΕΥΣΕΙΣ</vt:lpstr>
      <vt:lpstr>ΤΡΑΠΕΖΙΚΟΙ ΚΙΝΔΥΝΟΙ</vt:lpstr>
      <vt:lpstr>ΚΑΤΗΓΟΡΙΕΣ ΚΙΝΔΥΝΩΝ</vt:lpstr>
      <vt:lpstr>ΒΑΣΙΚΕΣ ΔΡΑΣΤΗΡΙΟΤΗΤΕΣ</vt:lpstr>
      <vt:lpstr>ΧΡΗΜΑΤΟΟΙΚΟΝΟΜΙΚΟΙ ΚΙΝΔΥΝΟΙ</vt:lpstr>
      <vt:lpstr>ΣΤΟΧΟΙ ΔΙΑΧΕΙΡΙΣΗΣ ΧΡΗΜΑΤΟΟΙΚΟΝΟΜΙΚΩΝ ΚΙΝΔΥΝΩΝ</vt:lpstr>
      <vt:lpstr>ΛΕΙΤΟΥΡΓΙΚΟΙ ΚΙΝΔΥΝΟΙ</vt:lpstr>
      <vt:lpstr>ΕΠΙΧΕΙΡΗΜΑΤΙΚΟΙ ΚΙΝΔΥΝΟΙ</vt:lpstr>
      <vt:lpstr>ΚΙΝΔΥΝΟΙ ΜΕΓΑΛΩΝ ΓΕΓΟΝΟΤΩΝ</vt:lpstr>
      <vt:lpstr>ΟΙ 3 ΒΑΣΙΚΕΣ ΚΑΤΗΓΟΡΙΕΣ ΜΕΤΡΗΣΗΣ ΚΙΝΔΥΝΟΥ</vt:lpstr>
      <vt:lpstr>STRESS TESTS ΚΑΙ WORST CASE SCENARIOS </vt:lpstr>
      <vt:lpstr>ΟΙΚΟΝΟΜΙΚΟ ΚΕΦΑΛΑΙΟ</vt:lpstr>
      <vt:lpstr>ΠΙΣΤΩΤΙΚΟΣ ΚΙΝΔΥΝΟΣ</vt:lpstr>
      <vt:lpstr>ΠΡΟΣΕΓΓΙΣΕΙΣ ΣΤΗ ΜΕΤΡΗΣΗ ΤΟΥ ΠΙΣΤΩΤΙΚΟΥ ΚΙΝΔΥΝΟΥ</vt:lpstr>
      <vt:lpstr>ΑΛΛΕΣ ΜΟΡΦΕΣ ΚΙΝΔΥΝΟΥ</vt:lpstr>
      <vt:lpstr>ΤΙΤΛΟΠΟΙΗΣΗ ΤΡΑΠΕΖΙΚΩΝ ΑΠΑΙΤΗΣΕΩΝ</vt:lpstr>
      <vt:lpstr>ΤΙΤΛΟΠΟΙΗΣΗ ΤΡΑΠΕΖΙΚΩΝ ΑΠΑΙΤΗΣΕΩΝ</vt:lpstr>
      <vt:lpstr>ΤΙΤΛΟΠΟΙΗΣΗ ΤΡΑΠΕΖΙΚΩΝ ΑΠΑΙΤΗΣΕΩΝ</vt:lpstr>
      <vt:lpstr>ΒΑΣΙΚΕΣ ΚΑΤΗΓΟΡΙΕΣ ΤΙΤΛΤΟΠΟΙΗΣΗΣ ΤΡΑΠΕΖΙΚΩΝ ΑΠΑΙΤΗΣΕΩΝ</vt:lpstr>
      <vt:lpstr>1) ΤΙΤΛΟΠΟΙΗΣΗ ΤΟΙΣ ΜΕΤΡΗΤΟΙΣ</vt:lpstr>
      <vt:lpstr>ΒΑΣΙΚΕΣ ΚΑΤΗΓΟΡΙΕΣ ΤΙΤΛΤΟΠΟΙΗΣΗΣ ΤΡΑΠΕΖΙΚΩΝ ΑΠΑΙΤΗΣΕΩΝ</vt:lpstr>
      <vt:lpstr>  ΚΡΙΤΗΡΙΑ ΕΠΙΛΟΓΗΣ ΜΕΤΑΞΥ ΤΩΝ ΔΥΟ ΜΟΡΦΩΝ ΤΙΤΛΟΠΟΙΗΣΗΣ  </vt:lpstr>
      <vt:lpstr>ΟΦΕΛΗ ΑΠΟ ΤΗΝ ΤΙΤΛΟΠΟΙΗΣΗ ΑΠΑΙΤΗΣΕΩΝ</vt:lpstr>
      <vt:lpstr>ΠΙΣΤΟΛΗΠΤΙΚΗ ΙΚΑΝΟΤΗΤΑ</vt:lpstr>
      <vt:lpstr>ΠΙΣΤΟΛΗΠΤΙΚΗ ΙΚΑΝΟΤΗΤΑ</vt:lpstr>
      <vt:lpstr>ΚΛΑΣΣΙΚΟ ΤΡΑΠΕΖΙΚΟ ΥΠΟΔΕΙΓΜΑ</vt:lpstr>
      <vt:lpstr>ΜΟΝΤΕΛΟ ΤΙΤΛΟΠΟΙΗΣΗΣ</vt:lpstr>
      <vt:lpstr>SINKING FUND</vt:lpstr>
      <vt:lpstr>SINKING FUND</vt:lpstr>
      <vt:lpstr>Ο ΤΥΠΟΣ ΤΟΥ SINKING FUND </vt:lpstr>
      <vt:lpstr>ΑΜΕΣΗ ΧΡΗΜΑΤΟΔΟΤΗΣΗ</vt:lpstr>
      <vt:lpstr>ΠΑΡΑΔΕΙΓΜΑΤΑ ΑΜΕΣΗΣ ΧΡΗΜΑΤΟΔΟΤΗΣΗΣ</vt:lpstr>
      <vt:lpstr>ΠΛΕΟΝΕΚΤΗΜΑΤΑ  ΚΑΙ ΜΕΙΟΝΕΚΤΗΜΑΤΑ ΑΜΕΣΗΣ ΧΡΗΜΑΤΟΔΟΤΗΣΗΣ</vt:lpstr>
      <vt:lpstr>ΕΜΜΕΣΗ ΧΡΗΜΑΤΟΔΟΤΗΣΗ</vt:lpstr>
      <vt:lpstr>ΠΑΡΑΔΕΙΓΜΑΤΑ ΕΜΜΕΣΗΣ ΧΡΗΜΑΤΟΔΟΤΗΣΗΣ</vt:lpstr>
      <vt:lpstr>ΕΜΜΕΣΗ ΧΡΗΜΑΤΟΔΟΤΗΣΗ</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ΧΡΗΜΑΤΟΟΙΚΟΝΟΜΙΚΗ ΔΙΑΧΕΙΡΙΣΗ ΚΑΙ ΠΟΛΙΤΙΚΗ ΙΙ</dc:title>
  <dc:creator>giorgos</dc:creator>
  <cp:lastModifiedBy>user</cp:lastModifiedBy>
  <cp:revision>50</cp:revision>
  <dcterms:created xsi:type="dcterms:W3CDTF">2012-02-28T08:47:36Z</dcterms:created>
  <dcterms:modified xsi:type="dcterms:W3CDTF">2015-06-07T17:49:47Z</dcterms:modified>
</cp:coreProperties>
</file>