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1"/>
  </p:sldMasterIdLst>
  <p:sldIdLst>
    <p:sldId id="299" r:id="rId2"/>
    <p:sldId id="298" r:id="rId3"/>
    <p:sldId id="257" r:id="rId4"/>
    <p:sldId id="258" r:id="rId5"/>
    <p:sldId id="260" r:id="rId6"/>
    <p:sldId id="266" r:id="rId7"/>
    <p:sldId id="262" r:id="rId8"/>
    <p:sldId id="265" r:id="rId9"/>
    <p:sldId id="267" r:id="rId10"/>
    <p:sldId id="270" r:id="rId11"/>
    <p:sldId id="269" r:id="rId12"/>
    <p:sldId id="271" r:id="rId13"/>
    <p:sldId id="273" r:id="rId14"/>
    <p:sldId id="275" r:id="rId15"/>
    <p:sldId id="277" r:id="rId16"/>
    <p:sldId id="278" r:id="rId17"/>
    <p:sldId id="279" r:id="rId18"/>
    <p:sldId id="280" r:id="rId19"/>
    <p:sldId id="281" r:id="rId20"/>
    <p:sldId id="282" r:id="rId21"/>
    <p:sldId id="283" r:id="rId22"/>
    <p:sldId id="284" r:id="rId23"/>
    <p:sldId id="285" r:id="rId24"/>
    <p:sldId id="286" r:id="rId25"/>
    <p:sldId id="288" r:id="rId26"/>
    <p:sldId id="290" r:id="rId27"/>
    <p:sldId id="292" r:id="rId28"/>
    <p:sldId id="293" r:id="rId29"/>
    <p:sldId id="294" r:id="rId30"/>
    <p:sldId id="295" r:id="rId31"/>
    <p:sldId id="296" r:id="rId32"/>
    <p:sldId id="300" r:id="rId33"/>
    <p:sldId id="297" r:id="rId34"/>
  </p:sldIdLst>
  <p:sldSz cx="9144000" cy="6858000" type="screen4x3"/>
  <p:notesSz cx="6858000" cy="9144000"/>
  <p:defaultTextStyle>
    <a:defPPr>
      <a:defRPr lang="el-GR"/>
    </a:defPPr>
    <a:lvl1pPr algn="l" rtl="0" fontAlgn="base">
      <a:spcBef>
        <a:spcPct val="0"/>
      </a:spcBef>
      <a:spcAft>
        <a:spcPct val="0"/>
      </a:spcAft>
      <a:defRPr sz="2800" kern="1200">
        <a:solidFill>
          <a:schemeClr val="tx1"/>
        </a:solidFill>
        <a:latin typeface="Tahoma" pitchFamily="34" charset="0"/>
        <a:ea typeface="+mn-ea"/>
        <a:cs typeface="+mn-cs"/>
      </a:defRPr>
    </a:lvl1pPr>
    <a:lvl2pPr marL="457200" algn="l" rtl="0" fontAlgn="base">
      <a:spcBef>
        <a:spcPct val="0"/>
      </a:spcBef>
      <a:spcAft>
        <a:spcPct val="0"/>
      </a:spcAft>
      <a:defRPr sz="2800" kern="1200">
        <a:solidFill>
          <a:schemeClr val="tx1"/>
        </a:solidFill>
        <a:latin typeface="Tahoma" pitchFamily="34" charset="0"/>
        <a:ea typeface="+mn-ea"/>
        <a:cs typeface="+mn-cs"/>
      </a:defRPr>
    </a:lvl2pPr>
    <a:lvl3pPr marL="914400" algn="l" rtl="0" fontAlgn="base">
      <a:spcBef>
        <a:spcPct val="0"/>
      </a:spcBef>
      <a:spcAft>
        <a:spcPct val="0"/>
      </a:spcAft>
      <a:defRPr sz="2800" kern="1200">
        <a:solidFill>
          <a:schemeClr val="tx1"/>
        </a:solidFill>
        <a:latin typeface="Tahoma" pitchFamily="34" charset="0"/>
        <a:ea typeface="+mn-ea"/>
        <a:cs typeface="+mn-cs"/>
      </a:defRPr>
    </a:lvl3pPr>
    <a:lvl4pPr marL="1371600" algn="l" rtl="0" fontAlgn="base">
      <a:spcBef>
        <a:spcPct val="0"/>
      </a:spcBef>
      <a:spcAft>
        <a:spcPct val="0"/>
      </a:spcAft>
      <a:defRPr sz="2800" kern="1200">
        <a:solidFill>
          <a:schemeClr val="tx1"/>
        </a:solidFill>
        <a:latin typeface="Tahoma" pitchFamily="34" charset="0"/>
        <a:ea typeface="+mn-ea"/>
        <a:cs typeface="+mn-cs"/>
      </a:defRPr>
    </a:lvl4pPr>
    <a:lvl5pPr marL="1828800" algn="l"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00CC"/>
    <a:srgbClr val="F85EF1"/>
    <a:srgbClr val="84067E"/>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AC70AB85-8249-49F0-ABC6-050A9752422D}"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9BC76C8-0138-48F9-BFD5-A3ADE02A8FD8}"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2C52A424-A2E3-4B57-9417-45770DBF23E1}"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BBD4E260-0949-46F3-BCE8-FABC5E8B3520}"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8F0C2B6B-81B0-4F99-83A5-059F50B9FF15}"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ED7E92FD-86F8-4D4C-9F86-0AF4A53502B1}"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035D3EB1-0FC6-44BB-BDDD-218AD2458DAF}"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30E6037D-B82B-40CD-B667-371D06C14E6E}"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3E757886-D2BB-4ED5-B2AA-33A455CB99F2}"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8101FBD4-25CE-4FFF-8919-EB6E0A602233}"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22964214-77B8-49CA-A7FB-34F18918D582}"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2F54C9F-ED54-4ACD-B54D-D3E408358397}"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75"/>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rgbClr val="F85EF1">
                  <a:shade val="30000"/>
                  <a:satMod val="115000"/>
                </a:srgbClr>
              </a:gs>
              <a:gs pos="50000">
                <a:srgbClr val="F85EF1">
                  <a:shade val="67500"/>
                  <a:satMod val="115000"/>
                </a:srgbClr>
              </a:gs>
              <a:gs pos="100000">
                <a:srgbClr val="F85EF1">
                  <a:shade val="100000"/>
                  <a:satMod val="115000"/>
                </a:srgbClr>
              </a:gs>
            </a:gsLst>
            <a:lin ang="2700000" scaled="1"/>
            <a:tileRect/>
          </a:gradFill>
        </p:spPr>
        <p:txBody>
          <a:bodyPr>
            <a:normAutofit/>
          </a:bodyPr>
          <a:lstStyle/>
          <a:p>
            <a:pPr>
              <a:defRPr/>
            </a:pPr>
            <a:r>
              <a:rPr lang="el-GR" sz="2800" b="1" dirty="0" smtClean="0">
                <a:solidFill>
                  <a:schemeClr val="tx2">
                    <a:lumMod val="50000"/>
                  </a:schemeClr>
                </a:solidFill>
              </a:rPr>
              <a:t>Η ΑΓΟΡΑΣΤΙΚΗ ΣΥΜΠΕΡΙΦΟΡΑ ΣΤΙΣ ΧΡΗΜΑΤΟΠΙΣΤΩΤΙΚΕΣ ΥΠΗΡΕΣΙΕΣ</a:t>
            </a:r>
            <a:endParaRPr lang="el-GR" sz="2800" dirty="0" smtClean="0">
              <a:solidFill>
                <a:schemeClr val="tx2">
                  <a:lumMod val="50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5" name="Rectangle 3"/>
          <p:cNvSpPr>
            <a:spLocks noGrp="1" noChangeArrowheads="1"/>
          </p:cNvSpPr>
          <p:nvPr>
            <p:ph idx="1"/>
          </p:nvPr>
        </p:nvSpPr>
        <p:spPr/>
        <p:txBody>
          <a:bodyPr/>
          <a:lstStyle/>
          <a:p>
            <a:pPr>
              <a:buFont typeface="Wingdings" pitchFamily="2" charset="2"/>
              <a:buNone/>
            </a:pPr>
            <a:endParaRPr lang="el-GR" sz="2800" dirty="0"/>
          </a:p>
          <a:p>
            <a:pPr>
              <a:buNone/>
            </a:pPr>
            <a:endParaRPr lang="el-GR" sz="2800" dirty="0"/>
          </a:p>
        </p:txBody>
      </p:sp>
      <p:sp>
        <p:nvSpPr>
          <p:cNvPr id="4" name="Rectangle 2"/>
          <p:cNvSpPr txBox="1">
            <a:spLocks noChangeArrowheads="1"/>
          </p:cNvSpPr>
          <p:nvPr/>
        </p:nvSpPr>
        <p:spPr>
          <a:xfrm>
            <a:off x="467544" y="2564904"/>
            <a:ext cx="8229600" cy="1800200"/>
          </a:xfrm>
          <a:prstGeom prst="rect">
            <a:avLst/>
          </a:prstGeom>
          <a:gradFill flip="none" rotWithShape="1">
            <a:gsLst>
              <a:gs pos="0">
                <a:srgbClr val="84067E">
                  <a:shade val="30000"/>
                  <a:satMod val="115000"/>
                </a:srgbClr>
              </a:gs>
              <a:gs pos="50000">
                <a:srgbClr val="84067E">
                  <a:shade val="67500"/>
                  <a:satMod val="115000"/>
                </a:srgbClr>
              </a:gs>
              <a:gs pos="100000">
                <a:srgbClr val="84067E">
                  <a:shade val="100000"/>
                  <a:satMod val="115000"/>
                </a:srgbClr>
              </a:gs>
            </a:gsLst>
            <a:lin ang="5400000" scaled="1"/>
            <a:tileRect/>
          </a:gradFill>
        </p:spPr>
        <p:txBody>
          <a:bodyPr vert="horz" lIns="91440" tIns="45720" rIns="91440" bIns="45720" rtlCol="0" anchor="ctr">
            <a:norm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l-GR" sz="3200" b="1" i="0" u="none" strike="noStrike" kern="1200" cap="none" spc="0" normalizeH="0" baseline="0" noProof="0" dirty="0" smtClean="0">
                <a:ln>
                  <a:noFill/>
                </a:ln>
                <a:solidFill>
                  <a:schemeClr val="bg1"/>
                </a:solidFill>
                <a:effectLst/>
                <a:uLnTx/>
                <a:uFillTx/>
                <a:latin typeface="+mj-lt"/>
                <a:ea typeface="+mj-ea"/>
                <a:cs typeface="+mj-cs"/>
              </a:rPr>
              <a:t>ΤΜΗΜΑΤΟΠΟΙΗΣΗ</a:t>
            </a:r>
            <a:r>
              <a:rPr kumimoji="0" lang="en-US" sz="3200" b="1" i="0" u="none" strike="noStrike" kern="1200" cap="none" spc="0" normalizeH="0" noProof="0" dirty="0" smtClean="0">
                <a:ln>
                  <a:noFill/>
                </a:ln>
                <a:solidFill>
                  <a:schemeClr val="bg1"/>
                </a:solidFill>
                <a:effectLst/>
                <a:uLnTx/>
                <a:uFillTx/>
                <a:latin typeface="+mj-lt"/>
                <a:ea typeface="+mj-ea"/>
                <a:cs typeface="+mj-cs"/>
              </a:rPr>
              <a:t> –</a:t>
            </a:r>
            <a:r>
              <a:rPr kumimoji="0" lang="el-GR" sz="3200" b="1" i="0" u="none" strike="noStrike" kern="1200" cap="none" spc="0" normalizeH="0" baseline="0" noProof="0" dirty="0" smtClean="0">
                <a:ln>
                  <a:noFill/>
                </a:ln>
                <a:solidFill>
                  <a:schemeClr val="bg1"/>
                </a:solidFill>
                <a:effectLst/>
                <a:uLnTx/>
                <a:uFillTx/>
                <a:latin typeface="+mj-lt"/>
                <a:ea typeface="+mj-ea"/>
                <a:cs typeface="+mj-cs"/>
              </a:rPr>
              <a:t> ΣΤΟΧΕΥΣΗ</a:t>
            </a:r>
            <a:r>
              <a:rPr kumimoji="0" lang="en-US" sz="3200" b="1" i="0" u="none" strike="noStrike" kern="1200" cap="none" spc="0" normalizeH="0" noProof="0" dirty="0" smtClean="0">
                <a:ln>
                  <a:noFill/>
                </a:ln>
                <a:solidFill>
                  <a:schemeClr val="bg1"/>
                </a:solidFill>
                <a:effectLst/>
                <a:uLnTx/>
                <a:uFillTx/>
                <a:latin typeface="+mj-lt"/>
                <a:ea typeface="+mj-ea"/>
                <a:cs typeface="+mj-cs"/>
              </a:rPr>
              <a:t> -</a:t>
            </a:r>
            <a:r>
              <a:rPr kumimoji="0" lang="el-GR" sz="3200" b="1" i="0" u="none" strike="noStrike" kern="1200" cap="none" spc="0" normalizeH="0" baseline="0" noProof="0" dirty="0" smtClean="0">
                <a:ln>
                  <a:noFill/>
                </a:ln>
                <a:solidFill>
                  <a:schemeClr val="bg1"/>
                </a:solidFill>
                <a:effectLst/>
                <a:uLnTx/>
                <a:uFillTx/>
                <a:latin typeface="+mj-lt"/>
                <a:ea typeface="+mj-ea"/>
                <a:cs typeface="+mj-cs"/>
              </a:rPr>
              <a:t> ΤΟΠΟΘΕΤΗΣΗ</a:t>
            </a:r>
            <a:endParaRPr kumimoji="0" lang="el-GR" sz="3200" b="1" i="0" u="none" strike="noStrike" kern="1200" cap="none" spc="0" normalizeH="0" baseline="0" noProof="0" dirty="0">
              <a:ln>
                <a:noFill/>
              </a:ln>
              <a:solidFill>
                <a:schemeClr val="bg1"/>
              </a:solidFill>
              <a:effectLst/>
              <a:uLnTx/>
              <a:uFillTx/>
              <a:latin typeface="+mj-lt"/>
              <a:ea typeface="+mj-ea"/>
              <a:cs typeface="+mj-cs"/>
            </a:endParaRPr>
          </a:p>
        </p:txBody>
      </p:sp>
      <p:sp>
        <p:nvSpPr>
          <p:cNvPr id="5" name="4 - Τίτλος"/>
          <p:cNvSpPr>
            <a:spLocks noGrp="1"/>
          </p:cNvSpPr>
          <p:nvPr>
            <p:ph type="title"/>
          </p:nvPr>
        </p:nvSpPr>
        <p:spPr/>
        <p:txBody>
          <a:bodyPr/>
          <a:lstStyle/>
          <a:p>
            <a:endParaRPr lang="el-G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68313" y="333375"/>
            <a:ext cx="8229600" cy="1135063"/>
          </a:xfrm>
          <a:solidFill>
            <a:srgbClr val="84067E"/>
          </a:solidFill>
        </p:spPr>
        <p:txBody>
          <a:bodyPr/>
          <a:lstStyle/>
          <a:p>
            <a:r>
              <a:rPr lang="el-GR" sz="3200" b="1" dirty="0">
                <a:solidFill>
                  <a:schemeClr val="bg1"/>
                </a:solidFill>
              </a:rPr>
              <a:t>ΤΜΗΜΑΤΟΠΟΙΗΣΗ, ΣΤΟΧΕΥΣΗ, ΤΟΠΟΘΕΤΗΣΗ</a:t>
            </a:r>
          </a:p>
        </p:txBody>
      </p:sp>
      <p:sp>
        <p:nvSpPr>
          <p:cNvPr id="22531" name="Rectangle 3"/>
          <p:cNvSpPr>
            <a:spLocks noGrp="1" noChangeArrowheads="1"/>
          </p:cNvSpPr>
          <p:nvPr>
            <p:ph idx="1"/>
          </p:nvPr>
        </p:nvSpPr>
        <p:spPr/>
        <p:txBody>
          <a:bodyPr>
            <a:normAutofit/>
          </a:bodyPr>
          <a:lstStyle/>
          <a:p>
            <a:pPr>
              <a:buFont typeface="Wingdings" pitchFamily="2" charset="2"/>
              <a:buNone/>
            </a:pPr>
            <a:endParaRPr lang="el-GR" dirty="0"/>
          </a:p>
          <a:p>
            <a:pPr>
              <a:buClr>
                <a:srgbClr val="F85EF1"/>
              </a:buClr>
              <a:buBlip>
                <a:blip r:embed="rId2"/>
              </a:buBlip>
            </a:pPr>
            <a:r>
              <a:rPr lang="en-US" sz="2000" dirty="0" smtClean="0"/>
              <a:t> </a:t>
            </a:r>
            <a:r>
              <a:rPr lang="el-GR" sz="2000" dirty="0" smtClean="0"/>
              <a:t>Τμηματοποίηση </a:t>
            </a:r>
            <a:r>
              <a:rPr lang="el-GR" sz="2000" dirty="0"/>
              <a:t>της αγοράς είναι η διαίρεση μιας ανομοιογενούς αγοράς σε περισσότερες ομοιογενείς </a:t>
            </a:r>
            <a:r>
              <a:rPr lang="el-GR" sz="2000" dirty="0" err="1"/>
              <a:t>υποαγορές</a:t>
            </a:r>
            <a:r>
              <a:rPr lang="el-GR" sz="2000" dirty="0"/>
              <a:t>, κάθε μία από τις οποίες περιλαμβάνει αγοραστές κατηγοριοποιημένους ανάλογα με τις ανάγκες τους και με την αναμενόμενη αντίδρασή τους στα στοιχεία του μίγματος Μάρκετινγκ</a:t>
            </a:r>
            <a:r>
              <a:rPr lang="el-GR" sz="2000" dirty="0" smtClean="0"/>
              <a:t>.</a:t>
            </a:r>
            <a:endParaRPr lang="en-US" sz="2000" dirty="0" smtClean="0"/>
          </a:p>
          <a:p>
            <a:pPr>
              <a:buClr>
                <a:srgbClr val="F85EF1"/>
              </a:buClr>
              <a:buBlip>
                <a:blip r:embed="rId2"/>
              </a:buBlip>
            </a:pPr>
            <a:r>
              <a:rPr lang="el-GR" sz="2000" dirty="0" smtClean="0"/>
              <a:t> Στόχευση </a:t>
            </a:r>
            <a:r>
              <a:rPr lang="el-GR" sz="2000" dirty="0" err="1" smtClean="0"/>
              <a:t>υποαγορών</a:t>
            </a:r>
            <a:r>
              <a:rPr lang="el-GR" sz="2000" dirty="0" smtClean="0"/>
              <a:t> είναι η διαδικασία αξιολόγησης της ελκυστικότητας κάθε τμήματος της αγοράς και η επιλογή ενός ή περισσότερων τμημάτων για διείσδυση. </a:t>
            </a:r>
            <a:endParaRPr lang="en-US" sz="2000" dirty="0" smtClean="0"/>
          </a:p>
          <a:p>
            <a:pPr>
              <a:buClr>
                <a:srgbClr val="F85EF1"/>
              </a:buClr>
              <a:buBlip>
                <a:blip r:embed="rId2"/>
              </a:buBlip>
            </a:pPr>
            <a:r>
              <a:rPr lang="el-GR" sz="2000" dirty="0" smtClean="0"/>
              <a:t>Τοποθέτηση (</a:t>
            </a:r>
            <a:r>
              <a:rPr lang="en-US" sz="2000" dirty="0" smtClean="0"/>
              <a:t>positioning) </a:t>
            </a:r>
            <a:r>
              <a:rPr lang="el-GR" sz="2000" dirty="0" smtClean="0"/>
              <a:t>είναι η ιδιαίτερη θέση κάθε προϊόντος στο μυαλό του καταναλωτή σε σχέση με τα ανταγωνιστικά του.</a:t>
            </a:r>
          </a:p>
          <a:p>
            <a:pPr>
              <a:buNone/>
            </a:pPr>
            <a:endParaRPr lang="en-US" sz="2800" dirty="0" smtClean="0"/>
          </a:p>
          <a:p>
            <a:pPr>
              <a:buNone/>
            </a:pPr>
            <a:endParaRPr lang="el-GR" sz="2800" dirty="0" smtClean="0"/>
          </a:p>
          <a:p>
            <a:pPr>
              <a:buNone/>
            </a:pPr>
            <a:endParaRPr lang="el-GR" sz="2800"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274638"/>
            <a:ext cx="8229600" cy="850106"/>
          </a:xfrm>
          <a:solidFill>
            <a:srgbClr val="84067E"/>
          </a:solidFill>
        </p:spPr>
        <p:txBody>
          <a:bodyPr/>
          <a:lstStyle/>
          <a:p>
            <a:r>
              <a:rPr lang="el-GR" sz="3200" dirty="0" smtClean="0">
                <a:solidFill>
                  <a:schemeClr val="bg1"/>
                </a:solidFill>
              </a:rPr>
              <a:t>ΤΜΗΜΑΤΟΠΟΙΗΣΗ ΤΗΣ ΤΡΑΠΕΖΙΚΗΣ ΑΓΟΡΑΣ</a:t>
            </a:r>
            <a:endParaRPr lang="el-GR" sz="3200" dirty="0">
              <a:solidFill>
                <a:schemeClr val="bg1"/>
              </a:solidFill>
            </a:endParaRPr>
          </a:p>
        </p:txBody>
      </p:sp>
      <p:sp>
        <p:nvSpPr>
          <p:cNvPr id="24579" name="Rectangle 3"/>
          <p:cNvSpPr>
            <a:spLocks noGrp="1" noChangeArrowheads="1"/>
          </p:cNvSpPr>
          <p:nvPr>
            <p:ph idx="1"/>
          </p:nvPr>
        </p:nvSpPr>
        <p:spPr/>
        <p:txBody>
          <a:bodyPr>
            <a:normAutofit/>
          </a:bodyPr>
          <a:lstStyle/>
          <a:p>
            <a:pPr>
              <a:buFont typeface="Wingdings" pitchFamily="2" charset="2"/>
              <a:buNone/>
            </a:pPr>
            <a:r>
              <a:rPr lang="el-GR" sz="2000" dirty="0" smtClean="0"/>
              <a:t>Μια </a:t>
            </a:r>
            <a:r>
              <a:rPr lang="el-GR" sz="2000" dirty="0"/>
              <a:t>βασική τμηματοποίηση της αγοράς είναι</a:t>
            </a:r>
            <a:r>
              <a:rPr lang="en-US" sz="2000" dirty="0"/>
              <a:t>:</a:t>
            </a:r>
            <a:endParaRPr lang="el-GR" sz="2000" dirty="0"/>
          </a:p>
          <a:p>
            <a:pPr>
              <a:buBlip>
                <a:blip r:embed="rId2"/>
              </a:buBlip>
            </a:pPr>
            <a:r>
              <a:rPr lang="el-GR" sz="2000" dirty="0"/>
              <a:t>Λιανική αγορά (</a:t>
            </a:r>
            <a:r>
              <a:rPr lang="en-US" sz="2000" dirty="0"/>
              <a:t>retail banking), </a:t>
            </a:r>
            <a:r>
              <a:rPr lang="el-GR" sz="2000" dirty="0"/>
              <a:t>η οποία απευθύνεται σε μεγάλο αριθμό μικρών πελατών.</a:t>
            </a:r>
          </a:p>
          <a:p>
            <a:pPr>
              <a:buBlip>
                <a:blip r:embed="rId2"/>
              </a:buBlip>
            </a:pPr>
            <a:r>
              <a:rPr lang="el-GR" sz="2000" dirty="0"/>
              <a:t>Χονδρική αγορά (</a:t>
            </a:r>
            <a:r>
              <a:rPr lang="en-US" sz="2000" dirty="0"/>
              <a:t>wholesale banking), </a:t>
            </a:r>
            <a:r>
              <a:rPr lang="el-GR" sz="2000" dirty="0"/>
              <a:t>η οποία απευθύνεται σε μικρό αριθμό μεγάλων πελατών.</a:t>
            </a:r>
          </a:p>
          <a:p>
            <a:pPr>
              <a:buBlip>
                <a:blip r:embed="rId2"/>
              </a:buBlip>
            </a:pPr>
            <a:r>
              <a:rPr lang="el-GR" sz="2000" dirty="0" smtClean="0"/>
              <a:t>Αγορά μεγάλων ιδιωτών με αυξημένες και σύνθετες τραπεζικές απαιτήσεις και ανάγκες για </a:t>
            </a:r>
            <a:r>
              <a:rPr lang="el-GR" sz="2000" dirty="0" err="1" smtClean="0"/>
              <a:t>χρημ</a:t>
            </a:r>
            <a:r>
              <a:rPr lang="el-GR" sz="2000" dirty="0" smtClean="0"/>
              <a:t>/</a:t>
            </a:r>
            <a:r>
              <a:rPr lang="el-GR" sz="2000" dirty="0" err="1" smtClean="0"/>
              <a:t>κές</a:t>
            </a:r>
            <a:r>
              <a:rPr lang="el-GR" sz="2000" dirty="0" smtClean="0"/>
              <a:t> συμβουλές (</a:t>
            </a:r>
            <a:r>
              <a:rPr lang="en-US" sz="2000" dirty="0" smtClean="0"/>
              <a:t>private banking).</a:t>
            </a:r>
            <a:r>
              <a:rPr lang="el-GR" sz="2000" dirty="0" smtClean="0"/>
              <a:t> </a:t>
            </a:r>
            <a:endParaRPr lang="el-GR" sz="2000" dirty="0"/>
          </a:p>
          <a:p>
            <a:pPr>
              <a:buBlip>
                <a:blip r:embed="rId2"/>
              </a:buBlip>
            </a:pPr>
            <a:r>
              <a:rPr lang="el-GR" sz="2000" dirty="0" smtClean="0"/>
              <a:t>Αγορά των επιχειρήσεων (</a:t>
            </a:r>
            <a:r>
              <a:rPr lang="en-US" sz="2000" dirty="0" smtClean="0"/>
              <a:t>corporate banking) </a:t>
            </a:r>
            <a:r>
              <a:rPr lang="el-GR" sz="2000" dirty="0" smtClean="0"/>
              <a:t>για μεγάλες επιχειρήσεις και οργανισμούς.</a:t>
            </a:r>
          </a:p>
          <a:p>
            <a:pPr>
              <a:buBlip>
                <a:blip r:embed="rId2"/>
              </a:buBlip>
            </a:pPr>
            <a:r>
              <a:rPr lang="el-GR" sz="2000" dirty="0" smtClean="0"/>
              <a:t>Διεθνής αγορά (</a:t>
            </a:r>
            <a:r>
              <a:rPr lang="en-US" sz="2000" dirty="0" smtClean="0"/>
              <a:t>international banking).</a:t>
            </a:r>
          </a:p>
          <a:p>
            <a:pPr>
              <a:buFont typeface="Wingdings" pitchFamily="2" charset="2"/>
              <a:buChar char="v"/>
            </a:pPr>
            <a:endParaRPr lang="el-GR" sz="28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274638"/>
            <a:ext cx="8229600" cy="778098"/>
          </a:xfrm>
          <a:solidFill>
            <a:srgbClr val="84067E"/>
          </a:solidFill>
        </p:spPr>
        <p:txBody>
          <a:bodyPr/>
          <a:lstStyle/>
          <a:p>
            <a:r>
              <a:rPr lang="el-GR" sz="3200" dirty="0" smtClean="0">
                <a:solidFill>
                  <a:schemeClr val="bg1"/>
                </a:solidFill>
              </a:rPr>
              <a:t>ΚΡΙΤΗΡΙΑ ΤΜΗΜΑΤΟΠΟΙΗΣΗΣ ΥΠΟΑΓΟΡΩΝ (Ι)</a:t>
            </a:r>
            <a:endParaRPr lang="el-GR" sz="3200" dirty="0">
              <a:solidFill>
                <a:schemeClr val="bg1"/>
              </a:solidFill>
            </a:endParaRPr>
          </a:p>
        </p:txBody>
      </p:sp>
      <p:sp>
        <p:nvSpPr>
          <p:cNvPr id="26627" name="Rectangle 3"/>
          <p:cNvSpPr>
            <a:spLocks noGrp="1" noChangeArrowheads="1"/>
          </p:cNvSpPr>
          <p:nvPr>
            <p:ph idx="1"/>
          </p:nvPr>
        </p:nvSpPr>
        <p:spPr>
          <a:xfrm>
            <a:off x="457200" y="1600200"/>
            <a:ext cx="8229600" cy="4277072"/>
          </a:xfrm>
        </p:spPr>
        <p:txBody>
          <a:bodyPr>
            <a:normAutofit fontScale="92500"/>
          </a:bodyPr>
          <a:lstStyle/>
          <a:p>
            <a:pPr marL="609600" indent="-609600">
              <a:buFont typeface="Wingdings" pitchFamily="2" charset="2"/>
              <a:buNone/>
            </a:pPr>
            <a:r>
              <a:rPr lang="el-GR" sz="2200" dirty="0"/>
              <a:t>Οι παραπάνω αγορές μπορούν να χωρισθούν σε </a:t>
            </a:r>
            <a:r>
              <a:rPr lang="el-GR" sz="2200" dirty="0" err="1"/>
              <a:t>υποαγορές</a:t>
            </a:r>
            <a:r>
              <a:rPr lang="el-GR" sz="2200" dirty="0"/>
              <a:t> με κριτήρια</a:t>
            </a:r>
            <a:r>
              <a:rPr lang="en-US" sz="2200" dirty="0"/>
              <a:t>:</a:t>
            </a:r>
          </a:p>
          <a:p>
            <a:pPr marL="609600" indent="-609600">
              <a:buFont typeface="Wingdings" pitchFamily="2" charset="2"/>
              <a:buNone/>
            </a:pPr>
            <a:r>
              <a:rPr lang="el-GR" sz="2200" dirty="0"/>
              <a:t>1. </a:t>
            </a:r>
            <a:r>
              <a:rPr lang="el-GR" sz="2200" b="1" dirty="0">
                <a:solidFill>
                  <a:srgbClr val="84067E"/>
                </a:solidFill>
              </a:rPr>
              <a:t>Δημογραφικά</a:t>
            </a:r>
            <a:r>
              <a:rPr lang="el-GR" sz="2200" b="1" dirty="0"/>
              <a:t> (</a:t>
            </a:r>
            <a:r>
              <a:rPr lang="el-GR" sz="2200" dirty="0"/>
              <a:t>το φύλο, η ηλικία, ο κύκλος ζωής της οικογένειας, το εισόδημα</a:t>
            </a:r>
            <a:r>
              <a:rPr lang="el-GR" sz="2200" dirty="0" smtClean="0"/>
              <a:t>)</a:t>
            </a:r>
            <a:r>
              <a:rPr lang="en-US" sz="2200" dirty="0" smtClean="0"/>
              <a:t>.</a:t>
            </a:r>
            <a:endParaRPr lang="el-GR" sz="2200" dirty="0"/>
          </a:p>
          <a:p>
            <a:pPr marL="609600" indent="-609600">
              <a:buFont typeface="Wingdings" pitchFamily="2" charset="2"/>
              <a:buNone/>
            </a:pPr>
            <a:r>
              <a:rPr lang="el-GR" sz="2200" dirty="0"/>
              <a:t>2. </a:t>
            </a:r>
            <a:r>
              <a:rPr lang="el-GR" sz="2200" b="1" dirty="0">
                <a:solidFill>
                  <a:srgbClr val="84067E"/>
                </a:solidFill>
              </a:rPr>
              <a:t>Κοινωνικής τάξης</a:t>
            </a:r>
            <a:r>
              <a:rPr lang="el-GR" sz="2200" dirty="0"/>
              <a:t>, η οποία προσδιορίζεται από τη μορφή της εκπαίδευσης, το επάγγελμα και το επίπεδο του εισοδήματος του ατόμου</a:t>
            </a:r>
            <a:r>
              <a:rPr lang="el-GR" sz="2200" dirty="0" smtClean="0"/>
              <a:t>.</a:t>
            </a:r>
          </a:p>
          <a:p>
            <a:pPr>
              <a:buFont typeface="Wingdings" pitchFamily="2" charset="2"/>
              <a:buNone/>
            </a:pPr>
            <a:r>
              <a:rPr lang="el-GR" sz="2200" dirty="0" smtClean="0"/>
              <a:t> 3. </a:t>
            </a:r>
            <a:r>
              <a:rPr lang="el-GR" sz="2200" b="1" dirty="0" smtClean="0">
                <a:solidFill>
                  <a:srgbClr val="84067E"/>
                </a:solidFill>
              </a:rPr>
              <a:t>Γεωγραφικά κριτήρια</a:t>
            </a:r>
          </a:p>
          <a:p>
            <a:pPr>
              <a:buFont typeface="Wingdings" pitchFamily="2" charset="2"/>
              <a:buNone/>
            </a:pPr>
            <a:r>
              <a:rPr lang="el-GR" sz="2200" dirty="0" smtClean="0"/>
              <a:t>    Η αγορά διακρίνεται σε διεθνή για την τμηματοποίηση των πολυεθνικών επιχειρήσεων και εγχώρια, με περαιτέρω τμηματοποίηση σε διάφορες περιφέρειες, πόλεις διαφόρων μεγεθών και πληθυσμιακών πυκνοτήτων, συνοικίες και προάστια.</a:t>
            </a:r>
          </a:p>
          <a:p>
            <a:pPr>
              <a:buFont typeface="Wingdings" pitchFamily="2" charset="2"/>
              <a:buNone/>
            </a:pPr>
            <a:r>
              <a:rPr lang="el-GR" sz="2200" dirty="0" smtClean="0"/>
              <a:t>4. </a:t>
            </a:r>
            <a:r>
              <a:rPr lang="el-GR" sz="2200" b="1" dirty="0" smtClean="0">
                <a:solidFill>
                  <a:srgbClr val="84067E"/>
                </a:solidFill>
              </a:rPr>
              <a:t>Ανάλογα με το μέγεθος του πελάτη και τον κλάδο της οικονομίας</a:t>
            </a:r>
          </a:p>
          <a:p>
            <a:pPr marL="609600" indent="-609600">
              <a:buFont typeface="Wingdings" pitchFamily="2" charset="2"/>
              <a:buNone/>
            </a:pPr>
            <a:endParaRPr lang="el-GR" sz="28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274638"/>
            <a:ext cx="8229600" cy="778098"/>
          </a:xfrm>
          <a:solidFill>
            <a:srgbClr val="84067E"/>
          </a:solidFill>
        </p:spPr>
        <p:txBody>
          <a:bodyPr/>
          <a:lstStyle/>
          <a:p>
            <a:r>
              <a:rPr lang="el-GR" sz="3200" dirty="0" smtClean="0">
                <a:solidFill>
                  <a:schemeClr val="bg1"/>
                </a:solidFill>
              </a:rPr>
              <a:t>ΚΡΙΤΗΡΙΑ ΤΜΗΜΑΤΟΠΟΙΗΣΗΣ ΥΠΟΑΓΟΡΩΝ (ΙΙ)</a:t>
            </a:r>
            <a:endParaRPr lang="el-GR" sz="3200" dirty="0">
              <a:solidFill>
                <a:schemeClr val="bg1"/>
              </a:solidFill>
            </a:endParaRPr>
          </a:p>
        </p:txBody>
      </p:sp>
      <p:sp>
        <p:nvSpPr>
          <p:cNvPr id="28675" name="Rectangle 3"/>
          <p:cNvSpPr>
            <a:spLocks noGrp="1" noChangeArrowheads="1"/>
          </p:cNvSpPr>
          <p:nvPr>
            <p:ph idx="1"/>
          </p:nvPr>
        </p:nvSpPr>
        <p:spPr>
          <a:xfrm>
            <a:off x="457200" y="1600200"/>
            <a:ext cx="8229600" cy="5257800"/>
          </a:xfrm>
        </p:spPr>
        <p:txBody>
          <a:bodyPr>
            <a:normAutofit fontScale="92500" lnSpcReduction="20000"/>
          </a:bodyPr>
          <a:lstStyle/>
          <a:p>
            <a:pPr>
              <a:lnSpc>
                <a:spcPct val="90000"/>
              </a:lnSpc>
              <a:buFont typeface="Wingdings" pitchFamily="2" charset="2"/>
              <a:buNone/>
            </a:pPr>
            <a:r>
              <a:rPr lang="el-GR" sz="2800" dirty="0"/>
              <a:t>5</a:t>
            </a:r>
            <a:r>
              <a:rPr lang="el-GR" sz="2800" b="1" dirty="0">
                <a:solidFill>
                  <a:srgbClr val="84067E"/>
                </a:solidFill>
              </a:rPr>
              <a:t>. </a:t>
            </a:r>
            <a:r>
              <a:rPr lang="el-GR" sz="2400" b="1" dirty="0">
                <a:solidFill>
                  <a:srgbClr val="84067E"/>
                </a:solidFill>
              </a:rPr>
              <a:t>Ψυχογραφικά και συμπεριφοράς</a:t>
            </a:r>
          </a:p>
          <a:p>
            <a:pPr>
              <a:lnSpc>
                <a:spcPct val="90000"/>
              </a:lnSpc>
              <a:buFont typeface="Wingdings" pitchFamily="2" charset="2"/>
              <a:buNone/>
            </a:pPr>
            <a:r>
              <a:rPr lang="el-GR" sz="2400" dirty="0" smtClean="0"/>
              <a:t>     Διακρίσεις </a:t>
            </a:r>
            <a:r>
              <a:rPr lang="el-GR" sz="2400" dirty="0"/>
              <a:t>ανάλογα με τα κίνητρα, την προσωπικότητα, τον τρόπο ζωής, τις δραστηριότητες, τα ενδιαφέροντα και ανάλογα με τη συχνότητα χρήσης κάθε τραπεζικής υπηρεσίας.</a:t>
            </a:r>
          </a:p>
          <a:p>
            <a:pPr>
              <a:lnSpc>
                <a:spcPct val="90000"/>
              </a:lnSpc>
              <a:buFont typeface="Wingdings" pitchFamily="2" charset="2"/>
              <a:buNone/>
            </a:pPr>
            <a:r>
              <a:rPr lang="el-GR" sz="2400" dirty="0"/>
              <a:t>6. </a:t>
            </a:r>
            <a:r>
              <a:rPr lang="el-GR" sz="2400" b="1" dirty="0">
                <a:solidFill>
                  <a:srgbClr val="84067E"/>
                </a:solidFill>
              </a:rPr>
              <a:t>Τμηματοποίησης της αγοράς των επιχειρήσεων ανάλογα με</a:t>
            </a:r>
            <a:r>
              <a:rPr lang="en-US" sz="2400" dirty="0"/>
              <a:t>:</a:t>
            </a:r>
            <a:endParaRPr lang="el-GR" sz="2400" dirty="0"/>
          </a:p>
          <a:p>
            <a:pPr>
              <a:lnSpc>
                <a:spcPct val="90000"/>
              </a:lnSpc>
              <a:buClr>
                <a:srgbClr val="CC00CC"/>
              </a:buClr>
              <a:buFont typeface="Wingdings" pitchFamily="2" charset="2"/>
              <a:buChar char="ü"/>
            </a:pPr>
            <a:r>
              <a:rPr lang="el-GR" sz="2400" dirty="0"/>
              <a:t>τον κλάδο της οικονομικής δραστηριότητας (επιχειρήσεις βιομηχανικές, εμπορικές, </a:t>
            </a:r>
            <a:r>
              <a:rPr lang="el-GR" sz="2400" dirty="0" smtClean="0"/>
              <a:t>ναυτιλιακές)</a:t>
            </a:r>
            <a:r>
              <a:rPr lang="en-US" sz="2400" dirty="0" smtClean="0"/>
              <a:t>.</a:t>
            </a:r>
            <a:endParaRPr lang="el-GR" sz="2400" dirty="0"/>
          </a:p>
          <a:p>
            <a:pPr>
              <a:lnSpc>
                <a:spcPct val="90000"/>
              </a:lnSpc>
              <a:buClr>
                <a:srgbClr val="CC00CC"/>
              </a:buClr>
              <a:buFont typeface="Wingdings" pitchFamily="2" charset="2"/>
              <a:buChar char="ü"/>
            </a:pPr>
            <a:r>
              <a:rPr lang="el-GR" sz="2400" dirty="0"/>
              <a:t>το μέγεθος της </a:t>
            </a:r>
            <a:r>
              <a:rPr lang="el-GR" sz="2400" dirty="0" smtClean="0"/>
              <a:t>επιχείρησης</a:t>
            </a:r>
            <a:r>
              <a:rPr lang="en-US" sz="2400" dirty="0" smtClean="0"/>
              <a:t>.</a:t>
            </a:r>
            <a:endParaRPr lang="el-GR" sz="2400" dirty="0" smtClean="0"/>
          </a:p>
          <a:p>
            <a:pPr>
              <a:buClr>
                <a:srgbClr val="CC00CC"/>
              </a:buClr>
              <a:buFont typeface="Wingdings" pitchFamily="2" charset="2"/>
              <a:buChar char="ü"/>
            </a:pPr>
            <a:r>
              <a:rPr lang="el-GR" sz="2400" dirty="0" smtClean="0"/>
              <a:t>τον τύπο της ιδιοκτησίας (δημόσιες επιχειρήσεις και οργανισμοί, ιδιωτικές εταιρίες)</a:t>
            </a:r>
            <a:r>
              <a:rPr lang="en-US" sz="2400" dirty="0" smtClean="0"/>
              <a:t>.</a:t>
            </a:r>
            <a:endParaRPr lang="el-GR" sz="2400" dirty="0" smtClean="0"/>
          </a:p>
          <a:p>
            <a:pPr>
              <a:buClr>
                <a:srgbClr val="CC00CC"/>
              </a:buClr>
              <a:buFont typeface="Wingdings" pitchFamily="2" charset="2"/>
              <a:buChar char="ü"/>
            </a:pPr>
            <a:r>
              <a:rPr lang="el-GR" sz="2400" dirty="0" smtClean="0"/>
              <a:t>τα γεωγραφικά κριτήρια</a:t>
            </a:r>
            <a:r>
              <a:rPr lang="en-US" sz="2400" dirty="0" smtClean="0"/>
              <a:t>.</a:t>
            </a:r>
            <a:endParaRPr lang="el-GR" sz="2400" dirty="0" smtClean="0"/>
          </a:p>
          <a:p>
            <a:pPr>
              <a:buClr>
                <a:srgbClr val="CC00CC"/>
              </a:buClr>
              <a:buFont typeface="Wingdings" pitchFamily="2" charset="2"/>
              <a:buChar char="ü"/>
            </a:pPr>
            <a:r>
              <a:rPr lang="el-GR" sz="2400" dirty="0" smtClean="0"/>
              <a:t>το στάδιο στον κύκλο ζωής της επιχείρησης</a:t>
            </a:r>
            <a:r>
              <a:rPr lang="en-US" sz="2400" dirty="0" smtClean="0"/>
              <a:t>.</a:t>
            </a:r>
            <a:endParaRPr lang="el-GR" sz="2400" dirty="0" smtClean="0"/>
          </a:p>
          <a:p>
            <a:pPr>
              <a:buClr>
                <a:srgbClr val="CC00CC"/>
              </a:buClr>
              <a:buFont typeface="Wingdings" pitchFamily="2" charset="2"/>
              <a:buChar char="ü"/>
            </a:pPr>
            <a:r>
              <a:rPr lang="el-GR" sz="2400" dirty="0" smtClean="0"/>
              <a:t>το είδος του κινδύνου με τον οποίο είναι συνυφασμένες</a:t>
            </a:r>
            <a:r>
              <a:rPr lang="en-US" sz="2400" dirty="0" smtClean="0"/>
              <a:t>.</a:t>
            </a:r>
            <a:endParaRPr lang="el-GR" sz="2400" dirty="0" smtClean="0"/>
          </a:p>
          <a:p>
            <a:pPr>
              <a:buClr>
                <a:srgbClr val="CC00CC"/>
              </a:buClr>
              <a:buFont typeface="Wingdings" pitchFamily="2" charset="2"/>
              <a:buChar char="ü"/>
            </a:pPr>
            <a:r>
              <a:rPr lang="el-GR" sz="2400" dirty="0" smtClean="0"/>
              <a:t>ψυχογραφικά κριτήρια των ανθρώπων που λαμβάνουν τις οικονομικές αποφάσεις και την εταιρική κουλτούρα της επιχείρησης.</a:t>
            </a:r>
          </a:p>
          <a:p>
            <a:pPr>
              <a:lnSpc>
                <a:spcPct val="90000"/>
              </a:lnSpc>
              <a:buFont typeface="Wingdings" pitchFamily="2" charset="2"/>
              <a:buChar char="Ø"/>
            </a:pPr>
            <a:endParaRPr lang="el-GR" sz="2400" dirty="0"/>
          </a:p>
          <a:p>
            <a:pPr>
              <a:lnSpc>
                <a:spcPct val="90000"/>
              </a:lnSpc>
              <a:buFont typeface="Wingdings" pitchFamily="2" charset="2"/>
              <a:buNone/>
            </a:pPr>
            <a:endParaRPr lang="el-GR" sz="2800"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a:xfrm>
            <a:off x="457200" y="274638"/>
            <a:ext cx="8229600" cy="850106"/>
          </a:xfrm>
          <a:solidFill>
            <a:srgbClr val="84067E"/>
          </a:solidFill>
        </p:spPr>
        <p:txBody>
          <a:bodyPr/>
          <a:lstStyle/>
          <a:p>
            <a:r>
              <a:rPr lang="el-GR" sz="3200" dirty="0" smtClean="0">
                <a:solidFill>
                  <a:schemeClr val="bg1"/>
                </a:solidFill>
              </a:rPr>
              <a:t>ΚΡΙΤΗΡΙΑ ΤΜΗΜΑΤΟΠΟΙΗΣΗΣ ΥΠΟΑΓΟΡΩΝ (ΙΙΙ)</a:t>
            </a:r>
            <a:endParaRPr lang="el-GR" sz="3200" dirty="0">
              <a:solidFill>
                <a:schemeClr val="bg1"/>
              </a:solidFill>
            </a:endParaRPr>
          </a:p>
        </p:txBody>
      </p:sp>
      <p:sp>
        <p:nvSpPr>
          <p:cNvPr id="30723" name="Rectangle 3"/>
          <p:cNvSpPr>
            <a:spLocks noGrp="1" noChangeArrowheads="1"/>
          </p:cNvSpPr>
          <p:nvPr>
            <p:ph idx="1"/>
          </p:nvPr>
        </p:nvSpPr>
        <p:spPr>
          <a:xfrm>
            <a:off x="457200" y="1600200"/>
            <a:ext cx="8229600" cy="5257800"/>
          </a:xfrm>
        </p:spPr>
        <p:txBody>
          <a:bodyPr/>
          <a:lstStyle/>
          <a:p>
            <a:pPr>
              <a:buFont typeface="Wingdings" pitchFamily="2" charset="2"/>
              <a:buNone/>
            </a:pPr>
            <a:r>
              <a:rPr lang="el-GR" sz="2400" dirty="0"/>
              <a:t>7</a:t>
            </a:r>
            <a:r>
              <a:rPr lang="el-GR" sz="2000" dirty="0"/>
              <a:t>. </a:t>
            </a:r>
            <a:r>
              <a:rPr lang="el-GR" sz="2000" b="1" dirty="0">
                <a:solidFill>
                  <a:srgbClr val="84067E"/>
                </a:solidFill>
              </a:rPr>
              <a:t>Με συνδυασμούς κριτηρίων (υβριδική τμηματοποίηση)</a:t>
            </a:r>
            <a:r>
              <a:rPr lang="en-US" sz="2000" dirty="0"/>
              <a:t>:</a:t>
            </a:r>
            <a:endParaRPr lang="el-GR" sz="2000" dirty="0"/>
          </a:p>
          <a:p>
            <a:pPr>
              <a:buClr>
                <a:srgbClr val="84067E"/>
              </a:buClr>
              <a:buFont typeface="Wingdings" pitchFamily="2" charset="2"/>
              <a:buChar char="§"/>
            </a:pPr>
            <a:r>
              <a:rPr lang="el-GR" sz="2000" dirty="0" err="1"/>
              <a:t>Δημο</a:t>
            </a:r>
            <a:r>
              <a:rPr lang="el-GR" sz="2000" dirty="0"/>
              <a:t>-Ψυχογραφικά κριτήρια όπου βάσει αυτών διαμορφώνονται τυπολογίες τρόπου που συνδέουν τη συμπεριφορά του καταναλωτή με τις προσωπικές του προτιμήσεις.</a:t>
            </a:r>
          </a:p>
          <a:p>
            <a:pPr>
              <a:buClr>
                <a:srgbClr val="84067E"/>
              </a:buClr>
              <a:buFont typeface="Wingdings" pitchFamily="2" charset="2"/>
              <a:buChar char="§"/>
            </a:pPr>
            <a:r>
              <a:rPr lang="el-GR" sz="2000" dirty="0" err="1"/>
              <a:t>Γεω</a:t>
            </a:r>
            <a:r>
              <a:rPr lang="el-GR" sz="2000" dirty="0"/>
              <a:t>-Δημογραφικά κριτήρια, όπως η κατηγοριοποίηση των νοικοκυριών ανάλογα με τις γειτονιές που ζουν.</a:t>
            </a:r>
          </a:p>
          <a:p>
            <a:pPr>
              <a:buClr>
                <a:srgbClr val="84067E"/>
              </a:buClr>
              <a:buFont typeface="Wingdings" pitchFamily="2" charset="2"/>
              <a:buChar char="§"/>
            </a:pPr>
            <a:r>
              <a:rPr lang="el-GR" sz="2000" dirty="0"/>
              <a:t>Με αναλύσεις ομαδοποιήσεων, από δεδομένα ερευνών αγοράς.</a:t>
            </a:r>
          </a:p>
          <a:p>
            <a:pPr>
              <a:buFont typeface="Wingdings" pitchFamily="2" charset="2"/>
              <a:buChar char="v"/>
            </a:pPr>
            <a:endParaRPr lang="el-GR" sz="2800"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solidFill>
            <a:srgbClr val="84067E"/>
          </a:solidFill>
        </p:spPr>
        <p:txBody>
          <a:bodyPr/>
          <a:lstStyle/>
          <a:p>
            <a:r>
              <a:rPr lang="el-GR" sz="3200" dirty="0" smtClean="0">
                <a:solidFill>
                  <a:schemeClr val="bg1"/>
                </a:solidFill>
              </a:rPr>
              <a:t>ΣΤΟΧΕΥΣΗ ΑΓΟΡΩΝ</a:t>
            </a:r>
            <a:endParaRPr lang="el-GR" sz="3200" dirty="0">
              <a:solidFill>
                <a:schemeClr val="bg1"/>
              </a:solidFill>
            </a:endParaRPr>
          </a:p>
        </p:txBody>
      </p:sp>
      <p:sp>
        <p:nvSpPr>
          <p:cNvPr id="31747" name="Rectangle 3"/>
          <p:cNvSpPr>
            <a:spLocks noGrp="1" noChangeArrowheads="1"/>
          </p:cNvSpPr>
          <p:nvPr>
            <p:ph idx="1"/>
          </p:nvPr>
        </p:nvSpPr>
        <p:spPr>
          <a:xfrm>
            <a:off x="468313" y="1600200"/>
            <a:ext cx="8675687" cy="4530725"/>
          </a:xfrm>
        </p:spPr>
        <p:txBody>
          <a:bodyPr/>
          <a:lstStyle/>
          <a:p>
            <a:pPr>
              <a:lnSpc>
                <a:spcPct val="90000"/>
              </a:lnSpc>
              <a:buFont typeface="Wingdings" pitchFamily="2" charset="2"/>
              <a:buNone/>
            </a:pPr>
            <a:r>
              <a:rPr lang="el-GR" sz="2000" dirty="0" smtClean="0"/>
              <a:t>Διεθνώς </a:t>
            </a:r>
            <a:r>
              <a:rPr lang="el-GR" sz="2000" dirty="0"/>
              <a:t>διακρίνουμε πέντε στρατηγικές στόχευσης</a:t>
            </a:r>
            <a:r>
              <a:rPr lang="en-US" sz="2000" dirty="0" smtClean="0"/>
              <a:t>:</a:t>
            </a:r>
            <a:endParaRPr lang="el-GR" sz="2000" dirty="0" smtClean="0"/>
          </a:p>
          <a:p>
            <a:pPr>
              <a:lnSpc>
                <a:spcPct val="90000"/>
              </a:lnSpc>
              <a:buFont typeface="Wingdings" pitchFamily="2" charset="2"/>
              <a:buNone/>
            </a:pPr>
            <a:endParaRPr lang="el-GR" sz="2000" dirty="0"/>
          </a:p>
          <a:p>
            <a:pPr>
              <a:lnSpc>
                <a:spcPct val="90000"/>
              </a:lnSpc>
              <a:buClr>
                <a:srgbClr val="84067E"/>
              </a:buClr>
              <a:buFont typeface="Wingdings" pitchFamily="2" charset="2"/>
              <a:buChar char="q"/>
            </a:pPr>
            <a:r>
              <a:rPr lang="el-GR" sz="2000" dirty="0"/>
              <a:t>Εξειδίκευση σε ένα τμήμα της αγοράς με μία κατηγορία </a:t>
            </a:r>
            <a:r>
              <a:rPr lang="el-GR" sz="2000" dirty="0" smtClean="0"/>
              <a:t>προϊόντων</a:t>
            </a:r>
            <a:r>
              <a:rPr lang="en-US" sz="2000" dirty="0" smtClean="0"/>
              <a:t>.</a:t>
            </a:r>
            <a:endParaRPr lang="el-GR" sz="2000" dirty="0"/>
          </a:p>
          <a:p>
            <a:pPr>
              <a:lnSpc>
                <a:spcPct val="90000"/>
              </a:lnSpc>
              <a:buClr>
                <a:srgbClr val="84067E"/>
              </a:buClr>
              <a:buFont typeface="Wingdings" pitchFamily="2" charset="2"/>
              <a:buChar char="q"/>
            </a:pPr>
            <a:r>
              <a:rPr lang="el-GR" sz="2000" dirty="0"/>
              <a:t>Επιλεκτική εξειδίκευση με περιορισμένα προϊόντα σε ορισμένες </a:t>
            </a:r>
            <a:r>
              <a:rPr lang="el-GR" sz="2000" dirty="0" smtClean="0"/>
              <a:t>αγορές</a:t>
            </a:r>
            <a:r>
              <a:rPr lang="en-US" sz="2000" dirty="0" smtClean="0"/>
              <a:t>.</a:t>
            </a:r>
            <a:endParaRPr lang="el-GR" sz="2000" dirty="0"/>
          </a:p>
          <a:p>
            <a:pPr>
              <a:lnSpc>
                <a:spcPct val="90000"/>
              </a:lnSpc>
              <a:buClr>
                <a:srgbClr val="84067E"/>
              </a:buClr>
              <a:buFont typeface="Wingdings" pitchFamily="2" charset="2"/>
              <a:buChar char="q"/>
            </a:pPr>
            <a:r>
              <a:rPr lang="el-GR" sz="2000" dirty="0"/>
              <a:t>Εξειδίκευση σε μία κατηγορία προϊόντων που απευθύνεται σε περισσότερα τμήματα της </a:t>
            </a:r>
            <a:r>
              <a:rPr lang="el-GR" sz="2000" dirty="0" smtClean="0"/>
              <a:t>αγοράς</a:t>
            </a:r>
            <a:r>
              <a:rPr lang="en-US" sz="2000" dirty="0" smtClean="0"/>
              <a:t>.</a:t>
            </a:r>
            <a:endParaRPr lang="el-GR" sz="2000" dirty="0"/>
          </a:p>
          <a:p>
            <a:pPr>
              <a:lnSpc>
                <a:spcPct val="90000"/>
              </a:lnSpc>
              <a:buClr>
                <a:srgbClr val="84067E"/>
              </a:buClr>
              <a:buFont typeface="Wingdings" pitchFamily="2" charset="2"/>
              <a:buChar char="q"/>
            </a:pPr>
            <a:r>
              <a:rPr lang="el-GR" sz="2000" dirty="0"/>
              <a:t>Εξειδίκευση σε μια αγορά με πολλά </a:t>
            </a:r>
            <a:r>
              <a:rPr lang="el-GR" sz="2000" dirty="0" smtClean="0"/>
              <a:t>προϊόντα</a:t>
            </a:r>
            <a:r>
              <a:rPr lang="en-US" sz="2000" dirty="0" smtClean="0"/>
              <a:t>.</a:t>
            </a:r>
            <a:endParaRPr lang="el-GR" sz="2000" dirty="0"/>
          </a:p>
          <a:p>
            <a:pPr>
              <a:lnSpc>
                <a:spcPct val="90000"/>
              </a:lnSpc>
              <a:buClr>
                <a:srgbClr val="84067E"/>
              </a:buClr>
              <a:buFont typeface="Wingdings" pitchFamily="2" charset="2"/>
              <a:buChar char="q"/>
            </a:pPr>
            <a:r>
              <a:rPr lang="el-GR" sz="2000" dirty="0"/>
              <a:t>Κάλυψη όλης της </a:t>
            </a:r>
            <a:r>
              <a:rPr lang="el-GR" sz="2000" dirty="0" smtClean="0"/>
              <a:t>αγοράς</a:t>
            </a:r>
            <a:r>
              <a:rPr lang="en-US" sz="2000" dirty="0" smtClean="0"/>
              <a:t>.</a:t>
            </a:r>
            <a:endParaRPr lang="el-GR" sz="2000" dirty="0"/>
          </a:p>
          <a:p>
            <a:pPr>
              <a:lnSpc>
                <a:spcPct val="90000"/>
              </a:lnSpc>
              <a:buFont typeface="Wingdings" pitchFamily="2" charset="2"/>
              <a:buNone/>
            </a:pPr>
            <a:endParaRPr lang="el-GR" sz="2800"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a:solidFill>
            <a:srgbClr val="84067E"/>
          </a:solidFill>
        </p:spPr>
        <p:txBody>
          <a:bodyPr>
            <a:normAutofit fontScale="90000"/>
          </a:bodyPr>
          <a:lstStyle/>
          <a:p>
            <a:r>
              <a:rPr lang="en-US" sz="3200" dirty="0" smtClean="0">
                <a:solidFill>
                  <a:schemeClr val="bg1"/>
                </a:solidFill>
              </a:rPr>
              <a:t/>
            </a:r>
            <a:br>
              <a:rPr lang="en-US" sz="3200" dirty="0" smtClean="0">
                <a:solidFill>
                  <a:schemeClr val="bg1"/>
                </a:solidFill>
              </a:rPr>
            </a:br>
            <a:r>
              <a:rPr lang="el-GR" sz="3200" dirty="0" smtClean="0">
                <a:solidFill>
                  <a:schemeClr val="bg1"/>
                </a:solidFill>
              </a:rPr>
              <a:t>ΤΟΠΟΘΕΤΗΣΗ</a:t>
            </a:r>
            <a:r>
              <a:rPr lang="en-US" sz="3200" dirty="0" smtClean="0">
                <a:solidFill>
                  <a:schemeClr val="bg1"/>
                </a:solidFill>
              </a:rPr>
              <a:t/>
            </a:r>
            <a:br>
              <a:rPr lang="en-US" sz="3200" dirty="0" smtClean="0">
                <a:solidFill>
                  <a:schemeClr val="bg1"/>
                </a:solidFill>
              </a:rPr>
            </a:br>
            <a:r>
              <a:rPr lang="el-GR" sz="3200" u="sng" dirty="0"/>
              <a:t>Στρατηγική τοποθέτησης (</a:t>
            </a:r>
            <a:r>
              <a:rPr lang="en-US" sz="3200" u="sng" dirty="0"/>
              <a:t>positioning)</a:t>
            </a:r>
            <a:r>
              <a:rPr lang="en-US" sz="3200" dirty="0"/>
              <a:t> </a:t>
            </a:r>
            <a:br>
              <a:rPr lang="en-US" sz="3200" dirty="0"/>
            </a:br>
            <a:endParaRPr lang="el-GR" sz="3200" dirty="0">
              <a:solidFill>
                <a:schemeClr val="bg1"/>
              </a:solidFill>
            </a:endParaRPr>
          </a:p>
        </p:txBody>
      </p:sp>
      <p:sp>
        <p:nvSpPr>
          <p:cNvPr id="32771" name="Rectangle 3"/>
          <p:cNvSpPr>
            <a:spLocks noGrp="1" noChangeArrowheads="1"/>
          </p:cNvSpPr>
          <p:nvPr>
            <p:ph idx="1"/>
          </p:nvPr>
        </p:nvSpPr>
        <p:spPr>
          <a:xfrm>
            <a:off x="467544" y="2060848"/>
            <a:ext cx="8229600" cy="4525963"/>
          </a:xfrm>
        </p:spPr>
        <p:txBody>
          <a:bodyPr>
            <a:normAutofit/>
          </a:bodyPr>
          <a:lstStyle/>
          <a:p>
            <a:pPr algn="ctr">
              <a:lnSpc>
                <a:spcPct val="90000"/>
              </a:lnSpc>
              <a:buFont typeface="Wingdings" pitchFamily="2" charset="2"/>
              <a:buNone/>
            </a:pPr>
            <a:r>
              <a:rPr lang="el-GR" sz="2000" dirty="0" smtClean="0"/>
              <a:t>Για </a:t>
            </a:r>
            <a:r>
              <a:rPr lang="el-GR" sz="2000" dirty="0"/>
              <a:t>τη στρατηγική </a:t>
            </a:r>
            <a:r>
              <a:rPr lang="en-US" sz="2000" dirty="0"/>
              <a:t>positioning</a:t>
            </a:r>
            <a:r>
              <a:rPr lang="el-GR" sz="2000" dirty="0"/>
              <a:t> πρέπει να επιλέγουν εκείνα τα ανταγωνιστικά πλεονεκτήματα που</a:t>
            </a:r>
            <a:r>
              <a:rPr lang="en-US" sz="2000" dirty="0"/>
              <a:t>:</a:t>
            </a:r>
            <a:endParaRPr lang="el-GR" sz="2000" dirty="0"/>
          </a:p>
          <a:p>
            <a:pPr>
              <a:lnSpc>
                <a:spcPct val="90000"/>
              </a:lnSpc>
              <a:buClr>
                <a:srgbClr val="CC00CC"/>
              </a:buClr>
              <a:buFont typeface="Wingdings" pitchFamily="2" charset="2"/>
              <a:buChar char="v"/>
            </a:pPr>
            <a:r>
              <a:rPr lang="el-GR" sz="2000" dirty="0"/>
              <a:t>είναι τα πιο ισχυρά και μπορούν δύσκολα να αποκτηθούν από τους ανταγωνιστές (π.χ. λόγω εξειδίκευσης προσωπικού)</a:t>
            </a:r>
          </a:p>
          <a:p>
            <a:pPr>
              <a:lnSpc>
                <a:spcPct val="90000"/>
              </a:lnSpc>
              <a:buClr>
                <a:srgbClr val="CC00CC"/>
              </a:buClr>
              <a:buFont typeface="Wingdings" pitchFamily="2" charset="2"/>
              <a:buChar char="v"/>
            </a:pPr>
            <a:r>
              <a:rPr lang="el-GR" sz="2000" dirty="0"/>
              <a:t>είναι πολύ σημαντικά για τους αγοραστές</a:t>
            </a:r>
          </a:p>
          <a:p>
            <a:pPr>
              <a:lnSpc>
                <a:spcPct val="90000"/>
              </a:lnSpc>
              <a:buClr>
                <a:srgbClr val="CC00CC"/>
              </a:buClr>
              <a:buFont typeface="Wingdings" pitchFamily="2" charset="2"/>
              <a:buChar char="v"/>
            </a:pPr>
            <a:r>
              <a:rPr lang="el-GR" sz="2000" dirty="0"/>
              <a:t>ταιριάζουν με την αποστολή, τη φήμη και τους πόρους (υλικούς και ανθρώπινους) της επιχείρησης.</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solidFill>
            <a:srgbClr val="84067E"/>
          </a:solidFill>
        </p:spPr>
        <p:txBody>
          <a:bodyPr>
            <a:normAutofit fontScale="90000"/>
          </a:bodyPr>
          <a:lstStyle/>
          <a:p>
            <a:r>
              <a:rPr lang="el-GR" sz="3200" dirty="0" smtClean="0"/>
              <a:t> </a:t>
            </a:r>
            <a:r>
              <a:rPr lang="en-US" sz="3200" dirty="0" smtClean="0"/>
              <a:t/>
            </a:r>
            <a:br>
              <a:rPr lang="en-US" sz="3200" dirty="0" smtClean="0"/>
            </a:br>
            <a:r>
              <a:rPr lang="el-GR" sz="3200" dirty="0" smtClean="0">
                <a:solidFill>
                  <a:schemeClr val="bg1"/>
                </a:solidFill>
                <a:effectLst>
                  <a:outerShdw blurRad="38100" dist="38100" dir="2700000" algn="tl">
                    <a:srgbClr val="000000">
                      <a:alpha val="43137"/>
                    </a:srgbClr>
                  </a:outerShdw>
                </a:effectLst>
              </a:rPr>
              <a:t>ΤΟΠΟΘΕΤΗΣΗ</a:t>
            </a:r>
            <a:r>
              <a:rPr lang="en-US" sz="3200" dirty="0" smtClean="0">
                <a:solidFill>
                  <a:schemeClr val="bg1"/>
                </a:solidFill>
                <a:effectLst>
                  <a:outerShdw blurRad="38100" dist="38100" dir="2700000" algn="tl">
                    <a:srgbClr val="000000">
                      <a:alpha val="43137"/>
                    </a:srgbClr>
                  </a:outerShdw>
                </a:effectLst>
              </a:rPr>
              <a:t/>
            </a:r>
            <a:br>
              <a:rPr lang="en-US" sz="3200" dirty="0" smtClean="0">
                <a:solidFill>
                  <a:schemeClr val="bg1"/>
                </a:solidFill>
                <a:effectLst>
                  <a:outerShdw blurRad="38100" dist="38100" dir="2700000" algn="tl">
                    <a:srgbClr val="000000">
                      <a:alpha val="43137"/>
                    </a:srgbClr>
                  </a:outerShdw>
                </a:effectLst>
              </a:rPr>
            </a:br>
            <a:r>
              <a:rPr lang="el-GR" sz="2700" u="sng" dirty="0"/>
              <a:t>Οι στόχοι μιας επιτυχημένης στρατηγικής </a:t>
            </a:r>
            <a:r>
              <a:rPr lang="en-US" sz="2700" u="sng" dirty="0"/>
              <a:t>positioning</a:t>
            </a:r>
            <a:r>
              <a:rPr lang="el-GR" sz="2700" u="sng" dirty="0"/>
              <a:t> επιτυγχάνονται με</a:t>
            </a:r>
            <a:r>
              <a:rPr lang="en-US" sz="2700" dirty="0"/>
              <a:t>:</a:t>
            </a:r>
            <a:r>
              <a:rPr lang="el-GR" sz="2700" dirty="0"/>
              <a:t/>
            </a:r>
            <a:br>
              <a:rPr lang="el-GR" sz="2700" dirty="0"/>
            </a:br>
            <a:endParaRPr lang="el-GR" sz="2700" dirty="0">
              <a:solidFill>
                <a:schemeClr val="bg1"/>
              </a:solidFill>
              <a:effectLst>
                <a:outerShdw blurRad="38100" dist="38100" dir="2700000" algn="tl">
                  <a:srgbClr val="000000">
                    <a:alpha val="43137"/>
                  </a:srgbClr>
                </a:outerShdw>
              </a:effectLst>
            </a:endParaRPr>
          </a:p>
        </p:txBody>
      </p:sp>
      <p:sp>
        <p:nvSpPr>
          <p:cNvPr id="33795" name="Rectangle 3"/>
          <p:cNvSpPr>
            <a:spLocks noGrp="1" noChangeArrowheads="1"/>
          </p:cNvSpPr>
          <p:nvPr>
            <p:ph idx="1"/>
          </p:nvPr>
        </p:nvSpPr>
        <p:spPr/>
        <p:txBody>
          <a:bodyPr>
            <a:normAutofit/>
          </a:bodyPr>
          <a:lstStyle/>
          <a:p>
            <a:pPr>
              <a:buClr>
                <a:srgbClr val="CC00CC"/>
              </a:buClr>
              <a:buFont typeface="Wingdings" pitchFamily="2" charset="2"/>
              <a:buChar char="v"/>
            </a:pPr>
            <a:r>
              <a:rPr lang="el-GR" sz="2000" dirty="0" smtClean="0"/>
              <a:t>Την </a:t>
            </a:r>
            <a:r>
              <a:rPr lang="el-GR" sz="2000" dirty="0"/>
              <a:t>κατάρτιση ενός καταλόγου με πιθανά ανταγωνιστικά πλεονεκτήματα του προϊόντος.</a:t>
            </a:r>
          </a:p>
          <a:p>
            <a:pPr>
              <a:buClr>
                <a:srgbClr val="CC00CC"/>
              </a:buClr>
              <a:buFont typeface="Wingdings" pitchFamily="2" charset="2"/>
              <a:buChar char="v"/>
            </a:pPr>
            <a:r>
              <a:rPr lang="el-GR" sz="2000" dirty="0"/>
              <a:t>Την επιλογή των πιο ισχυρών πλεονεκτημάτων.</a:t>
            </a:r>
          </a:p>
          <a:p>
            <a:pPr>
              <a:buClr>
                <a:srgbClr val="CC00CC"/>
              </a:buClr>
              <a:buFont typeface="Wingdings" pitchFamily="2" charset="2"/>
              <a:buChar char="v"/>
            </a:pPr>
            <a:r>
              <a:rPr lang="el-GR" sz="2000" dirty="0"/>
              <a:t>Την διαμόρφωση της κατάλληλης στρατηγικής επικοινωνίας για την προβολή των ανταγωνιστικών πλεονεκτημάτων.</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a:xfrm>
            <a:off x="457200" y="274638"/>
            <a:ext cx="8229600" cy="850106"/>
          </a:xfrm>
          <a:solidFill>
            <a:srgbClr val="84067E"/>
          </a:solidFill>
        </p:spPr>
        <p:txBody>
          <a:bodyPr/>
          <a:lstStyle/>
          <a:p>
            <a:r>
              <a:rPr lang="el-GR" sz="2800" dirty="0" smtClean="0">
                <a:solidFill>
                  <a:schemeClr val="bg1"/>
                </a:solidFill>
              </a:rPr>
              <a:t>ΙΚΑΝΟΠΟΙΗΣΗ ΤΟΥ ΠΕΛΑΤΗ (1)</a:t>
            </a:r>
            <a:endParaRPr lang="el-GR" sz="2800" dirty="0">
              <a:solidFill>
                <a:schemeClr val="bg1"/>
              </a:solidFill>
            </a:endParaRPr>
          </a:p>
        </p:txBody>
      </p:sp>
      <p:sp>
        <p:nvSpPr>
          <p:cNvPr id="34819" name="Rectangle 3"/>
          <p:cNvSpPr>
            <a:spLocks noGrp="1" noChangeArrowheads="1"/>
          </p:cNvSpPr>
          <p:nvPr>
            <p:ph idx="1"/>
          </p:nvPr>
        </p:nvSpPr>
        <p:spPr/>
        <p:txBody>
          <a:bodyPr/>
          <a:lstStyle/>
          <a:p>
            <a:pPr>
              <a:buFont typeface="Wingdings" pitchFamily="2" charset="2"/>
              <a:buNone/>
            </a:pPr>
            <a:r>
              <a:rPr lang="el-GR" sz="2000" dirty="0"/>
              <a:t>Ο βαθμός ικανοποίησης του πελάτη εξαρτάται από</a:t>
            </a:r>
            <a:r>
              <a:rPr lang="en-US" sz="2000" dirty="0"/>
              <a:t>:</a:t>
            </a:r>
            <a:endParaRPr lang="el-GR" sz="2000" dirty="0"/>
          </a:p>
          <a:p>
            <a:pPr>
              <a:buClr>
                <a:srgbClr val="CC00CC"/>
              </a:buClr>
              <a:buFont typeface="Wingdings" pitchFamily="2" charset="2"/>
              <a:buChar char="§"/>
            </a:pPr>
            <a:r>
              <a:rPr lang="el-GR" sz="2000" dirty="0"/>
              <a:t>Την ποιότητα της </a:t>
            </a:r>
            <a:r>
              <a:rPr lang="el-GR" sz="2000" dirty="0" smtClean="0"/>
              <a:t>εξυπηρέτησης</a:t>
            </a:r>
            <a:r>
              <a:rPr lang="en-US" sz="2000" dirty="0" smtClean="0"/>
              <a:t>.</a:t>
            </a:r>
            <a:endParaRPr lang="el-GR" sz="2000" dirty="0"/>
          </a:p>
          <a:p>
            <a:pPr>
              <a:buClr>
                <a:srgbClr val="CC00CC"/>
              </a:buClr>
              <a:buFont typeface="Wingdings" pitchFamily="2" charset="2"/>
              <a:buChar char="§"/>
            </a:pPr>
            <a:r>
              <a:rPr lang="el-GR" sz="2000" dirty="0"/>
              <a:t>Ποιότητα της φυσικής υπόστασης της υπηρεσίας (χώρος προσφοράς υπηρεσιών, εξοπλισμός, εμφάνιση προσωπικού</a:t>
            </a:r>
            <a:r>
              <a:rPr lang="el-GR" sz="2000" dirty="0" smtClean="0"/>
              <a:t>)</a:t>
            </a:r>
            <a:r>
              <a:rPr lang="en-US" sz="2000" dirty="0" smtClean="0"/>
              <a:t>.</a:t>
            </a:r>
            <a:endParaRPr lang="el-GR" sz="2000" dirty="0"/>
          </a:p>
          <a:p>
            <a:pPr>
              <a:buClr>
                <a:srgbClr val="CC00CC"/>
              </a:buClr>
              <a:buFont typeface="Wingdings" pitchFamily="2" charset="2"/>
              <a:buChar char="§"/>
            </a:pPr>
            <a:r>
              <a:rPr lang="el-GR" sz="2000" dirty="0" smtClean="0"/>
              <a:t>Αξιοπιστία</a:t>
            </a:r>
            <a:r>
              <a:rPr lang="en-US" sz="2000" dirty="0" smtClean="0"/>
              <a:t>.</a:t>
            </a:r>
            <a:endParaRPr lang="el-GR" sz="2000" dirty="0"/>
          </a:p>
          <a:p>
            <a:pPr>
              <a:buClr>
                <a:srgbClr val="CC00CC"/>
              </a:buClr>
              <a:buFont typeface="Wingdings" pitchFamily="2" charset="2"/>
              <a:buChar char="§"/>
            </a:pPr>
            <a:r>
              <a:rPr lang="el-GR" sz="2000" dirty="0" smtClean="0"/>
              <a:t>Ανταπόκριση</a:t>
            </a:r>
            <a:r>
              <a:rPr lang="en-US" sz="2000" dirty="0" smtClean="0"/>
              <a:t>.</a:t>
            </a:r>
            <a:endParaRPr lang="el-GR" sz="2000" dirty="0"/>
          </a:p>
          <a:p>
            <a:pPr>
              <a:buClr>
                <a:srgbClr val="CC00CC"/>
              </a:buClr>
              <a:buFont typeface="Wingdings" pitchFamily="2" charset="2"/>
              <a:buChar char="§"/>
            </a:pPr>
            <a:r>
              <a:rPr lang="el-GR" sz="2000" dirty="0" smtClean="0"/>
              <a:t>Εμπιστοσύνη</a:t>
            </a:r>
            <a:r>
              <a:rPr lang="en-US" sz="2000" dirty="0" smtClean="0"/>
              <a:t>.</a:t>
            </a:r>
            <a:endParaRPr lang="el-GR" sz="2000" dirty="0"/>
          </a:p>
          <a:p>
            <a:pPr>
              <a:buClr>
                <a:srgbClr val="CC00CC"/>
              </a:buClr>
              <a:buFont typeface="Wingdings" pitchFamily="2" charset="2"/>
              <a:buChar char="§"/>
            </a:pPr>
            <a:r>
              <a:rPr lang="el-GR" sz="2000" dirty="0" smtClean="0"/>
              <a:t>Κατανόηση</a:t>
            </a:r>
            <a:r>
              <a:rPr lang="en-US" sz="2000" dirty="0" smtClean="0"/>
              <a:t>.</a:t>
            </a:r>
            <a:endParaRPr lang="el-GR" sz="2000" dirty="0"/>
          </a:p>
          <a:p>
            <a:pPr>
              <a:buFontTx/>
              <a:buNone/>
            </a:pPr>
            <a:endParaRPr lang="el-GR" sz="28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Υπότιτλος 2"/>
          <p:cNvSpPr>
            <a:spLocks noGrp="1"/>
          </p:cNvSpPr>
          <p:nvPr>
            <p:ph type="subTitle" idx="1"/>
          </p:nvPr>
        </p:nvSpPr>
        <p:spPr/>
        <p:txBody>
          <a:bodyPr/>
          <a:lstStyle/>
          <a:p>
            <a:endParaRPr lang="el-GR"/>
          </a:p>
        </p:txBody>
      </p:sp>
      <p:sp>
        <p:nvSpPr>
          <p:cNvPr id="4" name="Rectangle 2"/>
          <p:cNvSpPr>
            <a:spLocks noGrp="1" noChangeArrowheads="1"/>
          </p:cNvSpPr>
          <p:nvPr>
            <p:ph type="ctrTitle"/>
          </p:nvPr>
        </p:nvSpPr>
        <p:spPr>
          <a:solidFill>
            <a:srgbClr val="F85EF1"/>
          </a:solidFill>
        </p:spPr>
        <p:txBody>
          <a:bodyPr>
            <a:normAutofit/>
          </a:bodyPr>
          <a:lstStyle/>
          <a:p>
            <a:r>
              <a:rPr lang="el-GR" sz="2400" dirty="0"/>
              <a:t>ΤΑ ΣΤΑΔΙΑ ΤΗΣ ΔΙΑΔΙΚΑΣΙΑΣ ΛΗΨΗΣ ΤΗΣ ΑΓΟΡΑΣΤΙΚΗΣ ΑΠΟΦΑΣΗΣ ΚΑΙ Η ΣΥΜΠΕΡΙΦΟΡΑ ΤΟΥ ΠΕΛΑΤΗ ΜΕΤΑ ΑΠ’ ΑΥΤΗΝ </a:t>
            </a:r>
          </a:p>
        </p:txBody>
      </p:sp>
    </p:spTree>
    <p:extLst>
      <p:ext uri="{BB962C8B-B14F-4D97-AF65-F5344CB8AC3E}">
        <p14:creationId xmlns="" xmlns:p14="http://schemas.microsoft.com/office/powerpoint/2010/main" val="219861273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a:xfrm>
            <a:off x="457200" y="274638"/>
            <a:ext cx="8229600" cy="850106"/>
          </a:xfrm>
          <a:solidFill>
            <a:srgbClr val="84067E"/>
          </a:solidFill>
        </p:spPr>
        <p:txBody>
          <a:bodyPr/>
          <a:lstStyle/>
          <a:p>
            <a:r>
              <a:rPr lang="el-GR" sz="2800" dirty="0" smtClean="0">
                <a:solidFill>
                  <a:schemeClr val="bg1"/>
                </a:solidFill>
              </a:rPr>
              <a:t>ΙΚΑΝΟΠΟΙΗΣΗ ΤΟΥ ΠΕΛΑΤΗ (2)</a:t>
            </a:r>
            <a:endParaRPr lang="el-GR" sz="2800" dirty="0"/>
          </a:p>
        </p:txBody>
      </p:sp>
      <p:sp>
        <p:nvSpPr>
          <p:cNvPr id="35843" name="Rectangle 3"/>
          <p:cNvSpPr>
            <a:spLocks noGrp="1" noChangeArrowheads="1"/>
          </p:cNvSpPr>
          <p:nvPr>
            <p:ph idx="1"/>
          </p:nvPr>
        </p:nvSpPr>
        <p:spPr/>
        <p:txBody>
          <a:bodyPr>
            <a:normAutofit/>
          </a:bodyPr>
          <a:lstStyle/>
          <a:p>
            <a:pPr>
              <a:buClr>
                <a:srgbClr val="CC00CC"/>
              </a:buClr>
              <a:buFont typeface="Wingdings" pitchFamily="2" charset="2"/>
              <a:buChar char="§"/>
            </a:pPr>
            <a:r>
              <a:rPr lang="el-GR" sz="2000" dirty="0"/>
              <a:t>Την ποιότητα των τεχνικών χαρακτηριστικών του τραπεζικού </a:t>
            </a:r>
            <a:r>
              <a:rPr lang="el-GR" sz="2000" dirty="0" smtClean="0"/>
              <a:t>προϊόντος</a:t>
            </a:r>
            <a:r>
              <a:rPr lang="en-US" sz="2000" dirty="0" smtClean="0"/>
              <a:t>.</a:t>
            </a:r>
            <a:endParaRPr lang="el-GR" sz="2000" dirty="0"/>
          </a:p>
          <a:p>
            <a:pPr>
              <a:buClr>
                <a:srgbClr val="CC00CC"/>
              </a:buClr>
              <a:buFont typeface="Wingdings" pitchFamily="2" charset="2"/>
              <a:buChar char="§"/>
            </a:pPr>
            <a:r>
              <a:rPr lang="el-GR" sz="2000" dirty="0"/>
              <a:t>Την </a:t>
            </a:r>
            <a:r>
              <a:rPr lang="el-GR" sz="2000" dirty="0" smtClean="0"/>
              <a:t>τιμή</a:t>
            </a:r>
            <a:r>
              <a:rPr lang="en-US" sz="2000" dirty="0" smtClean="0"/>
              <a:t>.</a:t>
            </a:r>
            <a:endParaRPr lang="el-GR" sz="2000" dirty="0"/>
          </a:p>
          <a:p>
            <a:pPr>
              <a:buClr>
                <a:srgbClr val="CC00CC"/>
              </a:buClr>
              <a:buFont typeface="Wingdings" pitchFamily="2" charset="2"/>
              <a:buChar char="§"/>
            </a:pPr>
            <a:r>
              <a:rPr lang="el-GR" sz="2000" dirty="0"/>
              <a:t>Προσωπικούς παράγοντες (συναισθηματική φόρτιση του πελάτη</a:t>
            </a:r>
            <a:r>
              <a:rPr lang="el-GR" sz="2000" dirty="0" smtClean="0"/>
              <a:t>)</a:t>
            </a:r>
            <a:r>
              <a:rPr lang="en-US" sz="2000" dirty="0" smtClean="0"/>
              <a:t>.</a:t>
            </a:r>
            <a:endParaRPr lang="el-GR" sz="2000" dirty="0"/>
          </a:p>
          <a:p>
            <a:pPr>
              <a:buClr>
                <a:srgbClr val="CC00CC"/>
              </a:buClr>
              <a:buFont typeface="Wingdings" pitchFamily="2" charset="2"/>
              <a:buChar char="§"/>
            </a:pPr>
            <a:r>
              <a:rPr lang="el-GR" sz="2000" dirty="0"/>
              <a:t>Περιστασιακούς παράγοντες (απρόβλεπτοι παράγοντες που μπορούν να δημιουργηθούν πριν ή κατά τη διάρκεια παροχής της υπηρεσίας). </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57200" y="274638"/>
            <a:ext cx="8229600" cy="850106"/>
          </a:xfrm>
          <a:solidFill>
            <a:srgbClr val="84067E"/>
          </a:solidFill>
        </p:spPr>
        <p:txBody>
          <a:bodyPr/>
          <a:lstStyle/>
          <a:p>
            <a:r>
              <a:rPr lang="el-GR" sz="2800" dirty="0" smtClean="0">
                <a:solidFill>
                  <a:schemeClr val="bg1"/>
                </a:solidFill>
              </a:rPr>
              <a:t>ΠΟΙΟΤΗΤΑ ΤΡΑΠΕΖΙΚΩΝ ΥΠΗΡΕΣΙΩΝ</a:t>
            </a:r>
            <a:endParaRPr lang="el-GR" sz="2800" dirty="0">
              <a:solidFill>
                <a:schemeClr val="bg1"/>
              </a:solidFill>
            </a:endParaRPr>
          </a:p>
        </p:txBody>
      </p:sp>
      <p:sp>
        <p:nvSpPr>
          <p:cNvPr id="36867" name="Rectangle 3"/>
          <p:cNvSpPr>
            <a:spLocks noGrp="1" noChangeArrowheads="1"/>
          </p:cNvSpPr>
          <p:nvPr>
            <p:ph idx="1"/>
          </p:nvPr>
        </p:nvSpPr>
        <p:spPr/>
        <p:txBody>
          <a:bodyPr>
            <a:normAutofit/>
          </a:bodyPr>
          <a:lstStyle/>
          <a:p>
            <a:pPr>
              <a:lnSpc>
                <a:spcPct val="90000"/>
              </a:lnSpc>
              <a:buFont typeface="Wingdings" pitchFamily="2" charset="2"/>
              <a:buNone/>
            </a:pPr>
            <a:r>
              <a:rPr lang="el-GR" sz="2000" dirty="0"/>
              <a:t>Σύμφωνα με τον </a:t>
            </a:r>
            <a:r>
              <a:rPr lang="en-US" sz="2000" dirty="0"/>
              <a:t>Schuster</a:t>
            </a:r>
            <a:r>
              <a:rPr lang="el-GR" sz="2000" dirty="0"/>
              <a:t> οι παράγοντες της ποιότητας στις τραπεζικές υπηρεσίες είναι</a:t>
            </a:r>
            <a:r>
              <a:rPr lang="en-US" sz="2000" dirty="0"/>
              <a:t>:</a:t>
            </a:r>
            <a:endParaRPr lang="el-GR" sz="2000" dirty="0"/>
          </a:p>
          <a:p>
            <a:pPr>
              <a:lnSpc>
                <a:spcPct val="90000"/>
              </a:lnSpc>
              <a:buClr>
                <a:srgbClr val="CC00CC"/>
              </a:buClr>
              <a:buFont typeface="Wingdings" pitchFamily="2" charset="2"/>
              <a:buChar char="v"/>
            </a:pPr>
            <a:r>
              <a:rPr lang="el-GR" sz="2000" dirty="0"/>
              <a:t>Η ποιότητα του προϊόντος (π.χ. διαδικασίες και έγγραφα φιλικά προς τον πελάτη</a:t>
            </a:r>
            <a:r>
              <a:rPr lang="el-GR" sz="2000" dirty="0" smtClean="0"/>
              <a:t>)</a:t>
            </a:r>
            <a:r>
              <a:rPr lang="en-US" sz="2000" dirty="0" smtClean="0"/>
              <a:t>.</a:t>
            </a:r>
            <a:endParaRPr lang="el-GR" sz="2000" dirty="0"/>
          </a:p>
          <a:p>
            <a:pPr>
              <a:lnSpc>
                <a:spcPct val="90000"/>
              </a:lnSpc>
              <a:buClr>
                <a:srgbClr val="CC00CC"/>
              </a:buClr>
              <a:buFont typeface="Wingdings" pitchFamily="2" charset="2"/>
              <a:buChar char="v"/>
            </a:pPr>
            <a:r>
              <a:rPr lang="el-GR" sz="2000" dirty="0"/>
              <a:t>Η ποιότητα της εξυπηρέτησης (π.χ. φιλική συμπεριφορά</a:t>
            </a:r>
            <a:r>
              <a:rPr lang="el-GR" sz="2000" dirty="0" smtClean="0"/>
              <a:t>)</a:t>
            </a:r>
            <a:r>
              <a:rPr lang="en-US" sz="2000" dirty="0" smtClean="0"/>
              <a:t>.</a:t>
            </a:r>
            <a:endParaRPr lang="el-GR" sz="2000" dirty="0"/>
          </a:p>
          <a:p>
            <a:pPr>
              <a:lnSpc>
                <a:spcPct val="90000"/>
              </a:lnSpc>
              <a:buClr>
                <a:srgbClr val="CC00CC"/>
              </a:buClr>
              <a:buFont typeface="Wingdings" pitchFamily="2" charset="2"/>
              <a:buChar char="v"/>
            </a:pPr>
            <a:r>
              <a:rPr lang="el-GR" sz="2000" dirty="0"/>
              <a:t>Η ποιότητα της διεκπεραίωσης (π.χ. στρατηγική μηδενικών λαθών</a:t>
            </a:r>
            <a:r>
              <a:rPr lang="el-GR" sz="2000" dirty="0" smtClean="0"/>
              <a:t>)</a:t>
            </a:r>
            <a:r>
              <a:rPr lang="en-US" sz="2000" dirty="0" smtClean="0"/>
              <a:t>.</a:t>
            </a:r>
            <a:endParaRPr lang="el-GR" sz="2000" dirty="0"/>
          </a:p>
          <a:p>
            <a:pPr>
              <a:lnSpc>
                <a:spcPct val="90000"/>
              </a:lnSpc>
              <a:buClr>
                <a:srgbClr val="CC00CC"/>
              </a:buClr>
              <a:buFont typeface="Wingdings" pitchFamily="2" charset="2"/>
              <a:buChar char="v"/>
            </a:pPr>
            <a:r>
              <a:rPr lang="el-GR" sz="2000" dirty="0"/>
              <a:t>Η ποιότητα των συμβουλών (π.χ. συμβουλές προς το συμφέρον του πελάτη</a:t>
            </a:r>
            <a:r>
              <a:rPr lang="el-GR" sz="2000" dirty="0" smtClean="0"/>
              <a:t>)</a:t>
            </a:r>
            <a:r>
              <a:rPr lang="en-US" sz="2000" dirty="0" smtClean="0"/>
              <a:t>.</a:t>
            </a:r>
            <a:endParaRPr lang="el-GR" sz="2000"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457200" y="274638"/>
            <a:ext cx="8229600" cy="778098"/>
          </a:xfrm>
          <a:solidFill>
            <a:srgbClr val="84067E"/>
          </a:solidFill>
        </p:spPr>
        <p:txBody>
          <a:bodyPr/>
          <a:lstStyle/>
          <a:p>
            <a:r>
              <a:rPr lang="el-GR" sz="2800" dirty="0" smtClean="0">
                <a:solidFill>
                  <a:schemeClr val="bg1"/>
                </a:solidFill>
              </a:rPr>
              <a:t>ΑΞΙΟΛΟΓΗΣΗ ΒΑΘΜΟΥ ΙΚΑΝΟΠΟΙΗΣΗΣ (1)</a:t>
            </a:r>
            <a:endParaRPr lang="el-GR" sz="2800" dirty="0">
              <a:solidFill>
                <a:schemeClr val="bg1"/>
              </a:solidFill>
            </a:endParaRPr>
          </a:p>
        </p:txBody>
      </p:sp>
      <p:sp>
        <p:nvSpPr>
          <p:cNvPr id="37891" name="Rectangle 3"/>
          <p:cNvSpPr>
            <a:spLocks noGrp="1" noChangeArrowheads="1"/>
          </p:cNvSpPr>
          <p:nvPr>
            <p:ph idx="1"/>
          </p:nvPr>
        </p:nvSpPr>
        <p:spPr/>
        <p:txBody>
          <a:bodyPr/>
          <a:lstStyle/>
          <a:p>
            <a:pPr>
              <a:buFont typeface="Wingdings" pitchFamily="2" charset="2"/>
              <a:buNone/>
            </a:pPr>
            <a:r>
              <a:rPr lang="el-GR" sz="2800" dirty="0" smtClean="0"/>
              <a:t>   </a:t>
            </a:r>
            <a:r>
              <a:rPr lang="el-GR" sz="2000" dirty="0" smtClean="0"/>
              <a:t>Ο </a:t>
            </a:r>
            <a:r>
              <a:rPr lang="el-GR" sz="2000" dirty="0"/>
              <a:t>βαθμός ικανοποίησης του τραπεζικού πελάτη αξιολογείται στην πράξη με</a:t>
            </a:r>
            <a:r>
              <a:rPr lang="en-US" sz="2000" dirty="0"/>
              <a:t>:</a:t>
            </a:r>
            <a:endParaRPr lang="el-GR" sz="2000" dirty="0"/>
          </a:p>
          <a:p>
            <a:pPr>
              <a:buClr>
                <a:srgbClr val="84067E"/>
              </a:buClr>
              <a:buFont typeface="Wingdings" pitchFamily="2" charset="2"/>
              <a:buChar char="Ø"/>
            </a:pPr>
            <a:r>
              <a:rPr lang="el-GR" sz="2000" dirty="0"/>
              <a:t>Αντικειμενικές μεθόδους (π.χ. παρακολούθηση διαχρονικής εξέλιξης ποσοστών πιστών πελατών</a:t>
            </a:r>
            <a:r>
              <a:rPr lang="el-GR" sz="2000" dirty="0" smtClean="0"/>
              <a:t>)</a:t>
            </a:r>
            <a:r>
              <a:rPr lang="en-US" sz="2000" dirty="0" smtClean="0"/>
              <a:t>.</a:t>
            </a:r>
            <a:endParaRPr lang="el-GR" sz="2000" dirty="0"/>
          </a:p>
          <a:p>
            <a:pPr>
              <a:buClr>
                <a:srgbClr val="84067E"/>
              </a:buClr>
              <a:buFont typeface="Wingdings" pitchFamily="2" charset="2"/>
              <a:buChar char="Ø"/>
            </a:pPr>
            <a:r>
              <a:rPr lang="el-GR" sz="2000" dirty="0"/>
              <a:t>Ελέγχους ποιότητας (π.χ. με ερευνητές που παριστάνουν τους πελάτες</a:t>
            </a:r>
            <a:r>
              <a:rPr lang="el-GR" sz="2000" dirty="0" smtClean="0"/>
              <a:t>)</a:t>
            </a:r>
            <a:r>
              <a:rPr lang="en-US" sz="2000" dirty="0" smtClean="0"/>
              <a:t>.</a:t>
            </a:r>
            <a:endParaRPr lang="el-GR" sz="2000" dirty="0"/>
          </a:p>
          <a:p>
            <a:pPr>
              <a:buClr>
                <a:srgbClr val="84067E"/>
              </a:buClr>
              <a:buFont typeface="Wingdings" pitchFamily="2" charset="2"/>
              <a:buChar char="Ø"/>
            </a:pPr>
            <a:r>
              <a:rPr lang="el-GR" sz="2000" dirty="0"/>
              <a:t>Αναλύσεις </a:t>
            </a:r>
            <a:r>
              <a:rPr lang="el-GR" sz="2000" dirty="0" smtClean="0"/>
              <a:t>παραπόνων</a:t>
            </a:r>
            <a:r>
              <a:rPr lang="en-US" sz="2000" dirty="0" smtClean="0"/>
              <a:t>.</a:t>
            </a:r>
            <a:endParaRPr lang="el-GR" sz="2000" dirty="0"/>
          </a:p>
          <a:p>
            <a:pPr>
              <a:buClr>
                <a:srgbClr val="84067E"/>
              </a:buClr>
              <a:buFont typeface="Wingdings" pitchFamily="2" charset="2"/>
              <a:buChar char="Ø"/>
            </a:pPr>
            <a:r>
              <a:rPr lang="el-GR" sz="2000" dirty="0"/>
              <a:t>Έρευνες σε υπάρχοντες </a:t>
            </a:r>
            <a:r>
              <a:rPr lang="el-GR" sz="2000" dirty="0" smtClean="0"/>
              <a:t>πελάτες</a:t>
            </a:r>
            <a:r>
              <a:rPr lang="en-US" sz="2000" dirty="0" smtClean="0"/>
              <a:t>.</a:t>
            </a:r>
            <a:endParaRPr lang="el-GR" sz="2000" dirty="0"/>
          </a:p>
          <a:p>
            <a:pPr>
              <a:buClr>
                <a:srgbClr val="84067E"/>
              </a:buClr>
              <a:buFont typeface="Wingdings" pitchFamily="2" charset="2"/>
              <a:buChar char="Ø"/>
            </a:pPr>
            <a:r>
              <a:rPr lang="el-GR" sz="2000" dirty="0"/>
              <a:t>Έρευνες σε ανενεργούς </a:t>
            </a:r>
            <a:r>
              <a:rPr lang="el-GR" sz="2000" dirty="0" smtClean="0"/>
              <a:t>πελάτες</a:t>
            </a:r>
            <a:r>
              <a:rPr lang="en-US" sz="2000" dirty="0" smtClean="0"/>
              <a:t>.</a:t>
            </a:r>
          </a:p>
          <a:p>
            <a:pPr>
              <a:lnSpc>
                <a:spcPct val="90000"/>
              </a:lnSpc>
              <a:buClr>
                <a:srgbClr val="84067E"/>
              </a:buClr>
              <a:buFont typeface="Wingdings" pitchFamily="2" charset="2"/>
              <a:buChar char="Ø"/>
            </a:pPr>
            <a:r>
              <a:rPr lang="el-GR" sz="2000" dirty="0"/>
              <a:t>Έρευνες σε απολεσθέντες πελάτες</a:t>
            </a:r>
            <a:r>
              <a:rPr lang="en-US" sz="2000" dirty="0"/>
              <a:t>.</a:t>
            </a:r>
            <a:endParaRPr lang="el-GR" sz="2000" dirty="0"/>
          </a:p>
          <a:p>
            <a:pPr>
              <a:lnSpc>
                <a:spcPct val="90000"/>
              </a:lnSpc>
              <a:buClr>
                <a:srgbClr val="84067E"/>
              </a:buClr>
              <a:buFont typeface="Wingdings" pitchFamily="2" charset="2"/>
              <a:buChar char="Ø"/>
            </a:pPr>
            <a:r>
              <a:rPr lang="el-GR" sz="2000" dirty="0"/>
              <a:t>Έρευνες σε πελάτες του ανταγωνισμού</a:t>
            </a:r>
            <a:r>
              <a:rPr lang="en-US" sz="2000" dirty="0"/>
              <a:t>.</a:t>
            </a:r>
            <a:endParaRPr lang="el-GR" sz="2000" dirty="0"/>
          </a:p>
          <a:p>
            <a:pPr>
              <a:lnSpc>
                <a:spcPct val="90000"/>
              </a:lnSpc>
              <a:buClr>
                <a:srgbClr val="84067E"/>
              </a:buClr>
              <a:buFont typeface="Wingdings" pitchFamily="2" charset="2"/>
              <a:buChar char="Ø"/>
            </a:pPr>
            <a:r>
              <a:rPr lang="el-GR" sz="2000" dirty="0"/>
              <a:t>Έρευνες στους υπαλλήλους της τράπεζας</a:t>
            </a:r>
            <a:r>
              <a:rPr lang="en-US" sz="2000" dirty="0"/>
              <a:t>.</a:t>
            </a:r>
            <a:endParaRPr lang="el-GR" sz="2000" dirty="0"/>
          </a:p>
          <a:p>
            <a:pPr marL="0" indent="0">
              <a:buClr>
                <a:srgbClr val="84067E"/>
              </a:buClr>
              <a:buNone/>
            </a:pPr>
            <a:endParaRPr lang="el-GR" sz="2000" dirty="0"/>
          </a:p>
          <a:p>
            <a:pPr>
              <a:buFont typeface="Wingdings" pitchFamily="2" charset="2"/>
              <a:buChar char="Ø"/>
            </a:pPr>
            <a:endParaRPr lang="el-GR" sz="28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274638"/>
            <a:ext cx="8229600" cy="778098"/>
          </a:xfrm>
          <a:solidFill>
            <a:srgbClr val="84067E"/>
          </a:solidFill>
        </p:spPr>
        <p:txBody>
          <a:bodyPr/>
          <a:lstStyle/>
          <a:p>
            <a:r>
              <a:rPr lang="el-GR" sz="2800" dirty="0" smtClean="0">
                <a:solidFill>
                  <a:schemeClr val="bg1"/>
                </a:solidFill>
              </a:rPr>
              <a:t>ΑΞΙΟΛΟΓΗΣΗ ΒΑΘΜΟΥ ΙΚΑΝΟΠΟΙΗΣΗΣ (2)</a:t>
            </a:r>
            <a:endParaRPr lang="el-GR" sz="2800" dirty="0"/>
          </a:p>
        </p:txBody>
      </p:sp>
      <p:sp>
        <p:nvSpPr>
          <p:cNvPr id="38915" name="Rectangle 3"/>
          <p:cNvSpPr>
            <a:spLocks noGrp="1" noChangeArrowheads="1"/>
          </p:cNvSpPr>
          <p:nvPr>
            <p:ph idx="1"/>
          </p:nvPr>
        </p:nvSpPr>
        <p:spPr>
          <a:xfrm>
            <a:off x="457200" y="1600200"/>
            <a:ext cx="8229600" cy="5257800"/>
          </a:xfrm>
        </p:spPr>
        <p:txBody>
          <a:bodyPr>
            <a:normAutofit/>
          </a:bodyPr>
          <a:lstStyle/>
          <a:p>
            <a:pPr>
              <a:lnSpc>
                <a:spcPct val="90000"/>
              </a:lnSpc>
              <a:buClr>
                <a:srgbClr val="84067E"/>
              </a:buClr>
              <a:buFont typeface="Wingdings" pitchFamily="2" charset="2"/>
              <a:buChar char="Ø"/>
            </a:pPr>
            <a:r>
              <a:rPr lang="el-GR" sz="2000" dirty="0" smtClean="0"/>
              <a:t>Ομάδες </a:t>
            </a:r>
            <a:r>
              <a:rPr lang="el-GR" sz="2000" dirty="0"/>
              <a:t>εστίασης και συνεντεύξεις σε </a:t>
            </a:r>
            <a:r>
              <a:rPr lang="el-GR" sz="2000" dirty="0" smtClean="0"/>
              <a:t>βάθος</a:t>
            </a:r>
            <a:r>
              <a:rPr lang="en-US" sz="2000" dirty="0" smtClean="0"/>
              <a:t>.</a:t>
            </a:r>
            <a:endParaRPr lang="el-GR" sz="2000" dirty="0"/>
          </a:p>
          <a:p>
            <a:pPr>
              <a:lnSpc>
                <a:spcPct val="90000"/>
              </a:lnSpc>
              <a:buClr>
                <a:srgbClr val="84067E"/>
              </a:buClr>
              <a:buFont typeface="Wingdings" pitchFamily="2" charset="2"/>
              <a:buChar char="Ø"/>
            </a:pPr>
            <a:r>
              <a:rPr lang="el-GR" sz="2000" dirty="0" smtClean="0"/>
              <a:t>Ανάλυση κρίσιμων συμβάντων (γεγονότων που εντυπώθηκαν στη μνήμη των πελατών, γιατί τα βίωσαν ως πολύ θετικά ή πολύ αρνητικά)</a:t>
            </a:r>
            <a:r>
              <a:rPr lang="en-US" sz="2000" dirty="0" smtClean="0"/>
              <a:t>.</a:t>
            </a:r>
            <a:endParaRPr lang="el-GR" sz="2000" dirty="0" smtClean="0"/>
          </a:p>
          <a:p>
            <a:pPr>
              <a:lnSpc>
                <a:spcPct val="90000"/>
              </a:lnSpc>
              <a:buClr>
                <a:srgbClr val="84067E"/>
              </a:buClr>
              <a:buFont typeface="Wingdings" pitchFamily="2" charset="2"/>
              <a:buChar char="Ø"/>
            </a:pPr>
            <a:r>
              <a:rPr lang="el-GR" sz="2000" dirty="0" smtClean="0"/>
              <a:t>Αναλύσεις </a:t>
            </a:r>
            <a:r>
              <a:rPr lang="el-GR" sz="2000" dirty="0"/>
              <a:t>προτάσεων του </a:t>
            </a:r>
            <a:r>
              <a:rPr lang="el-GR" sz="2000" dirty="0" smtClean="0"/>
              <a:t>προσωπικού</a:t>
            </a:r>
            <a:r>
              <a:rPr lang="en-US" sz="2000" dirty="0" smtClean="0"/>
              <a:t>.</a:t>
            </a:r>
            <a:endParaRPr lang="el-GR" sz="2000" dirty="0"/>
          </a:p>
          <a:p>
            <a:pPr>
              <a:lnSpc>
                <a:spcPct val="90000"/>
              </a:lnSpc>
              <a:buClr>
                <a:srgbClr val="84067E"/>
              </a:buClr>
              <a:buFont typeface="Wingdings" pitchFamily="2" charset="2"/>
              <a:buChar char="Ø"/>
            </a:pPr>
            <a:r>
              <a:rPr lang="el-GR" sz="2000" dirty="0"/>
              <a:t>Αναλύσεις λαθών των επιπτώσεών </a:t>
            </a:r>
            <a:r>
              <a:rPr lang="el-GR" sz="2000" dirty="0" smtClean="0"/>
              <a:t>του</a:t>
            </a:r>
            <a:r>
              <a:rPr lang="en-US" sz="2000" dirty="0" smtClean="0"/>
              <a:t>.</a:t>
            </a:r>
            <a:endParaRPr lang="el-GR" sz="2000" dirty="0"/>
          </a:p>
          <a:p>
            <a:pPr>
              <a:lnSpc>
                <a:spcPct val="90000"/>
              </a:lnSpc>
              <a:buClr>
                <a:srgbClr val="84067E"/>
              </a:buClr>
              <a:buFont typeface="Wingdings" pitchFamily="2" charset="2"/>
              <a:buChar char="Ø"/>
            </a:pPr>
            <a:r>
              <a:rPr lang="el-GR" sz="2000" dirty="0"/>
              <a:t>Συγκριτική αξιολόγηση-</a:t>
            </a:r>
            <a:r>
              <a:rPr lang="en-US" sz="2000" dirty="0"/>
              <a:t>benchmarking </a:t>
            </a:r>
            <a:r>
              <a:rPr lang="el-GR" sz="2000" dirty="0"/>
              <a:t>(με συγκεκριμένους δείκτες</a:t>
            </a:r>
            <a:r>
              <a:rPr lang="el-GR" sz="2000" dirty="0" smtClean="0"/>
              <a:t>)</a:t>
            </a:r>
            <a:r>
              <a:rPr lang="en-US" sz="2000" dirty="0" smtClean="0"/>
              <a:t>.</a:t>
            </a:r>
            <a:r>
              <a:rPr lang="el-GR" sz="2000" dirty="0" smtClean="0"/>
              <a:t> </a:t>
            </a:r>
            <a:endParaRPr lang="el-GR" sz="2000"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457200" y="274638"/>
            <a:ext cx="8229600" cy="634082"/>
          </a:xfrm>
          <a:solidFill>
            <a:srgbClr val="84067E"/>
          </a:solidFill>
        </p:spPr>
        <p:txBody>
          <a:bodyPr/>
          <a:lstStyle/>
          <a:p>
            <a:r>
              <a:rPr lang="el-GR" sz="2800" dirty="0" smtClean="0">
                <a:solidFill>
                  <a:schemeClr val="bg1"/>
                </a:solidFill>
              </a:rPr>
              <a:t>ΔΙΑΜΑΡΤΥΡΙΕΣ</a:t>
            </a:r>
            <a:endParaRPr lang="el-GR" sz="2800" dirty="0">
              <a:solidFill>
                <a:schemeClr val="bg1"/>
              </a:solidFill>
            </a:endParaRPr>
          </a:p>
        </p:txBody>
      </p:sp>
      <p:sp>
        <p:nvSpPr>
          <p:cNvPr id="39939" name="Rectangle 3"/>
          <p:cNvSpPr>
            <a:spLocks noGrp="1" noChangeArrowheads="1"/>
          </p:cNvSpPr>
          <p:nvPr>
            <p:ph idx="1"/>
          </p:nvPr>
        </p:nvSpPr>
        <p:spPr>
          <a:xfrm>
            <a:off x="457200" y="1268760"/>
            <a:ext cx="8229600" cy="4824536"/>
          </a:xfrm>
        </p:spPr>
        <p:txBody>
          <a:bodyPr>
            <a:normAutofit fontScale="92500"/>
          </a:bodyPr>
          <a:lstStyle/>
          <a:p>
            <a:pPr>
              <a:lnSpc>
                <a:spcPct val="90000"/>
              </a:lnSpc>
              <a:buFont typeface="Wingdings" pitchFamily="2" charset="2"/>
              <a:buNone/>
            </a:pPr>
            <a:r>
              <a:rPr lang="el-GR" sz="2800" dirty="0" smtClean="0"/>
              <a:t>    </a:t>
            </a:r>
            <a:r>
              <a:rPr lang="el-GR" sz="2200" dirty="0" smtClean="0"/>
              <a:t>Οι </a:t>
            </a:r>
            <a:r>
              <a:rPr lang="el-GR" sz="2200" dirty="0"/>
              <a:t>πελάτες δεν διαμαρτύρονται</a:t>
            </a:r>
            <a:r>
              <a:rPr lang="en-US" sz="2200" dirty="0" smtClean="0"/>
              <a:t>:</a:t>
            </a:r>
            <a:endParaRPr lang="el-GR" sz="2200" dirty="0" smtClean="0"/>
          </a:p>
          <a:p>
            <a:pPr>
              <a:lnSpc>
                <a:spcPct val="90000"/>
              </a:lnSpc>
              <a:buFont typeface="Wingdings" pitchFamily="2" charset="2"/>
              <a:buNone/>
            </a:pPr>
            <a:endParaRPr lang="el-GR" sz="2200" dirty="0"/>
          </a:p>
          <a:p>
            <a:pPr>
              <a:lnSpc>
                <a:spcPct val="90000"/>
              </a:lnSpc>
              <a:buClr>
                <a:srgbClr val="CC00CC"/>
              </a:buClr>
              <a:buFont typeface="Wingdings" pitchFamily="2" charset="2"/>
              <a:buChar char="v"/>
            </a:pPr>
            <a:r>
              <a:rPr lang="el-GR" sz="2200" dirty="0"/>
              <a:t>Γιατί δεν ξέρουν τι πρέπει να </a:t>
            </a:r>
            <a:r>
              <a:rPr lang="el-GR" sz="2200" dirty="0" smtClean="0"/>
              <a:t>κάνουν</a:t>
            </a:r>
            <a:r>
              <a:rPr lang="en-US" sz="2200" dirty="0" smtClean="0"/>
              <a:t>.</a:t>
            </a:r>
            <a:endParaRPr lang="el-GR" sz="2200" dirty="0"/>
          </a:p>
          <a:p>
            <a:pPr>
              <a:lnSpc>
                <a:spcPct val="90000"/>
              </a:lnSpc>
              <a:buClr>
                <a:srgbClr val="CC00CC"/>
              </a:buClr>
              <a:buFont typeface="Wingdings" pitchFamily="2" charset="2"/>
              <a:buChar char="v"/>
            </a:pPr>
            <a:r>
              <a:rPr lang="el-GR" sz="2200" dirty="0"/>
              <a:t>Γιατί δεν είναι σίγουροι ότι η γνώμη τους και τα αισθήματα της στιγμής μπορούν να είναι </a:t>
            </a:r>
            <a:r>
              <a:rPr lang="el-GR" sz="2200" dirty="0" smtClean="0"/>
              <a:t>αντικειμενικά</a:t>
            </a:r>
            <a:r>
              <a:rPr lang="en-US" sz="2200" dirty="0" smtClean="0"/>
              <a:t>.</a:t>
            </a:r>
            <a:endParaRPr lang="el-GR" sz="2200" dirty="0"/>
          </a:p>
          <a:p>
            <a:pPr>
              <a:lnSpc>
                <a:spcPct val="90000"/>
              </a:lnSpc>
              <a:buClr>
                <a:srgbClr val="CC00CC"/>
              </a:buClr>
              <a:buFont typeface="Wingdings" pitchFamily="2" charset="2"/>
              <a:buChar char="v"/>
            </a:pPr>
            <a:r>
              <a:rPr lang="el-GR" sz="2200" dirty="0"/>
              <a:t>Γιατί μπορεί να θεωρούν ότι σε κάποιο κακό αποτέλεσμα έχουν συνυπευθυνότητα λόγω ανεπαρκούς συμβολής τους με τις κατάλληλες πληροφορίες και οδηγίες που έδωσαν σαν </a:t>
            </a:r>
            <a:r>
              <a:rPr lang="el-GR" sz="2200" dirty="0" smtClean="0"/>
              <a:t>υπάλληλοι</a:t>
            </a:r>
            <a:r>
              <a:rPr lang="en-US" sz="2200" dirty="0" smtClean="0"/>
              <a:t>.</a:t>
            </a:r>
            <a:endParaRPr lang="el-GR" sz="2200" dirty="0" smtClean="0"/>
          </a:p>
          <a:p>
            <a:pPr>
              <a:buClr>
                <a:srgbClr val="CC00CC"/>
              </a:buClr>
              <a:buFont typeface="Wingdings" pitchFamily="2" charset="2"/>
              <a:buChar char="v"/>
            </a:pPr>
            <a:r>
              <a:rPr lang="el-GR" sz="2200" dirty="0" smtClean="0"/>
              <a:t>Γιατί μπορεί να έχουν ενδοιασμούς, λόγω ντροπής, να εκφράσουν παράπονα εναντίον αυτού που τους εξυπηρετεί σε κάποιον ιεραρχικά ανώτερό το, όταν αυτός που τους εξυπηρετεί είναι παρών</a:t>
            </a:r>
            <a:r>
              <a:rPr lang="en-US" sz="2200" dirty="0" smtClean="0"/>
              <a:t>.</a:t>
            </a:r>
            <a:endParaRPr lang="el-GR" sz="2200" dirty="0" smtClean="0"/>
          </a:p>
          <a:p>
            <a:pPr>
              <a:buClr>
                <a:srgbClr val="CC00CC"/>
              </a:buClr>
              <a:buFont typeface="Wingdings" pitchFamily="2" charset="2"/>
              <a:buChar char="v"/>
            </a:pPr>
            <a:r>
              <a:rPr lang="el-GR" sz="2200" dirty="0" smtClean="0"/>
              <a:t>Γιατί μπορεί να αισθάνονται ότι δεν είναι εξοπλισμένοι με τις κατάλληλες γνώσεις για να αξιολογήσουν τις λεπτομέρειες της ποιότητας των υπηρεσιών που τους προσφέρθηκαν.</a:t>
            </a:r>
          </a:p>
          <a:p>
            <a:pPr>
              <a:lnSpc>
                <a:spcPct val="90000"/>
              </a:lnSpc>
              <a:buNone/>
            </a:pPr>
            <a:endParaRPr lang="el-GR" sz="2800" dirty="0"/>
          </a:p>
          <a:p>
            <a:pPr>
              <a:lnSpc>
                <a:spcPct val="90000"/>
              </a:lnSpc>
              <a:buFont typeface="Wingdings" pitchFamily="2" charset="2"/>
              <a:buNone/>
            </a:pPr>
            <a:endParaRPr lang="el-GR" sz="2800"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778098"/>
          </a:xfrm>
          <a:solidFill>
            <a:srgbClr val="84067E"/>
          </a:solidFill>
        </p:spPr>
        <p:txBody>
          <a:bodyPr/>
          <a:lstStyle/>
          <a:p>
            <a:r>
              <a:rPr lang="el-GR" sz="2800" dirty="0" smtClean="0">
                <a:solidFill>
                  <a:schemeClr val="bg1"/>
                </a:solidFill>
              </a:rPr>
              <a:t>ΠΡΟΣΔΟΚΙΕΣ ΠΕΛΑΤΗ</a:t>
            </a:r>
            <a:endParaRPr lang="el-GR" sz="2800" dirty="0">
              <a:solidFill>
                <a:schemeClr val="bg1"/>
              </a:solidFill>
            </a:endParaRPr>
          </a:p>
        </p:txBody>
      </p:sp>
      <p:sp>
        <p:nvSpPr>
          <p:cNvPr id="41987" name="Rectangle 3"/>
          <p:cNvSpPr>
            <a:spLocks noGrp="1" noChangeArrowheads="1"/>
          </p:cNvSpPr>
          <p:nvPr>
            <p:ph idx="1"/>
          </p:nvPr>
        </p:nvSpPr>
        <p:spPr>
          <a:xfrm>
            <a:off x="457200" y="1268760"/>
            <a:ext cx="8229600" cy="4536504"/>
          </a:xfrm>
        </p:spPr>
        <p:txBody>
          <a:bodyPr>
            <a:normAutofit fontScale="77500" lnSpcReduction="20000"/>
          </a:bodyPr>
          <a:lstStyle/>
          <a:p>
            <a:pPr>
              <a:buFontTx/>
              <a:buNone/>
            </a:pPr>
            <a:r>
              <a:rPr lang="el-GR" sz="2800" dirty="0" smtClean="0"/>
              <a:t>    </a:t>
            </a:r>
            <a:r>
              <a:rPr lang="el-GR" sz="2600" dirty="0" smtClean="0"/>
              <a:t>Οι </a:t>
            </a:r>
            <a:r>
              <a:rPr lang="el-GR" sz="2600" dirty="0"/>
              <a:t>παράγοντες που προσδιορίζουν το ύψος των προσδοκιών και το εύρος της ζώνης ανοχής εξαρτώνται από</a:t>
            </a:r>
            <a:r>
              <a:rPr lang="en-US" sz="2600" dirty="0"/>
              <a:t>:</a:t>
            </a:r>
            <a:endParaRPr lang="el-GR" sz="2600" dirty="0"/>
          </a:p>
          <a:p>
            <a:pPr>
              <a:buClr>
                <a:srgbClr val="84067E"/>
              </a:buClr>
              <a:buFontTx/>
              <a:buChar char="•"/>
            </a:pPr>
            <a:r>
              <a:rPr lang="el-GR" sz="2600" dirty="0"/>
              <a:t>Την κατανόηση των ρόλων από τον πελάτη για τα δικαιώματα και τις υποχρεώσεις της καθεμιάς πλευράς των </a:t>
            </a:r>
            <a:r>
              <a:rPr lang="el-GR" sz="2600" dirty="0" smtClean="0"/>
              <a:t>συναλλασσομένων</a:t>
            </a:r>
            <a:r>
              <a:rPr lang="en-US" sz="2600" dirty="0" smtClean="0"/>
              <a:t>.</a:t>
            </a:r>
            <a:endParaRPr lang="el-GR" sz="2600" dirty="0"/>
          </a:p>
          <a:p>
            <a:pPr>
              <a:buClr>
                <a:srgbClr val="84067E"/>
              </a:buClr>
              <a:buFontTx/>
              <a:buChar char="•"/>
            </a:pPr>
            <a:r>
              <a:rPr lang="el-GR" sz="2600" dirty="0"/>
              <a:t>Τη σχέση του προβλήματος που δημιουργήθηκε με κάποια σχετική οικονομική ζημία ή με φυσικές ή ψυχολογικές συνέπειες για τον </a:t>
            </a:r>
            <a:r>
              <a:rPr lang="el-GR" sz="2600" dirty="0" smtClean="0"/>
              <a:t>πελάτη</a:t>
            </a:r>
            <a:r>
              <a:rPr lang="en-US" sz="2600" dirty="0" smtClean="0"/>
              <a:t>.</a:t>
            </a:r>
            <a:endParaRPr lang="el-GR" sz="2600" dirty="0" smtClean="0"/>
          </a:p>
          <a:p>
            <a:pPr>
              <a:buClr>
                <a:srgbClr val="84067E"/>
              </a:buClr>
              <a:buFontTx/>
              <a:buChar char="•"/>
            </a:pPr>
            <a:r>
              <a:rPr lang="el-GR" sz="2600" dirty="0" smtClean="0"/>
              <a:t>Την αντίληψη για το βαθμό της υπαιτιότητας της επιχείρησης ή του υπαλλήλου που εξυπηρετεί</a:t>
            </a:r>
            <a:r>
              <a:rPr lang="en-US" sz="2600" dirty="0" smtClean="0"/>
              <a:t>.</a:t>
            </a:r>
            <a:endParaRPr lang="el-GR" sz="2600" dirty="0" smtClean="0"/>
          </a:p>
          <a:p>
            <a:pPr>
              <a:buClr>
                <a:srgbClr val="84067E"/>
              </a:buClr>
              <a:buFontTx/>
              <a:buChar char="•"/>
            </a:pPr>
            <a:r>
              <a:rPr lang="el-GR" sz="2600" dirty="0" smtClean="0"/>
              <a:t>Τις ρητές ή τις υπονοούμενες υποσχέσεις για τον τρόπο χειρισμού της δυσαρέσκειας</a:t>
            </a:r>
            <a:r>
              <a:rPr lang="en-US" sz="2600" dirty="0" smtClean="0"/>
              <a:t>.</a:t>
            </a:r>
            <a:endParaRPr lang="el-GR" sz="2600" dirty="0" smtClean="0"/>
          </a:p>
          <a:p>
            <a:pPr>
              <a:buClr>
                <a:srgbClr val="84067E"/>
              </a:buClr>
              <a:buFontTx/>
              <a:buChar char="•"/>
            </a:pPr>
            <a:r>
              <a:rPr lang="el-GR" sz="2600" dirty="0" smtClean="0"/>
              <a:t>Τις εμπειρίες του πελάτη από το χειρισμό άλλων παραπόνων του στο παρελθόν</a:t>
            </a:r>
            <a:r>
              <a:rPr lang="en-US" sz="2600" dirty="0" smtClean="0"/>
              <a:t>.</a:t>
            </a:r>
            <a:endParaRPr lang="el-GR" sz="2600" dirty="0" smtClean="0"/>
          </a:p>
          <a:p>
            <a:pPr>
              <a:buClr>
                <a:srgbClr val="84067E"/>
              </a:buClr>
              <a:buFontTx/>
              <a:buChar char="•"/>
            </a:pPr>
            <a:r>
              <a:rPr lang="el-GR" sz="2600" dirty="0" smtClean="0"/>
              <a:t>Τις εμπειρίες άλλων πελατών από το χειρισμό των παραπόνων τους</a:t>
            </a:r>
            <a:r>
              <a:rPr lang="en-US" sz="2600" dirty="0" smtClean="0"/>
              <a:t>.</a:t>
            </a:r>
            <a:endParaRPr lang="el-GR" sz="2600" dirty="0" smtClean="0"/>
          </a:p>
          <a:p>
            <a:pPr>
              <a:buNone/>
            </a:pPr>
            <a:endParaRPr lang="el-GR" sz="2800" dirty="0"/>
          </a:p>
          <a:p>
            <a:pPr>
              <a:buFontTx/>
              <a:buChar char="•"/>
            </a:pPr>
            <a:endParaRPr lang="el-GR" sz="2800" dirty="0"/>
          </a:p>
          <a:p>
            <a:pPr>
              <a:buFontTx/>
              <a:buChar char="•"/>
            </a:pPr>
            <a:endParaRPr lang="el-GR" sz="2800" dirty="0"/>
          </a:p>
          <a:p>
            <a:pPr>
              <a:buFontTx/>
              <a:buChar char="•"/>
            </a:pPr>
            <a:endParaRPr lang="el-GR" sz="2800" dirty="0"/>
          </a:p>
          <a:p>
            <a:pPr>
              <a:buFontTx/>
              <a:buNone/>
            </a:pPr>
            <a:endParaRPr lang="el-GR" sz="2800" dirty="0"/>
          </a:p>
          <a:p>
            <a:pPr>
              <a:buFontTx/>
              <a:buNone/>
            </a:pPr>
            <a:endParaRPr lang="el-GR" sz="2800" dirty="0"/>
          </a:p>
          <a:p>
            <a:pPr>
              <a:buFontTx/>
              <a:buNone/>
            </a:pPr>
            <a:endParaRPr lang="el-GR" sz="2800" dirty="0"/>
          </a:p>
          <a:p>
            <a:pPr>
              <a:buFontTx/>
              <a:buNone/>
            </a:pPr>
            <a:endParaRPr lang="el-GR" sz="2800" dirty="0"/>
          </a:p>
          <a:p>
            <a:pPr>
              <a:buFontTx/>
              <a:buNone/>
            </a:pPr>
            <a:endParaRPr lang="el-GR" sz="2800" dirty="0"/>
          </a:p>
          <a:p>
            <a:pPr>
              <a:buFontTx/>
              <a:buNone/>
            </a:pPr>
            <a:endParaRPr lang="el-GR" sz="2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xfrm>
            <a:off x="457200" y="274638"/>
            <a:ext cx="8229600" cy="778098"/>
          </a:xfrm>
          <a:solidFill>
            <a:srgbClr val="84067E"/>
          </a:solidFill>
        </p:spPr>
        <p:txBody>
          <a:bodyPr/>
          <a:lstStyle/>
          <a:p>
            <a:r>
              <a:rPr lang="el-GR" sz="2800" dirty="0" smtClean="0">
                <a:solidFill>
                  <a:schemeClr val="bg1"/>
                </a:solidFill>
              </a:rPr>
              <a:t>ΣΤΡΑΤΗΓΙΚΗ ΑΠΟΚΑΤΑΣΤΑΣΗΣ</a:t>
            </a:r>
            <a:endParaRPr lang="el-GR" sz="2800" dirty="0">
              <a:solidFill>
                <a:schemeClr val="bg1"/>
              </a:solidFill>
            </a:endParaRPr>
          </a:p>
        </p:txBody>
      </p:sp>
      <p:sp>
        <p:nvSpPr>
          <p:cNvPr id="44035" name="Rectangle 3"/>
          <p:cNvSpPr>
            <a:spLocks noGrp="1" noChangeArrowheads="1"/>
          </p:cNvSpPr>
          <p:nvPr>
            <p:ph idx="1"/>
          </p:nvPr>
        </p:nvSpPr>
        <p:spPr>
          <a:xfrm>
            <a:off x="457200" y="1340768"/>
            <a:ext cx="8229600" cy="4248472"/>
          </a:xfrm>
        </p:spPr>
        <p:txBody>
          <a:bodyPr>
            <a:normAutofit fontScale="85000" lnSpcReduction="20000"/>
          </a:bodyPr>
          <a:lstStyle/>
          <a:p>
            <a:pPr>
              <a:lnSpc>
                <a:spcPct val="90000"/>
              </a:lnSpc>
              <a:buFont typeface="Wingdings" pitchFamily="2" charset="2"/>
              <a:buNone/>
            </a:pPr>
            <a:r>
              <a:rPr lang="el-GR" sz="2800" dirty="0" smtClean="0"/>
              <a:t>     </a:t>
            </a:r>
            <a:r>
              <a:rPr lang="el-GR" sz="2400" dirty="0" smtClean="0"/>
              <a:t>Για </a:t>
            </a:r>
            <a:r>
              <a:rPr lang="el-GR" sz="2400" dirty="0"/>
              <a:t>να διαμορφωθεί μια στρατηγική αποκατάστασης, η τράπεζα πρέπει να φροντίζει ώστε</a:t>
            </a:r>
            <a:r>
              <a:rPr lang="en-US" sz="2400" dirty="0" smtClean="0"/>
              <a:t>:</a:t>
            </a:r>
            <a:endParaRPr lang="el-GR" sz="2400" dirty="0" smtClean="0"/>
          </a:p>
          <a:p>
            <a:pPr>
              <a:lnSpc>
                <a:spcPct val="90000"/>
              </a:lnSpc>
              <a:buFont typeface="Wingdings" pitchFamily="2" charset="2"/>
              <a:buNone/>
            </a:pPr>
            <a:endParaRPr lang="el-GR" sz="2400" dirty="0"/>
          </a:p>
          <a:p>
            <a:pPr>
              <a:lnSpc>
                <a:spcPct val="90000"/>
              </a:lnSpc>
              <a:buClr>
                <a:srgbClr val="CC00CC"/>
              </a:buClr>
              <a:buFont typeface="Wingdings" pitchFamily="2" charset="2"/>
              <a:buChar char="Ø"/>
            </a:pPr>
            <a:r>
              <a:rPr lang="el-GR" sz="2400" dirty="0"/>
              <a:t>Τα παράπονα να εκφράζονται στην τράπεζα και όχι μόνο στους γνωστούς και </a:t>
            </a:r>
            <a:r>
              <a:rPr lang="el-GR" sz="2400" dirty="0" smtClean="0"/>
              <a:t>φίλους</a:t>
            </a:r>
            <a:r>
              <a:rPr lang="en-US" sz="2400" dirty="0" smtClean="0"/>
              <a:t>.</a:t>
            </a:r>
            <a:endParaRPr lang="el-GR" sz="2400" dirty="0"/>
          </a:p>
          <a:p>
            <a:pPr>
              <a:lnSpc>
                <a:spcPct val="90000"/>
              </a:lnSpc>
              <a:buClr>
                <a:srgbClr val="CC00CC"/>
              </a:buClr>
              <a:buFont typeface="Wingdings" pitchFamily="2" charset="2"/>
              <a:buChar char="Ø"/>
            </a:pPr>
            <a:r>
              <a:rPr lang="el-GR" sz="2400" dirty="0"/>
              <a:t>Όταν τα παράπονα εκφράζονται στην τράπεζα, τότε όχι μόνο μπορεί να κερδηθεί ξανά ένας δυσαρεστημένος πελάτης αλλά να μπορούν να προβλεφθούν και οι καταστάσεις που οδηγούν σ’ </a:t>
            </a:r>
            <a:r>
              <a:rPr lang="el-GR" sz="2400" dirty="0" smtClean="0"/>
              <a:t>αυτά</a:t>
            </a:r>
            <a:r>
              <a:rPr lang="en-US" sz="2400" dirty="0" smtClean="0"/>
              <a:t>.</a:t>
            </a:r>
            <a:r>
              <a:rPr lang="el-GR" sz="2400" dirty="0" smtClean="0"/>
              <a:t> </a:t>
            </a:r>
          </a:p>
          <a:p>
            <a:pPr>
              <a:buClr>
                <a:srgbClr val="CC00CC"/>
              </a:buClr>
              <a:buFont typeface="Wingdings" pitchFamily="2" charset="2"/>
              <a:buChar char="Ø"/>
            </a:pPr>
            <a:r>
              <a:rPr lang="el-GR" sz="2400" dirty="0" smtClean="0"/>
              <a:t>Να ανταποκρίνεται όσο το δυνατόν ταχύτερα στα παράπονα και να φροντίζει για τη διευθέτησή τους</a:t>
            </a:r>
            <a:r>
              <a:rPr lang="en-US" sz="2400" dirty="0" smtClean="0"/>
              <a:t>.</a:t>
            </a:r>
            <a:endParaRPr lang="el-GR" sz="2400" dirty="0" smtClean="0"/>
          </a:p>
          <a:p>
            <a:pPr>
              <a:buClr>
                <a:srgbClr val="CC00CC"/>
              </a:buClr>
              <a:buFont typeface="Wingdings" pitchFamily="2" charset="2"/>
              <a:buChar char="Ø"/>
            </a:pPr>
            <a:r>
              <a:rPr lang="el-GR" sz="2400" dirty="0" smtClean="0"/>
              <a:t>Να εκπαιδεύσει κατάλληλα το προσωπικό</a:t>
            </a:r>
            <a:r>
              <a:rPr lang="en-US" sz="2400" dirty="0" smtClean="0"/>
              <a:t>.</a:t>
            </a:r>
            <a:endParaRPr lang="el-GR" sz="2400" dirty="0" smtClean="0"/>
          </a:p>
          <a:p>
            <a:pPr>
              <a:buClr>
                <a:srgbClr val="CC00CC"/>
              </a:buClr>
              <a:buFont typeface="Wingdings" pitchFamily="2" charset="2"/>
              <a:buChar char="Ø"/>
            </a:pPr>
            <a:r>
              <a:rPr lang="el-GR" sz="2400" dirty="0" smtClean="0"/>
              <a:t>Να ενδυναμώσει την εξουσία των υπαλλήλων και στελεχών πρώτης γραμμής, ώστε να είναι σε θέση να προσφέρουν έγκαιρα τις ενδεδειγμένες για κάθε περίπτωση λύσεις.</a:t>
            </a:r>
          </a:p>
          <a:p>
            <a:pPr>
              <a:lnSpc>
                <a:spcPct val="90000"/>
              </a:lnSpc>
              <a:buClr>
                <a:srgbClr val="CC00CC"/>
              </a:buClr>
              <a:buNone/>
            </a:pPr>
            <a:r>
              <a:rPr lang="el-GR" sz="2800" dirty="0" smtClean="0"/>
              <a:t> </a:t>
            </a:r>
            <a:endParaRPr lang="el-GR" sz="2800" dirty="0"/>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457200" y="274638"/>
            <a:ext cx="8229600" cy="922114"/>
          </a:xfrm>
          <a:solidFill>
            <a:srgbClr val="84067E"/>
          </a:solidFill>
        </p:spPr>
        <p:txBody>
          <a:bodyPr/>
          <a:lstStyle/>
          <a:p>
            <a:r>
              <a:rPr lang="el-GR" sz="2800" dirty="0" smtClean="0">
                <a:solidFill>
                  <a:schemeClr val="bg1"/>
                </a:solidFill>
              </a:rPr>
              <a:t>ΑΓΟΡΑΣΤΙΚΗ ΠΡΟΣΗΛΩΣΗ</a:t>
            </a:r>
            <a:endParaRPr lang="el-GR" sz="2800" dirty="0">
              <a:solidFill>
                <a:schemeClr val="bg1"/>
              </a:solidFill>
            </a:endParaRPr>
          </a:p>
        </p:txBody>
      </p:sp>
      <p:sp>
        <p:nvSpPr>
          <p:cNvPr id="46083" name="Rectangle 3"/>
          <p:cNvSpPr>
            <a:spLocks noGrp="1" noChangeArrowheads="1"/>
          </p:cNvSpPr>
          <p:nvPr>
            <p:ph idx="1"/>
          </p:nvPr>
        </p:nvSpPr>
        <p:spPr/>
        <p:txBody>
          <a:bodyPr>
            <a:normAutofit/>
          </a:bodyPr>
          <a:lstStyle/>
          <a:p>
            <a:pPr marL="609600" indent="-609600">
              <a:buFont typeface="Wingdings" pitchFamily="2" charset="2"/>
              <a:buNone/>
            </a:pPr>
            <a:r>
              <a:rPr lang="el-GR" sz="2000" dirty="0"/>
              <a:t>Η αγοραστική προσήλωση είναι μια εξελικτική διαδικασία με τα εξής στάδια</a:t>
            </a:r>
            <a:r>
              <a:rPr lang="en-US" sz="2000" dirty="0"/>
              <a:t>:</a:t>
            </a:r>
            <a:endParaRPr lang="el-GR" sz="2000" dirty="0"/>
          </a:p>
          <a:p>
            <a:pPr marL="609600" indent="-609600">
              <a:buClr>
                <a:srgbClr val="84067E"/>
              </a:buClr>
              <a:buFont typeface="Wingdings" pitchFamily="2" charset="2"/>
              <a:buAutoNum type="arabicPeriod"/>
            </a:pPr>
            <a:r>
              <a:rPr lang="el-GR" sz="2000" dirty="0"/>
              <a:t>Πιθανοί αγοραστές</a:t>
            </a:r>
          </a:p>
          <a:p>
            <a:pPr marL="609600" indent="-609600">
              <a:buClr>
                <a:srgbClr val="84067E"/>
              </a:buClr>
              <a:buFont typeface="Wingdings" pitchFamily="2" charset="2"/>
              <a:buAutoNum type="arabicPeriod"/>
            </a:pPr>
            <a:r>
              <a:rPr lang="el-GR" sz="2000" dirty="0"/>
              <a:t>Υποψήφιοι αγοραστές</a:t>
            </a:r>
          </a:p>
          <a:p>
            <a:pPr marL="609600" indent="-609600">
              <a:buClr>
                <a:srgbClr val="84067E"/>
              </a:buClr>
              <a:buFont typeface="Wingdings" pitchFamily="2" charset="2"/>
              <a:buAutoNum type="arabicPeriod"/>
            </a:pPr>
            <a:r>
              <a:rPr lang="el-GR" sz="2000" dirty="0"/>
              <a:t>Αγοραστές</a:t>
            </a:r>
          </a:p>
          <a:p>
            <a:pPr marL="609600" indent="-609600">
              <a:buClr>
                <a:srgbClr val="84067E"/>
              </a:buClr>
              <a:buFont typeface="Wingdings" pitchFamily="2" charset="2"/>
              <a:buAutoNum type="arabicPeriod"/>
            </a:pPr>
            <a:r>
              <a:rPr lang="el-GR" sz="2000" dirty="0"/>
              <a:t>Πελάτες</a:t>
            </a:r>
          </a:p>
          <a:p>
            <a:pPr marL="609600" indent="-609600">
              <a:buClr>
                <a:srgbClr val="84067E"/>
              </a:buClr>
              <a:buFont typeface="Wingdings" pitchFamily="2" charset="2"/>
              <a:buAutoNum type="arabicPeriod"/>
            </a:pPr>
            <a:r>
              <a:rPr lang="el-GR" sz="2000" dirty="0"/>
              <a:t>Συνήγοροι</a:t>
            </a:r>
          </a:p>
          <a:p>
            <a:pPr marL="609600" indent="-609600">
              <a:buClr>
                <a:srgbClr val="84067E"/>
              </a:buClr>
              <a:buFont typeface="Wingdings" pitchFamily="2" charset="2"/>
              <a:buAutoNum type="arabicPeriod"/>
            </a:pPr>
            <a:r>
              <a:rPr lang="el-GR" sz="2000" dirty="0"/>
              <a:t>Συνεργάτες</a:t>
            </a: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57200" y="274638"/>
            <a:ext cx="8229600" cy="778098"/>
          </a:xfrm>
          <a:solidFill>
            <a:srgbClr val="84067E"/>
          </a:solidFill>
        </p:spPr>
        <p:txBody>
          <a:bodyPr>
            <a:normAutofit fontScale="90000"/>
          </a:bodyPr>
          <a:lstStyle/>
          <a:p>
            <a:r>
              <a:rPr lang="el-GR" sz="2800" dirty="0">
                <a:solidFill>
                  <a:schemeClr val="bg1"/>
                </a:solidFill>
              </a:rPr>
              <a:t>ΠΡΟΥΠΟΘΕΣΕΙΣ ΑΓΟΡΑΣΤΙΚΗΣ ΠΡΟΣΗΛΩΣΗΣ ΤΟΥ ΤΡΑΠΕΖΙΚΟΥ </a:t>
            </a:r>
            <a:r>
              <a:rPr lang="el-GR" sz="2800" dirty="0" smtClean="0">
                <a:solidFill>
                  <a:schemeClr val="bg1"/>
                </a:solidFill>
              </a:rPr>
              <a:t>ΠΕΛΑΤΗ (1)</a:t>
            </a:r>
            <a:endParaRPr lang="el-GR" sz="2800" dirty="0">
              <a:solidFill>
                <a:schemeClr val="bg1"/>
              </a:solidFill>
            </a:endParaRPr>
          </a:p>
        </p:txBody>
      </p:sp>
      <p:sp>
        <p:nvSpPr>
          <p:cNvPr id="47107" name="Rectangle 3"/>
          <p:cNvSpPr>
            <a:spLocks noGrp="1" noChangeArrowheads="1"/>
          </p:cNvSpPr>
          <p:nvPr>
            <p:ph idx="1"/>
          </p:nvPr>
        </p:nvSpPr>
        <p:spPr>
          <a:xfrm>
            <a:off x="468313" y="1341438"/>
            <a:ext cx="8229600" cy="3599730"/>
          </a:xfrm>
        </p:spPr>
        <p:txBody>
          <a:bodyPr>
            <a:normAutofit lnSpcReduction="10000"/>
          </a:bodyPr>
          <a:lstStyle/>
          <a:p>
            <a:pPr>
              <a:buFont typeface="Wingdings" pitchFamily="2" charset="2"/>
              <a:buNone/>
            </a:pPr>
            <a:r>
              <a:rPr lang="el-GR" sz="2200" dirty="0"/>
              <a:t>Οι τράπεζες επιδιώκουν να αυξήσουν την προσήλωση των πελατών τους γιατί</a:t>
            </a:r>
            <a:r>
              <a:rPr lang="en-US" sz="2200" dirty="0"/>
              <a:t>:</a:t>
            </a:r>
            <a:endParaRPr lang="el-GR" sz="2200" dirty="0"/>
          </a:p>
          <a:p>
            <a:pPr marL="457200" indent="-457200">
              <a:buClr>
                <a:srgbClr val="84067E"/>
              </a:buClr>
              <a:buFont typeface="+mj-lt"/>
              <a:buAutoNum type="arabicPeriod"/>
            </a:pPr>
            <a:r>
              <a:rPr lang="el-GR" sz="2200" dirty="0" smtClean="0"/>
              <a:t>Η αποδοτικότητα κάθε πελάτη αυξάνει για την τράπεζα, ανάλογα με το χρονικό διάστημα διατήρησής του.</a:t>
            </a:r>
          </a:p>
          <a:p>
            <a:pPr marL="457200" indent="-457200">
              <a:buClr>
                <a:srgbClr val="84067E"/>
              </a:buClr>
              <a:buFont typeface="+mj-lt"/>
              <a:buAutoNum type="arabicPeriod"/>
            </a:pPr>
            <a:r>
              <a:rPr lang="el-GR" sz="2200" dirty="0" smtClean="0"/>
              <a:t>Τα προγράμματα αύξησης της προσήλωσης είναι επικερδή, αφού οι πιστοί πελάτες</a:t>
            </a:r>
            <a:r>
              <a:rPr lang="en-US" sz="2200" dirty="0" smtClean="0"/>
              <a:t>:</a:t>
            </a:r>
            <a:endParaRPr lang="el-GR" sz="2200" dirty="0" smtClean="0"/>
          </a:p>
          <a:p>
            <a:pPr>
              <a:buClr>
                <a:srgbClr val="CC00CC"/>
              </a:buClr>
              <a:buFont typeface="Wingdings" pitchFamily="2" charset="2"/>
              <a:buChar char="Ø"/>
            </a:pPr>
            <a:r>
              <a:rPr lang="el-GR" sz="2200" dirty="0" smtClean="0"/>
              <a:t>Έχουν μικρότερα κόστη εξυπηρέτησης (λιγότερες ερωτήσεις)</a:t>
            </a:r>
            <a:r>
              <a:rPr lang="en-US" sz="2200" dirty="0" smtClean="0"/>
              <a:t>.</a:t>
            </a:r>
            <a:endParaRPr lang="el-GR" sz="2200" dirty="0" smtClean="0"/>
          </a:p>
          <a:p>
            <a:pPr>
              <a:buClr>
                <a:srgbClr val="CC00CC"/>
              </a:buClr>
              <a:buFont typeface="Wingdings" pitchFamily="2" charset="2"/>
              <a:buChar char="Ø"/>
            </a:pPr>
            <a:r>
              <a:rPr lang="el-GR" sz="2200" dirty="0" smtClean="0"/>
              <a:t>Είναι </a:t>
            </a:r>
            <a:r>
              <a:rPr lang="el-GR" sz="2200" dirty="0"/>
              <a:t>λιγότερο ευαίσθητοι στην </a:t>
            </a:r>
            <a:r>
              <a:rPr lang="el-GR" sz="2200" dirty="0" smtClean="0"/>
              <a:t>τιμή</a:t>
            </a:r>
            <a:r>
              <a:rPr lang="en-US" sz="2200" dirty="0" smtClean="0"/>
              <a:t>.</a:t>
            </a:r>
            <a:endParaRPr lang="el-GR" sz="2200" dirty="0"/>
          </a:p>
          <a:p>
            <a:pPr>
              <a:buClr>
                <a:srgbClr val="CC00CC"/>
              </a:buClr>
              <a:buFont typeface="Wingdings" pitchFamily="2" charset="2"/>
              <a:buChar char="Ø"/>
            </a:pPr>
            <a:r>
              <a:rPr lang="el-GR" sz="2200" dirty="0"/>
              <a:t>Συνεργάζονται σε περισσότερα προϊόντα της </a:t>
            </a:r>
            <a:r>
              <a:rPr lang="el-GR" sz="2200" dirty="0" smtClean="0"/>
              <a:t>τράπεζας</a:t>
            </a:r>
            <a:r>
              <a:rPr lang="en-US" sz="2200" dirty="0" smtClean="0"/>
              <a:t>.</a:t>
            </a:r>
            <a:endParaRPr lang="el-GR" sz="2200" dirty="0"/>
          </a:p>
          <a:p>
            <a:pPr>
              <a:buClr>
                <a:srgbClr val="CC00CC"/>
              </a:buClr>
              <a:buFont typeface="Wingdings" pitchFamily="2" charset="2"/>
              <a:buChar char="Ø"/>
            </a:pPr>
            <a:r>
              <a:rPr lang="el-GR" sz="2200" dirty="0"/>
              <a:t>Συστήνουν το προϊόν και την τράπεζα στον κύκλο </a:t>
            </a:r>
            <a:r>
              <a:rPr lang="el-GR" sz="2200" dirty="0" smtClean="0"/>
              <a:t>τους</a:t>
            </a:r>
            <a:r>
              <a:rPr lang="en-US" sz="2200" dirty="0" smtClean="0"/>
              <a:t>.</a:t>
            </a:r>
            <a:endParaRPr lang="el-GR" sz="2200" dirty="0"/>
          </a:p>
          <a:p>
            <a:pPr>
              <a:buFont typeface="Wingdings" pitchFamily="2" charset="2"/>
              <a:buChar char="Ø"/>
            </a:pPr>
            <a:endParaRPr lang="el-GR" sz="25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a:xfrm>
            <a:off x="457200" y="274638"/>
            <a:ext cx="8229600" cy="778098"/>
          </a:xfrm>
          <a:solidFill>
            <a:srgbClr val="84067E"/>
          </a:solidFill>
        </p:spPr>
        <p:txBody>
          <a:bodyPr>
            <a:normAutofit fontScale="90000"/>
          </a:bodyPr>
          <a:lstStyle/>
          <a:p>
            <a:r>
              <a:rPr lang="el-GR" sz="2800" dirty="0">
                <a:solidFill>
                  <a:schemeClr val="bg1"/>
                </a:solidFill>
              </a:rPr>
              <a:t>ΠΡΟΥΠΟΘΕΣΕΙΣ ΑΓΟΡΑΣΤΙΚΗΣ ΠΡΟΣΗΛΩΣΗΣ ΤΟΥ ΤΡΑΠΕΖΙΚΟΥ </a:t>
            </a:r>
            <a:r>
              <a:rPr lang="el-GR" sz="2800" dirty="0" smtClean="0">
                <a:solidFill>
                  <a:schemeClr val="bg1"/>
                </a:solidFill>
              </a:rPr>
              <a:t>ΠΕΛΑΤΗ (2)</a:t>
            </a:r>
            <a:endParaRPr lang="el-GR" sz="2800" dirty="0">
              <a:solidFill>
                <a:schemeClr val="bg1"/>
              </a:solidFill>
            </a:endParaRPr>
          </a:p>
        </p:txBody>
      </p:sp>
      <p:sp>
        <p:nvSpPr>
          <p:cNvPr id="48131" name="Rectangle 3"/>
          <p:cNvSpPr>
            <a:spLocks noGrp="1" noChangeArrowheads="1"/>
          </p:cNvSpPr>
          <p:nvPr>
            <p:ph idx="1"/>
          </p:nvPr>
        </p:nvSpPr>
        <p:spPr>
          <a:xfrm>
            <a:off x="457200" y="1600200"/>
            <a:ext cx="8229600" cy="5257800"/>
          </a:xfrm>
        </p:spPr>
        <p:txBody>
          <a:bodyPr>
            <a:normAutofit/>
          </a:bodyPr>
          <a:lstStyle/>
          <a:p>
            <a:pPr>
              <a:lnSpc>
                <a:spcPct val="90000"/>
              </a:lnSpc>
              <a:buFont typeface="Wingdings" pitchFamily="2" charset="2"/>
              <a:buNone/>
            </a:pPr>
            <a:r>
              <a:rPr lang="el-GR" sz="2000" dirty="0"/>
              <a:t>Τα τμήματα που διαμορφώνονται από τον συνδυασμό στάσεων και συμπεριφοράς είναι τα εξής</a:t>
            </a:r>
            <a:r>
              <a:rPr lang="en-US" sz="2000" dirty="0"/>
              <a:t>:</a:t>
            </a:r>
            <a:endParaRPr lang="el-GR" sz="2000" dirty="0"/>
          </a:p>
          <a:p>
            <a:pPr>
              <a:lnSpc>
                <a:spcPct val="90000"/>
              </a:lnSpc>
              <a:buClr>
                <a:srgbClr val="84067E"/>
              </a:buClr>
              <a:buFontTx/>
              <a:buChar char="•"/>
            </a:pPr>
            <a:r>
              <a:rPr lang="el-GR" sz="2000" dirty="0"/>
              <a:t>Πραγματική απόφαση, χαρακτηρίζεται από μεγάλη προσήλωση και υψηλή συχνότητα </a:t>
            </a:r>
            <a:r>
              <a:rPr lang="el-GR" sz="2000" dirty="0" smtClean="0"/>
              <a:t>αγορών</a:t>
            </a:r>
            <a:r>
              <a:rPr lang="en-US" sz="2000" dirty="0" smtClean="0"/>
              <a:t>.</a:t>
            </a:r>
            <a:endParaRPr lang="el-GR" sz="2000" dirty="0"/>
          </a:p>
          <a:p>
            <a:pPr>
              <a:lnSpc>
                <a:spcPct val="90000"/>
              </a:lnSpc>
              <a:buClr>
                <a:srgbClr val="84067E"/>
              </a:buClr>
              <a:buFontTx/>
              <a:buChar char="•"/>
            </a:pPr>
            <a:r>
              <a:rPr lang="el-GR" sz="2000" dirty="0"/>
              <a:t>Απουσία απόφασης, μικρή προσήλωση και χαμηλή συχνότητα αγορών υποδηλώνει την απουσία αφοσίωσης.</a:t>
            </a:r>
          </a:p>
          <a:p>
            <a:pPr>
              <a:lnSpc>
                <a:spcPct val="90000"/>
              </a:lnSpc>
              <a:buClr>
                <a:srgbClr val="84067E"/>
              </a:buClr>
              <a:buFontTx/>
              <a:buChar char="•"/>
            </a:pPr>
            <a:r>
              <a:rPr lang="el-GR" sz="2000" dirty="0"/>
              <a:t>Λανθάνουσα απόφαση, χαμηλή συχνότητα αγορών σε συνδυασμό με την μεγάλη </a:t>
            </a:r>
            <a:r>
              <a:rPr lang="el-GR" sz="2000" dirty="0" smtClean="0"/>
              <a:t>προσήλωση</a:t>
            </a:r>
            <a:r>
              <a:rPr lang="en-US" sz="2000" dirty="0" smtClean="0"/>
              <a:t>.</a:t>
            </a:r>
            <a:endParaRPr lang="el-GR" sz="20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Grp="1" noChangeArrowheads="1"/>
          </p:cNvSpPr>
          <p:nvPr>
            <p:ph idx="1"/>
          </p:nvPr>
        </p:nvSpPr>
        <p:spPr/>
        <p:txBody>
          <a:bodyPr/>
          <a:lstStyle/>
          <a:p>
            <a:pPr>
              <a:buFont typeface="Wingdings" pitchFamily="2" charset="2"/>
              <a:buNone/>
            </a:pPr>
            <a:endParaRPr lang="el-GR" sz="2800" dirty="0"/>
          </a:p>
          <a:p>
            <a:pPr algn="ctr">
              <a:buFont typeface="Wingdings" pitchFamily="2" charset="2"/>
              <a:buNone/>
            </a:pPr>
            <a:r>
              <a:rPr lang="el-GR" sz="2400" u="sng" dirty="0" smtClean="0"/>
              <a:t>Η </a:t>
            </a:r>
            <a:r>
              <a:rPr lang="el-GR" sz="2400" u="sng" dirty="0"/>
              <a:t>αναγνώριση του προβλήματος</a:t>
            </a:r>
          </a:p>
          <a:p>
            <a:pPr>
              <a:buFont typeface="Wingdings" pitchFamily="2" charset="2"/>
              <a:buNone/>
            </a:pPr>
            <a:r>
              <a:rPr lang="en-US" sz="2400" dirty="0" smtClean="0"/>
              <a:t>     </a:t>
            </a:r>
            <a:r>
              <a:rPr lang="el-GR" sz="2400" dirty="0" smtClean="0"/>
              <a:t>Ο </a:t>
            </a:r>
            <a:r>
              <a:rPr lang="el-GR" sz="2400" dirty="0"/>
              <a:t>καταναλωτής αναγνωρίζει ότι υπάρχει κάποιο πρόβλημα, όταν υπάρχει κάποια διαφορά μεταξύ μιας πραγματικής και μιας επιθυμητής κατάστασης. Η διαφορά προέρχεται από την έλλειψη ικανοποίησης κάποιων αναγκών του, οπότε ο καταναλωτής βάζει σαν στόχο του την εξάλειψη αυτής της δυσαρέσκειας. </a:t>
            </a:r>
          </a:p>
        </p:txBody>
      </p:sp>
      <p:sp>
        <p:nvSpPr>
          <p:cNvPr id="2" name="Τίτλος 1"/>
          <p:cNvSpPr>
            <a:spLocks noGrp="1"/>
          </p:cNvSpPr>
          <p:nvPr>
            <p:ph type="title"/>
          </p:nvPr>
        </p:nvSpPr>
        <p:spPr/>
        <p:txBody>
          <a:bodyPr/>
          <a:lstStyle/>
          <a:p>
            <a:r>
              <a:rPr lang="en-US" sz="4800" b="1" dirty="0"/>
              <a:t> </a:t>
            </a:r>
            <a:r>
              <a:rPr lang="el-GR" sz="3600" b="1" dirty="0"/>
              <a:t>Α’ </a:t>
            </a:r>
            <a:r>
              <a:rPr lang="el-GR" sz="3600" b="1" dirty="0" smtClean="0"/>
              <a:t>Στάδιο</a:t>
            </a:r>
            <a:r>
              <a:rPr lang="el-GR" sz="3600" dirty="0" smtClean="0"/>
              <a:t> </a:t>
            </a:r>
            <a:endParaRPr lang="el-GR" sz="3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457200" y="274638"/>
            <a:ext cx="8229600" cy="922114"/>
          </a:xfrm>
          <a:solidFill>
            <a:srgbClr val="84067E"/>
          </a:solidFill>
        </p:spPr>
        <p:txBody>
          <a:bodyPr>
            <a:normAutofit fontScale="90000"/>
          </a:bodyPr>
          <a:lstStyle/>
          <a:p>
            <a:r>
              <a:rPr lang="el-GR" sz="2800" dirty="0" smtClean="0">
                <a:solidFill>
                  <a:schemeClr val="bg1"/>
                </a:solidFill>
              </a:rPr>
              <a:t/>
            </a:r>
            <a:br>
              <a:rPr lang="el-GR" sz="2800" dirty="0" smtClean="0">
                <a:solidFill>
                  <a:schemeClr val="bg1"/>
                </a:solidFill>
              </a:rPr>
            </a:br>
            <a:r>
              <a:rPr lang="el-GR" sz="2800" dirty="0" smtClean="0">
                <a:solidFill>
                  <a:schemeClr val="bg1"/>
                </a:solidFill>
              </a:rPr>
              <a:t>ΦΑΙΝΟΜΕΝΙΚΗ ΑΦΟΣΙΩΣΗ</a:t>
            </a:r>
            <a:r>
              <a:rPr lang="el-GR" sz="2800" dirty="0" smtClean="0"/>
              <a:t/>
            </a:r>
            <a:br>
              <a:rPr lang="el-GR" sz="2800" dirty="0" smtClean="0"/>
            </a:br>
            <a:endParaRPr lang="el-GR" sz="2800" dirty="0"/>
          </a:p>
        </p:txBody>
      </p:sp>
      <p:sp>
        <p:nvSpPr>
          <p:cNvPr id="49155" name="Rectangle 3"/>
          <p:cNvSpPr>
            <a:spLocks noGrp="1" noChangeArrowheads="1"/>
          </p:cNvSpPr>
          <p:nvPr>
            <p:ph idx="1"/>
          </p:nvPr>
        </p:nvSpPr>
        <p:spPr/>
        <p:txBody>
          <a:bodyPr/>
          <a:lstStyle/>
          <a:p>
            <a:pPr>
              <a:buNone/>
            </a:pPr>
            <a:r>
              <a:rPr lang="el-GR" sz="2800" dirty="0" smtClean="0"/>
              <a:t>     </a:t>
            </a:r>
            <a:r>
              <a:rPr lang="el-GR" sz="2000" dirty="0" smtClean="0"/>
              <a:t>Ο </a:t>
            </a:r>
            <a:r>
              <a:rPr lang="el-GR" sz="2000" dirty="0"/>
              <a:t>πελάτης αντιλαμβάνεται μικρή διαφοροποίηση μεταξύ των προϊόντων των διαφόρων </a:t>
            </a:r>
            <a:r>
              <a:rPr lang="el-GR" sz="2000" dirty="0" err="1"/>
              <a:t>χρημ</a:t>
            </a:r>
            <a:r>
              <a:rPr lang="el-GR" sz="2000" dirty="0"/>
              <a:t>/</a:t>
            </a:r>
            <a:r>
              <a:rPr lang="el-GR" sz="2000" dirty="0" err="1"/>
              <a:t>κών</a:t>
            </a:r>
            <a:r>
              <a:rPr lang="el-GR" sz="2000" dirty="0"/>
              <a:t> ιδρυμάτων και παρά τη μικρή του προσήλωση εμφανίζει υψηλή συχνότητα αγορών, οπότε από την πλευρά της συμπεριφοράς εμφανίζεται ως εξαιρετικά αφοσιωμένος.</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solidFill>
            <a:srgbClr val="84067E"/>
          </a:solidFill>
        </p:spPr>
        <p:txBody>
          <a:bodyPr/>
          <a:lstStyle/>
          <a:p>
            <a:r>
              <a:rPr lang="el-GR" sz="2800" dirty="0" smtClean="0">
                <a:solidFill>
                  <a:schemeClr val="bg1"/>
                </a:solidFill>
              </a:rPr>
              <a:t>ΜΕΤΡΑ ΑΥΞΗΣΗΣ  </a:t>
            </a:r>
            <a:r>
              <a:rPr lang="el-GR" sz="2800" dirty="0">
                <a:solidFill>
                  <a:schemeClr val="bg1"/>
                </a:solidFill>
              </a:rPr>
              <a:t>ΑΓΟΡΑΣΤΙΚΗΣ ΠΡΟΣΗΛΩΣΗΣ ΤΟΥ ΤΡΑΠΕΖΙΚΟΥ ΠΕΛΑΤΗ</a:t>
            </a:r>
          </a:p>
        </p:txBody>
      </p:sp>
      <p:sp>
        <p:nvSpPr>
          <p:cNvPr id="50179" name="Rectangle 3"/>
          <p:cNvSpPr>
            <a:spLocks noGrp="1" noChangeArrowheads="1"/>
          </p:cNvSpPr>
          <p:nvPr>
            <p:ph idx="1"/>
          </p:nvPr>
        </p:nvSpPr>
        <p:spPr/>
        <p:txBody>
          <a:bodyPr/>
          <a:lstStyle/>
          <a:p>
            <a:pPr>
              <a:buClr>
                <a:srgbClr val="CC00CC"/>
              </a:buClr>
              <a:buFont typeface="Wingdings" pitchFamily="2" charset="2"/>
              <a:buChar char="v"/>
            </a:pPr>
            <a:r>
              <a:rPr lang="el-GR" sz="2000" dirty="0" smtClean="0"/>
              <a:t>Αύξηση </a:t>
            </a:r>
            <a:r>
              <a:rPr lang="el-GR" sz="2000" dirty="0"/>
              <a:t>του βαθμού ικανοποίησης των </a:t>
            </a:r>
            <a:r>
              <a:rPr lang="el-GR" sz="2000" dirty="0" smtClean="0"/>
              <a:t>πελατών</a:t>
            </a:r>
            <a:r>
              <a:rPr lang="en-US" sz="2000" dirty="0" smtClean="0"/>
              <a:t>.</a:t>
            </a:r>
            <a:endParaRPr lang="el-GR" sz="2000" dirty="0"/>
          </a:p>
          <a:p>
            <a:pPr>
              <a:buClr>
                <a:srgbClr val="CC00CC"/>
              </a:buClr>
              <a:buFont typeface="Wingdings" pitchFamily="2" charset="2"/>
              <a:buChar char="v"/>
            </a:pPr>
            <a:r>
              <a:rPr lang="el-GR" sz="2000" dirty="0"/>
              <a:t>Οργάνωση της σωστής διαχείρισης των </a:t>
            </a:r>
            <a:r>
              <a:rPr lang="el-GR" sz="2000" dirty="0" smtClean="0"/>
              <a:t>παραπόνων</a:t>
            </a:r>
            <a:r>
              <a:rPr lang="en-US" sz="2000" dirty="0" smtClean="0"/>
              <a:t>.</a:t>
            </a:r>
            <a:endParaRPr lang="el-GR" sz="2000" dirty="0"/>
          </a:p>
          <a:p>
            <a:pPr>
              <a:buClr>
                <a:srgbClr val="CC00CC"/>
              </a:buClr>
              <a:buFont typeface="Wingdings" pitchFamily="2" charset="2"/>
              <a:buChar char="v"/>
            </a:pPr>
            <a:r>
              <a:rPr lang="el-GR" sz="2000" dirty="0"/>
              <a:t>Στοχευόμενη καθοδήγηση της ανάγκης για αλλαγή σε αλλαγή προς άλλα προϊόντα της </a:t>
            </a:r>
            <a:r>
              <a:rPr lang="el-GR" sz="2000" dirty="0" smtClean="0"/>
              <a:t>τράπεζας</a:t>
            </a:r>
            <a:r>
              <a:rPr lang="en-US" sz="2000" dirty="0" smtClean="0"/>
              <a:t>.</a:t>
            </a:r>
            <a:endParaRPr lang="el-GR" sz="2000" dirty="0"/>
          </a:p>
          <a:p>
            <a:pPr>
              <a:buClr>
                <a:srgbClr val="CC00CC"/>
              </a:buClr>
              <a:buFont typeface="Wingdings" pitchFamily="2" charset="2"/>
              <a:buChar char="v"/>
            </a:pPr>
            <a:r>
              <a:rPr lang="el-GR" sz="2000" dirty="0"/>
              <a:t>Νέες «συσκευασίες» υπαρχόντων </a:t>
            </a:r>
            <a:r>
              <a:rPr lang="el-GR" sz="2000" dirty="0" smtClean="0"/>
              <a:t>προϊόντων</a:t>
            </a:r>
            <a:r>
              <a:rPr lang="en-US" sz="2000" dirty="0" smtClean="0"/>
              <a:t>.</a:t>
            </a:r>
            <a:endParaRPr lang="el-GR" sz="2000" dirty="0" smtClean="0"/>
          </a:p>
          <a:p>
            <a:pPr>
              <a:buClr>
                <a:srgbClr val="CC00CC"/>
              </a:buClr>
              <a:buFont typeface="Wingdings" pitchFamily="2" charset="2"/>
              <a:buChar char="v"/>
            </a:pPr>
            <a:r>
              <a:rPr lang="el-GR" sz="2000" dirty="0" smtClean="0"/>
              <a:t>Σχεδιασμός συστήματος κινήτρων</a:t>
            </a:r>
            <a:r>
              <a:rPr lang="en-US" sz="2000" dirty="0" smtClean="0"/>
              <a:t>.</a:t>
            </a:r>
            <a:endParaRPr lang="el-GR" sz="2000" dirty="0" smtClean="0"/>
          </a:p>
          <a:p>
            <a:pPr>
              <a:buClr>
                <a:srgbClr val="CC00CC"/>
              </a:buClr>
              <a:buFont typeface="Wingdings" pitchFamily="2" charset="2"/>
              <a:buChar char="v"/>
            </a:pPr>
            <a:r>
              <a:rPr lang="el-GR" sz="2000" dirty="0" smtClean="0"/>
              <a:t>Φροντίδα για τη συνεχή και αδιάκοπη επικοινωνία</a:t>
            </a:r>
            <a:r>
              <a:rPr lang="en-US" sz="2000" dirty="0" smtClean="0"/>
              <a:t>.</a:t>
            </a:r>
            <a:endParaRPr lang="el-GR" sz="2000" dirty="0" smtClean="0"/>
          </a:p>
          <a:p>
            <a:pPr>
              <a:buFont typeface="Wingdings" pitchFamily="2" charset="2"/>
              <a:buChar char="v"/>
            </a:pPr>
            <a:endParaRPr lang="el-GR" sz="2800" dirty="0"/>
          </a:p>
          <a:p>
            <a:pPr>
              <a:buFont typeface="Wingdings" pitchFamily="2" charset="2"/>
              <a:buNone/>
            </a:pPr>
            <a:endParaRPr lang="el-GR" sz="28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32</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C00CC"/>
                </a:solidFill>
                <a:latin typeface="Comic Sans MS" pitchFamily="66" charset="0"/>
              </a:rPr>
              <a:t>?</a:t>
            </a:r>
          </a:p>
          <a:p>
            <a:pPr>
              <a:buFont typeface="Wingdings" pitchFamily="2" charset="2"/>
              <a:buNone/>
            </a:pPr>
            <a:r>
              <a:rPr lang="el-GR" sz="9600" dirty="0">
                <a:solidFill>
                  <a:srgbClr val="CC00CC"/>
                </a:solidFill>
                <a:latin typeface="Comic Sans MS" pitchFamily="66" charset="0"/>
              </a:rPr>
              <a:t>ΕΡΩΤΗΣΕΙΣ</a:t>
            </a:r>
            <a:endParaRPr lang="en-US" sz="9600" dirty="0">
              <a:solidFill>
                <a:srgbClr val="CC00CC"/>
              </a:solidFill>
              <a:latin typeface="Comic Sans MS" pitchFamily="66" charset="0"/>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err="1" smtClean="0"/>
              <a:t>Λυμπερόπουλος</a:t>
            </a:r>
            <a:r>
              <a:rPr lang="el-GR" sz="2000" dirty="0" smtClean="0"/>
              <a:t>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l-GR" sz="2000" dirty="0" err="1" smtClean="0"/>
              <a:t>Λυμπερόπουλος</a:t>
            </a:r>
            <a:r>
              <a:rPr lang="el-GR" sz="2000" dirty="0" smtClean="0"/>
              <a:t> Κωνσταντίνος (1994). </a:t>
            </a:r>
            <a:r>
              <a:rPr lang="el-GR" sz="2000" i="1" dirty="0" smtClean="0"/>
              <a:t>Στρατηγικό Τραπεζικό Μάρκετινγκ</a:t>
            </a:r>
            <a:r>
              <a:rPr lang="el-GR" sz="2000" dirty="0" smtClean="0"/>
              <a:t>. Εκδόσεις </a:t>
            </a:r>
            <a:r>
              <a:rPr lang="en-US" sz="2000" dirty="0" err="1" smtClean="0"/>
              <a:t>Interbooks</a:t>
            </a:r>
            <a:r>
              <a:rPr lang="en-US" sz="2000" dirty="0" smtClean="0"/>
              <a:t>.</a:t>
            </a:r>
            <a:endParaRPr lang="el-GR" sz="2000" dirty="0" smtClean="0"/>
          </a:p>
          <a:p>
            <a:endParaRPr lang="el-G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solidFill>
            <a:schemeClr val="bg1"/>
          </a:solidFill>
        </p:spPr>
        <p:txBody>
          <a:bodyPr>
            <a:normAutofit/>
          </a:bodyPr>
          <a:lstStyle/>
          <a:p>
            <a:r>
              <a:rPr lang="el-GR" sz="3600" b="1" dirty="0"/>
              <a:t>Β’ </a:t>
            </a:r>
            <a:r>
              <a:rPr lang="el-GR" sz="3600" b="1" dirty="0" smtClean="0"/>
              <a:t>Στάδιο</a:t>
            </a:r>
            <a:endParaRPr lang="el-GR" sz="3600" dirty="0"/>
          </a:p>
        </p:txBody>
      </p:sp>
      <p:sp>
        <p:nvSpPr>
          <p:cNvPr id="11267" name="Rectangle 3"/>
          <p:cNvSpPr>
            <a:spLocks noGrp="1" noChangeArrowheads="1"/>
          </p:cNvSpPr>
          <p:nvPr>
            <p:ph idx="1"/>
          </p:nvPr>
        </p:nvSpPr>
        <p:spPr>
          <a:xfrm>
            <a:off x="457200" y="1600200"/>
            <a:ext cx="8229600" cy="4781550"/>
          </a:xfrm>
        </p:spPr>
        <p:txBody>
          <a:bodyPr>
            <a:normAutofit fontScale="92500" lnSpcReduction="10000"/>
          </a:bodyPr>
          <a:lstStyle/>
          <a:p>
            <a:pPr algn="ctr">
              <a:lnSpc>
                <a:spcPct val="90000"/>
              </a:lnSpc>
              <a:buFont typeface="Wingdings" pitchFamily="2" charset="2"/>
              <a:buNone/>
            </a:pPr>
            <a:r>
              <a:rPr lang="el-GR" sz="2400" u="sng" dirty="0" smtClean="0"/>
              <a:t>Η </a:t>
            </a:r>
            <a:r>
              <a:rPr lang="el-GR" sz="2400" u="sng" dirty="0"/>
              <a:t>αναζήτηση </a:t>
            </a:r>
            <a:r>
              <a:rPr lang="el-GR" sz="2400" u="sng" dirty="0" smtClean="0"/>
              <a:t>πληροφοριών</a:t>
            </a:r>
            <a:endParaRPr lang="en-US" sz="2400" u="sng" dirty="0" smtClean="0"/>
          </a:p>
          <a:p>
            <a:pPr algn="ctr">
              <a:lnSpc>
                <a:spcPct val="90000"/>
              </a:lnSpc>
              <a:buFont typeface="Wingdings" pitchFamily="2" charset="2"/>
              <a:buNone/>
            </a:pPr>
            <a:r>
              <a:rPr lang="en-US" sz="2400" u="sng" dirty="0" smtClean="0"/>
              <a:t>                                                                              </a:t>
            </a:r>
          </a:p>
          <a:p>
            <a:pPr>
              <a:lnSpc>
                <a:spcPct val="90000"/>
              </a:lnSpc>
              <a:buFont typeface="Wingdings" pitchFamily="2" charset="2"/>
              <a:buChar char="Ø"/>
            </a:pPr>
            <a:r>
              <a:rPr lang="el-GR" sz="2400" dirty="0" smtClean="0"/>
              <a:t>Από </a:t>
            </a:r>
            <a:r>
              <a:rPr lang="el-GR" sz="2400" b="1" dirty="0"/>
              <a:t>εσωτερικές πηγές</a:t>
            </a:r>
            <a:r>
              <a:rPr lang="el-GR" sz="2400" dirty="0"/>
              <a:t> με την ανίχνευση της μνήμης του</a:t>
            </a:r>
            <a:r>
              <a:rPr lang="el-GR" sz="2400" dirty="0" smtClean="0"/>
              <a:t>.</a:t>
            </a:r>
            <a:r>
              <a:rPr lang="en-US" sz="2400" dirty="0" smtClean="0"/>
              <a:t>          </a:t>
            </a:r>
            <a:r>
              <a:rPr lang="el-GR" sz="2400" dirty="0" smtClean="0"/>
              <a:t> </a:t>
            </a:r>
            <a:r>
              <a:rPr lang="el-GR" sz="2400" dirty="0"/>
              <a:t>Όταν ο καταναλωτής βρίσκεται ενώπιον μιας αγοραστικής απόφασης, αρχικά εξετάζει τις πληροφορίες που έχει αποθηκεύσει στη μνήμη του και στη συνέχεια αυτές οι πληροφορίες του έχουν δημιουργήσει μια στάση ή τον έχουν οδηγήσει σε γνώση μέσο εμπειρίας</a:t>
            </a:r>
            <a:r>
              <a:rPr lang="el-GR" sz="2400" dirty="0" smtClean="0"/>
              <a:t>.</a:t>
            </a:r>
            <a:r>
              <a:rPr lang="en-US" sz="2400" dirty="0" smtClean="0"/>
              <a:t>                                                                                                                 </a:t>
            </a:r>
          </a:p>
          <a:p>
            <a:pPr>
              <a:lnSpc>
                <a:spcPct val="90000"/>
              </a:lnSpc>
              <a:buFont typeface="Wingdings" pitchFamily="2" charset="2"/>
              <a:buChar char="Ø"/>
            </a:pPr>
            <a:r>
              <a:rPr lang="el-GR" sz="2400" dirty="0" smtClean="0"/>
              <a:t> Από </a:t>
            </a:r>
            <a:r>
              <a:rPr lang="el-GR" sz="2400" b="1" dirty="0" smtClean="0"/>
              <a:t>εξωτερικές πηγές</a:t>
            </a:r>
            <a:r>
              <a:rPr lang="el-GR" sz="2400" dirty="0" smtClean="0"/>
              <a:t>, αρχικά με αυξημένη προσοχή για ό, τι υπάρχει σχετικό με την αγοραστική του απόφαση και στη συνέχεια προχωράει σε ενεργό αναζήτηση πληροφοριών από</a:t>
            </a:r>
            <a:r>
              <a:rPr lang="en-US" sz="2400" dirty="0" smtClean="0"/>
              <a:t>:</a:t>
            </a:r>
            <a:r>
              <a:rPr lang="el-GR" sz="2400" dirty="0" smtClean="0"/>
              <a:t> εμπορικές πηγές (διαφημίσεις στα Μ.Μ.Ε. κ.α.), δημόσιες πηγές (δημοσιογραφικά άρθρα, </a:t>
            </a:r>
            <a:r>
              <a:rPr lang="en-US" sz="2400" dirty="0" smtClean="0"/>
              <a:t>internet</a:t>
            </a:r>
            <a:r>
              <a:rPr lang="el-GR" sz="2400" dirty="0" smtClean="0"/>
              <a:t> κ.α.), άμεσο περιβάλλον του καταναλωτή (πληροφορίες από στόμα σε στόμα για φήμη, εμπειρίες γνωστών, φίλων κ.α.)</a:t>
            </a:r>
            <a:r>
              <a:rPr lang="en-US" sz="2400" dirty="0" smtClean="0"/>
              <a:t>.</a:t>
            </a:r>
            <a:r>
              <a:rPr lang="el-GR" sz="2400" dirty="0" smtClean="0"/>
              <a:t>  </a:t>
            </a:r>
          </a:p>
          <a:p>
            <a:pPr>
              <a:lnSpc>
                <a:spcPct val="90000"/>
              </a:lnSpc>
              <a:buNone/>
            </a:pPr>
            <a:r>
              <a:rPr lang="el-GR" sz="2400" dirty="0" smtClean="0"/>
              <a:t> </a:t>
            </a:r>
            <a:endParaRPr lang="el-GR" sz="24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251520" y="332656"/>
            <a:ext cx="8686800" cy="1143000"/>
          </a:xfrm>
          <a:solidFill>
            <a:schemeClr val="bg1"/>
          </a:solidFill>
        </p:spPr>
        <p:txBody>
          <a:bodyPr>
            <a:normAutofit/>
          </a:bodyPr>
          <a:lstStyle/>
          <a:p>
            <a:r>
              <a:rPr lang="el-GR" sz="3600" b="1" dirty="0"/>
              <a:t>Γ’ Στάδιο</a:t>
            </a:r>
            <a:r>
              <a:rPr lang="en-US" sz="3600" b="1" dirty="0"/>
              <a:t>:</a:t>
            </a:r>
            <a:endParaRPr lang="el-GR" sz="3600" dirty="0"/>
          </a:p>
        </p:txBody>
      </p:sp>
      <p:sp>
        <p:nvSpPr>
          <p:cNvPr id="13315" name="Rectangle 3"/>
          <p:cNvSpPr>
            <a:spLocks noGrp="1" noChangeArrowheads="1"/>
          </p:cNvSpPr>
          <p:nvPr>
            <p:ph idx="1"/>
          </p:nvPr>
        </p:nvSpPr>
        <p:spPr>
          <a:xfrm>
            <a:off x="323528" y="1268760"/>
            <a:ext cx="8642350" cy="5257800"/>
          </a:xfrm>
        </p:spPr>
        <p:txBody>
          <a:bodyPr>
            <a:normAutofit lnSpcReduction="10000"/>
          </a:bodyPr>
          <a:lstStyle/>
          <a:p>
            <a:pPr>
              <a:lnSpc>
                <a:spcPct val="90000"/>
              </a:lnSpc>
              <a:buFont typeface="Wingdings" pitchFamily="2" charset="2"/>
              <a:buNone/>
            </a:pPr>
            <a:endParaRPr lang="el-GR" dirty="0"/>
          </a:p>
          <a:p>
            <a:pPr algn="ctr">
              <a:lnSpc>
                <a:spcPct val="90000"/>
              </a:lnSpc>
              <a:buFont typeface="Wingdings" pitchFamily="2" charset="2"/>
              <a:buNone/>
            </a:pPr>
            <a:r>
              <a:rPr lang="el-GR" sz="2000" u="sng" dirty="0" smtClean="0"/>
              <a:t>Η </a:t>
            </a:r>
            <a:r>
              <a:rPr lang="el-GR" sz="2000" u="sng" dirty="0"/>
              <a:t>αξιολόγηση των εναλλακτικών </a:t>
            </a:r>
            <a:r>
              <a:rPr lang="el-GR" sz="2000" u="sng" dirty="0" smtClean="0"/>
              <a:t>επιλογών</a:t>
            </a:r>
            <a:r>
              <a:rPr lang="en-US" sz="2000" u="sng" dirty="0" smtClean="0"/>
              <a:t> (I)</a:t>
            </a:r>
          </a:p>
          <a:p>
            <a:pPr algn="ctr">
              <a:lnSpc>
                <a:spcPct val="90000"/>
              </a:lnSpc>
              <a:buFont typeface="Wingdings" pitchFamily="2" charset="2"/>
              <a:buNone/>
            </a:pPr>
            <a:endParaRPr lang="el-GR" sz="2000" u="sng" dirty="0"/>
          </a:p>
          <a:p>
            <a:pPr>
              <a:lnSpc>
                <a:spcPct val="90000"/>
              </a:lnSpc>
              <a:buFont typeface="Wingdings" pitchFamily="2" charset="2"/>
              <a:buNone/>
            </a:pPr>
            <a:r>
              <a:rPr lang="en-US" sz="2000" dirty="0" smtClean="0"/>
              <a:t>      </a:t>
            </a:r>
            <a:r>
              <a:rPr lang="el-GR" sz="2000" dirty="0" smtClean="0"/>
              <a:t>Κάθε </a:t>
            </a:r>
            <a:r>
              <a:rPr lang="el-GR" sz="2000" dirty="0"/>
              <a:t>καταναλωτής επεξεργάζεται την πληθώρα των πληροφοριών που έχει συγκεντρώσει κατά διαφορετικό τρόπο, ανάλογα με τις ιδιαιτερότητες της προσωπικότητάς του που επηρεάζουν τη συμπεριφορά του.</a:t>
            </a:r>
          </a:p>
          <a:p>
            <a:pPr>
              <a:lnSpc>
                <a:spcPct val="90000"/>
              </a:lnSpc>
              <a:buFont typeface="Wingdings" pitchFamily="2" charset="2"/>
              <a:buNone/>
            </a:pPr>
            <a:r>
              <a:rPr lang="el-GR" sz="2000" dirty="0"/>
              <a:t>Οι ιδιαιτερότητες αυτές καθορίζονται από</a:t>
            </a:r>
            <a:r>
              <a:rPr lang="en-US" sz="2000" dirty="0"/>
              <a:t>:</a:t>
            </a:r>
            <a:endParaRPr lang="el-GR" sz="2000" dirty="0"/>
          </a:p>
          <a:p>
            <a:pPr>
              <a:lnSpc>
                <a:spcPct val="90000"/>
              </a:lnSpc>
              <a:buFont typeface="Wingdings" pitchFamily="2" charset="2"/>
              <a:buChar char="Ø"/>
            </a:pPr>
            <a:r>
              <a:rPr lang="el-GR" sz="2000" dirty="0"/>
              <a:t>Εξωτερικούς παράγοντες όπως</a:t>
            </a:r>
            <a:r>
              <a:rPr lang="en-US" sz="2000" dirty="0"/>
              <a:t>:</a:t>
            </a:r>
            <a:endParaRPr lang="el-GR" sz="2000" dirty="0"/>
          </a:p>
          <a:p>
            <a:pPr>
              <a:lnSpc>
                <a:spcPct val="90000"/>
              </a:lnSpc>
              <a:buFont typeface="Wingdings" pitchFamily="2" charset="2"/>
              <a:buNone/>
            </a:pPr>
            <a:r>
              <a:rPr lang="en-US" sz="2000" dirty="0" smtClean="0"/>
              <a:t>      </a:t>
            </a:r>
            <a:r>
              <a:rPr lang="el-GR" sz="2000" dirty="0" smtClean="0"/>
              <a:t>α</a:t>
            </a:r>
            <a:r>
              <a:rPr lang="el-GR" sz="2000" dirty="0"/>
              <a:t>. Πολιτιστικοί παράγοντες (κουλτούρα και κοινωνική </a:t>
            </a:r>
            <a:r>
              <a:rPr lang="el-GR" sz="2000" dirty="0" smtClean="0"/>
              <a:t>τάξη)</a:t>
            </a:r>
            <a:r>
              <a:rPr lang="en-US" sz="2000" dirty="0" smtClean="0"/>
              <a:t>                                                 </a:t>
            </a:r>
            <a:r>
              <a:rPr lang="el-GR" sz="2000" dirty="0" smtClean="0"/>
              <a:t>β. Κοινωνικοί παράγοντες</a:t>
            </a:r>
          </a:p>
          <a:p>
            <a:pPr>
              <a:lnSpc>
                <a:spcPct val="90000"/>
              </a:lnSpc>
              <a:buFont typeface="Wingdings" pitchFamily="2" charset="2"/>
              <a:buNone/>
            </a:pPr>
            <a:r>
              <a:rPr lang="en-US" sz="2000" dirty="0" smtClean="0"/>
              <a:t>      </a:t>
            </a:r>
            <a:r>
              <a:rPr lang="el-GR" sz="2000" dirty="0" smtClean="0"/>
              <a:t>Σ’ αυτούς υπάγονται οι ρόλοι, η κοινωνική θέση και η ισχύς του ατόμου στις διάφορες ομάδες αναφοράς, δηλαδή στις ομάδες συμμετοχής, στις ομάδες βλέψεων και στις ομάδες απόρριψης.</a:t>
            </a:r>
          </a:p>
          <a:p>
            <a:pPr>
              <a:lnSpc>
                <a:spcPct val="90000"/>
              </a:lnSpc>
              <a:buFont typeface="Wingdings" pitchFamily="2" charset="2"/>
              <a:buNone/>
            </a:pPr>
            <a:r>
              <a:rPr lang="en-US" sz="2000" dirty="0" smtClean="0"/>
              <a:t>      </a:t>
            </a:r>
            <a:r>
              <a:rPr lang="el-GR" sz="2000" dirty="0" smtClean="0"/>
              <a:t>Οι ομάδες αναφοράς παίζουν μεγάλο ρόλο στην αγοραστική συμπεριφορά γιατί μπορούν να ενισχύσουν τη στάση του ατόμου απέναντι στα τραπεζικά προϊόντα.  </a:t>
            </a:r>
          </a:p>
          <a:p>
            <a:pPr>
              <a:lnSpc>
                <a:spcPct val="90000"/>
              </a:lnSpc>
              <a:buFont typeface="Wingdings" pitchFamily="2" charset="2"/>
              <a:buNone/>
            </a:pPr>
            <a:r>
              <a:rPr lang="en-US" sz="2000" dirty="0" smtClean="0"/>
              <a:t>                 </a:t>
            </a:r>
          </a:p>
          <a:p>
            <a:pPr>
              <a:lnSpc>
                <a:spcPct val="90000"/>
              </a:lnSpc>
              <a:buFont typeface="Wingdings" pitchFamily="2" charset="2"/>
              <a:buNone/>
            </a:pPr>
            <a:endParaRPr lang="el-GR" sz="2000" dirty="0"/>
          </a:p>
          <a:p>
            <a:pPr>
              <a:lnSpc>
                <a:spcPct val="90000"/>
              </a:lnSpc>
              <a:buFont typeface="Wingdings" pitchFamily="2" charset="2"/>
              <a:buNone/>
            </a:pPr>
            <a:endParaRPr lang="el-GR" sz="2800" dirty="0"/>
          </a:p>
          <a:p>
            <a:pPr>
              <a:lnSpc>
                <a:spcPct val="90000"/>
              </a:lnSpc>
              <a:buFont typeface="Wingdings" pitchFamily="2" charset="2"/>
              <a:buNone/>
            </a:pPr>
            <a:endParaRPr lang="el-GR" sz="2800" dirty="0"/>
          </a:p>
          <a:p>
            <a:pPr>
              <a:lnSpc>
                <a:spcPct val="90000"/>
              </a:lnSpc>
              <a:buFont typeface="Wingdings" pitchFamily="2" charset="2"/>
              <a:buNone/>
            </a:pPr>
            <a:endParaRPr lang="el-G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9512" y="260648"/>
            <a:ext cx="8686800" cy="1143000"/>
          </a:xfrm>
          <a:solidFill>
            <a:schemeClr val="bg1"/>
          </a:solidFill>
        </p:spPr>
        <p:txBody>
          <a:bodyPr>
            <a:normAutofit/>
          </a:bodyPr>
          <a:lstStyle/>
          <a:p>
            <a:r>
              <a:rPr lang="el-GR" sz="3600" b="1" dirty="0"/>
              <a:t>Γ’ Στάδιο</a:t>
            </a:r>
            <a:endParaRPr lang="el-GR" sz="3600" dirty="0"/>
          </a:p>
        </p:txBody>
      </p:sp>
      <p:sp>
        <p:nvSpPr>
          <p:cNvPr id="19459" name="Rectangle 3"/>
          <p:cNvSpPr>
            <a:spLocks noGrp="1" noChangeArrowheads="1"/>
          </p:cNvSpPr>
          <p:nvPr>
            <p:ph idx="1"/>
          </p:nvPr>
        </p:nvSpPr>
        <p:spPr>
          <a:xfrm>
            <a:off x="457200" y="1600200"/>
            <a:ext cx="8686800" cy="5257800"/>
          </a:xfrm>
        </p:spPr>
        <p:txBody>
          <a:bodyPr/>
          <a:lstStyle/>
          <a:p>
            <a:pPr algn="ctr">
              <a:lnSpc>
                <a:spcPct val="90000"/>
              </a:lnSpc>
              <a:buFont typeface="Wingdings" pitchFamily="2" charset="2"/>
              <a:buNone/>
            </a:pPr>
            <a:r>
              <a:rPr lang="el-GR" sz="2400" u="sng" dirty="0" smtClean="0"/>
              <a:t>Η </a:t>
            </a:r>
            <a:r>
              <a:rPr lang="el-GR" sz="2400" u="sng" dirty="0"/>
              <a:t>αξιολόγηση των εναλλακτικών </a:t>
            </a:r>
            <a:r>
              <a:rPr lang="el-GR" sz="2400" u="sng" dirty="0" smtClean="0"/>
              <a:t>επιλογών</a:t>
            </a:r>
            <a:r>
              <a:rPr lang="en-US" sz="2400" u="sng" dirty="0" smtClean="0"/>
              <a:t> (II)</a:t>
            </a:r>
            <a:endParaRPr lang="el-GR" sz="2400" u="sng" dirty="0"/>
          </a:p>
          <a:p>
            <a:pPr>
              <a:lnSpc>
                <a:spcPct val="90000"/>
              </a:lnSpc>
              <a:buFont typeface="Wingdings" pitchFamily="2" charset="2"/>
              <a:buChar char="Ø"/>
            </a:pPr>
            <a:r>
              <a:rPr lang="el-GR" sz="2000" dirty="0"/>
              <a:t>Εσωτερικούς παράγοντες</a:t>
            </a:r>
          </a:p>
          <a:p>
            <a:pPr>
              <a:lnSpc>
                <a:spcPct val="90000"/>
              </a:lnSpc>
              <a:buFont typeface="Wingdings" pitchFamily="2" charset="2"/>
              <a:buNone/>
            </a:pPr>
            <a:r>
              <a:rPr lang="en-US" sz="2000" dirty="0" smtClean="0"/>
              <a:t>     </a:t>
            </a:r>
            <a:r>
              <a:rPr lang="el-GR" sz="2000" dirty="0" smtClean="0"/>
              <a:t>Αυτοί </a:t>
            </a:r>
            <a:r>
              <a:rPr lang="el-GR" sz="2000" dirty="0"/>
              <a:t>αναφέρονται στις προσωπικές απόψεις του καταναλωτή που διαμορφώνονται από ψυχολογικές επιδράσεις απ’ τη μια μεριά και από διάφορα προσωπικά χαρακτηριστικά απ’ την άλλη. Τα πρώτα αναφέρονται στον τρόπο διαμόρφωσης της προσωπικότητας, στα ψυχολογικά χαρακτηριστικά, στις δυνατότητες αντίληψης και μάθησης και στα πιστεύω κάθε καταναλωτή, ενώ τα δεύτερα στο φύλο, στο επάγγελμα, στη μόρφωση, στον τρόπο ζωής και στις οικονομικές του δυνατότητες.</a:t>
            </a:r>
          </a:p>
          <a:p>
            <a:pPr>
              <a:lnSpc>
                <a:spcPct val="90000"/>
              </a:lnSpc>
              <a:buFont typeface="Wingdings" pitchFamily="2" charset="2"/>
              <a:buNone/>
            </a:pPr>
            <a:endParaRPr lang="en-US" sz="2800" u="sng" dirty="0"/>
          </a:p>
          <a:p>
            <a:pPr>
              <a:lnSpc>
                <a:spcPct val="90000"/>
              </a:lnSpc>
              <a:buFont typeface="Wingdings" pitchFamily="2" charset="2"/>
              <a:buNone/>
            </a:pPr>
            <a:endParaRPr lang="el-G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251520" y="332656"/>
            <a:ext cx="8507288" cy="1143000"/>
          </a:xfrm>
          <a:solidFill>
            <a:schemeClr val="bg1"/>
          </a:solidFill>
        </p:spPr>
        <p:txBody>
          <a:bodyPr>
            <a:normAutofit/>
          </a:bodyPr>
          <a:lstStyle/>
          <a:p>
            <a:r>
              <a:rPr lang="el-GR" sz="3600" b="1" dirty="0"/>
              <a:t>Δ’ </a:t>
            </a:r>
            <a:r>
              <a:rPr lang="el-GR" sz="3600" b="1" dirty="0" smtClean="0"/>
              <a:t>Στάδιο</a:t>
            </a:r>
            <a:endParaRPr lang="el-GR" sz="3600" dirty="0"/>
          </a:p>
        </p:txBody>
      </p:sp>
      <p:sp>
        <p:nvSpPr>
          <p:cNvPr id="15363" name="Rectangle 3"/>
          <p:cNvSpPr>
            <a:spLocks noGrp="1" noChangeArrowheads="1"/>
          </p:cNvSpPr>
          <p:nvPr>
            <p:ph idx="1"/>
          </p:nvPr>
        </p:nvSpPr>
        <p:spPr>
          <a:xfrm>
            <a:off x="395536" y="1124744"/>
            <a:ext cx="8229600" cy="4924425"/>
          </a:xfrm>
        </p:spPr>
        <p:txBody>
          <a:bodyPr>
            <a:normAutofit/>
          </a:bodyPr>
          <a:lstStyle/>
          <a:p>
            <a:pPr>
              <a:lnSpc>
                <a:spcPct val="90000"/>
              </a:lnSpc>
              <a:buFont typeface="Wingdings" pitchFamily="2" charset="2"/>
              <a:buNone/>
            </a:pPr>
            <a:endParaRPr lang="el-GR" sz="2800" dirty="0"/>
          </a:p>
          <a:p>
            <a:pPr algn="ctr">
              <a:lnSpc>
                <a:spcPct val="90000"/>
              </a:lnSpc>
              <a:buFont typeface="Wingdings" pitchFamily="2" charset="2"/>
              <a:buNone/>
            </a:pPr>
            <a:r>
              <a:rPr lang="el-GR" sz="2200" u="sng" dirty="0" smtClean="0"/>
              <a:t>Η </a:t>
            </a:r>
            <a:r>
              <a:rPr lang="el-GR" sz="2200" u="sng" dirty="0"/>
              <a:t>απόφαση για συνεργασία</a:t>
            </a:r>
            <a:endParaRPr lang="el-GR" sz="2200" dirty="0"/>
          </a:p>
          <a:p>
            <a:pPr>
              <a:lnSpc>
                <a:spcPct val="90000"/>
              </a:lnSpc>
              <a:buFont typeface="Wingdings" pitchFamily="2" charset="2"/>
              <a:buNone/>
            </a:pPr>
            <a:r>
              <a:rPr lang="en-US" sz="2000" dirty="0" smtClean="0"/>
              <a:t>     </a:t>
            </a:r>
            <a:r>
              <a:rPr lang="el-GR" sz="2000" dirty="0" smtClean="0"/>
              <a:t>Όταν </a:t>
            </a:r>
            <a:r>
              <a:rPr lang="el-GR" sz="2000" dirty="0"/>
              <a:t>ο καταναλωτής πάρει τελικά την απόφαση και ξεκινήσει τη συνεργασία, τότε βασική διαφορά μεταξύ της αγοράς προϊόντων και αγοράς υπηρεσιών είναι ότι η αντίληψη για την ποιότητά τους επηρεάζεται από τη διάθεση και τα συναισθήματα α) του πελάτη, β) του υπαλλήλου που προσφέρει τις υπηρεσίες και γ) των άλλων πελατών που παρευρίσκονται στο χώρο εξυπηρέτησης και επηρεάζονται από τα διαδραματιζόμενα.  </a:t>
            </a:r>
            <a:endParaRPr lang="en-US" sz="2000" dirty="0" smtClean="0"/>
          </a:p>
          <a:p>
            <a:pPr marL="609600" indent="-609600">
              <a:buFont typeface="Wingdings" pitchFamily="2" charset="2"/>
              <a:buNone/>
            </a:pPr>
            <a:r>
              <a:rPr lang="el-GR" sz="2000" dirty="0" smtClean="0"/>
              <a:t>Υπάρχουν τρεις τύποι στιγμών εξυπηρέτησης</a:t>
            </a:r>
            <a:r>
              <a:rPr lang="en-US" sz="2000" dirty="0" smtClean="0"/>
              <a:t>:</a:t>
            </a:r>
            <a:endParaRPr lang="el-GR" sz="2000" dirty="0" smtClean="0"/>
          </a:p>
          <a:p>
            <a:pPr marL="609600" indent="-609600">
              <a:buFont typeface="Wingdings" pitchFamily="2" charset="2"/>
              <a:buAutoNum type="arabicPeriod"/>
            </a:pPr>
            <a:r>
              <a:rPr lang="el-GR" sz="2000" dirty="0" smtClean="0"/>
              <a:t>Αυτές από απόσταση (</a:t>
            </a:r>
            <a:r>
              <a:rPr lang="en-US" sz="2000" dirty="0" smtClean="0"/>
              <a:t>home banking, internet banking, ATMs)</a:t>
            </a:r>
          </a:p>
          <a:p>
            <a:pPr marL="609600" indent="-609600">
              <a:buFont typeface="Wingdings" pitchFamily="2" charset="2"/>
              <a:buAutoNum type="arabicPeriod"/>
            </a:pPr>
            <a:r>
              <a:rPr lang="el-GR" sz="2000" dirty="0" smtClean="0"/>
              <a:t>Οι τηλεφωνικές (</a:t>
            </a:r>
            <a:r>
              <a:rPr lang="en-US" sz="2000" dirty="0" smtClean="0"/>
              <a:t>phone banking)</a:t>
            </a:r>
          </a:p>
          <a:p>
            <a:pPr marL="609600" indent="-609600">
              <a:buFont typeface="Wingdings" pitchFamily="2" charset="2"/>
              <a:buAutoNum type="arabicPeriod"/>
            </a:pPr>
            <a:r>
              <a:rPr lang="el-GR" sz="2000" dirty="0" smtClean="0"/>
              <a:t>Οι πρόσωπο με πρόσωπο (κατά τη διάρκεια της συναλλαγής στα γκισέ)</a:t>
            </a:r>
          </a:p>
          <a:p>
            <a:pPr>
              <a:lnSpc>
                <a:spcPct val="90000"/>
              </a:lnSpc>
              <a:buFont typeface="Wingdings" pitchFamily="2" charset="2"/>
              <a:buNone/>
            </a:pPr>
            <a:endParaRPr lang="en-US" sz="24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179512" y="188640"/>
            <a:ext cx="8507288" cy="1143000"/>
          </a:xfrm>
          <a:solidFill>
            <a:schemeClr val="bg1"/>
          </a:solidFill>
        </p:spPr>
        <p:txBody>
          <a:bodyPr>
            <a:normAutofit/>
          </a:bodyPr>
          <a:lstStyle/>
          <a:p>
            <a:r>
              <a:rPr lang="el-GR" sz="3600" b="1" dirty="0"/>
              <a:t>Ε’ </a:t>
            </a:r>
            <a:r>
              <a:rPr lang="el-GR" sz="3600" b="1" dirty="0" smtClean="0"/>
              <a:t>Στάδιο</a:t>
            </a:r>
            <a:endParaRPr lang="el-GR" sz="3600" dirty="0"/>
          </a:p>
        </p:txBody>
      </p:sp>
      <p:sp>
        <p:nvSpPr>
          <p:cNvPr id="18435" name="Rectangle 3"/>
          <p:cNvSpPr>
            <a:spLocks noGrp="1" noChangeArrowheads="1"/>
          </p:cNvSpPr>
          <p:nvPr>
            <p:ph idx="1"/>
          </p:nvPr>
        </p:nvSpPr>
        <p:spPr>
          <a:xfrm>
            <a:off x="323528" y="1341438"/>
            <a:ext cx="8352928" cy="5257800"/>
          </a:xfrm>
        </p:spPr>
        <p:txBody>
          <a:bodyPr>
            <a:normAutofit/>
          </a:bodyPr>
          <a:lstStyle/>
          <a:p>
            <a:pPr algn="ctr">
              <a:buFont typeface="Wingdings" pitchFamily="2" charset="2"/>
              <a:buNone/>
            </a:pPr>
            <a:r>
              <a:rPr lang="el-GR" sz="2000" u="sng" dirty="0" smtClean="0"/>
              <a:t>Η </a:t>
            </a:r>
            <a:r>
              <a:rPr lang="el-GR" sz="2000" u="sng" dirty="0"/>
              <a:t>συμπεριφορά μετά την </a:t>
            </a:r>
            <a:r>
              <a:rPr lang="el-GR" sz="2000" u="sng" dirty="0" smtClean="0"/>
              <a:t>αγορά</a:t>
            </a:r>
            <a:r>
              <a:rPr lang="en-US" sz="2000" u="sng" dirty="0" smtClean="0"/>
              <a:t> (I)</a:t>
            </a:r>
            <a:endParaRPr lang="el-GR" sz="2000" u="sng" dirty="0"/>
          </a:p>
          <a:p>
            <a:pPr>
              <a:buFont typeface="Wingdings" pitchFamily="2" charset="2"/>
              <a:buNone/>
            </a:pPr>
            <a:r>
              <a:rPr lang="en-US" sz="2000" dirty="0" smtClean="0"/>
              <a:t>    </a:t>
            </a:r>
          </a:p>
          <a:p>
            <a:pPr>
              <a:buFont typeface="Wingdings" pitchFamily="2" charset="2"/>
              <a:buNone/>
            </a:pPr>
            <a:r>
              <a:rPr lang="en-US" sz="2000" dirty="0"/>
              <a:t> </a:t>
            </a:r>
            <a:r>
              <a:rPr lang="en-US" sz="2000" dirty="0" smtClean="0"/>
              <a:t>     </a:t>
            </a:r>
            <a:r>
              <a:rPr lang="el-GR" sz="2000" dirty="0" smtClean="0"/>
              <a:t>Η </a:t>
            </a:r>
            <a:r>
              <a:rPr lang="el-GR" sz="2000" dirty="0"/>
              <a:t>αγοραστική συμπεριφορά μετά την αγορά συνδέεται με την αντίληψη του αγοραστή για την εγγύτητα ανάμεσα στο προσδοκώμενο και στο αντιλαμβανόμενο επίπεδο ποιότητας των χαρακτηριστικών της υπηρεσίας. </a:t>
            </a:r>
            <a:r>
              <a:rPr lang="en-US" sz="2000" dirty="0" smtClean="0"/>
              <a:t>                                                                </a:t>
            </a:r>
            <a:r>
              <a:rPr lang="el-GR" sz="2000" dirty="0" smtClean="0"/>
              <a:t>Αν </a:t>
            </a:r>
            <a:r>
              <a:rPr lang="el-GR" sz="2000" dirty="0"/>
              <a:t>το επίπεδο είναι το ίδιο, ο πελάτης μένει ικανοποιημένος και συνεχίζει τη συνεργασία. Αν υπολείπεται το δεύτερο του πρώτου, τότε ο πελάτης δυσαρεστείται και διατυπώνει παράπονα στη Διοίκηση, στέλνει επιστολές στον τύπο ή δεν κάνει κάποια συγκεκριμένη ενέργεια, αλλά γίνεται η ζωντανή δυσφήμιση της εταιρείας στον κύκλο του. Αν το δεύτερο είναι ανώτερο του πρώτου, τότε ο πελάτης συνεχίζει τη συνεργασία του και γίνεται και η ζωντανή διαφήμιση της εταιρείας και των προϊόντων της. </a:t>
            </a:r>
          </a:p>
          <a:p>
            <a:pPr>
              <a:buFont typeface="Wingdings" pitchFamily="2" charset="2"/>
              <a:buNone/>
            </a:pPr>
            <a:endParaRPr lang="el-G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251520" y="260648"/>
            <a:ext cx="8686800" cy="1143000"/>
          </a:xfrm>
          <a:solidFill>
            <a:schemeClr val="bg1"/>
          </a:solidFill>
        </p:spPr>
        <p:txBody>
          <a:bodyPr>
            <a:normAutofit/>
          </a:bodyPr>
          <a:lstStyle/>
          <a:p>
            <a:r>
              <a:rPr lang="el-GR" sz="3600" b="1" dirty="0"/>
              <a:t>Ε’ </a:t>
            </a:r>
            <a:r>
              <a:rPr lang="el-GR" sz="3600" b="1" dirty="0" smtClean="0"/>
              <a:t>Στάδιο</a:t>
            </a:r>
            <a:endParaRPr lang="el-GR" sz="3600" dirty="0"/>
          </a:p>
        </p:txBody>
      </p:sp>
      <p:sp>
        <p:nvSpPr>
          <p:cNvPr id="20483" name="Rectangle 3"/>
          <p:cNvSpPr>
            <a:spLocks noGrp="1" noChangeArrowheads="1"/>
          </p:cNvSpPr>
          <p:nvPr>
            <p:ph idx="1"/>
          </p:nvPr>
        </p:nvSpPr>
        <p:spPr>
          <a:xfrm>
            <a:off x="251520" y="1052736"/>
            <a:ext cx="8497639" cy="5257800"/>
          </a:xfrm>
        </p:spPr>
        <p:txBody>
          <a:bodyPr>
            <a:normAutofit/>
          </a:bodyPr>
          <a:lstStyle/>
          <a:p>
            <a:pPr algn="ctr">
              <a:lnSpc>
                <a:spcPct val="90000"/>
              </a:lnSpc>
              <a:buFont typeface="Wingdings" pitchFamily="2" charset="2"/>
              <a:buNone/>
            </a:pPr>
            <a:r>
              <a:rPr lang="el-GR" sz="2400" u="sng" dirty="0" smtClean="0"/>
              <a:t>Η </a:t>
            </a:r>
            <a:r>
              <a:rPr lang="el-GR" sz="2400" u="sng" dirty="0"/>
              <a:t>συμπεριφορά μετά την </a:t>
            </a:r>
            <a:r>
              <a:rPr lang="el-GR" sz="2400" u="sng" dirty="0" smtClean="0"/>
              <a:t>αγορά</a:t>
            </a:r>
            <a:r>
              <a:rPr lang="en-US" sz="2400" u="sng" dirty="0" smtClean="0"/>
              <a:t> (II)</a:t>
            </a:r>
            <a:endParaRPr lang="el-GR" sz="2400" u="sng" dirty="0"/>
          </a:p>
          <a:p>
            <a:pPr>
              <a:lnSpc>
                <a:spcPct val="90000"/>
              </a:lnSpc>
              <a:buFont typeface="Wingdings" pitchFamily="2" charset="2"/>
              <a:buNone/>
            </a:pPr>
            <a:r>
              <a:rPr lang="en-US" sz="2400" dirty="0" smtClean="0"/>
              <a:t>     </a:t>
            </a:r>
          </a:p>
          <a:p>
            <a:pPr>
              <a:lnSpc>
                <a:spcPct val="90000"/>
              </a:lnSpc>
              <a:buFont typeface="Wingdings" pitchFamily="2" charset="2"/>
              <a:buNone/>
            </a:pPr>
            <a:r>
              <a:rPr lang="en-US" sz="2000" dirty="0"/>
              <a:t> </a:t>
            </a:r>
            <a:r>
              <a:rPr lang="en-US" sz="2000" dirty="0" smtClean="0"/>
              <a:t>    </a:t>
            </a:r>
            <a:r>
              <a:rPr lang="el-GR" sz="2000" dirty="0" smtClean="0"/>
              <a:t>Οι </a:t>
            </a:r>
            <a:r>
              <a:rPr lang="el-GR" sz="2000" dirty="0"/>
              <a:t>τραπεζικές υπηρεσίες στηρίζονται γενικά σε μεγάλο βαθμό στα ποιοτικά χαρακτηριστικά εμπιστοσύνης γιατί έχουν πολύπλοκη φύση.</a:t>
            </a:r>
          </a:p>
          <a:p>
            <a:pPr>
              <a:lnSpc>
                <a:spcPct val="90000"/>
              </a:lnSpc>
              <a:buFont typeface="Wingdings" pitchFamily="2" charset="2"/>
              <a:buNone/>
            </a:pPr>
            <a:r>
              <a:rPr lang="en-US" sz="2000" dirty="0" smtClean="0"/>
              <a:t>     </a:t>
            </a:r>
            <a:r>
              <a:rPr lang="el-GR" sz="2000" dirty="0" smtClean="0"/>
              <a:t>Ο </a:t>
            </a:r>
            <a:r>
              <a:rPr lang="el-GR" sz="2000" dirty="0"/>
              <a:t>πελάτης επικεντρώνει την αξιολόγησή του περισσότερο στην ποιότητα της εξυπηρέτησης, παρά στην ποιότητα των τεχνικών χαρακτηριστικών.</a:t>
            </a:r>
          </a:p>
          <a:p>
            <a:pPr>
              <a:lnSpc>
                <a:spcPct val="90000"/>
              </a:lnSpc>
              <a:buFont typeface="Wingdings" pitchFamily="2" charset="2"/>
              <a:buNone/>
            </a:pPr>
            <a:r>
              <a:rPr lang="en-US" sz="2000" dirty="0" smtClean="0"/>
              <a:t>     </a:t>
            </a:r>
            <a:r>
              <a:rPr lang="el-GR" sz="2000" dirty="0" smtClean="0"/>
              <a:t>Τα </a:t>
            </a:r>
            <a:r>
              <a:rPr lang="el-GR" sz="2000" dirty="0"/>
              <a:t>τεχνικά χαρακτηριστικά λαμβάνονται υπόψη απ’ τον καταναλωτή στο στάδιο της αξιολόγησης των εναλλακτικών επιλογών για την επιλογή χρηματοπιστωτικού ιδρύματος με το οποίο θα συνεργασθεί. </a:t>
            </a:r>
            <a:endParaRPr lang="en-US" sz="2000" dirty="0" smtClean="0"/>
          </a:p>
          <a:p>
            <a:pPr>
              <a:lnSpc>
                <a:spcPct val="90000"/>
              </a:lnSpc>
              <a:buFont typeface="Wingdings" pitchFamily="2" charset="2"/>
              <a:buNone/>
            </a:pPr>
            <a:r>
              <a:rPr lang="en-US" sz="2000" dirty="0" smtClean="0"/>
              <a:t>     </a:t>
            </a:r>
            <a:r>
              <a:rPr lang="el-GR" sz="2000" dirty="0" smtClean="0"/>
              <a:t>Οι καταναλωτές αποδίδουν μέρος της δυσαρέσκειας από τις υπηρεσίες που τους παρασχέθηκαν στη δική τους ανικανότητα να εξειδικεύσουν τις απαιτήσεις τους στον παραγωγό των υπηρεσιών ή να βοηθήσουν αποτελεσματικά στη συμπαραγωγή τους. Ως αποτέλεσμα αυτής της πεποίθησής τους, παραπονούνται λιγότερο συχνά για τις υπηρεσίες που τους παρασχέθηκαν (</a:t>
            </a:r>
            <a:r>
              <a:rPr lang="en-US" sz="2000" dirty="0" err="1" smtClean="0"/>
              <a:t>Zeithaml</a:t>
            </a:r>
            <a:r>
              <a:rPr lang="en-US" sz="2000" dirty="0" smtClean="0"/>
              <a:t>, </a:t>
            </a:r>
            <a:r>
              <a:rPr lang="en-US" sz="2000" dirty="0" err="1" smtClean="0"/>
              <a:t>Bitner</a:t>
            </a:r>
            <a:r>
              <a:rPr lang="en-US" sz="2000" dirty="0" smtClean="0"/>
              <a:t>, 1996).</a:t>
            </a:r>
            <a:endParaRPr lang="el-GR" sz="2000" dirty="0"/>
          </a:p>
        </p:txBody>
      </p:sp>
    </p:spTree>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564</TotalTime>
  <Words>2308</Words>
  <Application>Microsoft Office PowerPoint</Application>
  <PresentationFormat>Προβολή στην οθόνη (4:3)</PresentationFormat>
  <Paragraphs>213</Paragraphs>
  <Slides>33</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33</vt:i4>
      </vt:variant>
    </vt:vector>
  </HeadingPairs>
  <TitlesOfParts>
    <vt:vector size="34" baseType="lpstr">
      <vt:lpstr>Θέμα του Office</vt:lpstr>
      <vt:lpstr>Η ΑΓΟΡΑΣΤΙΚΗ ΣΥΜΠΕΡΙΦΟΡΑ ΣΤΙΣ ΧΡΗΜΑΤΟΠΙΣΤΩΤΙΚΕΣ ΥΠΗΡΕΣΙΕΣ</vt:lpstr>
      <vt:lpstr>ΤΑ ΣΤΑΔΙΑ ΤΗΣ ΔΙΑΔΙΚΑΣΙΑΣ ΛΗΨΗΣ ΤΗΣ ΑΓΟΡΑΣΤΙΚΗΣ ΑΠΟΦΑΣΗΣ ΚΑΙ Η ΣΥΜΠΕΡΙΦΟΡΑ ΤΟΥ ΠΕΛΑΤΗ ΜΕΤΑ ΑΠ’ ΑΥΤΗΝ </vt:lpstr>
      <vt:lpstr> Α’ Στάδιο </vt:lpstr>
      <vt:lpstr>Β’ Στάδιο</vt:lpstr>
      <vt:lpstr>Γ’ Στάδιο:</vt:lpstr>
      <vt:lpstr>Γ’ Στάδιο</vt:lpstr>
      <vt:lpstr>Δ’ Στάδιο</vt:lpstr>
      <vt:lpstr>Ε’ Στάδιο</vt:lpstr>
      <vt:lpstr>Ε’ Στάδιο</vt:lpstr>
      <vt:lpstr>Διαφάνεια 10</vt:lpstr>
      <vt:lpstr>ΤΜΗΜΑΤΟΠΟΙΗΣΗ, ΣΤΟΧΕΥΣΗ, ΤΟΠΟΘΕΤΗΣΗ</vt:lpstr>
      <vt:lpstr>ΤΜΗΜΑΤΟΠΟΙΗΣΗ ΤΗΣ ΤΡΑΠΕΖΙΚΗΣ ΑΓΟΡΑΣ</vt:lpstr>
      <vt:lpstr>ΚΡΙΤΗΡΙΑ ΤΜΗΜΑΤΟΠΟΙΗΣΗΣ ΥΠΟΑΓΟΡΩΝ (Ι)</vt:lpstr>
      <vt:lpstr>ΚΡΙΤΗΡΙΑ ΤΜΗΜΑΤΟΠΟΙΗΣΗΣ ΥΠΟΑΓΟΡΩΝ (ΙΙ)</vt:lpstr>
      <vt:lpstr>ΚΡΙΤΗΡΙΑ ΤΜΗΜΑΤΟΠΟΙΗΣΗΣ ΥΠΟΑΓΟΡΩΝ (ΙΙΙ)</vt:lpstr>
      <vt:lpstr>ΣΤΟΧΕΥΣΗ ΑΓΟΡΩΝ</vt:lpstr>
      <vt:lpstr> ΤΟΠΟΘΕΤΗΣΗ Στρατηγική τοποθέτησης (positioning)  </vt:lpstr>
      <vt:lpstr>  ΤΟΠΟΘΕΤΗΣΗ Οι στόχοι μιας επιτυχημένης στρατηγικής positioning επιτυγχάνονται με: </vt:lpstr>
      <vt:lpstr>ΙΚΑΝΟΠΟΙΗΣΗ ΤΟΥ ΠΕΛΑΤΗ (1)</vt:lpstr>
      <vt:lpstr>ΙΚΑΝΟΠΟΙΗΣΗ ΤΟΥ ΠΕΛΑΤΗ (2)</vt:lpstr>
      <vt:lpstr>ΠΟΙΟΤΗΤΑ ΤΡΑΠΕΖΙΚΩΝ ΥΠΗΡΕΣΙΩΝ</vt:lpstr>
      <vt:lpstr>ΑΞΙΟΛΟΓΗΣΗ ΒΑΘΜΟΥ ΙΚΑΝΟΠΟΙΗΣΗΣ (1)</vt:lpstr>
      <vt:lpstr>ΑΞΙΟΛΟΓΗΣΗ ΒΑΘΜΟΥ ΙΚΑΝΟΠΟΙΗΣΗΣ (2)</vt:lpstr>
      <vt:lpstr>ΔΙΑΜΑΡΤΥΡΙΕΣ</vt:lpstr>
      <vt:lpstr>ΠΡΟΣΔΟΚΙΕΣ ΠΕΛΑΤΗ</vt:lpstr>
      <vt:lpstr>ΣΤΡΑΤΗΓΙΚΗ ΑΠΟΚΑΤΑΣΤΑΣΗΣ</vt:lpstr>
      <vt:lpstr>ΑΓΟΡΑΣΤΙΚΗ ΠΡΟΣΗΛΩΣΗ</vt:lpstr>
      <vt:lpstr>ΠΡΟΥΠΟΘΕΣΕΙΣ ΑΓΟΡΑΣΤΙΚΗΣ ΠΡΟΣΗΛΩΣΗΣ ΤΟΥ ΤΡΑΠΕΖΙΚΟΥ ΠΕΛΑΤΗ (1)</vt:lpstr>
      <vt:lpstr>ΠΡΟΥΠΟΘΕΣΕΙΣ ΑΓΟΡΑΣΤΙΚΗΣ ΠΡΟΣΗΛΩΣΗΣ ΤΟΥ ΤΡΑΠΕΖΙΚΟΥ ΠΕΛΑΤΗ (2)</vt:lpstr>
      <vt:lpstr> ΦΑΙΝΟΜΕΝΙΚΗ ΑΦΟΣΙΩΣΗ </vt:lpstr>
      <vt:lpstr>ΜΕΤΡΑ ΑΥΞΗΣΗΣ  ΑΓΟΡΑΣΤΙΚΗΣ ΠΡΟΣΗΛΩΣΗΣ ΤΟΥ ΤΡΑΠΕΖΙΚΟΥ ΠΕΛΑΤΗ</vt:lpstr>
      <vt:lpstr>Διαφάνεια 32</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Α.Τ.Ε.Ι. ΔΥΤΙΚΗΣ ΜΑΚΕΔΟΝΙΑΣ  ΣΧΟΛΗ ΔΙΟΙΚΗΣΗΣ ΚΑΙ ΟΙΚΟΝΟΜΙΑΣ ΤΜΗΜΑ ΧΡΗΜΑΤΟΟΙΚΟΝΟΜΙΚΩΝ ΕΦΑΡΜΟΓΩΝ</dc:title>
  <dc:creator>Efi</dc:creator>
  <cp:lastModifiedBy>USER</cp:lastModifiedBy>
  <cp:revision>28</cp:revision>
  <dcterms:created xsi:type="dcterms:W3CDTF">2011-05-03T18:25:25Z</dcterms:created>
  <dcterms:modified xsi:type="dcterms:W3CDTF">2016-02-26T06:59:49Z</dcterms:modified>
</cp:coreProperties>
</file>