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11" r:id="rId2"/>
    <p:sldId id="303" r:id="rId3"/>
    <p:sldId id="304" r:id="rId4"/>
    <p:sldId id="305" r:id="rId5"/>
    <p:sldId id="307" r:id="rId6"/>
    <p:sldId id="308" r:id="rId7"/>
    <p:sldId id="309" r:id="rId8"/>
    <p:sldId id="312" r:id="rId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Στυλ με θέμα 1 - Έμφαση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559" autoAdjust="0"/>
    <p:restoredTop sz="94660"/>
  </p:normalViewPr>
  <p:slideViewPr>
    <p:cSldViewPr>
      <p:cViewPr varScale="1">
        <p:scale>
          <a:sx n="51" d="100"/>
          <a:sy n="51" d="100"/>
        </p:scale>
        <p:origin x="-1277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B2B098-120E-443F-826A-0A750EE9ED03}" type="datetimeFigureOut">
              <a:rPr lang="el-GR" smtClean="0"/>
              <a:pPr/>
              <a:t>5/2/2019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0BBC78-71E6-4C8A-AFE8-83E69E5E6817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ANSWER</a:t>
            </a:r>
            <a:r>
              <a:rPr lang="en-US" baseline="0" dirty="0" smtClean="0"/>
              <a:t> KEY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21FF37-C3F0-4328-A3C5-9FD66A0BE0C8}" type="slidenum">
              <a:rPr lang="el-GR" smtClean="0"/>
              <a:pPr/>
              <a:t>8</a:t>
            </a:fld>
            <a:endParaRPr lang="el-GR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5478-56CA-496D-8489-0089A6864B98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8B466-72C3-4408-963E-F3848BE45079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5A70E3-CDAB-4EC8-87D4-6060E28169D2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F00063-1686-48DD-AD80-89039045DC32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325C28-47B3-4195-AE40-76FF788621D8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B78B38-419A-4E7F-95E1-B58DF133CDDB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72035-989F-4198-9359-C34AB4401ADF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D37EE3-21FA-4344-AEE4-AFB7477707DD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3D1D09-CF63-4BE8-A30E-5B540142AD21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FF4346-F985-467C-974C-CE52821928E5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724E2-3213-4B2C-8CA3-381A6DA7C43A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E75B6-E588-4060-8E7E-88E0DBBD47CA}" type="datetime1">
              <a:rPr lang="el-GR" smtClean="0"/>
              <a:pPr/>
              <a:t>5/2/2019</a:t>
            </a:fld>
            <a:endParaRPr lang="el-GR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4468D-51FC-4501-99AB-3F52B294474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9" descr="ANd9GcRfIMphAI3-u3K_sIqCB_UVgeINEgZFturXP7lEK5rTGRwxmb800A">
            <a:hlinkClick r:id="" action="ppaction://hlinkshowjump?jump=nextslide"/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750" y="6143625"/>
            <a:ext cx="1100138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642910" y="928670"/>
            <a:ext cx="7929563" cy="86201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BUSINESS</a:t>
            </a:r>
            <a:r>
              <a:rPr lang="en-US" sz="2400" b="1" kern="10" normalizeH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Comic Sans MS"/>
              </a:rPr>
              <a:t> </a:t>
            </a:r>
            <a:r>
              <a:rPr lang="en-US" sz="2400" b="1" kern="10" normalizeH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ENGLISH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2054" name="WordArt 5"/>
          <p:cNvSpPr>
            <a:spLocks noChangeArrowheads="1" noChangeShapeType="1" noTextEdit="1"/>
          </p:cNvSpPr>
          <p:nvPr/>
        </p:nvSpPr>
        <p:spPr bwMode="auto">
          <a:xfrm>
            <a:off x="2000232" y="2500306"/>
            <a:ext cx="5000625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Answer key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1</a:t>
            </a:fld>
            <a:endParaRPr lang="el-GR" dirty="0"/>
          </a:p>
        </p:txBody>
      </p:sp>
      <p:pic>
        <p:nvPicPr>
          <p:cNvPr id="9" name="8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2857488" y="3786190"/>
            <a:ext cx="3286148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400" b="1" kern="10" normalizeH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5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/>
              </a:rPr>
              <a:t>Unit 5</a:t>
            </a:r>
            <a:endParaRPr lang="el-GR" sz="2400" kern="10" normalizeH="1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5">
                  <a:lumMod val="75000"/>
                </a:schemeClr>
              </a:solidFill>
              <a:effectLst>
                <a:outerShdw dist="35921" dir="2700000" sy="50000" kx="2115830" algn="bl" rotWithShape="0">
                  <a:srgbClr val="C0C0C0">
                    <a:alpha val="79999"/>
                  </a:srgbClr>
                </a:outerShdw>
              </a:effectLst>
              <a:latin typeface="Comic Sans MS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2</a:t>
            </a:fld>
            <a:endParaRPr lang="el-GR" dirty="0"/>
          </a:p>
        </p:txBody>
      </p:sp>
      <p:sp>
        <p:nvSpPr>
          <p:cNvPr id="8193" name="WordArt 1"/>
          <p:cNvSpPr>
            <a:spLocks noChangeArrowheads="1" noChangeShapeType="1" noTextEdit="1"/>
          </p:cNvSpPr>
          <p:nvPr/>
        </p:nvSpPr>
        <p:spPr bwMode="auto">
          <a:xfrm>
            <a:off x="2571736" y="285728"/>
            <a:ext cx="928694" cy="28575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Unit 5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sp>
        <p:nvSpPr>
          <p:cNvPr id="6" name="WordArt 2"/>
          <p:cNvSpPr>
            <a:spLocks noChangeArrowheads="1" noChangeShapeType="1" noTextEdit="1"/>
          </p:cNvSpPr>
          <p:nvPr/>
        </p:nvSpPr>
        <p:spPr bwMode="auto">
          <a:xfrm>
            <a:off x="4071934" y="285729"/>
            <a:ext cx="3000396" cy="35719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B. Developing Language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500034" y="714356"/>
            <a:ext cx="821537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Ex.1</a:t>
            </a:r>
          </a:p>
          <a:p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.False,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.True,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.False,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.True,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.True,</a:t>
            </a:r>
          </a:p>
          <a:p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.True,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.False,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.False, </a:t>
            </a:r>
            <a:r>
              <a:rPr lang="en-US" sz="2400" b="1" dirty="0" smtClean="0">
                <a:latin typeface="Comic Sans MS" pitchFamily="66" charset="0"/>
              </a:rPr>
              <a:t>9</a:t>
            </a:r>
            <a:r>
              <a:rPr lang="en-US" sz="2400" dirty="0" smtClean="0">
                <a:latin typeface="Comic Sans MS" pitchFamily="66" charset="0"/>
              </a:rPr>
              <a:t>.False, </a:t>
            </a:r>
            <a:r>
              <a:rPr lang="en-US" sz="2400" b="1" dirty="0" smtClean="0">
                <a:latin typeface="Comic Sans MS" pitchFamily="66" charset="0"/>
              </a:rPr>
              <a:t>10</a:t>
            </a:r>
            <a:r>
              <a:rPr lang="en-US" sz="2400" dirty="0" smtClean="0">
                <a:latin typeface="Comic Sans MS" pitchFamily="66" charset="0"/>
              </a:rPr>
              <a:t>.True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GB" sz="2400" b="1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Ex.2</a:t>
            </a:r>
          </a:p>
          <a:p>
            <a:r>
              <a:rPr lang="en-US" sz="2400" dirty="0" smtClean="0">
                <a:latin typeface="Comic Sans MS" pitchFamily="66" charset="0"/>
              </a:rPr>
              <a:t>1g, 2b, 3a, 4e, 5f, 6c, 7h, 8d    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GB" sz="2400" b="1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 lvl="0"/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Ex.3</a:t>
            </a:r>
          </a:p>
          <a:p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.anxious,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.upstairs,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.junior,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.relevant,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.first/next,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.connect,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.same,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.sending</a:t>
            </a:r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endParaRPr lang="el-GR" sz="2400" dirty="0" smtClean="0">
              <a:latin typeface="Comic Sans MS" pitchFamily="66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cs typeface="Arial" pitchFamily="34" charset="0"/>
              <a:sym typeface="Wingdings" pitchFamily="2" charset="2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endParaRPr kumimoji="0" lang="en-GB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43702" y="6429396"/>
            <a:ext cx="500066" cy="428604"/>
          </a:xfrm>
          <a:prstGeom prst="rect">
            <a:avLst/>
          </a:prstGeom>
        </p:spPr>
      </p:pic>
      <p:pic>
        <p:nvPicPr>
          <p:cNvPr id="10" name="9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000760" y="6429396"/>
            <a:ext cx="500066" cy="42860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3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85720" y="-3071858"/>
            <a:ext cx="8429684" cy="104170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GB" sz="2200" b="1" dirty="0" smtClean="0">
                <a:solidFill>
                  <a:schemeClr val="accent6">
                    <a:lumMod val="75000"/>
                  </a:schemeClr>
                </a:solidFill>
                <a:latin typeface="Arial" pitchFamily="34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Ex.2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endParaRPr lang="el-GR" sz="2400" b="1" dirty="0" smtClean="0"/>
          </a:p>
          <a:p>
            <a:endParaRPr lang="el-GR" sz="2400" dirty="0" smtClean="0"/>
          </a:p>
          <a:p>
            <a:endParaRPr lang="el-GR" sz="2400" b="1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endParaRPr lang="el-GR" sz="2400" dirty="0" smtClean="0"/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200" b="1" dirty="0" smtClean="0">
              <a:solidFill>
                <a:schemeClr val="accent6">
                  <a:lumMod val="75000"/>
                </a:schemeClr>
              </a:solidFill>
              <a:latin typeface="Arial" pitchFamily="34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357160" y="1357298"/>
          <a:ext cx="8501120" cy="41513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5280"/>
                <a:gridCol w="2303874"/>
                <a:gridCol w="2071702"/>
                <a:gridCol w="2000264"/>
              </a:tblGrid>
              <a:tr h="585154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VERBS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NOUNS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NOUNS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VERBS</a:t>
                      </a:r>
                      <a:endParaRPr lang="el-GR" sz="2400" dirty="0"/>
                    </a:p>
                  </a:txBody>
                  <a:tcPr/>
                </a:tc>
              </a:tr>
              <a:tr h="585154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supply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correspond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perform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assist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implement</a:t>
                      </a:r>
                      <a:endParaRPr lang="el-GR" sz="2400" dirty="0" smtClean="0"/>
                    </a:p>
                    <a:p>
                      <a:endParaRPr lang="en-US" sz="2400" dirty="0" smtClean="0"/>
                    </a:p>
                    <a:p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0" dirty="0" smtClean="0"/>
                        <a:t>supplier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0" dirty="0" smtClean="0"/>
                        <a:t>correspondence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0" dirty="0" smtClean="0"/>
                        <a:t>performance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0" dirty="0" smtClean="0"/>
                        <a:t>assistant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0" dirty="0" smtClean="0"/>
                        <a:t>implementation</a:t>
                      </a:r>
                      <a:endParaRPr lang="el-GR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introduction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measurement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preparation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development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dirty="0" smtClean="0"/>
                        <a:t>direction</a:t>
                      </a:r>
                      <a:endParaRPr lang="el-GR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0" dirty="0" smtClean="0"/>
                        <a:t>introduce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0" dirty="0" smtClean="0"/>
                        <a:t>measure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0" dirty="0" smtClean="0"/>
                        <a:t>prepare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0" dirty="0" smtClean="0"/>
                        <a:t>develop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400" b="0" dirty="0" smtClean="0"/>
                        <a:t>direct</a:t>
                      </a:r>
                      <a:endParaRPr lang="el-GR" sz="24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6 - Ορθογώνιο"/>
          <p:cNvSpPr/>
          <p:nvPr/>
        </p:nvSpPr>
        <p:spPr>
          <a:xfrm>
            <a:off x="500034" y="714356"/>
            <a:ext cx="92869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0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Ex.4</a:t>
            </a:r>
          </a:p>
        </p:txBody>
      </p:sp>
      <p:pic>
        <p:nvPicPr>
          <p:cNvPr id="8" name="7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8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43702" y="6429396"/>
            <a:ext cx="500066" cy="428604"/>
          </a:xfrm>
          <a:prstGeom prst="rect">
            <a:avLst/>
          </a:prstGeom>
        </p:spPr>
      </p:pic>
      <p:pic>
        <p:nvPicPr>
          <p:cNvPr id="10" name="9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000760" y="6429396"/>
            <a:ext cx="500066" cy="42860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4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7158" y="571480"/>
            <a:ext cx="8358246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Ex.5</a:t>
            </a:r>
          </a:p>
          <a:p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.find,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.looking for,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.does,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.offer,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.lose,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.get  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b="1" dirty="0" smtClean="0">
                <a:latin typeface="Comic Sans MS" pitchFamily="66" charset="0"/>
              </a:rPr>
              <a:t> </a:t>
            </a:r>
          </a:p>
          <a:p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Ex.6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up, through, on, back, up, up  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 </a:t>
            </a:r>
          </a:p>
          <a:p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Ex.7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Free answers</a:t>
            </a:r>
            <a:endParaRPr lang="el-GR" sz="2400" dirty="0" smtClean="0">
              <a:latin typeface="Comic Sans MS" pitchFamily="66" charset="0"/>
            </a:endParaRPr>
          </a:p>
          <a:p>
            <a:r>
              <a:rPr lang="en-US" sz="2400" dirty="0" smtClean="0">
                <a:latin typeface="Comic Sans MS" pitchFamily="66" charset="0"/>
              </a:rPr>
              <a:t> </a:t>
            </a:r>
          </a:p>
          <a:p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Ex.8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latin typeface="Comic Sans MS" pitchFamily="66" charset="0"/>
              </a:rPr>
              <a:t>1</a:t>
            </a:r>
            <a:r>
              <a:rPr lang="en-GB" sz="2400" dirty="0" smtClean="0">
                <a:latin typeface="Comic Sans MS" pitchFamily="66" charset="0"/>
              </a:rPr>
              <a:t>.parental leave, </a:t>
            </a:r>
            <a:r>
              <a:rPr lang="en-GB" sz="2400" b="1" dirty="0" smtClean="0">
                <a:latin typeface="Comic Sans MS" pitchFamily="66" charset="0"/>
              </a:rPr>
              <a:t>2</a:t>
            </a:r>
            <a:r>
              <a:rPr lang="en-GB" sz="2400" dirty="0" smtClean="0">
                <a:latin typeface="Comic Sans MS" pitchFamily="66" charset="0"/>
              </a:rPr>
              <a:t>.strike, </a:t>
            </a:r>
            <a:r>
              <a:rPr lang="en-GB" sz="2400" b="1" dirty="0" smtClean="0">
                <a:latin typeface="Comic Sans MS" pitchFamily="66" charset="0"/>
              </a:rPr>
              <a:t>3</a:t>
            </a:r>
            <a:r>
              <a:rPr lang="en-GB" sz="2400" dirty="0" smtClean="0">
                <a:latin typeface="Comic Sans MS" pitchFamily="66" charset="0"/>
              </a:rPr>
              <a:t>.resignation, </a:t>
            </a:r>
            <a:r>
              <a:rPr lang="en-GB" sz="2400" b="1" dirty="0" smtClean="0">
                <a:latin typeface="Comic Sans MS" pitchFamily="66" charset="0"/>
              </a:rPr>
              <a:t>4</a:t>
            </a:r>
            <a:r>
              <a:rPr lang="en-GB" sz="2400" dirty="0" smtClean="0">
                <a:latin typeface="Comic Sans MS" pitchFamily="66" charset="0"/>
              </a:rPr>
              <a:t>.promotion, </a:t>
            </a:r>
            <a:r>
              <a:rPr lang="en-GB" sz="2400" b="1" dirty="0" smtClean="0">
                <a:latin typeface="Comic Sans MS" pitchFamily="66" charset="0"/>
              </a:rPr>
              <a:t>5</a:t>
            </a:r>
            <a:r>
              <a:rPr lang="en-GB" sz="2400" dirty="0" smtClean="0">
                <a:latin typeface="Comic Sans MS" pitchFamily="66" charset="0"/>
              </a:rPr>
              <a:t>.shift, </a:t>
            </a:r>
            <a:r>
              <a:rPr lang="en-GB" sz="2400" b="1" dirty="0" smtClean="0">
                <a:latin typeface="Comic Sans MS" pitchFamily="66" charset="0"/>
              </a:rPr>
              <a:t>6</a:t>
            </a:r>
            <a:r>
              <a:rPr lang="en-GB" sz="2400" dirty="0" smtClean="0">
                <a:latin typeface="Comic Sans MS" pitchFamily="66" charset="0"/>
              </a:rPr>
              <a:t>.vacation, </a:t>
            </a:r>
            <a:r>
              <a:rPr lang="en-GB" sz="2400" b="1" dirty="0" smtClean="0">
                <a:latin typeface="Comic Sans MS" pitchFamily="66" charset="0"/>
              </a:rPr>
              <a:t>7</a:t>
            </a:r>
            <a:r>
              <a:rPr lang="en-GB" sz="2400" dirty="0" smtClean="0">
                <a:latin typeface="Comic Sans MS" pitchFamily="66" charset="0"/>
              </a:rPr>
              <a:t>.redundancies, </a:t>
            </a:r>
            <a:r>
              <a:rPr lang="en-GB" sz="2400" b="1" dirty="0" smtClean="0">
                <a:latin typeface="Comic Sans MS" pitchFamily="66" charset="0"/>
              </a:rPr>
              <a:t>8</a:t>
            </a:r>
            <a:r>
              <a:rPr lang="en-GB" sz="2400" dirty="0" smtClean="0">
                <a:latin typeface="Comic Sans MS" pitchFamily="66" charset="0"/>
              </a:rPr>
              <a:t>.sick leave</a:t>
            </a:r>
            <a:endParaRPr lang="el-GR" sz="2400" dirty="0" smtClean="0">
              <a:latin typeface="Comic Sans MS" pitchFamily="66" charset="0"/>
            </a:endParaRPr>
          </a:p>
          <a:p>
            <a:pPr lvl="0"/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 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43174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43702" y="6429396"/>
            <a:ext cx="500066" cy="428604"/>
          </a:xfrm>
          <a:prstGeom prst="rect">
            <a:avLst/>
          </a:prstGeom>
        </p:spPr>
      </p:pic>
      <p:pic>
        <p:nvPicPr>
          <p:cNvPr id="7" name="6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000760" y="6429396"/>
            <a:ext cx="500066" cy="42860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5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85720" y="1142984"/>
            <a:ext cx="8358246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Ex.1</a:t>
            </a:r>
            <a:r>
              <a:rPr lang="en-GB" sz="2400" b="1" dirty="0" smtClean="0">
                <a:latin typeface="Comic Sans MS" pitchFamily="66" charset="0"/>
                <a:sym typeface="Wingdings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.goes,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.are having,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.is opening,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.open,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.types,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.is interviewing,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.is ringing,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.get up, </a:t>
            </a:r>
            <a:r>
              <a:rPr lang="en-US" sz="2400" b="1" dirty="0" smtClean="0">
                <a:latin typeface="Comic Sans MS" pitchFamily="66" charset="0"/>
              </a:rPr>
              <a:t>9</a:t>
            </a:r>
            <a:r>
              <a:rPr lang="en-US" sz="2400" dirty="0" smtClean="0">
                <a:latin typeface="Comic Sans MS" pitchFamily="66" charset="0"/>
              </a:rPr>
              <a:t>.visits, </a:t>
            </a:r>
            <a:r>
              <a:rPr lang="en-US" sz="2400" b="1" dirty="0" smtClean="0">
                <a:latin typeface="Comic Sans MS" pitchFamily="66" charset="0"/>
              </a:rPr>
              <a:t>10</a:t>
            </a:r>
            <a:r>
              <a:rPr lang="en-US" sz="2400" dirty="0" smtClean="0">
                <a:latin typeface="Comic Sans MS" pitchFamily="66" charset="0"/>
              </a:rPr>
              <a:t>.is studying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Ex.2</a:t>
            </a:r>
            <a:endParaRPr lang="en-GB" sz="2400" b="1" dirty="0" smtClean="0">
              <a:latin typeface="Comic Sans MS" pitchFamily="66" charset="0"/>
              <a:sym typeface="Wingdings"/>
            </a:endParaRP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.at the moment,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.every Sunday,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.right now,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.in the morning,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.at the moment, </a:t>
            </a: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.Listen, </a:t>
            </a:r>
          </a:p>
          <a:p>
            <a:pPr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.in the summer,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.on Sundays, </a:t>
            </a:r>
            <a:r>
              <a:rPr lang="en-US" sz="2400" b="1" dirty="0" smtClean="0">
                <a:latin typeface="Comic Sans MS" pitchFamily="66" charset="0"/>
              </a:rPr>
              <a:t>9</a:t>
            </a:r>
            <a:r>
              <a:rPr lang="en-US" sz="2400" dirty="0" smtClean="0">
                <a:latin typeface="Comic Sans MS" pitchFamily="66" charset="0"/>
              </a:rPr>
              <a:t>.now, </a:t>
            </a:r>
            <a:r>
              <a:rPr lang="en-US" sz="2400" b="1" dirty="0" smtClean="0">
                <a:latin typeface="Comic Sans MS" pitchFamily="66" charset="0"/>
              </a:rPr>
              <a:t>10</a:t>
            </a:r>
            <a:r>
              <a:rPr lang="en-US" sz="2400" dirty="0" smtClean="0">
                <a:latin typeface="Comic Sans MS" pitchFamily="66" charset="0"/>
              </a:rPr>
              <a:t>.in the morning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 </a:t>
            </a:r>
            <a:endParaRPr lang="el-GR" sz="2400" dirty="0" smtClean="0">
              <a:latin typeface="Comic Sans MS" pitchFamily="66" charset="0"/>
            </a:endParaRPr>
          </a:p>
          <a:p>
            <a:pPr>
              <a:lnSpc>
                <a:spcPct val="150000"/>
              </a:lnSpc>
            </a:pPr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80898" name="WordArt 2"/>
          <p:cNvSpPr>
            <a:spLocks noChangeArrowheads="1" noChangeShapeType="1" noTextEdit="1"/>
          </p:cNvSpPr>
          <p:nvPr/>
        </p:nvSpPr>
        <p:spPr bwMode="auto">
          <a:xfrm>
            <a:off x="3500430" y="500042"/>
            <a:ext cx="2286016" cy="42862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C. </a:t>
            </a:r>
            <a:r>
              <a:rPr lang="en-US" sz="900" kern="10" spc="0" dirty="0" err="1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Practising</a:t>
            </a:r>
            <a:r>
              <a:rPr lang="en-US" sz="9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 Language</a:t>
            </a:r>
            <a:endParaRPr lang="el-GR" sz="9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488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43702" y="6429396"/>
            <a:ext cx="500066" cy="428604"/>
          </a:xfrm>
          <a:prstGeom prst="rect">
            <a:avLst/>
          </a:prstGeom>
        </p:spPr>
      </p:pic>
      <p:pic>
        <p:nvPicPr>
          <p:cNvPr id="8" name="7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000760" y="6429396"/>
            <a:ext cx="500066" cy="428604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6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357158" y="642918"/>
            <a:ext cx="8358246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GB" sz="2400" b="1" dirty="0" smtClean="0">
                <a:solidFill>
                  <a:schemeClr val="accent6">
                    <a:lumMod val="75000"/>
                  </a:schemeClr>
                </a:solidFill>
                <a:latin typeface="Comic Sans MS" pitchFamily="66" charset="0"/>
                <a:ea typeface="Times New Roman" pitchFamily="18" charset="0"/>
                <a:cs typeface="Arial" pitchFamily="34" charset="0"/>
                <a:sym typeface="Wingdings" pitchFamily="2" charset="2"/>
              </a:rPr>
              <a:t>Ex.5</a:t>
            </a:r>
          </a:p>
          <a:p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lvl="0"/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 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graphicFrame>
        <p:nvGraphicFramePr>
          <p:cNvPr id="6" name="5 - Πίνακας"/>
          <p:cNvGraphicFramePr>
            <a:graphicFrameLocks noGrp="1"/>
          </p:cNvGraphicFramePr>
          <p:nvPr/>
        </p:nvGraphicFramePr>
        <p:xfrm>
          <a:off x="285720" y="1571612"/>
          <a:ext cx="8501122" cy="4214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0561"/>
                <a:gridCol w="4250561"/>
              </a:tblGrid>
              <a:tr h="421484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2:10    It's ten past two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9:15    It's a quarter past nine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3:20    It's twenty past three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5:50    It's ten to six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7:45    It's a quarter to eight</a:t>
                      </a:r>
                      <a:endParaRPr lang="el-GR" sz="2000" dirty="0" smtClean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2000" dirty="0" smtClean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2000" dirty="0" smtClean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l-GR" sz="20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4:10      It's ten past four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6:30      It's half past six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10:00    It's ten o'clock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10:40    It's twenty to eleven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12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:25    </a:t>
                      </a:r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It's twenty five past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2000" dirty="0" smtClean="0">
                          <a:solidFill>
                            <a:schemeClr val="tx1"/>
                          </a:solidFill>
                          <a:latin typeface="Comic Sans MS" pitchFamily="66" charset="0"/>
                        </a:rPr>
                        <a:t>           twelve </a:t>
                      </a:r>
                      <a:endParaRPr lang="el-GR" sz="2000" dirty="0" smtClean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l-GR" sz="2000" dirty="0" smtClean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endParaRPr lang="el-GR" sz="2000" dirty="0">
                        <a:solidFill>
                          <a:schemeClr val="tx1"/>
                        </a:solidFill>
                        <a:latin typeface="Comic Sans MS" pitchFamily="66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7" name="6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43702" y="6429396"/>
            <a:ext cx="500066" cy="428604"/>
          </a:xfrm>
          <a:prstGeom prst="rect">
            <a:avLst/>
          </a:prstGeom>
        </p:spPr>
      </p:pic>
      <p:pic>
        <p:nvPicPr>
          <p:cNvPr id="9" name="8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000760" y="6429396"/>
            <a:ext cx="500066" cy="428604"/>
          </a:xfrm>
          <a:prstGeom prst="rect">
            <a:avLst/>
          </a:prstGeom>
        </p:spPr>
      </p:pic>
    </p:spTree>
  </p:cSld>
  <p:clrMapOvr>
    <a:masterClrMapping/>
  </p:clrMapOvr>
  <p:transition advClick="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5</a:t>
            </a:r>
            <a:endParaRPr lang="el-GR" dirty="0"/>
          </a:p>
        </p:txBody>
      </p:sp>
      <p:sp>
        <p:nvSpPr>
          <p:cNvPr id="3" name="2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7</a:t>
            </a:fld>
            <a:endParaRPr lang="el-GR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00034" y="1571612"/>
            <a:ext cx="835824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1</a:t>
            </a:r>
            <a:r>
              <a:rPr lang="en-US" sz="2400" dirty="0" smtClean="0">
                <a:latin typeface="Comic Sans MS" pitchFamily="66" charset="0"/>
              </a:rPr>
              <a:t>.the, </a:t>
            </a:r>
            <a:r>
              <a:rPr lang="en-US" sz="2400" b="1" dirty="0" smtClean="0">
                <a:latin typeface="Comic Sans MS" pitchFamily="66" charset="0"/>
              </a:rPr>
              <a:t>2</a:t>
            </a:r>
            <a:r>
              <a:rPr lang="en-US" sz="2400" dirty="0" smtClean="0">
                <a:latin typeface="Comic Sans MS" pitchFamily="66" charset="0"/>
              </a:rPr>
              <a:t>.don't, </a:t>
            </a:r>
            <a:r>
              <a:rPr lang="en-US" sz="2400" b="1" dirty="0" smtClean="0">
                <a:latin typeface="Comic Sans MS" pitchFamily="66" charset="0"/>
              </a:rPr>
              <a:t>3</a:t>
            </a:r>
            <a:r>
              <a:rPr lang="en-US" sz="2400" dirty="0" smtClean="0">
                <a:latin typeface="Comic Sans MS" pitchFamily="66" charset="0"/>
              </a:rPr>
              <a:t>.day, </a:t>
            </a:r>
            <a:r>
              <a:rPr lang="en-US" sz="2400" b="1" dirty="0" smtClean="0">
                <a:latin typeface="Comic Sans MS" pitchFamily="66" charset="0"/>
              </a:rPr>
              <a:t>4</a:t>
            </a:r>
            <a:r>
              <a:rPr lang="en-US" sz="2400" dirty="0" smtClean="0">
                <a:latin typeface="Comic Sans MS" pitchFamily="66" charset="0"/>
              </a:rPr>
              <a:t>.to, </a:t>
            </a:r>
            <a:r>
              <a:rPr lang="en-US" sz="2400" b="1" dirty="0" smtClean="0">
                <a:latin typeface="Comic Sans MS" pitchFamily="66" charset="0"/>
              </a:rPr>
              <a:t>5</a:t>
            </a:r>
            <a:r>
              <a:rPr lang="en-US" sz="2400" dirty="0" smtClean="0">
                <a:latin typeface="Comic Sans MS" pitchFamily="66" charset="0"/>
              </a:rPr>
              <a:t>.every, </a:t>
            </a:r>
          </a:p>
          <a:p>
            <a:pPr algn="ctr">
              <a:lnSpc>
                <a:spcPct val="150000"/>
              </a:lnSpc>
            </a:pPr>
            <a:r>
              <a:rPr lang="en-US" sz="2400" b="1" dirty="0" smtClean="0">
                <a:latin typeface="Comic Sans MS" pitchFamily="66" charset="0"/>
              </a:rPr>
              <a:t>6</a:t>
            </a:r>
            <a:r>
              <a:rPr lang="en-US" sz="2400" dirty="0" smtClean="0">
                <a:latin typeface="Comic Sans MS" pitchFamily="66" charset="0"/>
              </a:rPr>
              <a:t>.workers, </a:t>
            </a:r>
            <a:r>
              <a:rPr lang="en-US" sz="2400" b="1" dirty="0" smtClean="0">
                <a:latin typeface="Comic Sans MS" pitchFamily="66" charset="0"/>
              </a:rPr>
              <a:t>7</a:t>
            </a:r>
            <a:r>
              <a:rPr lang="en-US" sz="2400" dirty="0" smtClean="0">
                <a:latin typeface="Comic Sans MS" pitchFamily="66" charset="0"/>
              </a:rPr>
              <a:t>.and/but, </a:t>
            </a:r>
            <a:r>
              <a:rPr lang="en-US" sz="2400" b="1" dirty="0" smtClean="0">
                <a:latin typeface="Comic Sans MS" pitchFamily="66" charset="0"/>
              </a:rPr>
              <a:t>8</a:t>
            </a:r>
            <a:r>
              <a:rPr lang="en-US" sz="2400" dirty="0" smtClean="0">
                <a:latin typeface="Comic Sans MS" pitchFamily="66" charset="0"/>
              </a:rPr>
              <a:t>.do, </a:t>
            </a:r>
            <a:r>
              <a:rPr lang="en-US" sz="2400" b="1" dirty="0" smtClean="0">
                <a:latin typeface="Comic Sans MS" pitchFamily="66" charset="0"/>
              </a:rPr>
              <a:t>9</a:t>
            </a:r>
            <a:r>
              <a:rPr lang="en-US" sz="2400" dirty="0" smtClean="0">
                <a:latin typeface="Comic Sans MS" pitchFamily="66" charset="0"/>
              </a:rPr>
              <a:t>.past/to, </a:t>
            </a:r>
            <a:r>
              <a:rPr lang="en-US" sz="2400" b="1" dirty="0" smtClean="0">
                <a:latin typeface="Comic Sans MS" pitchFamily="66" charset="0"/>
              </a:rPr>
              <a:t>10</a:t>
            </a:r>
            <a:r>
              <a:rPr lang="en-US" sz="2400" dirty="0" smtClean="0">
                <a:latin typeface="Comic Sans MS" pitchFamily="66" charset="0"/>
              </a:rPr>
              <a:t>.the </a:t>
            </a:r>
            <a:endParaRPr lang="el-GR" sz="2400" dirty="0" smtClean="0">
              <a:latin typeface="Comic Sans MS" pitchFamily="66" charset="0"/>
            </a:endParaRPr>
          </a:p>
          <a:p>
            <a:pPr lvl="0">
              <a:lnSpc>
                <a:spcPct val="150000"/>
              </a:lnSpc>
            </a:pPr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latin typeface="Comic Sans MS" pitchFamily="66" charset="0"/>
              </a:rPr>
              <a:t> </a:t>
            </a:r>
          </a:p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GB" sz="2400" b="1" dirty="0" smtClean="0">
              <a:solidFill>
                <a:schemeClr val="accent6">
                  <a:lumMod val="75000"/>
                </a:schemeClr>
              </a:solidFill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i="0" u="none" strike="noStrike" cap="none" normalizeH="0" baseline="0" dirty="0" smtClean="0">
              <a:ln>
                <a:noFill/>
              </a:ln>
              <a:effectLst/>
              <a:latin typeface="Comic Sans MS" pitchFamily="66" charset="0"/>
              <a:ea typeface="Times New Roman" pitchFamily="18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3071802" y="571480"/>
            <a:ext cx="3214710" cy="500066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0"/>
            <a:r>
              <a:rPr lang="en-US" sz="9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CCFF"/>
                </a:solidFill>
                <a:effectLst/>
                <a:latin typeface="Comic Sans MS"/>
              </a:rPr>
              <a:t>D. Language Game</a:t>
            </a:r>
            <a:endParaRPr lang="el-GR" sz="9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99CCFF"/>
              </a:solidFill>
              <a:effectLst/>
              <a:latin typeface="Comic Sans MS"/>
            </a:endParaRPr>
          </a:p>
        </p:txBody>
      </p:sp>
      <p:pic>
        <p:nvPicPr>
          <p:cNvPr id="6" name="5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28926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- Εικόνα" descr="or1.jpg">
            <a:hlinkClick r:id="" action="ppaction://hlinkshowjump?jump=previous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6000760" y="6429396"/>
            <a:ext cx="500066" cy="428604"/>
          </a:xfrm>
          <a:prstGeom prst="rect">
            <a:avLst/>
          </a:prstGeom>
        </p:spPr>
      </p:pic>
      <p:pic>
        <p:nvPicPr>
          <p:cNvPr id="8" name="7 - Εικόνα" descr="or1.jpg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643702" y="6429396"/>
            <a:ext cx="500066" cy="42860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4 - Εικόνα" descr="http://www.tradesmartu.com/blog/wp-content/uploads/2015/01/Cartoon-stop.jpeg">
            <a:hlinkClick r:id="" action="ppaction://hlinkshowjump?jump=endshow"/>
          </p:cNvPr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86380" y="6339840"/>
            <a:ext cx="785818" cy="518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l-GR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0" y="20415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l-GR" dirty="0"/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l-G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l-G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WordArt 2"/>
          <p:cNvSpPr>
            <a:spLocks noChangeArrowheads="1" noChangeShapeType="1" noTextEdit="1"/>
          </p:cNvSpPr>
          <p:nvPr/>
        </p:nvSpPr>
        <p:spPr bwMode="auto">
          <a:xfrm>
            <a:off x="1357290" y="1857364"/>
            <a:ext cx="6000792" cy="2928958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noFill/>
                  <a:round/>
                  <a:headEnd/>
                  <a:tailEnd/>
                </a:ln>
                <a:solidFill>
                  <a:schemeClr val="accent3">
                    <a:lumMod val="75000"/>
                  </a:schemeClr>
                </a:solidFill>
                <a:effectLst>
                  <a:outerShdw dist="53882" dir="2700000" algn="ctr" rotWithShape="0">
                    <a:srgbClr val="C0C0C0">
                      <a:alpha val="80000"/>
                    </a:srgbClr>
                  </a:outerShdw>
                </a:effectLst>
                <a:latin typeface="Times New Roman"/>
                <a:cs typeface="Times New Roman"/>
              </a:rPr>
              <a:t>Thank You</a:t>
            </a:r>
            <a:endParaRPr lang="el-GR" sz="3600" kern="10" spc="0" dirty="0">
              <a:ln w="9525">
                <a:noFill/>
                <a:round/>
                <a:headEnd/>
                <a:tailEnd/>
              </a:ln>
              <a:solidFill>
                <a:schemeClr val="accent3">
                  <a:lumMod val="75000"/>
                </a:schemeClr>
              </a:solidFill>
              <a:effectLst>
                <a:outerShdw dist="53882" dir="2700000" algn="ctr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12" name="11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ED75FF-A3C0-499A-9217-1913B52D3B53}" type="slidenum">
              <a:rPr lang="el-GR" smtClean="0"/>
              <a:pPr/>
              <a:t>8</a:t>
            </a:fld>
            <a:endParaRPr lang="el-GR" dirty="0"/>
          </a:p>
        </p:txBody>
      </p:sp>
      <p:sp>
        <p:nvSpPr>
          <p:cNvPr id="14" name="1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Unit 1</a:t>
            </a:r>
            <a:endParaRPr lang="el-GR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</TotalTime>
  <Words>208</Words>
  <Application>Microsoft Office PowerPoint</Application>
  <PresentationFormat>Προβολή στην οθόνη (4:3)</PresentationFormat>
  <Paragraphs>135</Paragraphs>
  <Slides>8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9" baseType="lpstr">
      <vt:lpstr>Θέμα του Office</vt:lpstr>
      <vt:lpstr>Διαφάνεια 1</vt:lpstr>
      <vt:lpstr>Διαφάνεια 2</vt:lpstr>
      <vt:lpstr>Διαφάνεια 3</vt:lpstr>
      <vt:lpstr>Διαφάνεια 4</vt:lpstr>
      <vt:lpstr>Διαφάνεια 5</vt:lpstr>
      <vt:lpstr>Διαφάνεια 6</vt:lpstr>
      <vt:lpstr>Διαφάνεια 7</vt:lpstr>
      <vt:lpstr>Διαφάνεια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dell-pc</dc:creator>
  <cp:lastModifiedBy>user</cp:lastModifiedBy>
  <cp:revision>91</cp:revision>
  <dcterms:created xsi:type="dcterms:W3CDTF">2016-09-14T09:07:06Z</dcterms:created>
  <dcterms:modified xsi:type="dcterms:W3CDTF">2019-02-05T19:08:56Z</dcterms:modified>
</cp:coreProperties>
</file>