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2"/>
  </p:notesMasterIdLst>
  <p:sldIdLst>
    <p:sldId id="256" r:id="rId2"/>
    <p:sldId id="282" r:id="rId3"/>
    <p:sldId id="279" r:id="rId4"/>
    <p:sldId id="258" r:id="rId5"/>
    <p:sldId id="283" r:id="rId6"/>
    <p:sldId id="260" r:id="rId7"/>
    <p:sldId id="280" r:id="rId8"/>
    <p:sldId id="268" r:id="rId9"/>
    <p:sldId id="269" r:id="rId10"/>
    <p:sldId id="271" r:id="rId11"/>
    <p:sldId id="272" r:id="rId12"/>
    <p:sldId id="284" r:id="rId13"/>
    <p:sldId id="274" r:id="rId14"/>
    <p:sldId id="285" r:id="rId15"/>
    <p:sldId id="287" r:id="rId16"/>
    <p:sldId id="288" r:id="rId17"/>
    <p:sldId id="289" r:id="rId18"/>
    <p:sldId id="291" r:id="rId19"/>
    <p:sldId id="276" r:id="rId20"/>
    <p:sldId id="277" r:id="rId21"/>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02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511602-8BB2-486E-8617-AC27EF30E54B}" type="datetimeFigureOut">
              <a:rPr lang="el-GR" smtClean="0"/>
              <a:pPr/>
              <a:t>23/3/2021</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4B502E-2D41-4F2D-B4CE-613EA22F0D2C}"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1"/>
      </p:bgRef>
    </p:bg>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AD40A188-3FDD-404F-B3D0-249E7431AE44}" type="slidenum">
              <a:rPr lang="el-GR" smtClean="0"/>
              <a:pPr/>
              <a:t>‹#›</a:t>
            </a:fld>
            <a:endParaRPr lang="el-GR"/>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ppt_x</p:attrName>
                                        </p:attrNameLst>
                                      </p:cBhvr>
                                      <p:tavLst>
                                        <p:tav tm="0">
                                          <p:val>
                                            <p:strVal val="#ppt_x-.2"/>
                                          </p:val>
                                        </p:tav>
                                        <p:tav tm="100000">
                                          <p:val>
                                            <p:strVal val="#ppt_x"/>
                                          </p:val>
                                        </p:tav>
                                      </p:tavLst>
                                    </p:anim>
                                    <p:anim calcmode="lin" valueType="num">
                                      <p:cBhvr>
                                        <p:cTn id="8"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9" dur="1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9">
                                            <p:txEl>
                                              <p:pRg st="0" end="0"/>
                                            </p:txEl>
                                          </p:spTgt>
                                        </p:tgtEl>
                                        <p:attrNameLst>
                                          <p:attrName>style.visibility</p:attrName>
                                        </p:attrNameLst>
                                      </p:cBhvr>
                                      <p:to>
                                        <p:strVal val="visible"/>
                                      </p:to>
                                    </p:set>
                                    <p:animEffect transition="in" filter="fade">
                                      <p:cBhvr>
                                        <p:cTn id="14" dur="500"/>
                                        <p:tgtEl>
                                          <p:spTgt spid="9">
                                            <p:txEl>
                                              <p:pRg st="0" end="0"/>
                                            </p:txEl>
                                          </p:spTgt>
                                        </p:tgtEl>
                                      </p:cBhvr>
                                    </p:animEffect>
                                    <p:anim calcmode="lin" valueType="num">
                                      <p:cBhvr>
                                        <p:cTn id="15"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9">
                                            <p:txEl>
                                              <p:pRg st="0" end="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8"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85ADBCC-4A90-4696-92BF-7F5F8F421115}" type="slidenum">
              <a:rPr lang="el-GR" smtClean="0"/>
              <a:pPr/>
              <a:t>‹#›</a:t>
            </a:fld>
            <a:endParaRPr lang="el-GR"/>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BB93B91-CA40-4510-ABA1-0C1B5C90635D}" type="slidenum">
              <a:rPr lang="el-GR" smtClean="0"/>
              <a:pPr/>
              <a:t>‹#›</a:t>
            </a:fld>
            <a:endParaRPr lang="el-G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9FD4FD0-3F5E-42DA-9A95-47C09ACFAF33}" type="slidenum">
              <a:rPr lang="el-GR" smtClean="0"/>
              <a:pPr/>
              <a:t>‹#›</a:t>
            </a:fld>
            <a:endParaRPr lang="el-GR"/>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a:xfrm>
            <a:off x="800100" y="6172200"/>
            <a:ext cx="4000500" cy="457200"/>
          </a:xfrm>
        </p:spPr>
        <p:txBody>
          <a:bodyPr/>
          <a:lstStyle/>
          <a:p>
            <a:endParaRPr lang="el-GR"/>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0355445A-0721-4FDD-8DAE-9EBC8974ECE6}"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EEB8F94-BDD7-47F0-B68A-DAE0555F6DAC}" type="slidenum">
              <a:rPr lang="el-GR" smtClean="0"/>
              <a:pPr/>
              <a:t>‹#›</a:t>
            </a:fld>
            <a:endParaRPr lang="el-GR"/>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F13A0F8-66A6-4D9A-8187-9FD1235A4F6E}" type="slidenum">
              <a:rPr lang="el-GR" smtClean="0"/>
              <a:pPr/>
              <a:t>‹#›</a:t>
            </a:fld>
            <a:endParaRPr lang="el-GR"/>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E213CF7C-A066-44CA-8906-DBBEB11E061E}" type="slidenum">
              <a:rPr lang="el-GR" smtClean="0"/>
              <a:pPr/>
              <a:t>‹#›</a:t>
            </a:fld>
            <a:endParaRPr lang="el-G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E243E00E-215A-4FA8-9D73-5912BB22C854}" type="slidenum">
              <a:rPr lang="el-GR" smtClean="0"/>
              <a:pPr/>
              <a:t>‹#›</a:t>
            </a:fld>
            <a:endParaRPr lang="el-G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F7CEA9D-5598-4A57-9BFF-0D4BAD6B6C4B}" type="slidenum">
              <a:rPr lang="el-GR" smtClean="0"/>
              <a:pPr/>
              <a:t>‹#›</a:t>
            </a:fld>
            <a:endParaRPr lang="el-GR"/>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a:xfrm>
            <a:off x="914400" y="6172200"/>
            <a:ext cx="3886200" cy="457200"/>
          </a:xfrm>
        </p:spPr>
        <p:txBody>
          <a:bodyPr/>
          <a:lstStyle/>
          <a:p>
            <a:endParaRPr lang="el-GR"/>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05893048-9511-4AD0-B778-D2276343C0FC}" type="slidenum">
              <a:rPr lang="el-GR" smtClean="0"/>
              <a:pPr/>
              <a:t>‹#›</a:t>
            </a:fld>
            <a:endParaRPr lang="el-GR"/>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endParaRPr lang="el-G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l-GR"/>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E1781414-24A9-461C-B60C-94EB2DB7E7B4}"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p:cTn id="7" dur="1000" fill="hold"/>
                                        <p:tgtEl>
                                          <p:spTgt spid="22"/>
                                        </p:tgtEl>
                                        <p:attrNameLst>
                                          <p:attrName>ppt_x</p:attrName>
                                        </p:attrNameLst>
                                      </p:cBhvr>
                                      <p:tavLst>
                                        <p:tav tm="0">
                                          <p:val>
                                            <p:strVal val="#ppt_x-.2"/>
                                          </p:val>
                                        </p:tav>
                                        <p:tav tm="100000">
                                          <p:val>
                                            <p:strVal val="#ppt_x"/>
                                          </p:val>
                                        </p:tav>
                                      </p:tavLst>
                                    </p:anim>
                                    <p:anim calcmode="lin" valueType="num">
                                      <p:cBhvr>
                                        <p:cTn id="8" dur="1000" fill="hold"/>
                                        <p:tgtEl>
                                          <p:spTgt spid="2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2"/>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3">
                                            <p:txEl>
                                              <p:pRg st="0" end="0"/>
                                            </p:txEl>
                                          </p:spTgt>
                                        </p:tgtEl>
                                        <p:attrNameLst>
                                          <p:attrName>style.visibility</p:attrName>
                                        </p:attrNameLst>
                                      </p:cBhvr>
                                      <p:to>
                                        <p:strVal val="visible"/>
                                      </p:to>
                                    </p:set>
                                    <p:animEffect transition="in" filter="fade">
                                      <p:cBhvr>
                                        <p:cTn id="14" dur="500"/>
                                        <p:tgtEl>
                                          <p:spTgt spid="13">
                                            <p:txEl>
                                              <p:pRg st="0" end="0"/>
                                            </p:txEl>
                                          </p:spTgt>
                                        </p:tgtEl>
                                      </p:cBhvr>
                                    </p:animEffect>
                                    <p:anim calcmode="lin" valueType="num">
                                      <p:cBhvr>
                                        <p:cTn id="15"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3">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13">
                                            <p:txEl>
                                              <p:pRg st="1" end="1"/>
                                            </p:txEl>
                                          </p:spTgt>
                                        </p:tgtEl>
                                        <p:attrNameLst>
                                          <p:attrName>style.visibility</p:attrName>
                                        </p:attrNameLst>
                                      </p:cBhvr>
                                      <p:to>
                                        <p:strVal val="visible"/>
                                      </p:to>
                                    </p:set>
                                    <p:animEffect transition="in" filter="fade">
                                      <p:cBhvr>
                                        <p:cTn id="19" dur="500"/>
                                        <p:tgtEl>
                                          <p:spTgt spid="13">
                                            <p:txEl>
                                              <p:pRg st="1" end="1"/>
                                            </p:txEl>
                                          </p:spTgt>
                                        </p:tgtEl>
                                      </p:cBhvr>
                                    </p:animEffect>
                                    <p:anim calcmode="lin" valueType="num">
                                      <p:cBhvr>
                                        <p:cTn id="20"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13">
                                            <p:txEl>
                                              <p:pRg st="1" end="1"/>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13">
                                            <p:txEl>
                                              <p:pRg st="2" end="2"/>
                                            </p:txEl>
                                          </p:spTgt>
                                        </p:tgtEl>
                                        <p:attrNameLst>
                                          <p:attrName>style.visibility</p:attrName>
                                        </p:attrNameLst>
                                      </p:cBhvr>
                                      <p:to>
                                        <p:strVal val="visible"/>
                                      </p:to>
                                    </p:set>
                                    <p:animEffect transition="in" filter="fade">
                                      <p:cBhvr>
                                        <p:cTn id="24" dur="500"/>
                                        <p:tgtEl>
                                          <p:spTgt spid="13">
                                            <p:txEl>
                                              <p:pRg st="2" end="2"/>
                                            </p:txEl>
                                          </p:spTgt>
                                        </p:tgtEl>
                                      </p:cBhvr>
                                    </p:animEffect>
                                    <p:anim calcmode="lin" valueType="num">
                                      <p:cBhvr>
                                        <p:cTn id="25" dur="500" fill="hold"/>
                                        <p:tgtEl>
                                          <p:spTgt spid="13">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13">
                                            <p:txEl>
                                              <p:pRg st="2" end="2"/>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13">
                                            <p:txEl>
                                              <p:pRg st="3" end="3"/>
                                            </p:txEl>
                                          </p:spTgt>
                                        </p:tgtEl>
                                        <p:attrNameLst>
                                          <p:attrName>style.visibility</p:attrName>
                                        </p:attrNameLst>
                                      </p:cBhvr>
                                      <p:to>
                                        <p:strVal val="visible"/>
                                      </p:to>
                                    </p:set>
                                    <p:animEffect transition="in" filter="fade">
                                      <p:cBhvr>
                                        <p:cTn id="29" dur="500"/>
                                        <p:tgtEl>
                                          <p:spTgt spid="13">
                                            <p:txEl>
                                              <p:pRg st="3" end="3"/>
                                            </p:txEl>
                                          </p:spTgt>
                                        </p:tgtEl>
                                      </p:cBhvr>
                                    </p:animEffect>
                                    <p:anim calcmode="lin" valueType="num">
                                      <p:cBhvr>
                                        <p:cTn id="30" dur="500" fill="hold"/>
                                        <p:tgtEl>
                                          <p:spTgt spid="13">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13">
                                            <p:txEl>
                                              <p:pRg st="3" end="3"/>
                                            </p:txEl>
                                          </p:spTgt>
                                        </p:tgtEl>
                                        <p:attrNameLst>
                                          <p:attrName>ppt_y</p:attrName>
                                        </p:attrNameLst>
                                      </p:cBhvr>
                                      <p:tavLst>
                                        <p:tav tm="0">
                                          <p:val>
                                            <p:strVal val="#ppt_y+.05"/>
                                          </p:val>
                                        </p:tav>
                                        <p:tav tm="100000">
                                          <p:val>
                                            <p:strVal val="#ppt_y"/>
                                          </p:val>
                                        </p:tav>
                                      </p:tavLst>
                                    </p:anim>
                                  </p:childTnLst>
                                </p:cTn>
                              </p:par>
                              <p:par>
                                <p:cTn id="32" presetID="44" presetClass="entr" presetSubtype="0" fill="hold" grpId="0" nodeType="withEffect">
                                  <p:stCondLst>
                                    <p:cond delay="0"/>
                                  </p:stCondLst>
                                  <p:childTnLst>
                                    <p:set>
                                      <p:cBhvr>
                                        <p:cTn id="33" dur="1" fill="hold">
                                          <p:stCondLst>
                                            <p:cond delay="0"/>
                                          </p:stCondLst>
                                        </p:cTn>
                                        <p:tgtEl>
                                          <p:spTgt spid="13">
                                            <p:txEl>
                                              <p:pRg st="4" end="4"/>
                                            </p:txEl>
                                          </p:spTgt>
                                        </p:tgtEl>
                                        <p:attrNameLst>
                                          <p:attrName>style.visibility</p:attrName>
                                        </p:attrNameLst>
                                      </p:cBhvr>
                                      <p:to>
                                        <p:strVal val="visible"/>
                                      </p:to>
                                    </p:set>
                                    <p:animEffect transition="in" filter="fade">
                                      <p:cBhvr>
                                        <p:cTn id="34" dur="500"/>
                                        <p:tgtEl>
                                          <p:spTgt spid="13">
                                            <p:txEl>
                                              <p:pRg st="4" end="4"/>
                                            </p:txEl>
                                          </p:spTgt>
                                        </p:tgtEl>
                                      </p:cBhvr>
                                    </p:animEffect>
                                    <p:anim calcmode="lin" valueType="num">
                                      <p:cBhvr>
                                        <p:cTn id="35" dur="500" fill="hold"/>
                                        <p:tgtEl>
                                          <p:spTgt spid="13">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13">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13" grpId="0" build="p"/>
    </p:bldLst>
  </p:timing>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helex.gr/bonds" TargetMode="External"/><Relationship Id="rId2" Type="http://schemas.openxmlformats.org/officeDocument/2006/relationships/hyperlink" Target="http://www.helex.gr/stocks" TargetMode="External"/><Relationship Id="rId1" Type="http://schemas.openxmlformats.org/officeDocument/2006/relationships/slideLayout" Target="../slideLayouts/slideLayout2.xml"/><Relationship Id="rId5" Type="http://schemas.openxmlformats.org/officeDocument/2006/relationships/hyperlink" Target="http://www.helex.gr/derivatives" TargetMode="External"/><Relationship Id="rId4" Type="http://schemas.openxmlformats.org/officeDocument/2006/relationships/hyperlink" Target="http://www.helex.gr/etfs"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p:txBody>
          <a:bodyPr/>
          <a:lstStyle/>
          <a:p>
            <a:r>
              <a:rPr lang="el-GR" b="1" dirty="0"/>
              <a:t>«Ελληνικά Χρηματιστήρια Ανώνυμη Εταιρία Συμμετοχών Α.Ε» (ΕΧΑΕ)</a:t>
            </a:r>
          </a:p>
        </p:txBody>
      </p:sp>
      <p:sp>
        <p:nvSpPr>
          <p:cNvPr id="2050" name="Rectangle 2"/>
          <p:cNvSpPr>
            <a:spLocks noGrp="1" noChangeArrowheads="1"/>
          </p:cNvSpPr>
          <p:nvPr>
            <p:ph type="ctrTitle"/>
          </p:nvPr>
        </p:nvSpPr>
        <p:spPr/>
        <p:txBody>
          <a:bodyPr/>
          <a:lstStyle/>
          <a:p>
            <a:pPr algn="ctr"/>
            <a:r>
              <a:rPr lang="el-GR" b="1"/>
              <a:t>ΧΡΗΜΑΤΙΣΤΗΡΙΑΚΗ ΑΓΟΡΑ</a:t>
            </a:r>
          </a:p>
        </p:txBody>
      </p:sp>
      <p:sp>
        <p:nvSpPr>
          <p:cNvPr id="4" name="3 - Θέση αριθμού διαφάνειας"/>
          <p:cNvSpPr>
            <a:spLocks noGrp="1"/>
          </p:cNvSpPr>
          <p:nvPr>
            <p:ph type="sldNum" sz="quarter" idx="12"/>
          </p:nvPr>
        </p:nvSpPr>
        <p:spPr/>
        <p:txBody>
          <a:bodyPr/>
          <a:lstStyle/>
          <a:p>
            <a:fld id="{AD40A188-3FDD-404F-B3D0-249E7431AE44}" type="slidenum">
              <a:rPr lang="el-GR" smtClean="0"/>
              <a:pPr/>
              <a:t>1</a:t>
            </a:fld>
            <a:endParaRPr lang="el-G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l-GR" dirty="0">
                <a:solidFill>
                  <a:srgbClr val="FF0000"/>
                </a:solidFill>
              </a:rPr>
              <a:t>Αρμοδιότητες του Δ.Σ</a:t>
            </a:r>
          </a:p>
        </p:txBody>
      </p:sp>
      <p:sp>
        <p:nvSpPr>
          <p:cNvPr id="17411" name="Rectangle 3"/>
          <p:cNvSpPr>
            <a:spLocks noGrp="1" noChangeArrowheads="1"/>
          </p:cNvSpPr>
          <p:nvPr>
            <p:ph sz="quarter" idx="1"/>
          </p:nvPr>
        </p:nvSpPr>
        <p:spPr/>
        <p:txBody>
          <a:bodyPr>
            <a:normAutofit fontScale="92500" lnSpcReduction="10000"/>
          </a:bodyPr>
          <a:lstStyle/>
          <a:p>
            <a:pPr indent="0">
              <a:lnSpc>
                <a:spcPct val="90000"/>
              </a:lnSpc>
              <a:buNone/>
            </a:pPr>
            <a:r>
              <a:rPr lang="el-GR" sz="2800" dirty="0"/>
              <a:t>Το 7μελές Δ.Σ της Ε.Κ συνεδριάζει τουλάχιστον δύο φορές τον μήνα και είναι επιφορτισμένο με τις ακόλουθες αρμοδιότητες:</a:t>
            </a:r>
          </a:p>
          <a:p>
            <a:pPr>
              <a:lnSpc>
                <a:spcPct val="90000"/>
              </a:lnSpc>
              <a:buNone/>
            </a:pPr>
            <a:endParaRPr lang="el-GR" sz="2800" dirty="0" smtClean="0"/>
          </a:p>
          <a:p>
            <a:pPr>
              <a:lnSpc>
                <a:spcPct val="90000"/>
              </a:lnSpc>
            </a:pPr>
            <a:r>
              <a:rPr lang="el-GR" sz="2800" dirty="0" smtClean="0"/>
              <a:t>Την </a:t>
            </a:r>
            <a:r>
              <a:rPr lang="el-GR" sz="2800" dirty="0"/>
              <a:t>χάραξη της γενικής πολιτικής της Επιτροπής Κεφαλαιαγοράς, </a:t>
            </a:r>
          </a:p>
          <a:p>
            <a:pPr>
              <a:lnSpc>
                <a:spcPct val="90000"/>
              </a:lnSpc>
            </a:pPr>
            <a:endParaRPr lang="el-GR" sz="2800" dirty="0" smtClean="0"/>
          </a:p>
          <a:p>
            <a:pPr>
              <a:lnSpc>
                <a:spcPct val="90000"/>
              </a:lnSpc>
            </a:pPr>
            <a:r>
              <a:rPr lang="el-GR" sz="2800" dirty="0" smtClean="0"/>
              <a:t>Τη </a:t>
            </a:r>
            <a:r>
              <a:rPr lang="el-GR" sz="2800" dirty="0"/>
              <a:t>θέσπιση κανονιστικών πράξεων, </a:t>
            </a:r>
          </a:p>
          <a:p>
            <a:pPr>
              <a:lnSpc>
                <a:spcPct val="90000"/>
              </a:lnSpc>
            </a:pPr>
            <a:endParaRPr lang="el-GR" sz="2800" dirty="0" smtClean="0"/>
          </a:p>
          <a:p>
            <a:pPr>
              <a:lnSpc>
                <a:spcPct val="90000"/>
              </a:lnSpc>
            </a:pPr>
            <a:r>
              <a:rPr lang="el-GR" sz="2800" dirty="0" smtClean="0"/>
              <a:t>Την </a:t>
            </a:r>
            <a:r>
              <a:rPr lang="el-GR" sz="2800" dirty="0"/>
              <a:t>παροχή και ανάκληση αδειών,</a:t>
            </a:r>
          </a:p>
          <a:p>
            <a:pPr>
              <a:lnSpc>
                <a:spcPct val="90000"/>
              </a:lnSpc>
            </a:pPr>
            <a:endParaRPr lang="el-GR" sz="2800" dirty="0" smtClean="0"/>
          </a:p>
          <a:p>
            <a:pPr>
              <a:lnSpc>
                <a:spcPct val="90000"/>
              </a:lnSpc>
            </a:pPr>
            <a:r>
              <a:rPr lang="el-GR" sz="2800" dirty="0" smtClean="0"/>
              <a:t>Την </a:t>
            </a:r>
            <a:r>
              <a:rPr lang="el-GR" sz="2800" dirty="0"/>
              <a:t>σύνταξη του προϋπολογισμού </a:t>
            </a:r>
          </a:p>
        </p:txBody>
      </p:sp>
      <p:sp>
        <p:nvSpPr>
          <p:cNvPr id="4" name="3 - Θέση αριθμού διαφάνειας"/>
          <p:cNvSpPr>
            <a:spLocks noGrp="1"/>
          </p:cNvSpPr>
          <p:nvPr>
            <p:ph type="sldNum" sz="quarter" idx="12"/>
          </p:nvPr>
        </p:nvSpPr>
        <p:spPr/>
        <p:txBody>
          <a:bodyPr/>
          <a:lstStyle/>
          <a:p>
            <a:fld id="{29FD4FD0-3F5E-42DA-9A95-47C09ACFAF33}" type="slidenum">
              <a:rPr lang="el-GR" smtClean="0"/>
              <a:pPr/>
              <a:t>10</a:t>
            </a:fld>
            <a:endParaRPr lang="el-G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l-GR" b="1" dirty="0">
                <a:solidFill>
                  <a:srgbClr val="FF0000"/>
                </a:solidFill>
              </a:rPr>
              <a:t>Η Εκτελεστική Επιτροπή</a:t>
            </a:r>
          </a:p>
        </p:txBody>
      </p:sp>
      <p:sp>
        <p:nvSpPr>
          <p:cNvPr id="18435" name="Rectangle 3"/>
          <p:cNvSpPr>
            <a:spLocks noGrp="1" noChangeArrowheads="1"/>
          </p:cNvSpPr>
          <p:nvPr>
            <p:ph sz="quarter" idx="1"/>
          </p:nvPr>
        </p:nvSpPr>
        <p:spPr/>
        <p:txBody>
          <a:bodyPr/>
          <a:lstStyle/>
          <a:p>
            <a:r>
              <a:rPr lang="el-GR"/>
              <a:t>Η Εκτελεστική Επιτροπή αποτελείται από τον Πρόεδρο και τους δύο Αντιπροέδρους.</a:t>
            </a:r>
            <a:endParaRPr lang="en-US"/>
          </a:p>
          <a:p>
            <a:endParaRPr lang="el-GR"/>
          </a:p>
          <a:p>
            <a:r>
              <a:rPr lang="en-US"/>
              <a:t>E</a:t>
            </a:r>
            <a:r>
              <a:rPr lang="el-GR"/>
              <a:t>ίναι επιφορτισμένη με την εκτέλεση των αποφάσεων που έχουν ληφθεί από το Διοικητικό Συμβούλιο. </a:t>
            </a:r>
          </a:p>
        </p:txBody>
      </p:sp>
      <p:sp>
        <p:nvSpPr>
          <p:cNvPr id="4" name="3 - Θέση αριθμού διαφάνειας"/>
          <p:cNvSpPr>
            <a:spLocks noGrp="1"/>
          </p:cNvSpPr>
          <p:nvPr>
            <p:ph type="sldNum" sz="quarter" idx="12"/>
          </p:nvPr>
        </p:nvSpPr>
        <p:spPr/>
        <p:txBody>
          <a:bodyPr/>
          <a:lstStyle/>
          <a:p>
            <a:fld id="{29FD4FD0-3F5E-42DA-9A95-47C09ACFAF33}" type="slidenum">
              <a:rPr lang="el-GR" smtClean="0"/>
              <a:pPr/>
              <a:t>11</a:t>
            </a:fld>
            <a:endParaRPr lang="el-GR"/>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142852"/>
            <a:ext cx="7772400" cy="1000132"/>
          </a:xfrm>
        </p:spPr>
        <p:txBody>
          <a:bodyPr>
            <a:normAutofit fontScale="90000"/>
          </a:bodyPr>
          <a:lstStyle/>
          <a:p>
            <a:r>
              <a:rPr lang="el-GR" sz="3200" b="1" dirty="0" smtClean="0"/>
              <a:t>Συμβουλευτική Επιτροπή</a:t>
            </a:r>
            <a:r>
              <a:rPr lang="el-GR" sz="3200" dirty="0" smtClean="0"/>
              <a:t/>
            </a:r>
            <a:br>
              <a:rPr lang="el-GR" sz="3200" dirty="0" smtClean="0"/>
            </a:br>
            <a:endParaRPr lang="el-GR" sz="3200" dirty="0"/>
          </a:p>
        </p:txBody>
      </p:sp>
      <p:sp>
        <p:nvSpPr>
          <p:cNvPr id="3" name="2 - Θέση περιεχομένου"/>
          <p:cNvSpPr>
            <a:spLocks noGrp="1"/>
          </p:cNvSpPr>
          <p:nvPr>
            <p:ph sz="quarter" idx="1"/>
          </p:nvPr>
        </p:nvSpPr>
        <p:spPr/>
        <p:txBody>
          <a:bodyPr/>
          <a:lstStyle/>
          <a:p>
            <a:r>
              <a:rPr lang="el-GR" dirty="0" smtClean="0"/>
              <a:t>Επταμελής Συμβουλευτική Επιτροπή έργο της οποίας είναι η διατύπωση απόψεων σχετικά με τις κανονιστικές ρυθμίσεις.</a:t>
            </a:r>
            <a:r>
              <a:rPr lang="en-GB" dirty="0" smtClean="0"/>
              <a:t> </a:t>
            </a:r>
            <a:r>
              <a:rPr lang="el-GR" dirty="0" smtClean="0"/>
              <a:t> </a:t>
            </a:r>
          </a:p>
          <a:p>
            <a:endParaRPr lang="el-GR" dirty="0" smtClean="0"/>
          </a:p>
          <a:p>
            <a:r>
              <a:rPr lang="el-GR" dirty="0" smtClean="0"/>
              <a:t>Η Συμβουλευτική Επιτροπή υποβάλει επίσης προτάσεις για τη βελτίωση της λειτουργίας των αγορών και διατυπώνει γνώμη κάθε φορά που η</a:t>
            </a:r>
            <a:r>
              <a:rPr lang="en-GB" dirty="0" smtClean="0"/>
              <a:t> </a:t>
            </a:r>
            <a:r>
              <a:rPr lang="el-GR" dirty="0" smtClean="0"/>
              <a:t> Επιτροπή Κεφαλαιαγοράς εισηγείται αρμοδίως την υιοθέτηση νομοθετικών ρυθμίσεων.</a:t>
            </a:r>
          </a:p>
          <a:p>
            <a:endParaRPr lang="el-GR" dirty="0"/>
          </a:p>
        </p:txBody>
      </p:sp>
      <p:sp>
        <p:nvSpPr>
          <p:cNvPr id="4" name="3 - Θέση αριθμού διαφάνειας"/>
          <p:cNvSpPr>
            <a:spLocks noGrp="1"/>
          </p:cNvSpPr>
          <p:nvPr>
            <p:ph type="sldNum" sz="quarter" idx="12"/>
          </p:nvPr>
        </p:nvSpPr>
        <p:spPr/>
        <p:txBody>
          <a:bodyPr/>
          <a:lstStyle/>
          <a:p>
            <a:fld id="{29FD4FD0-3F5E-42DA-9A95-47C09ACFAF33}" type="slidenum">
              <a:rPr lang="el-GR" smtClean="0"/>
              <a:pPr/>
              <a:t>12</a:t>
            </a:fld>
            <a:endParaRPr lang="el-GR"/>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l-GR" b="1"/>
              <a:t>Μέλη του Χ.Α</a:t>
            </a:r>
          </a:p>
        </p:txBody>
      </p:sp>
      <p:sp>
        <p:nvSpPr>
          <p:cNvPr id="20483" name="Rectangle 3"/>
          <p:cNvSpPr>
            <a:spLocks noGrp="1" noChangeArrowheads="1"/>
          </p:cNvSpPr>
          <p:nvPr>
            <p:ph sz="quarter" idx="1"/>
          </p:nvPr>
        </p:nvSpPr>
        <p:spPr/>
        <p:txBody>
          <a:bodyPr>
            <a:normAutofit fontScale="70000" lnSpcReduction="20000"/>
          </a:bodyPr>
          <a:lstStyle/>
          <a:p>
            <a:r>
              <a:rPr lang="el-GR" sz="2800" dirty="0" smtClean="0"/>
              <a:t>Τα μέλη τα οποία συμμετέχουν στην αγορά αξιών του Χρηματιστηρίου Αθηνών σε ότι αφορά την πραγματοποίηση συναλλαγών, είναι τα </a:t>
            </a:r>
            <a:r>
              <a:rPr lang="el-GR" sz="2800" b="1" dirty="0" smtClean="0"/>
              <a:t>Μέλη Διαπραγμάτευσης Χ.Α.</a:t>
            </a:r>
            <a:r>
              <a:rPr lang="el-GR" sz="2800" dirty="0" smtClean="0"/>
              <a:t> και σε ότι αφορά την διεξαγωγή της εκκαθάρισης, διακανονισμού και καταχώρισης των προαναφερθέντων συναλλαγών, είναι τα </a:t>
            </a:r>
            <a:r>
              <a:rPr lang="el-GR" sz="2800" b="1" dirty="0" smtClean="0"/>
              <a:t>Εκκαθαριστικά Μέλη ΕΤ.ΕΚ</a:t>
            </a:r>
            <a:r>
              <a:rPr lang="el-GR" sz="2800" dirty="0" smtClean="0"/>
              <a:t>. / Χειριστές,</a:t>
            </a:r>
          </a:p>
          <a:p>
            <a:endParaRPr lang="el-GR" sz="2800" b="1" dirty="0" smtClean="0"/>
          </a:p>
          <a:p>
            <a:endParaRPr lang="el-GR" sz="2800" b="1" dirty="0" smtClean="0"/>
          </a:p>
          <a:p>
            <a:r>
              <a:rPr lang="el-GR" sz="2800" b="1" dirty="0" smtClean="0"/>
              <a:t>Μέλη Διαπραγμάτευσης Χ.Α.</a:t>
            </a:r>
          </a:p>
          <a:p>
            <a:r>
              <a:rPr lang="el-GR" sz="2800" dirty="0" smtClean="0"/>
              <a:t>Τα Μέλη Διαπραγμάτευσης που συμμετέχουν στις υπηρεσίες διαπραγμάτευσης διακρίνονται με βάση την έδρα τους και τον τόπο δραστηριοποίησής τους σε:</a:t>
            </a:r>
          </a:p>
          <a:p>
            <a:r>
              <a:rPr lang="el-GR" sz="2800" dirty="0" smtClean="0"/>
              <a:t>Μέλη Διαπραγμάτευσης με έδρα την Ελλάδα (ΜΔ)</a:t>
            </a:r>
          </a:p>
          <a:p>
            <a:r>
              <a:rPr lang="el-GR" sz="2800" dirty="0" smtClean="0"/>
              <a:t>Μέλη Διαπραγμάτευσης με έδρα την Κύπρο και</a:t>
            </a:r>
          </a:p>
          <a:p>
            <a:r>
              <a:rPr lang="el-GR" sz="2800" dirty="0" smtClean="0"/>
              <a:t>Μέλη Διαπραγμάτευσης με έδρα εκτός Ελλάδος και Κύπρου (Εξ Αποστάσεως Μέλος-</a:t>
            </a:r>
            <a:r>
              <a:rPr lang="el-GR" sz="2800" dirty="0" err="1" smtClean="0"/>
              <a:t>Remote</a:t>
            </a:r>
            <a:r>
              <a:rPr lang="el-GR" sz="2800" dirty="0" smtClean="0"/>
              <a:t> </a:t>
            </a:r>
            <a:r>
              <a:rPr lang="el-GR" sz="2800" dirty="0" err="1" smtClean="0"/>
              <a:t>Member</a:t>
            </a:r>
            <a:r>
              <a:rPr lang="el-GR" sz="2800" dirty="0" smtClean="0"/>
              <a:t> - RM)</a:t>
            </a:r>
          </a:p>
        </p:txBody>
      </p:sp>
      <p:sp>
        <p:nvSpPr>
          <p:cNvPr id="4" name="3 - Θέση αριθμού διαφάνειας"/>
          <p:cNvSpPr>
            <a:spLocks noGrp="1"/>
          </p:cNvSpPr>
          <p:nvPr>
            <p:ph type="sldNum" sz="quarter" idx="12"/>
          </p:nvPr>
        </p:nvSpPr>
        <p:spPr/>
        <p:txBody>
          <a:bodyPr/>
          <a:lstStyle/>
          <a:p>
            <a:fld id="{29FD4FD0-3F5E-42DA-9A95-47C09ACFAF33}" type="slidenum">
              <a:rPr lang="el-GR" smtClean="0"/>
              <a:pPr/>
              <a:t>13</a:t>
            </a:fld>
            <a:endParaRPr lang="el-GR"/>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t>Οι δυνατότητες των Μελών</a:t>
            </a:r>
            <a:endParaRPr lang="el-GR" sz="2800" dirty="0"/>
          </a:p>
        </p:txBody>
      </p:sp>
      <p:sp>
        <p:nvSpPr>
          <p:cNvPr id="4" name="3 - Θέση αριθμού διαφάνειας"/>
          <p:cNvSpPr>
            <a:spLocks noGrp="1"/>
          </p:cNvSpPr>
          <p:nvPr>
            <p:ph type="sldNum" sz="quarter" idx="12"/>
          </p:nvPr>
        </p:nvSpPr>
        <p:spPr/>
        <p:txBody>
          <a:bodyPr/>
          <a:lstStyle/>
          <a:p>
            <a:fld id="{29FD4FD0-3F5E-42DA-9A95-47C09ACFAF33}" type="slidenum">
              <a:rPr lang="el-GR" smtClean="0"/>
              <a:pPr/>
              <a:t>14</a:t>
            </a:fld>
            <a:endParaRPr lang="el-GR"/>
          </a:p>
        </p:txBody>
      </p:sp>
      <p:sp>
        <p:nvSpPr>
          <p:cNvPr id="5" name="4 - Θέση περιεχομένου"/>
          <p:cNvSpPr>
            <a:spLocks noGrp="1"/>
          </p:cNvSpPr>
          <p:nvPr>
            <p:ph sz="quarter" idx="1"/>
          </p:nvPr>
        </p:nvSpPr>
        <p:spPr/>
        <p:txBody>
          <a:bodyPr>
            <a:normAutofit fontScale="70000" lnSpcReduction="20000"/>
          </a:bodyPr>
          <a:lstStyle/>
          <a:p>
            <a:pPr>
              <a:buNone/>
            </a:pPr>
            <a:r>
              <a:rPr lang="el-GR" sz="2800" dirty="0" smtClean="0"/>
              <a:t>Οι δυνατότητες των Μελών που δραστηριοποιούνται ως Μέλη Διαπραγμάτευσης αφορούν στις πιο κάτω υπηρεσίες:</a:t>
            </a:r>
          </a:p>
          <a:p>
            <a:r>
              <a:rPr lang="el-GR" sz="2800" dirty="0" smtClean="0"/>
              <a:t>Λήψη χρηματιστηριακών εντολών και εκτέλεσή τους κάνοντας χρήση των λειτουργικών δυνατοτήτων των συστημάτων διαπραγμάτευσης του ΧΑ.</a:t>
            </a:r>
          </a:p>
          <a:p>
            <a:r>
              <a:rPr lang="el-GR" sz="2800" dirty="0" smtClean="0"/>
              <a:t>Λειτουργία εντός συγκεκριμένου πλαισίου όπως περιγράφεται στον κανονισμό ΧΑ για την διαχείριση κινδύνου και την εξασφάλιση της εκκαθάρισης και διακανονισμού των συναλλαγών μέσω μηχανισμού του Οίκου Εκκαθάρισης.</a:t>
            </a:r>
          </a:p>
          <a:p>
            <a:r>
              <a:rPr lang="el-GR" sz="2800" dirty="0" smtClean="0"/>
              <a:t>Ενημέρωση των πελατών ή/και συνεργατών τους σχετικά με τις εκτελεσθείσες εντολές.</a:t>
            </a:r>
          </a:p>
          <a:p>
            <a:r>
              <a:rPr lang="el-GR" sz="2800" dirty="0" smtClean="0"/>
              <a:t>Λειτουργίες διάρθρωσης στις οποίες περιλαμβάνεται η συμπλήρωση, διάσπαση.</a:t>
            </a:r>
          </a:p>
          <a:p>
            <a:r>
              <a:rPr lang="el-GR" sz="2800" dirty="0" smtClean="0"/>
              <a:t>Ομαδοποίηση και διόρθωση των εντολών εκκαθάρισης (συναλλαγών) που προκύπτουν από τις εκτελεσθείσες συναλλαγές μετά το τέλος της συνεδρίασης.</a:t>
            </a:r>
          </a:p>
          <a:p>
            <a:endParaRPr lang="el-GR" dirty="0"/>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Εκκαθαριστικά Μέλη της ΕΤ.ΕΚ / Χειριστές</a:t>
            </a:r>
            <a:endParaRPr lang="el-GR" sz="3200" dirty="0"/>
          </a:p>
        </p:txBody>
      </p:sp>
      <p:sp>
        <p:nvSpPr>
          <p:cNvPr id="3" name="2 - Θέση περιεχομένου"/>
          <p:cNvSpPr>
            <a:spLocks noGrp="1"/>
          </p:cNvSpPr>
          <p:nvPr>
            <p:ph sz="quarter" idx="1"/>
          </p:nvPr>
        </p:nvSpPr>
        <p:spPr/>
        <p:txBody>
          <a:bodyPr>
            <a:normAutofit fontScale="92500" lnSpcReduction="20000"/>
          </a:bodyPr>
          <a:lstStyle/>
          <a:p>
            <a:r>
              <a:rPr lang="el-GR" dirty="0" smtClean="0"/>
              <a:t>Οι συμμετέχοντες στις διαδικασίες εκκαθάρισης διακρίνονται σε δύο τύπους:</a:t>
            </a:r>
          </a:p>
          <a:p>
            <a:endParaRPr lang="el-GR" dirty="0" smtClean="0">
              <a:solidFill>
                <a:srgbClr val="FF0000"/>
              </a:solidFill>
            </a:endParaRPr>
          </a:p>
          <a:p>
            <a:r>
              <a:rPr lang="el-GR" dirty="0" smtClean="0">
                <a:solidFill>
                  <a:srgbClr val="FF0000"/>
                </a:solidFill>
              </a:rPr>
              <a:t>Άμεσα Εκκαθαριστικά Μέλη </a:t>
            </a:r>
            <a:r>
              <a:rPr lang="el-GR" dirty="0" smtClean="0"/>
              <a:t>(ΑΕΜ) που εκκαθαρίζουν συναλλαγές που έχουν καταρτιστεί από τα ίδια ως Μέλη Διαπραγμάτευσης.</a:t>
            </a:r>
          </a:p>
          <a:p>
            <a:endParaRPr lang="el-GR" dirty="0" smtClean="0">
              <a:solidFill>
                <a:srgbClr val="FF0000"/>
              </a:solidFill>
            </a:endParaRPr>
          </a:p>
          <a:p>
            <a:r>
              <a:rPr lang="el-GR" dirty="0" smtClean="0">
                <a:solidFill>
                  <a:srgbClr val="FF0000"/>
                </a:solidFill>
              </a:rPr>
              <a:t>Γενικά Εκκαθαριστικά Μέλη </a:t>
            </a:r>
            <a:r>
              <a:rPr lang="el-GR" dirty="0" smtClean="0"/>
              <a:t>(ΓΕΜ), που εκκαθαρίζουν συναλλαγές που μπορεί να καταρτίζονται τόσο από τα ίδια ως Μέλη Διαπραγμάτευσης, όσο και από άλλα Μέλη Διαπραγμάτευσης. Ένα Γενικό Εκκαθαριστικό Μέλος δεν είναι υποχρεωτικά και Μέλος Διαπραγμάτευσης.</a:t>
            </a:r>
          </a:p>
          <a:p>
            <a:endParaRPr lang="el-GR" dirty="0"/>
          </a:p>
        </p:txBody>
      </p:sp>
      <p:sp>
        <p:nvSpPr>
          <p:cNvPr id="4" name="3 - Θέση αριθμού διαφάνειας"/>
          <p:cNvSpPr>
            <a:spLocks noGrp="1"/>
          </p:cNvSpPr>
          <p:nvPr>
            <p:ph type="sldNum" sz="quarter" idx="12"/>
          </p:nvPr>
        </p:nvSpPr>
        <p:spPr/>
        <p:txBody>
          <a:bodyPr/>
          <a:lstStyle/>
          <a:p>
            <a:fld id="{29FD4FD0-3F5E-42DA-9A95-47C09ACFAF33}" type="slidenum">
              <a:rPr lang="el-GR" smtClean="0"/>
              <a:pPr/>
              <a:t>15</a:t>
            </a:fld>
            <a:endParaRPr lang="el-GR"/>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rgbClr val="FF0000"/>
                </a:solidFill>
              </a:rPr>
              <a:t>Εκκαθαριστικά Μέλη</a:t>
            </a:r>
            <a:endParaRPr lang="el-GR" dirty="0">
              <a:solidFill>
                <a:srgbClr val="FF0000"/>
              </a:solidFill>
            </a:endParaRPr>
          </a:p>
        </p:txBody>
      </p:sp>
      <p:sp>
        <p:nvSpPr>
          <p:cNvPr id="4" name="3 - Θέση αριθμού διαφάνειας"/>
          <p:cNvSpPr>
            <a:spLocks noGrp="1"/>
          </p:cNvSpPr>
          <p:nvPr>
            <p:ph type="sldNum" sz="quarter" idx="12"/>
          </p:nvPr>
        </p:nvSpPr>
        <p:spPr/>
        <p:txBody>
          <a:bodyPr/>
          <a:lstStyle/>
          <a:p>
            <a:fld id="{29FD4FD0-3F5E-42DA-9A95-47C09ACFAF33}" type="slidenum">
              <a:rPr lang="el-GR" smtClean="0"/>
              <a:pPr/>
              <a:t>16</a:t>
            </a:fld>
            <a:endParaRPr lang="el-GR"/>
          </a:p>
        </p:txBody>
      </p:sp>
      <p:sp>
        <p:nvSpPr>
          <p:cNvPr id="5" name="4 - Θέση περιεχομένου"/>
          <p:cNvSpPr>
            <a:spLocks noGrp="1"/>
          </p:cNvSpPr>
          <p:nvPr>
            <p:ph sz="quarter" idx="1"/>
          </p:nvPr>
        </p:nvSpPr>
        <p:spPr/>
        <p:txBody>
          <a:bodyPr>
            <a:normAutofit fontScale="77500" lnSpcReduction="20000"/>
          </a:bodyPr>
          <a:lstStyle/>
          <a:p>
            <a:pPr>
              <a:buNone/>
            </a:pPr>
            <a:r>
              <a:rPr lang="el-GR" dirty="0" smtClean="0"/>
              <a:t>Τα Εκκαθαριστικά Μέλη με την πρόσβαση τους στον εκκαθαριστικό μηχανισμό εκτελούν τις παρακάτω λειτουργίες:</a:t>
            </a:r>
          </a:p>
          <a:p>
            <a:r>
              <a:rPr lang="el-GR" dirty="0" smtClean="0"/>
              <a:t>Λειτουργίες διάρθρωσης στις οποίες περιλαμβάνεται η συμπλήρωση, διάσπαση, ομαδοποίηση και διόρθωση των εντολών εκκαθάρισης που προκύπτουν από τις εκτελεσθείσες συναλλαγές μετά το τέλος της συνεδρίασης.</a:t>
            </a:r>
          </a:p>
          <a:p>
            <a:r>
              <a:rPr lang="el-GR" dirty="0" smtClean="0"/>
              <a:t>Μετάθεση του διακανονισμού συναλλαγών  σε Θεματοφύλακες σύμφωνα με οδηγίες των πελατών τους ή των ΜΔ που εξυπηρετούν.</a:t>
            </a:r>
          </a:p>
          <a:p>
            <a:r>
              <a:rPr lang="el-GR" dirty="0" smtClean="0"/>
              <a:t>Κάλυψη των υποχρεώσεων τους σχετικά με τον κίνδυνο του αντισυμβαλλόμενου απέναντι στον Εκκαθαριστικό Μηχανισμό.</a:t>
            </a:r>
          </a:p>
          <a:p>
            <a:r>
              <a:rPr lang="el-GR" dirty="0" smtClean="0"/>
              <a:t>Ενημέρωση των πελατών τους και των ΜΔ που εξυπηρετούν σχετικά με τις υποχρεώσεις τους (εγγυήσεις, πιστωτικά όρια).</a:t>
            </a:r>
          </a:p>
          <a:p>
            <a:r>
              <a:rPr lang="el-GR" dirty="0" smtClean="0"/>
              <a:t>Κάλυψη όλων των υποχρεώσεων για τον διακανονισμό των συναλλαγών εντός του πλαισίου που θέτει ο Εκκαθαριστικός μηχανισμός.</a:t>
            </a:r>
          </a:p>
          <a:p>
            <a:endParaRPr lang="el-GR" dirty="0"/>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solidFill>
                  <a:srgbClr val="FF0000"/>
                </a:solidFill>
              </a:rPr>
              <a:t>Οι συμμετέχοντες στις λειτουργίες Διακανονισμού και Καταχώρησης</a:t>
            </a:r>
            <a:endParaRPr lang="el-GR" dirty="0">
              <a:solidFill>
                <a:srgbClr val="FF0000"/>
              </a:solidFill>
            </a:endParaRPr>
          </a:p>
        </p:txBody>
      </p:sp>
      <p:sp>
        <p:nvSpPr>
          <p:cNvPr id="4" name="3 - Θέση αριθμού διαφάνειας"/>
          <p:cNvSpPr>
            <a:spLocks noGrp="1"/>
          </p:cNvSpPr>
          <p:nvPr>
            <p:ph type="sldNum" sz="quarter" idx="12"/>
          </p:nvPr>
        </p:nvSpPr>
        <p:spPr/>
        <p:txBody>
          <a:bodyPr/>
          <a:lstStyle/>
          <a:p>
            <a:fld id="{29FD4FD0-3F5E-42DA-9A95-47C09ACFAF33}" type="slidenum">
              <a:rPr lang="el-GR" smtClean="0"/>
              <a:pPr/>
              <a:t>17</a:t>
            </a:fld>
            <a:endParaRPr lang="el-GR"/>
          </a:p>
        </p:txBody>
      </p:sp>
      <p:sp>
        <p:nvSpPr>
          <p:cNvPr id="5" name="4 - Θέση περιεχομένου"/>
          <p:cNvSpPr>
            <a:spLocks noGrp="1"/>
          </p:cNvSpPr>
          <p:nvPr>
            <p:ph sz="quarter" idx="1"/>
          </p:nvPr>
        </p:nvSpPr>
        <p:spPr/>
        <p:txBody>
          <a:bodyPr>
            <a:normAutofit fontScale="85000" lnSpcReduction="10000"/>
          </a:bodyPr>
          <a:lstStyle/>
          <a:p>
            <a:r>
              <a:rPr lang="el-GR" dirty="0" smtClean="0"/>
              <a:t>Οι συμμετέχοντες στις λειτουργίες Διακανονισμού και Καταχώρησης διακρίνονται σε δύο τύπους ανάλογα με την δυνατότητα τους στην καταχώριση εντολών διακανονισμού εκτός των χρηματιστηριακών συναλλαγών. Αυτοί είναι οι </a:t>
            </a:r>
            <a:r>
              <a:rPr lang="el-GR" b="1" dirty="0" smtClean="0"/>
              <a:t>απλοί Χειριστές ΣΑΤ </a:t>
            </a:r>
            <a:r>
              <a:rPr lang="el-GR" dirty="0" smtClean="0"/>
              <a:t>και οι </a:t>
            </a:r>
            <a:r>
              <a:rPr lang="el-GR" b="1" dirty="0" smtClean="0"/>
              <a:t>Γενικοί Χειριστές</a:t>
            </a:r>
            <a:r>
              <a:rPr lang="el-GR" dirty="0" smtClean="0"/>
              <a:t>.</a:t>
            </a:r>
          </a:p>
          <a:p>
            <a:r>
              <a:rPr lang="el-GR" dirty="0" smtClean="0"/>
              <a:t>Για την δραστηριοποίηση τους στις λειτουργίες Διακανονισμού απαιτείται η πρόσβαση στην Τράπεζα Διακανονισμού  και η πρόσβαση στα Μητρώα Μερίδων και Λογαριασμών Αξιών για:</a:t>
            </a:r>
          </a:p>
          <a:p>
            <a:r>
              <a:rPr lang="el-GR" dirty="0" smtClean="0"/>
              <a:t>Την παροχή/λήψη των απαιτούμενων χρηματικών ροών και</a:t>
            </a:r>
          </a:p>
          <a:p>
            <a:r>
              <a:rPr lang="el-GR" dirty="0" smtClean="0"/>
              <a:t>Την χρήση των απαιτούμενων Λογαριασμών Αξιών για την δέσμευση ποσοτήτων προς παράδοση και για την χρέωση ή πίστωση των τίτλων με την ολοκλήρωση του διακανονισμού</a:t>
            </a:r>
          </a:p>
          <a:p>
            <a:endParaRPr lang="el-GR" dirty="0"/>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solidFill>
                  <a:srgbClr val="FF0000"/>
                </a:solidFill>
              </a:rPr>
              <a:t>ΠΡΟΪΟΝΤΑ</a:t>
            </a:r>
            <a:endParaRPr lang="el-GR" sz="3200" dirty="0">
              <a:solidFill>
                <a:srgbClr val="FF0000"/>
              </a:solidFill>
            </a:endParaRPr>
          </a:p>
        </p:txBody>
      </p:sp>
      <p:sp>
        <p:nvSpPr>
          <p:cNvPr id="3" name="2 - Θέση περιεχομένου"/>
          <p:cNvSpPr>
            <a:spLocks noGrp="1"/>
          </p:cNvSpPr>
          <p:nvPr>
            <p:ph sz="quarter" idx="1"/>
          </p:nvPr>
        </p:nvSpPr>
        <p:spPr/>
        <p:txBody>
          <a:bodyPr>
            <a:normAutofit fontScale="85000" lnSpcReduction="10000"/>
          </a:bodyPr>
          <a:lstStyle/>
          <a:p>
            <a:r>
              <a:rPr lang="el-GR" dirty="0" smtClean="0"/>
              <a:t>Οι βασικές κατηγορίες των χρηματιστηριακών προϊόντων τα οποία είναι εισηγμένα και διατίθενται προς διαπραγμάτευση στις αγορές του Χρηματιστηρίου Αθηνών είναι:</a:t>
            </a:r>
          </a:p>
          <a:p>
            <a:pPr>
              <a:buFont typeface="Wingdings" pitchFamily="2" charset="2"/>
              <a:buChar char="Ø"/>
            </a:pPr>
            <a:r>
              <a:rPr lang="el-GR" dirty="0" smtClean="0">
                <a:solidFill>
                  <a:srgbClr val="FF0000"/>
                </a:solidFill>
                <a:hlinkClick r:id="rId2"/>
              </a:rPr>
              <a:t>μετοχές, δικαιώματα μετοχών, καθώς και τίτλοι παραστατικοί μετοχών</a:t>
            </a:r>
            <a:endParaRPr lang="el-GR" dirty="0" smtClean="0">
              <a:solidFill>
                <a:srgbClr val="FF0000"/>
              </a:solidFill>
            </a:endParaRPr>
          </a:p>
          <a:p>
            <a:pPr>
              <a:buFont typeface="Wingdings" pitchFamily="2" charset="2"/>
              <a:buChar char="Ø"/>
            </a:pPr>
            <a:r>
              <a:rPr lang="el-GR" u="sng" dirty="0" smtClean="0">
                <a:solidFill>
                  <a:srgbClr val="FF0000"/>
                </a:solidFill>
                <a:hlinkClick r:id="rId3"/>
              </a:rPr>
              <a:t>τίτλοι σταθερού εισοδήματος</a:t>
            </a:r>
            <a:endParaRPr lang="el-GR" u="sng" dirty="0" smtClean="0">
              <a:solidFill>
                <a:srgbClr val="FF0000"/>
              </a:solidFill>
            </a:endParaRPr>
          </a:p>
          <a:p>
            <a:pPr>
              <a:buFont typeface="Wingdings" pitchFamily="2" charset="2"/>
              <a:buChar char="Ø"/>
            </a:pPr>
            <a:r>
              <a:rPr lang="el-GR" u="sng" dirty="0" smtClean="0">
                <a:solidFill>
                  <a:srgbClr val="FF0000"/>
                </a:solidFill>
                <a:hlinkClick r:id="rId4"/>
              </a:rPr>
              <a:t>μερίδια Διαπραγματεύσιμων Αμοιβαίων Κεφαλαίων (</a:t>
            </a:r>
            <a:r>
              <a:rPr lang="el-GR" u="sng" dirty="0" err="1" smtClean="0">
                <a:solidFill>
                  <a:srgbClr val="FF0000"/>
                </a:solidFill>
                <a:hlinkClick r:id="rId4"/>
              </a:rPr>
              <a:t>ETFs</a:t>
            </a:r>
            <a:r>
              <a:rPr lang="el-GR" u="sng" dirty="0" smtClean="0">
                <a:solidFill>
                  <a:srgbClr val="FF0000"/>
                </a:solidFill>
                <a:hlinkClick r:id="rId4"/>
              </a:rPr>
              <a:t>)</a:t>
            </a:r>
            <a:endParaRPr lang="el-GR" u="sng" dirty="0" smtClean="0">
              <a:solidFill>
                <a:srgbClr val="FF0000"/>
              </a:solidFill>
            </a:endParaRPr>
          </a:p>
          <a:p>
            <a:pPr>
              <a:buFont typeface="Wingdings" pitchFamily="2" charset="2"/>
              <a:buChar char="Ø"/>
            </a:pPr>
            <a:r>
              <a:rPr lang="el-GR" u="sng" dirty="0" smtClean="0">
                <a:solidFill>
                  <a:srgbClr val="FF0000"/>
                </a:solidFill>
                <a:hlinkClick r:id="rId5"/>
              </a:rPr>
              <a:t>συμβόλαια μελλοντικής εκπλήρωσης (ΣΜΕ) - </a:t>
            </a:r>
            <a:r>
              <a:rPr lang="el-GR" u="sng" dirty="0" err="1" smtClean="0">
                <a:solidFill>
                  <a:srgbClr val="FF0000"/>
                </a:solidFill>
                <a:hlinkClick r:id="rId5"/>
              </a:rPr>
              <a:t>Futures</a:t>
            </a:r>
            <a:r>
              <a:rPr lang="el-GR" dirty="0" smtClean="0"/>
              <a:t> επί μετοχών &amp; δεικτών</a:t>
            </a:r>
          </a:p>
          <a:p>
            <a:pPr>
              <a:buFont typeface="Wingdings" pitchFamily="2" charset="2"/>
              <a:buChar char="Ø"/>
            </a:pPr>
            <a:r>
              <a:rPr lang="el-GR" dirty="0" smtClean="0">
                <a:hlinkClick r:id="rId5"/>
              </a:rPr>
              <a:t>συμβόλαια Δικαιωμάτων Προαίρεσης (ΔΠ) - </a:t>
            </a:r>
            <a:r>
              <a:rPr lang="el-GR" dirty="0" err="1" smtClean="0">
                <a:hlinkClick r:id="rId5"/>
              </a:rPr>
              <a:t>Options</a:t>
            </a:r>
            <a:r>
              <a:rPr lang="el-GR" dirty="0" smtClean="0"/>
              <a:t> επί μετοχών &amp; δεικτών</a:t>
            </a:r>
          </a:p>
          <a:p>
            <a:pPr>
              <a:buFont typeface="Wingdings" pitchFamily="2" charset="2"/>
              <a:buChar char="Ø"/>
            </a:pPr>
            <a:r>
              <a:rPr lang="el-GR" dirty="0" smtClean="0">
                <a:hlinkClick r:id="rId5"/>
              </a:rPr>
              <a:t>συμβάσεις </a:t>
            </a:r>
            <a:r>
              <a:rPr lang="el-GR" dirty="0" err="1" smtClean="0">
                <a:hlinkClick r:id="rId5"/>
              </a:rPr>
              <a:t>Repos</a:t>
            </a:r>
            <a:r>
              <a:rPr lang="el-GR" dirty="0" smtClean="0"/>
              <a:t> έναντι τις ΕΤ.ΕΚ. ή σε άλλη διμερή βάση, μετοχές και </a:t>
            </a:r>
            <a:r>
              <a:rPr lang="el-GR" dirty="0" err="1" smtClean="0"/>
              <a:t>ETFs</a:t>
            </a:r>
            <a:r>
              <a:rPr lang="el-GR" dirty="0" smtClean="0"/>
              <a:t> ξένων αγορών.</a:t>
            </a:r>
          </a:p>
          <a:p>
            <a:endParaRPr lang="el-GR" dirty="0"/>
          </a:p>
        </p:txBody>
      </p:sp>
      <p:sp>
        <p:nvSpPr>
          <p:cNvPr id="4" name="3 - Θέση αριθμού διαφάνειας"/>
          <p:cNvSpPr>
            <a:spLocks noGrp="1"/>
          </p:cNvSpPr>
          <p:nvPr>
            <p:ph type="sldNum" sz="quarter" idx="12"/>
          </p:nvPr>
        </p:nvSpPr>
        <p:spPr/>
        <p:txBody>
          <a:bodyPr/>
          <a:lstStyle/>
          <a:p>
            <a:fld id="{29FD4FD0-3F5E-42DA-9A95-47C09ACFAF33}" type="slidenum">
              <a:rPr lang="el-GR" smtClean="0"/>
              <a:pPr/>
              <a:t>18</a:t>
            </a:fld>
            <a:endParaRPr lang="el-G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l-GR" b="1" dirty="0">
                <a:solidFill>
                  <a:srgbClr val="FF0000"/>
                </a:solidFill>
              </a:rPr>
              <a:t>Χρηματιστηριακοί εκπρόσωποι</a:t>
            </a:r>
          </a:p>
        </p:txBody>
      </p:sp>
      <p:sp>
        <p:nvSpPr>
          <p:cNvPr id="22531" name="Rectangle 3"/>
          <p:cNvSpPr>
            <a:spLocks noGrp="1" noChangeArrowheads="1"/>
          </p:cNvSpPr>
          <p:nvPr>
            <p:ph sz="quarter" idx="1"/>
          </p:nvPr>
        </p:nvSpPr>
        <p:spPr/>
        <p:txBody>
          <a:bodyPr/>
          <a:lstStyle/>
          <a:p>
            <a:r>
              <a:rPr lang="el-GR" sz="2800" dirty="0"/>
              <a:t>Οι </a:t>
            </a:r>
            <a:r>
              <a:rPr lang="el-GR" sz="2800" b="1" dirty="0"/>
              <a:t>Χρηματιστηριακοί εκπρόσωποι </a:t>
            </a:r>
            <a:r>
              <a:rPr lang="el-GR" sz="2800" dirty="0"/>
              <a:t>απασχολούνται αποκλειστικά σε μία συγκεκριμένη χρηματιστηριακή  εταιρεία και ευθύνονται εξ’ ολοκλήρου για όλες τις συναλλαγές και πράξεις της εταιρείας στο ΧΑ. </a:t>
            </a:r>
          </a:p>
          <a:p>
            <a:endParaRPr lang="el-GR" sz="2800" dirty="0" smtClean="0"/>
          </a:p>
          <a:p>
            <a:r>
              <a:rPr lang="el-GR" sz="2800" dirty="0" smtClean="0"/>
              <a:t>Αποκτούν</a:t>
            </a:r>
            <a:r>
              <a:rPr lang="el-GR" sz="2800" b="1" dirty="0" smtClean="0"/>
              <a:t> </a:t>
            </a:r>
            <a:r>
              <a:rPr lang="el-GR" sz="2800" dirty="0"/>
              <a:t>την ιδιότητά τους από την Επιτροπή Κεφαλαιαγοράς και πρέπει να πληρούν ορισμένες προϋποθέσεις </a:t>
            </a:r>
          </a:p>
        </p:txBody>
      </p:sp>
      <p:sp>
        <p:nvSpPr>
          <p:cNvPr id="4" name="3 - Θέση αριθμού διαφάνειας"/>
          <p:cNvSpPr>
            <a:spLocks noGrp="1"/>
          </p:cNvSpPr>
          <p:nvPr>
            <p:ph type="sldNum" sz="quarter" idx="12"/>
          </p:nvPr>
        </p:nvSpPr>
        <p:spPr/>
        <p:txBody>
          <a:bodyPr/>
          <a:lstStyle/>
          <a:p>
            <a:fld id="{29FD4FD0-3F5E-42DA-9A95-47C09ACFAF33}" type="slidenum">
              <a:rPr lang="el-GR" smtClean="0"/>
              <a:pPr/>
              <a:t>19</a:t>
            </a:fld>
            <a:endParaRPr lang="el-G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Δομή του Ομίλου  </a:t>
            </a:r>
            <a:br>
              <a:rPr lang="el-GR" sz="3200" b="1" dirty="0" smtClean="0"/>
            </a:br>
            <a:endParaRPr lang="el-GR" sz="3200" dirty="0"/>
          </a:p>
        </p:txBody>
      </p:sp>
      <p:sp>
        <p:nvSpPr>
          <p:cNvPr id="3" name="2 - Θέση περιεχομένου"/>
          <p:cNvSpPr>
            <a:spLocks noGrp="1"/>
          </p:cNvSpPr>
          <p:nvPr>
            <p:ph sz="quarter" idx="1"/>
          </p:nvPr>
        </p:nvSpPr>
        <p:spPr/>
        <p:txBody>
          <a:bodyPr>
            <a:normAutofit fontScale="70000" lnSpcReduction="20000"/>
          </a:bodyPr>
          <a:lstStyle/>
          <a:p>
            <a:pPr lvl="0"/>
            <a:r>
              <a:rPr lang="el-GR" dirty="0" smtClean="0">
                <a:solidFill>
                  <a:srgbClr val="0070C0"/>
                </a:solidFill>
              </a:rPr>
              <a:t>ΕΛΛΗΝΙΚΑ ΧΡΗΜΑΤΙΣΤΗΡΙΑ – ΧΡΗΜΑΤΙΣΤΗΡΙΟ ΑΘΗΝΩΝ ΑΝΩΝΥΜΗ ΕΤΑΙΡΕΙΑ ΣΥΜΜΕΤΟΧΩΝ (ΧΡΗΜΑΤΙΣΤΗΡΙΟ ΑΘΗΝΩΝ </a:t>
            </a:r>
            <a:r>
              <a:rPr lang="el-GR" dirty="0" smtClean="0"/>
              <a:t>- </a:t>
            </a:r>
            <a:r>
              <a:rPr lang="el-GR" dirty="0" smtClean="0">
                <a:solidFill>
                  <a:srgbClr val="0070C0"/>
                </a:solidFill>
              </a:rPr>
              <a:t>ATHEX</a:t>
            </a:r>
            <a:r>
              <a:rPr lang="el-GR" dirty="0" smtClean="0"/>
              <a:t>) με κύρια δραστηριότητα τη διαχείριση της οργανωμένης αγοράς. Κατέχει, με ποσοστό 100%, τις θυγατρικές εταιρίες: ΕΛΛΗΝΙΚΟ ΚΕΝΤΡΙΚΟ ΑΠΟΘΕΤΗΡΙΟ ΤΙΤΛΩΝ Α.Ε. (ATHEXCSD) και ΕΤΑΙΡΕΙΑ ΕΚΚΑΘΑΡΙΣΗΣ ΣΥΝΑΛΛΑΓΩΝ ΧΡΗΜΑΤΙΣΤΗΡΙΟΥ ΑΘΗΝΩΝ A.E. (</a:t>
            </a:r>
            <a:r>
              <a:rPr lang="el-GR" dirty="0" err="1" smtClean="0"/>
              <a:t>ATHEXClear</a:t>
            </a:r>
            <a:r>
              <a:rPr lang="el-GR" dirty="0" smtClean="0"/>
              <a:t>). </a:t>
            </a:r>
          </a:p>
          <a:p>
            <a:pPr lvl="0"/>
            <a:endParaRPr lang="el-GR" dirty="0" smtClean="0"/>
          </a:p>
          <a:p>
            <a:pPr lvl="0"/>
            <a:r>
              <a:rPr lang="el-GR" dirty="0" smtClean="0">
                <a:solidFill>
                  <a:srgbClr val="0070C0"/>
                </a:solidFill>
              </a:rPr>
              <a:t>ΕΛΛΗΝΙΚΟ ΚΕΝΤΡΙΚΟ ΑΠΟΘΕΤΗΡΙΟ ΤΙΤΛΩΝ Α.Ε (ATHEXCSD) </a:t>
            </a:r>
            <a:r>
              <a:rPr lang="el-GR" dirty="0" smtClean="0"/>
              <a:t>Η εταιρία δραστηριοποιείται ως Κεντρικό Αποθετήριο, παρέχει τις υπηρεσίες Μητρώου και διακανονισμού και διαχειρίζεται το Σύστημα Άυλων Τίτλων (ΣΑΤ). </a:t>
            </a:r>
          </a:p>
          <a:p>
            <a:pPr>
              <a:buNone/>
            </a:pPr>
            <a:r>
              <a:rPr lang="el-GR" dirty="0" smtClean="0"/>
              <a:t> </a:t>
            </a:r>
          </a:p>
          <a:p>
            <a:pPr lvl="0"/>
            <a:r>
              <a:rPr lang="el-GR" dirty="0" smtClean="0">
                <a:solidFill>
                  <a:srgbClr val="0070C0"/>
                </a:solidFill>
              </a:rPr>
              <a:t>ΕΤΑΙΡΕΙΑ ΕΚΚΑΘΑΡΙΣΗΣ ΣΥΝΑΛΛΑΓΩΝ ΧΡΗΜΑΤΙΣΤΗΡΙΟΥ Α.Ε. (ΕΤΕΚ ή (</a:t>
            </a:r>
            <a:r>
              <a:rPr lang="el-GR" dirty="0" err="1" smtClean="0">
                <a:solidFill>
                  <a:srgbClr val="0070C0"/>
                </a:solidFill>
              </a:rPr>
              <a:t>ATHEXClear</a:t>
            </a:r>
            <a:r>
              <a:rPr lang="el-GR" dirty="0" smtClean="0">
                <a:solidFill>
                  <a:srgbClr val="0070C0"/>
                </a:solidFill>
              </a:rPr>
              <a:t>)</a:t>
            </a:r>
          </a:p>
          <a:p>
            <a:r>
              <a:rPr lang="el-GR" dirty="0" smtClean="0"/>
              <a:t>Η εταιρία έχει ως κύριο αντικείμενο την εκκαθάριση των συναλλαγών στις αγορές αξιών και παραγώγων. Αποτελεί τον εγγυητή όλων των πράξεων και δρα ως αντισυμβαλλόμενος σε κάθε πράξη επί των αγορών αξιών και παραγώγων. </a:t>
            </a:r>
            <a:endParaRPr lang="el-GR" dirty="0"/>
          </a:p>
        </p:txBody>
      </p:sp>
      <p:sp>
        <p:nvSpPr>
          <p:cNvPr id="4" name="3 - Θέση αριθμού διαφάνειας"/>
          <p:cNvSpPr>
            <a:spLocks noGrp="1"/>
          </p:cNvSpPr>
          <p:nvPr>
            <p:ph type="sldNum" sz="quarter" idx="12"/>
          </p:nvPr>
        </p:nvSpPr>
        <p:spPr/>
        <p:txBody>
          <a:bodyPr/>
          <a:lstStyle/>
          <a:p>
            <a:fld id="{29FD4FD0-3F5E-42DA-9A95-47C09ACFAF33}" type="slidenum">
              <a:rPr lang="el-GR" smtClean="0"/>
              <a:pPr/>
              <a:t>2</a:t>
            </a:fld>
            <a:endParaRPr lang="el-G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l-GR" dirty="0">
                <a:solidFill>
                  <a:srgbClr val="FF0000"/>
                </a:solidFill>
              </a:rPr>
              <a:t>Οι </a:t>
            </a:r>
            <a:r>
              <a:rPr lang="el-GR" b="1" dirty="0">
                <a:solidFill>
                  <a:srgbClr val="FF0000"/>
                </a:solidFill>
              </a:rPr>
              <a:t>αντικριστές</a:t>
            </a:r>
          </a:p>
        </p:txBody>
      </p:sp>
      <p:sp>
        <p:nvSpPr>
          <p:cNvPr id="23555" name="Rectangle 3"/>
          <p:cNvSpPr>
            <a:spLocks noGrp="1" noChangeArrowheads="1"/>
          </p:cNvSpPr>
          <p:nvPr>
            <p:ph sz="quarter" idx="1"/>
          </p:nvPr>
        </p:nvSpPr>
        <p:spPr/>
        <p:txBody>
          <a:bodyPr/>
          <a:lstStyle/>
          <a:p>
            <a:r>
              <a:rPr lang="el-GR" sz="2800" dirty="0"/>
              <a:t>Οι </a:t>
            </a:r>
            <a:r>
              <a:rPr lang="el-GR" sz="2800" b="1" dirty="0"/>
              <a:t>αντικριστές</a:t>
            </a:r>
            <a:r>
              <a:rPr lang="el-GR" sz="2800" dirty="0"/>
              <a:t> αποκτούν</a:t>
            </a:r>
            <a:r>
              <a:rPr lang="el-GR" sz="2800" b="1" dirty="0"/>
              <a:t> </a:t>
            </a:r>
            <a:r>
              <a:rPr lang="el-GR" sz="2800" dirty="0"/>
              <a:t>την ιδιότητά τους από την Επιτροπή Κεφαλαιαγοράς κατόπιν εξετάσεων και διορίζονται από το </a:t>
            </a:r>
            <a:r>
              <a:rPr lang="el-GR" sz="2800" dirty="0" err="1"/>
              <a:t>Δ.Σ</a:t>
            </a:r>
            <a:r>
              <a:rPr lang="el-GR" sz="2800" dirty="0"/>
              <a:t> του ΧΑ μετά από αίτηση του τακτικού Μέλους του ΧΑ. </a:t>
            </a:r>
            <a:endParaRPr lang="el-GR" sz="2800"/>
          </a:p>
          <a:p>
            <a:endParaRPr lang="el-GR" sz="2800"/>
          </a:p>
          <a:p>
            <a:r>
              <a:rPr lang="el-GR" sz="2800" dirty="0"/>
              <a:t>Οι αντικριστές βοηθούν τους χρηματιστηριακούς εκπροσώπους στην αγορά και πώληση αξιών. </a:t>
            </a:r>
          </a:p>
        </p:txBody>
      </p:sp>
      <p:sp>
        <p:nvSpPr>
          <p:cNvPr id="4" name="3 - Θέση αριθμού διαφάνειας"/>
          <p:cNvSpPr>
            <a:spLocks noGrp="1"/>
          </p:cNvSpPr>
          <p:nvPr>
            <p:ph type="sldNum" sz="quarter" idx="12"/>
          </p:nvPr>
        </p:nvSpPr>
        <p:spPr/>
        <p:txBody>
          <a:bodyPr/>
          <a:lstStyle/>
          <a:p>
            <a:fld id="{29FD4FD0-3F5E-42DA-9A95-47C09ACFAF33}" type="slidenum">
              <a:rPr lang="el-GR" smtClean="0"/>
              <a:pPr/>
              <a:t>20</a:t>
            </a:fld>
            <a:endParaRPr lang="el-G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l-GR" b="1"/>
              <a:t>Σκοπός και ρόλος της </a:t>
            </a:r>
            <a:r>
              <a:rPr lang="en-US" b="1"/>
              <a:t>E</a:t>
            </a:r>
            <a:r>
              <a:rPr lang="el-GR" b="1"/>
              <a:t>ΧΑΕ</a:t>
            </a:r>
          </a:p>
        </p:txBody>
      </p:sp>
      <p:sp>
        <p:nvSpPr>
          <p:cNvPr id="28675" name="Rectangle 3"/>
          <p:cNvSpPr>
            <a:spLocks noGrp="1" noChangeArrowheads="1"/>
          </p:cNvSpPr>
          <p:nvPr>
            <p:ph sz="quarter" idx="1"/>
          </p:nvPr>
        </p:nvSpPr>
        <p:spPr/>
        <p:txBody>
          <a:bodyPr/>
          <a:lstStyle/>
          <a:p>
            <a:r>
              <a:rPr lang="el-GR" sz="2800" dirty="0"/>
              <a:t>Ο σκοπός της ΕΧΑΕ είναι να συμμετέχει σε εταιρείες οι οποίες παρέχουν υπηρεσίες σε οργανωμένες αγορές </a:t>
            </a:r>
            <a:r>
              <a:rPr lang="el-GR" sz="2800" dirty="0" smtClean="0"/>
              <a:t>κεφαλαίου </a:t>
            </a:r>
            <a:r>
              <a:rPr lang="el-GR" sz="2800" dirty="0"/>
              <a:t>(</a:t>
            </a:r>
            <a:r>
              <a:rPr lang="el-GR" sz="2800" dirty="0" smtClean="0"/>
              <a:t>ιδρυθ. </a:t>
            </a:r>
            <a:r>
              <a:rPr lang="el-GR" sz="2800" dirty="0"/>
              <a:t>2000</a:t>
            </a:r>
            <a:r>
              <a:rPr lang="el-GR" sz="2800" dirty="0" smtClean="0"/>
              <a:t>). Ο </a:t>
            </a:r>
            <a:r>
              <a:rPr lang="el-GR" sz="2800" dirty="0"/>
              <a:t>ρόλος της </a:t>
            </a:r>
            <a:r>
              <a:rPr lang="el-GR" sz="2800" dirty="0" smtClean="0"/>
              <a:t>επικεντρώνεται: </a:t>
            </a:r>
            <a:endParaRPr lang="el-GR" sz="2800" dirty="0"/>
          </a:p>
          <a:p>
            <a:r>
              <a:rPr lang="el-GR" sz="2800" dirty="0"/>
              <a:t>(α) στην ανάπτυξη της αγοράς, </a:t>
            </a:r>
          </a:p>
          <a:p>
            <a:r>
              <a:rPr lang="el-GR" sz="2800" dirty="0"/>
              <a:t>(β) στην ανάπτυξη νέων προϊόντων και αγορών και </a:t>
            </a:r>
          </a:p>
          <a:p>
            <a:r>
              <a:rPr lang="el-GR" sz="2800" dirty="0"/>
              <a:t>(γ) στην προώθηση διεθνών συνεργασιών. </a:t>
            </a:r>
          </a:p>
        </p:txBody>
      </p:sp>
      <p:sp>
        <p:nvSpPr>
          <p:cNvPr id="4" name="3 - Θέση αριθμού διαφάνειας"/>
          <p:cNvSpPr>
            <a:spLocks noGrp="1"/>
          </p:cNvSpPr>
          <p:nvPr>
            <p:ph type="sldNum" sz="quarter" idx="12"/>
          </p:nvPr>
        </p:nvSpPr>
        <p:spPr/>
        <p:txBody>
          <a:bodyPr/>
          <a:lstStyle/>
          <a:p>
            <a:fld id="{29FD4FD0-3F5E-42DA-9A95-47C09ACFAF33}" type="slidenum">
              <a:rPr lang="el-GR" smtClean="0"/>
              <a:pPr/>
              <a:t>3</a:t>
            </a:fld>
            <a:endParaRPr lang="el-G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l-GR" b="1"/>
              <a:t>Διοίκηση</a:t>
            </a:r>
          </a:p>
        </p:txBody>
      </p:sp>
      <p:sp>
        <p:nvSpPr>
          <p:cNvPr id="4099" name="Rectangle 3"/>
          <p:cNvSpPr>
            <a:spLocks noGrp="1" noChangeArrowheads="1"/>
          </p:cNvSpPr>
          <p:nvPr>
            <p:ph sz="quarter" idx="1"/>
          </p:nvPr>
        </p:nvSpPr>
        <p:spPr/>
        <p:txBody>
          <a:bodyPr>
            <a:normAutofit fontScale="92500" lnSpcReduction="10000"/>
          </a:bodyPr>
          <a:lstStyle/>
          <a:p>
            <a:r>
              <a:rPr lang="el-GR" dirty="0" smtClean="0"/>
              <a:t>Το Χρηματιστήριο Αθηνών (ΧΑ ή </a:t>
            </a:r>
            <a:r>
              <a:rPr lang="el-GR" b="1" dirty="0" smtClean="0"/>
              <a:t>ATHEX</a:t>
            </a:r>
            <a:r>
              <a:rPr lang="el-GR" dirty="0" smtClean="0"/>
              <a:t>) διοικείται από το Διοικητικό Συμβούλιο (Δ.Σ.) το οποίο αποτελείται από </a:t>
            </a:r>
            <a:r>
              <a:rPr lang="el-GR" dirty="0" smtClean="0">
                <a:solidFill>
                  <a:srgbClr val="0070C0"/>
                </a:solidFill>
              </a:rPr>
              <a:t>δεκατρία μέλη </a:t>
            </a:r>
            <a:r>
              <a:rPr lang="el-GR" dirty="0" smtClean="0"/>
              <a:t>(Πρόεδρος, αντιπρόεδρος και 11 μέλη) εκ των οποίων </a:t>
            </a:r>
            <a:r>
              <a:rPr lang="el-GR" b="1" dirty="0" smtClean="0"/>
              <a:t>2 </a:t>
            </a:r>
            <a:r>
              <a:rPr lang="el-GR" dirty="0" smtClean="0"/>
              <a:t>μέλη έχουν εκτελεστικές αρμοδιότητες και </a:t>
            </a:r>
            <a:r>
              <a:rPr lang="el-GR" b="1" dirty="0" smtClean="0"/>
              <a:t>11 </a:t>
            </a:r>
            <a:r>
              <a:rPr lang="el-GR" dirty="0" smtClean="0"/>
              <a:t>έχουν μη εκτελεστικές αρμοδιότητες.</a:t>
            </a:r>
          </a:p>
          <a:p>
            <a:endParaRPr lang="el-GR" dirty="0" smtClean="0"/>
          </a:p>
          <a:p>
            <a:r>
              <a:rPr lang="el-GR" dirty="0" smtClean="0"/>
              <a:t>Το Διοικητικό Συμβούλιο εκλέγεται από τη Γενική Συνέλευση των μετόχων και διοικεί την εταιρεία  με πρώτιστη υποχρέωση τη διαρκή επιδίωξη την ενίσχυσης της μακροχρόνιας οικονομικής αξίας της εταιρείας και την προάσπιση του γενικού εταιρικού συμφέροντος. </a:t>
            </a:r>
            <a:endParaRPr lang="el-GR" dirty="0"/>
          </a:p>
        </p:txBody>
      </p:sp>
      <p:sp>
        <p:nvSpPr>
          <p:cNvPr id="4" name="3 - Θέση αριθμού διαφάνειας"/>
          <p:cNvSpPr>
            <a:spLocks noGrp="1"/>
          </p:cNvSpPr>
          <p:nvPr>
            <p:ph type="sldNum" sz="quarter" idx="12"/>
          </p:nvPr>
        </p:nvSpPr>
        <p:spPr/>
        <p:txBody>
          <a:bodyPr/>
          <a:lstStyle/>
          <a:p>
            <a:fld id="{29FD4FD0-3F5E-42DA-9A95-47C09ACFAF33}" type="slidenum">
              <a:rPr lang="el-GR" smtClean="0"/>
              <a:pPr/>
              <a:t>4</a:t>
            </a:fld>
            <a:endParaRPr lang="el-G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Επιτροπές του Διοικητικού Συμβούλιου </a:t>
            </a:r>
            <a:r>
              <a:rPr lang="el-GR" sz="3200" dirty="0" smtClean="0"/>
              <a:t/>
            </a:r>
            <a:br>
              <a:rPr lang="el-GR" sz="3200" dirty="0" smtClean="0"/>
            </a:br>
            <a:endParaRPr lang="el-GR" sz="3200" dirty="0"/>
          </a:p>
        </p:txBody>
      </p:sp>
      <p:sp>
        <p:nvSpPr>
          <p:cNvPr id="3" name="2 - Θέση περιεχομένου"/>
          <p:cNvSpPr>
            <a:spLocks noGrp="1"/>
          </p:cNvSpPr>
          <p:nvPr>
            <p:ph sz="quarter" idx="1"/>
          </p:nvPr>
        </p:nvSpPr>
        <p:spPr/>
        <p:txBody>
          <a:bodyPr>
            <a:normAutofit/>
          </a:bodyPr>
          <a:lstStyle/>
          <a:p>
            <a:pPr>
              <a:buNone/>
            </a:pPr>
            <a:r>
              <a:rPr lang="el-GR" dirty="0" smtClean="0"/>
              <a:t>Για την συνεχή βελτίωση του οργανωτικού σχήματος της εταιρείας και του ομίλου, το  Διοικητικό Συμβούλιο έχει αναθέσει εξειδικευμένα θέματα στις κάτωθι επιτροπές:</a:t>
            </a:r>
          </a:p>
          <a:p>
            <a:pPr lvl="0"/>
            <a:r>
              <a:rPr lang="el-GR" dirty="0" smtClean="0"/>
              <a:t>Επιτροπή Ελέγχου </a:t>
            </a:r>
          </a:p>
          <a:p>
            <a:pPr lvl="0"/>
            <a:r>
              <a:rPr lang="el-GR" dirty="0" smtClean="0"/>
              <a:t>Επιτροπή Τοποθετήσεων Στελεχών, Ανάδειξης Υποψηφίων Μελών Δ.Σ. και Αμοιβών </a:t>
            </a:r>
          </a:p>
          <a:p>
            <a:pPr lvl="0"/>
            <a:r>
              <a:rPr lang="el-GR" dirty="0" smtClean="0"/>
              <a:t>Στρατηγική Επιτροπή Επενδύσεων </a:t>
            </a:r>
          </a:p>
          <a:p>
            <a:pPr lvl="0"/>
            <a:r>
              <a:rPr lang="el-GR" dirty="0" smtClean="0"/>
              <a:t>Διοικούσα Επιτροπή Χρηματιστηριακών Αγορών</a:t>
            </a:r>
          </a:p>
          <a:p>
            <a:pPr lvl="0"/>
            <a:r>
              <a:rPr lang="el-GR" dirty="0" smtClean="0"/>
              <a:t>Επιτροπή Λειτουργίας </a:t>
            </a:r>
            <a:r>
              <a:rPr lang="el-GR" dirty="0" err="1" smtClean="0"/>
              <a:t>Xnet</a:t>
            </a:r>
            <a:r>
              <a:rPr lang="el-GR" dirty="0" smtClean="0"/>
              <a:t>.</a:t>
            </a:r>
            <a:r>
              <a:rPr lang="el-GR" b="1" dirty="0" smtClean="0"/>
              <a:t> </a:t>
            </a:r>
            <a:endParaRPr lang="el-GR" dirty="0" smtClean="0"/>
          </a:p>
          <a:p>
            <a:endParaRPr lang="el-GR" dirty="0"/>
          </a:p>
        </p:txBody>
      </p:sp>
      <p:sp>
        <p:nvSpPr>
          <p:cNvPr id="4" name="3 - Θέση αριθμού διαφάνειας"/>
          <p:cNvSpPr>
            <a:spLocks noGrp="1"/>
          </p:cNvSpPr>
          <p:nvPr>
            <p:ph type="sldNum" sz="quarter" idx="12"/>
          </p:nvPr>
        </p:nvSpPr>
        <p:spPr/>
        <p:txBody>
          <a:bodyPr/>
          <a:lstStyle/>
          <a:p>
            <a:fld id="{29FD4FD0-3F5E-42DA-9A95-47C09ACFAF33}" type="slidenum">
              <a:rPr lang="el-GR" smtClean="0"/>
              <a:pPr/>
              <a:t>5</a:t>
            </a:fld>
            <a:endParaRPr lang="el-G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r>
              <a:rPr lang="el-GR" sz="3600" dirty="0"/>
              <a:t/>
            </a:r>
            <a:br>
              <a:rPr lang="el-GR" sz="3600" dirty="0"/>
            </a:br>
            <a:r>
              <a:rPr lang="en-US" sz="3600" dirty="0" smtClean="0">
                <a:solidFill>
                  <a:srgbClr val="FF0000"/>
                </a:solidFill>
              </a:rPr>
              <a:t>O</a:t>
            </a:r>
            <a:r>
              <a:rPr lang="el-GR" sz="3600" dirty="0" smtClean="0">
                <a:solidFill>
                  <a:srgbClr val="FF0000"/>
                </a:solidFill>
              </a:rPr>
              <a:t> ρόλος των χρηματιστηρίων συνίσταται:</a:t>
            </a:r>
            <a:r>
              <a:rPr lang="el-GR" sz="3600" dirty="0" smtClean="0"/>
              <a:t/>
            </a:r>
            <a:br>
              <a:rPr lang="el-GR" sz="3600" dirty="0" smtClean="0"/>
            </a:br>
            <a:endParaRPr lang="el-GR" sz="3600" dirty="0"/>
          </a:p>
        </p:txBody>
      </p:sp>
      <p:sp>
        <p:nvSpPr>
          <p:cNvPr id="6147" name="Rectangle 3"/>
          <p:cNvSpPr>
            <a:spLocks noGrp="1" noChangeArrowheads="1"/>
          </p:cNvSpPr>
          <p:nvPr>
            <p:ph sz="quarter" idx="1"/>
          </p:nvPr>
        </p:nvSpPr>
        <p:spPr/>
        <p:txBody>
          <a:bodyPr/>
          <a:lstStyle/>
          <a:p>
            <a:pPr>
              <a:lnSpc>
                <a:spcPct val="90000"/>
              </a:lnSpc>
            </a:pPr>
            <a:r>
              <a:rPr lang="el-GR" sz="2400" dirty="0" smtClean="0"/>
              <a:t>στη </a:t>
            </a:r>
            <a:r>
              <a:rPr lang="el-GR" sz="2400" dirty="0"/>
              <a:t>δυνατότητα των επιχειρήσεων να αντλήσουν κεφάλαια, </a:t>
            </a:r>
          </a:p>
          <a:p>
            <a:pPr>
              <a:lnSpc>
                <a:spcPct val="90000"/>
              </a:lnSpc>
            </a:pPr>
            <a:endParaRPr lang="el-GR" sz="2400" dirty="0" smtClean="0"/>
          </a:p>
          <a:p>
            <a:pPr>
              <a:lnSpc>
                <a:spcPct val="90000"/>
              </a:lnSpc>
            </a:pPr>
            <a:r>
              <a:rPr lang="el-GR" sz="2400" dirty="0" smtClean="0"/>
              <a:t>στη </a:t>
            </a:r>
            <a:r>
              <a:rPr lang="el-GR" sz="2400" dirty="0"/>
              <a:t>δυνατότητα των αποταμιευτών να επενδύσουν σε διάφορους τίτλους, </a:t>
            </a:r>
          </a:p>
          <a:p>
            <a:pPr>
              <a:lnSpc>
                <a:spcPct val="90000"/>
              </a:lnSpc>
            </a:pPr>
            <a:endParaRPr lang="el-GR" sz="2400" dirty="0" smtClean="0"/>
          </a:p>
          <a:p>
            <a:pPr>
              <a:lnSpc>
                <a:spcPct val="90000"/>
              </a:lnSpc>
            </a:pPr>
            <a:r>
              <a:rPr lang="el-GR" sz="2400" dirty="0" smtClean="0"/>
              <a:t>στη </a:t>
            </a:r>
            <a:r>
              <a:rPr lang="el-GR" sz="2400" dirty="0"/>
              <a:t>δημιουργία τιμών με βάση τον νόμο της ζήτησης και της προσφοράς, </a:t>
            </a:r>
          </a:p>
          <a:p>
            <a:pPr>
              <a:lnSpc>
                <a:spcPct val="90000"/>
              </a:lnSpc>
            </a:pPr>
            <a:endParaRPr lang="el-GR" sz="2400" dirty="0" smtClean="0"/>
          </a:p>
          <a:p>
            <a:pPr>
              <a:lnSpc>
                <a:spcPct val="90000"/>
              </a:lnSpc>
            </a:pPr>
            <a:r>
              <a:rPr lang="el-GR" sz="2400" dirty="0" smtClean="0"/>
              <a:t>στη </a:t>
            </a:r>
            <a:r>
              <a:rPr lang="el-GR" sz="2400" dirty="0"/>
              <a:t>διευκόλυνση των συναλλαγών.</a:t>
            </a:r>
          </a:p>
        </p:txBody>
      </p:sp>
      <p:sp>
        <p:nvSpPr>
          <p:cNvPr id="4" name="3 - Θέση αριθμού διαφάνειας"/>
          <p:cNvSpPr>
            <a:spLocks noGrp="1"/>
          </p:cNvSpPr>
          <p:nvPr>
            <p:ph type="sldNum" sz="quarter" idx="12"/>
          </p:nvPr>
        </p:nvSpPr>
        <p:spPr/>
        <p:txBody>
          <a:bodyPr/>
          <a:lstStyle/>
          <a:p>
            <a:fld id="{29FD4FD0-3F5E-42DA-9A95-47C09ACFAF33}" type="slidenum">
              <a:rPr lang="el-GR" smtClean="0"/>
              <a:pPr/>
              <a:t>6</a:t>
            </a:fld>
            <a:endParaRPr lang="el-G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l-GR" b="1" dirty="0" smtClean="0">
                <a:solidFill>
                  <a:srgbClr val="FF0000"/>
                </a:solidFill>
              </a:rPr>
              <a:t>Επιτροπή Κεφαλαιαγοράς</a:t>
            </a:r>
          </a:p>
        </p:txBody>
      </p:sp>
      <p:sp>
        <p:nvSpPr>
          <p:cNvPr id="29699" name="Rectangle 3"/>
          <p:cNvSpPr>
            <a:spLocks noGrp="1" noChangeArrowheads="1"/>
          </p:cNvSpPr>
          <p:nvPr>
            <p:ph sz="quarter" idx="1"/>
          </p:nvPr>
        </p:nvSpPr>
        <p:spPr/>
        <p:txBody>
          <a:bodyPr>
            <a:normAutofit/>
          </a:bodyPr>
          <a:lstStyle/>
          <a:p>
            <a:r>
              <a:rPr lang="el-GR" dirty="0" smtClean="0"/>
              <a:t>Η Επιτροπή Κεφαλαιαγοράς (ΕΚ) είναι μια </a:t>
            </a:r>
            <a:r>
              <a:rPr lang="el-GR" dirty="0" smtClean="0">
                <a:solidFill>
                  <a:srgbClr val="0070C0"/>
                </a:solidFill>
              </a:rPr>
              <a:t>ανεξάρτητη δημόσια αρχή </a:t>
            </a:r>
            <a:r>
              <a:rPr lang="el-GR" dirty="0" smtClean="0"/>
              <a:t>η οποία λειτουργεί υπό την εποπτεία του Υπουργείου Εθνικής Οικονομίας και είναι πρωτίστως υπεύθυνη για την εξασφάλιση της προστασίας των επενδυτών και την συμμόρφωση όλων των εποπτευομένων φορέων με τους  κανόνες και τη νομοθεσία.</a:t>
            </a:r>
            <a:r>
              <a:rPr lang="el-GR" b="1" dirty="0" smtClean="0"/>
              <a:t> </a:t>
            </a:r>
            <a:r>
              <a:rPr lang="el-GR" dirty="0" smtClean="0"/>
              <a:t>Η Επιτροπή Κεφαλαιαγοράς απαρτίζεται από:</a:t>
            </a:r>
          </a:p>
          <a:p>
            <a:pPr lvl="0"/>
            <a:r>
              <a:rPr lang="el-GR" dirty="0" smtClean="0"/>
              <a:t>το Διοικητικό Συμβούλιο και </a:t>
            </a:r>
          </a:p>
          <a:p>
            <a:pPr lvl="0"/>
            <a:r>
              <a:rPr lang="el-GR" dirty="0" smtClean="0"/>
              <a:t>την  Εκτελεστική Επιτροπή.</a:t>
            </a:r>
            <a:endParaRPr lang="el-GR" dirty="0"/>
          </a:p>
        </p:txBody>
      </p:sp>
      <p:sp>
        <p:nvSpPr>
          <p:cNvPr id="4" name="3 - Θέση αριθμού διαφάνειας"/>
          <p:cNvSpPr>
            <a:spLocks noGrp="1"/>
          </p:cNvSpPr>
          <p:nvPr>
            <p:ph type="sldNum" sz="quarter" idx="12"/>
          </p:nvPr>
        </p:nvSpPr>
        <p:spPr/>
        <p:txBody>
          <a:bodyPr/>
          <a:lstStyle/>
          <a:p>
            <a:fld id="{29FD4FD0-3F5E-42DA-9A95-47C09ACFAF33}" type="slidenum">
              <a:rPr lang="el-GR" smtClean="0"/>
              <a:pPr/>
              <a:t>7</a:t>
            </a:fld>
            <a:endParaRPr lang="el-G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r>
              <a:rPr lang="el-GR" b="1" dirty="0">
                <a:solidFill>
                  <a:srgbClr val="FF0000"/>
                </a:solidFill>
              </a:rPr>
              <a:t>Αρμοδιότητες</a:t>
            </a:r>
            <a:r>
              <a:rPr lang="el-GR" dirty="0">
                <a:solidFill>
                  <a:srgbClr val="FF0000"/>
                </a:solidFill>
              </a:rPr>
              <a:t> της Επιτροπής Κεφαλαιαγοράς</a:t>
            </a:r>
          </a:p>
        </p:txBody>
      </p:sp>
      <p:sp>
        <p:nvSpPr>
          <p:cNvPr id="14339" name="Rectangle 3"/>
          <p:cNvSpPr>
            <a:spLocks noGrp="1" noChangeArrowheads="1"/>
          </p:cNvSpPr>
          <p:nvPr>
            <p:ph sz="quarter" idx="1"/>
          </p:nvPr>
        </p:nvSpPr>
        <p:spPr/>
        <p:txBody>
          <a:bodyPr/>
          <a:lstStyle/>
          <a:p>
            <a:pPr>
              <a:lnSpc>
                <a:spcPct val="80000"/>
              </a:lnSpc>
            </a:pPr>
            <a:r>
              <a:rPr lang="el-GR" sz="2000" dirty="0"/>
              <a:t>Εγκρίνει τα ενημερωτικά δελτία για την διάθεση μετοχών μέσω δημόσιας εγγραφής εταιριών που πρόκειται να εισαχθούν στο ΧΑ.</a:t>
            </a:r>
          </a:p>
          <a:p>
            <a:pPr>
              <a:lnSpc>
                <a:spcPct val="80000"/>
              </a:lnSpc>
            </a:pPr>
            <a:endParaRPr lang="el-GR" sz="2000" dirty="0" smtClean="0"/>
          </a:p>
          <a:p>
            <a:pPr>
              <a:lnSpc>
                <a:spcPct val="80000"/>
              </a:lnSpc>
            </a:pPr>
            <a:r>
              <a:rPr lang="el-GR" sz="2000" dirty="0" smtClean="0"/>
              <a:t>Παρέχει </a:t>
            </a:r>
            <a:r>
              <a:rPr lang="el-GR" sz="2000" dirty="0"/>
              <a:t>άδεια λειτουργίας σε Εταιρείες Παροχής Επενδυτικών Υπηρεσιών, Εταιρίες Επενδύσεως Χαρτοφυλακίου, ΑΧΕ και ΑΕΔΑΚ.</a:t>
            </a:r>
          </a:p>
          <a:p>
            <a:pPr>
              <a:lnSpc>
                <a:spcPct val="80000"/>
              </a:lnSpc>
            </a:pPr>
            <a:endParaRPr lang="el-GR" sz="2000" dirty="0" smtClean="0"/>
          </a:p>
          <a:p>
            <a:pPr>
              <a:lnSpc>
                <a:spcPct val="80000"/>
              </a:lnSpc>
            </a:pPr>
            <a:r>
              <a:rPr lang="el-GR" sz="2000" dirty="0" smtClean="0"/>
              <a:t>Λαμβάνει </a:t>
            </a:r>
            <a:r>
              <a:rPr lang="el-GR" sz="2000" dirty="0"/>
              <a:t>αποφάσεις για τη χορήγηση και ανάκληση αδειών εποπτευομένων φορέων</a:t>
            </a:r>
          </a:p>
          <a:p>
            <a:pPr>
              <a:lnSpc>
                <a:spcPct val="80000"/>
              </a:lnSpc>
            </a:pPr>
            <a:endParaRPr lang="el-GR" sz="2000" dirty="0" smtClean="0"/>
          </a:p>
          <a:p>
            <a:pPr>
              <a:lnSpc>
                <a:spcPct val="80000"/>
              </a:lnSpc>
            </a:pPr>
            <a:r>
              <a:rPr lang="el-GR" sz="2000" dirty="0" smtClean="0"/>
              <a:t>Ελέγχει </a:t>
            </a:r>
            <a:r>
              <a:rPr lang="el-GR" sz="2000" dirty="0"/>
              <a:t>την φερεγγυότητα, ρευστότητα, κεφαλαιακή επάρκεια, συγκέντρωση κινδύνου, τήρηση κώδικα δεοντολογίας και ειδικών συμμετοχών σε Εταιρείες Παροχής Επενδυτικών Υπηρεσιών, σε Ανώνυμες Εταιρείες Διαχείρισης Αμοιβαίων Κεφαλαίων και σε Ανώνυμες Εταιρείες Επενδύσεων Χαρτοφυλακίου.</a:t>
            </a:r>
          </a:p>
        </p:txBody>
      </p:sp>
      <p:sp>
        <p:nvSpPr>
          <p:cNvPr id="4" name="3 - Θέση αριθμού διαφάνειας"/>
          <p:cNvSpPr>
            <a:spLocks noGrp="1"/>
          </p:cNvSpPr>
          <p:nvPr>
            <p:ph type="sldNum" sz="quarter" idx="12"/>
          </p:nvPr>
        </p:nvSpPr>
        <p:spPr/>
        <p:txBody>
          <a:bodyPr/>
          <a:lstStyle/>
          <a:p>
            <a:fld id="{29FD4FD0-3F5E-42DA-9A95-47C09ACFAF33}" type="slidenum">
              <a:rPr lang="el-GR" smtClean="0"/>
              <a:pPr/>
              <a:t>8</a:t>
            </a:fld>
            <a:endParaRPr lang="el-G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fontScale="90000"/>
          </a:bodyPr>
          <a:lstStyle/>
          <a:p>
            <a:pPr algn="ctr"/>
            <a:r>
              <a:rPr lang="el-GR" sz="3600" b="1" dirty="0"/>
              <a:t/>
            </a:r>
            <a:br>
              <a:rPr lang="el-GR" sz="3600" b="1" dirty="0"/>
            </a:br>
            <a:r>
              <a:rPr lang="el-GR" sz="3600" b="1" dirty="0" smtClean="0">
                <a:solidFill>
                  <a:srgbClr val="FF0000"/>
                </a:solidFill>
              </a:rPr>
              <a:t> Οργανωτική Δομή της </a:t>
            </a:r>
            <a:br>
              <a:rPr lang="el-GR" sz="3600" b="1" dirty="0" smtClean="0">
                <a:solidFill>
                  <a:srgbClr val="FF0000"/>
                </a:solidFill>
              </a:rPr>
            </a:br>
            <a:r>
              <a:rPr lang="el-GR" sz="3600" b="1" dirty="0" smtClean="0">
                <a:solidFill>
                  <a:srgbClr val="FF0000"/>
                </a:solidFill>
              </a:rPr>
              <a:t>Επιτροπής Κεφαλαιαγοράς</a:t>
            </a:r>
            <a:endParaRPr lang="el-GR" sz="3600" b="1" dirty="0">
              <a:solidFill>
                <a:srgbClr val="FF0000"/>
              </a:solidFill>
            </a:endParaRPr>
          </a:p>
        </p:txBody>
      </p:sp>
      <p:sp>
        <p:nvSpPr>
          <p:cNvPr id="15363" name="Rectangle 3"/>
          <p:cNvSpPr>
            <a:spLocks noGrp="1" noChangeArrowheads="1"/>
          </p:cNvSpPr>
          <p:nvPr>
            <p:ph sz="quarter" idx="1"/>
          </p:nvPr>
        </p:nvSpPr>
        <p:spPr/>
        <p:txBody>
          <a:bodyPr>
            <a:normAutofit/>
          </a:bodyPr>
          <a:lstStyle/>
          <a:p>
            <a:pPr>
              <a:lnSpc>
                <a:spcPct val="80000"/>
              </a:lnSpc>
            </a:pPr>
            <a:r>
              <a:rPr lang="el-GR" sz="2000" b="1" dirty="0"/>
              <a:t>Το Διοικητικό Συμβούλιο (Δ.Σ) (7 μέλη</a:t>
            </a:r>
            <a:r>
              <a:rPr lang="el-GR" sz="2000" b="1" dirty="0" smtClean="0"/>
              <a:t>):</a:t>
            </a:r>
            <a:r>
              <a:rPr lang="el-GR" sz="2000" dirty="0" smtClean="0"/>
              <a:t> τον πρόεδρο, δύο αντιπροέδρους και τέσσερα (4) μέλη.</a:t>
            </a:r>
          </a:p>
          <a:p>
            <a:pPr>
              <a:lnSpc>
                <a:spcPct val="80000"/>
              </a:lnSpc>
              <a:buFont typeface="Wingdings" pitchFamily="2" charset="2"/>
              <a:buNone/>
            </a:pPr>
            <a:r>
              <a:rPr lang="el-GR" sz="2000" dirty="0" smtClean="0"/>
              <a:t>Ο Πρόεδρος και οι δύο αντιπρόεδροι διορίζονται από τον Υπουργό Οικονομικών  ύστερα από σύμφωνη γνώμη της αρμόδιας επιτροπής της Ελληνικής Βουλής. Ο πρόεδρος και οι αντιπρόεδροι μπορούν να αναδιοριστούν μόνο μια φορά</a:t>
            </a:r>
          </a:p>
          <a:p>
            <a:pPr>
              <a:lnSpc>
                <a:spcPct val="80000"/>
              </a:lnSpc>
              <a:buFont typeface="Wingdings" pitchFamily="2" charset="2"/>
              <a:buNone/>
            </a:pPr>
            <a:r>
              <a:rPr lang="el-GR" sz="2000" dirty="0" smtClean="0"/>
              <a:t>Τα υπόλοιπα τέσσερα μέλη διορίζονται από τον Υπουργό Οικονομικών από καταλόγους υποψηφίων που υποβάλλονται από την Τράπεζα της Ελλάδος, το Διοικητικό Συμβούλιο του Χρηματιστηρίου Αθηνών, την Ένωση Θεσμικών Επενδυτών, τον Σύνδεσμο Μελών του  Χρηματιστηρίου Αθηνών, την Ελληνική Ένωση Τραπεζών και τον Σύνδεσμο Ελληνικών Βιομηχανιών. τα μέλη </a:t>
            </a:r>
            <a:r>
              <a:rPr lang="el-GR" sz="2000" dirty="0" err="1" smtClean="0"/>
              <a:t>επαναδιορίζονται</a:t>
            </a:r>
            <a:r>
              <a:rPr lang="el-GR" sz="2000" dirty="0" smtClean="0"/>
              <a:t> ελεύθερα. </a:t>
            </a:r>
          </a:p>
          <a:p>
            <a:pPr>
              <a:lnSpc>
                <a:spcPct val="80000"/>
              </a:lnSpc>
              <a:buFont typeface="Wingdings" pitchFamily="2" charset="2"/>
              <a:buNone/>
            </a:pPr>
            <a:endParaRPr lang="el-GR" sz="2000" dirty="0" smtClean="0"/>
          </a:p>
          <a:p>
            <a:pPr>
              <a:lnSpc>
                <a:spcPct val="80000"/>
              </a:lnSpc>
              <a:buFont typeface="Wingdings" pitchFamily="2" charset="2"/>
              <a:buNone/>
            </a:pPr>
            <a:r>
              <a:rPr lang="el-GR" sz="2000" dirty="0" smtClean="0"/>
              <a:t>Η </a:t>
            </a:r>
            <a:r>
              <a:rPr lang="el-GR" sz="2000" dirty="0"/>
              <a:t>θητεία του Διοικητικού Συμβουλίου είναι πενταετής. </a:t>
            </a:r>
          </a:p>
        </p:txBody>
      </p:sp>
      <p:sp>
        <p:nvSpPr>
          <p:cNvPr id="4" name="3 - Θέση αριθμού διαφάνειας"/>
          <p:cNvSpPr>
            <a:spLocks noGrp="1"/>
          </p:cNvSpPr>
          <p:nvPr>
            <p:ph type="sldNum" sz="quarter" idx="12"/>
          </p:nvPr>
        </p:nvSpPr>
        <p:spPr/>
        <p:txBody>
          <a:bodyPr/>
          <a:lstStyle/>
          <a:p>
            <a:fld id="{29FD4FD0-3F5E-42DA-9A95-47C09ACFAF33}" type="slidenum">
              <a:rPr lang="el-GR" smtClean="0"/>
              <a:pPr/>
              <a:t>9</a:t>
            </a:fld>
            <a:endParaRPr lang="el-GR"/>
          </a:p>
        </p:txBody>
      </p:sp>
    </p:spTree>
  </p:cSld>
  <p:clrMapOvr>
    <a:masterClrMapping/>
  </p:clrMapOvr>
  <p:transition>
    <p:fad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246</TotalTime>
  <Words>1152</Words>
  <Application>Microsoft Office PowerPoint</Application>
  <PresentationFormat>Προβολή στην οθόνη (4:3)</PresentationFormat>
  <Paragraphs>139</Paragraphs>
  <Slides>20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20</vt:i4>
      </vt:variant>
    </vt:vector>
  </HeadingPairs>
  <TitlesOfParts>
    <vt:vector size="21" baseType="lpstr">
      <vt:lpstr>Δικαιοσύνη</vt:lpstr>
      <vt:lpstr>ΧΡΗΜΑΤΙΣΤΗΡΙΑΚΗ ΑΓΟΡΑ</vt:lpstr>
      <vt:lpstr>Δομή του Ομίλου   </vt:lpstr>
      <vt:lpstr>Σκοπός και ρόλος της EΧΑΕ</vt:lpstr>
      <vt:lpstr>Διοίκηση</vt:lpstr>
      <vt:lpstr>Επιτροπές του Διοικητικού Συμβούλιου  </vt:lpstr>
      <vt:lpstr> O ρόλος των χρηματιστηρίων συνίσταται: </vt:lpstr>
      <vt:lpstr>Επιτροπή Κεφαλαιαγοράς</vt:lpstr>
      <vt:lpstr>Αρμοδιότητες της Επιτροπής Κεφαλαιαγοράς</vt:lpstr>
      <vt:lpstr>  Οργανωτική Δομή της  Επιτροπής Κεφαλαιαγοράς</vt:lpstr>
      <vt:lpstr>Αρμοδιότητες του Δ.Σ</vt:lpstr>
      <vt:lpstr>Η Εκτελεστική Επιτροπή</vt:lpstr>
      <vt:lpstr>Συμβουλευτική Επιτροπή </vt:lpstr>
      <vt:lpstr>Μέλη του Χ.Α</vt:lpstr>
      <vt:lpstr>Οι δυνατότητες των Μελών</vt:lpstr>
      <vt:lpstr>Εκκαθαριστικά Μέλη της ΕΤ.ΕΚ / Χειριστές</vt:lpstr>
      <vt:lpstr>Εκκαθαριστικά Μέλη</vt:lpstr>
      <vt:lpstr>Οι συμμετέχοντες στις λειτουργίες Διακανονισμού και Καταχώρησης</vt:lpstr>
      <vt:lpstr>ΠΡΟΪΟΝΤΑ</vt:lpstr>
      <vt:lpstr>Χρηματιστηριακοί εκπρόσωποι</vt:lpstr>
      <vt:lpstr>Οι αντικριστές</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ΧΡΗΜΑΤΙΣΤΗΡΙΑΚΗ ΑΓΟΡΑ</dc:title>
  <dc:creator>user</dc:creator>
  <cp:lastModifiedBy>Αργυρώ Δημητογλου</cp:lastModifiedBy>
  <cp:revision>34</cp:revision>
  <dcterms:created xsi:type="dcterms:W3CDTF">2006-04-27T07:30:54Z</dcterms:created>
  <dcterms:modified xsi:type="dcterms:W3CDTF">2021-03-23T14:27:45Z</dcterms:modified>
</cp:coreProperties>
</file>