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80" autoAdjust="0"/>
    <p:restoredTop sz="94660"/>
  </p:normalViewPr>
  <p:slideViewPr>
    <p:cSldViewPr snapToGrid="0">
      <p:cViewPr varScale="1">
        <p:scale>
          <a:sx n="77" d="100"/>
          <a:sy n="77" d="100"/>
        </p:scale>
        <p:origin x="80" y="1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7" name="Rectangle 6"/>
          <p:cNvSpPr/>
          <p:nvPr/>
        </p:nvSpPr>
        <p:spPr>
          <a:xfrm>
            <a:off x="1007533" y="0"/>
            <a:ext cx="7934348"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8941881"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2611808" y="3428998"/>
            <a:ext cx="5518066" cy="2268559"/>
          </a:xfrm>
        </p:spPr>
        <p:txBody>
          <a:bodyPr anchor="t">
            <a:normAutofit/>
          </a:bodyPr>
          <a:lstStyle>
            <a:lvl1pPr algn="r">
              <a:defRPr sz="600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2772274" y="2268786"/>
            <a:ext cx="5357600" cy="1160213"/>
          </a:xfrm>
        </p:spPr>
        <p:txBody>
          <a:bodyPr tIns="0" anchor="b">
            <a:normAutofit/>
          </a:bodyPr>
          <a:lstStyle>
            <a:lvl1pPr marL="0" indent="0" algn="r">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9AB3A824-1A51-4B26-AD58-A6D8E14F6C04}" type="datetimeFigureOut">
              <a:rPr lang="en-US" dirty="0"/>
              <a:t>10/24/2020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rIns="45720"/>
          <a:lstStyle/>
          <a:p>
            <a:fld id="{6D22F896-40B5-4ADD-8801-0D06FADFA095}" type="slidenum">
              <a:rPr lang="en-US" dirty="0"/>
              <a:t>‹#›</a:t>
            </a:fld>
            <a:endParaRPr lang="en-US" dirty="0"/>
          </a:p>
        </p:txBody>
      </p:sp>
      <p:sp>
        <p:nvSpPr>
          <p:cNvPr id="13" name="TextBox 12"/>
          <p:cNvSpPr txBox="1"/>
          <p:nvPr/>
        </p:nvSpPr>
        <p:spPr>
          <a:xfrm>
            <a:off x="2191282" y="3262852"/>
            <a:ext cx="415636" cy="461665"/>
          </a:xfrm>
          <a:prstGeom prst="rect">
            <a:avLst/>
          </a:prstGeom>
          <a:noFill/>
        </p:spPr>
        <p:txBody>
          <a:bodyPr wrap="square" rtlCol="0">
            <a:spAutoFit/>
          </a:bodyPr>
          <a:lstStyle/>
          <a:p>
            <a:pPr algn="r"/>
            <a:r>
              <a:rPr lang="en-US" sz="2400" dirty="0">
                <a:solidFill>
                  <a:schemeClr val="accent6"/>
                </a:solidFill>
                <a:latin typeface="Wingdings 3" panose="05040102010807070707" pitchFamily="18" charset="2"/>
              </a:rPr>
              <a:t>z</a:t>
            </a:r>
            <a:endParaRPr lang="en-US" sz="2400" dirty="0">
              <a:solidFill>
                <a:schemeClr val="accent6"/>
              </a:solidFill>
              <a:latin typeface="MS Shell Dlg 2" panose="020B060403050404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14" name="Rectangle 1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a:off x="2194236"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11808" y="808056"/>
            <a:ext cx="7954091" cy="1077229"/>
          </a:xfrm>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D857E33E-8B18-4087-B112-809917729534}" type="datetimeFigureOut">
              <a:rPr lang="en-US" dirty="0"/>
              <a:t>10/24/2020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15" name="Rectangle 1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rot="5400000">
            <a:off x="10337141" y="416061"/>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Vertical Title 1"/>
          <p:cNvSpPr>
            <a:spLocks noGrp="1"/>
          </p:cNvSpPr>
          <p:nvPr>
            <p:ph type="title" orient="vert"/>
          </p:nvPr>
        </p:nvSpPr>
        <p:spPr>
          <a:xfrm>
            <a:off x="9239380" y="805818"/>
            <a:ext cx="1326519" cy="5244126"/>
          </a:xfrm>
        </p:spPr>
        <p:txBody>
          <a:bodyPr vert="eaVert"/>
          <a:lstStyle>
            <a:lvl1pPr algn="l">
              <a:defRPr/>
            </a:lvl1p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2608751" y="970410"/>
            <a:ext cx="6466903" cy="5079534"/>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D3FFE419-2371-464F-8239-3959401C3561}" type="datetimeFigureOut">
              <a:rPr lang="en-US" dirty="0"/>
              <a:t>10/24/2020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9" name="Rectangle 2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nchor="ct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97D162C4-EDD9-4389-A98B-B87ECEA2A816}" type="datetimeFigureOut">
              <a:rPr lang="en-US" dirty="0"/>
              <a:t>10/24/2020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
        <p:nvSpPr>
          <p:cNvPr id="7" name="TextBox 6"/>
          <p:cNvSpPr txBox="1"/>
          <p:nvPr/>
        </p:nvSpPr>
        <p:spPr>
          <a:xfrm>
            <a:off x="2194943"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4" name="Rectangle 2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TextBox 10"/>
          <p:cNvSpPr txBox="1"/>
          <p:nvPr/>
        </p:nvSpPr>
        <p:spPr>
          <a:xfrm>
            <a:off x="2191843" y="296258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3147254"/>
            <a:ext cx="7956560" cy="1424746"/>
          </a:xfrm>
        </p:spPr>
        <p:txBody>
          <a:bodyPr anchor="t">
            <a:normAutofit/>
          </a:bodyPr>
          <a:lstStyle>
            <a:lvl1pPr algn="r">
              <a:defRPr sz="3200"/>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773968" y="2268786"/>
            <a:ext cx="7791931" cy="878468"/>
          </a:xfrm>
        </p:spPr>
        <p:txBody>
          <a:bodyPr tIns="0" anchor="b">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3E5059C3-6A89-4494-99FF-5A4D6FFD50EB}" type="datetimeFigureOut">
              <a:rPr lang="en-US" dirty="0"/>
              <a:t>10/24/2020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6" name="Rectangle 25"/>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609873" y="805817"/>
            <a:ext cx="7950984" cy="1081705"/>
          </a:xfrm>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2605374" y="2052116"/>
            <a:ext cx="3891960" cy="399782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6666636" y="2052114"/>
            <a:ext cx="3894222" cy="3997829"/>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CA954B2F-12DE-47F5-8894-472B206D2E1E}" type="datetimeFigureOut">
              <a:rPr lang="en-US" dirty="0"/>
              <a:t>10/24/2020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10" name="TextBox 9"/>
          <p:cNvSpPr txBox="1"/>
          <p:nvPr/>
        </p:nvSpPr>
        <p:spPr>
          <a:xfrm>
            <a:off x="2196172" y="641223"/>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0" name="Rectangle 19"/>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TextBox 11"/>
          <p:cNvSpPr txBox="1"/>
          <p:nvPr/>
        </p:nvSpPr>
        <p:spPr>
          <a:xfrm>
            <a:off x="2193650" y="636424"/>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805818"/>
            <a:ext cx="7956560" cy="1078348"/>
          </a:xfrm>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609285" y="2052115"/>
            <a:ext cx="3896467"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2609285" y="2851331"/>
            <a:ext cx="3893623" cy="3071434"/>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6666634" y="2052115"/>
            <a:ext cx="3899798"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6666635" y="2851331"/>
            <a:ext cx="3899798" cy="3071434"/>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3F30E46F-7819-4ACF-B48B-48222C2ACC88}" type="datetimeFigureOut">
              <a:rPr lang="en-US" dirty="0"/>
              <a:t>10/24/2020</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13" name="Rectangle 12"/>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1FAF3416-4057-4DAA-829D-4CA07428D088}" type="datetimeFigureOut">
              <a:rPr lang="en-US" dirty="0"/>
              <a:t>10/24/2020</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
        <p:nvSpPr>
          <p:cNvPr id="8" name="TextBox 7"/>
          <p:cNvSpPr txBox="1"/>
          <p:nvPr/>
        </p:nvSpPr>
        <p:spPr>
          <a:xfrm>
            <a:off x="2196172" y="64122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12" name="Rectangle 11"/>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921D9284-D300-4297-87F7-E791DCC15DB1}" type="datetimeFigureOut">
              <a:rPr lang="en-US" dirty="0"/>
              <a:t>10/24/2020</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5" name="Rectangle 2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TextBox 9"/>
          <p:cNvSpPr txBox="1"/>
          <p:nvPr/>
        </p:nvSpPr>
        <p:spPr>
          <a:xfrm>
            <a:off x="1554154"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0323" y="1282451"/>
            <a:ext cx="2664361" cy="1903241"/>
          </a:xfrm>
        </p:spPr>
        <p:txBody>
          <a:bodyPr anchor="b">
            <a:normAutofit/>
          </a:bodyPr>
          <a:lstStyle>
            <a:lvl1pPr algn="l">
              <a:defRPr sz="240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5120154" y="805818"/>
            <a:ext cx="5446278" cy="5244126"/>
          </a:xfrm>
        </p:spPr>
        <p:txBody>
          <a:bodyPr anchor="ct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1970322" y="3186154"/>
            <a:ext cx="2664361" cy="2386397"/>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37D525BB-DA17-4BA0-B3C8-3AC3ABC827E6}" type="datetimeFigureOut">
              <a:rPr lang="en-US" dirty="0"/>
              <a:t>10/24/2020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19" name="Rectangle 1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6747062" y="3229"/>
            <a:ext cx="4629734" cy="6858000"/>
          </a:xfrm>
          <a:solidFill>
            <a:schemeClr val="tx1">
              <a:alpha val="10000"/>
            </a:schemeClr>
          </a:solidFill>
          <a:ln w="9525" cap="sq">
            <a:noFill/>
            <a:miter lim="800000"/>
          </a:ln>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10" name="TextBox 9"/>
          <p:cNvSpPr txBox="1"/>
          <p:nvPr/>
        </p:nvSpPr>
        <p:spPr>
          <a:xfrm>
            <a:off x="1554686"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1241" y="1282452"/>
            <a:ext cx="3970986" cy="1900473"/>
          </a:xfrm>
        </p:spPr>
        <p:txBody>
          <a:bodyPr anchor="b">
            <a:normAutofit/>
          </a:bodyPr>
          <a:lstStyle>
            <a:lvl1pPr algn="l">
              <a:defRPr sz="320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1970322" y="3182928"/>
            <a:ext cx="3971874" cy="2386394"/>
          </a:xfrm>
        </p:spPr>
        <p:txBody>
          <a:bodyPr>
            <a:normAutofit/>
          </a:bodyPr>
          <a:lstStyle>
            <a:lvl1pPr marL="0" indent="0" algn="l">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B16C4C9A-3960-41CF-A4E9-2A8FB932454B}" type="datetimeFigureOut">
              <a:rPr lang="en-US" dirty="0"/>
              <a:t>10/24/2020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8" name="Picture 17"/>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5" name="Picture 14"/>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8" name="Rectangle 7"/>
          <p:cNvSpPr/>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611808" y="808056"/>
            <a:ext cx="7958331" cy="1077229"/>
          </a:xfrm>
          <a:prstGeom prst="rect">
            <a:avLst/>
          </a:prstGeom>
        </p:spPr>
        <p:txBody>
          <a:bodyPr vert="horz" lIns="91440" tIns="45720" rIns="91440" bIns="45720" rtlCol="0" anchor="t">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773599" y="2052116"/>
            <a:ext cx="7796540" cy="399782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rot="5400000">
            <a:off x="-810065" y="5270604"/>
            <a:ext cx="2662729" cy="182880"/>
          </a:xfrm>
          <a:prstGeom prst="rect">
            <a:avLst/>
          </a:prstGeom>
        </p:spPr>
        <p:txBody>
          <a:bodyPr vert="horz" lIns="91440" tIns="18288" rIns="91440" bIns="45720" rtlCol="0" anchor="t"/>
          <a:lstStyle>
            <a:lvl1pPr algn="r">
              <a:defRPr sz="800">
                <a:solidFill>
                  <a:schemeClr val="tx1">
                    <a:tint val="75000"/>
                  </a:schemeClr>
                </a:solidFill>
                <a:latin typeface="+mn-lt"/>
              </a:defRPr>
            </a:lvl1pPr>
          </a:lstStyle>
          <a:p>
            <a:fld id="{3CBC1C18-307B-4F68-A007-B5B542270E8D}" type="datetimeFigureOut">
              <a:rPr lang="en-US" dirty="0"/>
              <a:t>10/24/2020</a:t>
            </a:fld>
            <a:endParaRPr lang="en-US" dirty="0"/>
          </a:p>
        </p:txBody>
      </p:sp>
      <p:sp>
        <p:nvSpPr>
          <p:cNvPr id="5" name="Footer Placeholder 4"/>
          <p:cNvSpPr>
            <a:spLocks noGrp="1"/>
          </p:cNvSpPr>
          <p:nvPr>
            <p:ph type="ftr" sz="quarter" idx="3"/>
          </p:nvPr>
        </p:nvSpPr>
        <p:spPr>
          <a:xfrm rot="5400000">
            <a:off x="-2237130" y="3661144"/>
            <a:ext cx="5885352" cy="179176"/>
          </a:xfrm>
          <a:prstGeom prst="rect">
            <a:avLst/>
          </a:prstGeom>
        </p:spPr>
        <p:txBody>
          <a:bodyPr vert="horz" lIns="91440" tIns="45720" rIns="91440" bIns="18288" rtlCol="0" anchor="b"/>
          <a:lstStyle>
            <a:lvl1pPr algn="r">
              <a:defRPr sz="800">
                <a:solidFill>
                  <a:schemeClr val="tx1">
                    <a:tint val="75000"/>
                  </a:schemeClr>
                </a:solidFill>
              </a:defRPr>
            </a:lvl1pPr>
          </a:lstStyle>
          <a:p>
            <a:r>
              <a:rPr lang="en-US" dirty="0"/>
              <a:t>
              </a:t>
            </a:r>
          </a:p>
        </p:txBody>
      </p:sp>
      <p:sp>
        <p:nvSpPr>
          <p:cNvPr id="6" name="Slide Number Placeholder 5"/>
          <p:cNvSpPr>
            <a:spLocks noGrp="1"/>
          </p:cNvSpPr>
          <p:nvPr>
            <p:ph type="sldNum" sz="quarter" idx="4"/>
          </p:nvPr>
        </p:nvSpPr>
        <p:spPr>
          <a:xfrm>
            <a:off x="158407" y="164592"/>
            <a:ext cx="636727" cy="322851"/>
          </a:xfrm>
          <a:prstGeom prst="rect">
            <a:avLst/>
          </a:prstGeom>
        </p:spPr>
        <p:txBody>
          <a:bodyPr vert="horz" lIns="91440" tIns="45720" rIns="45720" bIns="45720" rtlCol="0" anchor="ctr"/>
          <a:lstStyle>
            <a:lvl1pPr algn="r">
              <a:defRPr sz="1800">
                <a:solidFill>
                  <a:schemeClr val="tx1">
                    <a:tint val="75000"/>
                  </a:schemeClr>
                </a:solidFill>
              </a:defRPr>
            </a:lvl1pPr>
          </a:lstStyle>
          <a:p>
            <a:fld id="{6D22F896-40B5-4ADD-8801-0D06FADFA095}" type="slidenum">
              <a:rPr lang="en-US" dirty="0"/>
              <a:pPr/>
              <a:t>‹#›</a:t>
            </a:fld>
            <a:endParaRPr lang="en-US" dirty="0"/>
          </a:p>
        </p:txBody>
      </p:sp>
      <p:sp>
        <p:nvSpPr>
          <p:cNvPr id="57" name="Rectangle 56"/>
          <p:cNvSpPr/>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r" defTabSz="914400" rtl="0" eaLnBrk="1" latinLnBrk="0" hangingPunct="1">
        <a:lnSpc>
          <a:spcPct val="90000"/>
        </a:lnSpc>
        <a:spcBef>
          <a:spcPct val="0"/>
        </a:spcBef>
        <a:buNone/>
        <a:defRPr sz="3400" b="0" i="0" kern="1200" cap="none">
          <a:solidFill>
            <a:schemeClr val="tx1"/>
          </a:solidFill>
          <a:effectLst/>
          <a:latin typeface="+mj-lt"/>
          <a:ea typeface="+mj-ea"/>
          <a:cs typeface="+mj-cs"/>
        </a:defRPr>
      </a:lvl1pPr>
    </p:titleStyle>
    <p:bodyStyle>
      <a:lvl1pPr marL="344488" indent="-344488" algn="l" defTabSz="914400" rtl="0" eaLnBrk="1" latinLnBrk="0" hangingPunct="1">
        <a:lnSpc>
          <a:spcPct val="120000"/>
        </a:lnSpc>
        <a:spcBef>
          <a:spcPts val="1000"/>
        </a:spcBef>
        <a:spcAft>
          <a:spcPts val="600"/>
        </a:spcAft>
        <a:buClr>
          <a:schemeClr val="accent6"/>
        </a:buClr>
        <a:buSzPct val="90000"/>
        <a:buFont typeface="Wingdings" panose="05000000000000000000" pitchFamily="2" charset="2"/>
        <a:buChar char="§"/>
        <a:defRPr sz="2000" kern="1200">
          <a:solidFill>
            <a:schemeClr val="tx1"/>
          </a:solidFill>
          <a:effectLst/>
          <a:latin typeface="+mn-lt"/>
          <a:ea typeface="+mn-ea"/>
          <a:cs typeface="+mn-cs"/>
        </a:defRPr>
      </a:lvl1pPr>
      <a:lvl2pPr marL="7953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800" kern="1200">
          <a:solidFill>
            <a:schemeClr val="tx1"/>
          </a:solidFill>
          <a:effectLst/>
          <a:latin typeface="+mn-lt"/>
          <a:ea typeface="+mn-ea"/>
          <a:cs typeface="+mn-cs"/>
        </a:defRPr>
      </a:lvl2pPr>
      <a:lvl3pPr marL="12588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600" kern="1200">
          <a:solidFill>
            <a:schemeClr val="tx1"/>
          </a:solidFill>
          <a:effectLst/>
          <a:latin typeface="+mn-lt"/>
          <a:ea typeface="+mn-ea"/>
          <a:cs typeface="+mn-cs"/>
        </a:defRPr>
      </a:lvl3pPr>
      <a:lvl4pPr marL="17097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400" kern="1200">
          <a:solidFill>
            <a:schemeClr val="tx1"/>
          </a:solidFill>
          <a:effectLst/>
          <a:latin typeface="+mn-lt"/>
          <a:ea typeface="+mn-ea"/>
          <a:cs typeface="+mn-cs"/>
        </a:defRPr>
      </a:lvl4pPr>
      <a:lvl5pPr marL="21732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5pPr>
      <a:lvl6pPr marL="2642616"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6pPr>
      <a:lvl7pPr marL="3108960"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7pPr>
      <a:lvl8pPr marL="3575304"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8pPr>
      <a:lvl9pPr marL="404164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3C64C6C-653F-498A-8B00-8F8AEE43A245}"/>
              </a:ext>
            </a:extLst>
          </p:cNvPr>
          <p:cNvSpPr>
            <a:spLocks noGrp="1"/>
          </p:cNvSpPr>
          <p:nvPr>
            <p:ph type="ctrTitle"/>
          </p:nvPr>
        </p:nvSpPr>
        <p:spPr>
          <a:xfrm>
            <a:off x="2483471" y="413083"/>
            <a:ext cx="5518066" cy="2268559"/>
          </a:xfrm>
        </p:spPr>
        <p:txBody>
          <a:bodyPr>
            <a:normAutofit/>
          </a:bodyPr>
          <a:lstStyle/>
          <a:p>
            <a:pPr algn="ctr"/>
            <a:r>
              <a:rPr lang="el-GR" sz="3200" dirty="0"/>
              <a:t>ΜΑΘΗΜΑ 3</a:t>
            </a:r>
            <a:r>
              <a:rPr lang="el-GR" sz="3200" baseline="30000" dirty="0"/>
              <a:t>ο</a:t>
            </a:r>
            <a:br>
              <a:rPr lang="el-GR" sz="3200" dirty="0"/>
            </a:br>
            <a:r>
              <a:rPr lang="el-GR" sz="3200" dirty="0"/>
              <a:t>ΔΑΝΕΙΑ – ΑΠΟΣΒΕΣΗ ΔΑΝΕΙΟΥ</a:t>
            </a:r>
          </a:p>
        </p:txBody>
      </p:sp>
      <p:sp>
        <p:nvSpPr>
          <p:cNvPr id="3" name="Υπότιτλος 2">
            <a:extLst>
              <a:ext uri="{FF2B5EF4-FFF2-40B4-BE49-F238E27FC236}">
                <a16:creationId xmlns:a16="http://schemas.microsoft.com/office/drawing/2014/main" id="{E110CE4C-5D68-4030-8AD9-F28B39D5E7CC}"/>
              </a:ext>
            </a:extLst>
          </p:cNvPr>
          <p:cNvSpPr>
            <a:spLocks noGrp="1"/>
          </p:cNvSpPr>
          <p:nvPr>
            <p:ph type="subTitle" idx="1"/>
          </p:nvPr>
        </p:nvSpPr>
        <p:spPr>
          <a:xfrm>
            <a:off x="2302997" y="3332747"/>
            <a:ext cx="5357600" cy="1895541"/>
          </a:xfrm>
        </p:spPr>
        <p:txBody>
          <a:bodyPr/>
          <a:lstStyle/>
          <a:p>
            <a:pPr algn="ctr"/>
            <a:r>
              <a:rPr lang="el-GR" dirty="0"/>
              <a:t>ΣΤΑΜΠΟΥΛΗΣ ΧΡΗΣΤΟΣ </a:t>
            </a:r>
            <a:r>
              <a:rPr lang="el-GR" dirty="0" err="1"/>
              <a:t>Ph</a:t>
            </a:r>
            <a:r>
              <a:rPr lang="el-GR" dirty="0"/>
              <a:t>. D.</a:t>
            </a:r>
          </a:p>
          <a:p>
            <a:pPr algn="ctr"/>
            <a:r>
              <a:rPr lang="el-GR" dirty="0"/>
              <a:t>cstamp@agro.auth.gr</a:t>
            </a:r>
          </a:p>
          <a:p>
            <a:pPr algn="ctr"/>
            <a:endParaRPr lang="el-GR" dirty="0"/>
          </a:p>
        </p:txBody>
      </p:sp>
    </p:spTree>
    <p:extLst>
      <p:ext uri="{BB962C8B-B14F-4D97-AF65-F5344CB8AC3E}">
        <p14:creationId xmlns:p14="http://schemas.microsoft.com/office/powerpoint/2010/main" val="11986961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6EA53C9-6097-47C7-AACE-119D08F4AD11}"/>
              </a:ext>
            </a:extLst>
          </p:cNvPr>
          <p:cNvSpPr>
            <a:spLocks noGrp="1"/>
          </p:cNvSpPr>
          <p:nvPr>
            <p:ph type="title"/>
          </p:nvPr>
        </p:nvSpPr>
        <p:spPr/>
        <p:txBody>
          <a:bodyPr/>
          <a:lstStyle/>
          <a:p>
            <a:pPr algn="l"/>
            <a:r>
              <a:rPr kumimoji="0" lang="el-GR" sz="3100" b="0" i="0" u="none" strike="noStrike" kern="1200" cap="none" spc="0" normalizeH="0" baseline="0" noProof="0" dirty="0">
                <a:ln>
                  <a:noFill/>
                </a:ln>
                <a:solidFill>
                  <a:prstClr val="white"/>
                </a:solidFill>
                <a:effectLst/>
                <a:uLnTx/>
                <a:uFillTx/>
                <a:latin typeface="Arial" panose="020B0604020202020204"/>
                <a:ea typeface="+mj-ea"/>
                <a:cs typeface="+mj-cs"/>
              </a:rPr>
              <a:t>Δάνεια</a:t>
            </a:r>
            <a:br>
              <a:rPr kumimoji="0" lang="el-GR" sz="3100" b="0" i="0" u="none" strike="noStrike" kern="1200" cap="none" spc="0" normalizeH="0" baseline="0" noProof="0" dirty="0">
                <a:ln>
                  <a:noFill/>
                </a:ln>
                <a:solidFill>
                  <a:prstClr val="white"/>
                </a:solidFill>
                <a:effectLst/>
                <a:uLnTx/>
                <a:uFillTx/>
                <a:latin typeface="Arial" panose="020B0604020202020204"/>
                <a:ea typeface="+mj-ea"/>
                <a:cs typeface="+mj-cs"/>
              </a:rPr>
            </a:br>
            <a:r>
              <a:rPr kumimoji="0" lang="el-GR" sz="1800" b="0" i="0" u="none" strike="noStrike" kern="1200" cap="none" spc="0" normalizeH="0" baseline="0" noProof="0" dirty="0">
                <a:ln>
                  <a:noFill/>
                </a:ln>
                <a:solidFill>
                  <a:prstClr val="white"/>
                </a:solidFill>
                <a:effectLst/>
                <a:uLnTx/>
                <a:uFillTx/>
                <a:latin typeface="Arial" panose="020B0604020202020204"/>
                <a:ea typeface="+mj-ea"/>
                <a:cs typeface="+mj-cs"/>
              </a:rPr>
              <a:t>Εφαρμογή Απόσβεσης Δανείου</a:t>
            </a:r>
            <a:endParaRPr lang="el-GR" dirty="0"/>
          </a:p>
        </p:txBody>
      </p:sp>
      <p:sp>
        <p:nvSpPr>
          <p:cNvPr id="3" name="Θέση περιεχομένου 2">
            <a:extLst>
              <a:ext uri="{FF2B5EF4-FFF2-40B4-BE49-F238E27FC236}">
                <a16:creationId xmlns:a16="http://schemas.microsoft.com/office/drawing/2014/main" id="{7A9E6B83-4414-4A3B-A2BB-72BFFB170BA4}"/>
              </a:ext>
            </a:extLst>
          </p:cNvPr>
          <p:cNvSpPr>
            <a:spLocks noGrp="1"/>
          </p:cNvSpPr>
          <p:nvPr>
            <p:ph idx="1"/>
          </p:nvPr>
        </p:nvSpPr>
        <p:spPr/>
        <p:txBody>
          <a:bodyPr/>
          <a:lstStyle/>
          <a:p>
            <a:pPr marL="0" indent="0">
              <a:buNone/>
            </a:pPr>
            <a:r>
              <a:rPr lang="el-GR" u="sng" dirty="0"/>
              <a:t>Άσκηση </a:t>
            </a:r>
          </a:p>
          <a:p>
            <a:r>
              <a:rPr lang="el-GR" dirty="0"/>
              <a:t>Υπολογίστε την τοκοχρεολυτική δόση ενός δανείου 100.000€ με διάρκεια 4 ετών και επιτόκιο 10%. Έπειτα προβείτε στους υπολογισμούς απόσβεσής του. </a:t>
            </a:r>
          </a:p>
          <a:p>
            <a:endParaRPr lang="el-GR" dirty="0"/>
          </a:p>
        </p:txBody>
      </p:sp>
    </p:spTree>
    <p:extLst>
      <p:ext uri="{BB962C8B-B14F-4D97-AF65-F5344CB8AC3E}">
        <p14:creationId xmlns:p14="http://schemas.microsoft.com/office/powerpoint/2010/main" val="30035816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951268F-A3C9-4565-8D14-2D0212F5E375}"/>
              </a:ext>
            </a:extLst>
          </p:cNvPr>
          <p:cNvSpPr>
            <a:spLocks noGrp="1"/>
          </p:cNvSpPr>
          <p:nvPr>
            <p:ph type="title"/>
          </p:nvPr>
        </p:nvSpPr>
        <p:spPr/>
        <p:txBody>
          <a:bodyPr/>
          <a:lstStyle/>
          <a:p>
            <a:pPr algn="just"/>
            <a:r>
              <a:rPr lang="el-GR" dirty="0"/>
              <a:t>Δάνεια</a:t>
            </a:r>
          </a:p>
        </p:txBody>
      </p:sp>
      <p:sp>
        <p:nvSpPr>
          <p:cNvPr id="3" name="Θέση περιεχομένου 2">
            <a:extLst>
              <a:ext uri="{FF2B5EF4-FFF2-40B4-BE49-F238E27FC236}">
                <a16:creationId xmlns:a16="http://schemas.microsoft.com/office/drawing/2014/main" id="{8D0F4126-8FD4-4720-8B38-2A9738E3C455}"/>
              </a:ext>
            </a:extLst>
          </p:cNvPr>
          <p:cNvSpPr>
            <a:spLocks noGrp="1"/>
          </p:cNvSpPr>
          <p:nvPr>
            <p:ph idx="1"/>
          </p:nvPr>
        </p:nvSpPr>
        <p:spPr>
          <a:xfrm>
            <a:off x="1953491" y="2052116"/>
            <a:ext cx="8616648" cy="3997828"/>
          </a:xfrm>
        </p:spPr>
        <p:txBody>
          <a:bodyPr/>
          <a:lstStyle/>
          <a:p>
            <a:pPr marL="0" indent="0" algn="just">
              <a:buNone/>
            </a:pPr>
            <a:r>
              <a:rPr lang="el-GR" dirty="0"/>
              <a:t>Τα δάνεια χωρίζονται σε δύο κατηγορίες: τα ενιαία ή αδιαίρετα και τα ομολογιακά. </a:t>
            </a:r>
          </a:p>
          <a:p>
            <a:pPr marL="0" indent="0" algn="just">
              <a:buNone/>
            </a:pPr>
            <a:r>
              <a:rPr lang="el-GR" dirty="0"/>
              <a:t>Το ποσό ενός ενιαίου δανείου αποτελεί την παρούσα αξία ράντας, με αριθμό περιόδων ίσο με τον αριθμό των περιόδων του δανείου, επιτόκιο το επιτόκιο χορήγησης του δανείου και όρο της ράντας ίσο με την τοκοχρεολυτική δόση του δανείου ανά περίοδο. </a:t>
            </a:r>
          </a:p>
          <a:p>
            <a:pPr marL="0" indent="0" algn="just">
              <a:buNone/>
            </a:pPr>
            <a:r>
              <a:rPr lang="el-GR" dirty="0" err="1"/>
              <a:t>Σημειωτέον</a:t>
            </a:r>
            <a:r>
              <a:rPr lang="el-GR" dirty="0"/>
              <a:t>, τα ομολογιακά δάνεια συνάπτονται από κράτη, μεγάλες επιχειρήσεις του ευρύτερου δημόσιου τομέα και τα ποσά αυτών είναι τόσο μεγάλα, ώστε ο δανειστής να είναι ένα άτομο.</a:t>
            </a:r>
          </a:p>
        </p:txBody>
      </p:sp>
    </p:spTree>
    <p:extLst>
      <p:ext uri="{BB962C8B-B14F-4D97-AF65-F5344CB8AC3E}">
        <p14:creationId xmlns:p14="http://schemas.microsoft.com/office/powerpoint/2010/main" val="41056568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A2507E8-B017-4992-B40A-B03C9C4CD34D}"/>
              </a:ext>
            </a:extLst>
          </p:cNvPr>
          <p:cNvSpPr>
            <a:spLocks noGrp="1"/>
          </p:cNvSpPr>
          <p:nvPr>
            <p:ph type="title"/>
          </p:nvPr>
        </p:nvSpPr>
        <p:spPr/>
        <p:txBody>
          <a:bodyPr/>
          <a:lstStyle/>
          <a:p>
            <a:pPr algn="l"/>
            <a:r>
              <a:rPr lang="el-GR" dirty="0"/>
              <a:t>Δάνεια </a:t>
            </a:r>
            <a:br>
              <a:rPr lang="el-GR" dirty="0"/>
            </a:br>
            <a:r>
              <a:rPr lang="el-GR" sz="2400" dirty="0"/>
              <a:t>Αδιαίρετα δάνεια</a:t>
            </a:r>
          </a:p>
        </p:txBody>
      </p:sp>
      <p:sp>
        <p:nvSpPr>
          <p:cNvPr id="3" name="Θέση περιεχομένου 2">
            <a:extLst>
              <a:ext uri="{FF2B5EF4-FFF2-40B4-BE49-F238E27FC236}">
                <a16:creationId xmlns:a16="http://schemas.microsoft.com/office/drawing/2014/main" id="{A5AC58AA-D775-49E9-8C52-FB9B3ADB3F0D}"/>
              </a:ext>
            </a:extLst>
          </p:cNvPr>
          <p:cNvSpPr>
            <a:spLocks noGrp="1"/>
          </p:cNvSpPr>
          <p:nvPr>
            <p:ph idx="1"/>
          </p:nvPr>
        </p:nvSpPr>
        <p:spPr>
          <a:xfrm>
            <a:off x="1878676" y="2052116"/>
            <a:ext cx="8691463" cy="3997828"/>
          </a:xfrm>
        </p:spPr>
        <p:txBody>
          <a:bodyPr>
            <a:normAutofit/>
          </a:bodyPr>
          <a:lstStyle/>
          <a:p>
            <a:pPr marL="0" indent="0">
              <a:buNone/>
            </a:pPr>
            <a:r>
              <a:rPr lang="el-GR" dirty="0"/>
              <a:t>Ανάλογα με τη διάρκεια αποπληρωμής του δανείου προκύπτουν οι ακόλουθες κατηγορίες:</a:t>
            </a:r>
          </a:p>
          <a:p>
            <a:r>
              <a:rPr lang="el-GR" dirty="0"/>
              <a:t>Βραχυπρόθεσμα δάνεια είναι αυτά των οποίων η διάρκεια είναι μικρότερη από 1 έτος.</a:t>
            </a:r>
          </a:p>
          <a:p>
            <a:r>
              <a:rPr lang="el-GR" dirty="0"/>
              <a:t>Μακροπρόθεσμα δάνεια είναι αυτά των οποίων η διάρκεια είναι μεγαλύτερη από 1 έτος.</a:t>
            </a:r>
          </a:p>
          <a:p>
            <a:pPr marL="0" indent="0">
              <a:buNone/>
            </a:pPr>
            <a:r>
              <a:rPr lang="el-GR" dirty="0"/>
              <a:t>Στα βραχυπρόθεσμα δάνεια συνήθως χρησιμοποιούμε τον απλό τόκο ενώ στα μακροπρόθεσμα τον </a:t>
            </a:r>
            <a:r>
              <a:rPr lang="el-GR" dirty="0" err="1"/>
              <a:t>ανατοκισμό</a:t>
            </a:r>
            <a:r>
              <a:rPr lang="el-GR" dirty="0"/>
              <a:t>. </a:t>
            </a:r>
          </a:p>
        </p:txBody>
      </p:sp>
    </p:spTree>
    <p:extLst>
      <p:ext uri="{BB962C8B-B14F-4D97-AF65-F5344CB8AC3E}">
        <p14:creationId xmlns:p14="http://schemas.microsoft.com/office/powerpoint/2010/main" val="7737398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B7B60FC-A149-45EA-B319-656D2156A667}"/>
              </a:ext>
            </a:extLst>
          </p:cNvPr>
          <p:cNvSpPr>
            <a:spLocks noGrp="1"/>
          </p:cNvSpPr>
          <p:nvPr>
            <p:ph type="title"/>
          </p:nvPr>
        </p:nvSpPr>
        <p:spPr/>
        <p:txBody>
          <a:bodyPr>
            <a:normAutofit fontScale="90000"/>
          </a:bodyPr>
          <a:lstStyle/>
          <a:p>
            <a:pPr algn="l"/>
            <a:r>
              <a:rPr lang="el-GR" dirty="0"/>
              <a:t>Δάνεια</a:t>
            </a:r>
            <a:br>
              <a:rPr lang="el-GR" dirty="0"/>
            </a:br>
            <a:r>
              <a:rPr lang="el-GR" sz="2700" dirty="0"/>
              <a:t>Αδιαίρετα δάνεια</a:t>
            </a:r>
            <a:br>
              <a:rPr lang="el-GR" sz="2700" dirty="0"/>
            </a:br>
            <a:r>
              <a:rPr lang="el-GR" sz="2700" dirty="0"/>
              <a:t>Μακροπρόθεσμα δάνεια</a:t>
            </a:r>
          </a:p>
        </p:txBody>
      </p:sp>
      <p:sp>
        <p:nvSpPr>
          <p:cNvPr id="3" name="Θέση περιεχομένου 2">
            <a:extLst>
              <a:ext uri="{FF2B5EF4-FFF2-40B4-BE49-F238E27FC236}">
                <a16:creationId xmlns:a16="http://schemas.microsoft.com/office/drawing/2014/main" id="{C4B6FE66-265E-4BF9-AB7B-77F11C090B67}"/>
              </a:ext>
            </a:extLst>
          </p:cNvPr>
          <p:cNvSpPr>
            <a:spLocks noGrp="1"/>
          </p:cNvSpPr>
          <p:nvPr>
            <p:ph idx="1"/>
          </p:nvPr>
        </p:nvSpPr>
        <p:spPr>
          <a:xfrm>
            <a:off x="1778924" y="2052116"/>
            <a:ext cx="8791215" cy="3997828"/>
          </a:xfrm>
        </p:spPr>
        <p:txBody>
          <a:bodyPr>
            <a:normAutofit fontScale="77500" lnSpcReduction="20000"/>
          </a:bodyPr>
          <a:lstStyle/>
          <a:p>
            <a:pPr marL="0" indent="0" algn="just">
              <a:buNone/>
            </a:pPr>
            <a:r>
              <a:rPr lang="el-GR" dirty="0"/>
              <a:t>Τα  μακροπρόθεσμα  δάνεια  ανάλογα  με  τον  τρόπο  που  εξοφλούνται  χωρίζονται  σε</a:t>
            </a:r>
            <a:r>
              <a:rPr lang="en-US" dirty="0"/>
              <a:t>:</a:t>
            </a:r>
            <a:r>
              <a:rPr lang="el-GR" dirty="0"/>
              <a:t>  </a:t>
            </a:r>
          </a:p>
          <a:p>
            <a:pPr algn="just"/>
            <a:r>
              <a:rPr lang="el-GR" dirty="0"/>
              <a:t>πάγια  και  </a:t>
            </a:r>
          </a:p>
          <a:p>
            <a:pPr algn="just"/>
            <a:r>
              <a:rPr lang="el-GR" dirty="0"/>
              <a:t>εξοφλητέα. </a:t>
            </a:r>
          </a:p>
          <a:p>
            <a:pPr marL="0" indent="0" algn="just">
              <a:buNone/>
            </a:pPr>
            <a:r>
              <a:rPr lang="el-GR" dirty="0"/>
              <a:t>Πάγια ονομάζονται τα δάνεια που </a:t>
            </a:r>
            <a:r>
              <a:rPr lang="el-GR" u="sng" dirty="0"/>
              <a:t>δεν έχουν </a:t>
            </a:r>
            <a:r>
              <a:rPr lang="el-GR" dirty="0"/>
              <a:t>συγκεκριμένη διάρκεια εξόφλησης, αλλά ο οφειλέτης είναι υποχρεωμένος να πληρώνει τους τόκους στο τέλος κάθε περιόδου. Έτσι το δάνειο μπορεί να εξοφληθεί οποιαδήποτε χρονική στιγμή πληρώνοντας το αρχικό ποσό.</a:t>
            </a:r>
          </a:p>
          <a:p>
            <a:pPr marL="0" indent="0" algn="just">
              <a:buNone/>
            </a:pPr>
            <a:r>
              <a:rPr lang="el-GR" dirty="0"/>
              <a:t>Εξοφλητέα ονομάζονται τα δάνεια που έχουν συγκεκριμένη διάρκεια. Τα εξοφλητέα δάνεια χωρίζονται και αυτά σε δύο κατηγορίες, τα εφάπαξ και τα τοκοχρεολυτικά. </a:t>
            </a:r>
          </a:p>
          <a:p>
            <a:pPr algn="just"/>
            <a:r>
              <a:rPr lang="el-GR" dirty="0"/>
              <a:t>Εξοφλητέα εφάπαξ δάνεια ονομάζονται αυτά που εξοφλούνται με μία δόση. </a:t>
            </a:r>
          </a:p>
          <a:p>
            <a:pPr algn="just"/>
            <a:r>
              <a:rPr lang="el-GR" dirty="0"/>
              <a:t>Εξοφλητέα τοκοχρεωλυτικά δάνεια ονομάζονται αυτά που εξοφλούνται με περισσότερες από μία δόσεις.</a:t>
            </a:r>
          </a:p>
        </p:txBody>
      </p:sp>
    </p:spTree>
    <p:extLst>
      <p:ext uri="{BB962C8B-B14F-4D97-AF65-F5344CB8AC3E}">
        <p14:creationId xmlns:p14="http://schemas.microsoft.com/office/powerpoint/2010/main" val="28616237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8EDB8C9-1611-42FC-B402-FE874CB34462}"/>
              </a:ext>
            </a:extLst>
          </p:cNvPr>
          <p:cNvSpPr>
            <a:spLocks noGrp="1"/>
          </p:cNvSpPr>
          <p:nvPr>
            <p:ph type="title"/>
          </p:nvPr>
        </p:nvSpPr>
        <p:spPr/>
        <p:txBody>
          <a:bodyPr/>
          <a:lstStyle/>
          <a:p>
            <a:pPr algn="l"/>
            <a:r>
              <a:rPr lang="el-GR" dirty="0"/>
              <a:t>Δάνεια </a:t>
            </a:r>
            <a:br>
              <a:rPr lang="el-GR" dirty="0"/>
            </a:br>
            <a:r>
              <a:rPr lang="el-GR" sz="2400" dirty="0"/>
              <a:t>Απόσβεση δανείου</a:t>
            </a:r>
          </a:p>
        </p:txBody>
      </p:sp>
      <p:sp>
        <p:nvSpPr>
          <p:cNvPr id="3" name="Θέση περιεχομένου 2">
            <a:extLst>
              <a:ext uri="{FF2B5EF4-FFF2-40B4-BE49-F238E27FC236}">
                <a16:creationId xmlns:a16="http://schemas.microsoft.com/office/drawing/2014/main" id="{2242F60C-9C30-4D49-A99D-5EAFB5A931F1}"/>
              </a:ext>
            </a:extLst>
          </p:cNvPr>
          <p:cNvSpPr>
            <a:spLocks noGrp="1"/>
          </p:cNvSpPr>
          <p:nvPr>
            <p:ph idx="1"/>
          </p:nvPr>
        </p:nvSpPr>
        <p:spPr>
          <a:xfrm>
            <a:off x="1803862" y="2052116"/>
            <a:ext cx="8766277" cy="3997828"/>
          </a:xfrm>
        </p:spPr>
        <p:txBody>
          <a:bodyPr/>
          <a:lstStyle/>
          <a:p>
            <a:pPr marL="0" indent="0" algn="just">
              <a:buNone/>
            </a:pPr>
            <a:r>
              <a:rPr lang="el-GR" dirty="0"/>
              <a:t>Το σύνηθες πρόβλημα σε περιπτώσεις δανείων είναι ο υπολογισμός της τοκοχρεολυτικής δόσης, δεδομένων των λοιπών στοιχείων του δανείου. Δηλαδή με γνωστή την παρούσα αξία της ράντας (ποσό του δανείου), τον αριθμό των περιόδων και το επιτόκιο, αναζητούμε τον όρο της ράντας, δηλαδή το τοκοχρεολύσιο ή αλλιώς την δόση του δανείου.</a:t>
            </a:r>
          </a:p>
          <a:p>
            <a:pPr marL="0" indent="0" algn="just">
              <a:buNone/>
            </a:pPr>
            <a:r>
              <a:rPr lang="el-GR" dirty="0"/>
              <a:t> Επιπλέον χρήσιμο είναι το «σπάσιμο» της δόσης (τοκοχρεολυσίου) στα συνθετικά του μέρη: τόκους και χρεολύσια. </a:t>
            </a:r>
          </a:p>
          <a:p>
            <a:pPr marL="0" indent="0" algn="just">
              <a:buNone/>
            </a:pPr>
            <a:r>
              <a:rPr lang="el-GR" dirty="0"/>
              <a:t>Η ανάλυση αυτή είναι γνωστή σαν «εξυπηρέτηση του δανείου» ή «απόσβεση του δανείου».</a:t>
            </a:r>
          </a:p>
        </p:txBody>
      </p:sp>
    </p:spTree>
    <p:extLst>
      <p:ext uri="{BB962C8B-B14F-4D97-AF65-F5344CB8AC3E}">
        <p14:creationId xmlns:p14="http://schemas.microsoft.com/office/powerpoint/2010/main" val="23368926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1EFE220-8F72-47AD-A429-EC48F68A17B6}"/>
              </a:ext>
            </a:extLst>
          </p:cNvPr>
          <p:cNvSpPr>
            <a:spLocks noGrp="1"/>
          </p:cNvSpPr>
          <p:nvPr>
            <p:ph type="title"/>
          </p:nvPr>
        </p:nvSpPr>
        <p:spPr/>
        <p:txBody>
          <a:bodyPr/>
          <a:lstStyle/>
          <a:p>
            <a:pPr algn="l"/>
            <a:r>
              <a:rPr lang="el-GR" dirty="0"/>
              <a:t>Δάνεια</a:t>
            </a:r>
            <a:br>
              <a:rPr lang="el-GR" dirty="0"/>
            </a:br>
            <a:r>
              <a:rPr lang="el-GR" sz="2400" dirty="0"/>
              <a:t>Περίοδος Χάριτος</a:t>
            </a:r>
          </a:p>
        </p:txBody>
      </p:sp>
      <p:sp>
        <p:nvSpPr>
          <p:cNvPr id="3" name="Θέση περιεχομένου 2">
            <a:extLst>
              <a:ext uri="{FF2B5EF4-FFF2-40B4-BE49-F238E27FC236}">
                <a16:creationId xmlns:a16="http://schemas.microsoft.com/office/drawing/2014/main" id="{5C858526-3294-42B7-ABAF-566AAA6028C5}"/>
              </a:ext>
            </a:extLst>
          </p:cNvPr>
          <p:cNvSpPr>
            <a:spLocks noGrp="1"/>
          </p:cNvSpPr>
          <p:nvPr>
            <p:ph idx="1"/>
          </p:nvPr>
        </p:nvSpPr>
        <p:spPr>
          <a:xfrm>
            <a:off x="1587731" y="2052116"/>
            <a:ext cx="8982408" cy="3997828"/>
          </a:xfrm>
        </p:spPr>
        <p:txBody>
          <a:bodyPr/>
          <a:lstStyle/>
          <a:p>
            <a:pPr marL="0" indent="0">
              <a:buNone/>
            </a:pPr>
            <a:r>
              <a:rPr lang="el-GR" dirty="0"/>
              <a:t>Περίοδος χάριτος είναι εκείνος ο αριθμός των περιόδων (ετών εξαμήνων, τριμήνων, μηνών) κατά τις οποίες ο οφειλέτης δεν καταβάλει τοκοχρεολύσια (δόσεις). </a:t>
            </a:r>
          </a:p>
          <a:p>
            <a:pPr marL="0" indent="0">
              <a:buNone/>
            </a:pPr>
            <a:r>
              <a:rPr lang="el-GR" dirty="0"/>
              <a:t>Κατά τη διάρκεια της περιόδου χάριτος υπάρχουν δύο επιλογές: </a:t>
            </a:r>
          </a:p>
          <a:p>
            <a:r>
              <a:rPr lang="el-GR" dirty="0"/>
              <a:t>Να πληρώνονται μόνο οι τόκοι </a:t>
            </a:r>
          </a:p>
          <a:p>
            <a:r>
              <a:rPr lang="el-GR" dirty="0"/>
              <a:t>ή να μην πληρώνει ο οφειλέτης τίποτα και οι τόκοι των περιόδων να κεφαλαιοποιούνται, να προστίθενται δηλαδή στο κεφάλαιο (με σύνθετη κεφαλαιοποίηση).</a:t>
            </a:r>
          </a:p>
        </p:txBody>
      </p:sp>
    </p:spTree>
    <p:extLst>
      <p:ext uri="{BB962C8B-B14F-4D97-AF65-F5344CB8AC3E}">
        <p14:creationId xmlns:p14="http://schemas.microsoft.com/office/powerpoint/2010/main" val="5998972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EEC7B9F-07B0-408C-B4DB-EC515FE37688}"/>
              </a:ext>
            </a:extLst>
          </p:cNvPr>
          <p:cNvSpPr>
            <a:spLocks noGrp="1"/>
          </p:cNvSpPr>
          <p:nvPr>
            <p:ph type="title"/>
          </p:nvPr>
        </p:nvSpPr>
        <p:spPr/>
        <p:txBody>
          <a:bodyPr>
            <a:normAutofit fontScale="90000"/>
          </a:bodyPr>
          <a:lstStyle/>
          <a:p>
            <a:pPr marR="0" lvl="0" algn="l" defTabSz="914400" rtl="0" eaLnBrk="1" fontAlgn="auto" latinLnBrk="0" hangingPunct="1">
              <a:lnSpc>
                <a:spcPct val="120000"/>
              </a:lnSpc>
              <a:spcBef>
                <a:spcPts val="1000"/>
              </a:spcBef>
              <a:spcAft>
                <a:spcPts val="600"/>
              </a:spcAft>
              <a:buClr>
                <a:srgbClr val="8EC0C1"/>
              </a:buClr>
              <a:buSzPct val="90000"/>
              <a:tabLst/>
              <a:defRPr/>
            </a:pPr>
            <a:r>
              <a:rPr lang="el-GR" dirty="0"/>
              <a:t>Δάνεια</a:t>
            </a:r>
            <a:br>
              <a:rPr lang="el-GR" dirty="0"/>
            </a:br>
            <a:r>
              <a:rPr kumimoji="0" lang="el-GR" sz="2000" b="0" i="0" u="none" strike="noStrike" kern="1200" cap="none" spc="0" normalizeH="0" baseline="0" noProof="0" dirty="0">
                <a:ln>
                  <a:noFill/>
                </a:ln>
                <a:solidFill>
                  <a:prstClr val="white"/>
                </a:solidFill>
                <a:effectLst/>
                <a:uLnTx/>
                <a:uFillTx/>
                <a:latin typeface="Arial" panose="020B0604020202020204"/>
                <a:ea typeface="+mn-ea"/>
                <a:cs typeface="+mn-cs"/>
              </a:rPr>
              <a:t>Εφαρμογή Απόσβεσης Δανείου</a:t>
            </a:r>
            <a:br>
              <a:rPr kumimoji="0" lang="el-GR" sz="2000" b="0" i="0" u="none" strike="noStrike" kern="1200" cap="none" spc="0" normalizeH="0" baseline="0" noProof="0" dirty="0">
                <a:ln>
                  <a:noFill/>
                </a:ln>
                <a:solidFill>
                  <a:prstClr val="white"/>
                </a:solidFill>
                <a:effectLst/>
                <a:uLnTx/>
                <a:uFillTx/>
                <a:latin typeface="Arial" panose="020B0604020202020204"/>
                <a:ea typeface="+mn-ea"/>
                <a:cs typeface="+mn-cs"/>
              </a:rPr>
            </a:br>
            <a:endParaRPr lang="el-GR" dirty="0"/>
          </a:p>
        </p:txBody>
      </p:sp>
      <mc:AlternateContent xmlns:mc="http://schemas.openxmlformats.org/markup-compatibility/2006">
        <mc:Choice xmlns:a14="http://schemas.microsoft.com/office/drawing/2010/main" Requires="a14">
          <p:sp>
            <p:nvSpPr>
              <p:cNvPr id="3" name="Θέση περιεχομένου 2">
                <a:extLst>
                  <a:ext uri="{FF2B5EF4-FFF2-40B4-BE49-F238E27FC236}">
                    <a16:creationId xmlns:a16="http://schemas.microsoft.com/office/drawing/2014/main" id="{1AD9E897-8054-4142-978E-EE1B1986C7C3}"/>
                  </a:ext>
                </a:extLst>
              </p:cNvPr>
              <p:cNvSpPr>
                <a:spLocks noGrp="1"/>
              </p:cNvSpPr>
              <p:nvPr>
                <p:ph idx="1"/>
              </p:nvPr>
            </p:nvSpPr>
            <p:spPr>
              <a:xfrm>
                <a:off x="1837113" y="2052116"/>
                <a:ext cx="8733026" cy="3997828"/>
              </a:xfrm>
            </p:spPr>
            <p:txBody>
              <a:bodyPr/>
              <a:lstStyle/>
              <a:p>
                <a:pPr marL="0" indent="0">
                  <a:buNone/>
                </a:pPr>
                <a:r>
                  <a:rPr lang="el-GR" dirty="0"/>
                  <a:t>Έστω δάνειο 200.000€ για 8 έτη με επιτόκιο 14%. Ο υπολογισμός της δόσης έχει ως εξής: </a:t>
                </a:r>
              </a:p>
              <a:p>
                <a:pPr marL="0" indent="0" algn="ctr">
                  <a:lnSpc>
                    <a:spcPct val="150000"/>
                  </a:lnSpc>
                  <a:buNone/>
                </a:pPr>
                <a14:m>
                  <m:oMathPara xmlns:m="http://schemas.openxmlformats.org/officeDocument/2006/math">
                    <m:oMathParaPr>
                      <m:jc m:val="centerGroup"/>
                    </m:oMathParaPr>
                    <m:oMath xmlns:m="http://schemas.openxmlformats.org/officeDocument/2006/math">
                      <m:r>
                        <a:rPr lang="el-GR" sz="2000" i="1" spc="100" smtClean="0">
                          <a:effectLst/>
                          <a:latin typeface="Cambria Math" panose="02040503050406030204" pitchFamily="18" charset="0"/>
                          <a:ea typeface="Calibri" panose="020F0502020204030204" pitchFamily="34" charset="0"/>
                          <a:cs typeface="Arial" panose="020B0604020202020204" pitchFamily="34" charset="0"/>
                        </a:rPr>
                        <m:t>𝐿</m:t>
                      </m:r>
                      <m:r>
                        <a:rPr lang="el-GR" sz="2000" i="1" spc="100" smtClean="0">
                          <a:effectLst/>
                          <a:latin typeface="Cambria Math" panose="02040503050406030204" pitchFamily="18" charset="0"/>
                          <a:ea typeface="Calibri" panose="020F0502020204030204" pitchFamily="34" charset="0"/>
                          <a:cs typeface="Arial" panose="020B0604020202020204" pitchFamily="34" charset="0"/>
                        </a:rPr>
                        <m:t>=</m:t>
                      </m:r>
                      <m:r>
                        <a:rPr lang="el-GR" sz="2000" i="1" spc="100" smtClean="0">
                          <a:effectLst/>
                          <a:latin typeface="Cambria Math" panose="02040503050406030204" pitchFamily="18" charset="0"/>
                          <a:ea typeface="Calibri" panose="020F0502020204030204" pitchFamily="34" charset="0"/>
                          <a:cs typeface="Arial" panose="020B0604020202020204" pitchFamily="34" charset="0"/>
                        </a:rPr>
                        <m:t>𝑃𝑉𝐴</m:t>
                      </m:r>
                      <m:r>
                        <a:rPr lang="el-GR" sz="2000" i="1" spc="100" smtClean="0">
                          <a:effectLst/>
                          <a:latin typeface="Cambria Math" panose="02040503050406030204" pitchFamily="18" charset="0"/>
                          <a:ea typeface="Calibri" panose="020F0502020204030204" pitchFamily="34" charset="0"/>
                          <a:cs typeface="Arial" panose="020B0604020202020204" pitchFamily="34" charset="0"/>
                        </a:rPr>
                        <m:t> </m:t>
                      </m:r>
                      <m:r>
                        <a:rPr lang="el-GR" sz="2000" i="1" spc="100" smtClean="0">
                          <a:effectLst/>
                          <a:latin typeface="Cambria Math" panose="02040503050406030204" pitchFamily="18" charset="0"/>
                          <a:ea typeface="Calibri" panose="020F0502020204030204" pitchFamily="34" charset="0"/>
                          <a:cs typeface="Arial" panose="020B0604020202020204" pitchFamily="34" charset="0"/>
                        </a:rPr>
                        <m:t>𝑥</m:t>
                      </m:r>
                      <m:r>
                        <a:rPr lang="el-GR" sz="2000" i="1" spc="100" smtClean="0">
                          <a:effectLst/>
                          <a:latin typeface="Cambria Math" panose="02040503050406030204" pitchFamily="18" charset="0"/>
                          <a:ea typeface="Calibri" panose="020F0502020204030204" pitchFamily="34" charset="0"/>
                          <a:cs typeface="Arial" panose="020B0604020202020204" pitchFamily="34" charset="0"/>
                        </a:rPr>
                        <m:t> </m:t>
                      </m:r>
                      <m:r>
                        <a:rPr lang="el-GR" sz="2000" i="1" spc="100" smtClean="0">
                          <a:effectLst/>
                          <a:latin typeface="Cambria Math" panose="02040503050406030204" pitchFamily="18" charset="0"/>
                          <a:ea typeface="Calibri" panose="020F0502020204030204" pitchFamily="34" charset="0"/>
                          <a:cs typeface="Arial" panose="020B0604020202020204" pitchFamily="34" charset="0"/>
                        </a:rPr>
                        <m:t>𝑅</m:t>
                      </m:r>
                      <m:r>
                        <a:rPr lang="el-GR" sz="2000" i="1" spc="100" smtClean="0">
                          <a:effectLst/>
                          <a:latin typeface="Cambria Math" panose="02040503050406030204" pitchFamily="18" charset="0"/>
                          <a:ea typeface="Calibri" panose="020F0502020204030204" pitchFamily="34" charset="0"/>
                          <a:cs typeface="Arial" panose="020B0604020202020204" pitchFamily="34" charset="0"/>
                        </a:rPr>
                        <m:t>=</m:t>
                      </m:r>
                      <m:f>
                        <m:fPr>
                          <m:ctrlPr>
                            <a:rPr lang="el-GR" sz="2000" i="1" spc="100">
                              <a:effectLst/>
                              <a:latin typeface="Cambria Math" panose="02040503050406030204" pitchFamily="18" charset="0"/>
                              <a:ea typeface="Calibri" panose="020F0502020204030204" pitchFamily="34" charset="0"/>
                              <a:cs typeface="Arial" panose="020B0604020202020204" pitchFamily="34" charset="0"/>
                            </a:rPr>
                          </m:ctrlPr>
                        </m:fPr>
                        <m:num>
                          <m:r>
                            <a:rPr lang="el-GR" sz="2000" i="1" spc="100">
                              <a:effectLst/>
                              <a:latin typeface="Cambria Math" panose="02040503050406030204" pitchFamily="18" charset="0"/>
                              <a:ea typeface="Calibri" panose="020F0502020204030204" pitchFamily="34" charset="0"/>
                              <a:cs typeface="Arial" panose="020B0604020202020204" pitchFamily="34" charset="0"/>
                            </a:rPr>
                            <m:t>𝑟</m:t>
                          </m:r>
                        </m:num>
                        <m:den>
                          <m:sSup>
                            <m:sSupPr>
                              <m:ctrlPr>
                                <a:rPr lang="el-GR" sz="2000" i="1" spc="100">
                                  <a:effectLst/>
                                  <a:latin typeface="Cambria Math" panose="02040503050406030204" pitchFamily="18" charset="0"/>
                                  <a:ea typeface="Calibri" panose="020F0502020204030204" pitchFamily="34" charset="0"/>
                                  <a:cs typeface="Arial" panose="020B0604020202020204" pitchFamily="34" charset="0"/>
                                </a:rPr>
                              </m:ctrlPr>
                            </m:sSupPr>
                            <m:e>
                              <m:r>
                                <a:rPr lang="el-GR" sz="2000" i="1" spc="100">
                                  <a:effectLst/>
                                  <a:latin typeface="Cambria Math" panose="02040503050406030204" pitchFamily="18" charset="0"/>
                                  <a:ea typeface="Calibri" panose="020F0502020204030204" pitchFamily="34" charset="0"/>
                                  <a:cs typeface="Arial" panose="020B0604020202020204" pitchFamily="34" charset="0"/>
                                </a:rPr>
                                <m:t>1−(1−</m:t>
                              </m:r>
                              <m:r>
                                <a:rPr lang="el-GR" sz="2000" i="1" spc="100">
                                  <a:effectLst/>
                                  <a:latin typeface="Cambria Math" panose="02040503050406030204" pitchFamily="18" charset="0"/>
                                  <a:ea typeface="Calibri" panose="020F0502020204030204" pitchFamily="34" charset="0"/>
                                  <a:cs typeface="Arial" panose="020B0604020202020204" pitchFamily="34" charset="0"/>
                                </a:rPr>
                                <m:t>𝑟</m:t>
                              </m:r>
                              <m:r>
                                <a:rPr lang="el-GR" sz="2000" i="1" spc="100">
                                  <a:effectLst/>
                                  <a:latin typeface="Cambria Math" panose="02040503050406030204" pitchFamily="18" charset="0"/>
                                  <a:ea typeface="Calibri" panose="020F0502020204030204" pitchFamily="34" charset="0"/>
                                  <a:cs typeface="Arial" panose="020B0604020202020204" pitchFamily="34" charset="0"/>
                                </a:rPr>
                                <m:t>)</m:t>
                              </m:r>
                            </m:e>
                            <m:sup>
                              <m:r>
                                <a:rPr lang="el-GR" sz="2000" i="1" spc="100">
                                  <a:effectLst/>
                                  <a:latin typeface="Cambria Math" panose="02040503050406030204" pitchFamily="18" charset="0"/>
                                  <a:ea typeface="Calibri" panose="020F0502020204030204" pitchFamily="34" charset="0"/>
                                  <a:cs typeface="Arial" panose="020B0604020202020204" pitchFamily="34" charset="0"/>
                                </a:rPr>
                                <m:t>−</m:t>
                              </m:r>
                              <m:r>
                                <a:rPr lang="el-GR" sz="2000" i="1" spc="100">
                                  <a:effectLst/>
                                  <a:latin typeface="Cambria Math" panose="02040503050406030204" pitchFamily="18" charset="0"/>
                                  <a:ea typeface="Calibri" panose="020F0502020204030204" pitchFamily="34" charset="0"/>
                                  <a:cs typeface="Arial" panose="020B0604020202020204" pitchFamily="34" charset="0"/>
                                </a:rPr>
                                <m:t>𝑡</m:t>
                              </m:r>
                            </m:sup>
                          </m:sSup>
                        </m:den>
                      </m:f>
                      <m:r>
                        <a:rPr lang="el-GR" sz="2000" i="1" spc="100">
                          <a:effectLst/>
                          <a:latin typeface="Cambria Math" panose="02040503050406030204" pitchFamily="18" charset="0"/>
                          <a:ea typeface="Calibri" panose="020F0502020204030204" pitchFamily="34" charset="0"/>
                          <a:cs typeface="Arial" panose="020B0604020202020204" pitchFamily="34" charset="0"/>
                        </a:rPr>
                        <m:t>∗ </m:t>
                      </m:r>
                      <m:r>
                        <a:rPr lang="el-GR" sz="2000" i="1" spc="100">
                          <a:effectLst/>
                          <a:latin typeface="Cambria Math" panose="02040503050406030204" pitchFamily="18" charset="0"/>
                          <a:ea typeface="Calibri" panose="020F0502020204030204" pitchFamily="34" charset="0"/>
                          <a:cs typeface="Arial" panose="020B0604020202020204" pitchFamily="34" charset="0"/>
                        </a:rPr>
                        <m:t>𝑅</m:t>
                      </m:r>
                    </m:oMath>
                  </m:oMathPara>
                </a14:m>
                <a:endParaRPr lang="el-GR" sz="2000" i="1" spc="100" dirty="0">
                  <a:effectLst/>
                  <a:latin typeface="Cambria Math" panose="02040503050406030204" pitchFamily="18" charset="0"/>
                  <a:ea typeface="Calibri" panose="020F0502020204030204" pitchFamily="34" charset="0"/>
                  <a:cs typeface="Arial" panose="020B0604020202020204" pitchFamily="34" charset="0"/>
                </a:endParaRPr>
              </a:p>
              <a:p>
                <a:pPr marL="0" indent="0" algn="ctr">
                  <a:lnSpc>
                    <a:spcPct val="150000"/>
                  </a:lnSpc>
                  <a:buNone/>
                </a:pPr>
                <a14:m>
                  <m:oMathPara xmlns:m="http://schemas.openxmlformats.org/officeDocument/2006/math">
                    <m:oMathParaPr>
                      <m:jc m:val="centerGroup"/>
                    </m:oMathParaPr>
                    <m:oMath xmlns:m="http://schemas.openxmlformats.org/officeDocument/2006/math">
                      <m:r>
                        <a:rPr lang="el-GR" sz="2000" i="1" spc="100">
                          <a:effectLst/>
                          <a:latin typeface="Cambria Math" panose="02040503050406030204" pitchFamily="18" charset="0"/>
                          <a:ea typeface="Calibri" panose="020F0502020204030204" pitchFamily="34" charset="0"/>
                          <a:cs typeface="Arial" panose="020B0604020202020204" pitchFamily="34" charset="0"/>
                        </a:rPr>
                        <m:t>=</m:t>
                      </m:r>
                      <m:f>
                        <m:fPr>
                          <m:ctrlPr>
                            <a:rPr lang="el-GR" sz="2000" i="1" spc="100">
                              <a:effectLst/>
                              <a:latin typeface="Cambria Math" panose="02040503050406030204" pitchFamily="18" charset="0"/>
                              <a:ea typeface="Calibri" panose="020F0502020204030204" pitchFamily="34" charset="0"/>
                              <a:cs typeface="Arial" panose="020B0604020202020204" pitchFamily="34" charset="0"/>
                            </a:rPr>
                          </m:ctrlPr>
                        </m:fPr>
                        <m:num>
                          <m:r>
                            <a:rPr lang="el-GR" sz="2000" i="1" spc="100">
                              <a:effectLst/>
                              <a:latin typeface="Cambria Math" panose="02040503050406030204" pitchFamily="18" charset="0"/>
                              <a:ea typeface="Calibri" panose="020F0502020204030204" pitchFamily="34" charset="0"/>
                              <a:cs typeface="Arial" panose="020B0604020202020204" pitchFamily="34" charset="0"/>
                            </a:rPr>
                            <m:t>0,14</m:t>
                          </m:r>
                        </m:num>
                        <m:den>
                          <m:sSup>
                            <m:sSupPr>
                              <m:ctrlPr>
                                <a:rPr lang="el-GR" sz="2000" i="1" spc="100">
                                  <a:effectLst/>
                                  <a:latin typeface="Cambria Math" panose="02040503050406030204" pitchFamily="18" charset="0"/>
                                  <a:ea typeface="Calibri" panose="020F0502020204030204" pitchFamily="34" charset="0"/>
                                  <a:cs typeface="Arial" panose="020B0604020202020204" pitchFamily="34" charset="0"/>
                                </a:rPr>
                              </m:ctrlPr>
                            </m:sSupPr>
                            <m:e>
                              <m:r>
                                <a:rPr lang="el-GR" sz="2000" i="1" spc="100">
                                  <a:effectLst/>
                                  <a:latin typeface="Cambria Math" panose="02040503050406030204" pitchFamily="18" charset="0"/>
                                  <a:ea typeface="Calibri" panose="020F0502020204030204" pitchFamily="34" charset="0"/>
                                  <a:cs typeface="Arial" panose="020B0604020202020204" pitchFamily="34" charset="0"/>
                                </a:rPr>
                                <m:t>1−</m:t>
                              </m:r>
                              <m:d>
                                <m:dPr>
                                  <m:ctrlPr>
                                    <a:rPr lang="el-GR" sz="2000" i="1" spc="100">
                                      <a:effectLst/>
                                      <a:latin typeface="Cambria Math" panose="02040503050406030204" pitchFamily="18" charset="0"/>
                                      <a:ea typeface="Calibri" panose="020F0502020204030204" pitchFamily="34" charset="0"/>
                                      <a:cs typeface="Arial" panose="020B0604020202020204" pitchFamily="34" charset="0"/>
                                    </a:rPr>
                                  </m:ctrlPr>
                                </m:dPr>
                                <m:e>
                                  <m:r>
                                    <a:rPr lang="el-GR" sz="2000" i="1" spc="100">
                                      <a:effectLst/>
                                      <a:latin typeface="Cambria Math" panose="02040503050406030204" pitchFamily="18" charset="0"/>
                                      <a:ea typeface="Calibri" panose="020F0502020204030204" pitchFamily="34" charset="0"/>
                                      <a:cs typeface="Arial" panose="020B0604020202020204" pitchFamily="34" charset="0"/>
                                    </a:rPr>
                                    <m:t>1+0,14</m:t>
                                  </m:r>
                                </m:e>
                              </m:d>
                            </m:e>
                            <m:sup>
                              <m:r>
                                <a:rPr lang="el-GR" sz="2000" i="1" spc="100">
                                  <a:effectLst/>
                                  <a:latin typeface="Cambria Math" panose="02040503050406030204" pitchFamily="18" charset="0"/>
                                  <a:ea typeface="Calibri" panose="020F0502020204030204" pitchFamily="34" charset="0"/>
                                  <a:cs typeface="Arial" panose="020B0604020202020204" pitchFamily="34" charset="0"/>
                                </a:rPr>
                                <m:t>−8</m:t>
                              </m:r>
                            </m:sup>
                          </m:sSup>
                        </m:den>
                      </m:f>
                      <m:r>
                        <a:rPr lang="el-GR" sz="2000" i="1" spc="100">
                          <a:effectLst/>
                          <a:latin typeface="Cambria Math" panose="02040503050406030204" pitchFamily="18" charset="0"/>
                          <a:ea typeface="Calibri" panose="020F0502020204030204" pitchFamily="34" charset="0"/>
                          <a:cs typeface="Arial" panose="020B0604020202020204" pitchFamily="34" charset="0"/>
                        </a:rPr>
                        <m:t>∗ 200.000</m:t>
                      </m:r>
                    </m:oMath>
                  </m:oMathPara>
                </a14:m>
                <a:endParaRPr lang="el-GR" sz="2000" i="1" spc="100" dirty="0">
                  <a:effectLst/>
                  <a:latin typeface="Cambria Math" panose="02040503050406030204" pitchFamily="18" charset="0"/>
                  <a:ea typeface="Calibri" panose="020F0502020204030204" pitchFamily="34" charset="0"/>
                  <a:cs typeface="Arial" panose="020B0604020202020204" pitchFamily="34" charset="0"/>
                </a:endParaRPr>
              </a:p>
              <a:p>
                <a:pPr marL="0" indent="0" algn="ctr">
                  <a:lnSpc>
                    <a:spcPct val="150000"/>
                  </a:lnSpc>
                  <a:buNone/>
                </a:pPr>
                <a14:m>
                  <m:oMathPara xmlns:m="http://schemas.openxmlformats.org/officeDocument/2006/math">
                    <m:oMathParaPr>
                      <m:jc m:val="center"/>
                    </m:oMathParaPr>
                    <m:oMath xmlns:m="http://schemas.openxmlformats.org/officeDocument/2006/math">
                      <m:r>
                        <a:rPr lang="el-GR" sz="2000" i="1" spc="100">
                          <a:effectLst/>
                          <a:latin typeface="Cambria Math" panose="02040503050406030204" pitchFamily="18" charset="0"/>
                          <a:ea typeface="Calibri" panose="020F0502020204030204" pitchFamily="34" charset="0"/>
                          <a:cs typeface="Arial" panose="020B0604020202020204" pitchFamily="34" charset="0"/>
                        </a:rPr>
                        <m:t>=43.114</m:t>
                      </m:r>
                      <m:r>
                        <a:rPr lang="el-GR" sz="2000" b="0" i="1" spc="100" smtClean="0">
                          <a:effectLst/>
                          <a:latin typeface="Cambria Math" panose="02040503050406030204" pitchFamily="18" charset="0"/>
                          <a:ea typeface="Calibri" panose="020F0502020204030204" pitchFamily="34" charset="0"/>
                          <a:cs typeface="Arial" panose="020B0604020202020204" pitchFamily="34" charset="0"/>
                        </a:rPr>
                        <m:t> </m:t>
                      </m:r>
                      <m:r>
                        <a:rPr lang="el-GR" sz="2000" i="1" spc="100">
                          <a:effectLst/>
                          <a:latin typeface="Cambria Math" panose="02040503050406030204" pitchFamily="18" charset="0"/>
                          <a:ea typeface="Calibri" panose="020F0502020204030204" pitchFamily="34" charset="0"/>
                          <a:cs typeface="Arial" panose="020B0604020202020204" pitchFamily="34" charset="0"/>
                        </a:rPr>
                        <m:t>𝜏𝜊𝜅𝜊𝜒𝜌𝜀𝜊𝜆</m:t>
                      </m:r>
                      <m:r>
                        <m:rPr>
                          <m:sty m:val="p"/>
                        </m:rPr>
                        <a:rPr lang="el-GR" sz="2000" i="1" spc="100">
                          <a:effectLst/>
                          <a:latin typeface="Cambria Math" panose="02040503050406030204" pitchFamily="18" charset="0"/>
                          <a:ea typeface="Calibri" panose="020F0502020204030204" pitchFamily="34" charset="0"/>
                          <a:cs typeface="Arial" panose="020B0604020202020204" pitchFamily="34" charset="0"/>
                        </a:rPr>
                        <m:t>ύ</m:t>
                      </m:r>
                      <m:r>
                        <a:rPr lang="el-GR" sz="2000" i="1" spc="100">
                          <a:effectLst/>
                          <a:latin typeface="Cambria Math" panose="02040503050406030204" pitchFamily="18" charset="0"/>
                          <a:ea typeface="Calibri" panose="020F0502020204030204" pitchFamily="34" charset="0"/>
                          <a:cs typeface="Arial" panose="020B0604020202020204" pitchFamily="34" charset="0"/>
                        </a:rPr>
                        <m:t>𝜎𝜄𝜊</m:t>
                      </m:r>
                    </m:oMath>
                  </m:oMathPara>
                </a14:m>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mc:Choice>
        <mc:Fallback>
          <p:sp>
            <p:nvSpPr>
              <p:cNvPr id="3" name="Θέση περιεχομένου 2">
                <a:extLst>
                  <a:ext uri="{FF2B5EF4-FFF2-40B4-BE49-F238E27FC236}">
                    <a16:creationId xmlns:a16="http://schemas.microsoft.com/office/drawing/2014/main" id="{1AD9E897-8054-4142-978E-EE1B1986C7C3}"/>
                  </a:ext>
                </a:extLst>
              </p:cNvPr>
              <p:cNvSpPr>
                <a:spLocks noGrp="1" noRot="1" noChangeAspect="1" noMove="1" noResize="1" noEditPoints="1" noAdjustHandles="1" noChangeArrowheads="1" noChangeShapeType="1" noTextEdit="1"/>
              </p:cNvSpPr>
              <p:nvPr>
                <p:ph idx="1"/>
              </p:nvPr>
            </p:nvSpPr>
            <p:spPr>
              <a:xfrm>
                <a:off x="1837113" y="2052116"/>
                <a:ext cx="8733026" cy="3997828"/>
              </a:xfrm>
              <a:blipFill>
                <a:blip r:embed="rId2"/>
                <a:stretch>
                  <a:fillRect l="-698"/>
                </a:stretch>
              </a:blipFill>
            </p:spPr>
            <p:txBody>
              <a:bodyPr/>
              <a:lstStyle/>
              <a:p>
                <a:r>
                  <a:rPr lang="el-GR">
                    <a:noFill/>
                  </a:rPr>
                  <a:t> </a:t>
                </a:r>
              </a:p>
            </p:txBody>
          </p:sp>
        </mc:Fallback>
      </mc:AlternateContent>
    </p:spTree>
    <p:extLst>
      <p:ext uri="{BB962C8B-B14F-4D97-AF65-F5344CB8AC3E}">
        <p14:creationId xmlns:p14="http://schemas.microsoft.com/office/powerpoint/2010/main" val="19569904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0036418-B39F-4132-B9F0-9F2F81DC295E}"/>
              </a:ext>
            </a:extLst>
          </p:cNvPr>
          <p:cNvSpPr>
            <a:spLocks noGrp="1"/>
          </p:cNvSpPr>
          <p:nvPr>
            <p:ph type="title"/>
          </p:nvPr>
        </p:nvSpPr>
        <p:spPr/>
        <p:txBody>
          <a:bodyPr/>
          <a:lstStyle/>
          <a:p>
            <a:pPr algn="l"/>
            <a:r>
              <a:rPr kumimoji="0" lang="el-GR" sz="3100" b="0" i="0" u="none" strike="noStrike" kern="1200" cap="none" spc="0" normalizeH="0" baseline="0" noProof="0" dirty="0">
                <a:ln>
                  <a:noFill/>
                </a:ln>
                <a:solidFill>
                  <a:prstClr val="white"/>
                </a:solidFill>
                <a:effectLst/>
                <a:uLnTx/>
                <a:uFillTx/>
                <a:latin typeface="Arial" panose="020B0604020202020204"/>
                <a:ea typeface="+mj-ea"/>
                <a:cs typeface="+mj-cs"/>
              </a:rPr>
              <a:t>Δάνεια</a:t>
            </a:r>
            <a:br>
              <a:rPr kumimoji="0" lang="el-GR" sz="3100" b="0" i="0" u="none" strike="noStrike" kern="1200" cap="none" spc="0" normalizeH="0" baseline="0" noProof="0" dirty="0">
                <a:ln>
                  <a:noFill/>
                </a:ln>
                <a:solidFill>
                  <a:prstClr val="white"/>
                </a:solidFill>
                <a:effectLst/>
                <a:uLnTx/>
                <a:uFillTx/>
                <a:latin typeface="Arial" panose="020B0604020202020204"/>
                <a:ea typeface="+mj-ea"/>
                <a:cs typeface="+mj-cs"/>
              </a:rPr>
            </a:br>
            <a:r>
              <a:rPr kumimoji="0" lang="el-GR" sz="1800" b="0" i="0" u="none" strike="noStrike" kern="1200" cap="none" spc="0" normalizeH="0" baseline="0" noProof="0" dirty="0">
                <a:ln>
                  <a:noFill/>
                </a:ln>
                <a:solidFill>
                  <a:prstClr val="white"/>
                </a:solidFill>
                <a:effectLst/>
                <a:uLnTx/>
                <a:uFillTx/>
                <a:latin typeface="Arial" panose="020B0604020202020204"/>
                <a:ea typeface="+mj-ea"/>
                <a:cs typeface="+mj-cs"/>
              </a:rPr>
              <a:t>Εφαρμογή Απόσβεσης Δανείου</a:t>
            </a:r>
            <a:endParaRPr lang="el-GR" dirty="0"/>
          </a:p>
        </p:txBody>
      </p:sp>
      <mc:AlternateContent xmlns:mc="http://schemas.openxmlformats.org/markup-compatibility/2006">
        <mc:Choice xmlns:a14="http://schemas.microsoft.com/office/drawing/2010/main" Requires="a14">
          <p:sp>
            <p:nvSpPr>
              <p:cNvPr id="3" name="Θέση περιεχομένου 2">
                <a:extLst>
                  <a:ext uri="{FF2B5EF4-FFF2-40B4-BE49-F238E27FC236}">
                    <a16:creationId xmlns:a16="http://schemas.microsoft.com/office/drawing/2014/main" id="{447E15D7-0692-405F-8156-9FDF1A04D02A}"/>
                  </a:ext>
                </a:extLst>
              </p:cNvPr>
              <p:cNvSpPr>
                <a:spLocks noGrp="1"/>
              </p:cNvSpPr>
              <p:nvPr>
                <p:ph idx="1"/>
              </p:nvPr>
            </p:nvSpPr>
            <p:spPr>
              <a:xfrm>
                <a:off x="1612669" y="2052116"/>
                <a:ext cx="8957470" cy="3997828"/>
              </a:xfrm>
            </p:spPr>
            <p:txBody>
              <a:bodyPr>
                <a:normAutofit fontScale="85000" lnSpcReduction="10000"/>
              </a:bodyPr>
              <a:lstStyle/>
              <a:p>
                <a:pPr algn="just">
                  <a:lnSpc>
                    <a:spcPct val="150000"/>
                  </a:lnSpc>
                </a:pPr>
                <a:r>
                  <a:rPr lang="el-GR" sz="2000" spc="100" dirty="0">
                    <a:effectLst/>
                    <a:latin typeface="Arial" panose="020B0604020202020204" pitchFamily="34" charset="0"/>
                    <a:ea typeface="Calibri" panose="020F0502020204030204" pitchFamily="34" charset="0"/>
                    <a:cs typeface="Times New Roman" panose="02020603050405020304" pitchFamily="18" charset="0"/>
                  </a:rPr>
                  <a:t>Τόκος 1</a:t>
                </a:r>
                <a:r>
                  <a:rPr lang="el-GR" sz="2000" spc="100" baseline="30000" dirty="0">
                    <a:effectLst/>
                    <a:latin typeface="Arial" panose="020B0604020202020204" pitchFamily="34" charset="0"/>
                    <a:ea typeface="Calibri" panose="020F0502020204030204" pitchFamily="34" charset="0"/>
                    <a:cs typeface="Times New Roman" panose="02020603050405020304" pitchFamily="18" charset="0"/>
                  </a:rPr>
                  <a:t>ου</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 έτους:</a:t>
                </a:r>
                <a14:m>
                  <m:oMath xmlns:m="http://schemas.openxmlformats.org/officeDocument/2006/math">
                    <m:r>
                      <a:rPr lang="el-GR" sz="2000" i="1" spc="100">
                        <a:effectLst/>
                        <a:latin typeface="Cambria Math" panose="02040503050406030204" pitchFamily="18" charset="0"/>
                        <a:ea typeface="Calibri" panose="020F0502020204030204" pitchFamily="34" charset="0"/>
                        <a:cs typeface="Arial" panose="020B0604020202020204" pitchFamily="34" charset="0"/>
                      </a:rPr>
                      <m:t> 200.000 </m:t>
                    </m:r>
                    <m:r>
                      <a:rPr lang="en-US" sz="2000" i="1" spc="100">
                        <a:effectLst/>
                        <a:latin typeface="Cambria Math" panose="02040503050406030204" pitchFamily="18" charset="0"/>
                        <a:ea typeface="Calibri" panose="020F0502020204030204" pitchFamily="34" charset="0"/>
                        <a:cs typeface="Arial" panose="020B0604020202020204" pitchFamily="34" charset="0"/>
                      </a:rPr>
                      <m:t>𝑥</m:t>
                    </m:r>
                    <m:r>
                      <a:rPr lang="el-GR" sz="2000" i="1" spc="100">
                        <a:effectLst/>
                        <a:latin typeface="Cambria Math" panose="02040503050406030204" pitchFamily="18" charset="0"/>
                        <a:ea typeface="Calibri" panose="020F0502020204030204" pitchFamily="34" charset="0"/>
                        <a:cs typeface="Arial" panose="020B0604020202020204" pitchFamily="34" charset="0"/>
                      </a:rPr>
                      <m:t> 14%=28.000</m:t>
                    </m:r>
                  </m:oMath>
                </a14:m>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50000"/>
                  </a:lnSpc>
                  <a:buNone/>
                </a:pPr>
                <a:r>
                  <a:rPr lang="el-GR" sz="2000" spc="100" dirty="0">
                    <a:effectLst/>
                    <a:latin typeface="Arial" panose="020B0604020202020204" pitchFamily="34" charset="0"/>
                    <a:ea typeface="Calibri" panose="020F0502020204030204" pitchFamily="34" charset="0"/>
                    <a:cs typeface="Times New Roman" panose="02020603050405020304" pitchFamily="18" charset="0"/>
                  </a:rPr>
                  <a:t>Χρεολύσιο 1</a:t>
                </a:r>
                <a:r>
                  <a:rPr lang="el-GR" sz="2000" spc="100" baseline="30000" dirty="0">
                    <a:effectLst/>
                    <a:latin typeface="Arial" panose="020B0604020202020204" pitchFamily="34" charset="0"/>
                    <a:ea typeface="Calibri" panose="020F0502020204030204" pitchFamily="34" charset="0"/>
                    <a:cs typeface="Times New Roman" panose="02020603050405020304" pitchFamily="18" charset="0"/>
                  </a:rPr>
                  <a:t>ου</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 έτους:</a:t>
                </a:r>
                <a14:m>
                  <m:oMath xmlns:m="http://schemas.openxmlformats.org/officeDocument/2006/math">
                    <m:r>
                      <a:rPr lang="el-GR" sz="2000" i="1" spc="100">
                        <a:effectLst/>
                        <a:latin typeface="Cambria Math" panose="02040503050406030204" pitchFamily="18" charset="0"/>
                        <a:ea typeface="Calibri" panose="020F0502020204030204" pitchFamily="34" charset="0"/>
                        <a:cs typeface="Arial" panose="020B0604020202020204" pitchFamily="34" charset="0"/>
                      </a:rPr>
                      <m:t> 43.114−28.000=15.114</m:t>
                    </m:r>
                  </m:oMath>
                </a14:m>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50000"/>
                  </a:lnSpc>
                  <a:buNone/>
                </a:pPr>
                <a:r>
                  <a:rPr lang="el-GR" sz="2000" spc="100" dirty="0">
                    <a:effectLst/>
                    <a:latin typeface="Arial" panose="020B0604020202020204" pitchFamily="34" charset="0"/>
                    <a:ea typeface="Calibri" panose="020F0502020204030204" pitchFamily="34" charset="0"/>
                    <a:cs typeface="Times New Roman" panose="02020603050405020304" pitchFamily="18" charset="0"/>
                  </a:rPr>
                  <a:t>Ανεξόφλητο κεφάλαιο 1</a:t>
                </a:r>
                <a:r>
                  <a:rPr lang="el-GR" sz="2000" spc="100" baseline="30000" dirty="0">
                    <a:effectLst/>
                    <a:latin typeface="Arial" panose="020B0604020202020204" pitchFamily="34" charset="0"/>
                    <a:ea typeface="Calibri" panose="020F0502020204030204" pitchFamily="34" charset="0"/>
                    <a:cs typeface="Times New Roman" panose="02020603050405020304" pitchFamily="18" charset="0"/>
                  </a:rPr>
                  <a:t>ου</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 έτους:</a:t>
                </a:r>
                <a14:m>
                  <m:oMath xmlns:m="http://schemas.openxmlformats.org/officeDocument/2006/math">
                    <m:r>
                      <a:rPr lang="el-GR" sz="2000" i="1" spc="100">
                        <a:effectLst/>
                        <a:latin typeface="Cambria Math" panose="02040503050406030204" pitchFamily="18" charset="0"/>
                        <a:ea typeface="Calibri" panose="020F0502020204030204" pitchFamily="34" charset="0"/>
                        <a:cs typeface="Arial" panose="020B0604020202020204" pitchFamily="34" charset="0"/>
                      </a:rPr>
                      <m:t> 200.000−15.114=184.886</m:t>
                    </m:r>
                  </m:oMath>
                </a14:m>
                <a:r>
                  <a:rPr lang="el-GR" sz="2000" spc="100" dirty="0">
                    <a:effectLst/>
                    <a:latin typeface="Arial" panose="020B0604020202020204" pitchFamily="34" charset="0"/>
                    <a:ea typeface="Calibri" panose="020F0502020204030204" pitchFamily="34" charset="0"/>
                    <a:cs typeface="Times New Roman" panose="02020603050405020304" pitchFamily="18" charset="0"/>
                  </a:rPr>
                  <a:t> </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endParaRPr lang="el-GR" sz="2000" spc="100"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50000"/>
                  </a:lnSpc>
                </a:pPr>
                <a:r>
                  <a:rPr lang="el-GR" sz="2000" spc="100" dirty="0">
                    <a:effectLst/>
                    <a:latin typeface="Arial" panose="020B0604020202020204" pitchFamily="34" charset="0"/>
                    <a:ea typeface="Calibri" panose="020F0502020204030204" pitchFamily="34" charset="0"/>
                    <a:cs typeface="Times New Roman" panose="02020603050405020304" pitchFamily="18" charset="0"/>
                  </a:rPr>
                  <a:t>Τόκος 2</a:t>
                </a:r>
                <a:r>
                  <a:rPr lang="el-GR" sz="2000" spc="100" baseline="30000" dirty="0">
                    <a:effectLst/>
                    <a:latin typeface="Arial" panose="020B0604020202020204" pitchFamily="34" charset="0"/>
                    <a:ea typeface="Calibri" panose="020F0502020204030204" pitchFamily="34" charset="0"/>
                    <a:cs typeface="Times New Roman" panose="02020603050405020304" pitchFamily="18" charset="0"/>
                  </a:rPr>
                  <a:t>ου</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 έτους: </a:t>
                </a:r>
                <a14:m>
                  <m:oMath xmlns:m="http://schemas.openxmlformats.org/officeDocument/2006/math">
                    <m:r>
                      <a:rPr lang="el-GR" sz="2000" i="1" spc="100">
                        <a:effectLst/>
                        <a:latin typeface="Cambria Math" panose="02040503050406030204" pitchFamily="18" charset="0"/>
                        <a:ea typeface="Calibri" panose="020F0502020204030204" pitchFamily="34" charset="0"/>
                        <a:cs typeface="Arial" panose="020B0604020202020204" pitchFamily="34" charset="0"/>
                      </a:rPr>
                      <m:t>184.886 </m:t>
                    </m:r>
                    <m:r>
                      <a:rPr lang="en-US" sz="2000" i="1" spc="100">
                        <a:effectLst/>
                        <a:latin typeface="Cambria Math" panose="02040503050406030204" pitchFamily="18" charset="0"/>
                        <a:ea typeface="Calibri" panose="020F0502020204030204" pitchFamily="34" charset="0"/>
                        <a:cs typeface="Arial" panose="020B0604020202020204" pitchFamily="34" charset="0"/>
                      </a:rPr>
                      <m:t>𝑥</m:t>
                    </m:r>
                    <m:r>
                      <a:rPr lang="el-GR" sz="2000" i="1" spc="100">
                        <a:effectLst/>
                        <a:latin typeface="Cambria Math" panose="02040503050406030204" pitchFamily="18" charset="0"/>
                        <a:ea typeface="Calibri" panose="020F0502020204030204" pitchFamily="34" charset="0"/>
                        <a:cs typeface="Arial" panose="020B0604020202020204" pitchFamily="34" charset="0"/>
                      </a:rPr>
                      <m:t> 14%=25.884</m:t>
                    </m:r>
                  </m:oMath>
                </a14:m>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50000"/>
                  </a:lnSpc>
                  <a:buNone/>
                </a:pPr>
                <a:r>
                  <a:rPr lang="el-GR" sz="2000" spc="100" dirty="0">
                    <a:effectLst/>
                    <a:latin typeface="Arial" panose="020B0604020202020204" pitchFamily="34" charset="0"/>
                    <a:ea typeface="Calibri" panose="020F0502020204030204" pitchFamily="34" charset="0"/>
                    <a:cs typeface="Times New Roman" panose="02020603050405020304" pitchFamily="18" charset="0"/>
                  </a:rPr>
                  <a:t>Χρεολύσιο 2</a:t>
                </a:r>
                <a:r>
                  <a:rPr lang="el-GR" sz="2000" spc="100" baseline="30000" dirty="0">
                    <a:effectLst/>
                    <a:latin typeface="Arial" panose="020B0604020202020204" pitchFamily="34" charset="0"/>
                    <a:ea typeface="Calibri" panose="020F0502020204030204" pitchFamily="34" charset="0"/>
                    <a:cs typeface="Times New Roman" panose="02020603050405020304" pitchFamily="18" charset="0"/>
                  </a:rPr>
                  <a:t>ου</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 έτους:</a:t>
                </a:r>
                <a14:m>
                  <m:oMath xmlns:m="http://schemas.openxmlformats.org/officeDocument/2006/math">
                    <m:r>
                      <a:rPr lang="el-GR" sz="2000" i="1" spc="100">
                        <a:effectLst/>
                        <a:latin typeface="Cambria Math" panose="02040503050406030204" pitchFamily="18" charset="0"/>
                        <a:ea typeface="Calibri" panose="020F0502020204030204" pitchFamily="34" charset="0"/>
                        <a:cs typeface="Arial" panose="020B0604020202020204" pitchFamily="34" charset="0"/>
                      </a:rPr>
                      <m:t> 43.114−25.884= 17.320</m:t>
                    </m:r>
                  </m:oMath>
                </a14:m>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50000"/>
                  </a:lnSpc>
                  <a:buNone/>
                </a:pPr>
                <a:r>
                  <a:rPr lang="el-GR" sz="2000" spc="100" dirty="0">
                    <a:effectLst/>
                    <a:latin typeface="Arial" panose="020B0604020202020204" pitchFamily="34" charset="0"/>
                    <a:ea typeface="Calibri" panose="020F0502020204030204" pitchFamily="34" charset="0"/>
                    <a:cs typeface="Times New Roman" panose="02020603050405020304" pitchFamily="18" charset="0"/>
                  </a:rPr>
                  <a:t>Ανεξόφλητο κεφάλαιο 2</a:t>
                </a:r>
                <a:r>
                  <a:rPr lang="el-GR" sz="2000" spc="100" baseline="30000" dirty="0">
                    <a:effectLst/>
                    <a:latin typeface="Arial" panose="020B0604020202020204" pitchFamily="34" charset="0"/>
                    <a:ea typeface="Calibri" panose="020F0502020204030204" pitchFamily="34" charset="0"/>
                    <a:cs typeface="Times New Roman" panose="02020603050405020304" pitchFamily="18" charset="0"/>
                  </a:rPr>
                  <a:t>ου</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 έτους:</a:t>
                </a:r>
                <a14:m>
                  <m:oMath xmlns:m="http://schemas.openxmlformats.org/officeDocument/2006/math">
                    <m:r>
                      <a:rPr lang="el-GR" sz="2000" i="1" spc="100">
                        <a:effectLst/>
                        <a:latin typeface="Cambria Math" panose="02040503050406030204" pitchFamily="18" charset="0"/>
                        <a:ea typeface="Calibri" panose="020F0502020204030204" pitchFamily="34" charset="0"/>
                        <a:cs typeface="Arial" panose="020B0604020202020204" pitchFamily="34" charset="0"/>
                      </a:rPr>
                      <m:t> 184.886−17.230=167.656</m:t>
                    </m:r>
                  </m:oMath>
                </a14:m>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mc:Choice>
        <mc:Fallback>
          <p:sp>
            <p:nvSpPr>
              <p:cNvPr id="3" name="Θέση περιεχομένου 2">
                <a:extLst>
                  <a:ext uri="{FF2B5EF4-FFF2-40B4-BE49-F238E27FC236}">
                    <a16:creationId xmlns:a16="http://schemas.microsoft.com/office/drawing/2014/main" id="{447E15D7-0692-405F-8156-9FDF1A04D02A}"/>
                  </a:ext>
                </a:extLst>
              </p:cNvPr>
              <p:cNvSpPr>
                <a:spLocks noGrp="1" noRot="1" noChangeAspect="1" noMove="1" noResize="1" noEditPoints="1" noAdjustHandles="1" noChangeArrowheads="1" noChangeShapeType="1" noTextEdit="1"/>
              </p:cNvSpPr>
              <p:nvPr>
                <p:ph idx="1"/>
              </p:nvPr>
            </p:nvSpPr>
            <p:spPr>
              <a:xfrm>
                <a:off x="1612669" y="2052116"/>
                <a:ext cx="8957470" cy="3997828"/>
              </a:xfrm>
              <a:blipFill>
                <a:blip r:embed="rId2"/>
                <a:stretch>
                  <a:fillRect l="-477" t="-2901"/>
                </a:stretch>
              </a:blipFill>
            </p:spPr>
            <p:txBody>
              <a:bodyPr/>
              <a:lstStyle/>
              <a:p>
                <a:r>
                  <a:rPr lang="el-GR">
                    <a:noFill/>
                  </a:rPr>
                  <a:t> </a:t>
                </a:r>
              </a:p>
            </p:txBody>
          </p:sp>
        </mc:Fallback>
      </mc:AlternateContent>
    </p:spTree>
    <p:extLst>
      <p:ext uri="{BB962C8B-B14F-4D97-AF65-F5344CB8AC3E}">
        <p14:creationId xmlns:p14="http://schemas.microsoft.com/office/powerpoint/2010/main" val="11987572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83D3277-5A1F-4D4E-BB90-C60AE19A215E}"/>
              </a:ext>
            </a:extLst>
          </p:cNvPr>
          <p:cNvSpPr>
            <a:spLocks noGrp="1"/>
          </p:cNvSpPr>
          <p:nvPr>
            <p:ph type="title"/>
          </p:nvPr>
        </p:nvSpPr>
        <p:spPr/>
        <p:txBody>
          <a:bodyPr/>
          <a:lstStyle/>
          <a:p>
            <a:pPr algn="l"/>
            <a:r>
              <a:rPr kumimoji="0" lang="el-GR" sz="3100" b="0" i="0" u="none" strike="noStrike" kern="1200" cap="none" spc="0" normalizeH="0" baseline="0" noProof="0" dirty="0">
                <a:ln>
                  <a:noFill/>
                </a:ln>
                <a:solidFill>
                  <a:prstClr val="white"/>
                </a:solidFill>
                <a:effectLst/>
                <a:uLnTx/>
                <a:uFillTx/>
                <a:latin typeface="Arial" panose="020B0604020202020204"/>
                <a:ea typeface="+mj-ea"/>
                <a:cs typeface="+mj-cs"/>
              </a:rPr>
              <a:t>Δάνεια</a:t>
            </a:r>
            <a:br>
              <a:rPr kumimoji="0" lang="el-GR" sz="3100" b="0" i="0" u="none" strike="noStrike" kern="1200" cap="none" spc="0" normalizeH="0" baseline="0" noProof="0" dirty="0">
                <a:ln>
                  <a:noFill/>
                </a:ln>
                <a:solidFill>
                  <a:prstClr val="white"/>
                </a:solidFill>
                <a:effectLst/>
                <a:uLnTx/>
                <a:uFillTx/>
                <a:latin typeface="Arial" panose="020B0604020202020204"/>
                <a:ea typeface="+mj-ea"/>
                <a:cs typeface="+mj-cs"/>
              </a:rPr>
            </a:br>
            <a:r>
              <a:rPr kumimoji="0" lang="el-GR" sz="1800" b="0" i="0" u="none" strike="noStrike" kern="1200" cap="none" spc="0" normalizeH="0" baseline="0" noProof="0" dirty="0">
                <a:ln>
                  <a:noFill/>
                </a:ln>
                <a:solidFill>
                  <a:prstClr val="white"/>
                </a:solidFill>
                <a:effectLst/>
                <a:uLnTx/>
                <a:uFillTx/>
                <a:latin typeface="Arial" panose="020B0604020202020204"/>
                <a:ea typeface="+mj-ea"/>
                <a:cs typeface="+mj-cs"/>
              </a:rPr>
              <a:t>Εφαρμογή Απόσβεσης Δανείου</a:t>
            </a:r>
            <a:endParaRPr lang="el-GR" dirty="0"/>
          </a:p>
        </p:txBody>
      </p:sp>
      <mc:AlternateContent xmlns:mc="http://schemas.openxmlformats.org/markup-compatibility/2006">
        <mc:Choice xmlns:a14="http://schemas.microsoft.com/office/drawing/2010/main" Requires="a14">
          <p:sp>
            <p:nvSpPr>
              <p:cNvPr id="3" name="Θέση περιεχομένου 2">
                <a:extLst>
                  <a:ext uri="{FF2B5EF4-FFF2-40B4-BE49-F238E27FC236}">
                    <a16:creationId xmlns:a16="http://schemas.microsoft.com/office/drawing/2014/main" id="{7DE67259-CF18-4FAC-9A5B-EE96980D9C3E}"/>
                  </a:ext>
                </a:extLst>
              </p:cNvPr>
              <p:cNvSpPr>
                <a:spLocks noGrp="1"/>
              </p:cNvSpPr>
              <p:nvPr>
                <p:ph idx="1"/>
              </p:nvPr>
            </p:nvSpPr>
            <p:spPr>
              <a:xfrm>
                <a:off x="1936865" y="2052116"/>
                <a:ext cx="8633274" cy="3997828"/>
              </a:xfrm>
            </p:spPr>
            <p:txBody>
              <a:bodyPr>
                <a:normAutofit fontScale="70000" lnSpcReduction="20000"/>
              </a:bodyPr>
              <a:lstStyle/>
              <a:p>
                <a:pPr algn="just">
                  <a:lnSpc>
                    <a:spcPct val="150000"/>
                  </a:lnSpc>
                </a:pPr>
                <a:r>
                  <a:rPr lang="el-GR" sz="2000" spc="100" dirty="0">
                    <a:effectLst/>
                    <a:latin typeface="Arial" panose="020B0604020202020204" pitchFamily="34" charset="0"/>
                    <a:ea typeface="Calibri" panose="020F0502020204030204" pitchFamily="34" charset="0"/>
                    <a:cs typeface="Times New Roman" panose="02020603050405020304" pitchFamily="18" charset="0"/>
                  </a:rPr>
                  <a:t>Τόκος 3</a:t>
                </a:r>
                <a:r>
                  <a:rPr lang="el-GR" sz="2000" spc="100" baseline="30000" dirty="0">
                    <a:effectLst/>
                    <a:latin typeface="Arial" panose="020B0604020202020204" pitchFamily="34" charset="0"/>
                    <a:ea typeface="Calibri" panose="020F0502020204030204" pitchFamily="34" charset="0"/>
                    <a:cs typeface="Times New Roman" panose="02020603050405020304" pitchFamily="18" charset="0"/>
                  </a:rPr>
                  <a:t>ου</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 έτους: </a:t>
                </a:r>
                <a14:m>
                  <m:oMath xmlns:m="http://schemas.openxmlformats.org/officeDocument/2006/math">
                    <m:r>
                      <a:rPr lang="el-GR" sz="2000" i="1" spc="100">
                        <a:effectLst/>
                        <a:latin typeface="Cambria Math" panose="02040503050406030204" pitchFamily="18" charset="0"/>
                        <a:ea typeface="Calibri" panose="020F0502020204030204" pitchFamily="34" charset="0"/>
                        <a:cs typeface="Arial" panose="020B0604020202020204" pitchFamily="34" charset="0"/>
                      </a:rPr>
                      <m:t>167.657 </m:t>
                    </m:r>
                    <m:r>
                      <a:rPr lang="el-GR" sz="2000" i="1" spc="100">
                        <a:effectLst/>
                        <a:latin typeface="Cambria Math" panose="02040503050406030204" pitchFamily="18" charset="0"/>
                        <a:ea typeface="Calibri" panose="020F0502020204030204" pitchFamily="34" charset="0"/>
                        <a:cs typeface="Arial" panose="020B0604020202020204" pitchFamily="34" charset="0"/>
                      </a:rPr>
                      <m:t>𝑥</m:t>
                    </m:r>
                    <m:r>
                      <a:rPr lang="el-GR" sz="2000" i="1" spc="100">
                        <a:effectLst/>
                        <a:latin typeface="Cambria Math" panose="02040503050406030204" pitchFamily="18" charset="0"/>
                        <a:ea typeface="Calibri" panose="020F0502020204030204" pitchFamily="34" charset="0"/>
                        <a:cs typeface="Arial" panose="020B0604020202020204" pitchFamily="34" charset="0"/>
                      </a:rPr>
                      <m:t> 14%=23.471</m:t>
                    </m:r>
                  </m:oMath>
                </a14:m>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50000"/>
                  </a:lnSpc>
                  <a:buNone/>
                </a:pPr>
                <a:r>
                  <a:rPr lang="el-GR" sz="2000" spc="100" dirty="0">
                    <a:effectLst/>
                    <a:latin typeface="Arial" panose="020B0604020202020204" pitchFamily="34" charset="0"/>
                    <a:ea typeface="Calibri" panose="020F0502020204030204" pitchFamily="34" charset="0"/>
                    <a:cs typeface="Times New Roman" panose="02020603050405020304" pitchFamily="18" charset="0"/>
                  </a:rPr>
                  <a:t>Χρεολύσιο 3</a:t>
                </a:r>
                <a:r>
                  <a:rPr lang="el-GR" sz="2000" spc="100" baseline="30000" dirty="0">
                    <a:effectLst/>
                    <a:latin typeface="Arial" panose="020B0604020202020204" pitchFamily="34" charset="0"/>
                    <a:ea typeface="Calibri" panose="020F0502020204030204" pitchFamily="34" charset="0"/>
                    <a:cs typeface="Times New Roman" panose="02020603050405020304" pitchFamily="18" charset="0"/>
                  </a:rPr>
                  <a:t>ου</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 έτους:</a:t>
                </a:r>
                <a14:m>
                  <m:oMath xmlns:m="http://schemas.openxmlformats.org/officeDocument/2006/math">
                    <m:r>
                      <a:rPr lang="el-GR" sz="2000" i="1" spc="100">
                        <a:effectLst/>
                        <a:latin typeface="Cambria Math" panose="02040503050406030204" pitchFamily="18" charset="0"/>
                        <a:ea typeface="Calibri" panose="020F0502020204030204" pitchFamily="34" charset="0"/>
                        <a:cs typeface="Arial" panose="020B0604020202020204" pitchFamily="34" charset="0"/>
                      </a:rPr>
                      <m:t> 43.114−23.471= 19.642</m:t>
                    </m:r>
                  </m:oMath>
                </a14:m>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50000"/>
                  </a:lnSpc>
                  <a:buNone/>
                </a:pPr>
                <a:r>
                  <a:rPr lang="el-GR" sz="2000" spc="100" dirty="0">
                    <a:effectLst/>
                    <a:latin typeface="Arial" panose="020B0604020202020204" pitchFamily="34" charset="0"/>
                    <a:ea typeface="Calibri" panose="020F0502020204030204" pitchFamily="34" charset="0"/>
                    <a:cs typeface="Times New Roman" panose="02020603050405020304" pitchFamily="18" charset="0"/>
                  </a:rPr>
                  <a:t>Ανεξόφλητο κεφάλαιο 3</a:t>
                </a:r>
                <a:r>
                  <a:rPr lang="el-GR" sz="2000" spc="100" baseline="30000" dirty="0">
                    <a:effectLst/>
                    <a:latin typeface="Arial" panose="020B0604020202020204" pitchFamily="34" charset="0"/>
                    <a:ea typeface="Calibri" panose="020F0502020204030204" pitchFamily="34" charset="0"/>
                    <a:cs typeface="Times New Roman" panose="02020603050405020304" pitchFamily="18" charset="0"/>
                  </a:rPr>
                  <a:t>ου</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 έτους: </a:t>
                </a:r>
                <a14:m>
                  <m:oMath xmlns:m="http://schemas.openxmlformats.org/officeDocument/2006/math">
                    <m:r>
                      <a:rPr lang="el-GR" sz="2000" i="1" spc="100">
                        <a:effectLst/>
                        <a:latin typeface="Cambria Math" panose="02040503050406030204" pitchFamily="18" charset="0"/>
                        <a:ea typeface="Calibri" panose="020F0502020204030204" pitchFamily="34" charset="0"/>
                        <a:cs typeface="Arial" panose="020B0604020202020204" pitchFamily="34" charset="0"/>
                      </a:rPr>
                      <m:t>167.657−19.642=148.013</m:t>
                    </m:r>
                  </m:oMath>
                </a14:m>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50000"/>
                  </a:lnSpc>
                  <a:buNone/>
                </a:pPr>
                <a:r>
                  <a:rPr lang="el-GR" sz="2000" spc="100" dirty="0">
                    <a:effectLst/>
                    <a:latin typeface="Arial" panose="020B0604020202020204" pitchFamily="34" charset="0"/>
                    <a:ea typeface="Calibri" panose="020F0502020204030204" pitchFamily="34" charset="0"/>
                    <a:cs typeface="Times New Roman" panose="02020603050405020304" pitchFamily="18" charset="0"/>
                  </a:rPr>
                  <a:t>………..</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indent="0" algn="just">
                  <a:lnSpc>
                    <a:spcPct val="150000"/>
                  </a:lnSpc>
                  <a:buNone/>
                </a:pPr>
                <a:r>
                  <a:rPr lang="el-GR" sz="2000" spc="100" dirty="0">
                    <a:effectLst/>
                    <a:latin typeface="Arial" panose="020B0604020202020204" pitchFamily="34" charset="0"/>
                    <a:ea typeface="Calibri" panose="020F0502020204030204" pitchFamily="34" charset="0"/>
                    <a:cs typeface="Times New Roman" panose="02020603050405020304" pitchFamily="18" charset="0"/>
                  </a:rPr>
                  <a:t>Συνεχίζουμε ομοίως μέχρι να φτάσουμε στο 8</a:t>
                </a:r>
                <a:r>
                  <a:rPr lang="el-GR" sz="2000" spc="100" baseline="30000" dirty="0">
                    <a:effectLst/>
                    <a:latin typeface="Arial" panose="020B0604020202020204" pitchFamily="34" charset="0"/>
                    <a:ea typeface="Calibri" panose="020F0502020204030204" pitchFamily="34" charset="0"/>
                    <a:cs typeface="Times New Roman" panose="02020603050405020304" pitchFamily="18" charset="0"/>
                  </a:rPr>
                  <a:t>ο</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 έτος, όπου μηδενίζει το ανεξόφλητο κεφάλαιο. </a:t>
                </a:r>
              </a:p>
              <a:p>
                <a:pPr indent="0" algn="just">
                  <a:lnSpc>
                    <a:spcPct val="150000"/>
                  </a:lnSpc>
                  <a:buNone/>
                </a:pPr>
                <a:r>
                  <a:rPr lang="el-GR" sz="2000" spc="100" dirty="0">
                    <a:effectLst/>
                    <a:latin typeface="Arial" panose="020B0604020202020204" pitchFamily="34" charset="0"/>
                    <a:ea typeface="Calibri" panose="020F0502020204030204" pitchFamily="34" charset="0"/>
                    <a:cs typeface="Times New Roman" panose="02020603050405020304" pitchFamily="18" charset="0"/>
                  </a:rPr>
                  <a:t>Αξίζει να σημειωθεί το εξής: Κατά την απόσβεση του δανείου, το αρχικό τοκοχρεολύσιο περιλαμβάνει σε πολύ μεγαλύτερο βαθμό τόκους από ότι το τελικό. Το αντίθετο συμβαίνει στο ποσοστό χρεολυσίου στο συνολικό τοκοχρεολύσιο.</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mc:Choice>
        <mc:Fallback>
          <p:sp>
            <p:nvSpPr>
              <p:cNvPr id="3" name="Θέση περιεχομένου 2">
                <a:extLst>
                  <a:ext uri="{FF2B5EF4-FFF2-40B4-BE49-F238E27FC236}">
                    <a16:creationId xmlns:a16="http://schemas.microsoft.com/office/drawing/2014/main" id="{7DE67259-CF18-4FAC-9A5B-EE96980D9C3E}"/>
                  </a:ext>
                </a:extLst>
              </p:cNvPr>
              <p:cNvSpPr>
                <a:spLocks noGrp="1" noRot="1" noChangeAspect="1" noMove="1" noResize="1" noEditPoints="1" noAdjustHandles="1" noChangeArrowheads="1" noChangeShapeType="1" noTextEdit="1"/>
              </p:cNvSpPr>
              <p:nvPr>
                <p:ph idx="1"/>
              </p:nvPr>
            </p:nvSpPr>
            <p:spPr>
              <a:xfrm>
                <a:off x="1936865" y="2052116"/>
                <a:ext cx="8633274" cy="3997828"/>
              </a:xfrm>
              <a:blipFill>
                <a:blip r:embed="rId2"/>
                <a:stretch>
                  <a:fillRect l="-212" r="-212"/>
                </a:stretch>
              </a:blipFill>
            </p:spPr>
            <p:txBody>
              <a:bodyPr/>
              <a:lstStyle/>
              <a:p>
                <a:r>
                  <a:rPr lang="el-GR">
                    <a:noFill/>
                  </a:rPr>
                  <a:t> </a:t>
                </a:r>
              </a:p>
            </p:txBody>
          </p:sp>
        </mc:Fallback>
      </mc:AlternateContent>
    </p:spTree>
    <p:extLst>
      <p:ext uri="{BB962C8B-B14F-4D97-AF65-F5344CB8AC3E}">
        <p14:creationId xmlns:p14="http://schemas.microsoft.com/office/powerpoint/2010/main" val="249394806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Μάντισον">
  <a:themeElements>
    <a:clrScheme name="Madison">
      <a:dk1>
        <a:sysClr val="windowText" lastClr="000000"/>
      </a:dk1>
      <a:lt1>
        <a:sysClr val="window" lastClr="FFFFFF"/>
      </a:lt1>
      <a:dk2>
        <a:srgbClr val="1F2D29"/>
      </a:dk2>
      <a:lt2>
        <a:srgbClr val="C5FAEB"/>
      </a:lt2>
      <a:accent1>
        <a:srgbClr val="A1D68B"/>
      </a:accent1>
      <a:accent2>
        <a:srgbClr val="5EC795"/>
      </a:accent2>
      <a:accent3>
        <a:srgbClr val="4DADCF"/>
      </a:accent3>
      <a:accent4>
        <a:srgbClr val="CDB756"/>
      </a:accent4>
      <a:accent5>
        <a:srgbClr val="E29C36"/>
      </a:accent5>
      <a:accent6>
        <a:srgbClr val="8EC0C1"/>
      </a:accent6>
      <a:hlink>
        <a:srgbClr val="6D9D9B"/>
      </a:hlink>
      <a:folHlink>
        <a:srgbClr val="6D8583"/>
      </a:folHlink>
    </a:clrScheme>
    <a:fontScheme name="Madison">
      <a:majorFont>
        <a:latin typeface="Arial" panose="020B0604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adison">
      <a:fillStyleLst>
        <a:solidFill>
          <a:schemeClr val="phClr"/>
        </a:solidFill>
        <a:gradFill rotWithShape="1">
          <a:gsLst>
            <a:gs pos="0">
              <a:schemeClr val="phClr">
                <a:tint val="48000"/>
                <a:alpha val="88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solidFill>
          <a:schemeClr val="phClr"/>
        </a:solidFill>
        <a:blipFill rotWithShape="1">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Madison" id="{025CB5FB-2DD3-45EE-B6F0-CC461540EB19}" vid="{6AC10936-2DFC-4054-9ADF-B5E2C5F86190}"/>
    </a:ext>
  </a:extLst>
</a:theme>
</file>

<file path=docProps/app.xml><?xml version="1.0" encoding="utf-8"?>
<Properties xmlns="http://schemas.openxmlformats.org/officeDocument/2006/extended-properties" xmlns:vt="http://schemas.openxmlformats.org/officeDocument/2006/docPropsVTypes">
  <Template>{7DECB437-40B6-4361-808E-FB692B9F77D5}tf16401375</Template>
  <TotalTime>43</TotalTime>
  <Words>660</Words>
  <Application>Microsoft Office PowerPoint</Application>
  <PresentationFormat>Ευρεία οθόνη</PresentationFormat>
  <Paragraphs>52</Paragraphs>
  <Slides>10</Slides>
  <Notes>0</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10</vt:i4>
      </vt:variant>
    </vt:vector>
  </HeadingPairs>
  <TitlesOfParts>
    <vt:vector size="17" baseType="lpstr">
      <vt:lpstr>Arial</vt:lpstr>
      <vt:lpstr>Calibri</vt:lpstr>
      <vt:lpstr>Cambria Math</vt:lpstr>
      <vt:lpstr>MS Shell Dlg 2</vt:lpstr>
      <vt:lpstr>Wingdings</vt:lpstr>
      <vt:lpstr>Wingdings 3</vt:lpstr>
      <vt:lpstr>Μάντισον</vt:lpstr>
      <vt:lpstr>ΜΑΘΗΜΑ 3ο ΔΑΝΕΙΑ – ΑΠΟΣΒΕΣΗ ΔΑΝΕΙΟΥ</vt:lpstr>
      <vt:lpstr>Δάνεια</vt:lpstr>
      <vt:lpstr>Δάνεια  Αδιαίρετα δάνεια</vt:lpstr>
      <vt:lpstr>Δάνεια Αδιαίρετα δάνεια Μακροπρόθεσμα δάνεια</vt:lpstr>
      <vt:lpstr>Δάνεια  Απόσβεση δανείου</vt:lpstr>
      <vt:lpstr>Δάνεια Περίοδος Χάριτος</vt:lpstr>
      <vt:lpstr>Δάνεια Εφαρμογή Απόσβεσης Δανείου </vt:lpstr>
      <vt:lpstr>Δάνεια Εφαρμογή Απόσβεσης Δανείου</vt:lpstr>
      <vt:lpstr>Δάνεια Εφαρμογή Απόσβεσης Δανείου</vt:lpstr>
      <vt:lpstr>Δάνεια Εφαρμογή Απόσβεσης Δανείου</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ΜΑΘΗΜΑ 3ο ΔΑΝΕΙΑ – ΑΠΟΣΒΕΣΗ ΔΑΝΕΙΟΥ</dc:title>
  <dc:creator>ΧΡΗΣΤΟΣ ΣΤΑΜΠΟΥΛΗΣ</dc:creator>
  <cp:lastModifiedBy>ΧΡΗΣΤΟΣ ΣΤΑΜΠΟΥΛΗΣ</cp:lastModifiedBy>
  <cp:revision>5</cp:revision>
  <dcterms:created xsi:type="dcterms:W3CDTF">2020-10-24T15:34:51Z</dcterms:created>
  <dcterms:modified xsi:type="dcterms:W3CDTF">2020-10-24T16:18:39Z</dcterms:modified>
</cp:coreProperties>
</file>