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33"/>
  </p:notesMasterIdLst>
  <p:handoutMasterIdLst>
    <p:handoutMasterId r:id="rId34"/>
  </p:handoutMasterIdLst>
  <p:sldIdLst>
    <p:sldId id="256" r:id="rId2"/>
    <p:sldId id="297" r:id="rId3"/>
    <p:sldId id="298" r:id="rId4"/>
    <p:sldId id="293" r:id="rId5"/>
    <p:sldId id="296" r:id="rId6"/>
    <p:sldId id="290" r:id="rId7"/>
    <p:sldId id="291" r:id="rId8"/>
    <p:sldId id="292" r:id="rId9"/>
    <p:sldId id="295" r:id="rId10"/>
    <p:sldId id="25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59" r:id="rId24"/>
    <p:sldId id="272" r:id="rId25"/>
    <p:sldId id="274" r:id="rId26"/>
    <p:sldId id="269" r:id="rId27"/>
    <p:sldId id="273" r:id="rId28"/>
    <p:sldId id="265" r:id="rId29"/>
    <p:sldId id="266" r:id="rId30"/>
    <p:sldId id="267" r:id="rId31"/>
    <p:sldId id="268" r:id="rId32"/>
  </p:sldIdLst>
  <p:sldSz cx="10287000" cy="6858000" type="35mm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CCFF"/>
    <a:srgbClr val="FFFF66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24" autoAdjust="0"/>
  </p:normalViewPr>
  <p:slideViewPr>
    <p:cSldViewPr>
      <p:cViewPr varScale="1">
        <p:scale>
          <a:sx n="82" d="100"/>
          <a:sy n="82" d="100"/>
        </p:scale>
        <p:origin x="-726" y="-96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E6E6BA46-6815-41FE-8FD0-7AA815B76632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των στυλ κειμένου στο υπόδειγμα</a:t>
            </a:r>
          </a:p>
          <a:p>
            <a:pPr lvl="1"/>
            <a:r>
              <a:rPr lang="el-GR" smtClean="0"/>
              <a:t>Δεύτερο επίπεδο</a:t>
            </a:r>
          </a:p>
          <a:p>
            <a:pPr lvl="2"/>
            <a:r>
              <a:rPr lang="el-GR" smtClean="0"/>
              <a:t>Τρίτο επίπεδο</a:t>
            </a:r>
          </a:p>
          <a:p>
            <a:pPr lvl="3"/>
            <a:r>
              <a:rPr lang="el-GR" smtClean="0"/>
              <a:t>Τέταρτο επίπεδο</a:t>
            </a:r>
          </a:p>
          <a:p>
            <a:pPr lvl="4"/>
            <a:r>
              <a:rPr lang="el-GR" smtClean="0"/>
              <a:t>Πέμπτο επίπεδο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60EC3BC7-B2C6-4679-B65A-A76546D08E32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F4479-10E2-4CB5-879A-9964BE856C15}" type="slidenum">
              <a:rPr lang="el-GR"/>
              <a:pPr/>
              <a:t>1</a:t>
            </a:fld>
            <a:endParaRPr lang="el-GR" dirty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7112A0-6E76-4026-85DA-0129124DD403}" type="slidenum">
              <a:rPr lang="el-GR"/>
              <a:pPr/>
              <a:t>10</a:t>
            </a:fld>
            <a:endParaRPr lang="el-GR"/>
          </a:p>
        </p:txBody>
      </p:sp>
      <p:sp>
        <p:nvSpPr>
          <p:cNvPr id="235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60FD9E-49C1-4914-969B-0224838EB3F6}" type="slidenum">
              <a:rPr lang="el-GR"/>
              <a:pPr/>
              <a:t>23</a:t>
            </a:fld>
            <a:endParaRPr lang="el-GR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10287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73477" y="69756"/>
            <a:ext cx="10140044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457325" y="3200400"/>
            <a:ext cx="72009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A612-F156-4495-99DA-C44A92B155C9}" type="datetime1">
              <a:rPr lang="el-GR" smtClean="0"/>
              <a:t>18/5/2021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DB6C4D3-BED6-4018-B279-A3FF3A956DB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70798" y="1449304"/>
            <a:ext cx="10149229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70798" y="1396720"/>
            <a:ext cx="10149229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70798" y="2976649"/>
            <a:ext cx="10149229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14350" y="1505931"/>
            <a:ext cx="92583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98C3B-640B-46BA-8802-7614D5C519AD}" type="datetime1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76BC-07BE-4FF9-A1B8-3806E4B8BD6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458075" y="274642"/>
            <a:ext cx="226314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028700" y="274641"/>
            <a:ext cx="6257925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CED7E-7175-4906-AB4E-6018D8C84188}" type="datetime1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9A6D5-EE9E-4680-B816-070608533D9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0FA67-691F-460D-811C-8F1046ACE64C}" type="datetime1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1028700" y="1447800"/>
            <a:ext cx="874395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10287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73477" y="69756"/>
            <a:ext cx="10140044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12602" y="952501"/>
            <a:ext cx="874395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12602" y="2547938"/>
            <a:ext cx="874395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4898C-89AA-4A91-BBBB-015EDCBDC723}" type="datetime1">
              <a:rPr lang="el-GR" smtClean="0"/>
              <a:t>18/5/2021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00112" y="6172200"/>
            <a:ext cx="4500563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78089" y="2376830"/>
            <a:ext cx="1014020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7790" y="2341476"/>
            <a:ext cx="10140504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76845" y="2468880"/>
            <a:ext cx="10141449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64592" y="6208776"/>
            <a:ext cx="514350" cy="457200"/>
          </a:xfrm>
        </p:spPr>
        <p:txBody>
          <a:bodyPr/>
          <a:lstStyle/>
          <a:p>
            <a:fld id="{9E70A0E0-EE3F-4461-B63D-7FDB8B7A6F3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8B1C-53E3-4F2F-BE70-C332D3DDD9DB}" type="datetime1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9AF73-0826-40ED-B320-10DC99493BD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1028700" y="1447800"/>
            <a:ext cx="421767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5550694" y="1447800"/>
            <a:ext cx="421767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3050"/>
            <a:ext cx="874395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28700" y="1447800"/>
            <a:ext cx="4200525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5572125" y="1447800"/>
            <a:ext cx="4200525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FFDC3-849C-4D3B-B53A-CB0594796871}" type="datetime1">
              <a:rPr lang="el-GR" smtClean="0"/>
              <a:t>18/5/2021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6FF0F-BF34-4C5D-AB0D-2B8E96CAD1C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1028700" y="2247900"/>
            <a:ext cx="4200525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5572125" y="2247900"/>
            <a:ext cx="4200525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8C80-0AA6-4EC8-975B-4FE4B3CD8235}" type="datetime1">
              <a:rPr lang="el-GR" smtClean="0"/>
              <a:t>18/5/2021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1F95C-19C9-445A-9A8F-BA829049D3A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299B-CB9E-442F-9703-463C8FAE7274}" type="datetime1">
              <a:rPr lang="el-GR" smtClean="0"/>
              <a:t>18/5/2021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EFDC-F9BF-40A2-A15A-9545F2CCA22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10287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72009" y="69755"/>
            <a:ext cx="10140044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3050"/>
            <a:ext cx="874395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028700" y="1600200"/>
            <a:ext cx="214312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066A7-1C50-470C-9D34-EEA00DDEF385}" type="datetime1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08DA5-73E1-40DB-B9AE-1724EE92487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3343275" y="1600200"/>
            <a:ext cx="6429375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4900550"/>
            <a:ext cx="8229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028700" y="5445825"/>
            <a:ext cx="8229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B82-7EE1-4F4C-9751-A10AE59478FB}" type="datetime1">
              <a:rPr lang="el-GR" smtClean="0"/>
              <a:t>18/5/2021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028700" y="6172200"/>
            <a:ext cx="4371975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64592" y="6208776"/>
            <a:ext cx="514350" cy="457200"/>
          </a:xfrm>
        </p:spPr>
        <p:txBody>
          <a:bodyPr/>
          <a:lstStyle/>
          <a:p>
            <a:fld id="{5DD211B8-E290-4994-B3DE-555171E37CA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76845" y="4683555"/>
            <a:ext cx="1013269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77072" y="4650475"/>
            <a:ext cx="1013246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77074" y="4773225"/>
            <a:ext cx="1013246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76847" y="66676"/>
            <a:ext cx="1012710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10287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72009" y="69755"/>
            <a:ext cx="10140044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1028700" y="1447800"/>
            <a:ext cx="874395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943725" y="6191250"/>
            <a:ext cx="2786063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21315C-28F3-4FC7-80BF-61E279C61406}" type="datetime1">
              <a:rPr lang="el-GR" smtClean="0"/>
              <a:t>18/5/2021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1028700" y="6172200"/>
            <a:ext cx="44577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64592" y="6210300"/>
            <a:ext cx="51435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C95358D-AB48-4393-BF2E-BA4D1CD855C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/index.php?title=%CE%A5%CF%80%CE%BF%CE%BA%CE%B5%CE%AF%CE%BC%CE%B5%CE%BD%CE%BF%CF%82_%CF%84%CE%AF%CF%84%CE%BB%CE%BF%CF%82&amp;action=edit&amp;redlink=1" TargetMode="External"/><Relationship Id="rId2" Type="http://schemas.openxmlformats.org/officeDocument/2006/relationships/hyperlink" Target="https://el.wikipedia.org/w/index.php?title=%CE%A5%CF%80%CE%BF%CE%BA%CE%B5%CE%AF%CE%BC%CE%B5%CE%BD%CE%BF_%CF%80%CF%81%CE%BF%CF%8A%CF%8C%CE%BD&amp;action=edit&amp;redlink=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l.wikipedia.org/wiki/%CE%A7%CF%81%CF%85%CF%83%CF%8C%CF%82" TargetMode="External"/><Relationship Id="rId4" Type="http://schemas.openxmlformats.org/officeDocument/2006/relationships/hyperlink" Target="https://el.wikipedia.org/wiki/%CE%A3%CE%B9%CF%84%CE%AC%CF%81%CE%B9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86%CE%BC%CF%83%CF%84%CE%B5%CF%81%CE%BD%CF%84%CE%B1%CE%BC" TargetMode="External"/><Relationship Id="rId7" Type="http://schemas.openxmlformats.org/officeDocument/2006/relationships/hyperlink" Target="https://el.wikipedia.org/wiki/%CE%A4%CF%8C%CE%BA%CE%B9%CE%BF" TargetMode="External"/><Relationship Id="rId2" Type="http://schemas.openxmlformats.org/officeDocument/2006/relationships/hyperlink" Target="https://el.wikipedia.org/wiki/%CE%98%CE%B1%CE%BB%CE%AE%CF%82_%CE%BF_%CE%9C%CE%B9%CE%BB%CE%AE%CF%83%CE%B9%CE%BF%CF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l.wikipedia.org/wiki/%CE%9C%CF%8C%CE%BD%CF%84%CF%81%CE%B5%CE%B1%CE%BB" TargetMode="External"/><Relationship Id="rId5" Type="http://schemas.openxmlformats.org/officeDocument/2006/relationships/hyperlink" Target="https://el.wikipedia.org/wiki/%CE%A7%CF%81%CE%B7%CE%BC%CE%B1%CF%84%CE%B9%CF%83%CF%84%CE%AE%CF%81%CE%B9%CE%BF_%CF%84%CE%B7%CF%82_%CE%9D%CE%AD%CE%B1%CF%82_%CE%A5%CF%8C%CF%81%CE%BA%CE%B7%CF%82" TargetMode="External"/><Relationship Id="rId4" Type="http://schemas.openxmlformats.org/officeDocument/2006/relationships/hyperlink" Target="https://el.wikipedia.org/wiki/%CE%A4%CE%BF%CF%85%CE%BB%CE%AF%CF%80%CE%B1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90638" y="4221163"/>
            <a:ext cx="7445375" cy="1038225"/>
          </a:xfrm>
        </p:spPr>
        <p:txBody>
          <a:bodyPr/>
          <a:lstStyle/>
          <a:p>
            <a:r>
              <a:rPr lang="el-GR" dirty="0"/>
              <a:t>ΠΡΟΪΟΝΤΑ ΚΑΙ ΔΟΜΗ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7A88BD4-D292-4304-81ED-1397AF01F153}" type="slidenum">
              <a:rPr lang="el-GR"/>
              <a:pPr/>
              <a:t>1</a:t>
            </a:fld>
            <a:endParaRPr lang="el-GR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/>
              <a:t>ΧΡΗΜΑΤΙΣΤΗΡΙΟ ΑΘΗΝΩΝ Α.Ε</a:t>
            </a:r>
            <a:r>
              <a:rPr lang="en-US" b="1" dirty="0"/>
              <a:t>, </a:t>
            </a:r>
            <a:r>
              <a:rPr lang="el-GR" b="1" dirty="0"/>
              <a:t>ΑΓΟΡΑ ΠΑΡΑΓΩΓΩΝ</a:t>
            </a:r>
            <a:r>
              <a:rPr lang="el-GR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ΠΑΡΑΓΩΓΑ</a:t>
            </a:r>
            <a:endParaRPr lang="el-GR" dirty="0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1393E-BB7C-4E43-A1F5-F841EE9BC9B5}" type="slidenum">
              <a:rPr lang="el-GR"/>
              <a:pPr/>
              <a:t>10</a:t>
            </a:fld>
            <a:endParaRPr lang="el-GR"/>
          </a:p>
        </p:txBody>
      </p:sp>
      <p:sp>
        <p:nvSpPr>
          <p:cNvPr id="512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/>
              <a:t>Το Χρηματιστήριο Παραγώγων Αθηνών (Χ.Π.Α) ιδρύθηκε με το Ν. 2533/1997 και άρχισε να λειτουργεί στις 27 Αυγούστου 1999.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To</a:t>
            </a:r>
            <a:r>
              <a:rPr lang="el-GR"/>
              <a:t> έτος 2002 το ΧΠΑ συγχωνεύτηκε με το Χρηματιστήριο Αξιών Αθηνών και αποτελούν το ΧΑ.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 smtClean="0">
                <a:solidFill>
                  <a:srgbClr val="FF0000"/>
                </a:solidFill>
              </a:rPr>
              <a:t>Παράγωγα Προϊόντα του Χρηματιστηρίου Αθηνών</a:t>
            </a:r>
            <a:r>
              <a:rPr lang="el-GR" sz="3200" b="1" dirty="0" smtClean="0"/>
              <a:t/>
            </a:r>
            <a:br>
              <a:rPr lang="el-GR" sz="3200" b="1" dirty="0" smtClean="0"/>
            </a:br>
            <a:endParaRPr lang="el-GR" sz="3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>
          <a:xfrm>
            <a:off x="462980" y="1088740"/>
            <a:ext cx="9505056" cy="493106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1800" b="1" dirty="0" smtClean="0"/>
          </a:p>
          <a:p>
            <a:pPr>
              <a:buNone/>
            </a:pPr>
            <a:r>
              <a:rPr lang="el-GR" sz="1800" b="1" dirty="0" smtClean="0">
                <a:solidFill>
                  <a:srgbClr val="0070C0"/>
                </a:solidFill>
              </a:rPr>
              <a:t>Συμβόλαια </a:t>
            </a:r>
            <a:r>
              <a:rPr lang="el-GR" sz="1800" b="1" dirty="0" smtClean="0">
                <a:solidFill>
                  <a:srgbClr val="0070C0"/>
                </a:solidFill>
              </a:rPr>
              <a:t>Μελλοντικής Εκπλήρωσης (ΣΜΕ)</a:t>
            </a:r>
            <a:r>
              <a:rPr lang="el-GR" sz="1800" dirty="0" smtClean="0">
                <a:solidFill>
                  <a:srgbClr val="0070C0"/>
                </a:solidFill>
              </a:rPr>
              <a:t> </a:t>
            </a:r>
          </a:p>
          <a:p>
            <a:pPr lvl="0"/>
            <a:r>
              <a:rPr lang="el-GR" sz="1800" dirty="0" smtClean="0"/>
              <a:t>σε δείκτες και  </a:t>
            </a:r>
          </a:p>
          <a:p>
            <a:pPr lvl="0"/>
            <a:r>
              <a:rPr lang="el-GR" sz="1800" dirty="0" smtClean="0"/>
              <a:t>σε μετοχές. </a:t>
            </a:r>
          </a:p>
          <a:p>
            <a:pPr>
              <a:buNone/>
            </a:pPr>
            <a:r>
              <a:rPr lang="el-GR" sz="1800" dirty="0" smtClean="0">
                <a:solidFill>
                  <a:srgbClr val="0070C0"/>
                </a:solidFill>
              </a:rPr>
              <a:t> </a:t>
            </a:r>
            <a:r>
              <a:rPr lang="el-GR" sz="1800" b="1" dirty="0" smtClean="0">
                <a:solidFill>
                  <a:srgbClr val="0070C0"/>
                </a:solidFill>
              </a:rPr>
              <a:t>Συμβόλαια Δικαιωμάτων Προαίρεσης</a:t>
            </a:r>
            <a:r>
              <a:rPr lang="el-GR" sz="1800" dirty="0" smtClean="0">
                <a:solidFill>
                  <a:srgbClr val="0070C0"/>
                </a:solidFill>
              </a:rPr>
              <a:t> </a:t>
            </a:r>
          </a:p>
          <a:p>
            <a:pPr lvl="0"/>
            <a:r>
              <a:rPr lang="el-GR" sz="1800" dirty="0" smtClean="0"/>
              <a:t>σε δείκτες και  </a:t>
            </a:r>
          </a:p>
          <a:p>
            <a:pPr lvl="0"/>
            <a:r>
              <a:rPr lang="el-GR" sz="1800" dirty="0" smtClean="0"/>
              <a:t>σε μετοχές.</a:t>
            </a:r>
          </a:p>
          <a:p>
            <a:pPr>
              <a:buNone/>
            </a:pPr>
            <a:r>
              <a:rPr lang="el-GR" sz="1800" b="1" dirty="0" smtClean="0">
                <a:solidFill>
                  <a:srgbClr val="0070C0"/>
                </a:solidFill>
              </a:rPr>
              <a:t>Συμβάσεις</a:t>
            </a:r>
            <a:r>
              <a:rPr lang="en-US" sz="1800" b="1" dirty="0" smtClean="0">
                <a:solidFill>
                  <a:srgbClr val="0070C0"/>
                </a:solidFill>
              </a:rPr>
              <a:t> Repos , Stock Reverse Repos &amp; Standardized Repurchase Agreements  </a:t>
            </a:r>
            <a:r>
              <a:rPr lang="el-GR" sz="1800" b="1" dirty="0" smtClean="0">
                <a:solidFill>
                  <a:srgbClr val="0070C0"/>
                </a:solidFill>
              </a:rPr>
              <a:t>επί</a:t>
            </a:r>
            <a:r>
              <a:rPr lang="en-US" sz="1800" b="1" dirty="0" smtClean="0">
                <a:solidFill>
                  <a:srgbClr val="0070C0"/>
                </a:solidFill>
              </a:rPr>
              <a:t>:</a:t>
            </a:r>
            <a:endParaRPr lang="el-GR" sz="1800" dirty="0" smtClean="0">
              <a:solidFill>
                <a:srgbClr val="0070C0"/>
              </a:solidFill>
            </a:endParaRPr>
          </a:p>
          <a:p>
            <a:pPr lvl="0"/>
            <a:r>
              <a:rPr lang="el-GR" sz="1800" dirty="0" smtClean="0"/>
              <a:t>Μετοχών που υπάγονται στην κατηγορία Κύριας Αγοράς και συνιστούν υποκείμενη αξία σε Παράγωγα Προϊόντα,</a:t>
            </a:r>
          </a:p>
          <a:p>
            <a:pPr lvl="0"/>
            <a:r>
              <a:rPr lang="el-GR" sz="1800" dirty="0" smtClean="0"/>
              <a:t>Μετοχών που συμμετέχουν σε δείκτη που συνιστά υποκείμενη αξία Παραγώγων.</a:t>
            </a:r>
          </a:p>
          <a:p>
            <a:pPr lvl="0"/>
            <a:r>
              <a:rPr lang="el-GR" sz="1800" dirty="0" smtClean="0"/>
              <a:t>Μεριδίων Διαπραγματεύσιμων Αμοιβαίων Κεφαλαίων (ΔΑΚ).</a:t>
            </a:r>
          </a:p>
          <a:p>
            <a:pPr lvl="0"/>
            <a:r>
              <a:rPr lang="el-GR" sz="1800" dirty="0" smtClean="0"/>
              <a:t>Μετοχών που συμμετέχουν σε ΔΑΚ.</a:t>
            </a:r>
          </a:p>
          <a:p>
            <a:endParaRPr lang="el-GR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FF0000"/>
                </a:solidFill>
              </a:rPr>
              <a:t>Τα παράγωγα προϊόντα που διαπραγματεύονται στις αγορές του ΧΑ είναι </a:t>
            </a:r>
            <a:r>
              <a:rPr lang="el-GR" sz="2800" u="sng" dirty="0" smtClean="0">
                <a:solidFill>
                  <a:srgbClr val="FF0000"/>
                </a:solidFill>
              </a:rPr>
              <a:t>τυποποιημένα</a:t>
            </a:r>
            <a:r>
              <a:rPr lang="el-GR" sz="2800" dirty="0" smtClean="0">
                <a:solidFill>
                  <a:srgbClr val="FF0000"/>
                </a:solidFill>
              </a:rPr>
              <a:t>.</a:t>
            </a:r>
            <a:endParaRPr lang="el-GR" sz="2800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>
          <a:xfrm>
            <a:off x="570992" y="1447800"/>
            <a:ext cx="9505056" cy="48615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sz="2000" dirty="0" smtClean="0"/>
              <a:t>Κάθε </a:t>
            </a:r>
            <a:r>
              <a:rPr lang="el-GR" sz="2000" dirty="0" smtClean="0"/>
              <a:t>συμβόλαιο έχει: </a:t>
            </a:r>
          </a:p>
          <a:p>
            <a:pPr lvl="0"/>
            <a:endParaRPr lang="el-GR" sz="2000" dirty="0" smtClean="0"/>
          </a:p>
          <a:p>
            <a:pPr lvl="0"/>
            <a:r>
              <a:rPr lang="el-GR" sz="2400" dirty="0" smtClean="0"/>
              <a:t>Συγκεκριμένο Υποκείμενο Προϊόν (</a:t>
            </a:r>
            <a:r>
              <a:rPr lang="el-GR" sz="2400" dirty="0" err="1" smtClean="0"/>
              <a:t>underlying</a:t>
            </a:r>
            <a:r>
              <a:rPr lang="el-GR" sz="2400" dirty="0" smtClean="0"/>
              <a:t> </a:t>
            </a:r>
            <a:r>
              <a:rPr lang="el-GR" sz="2400" dirty="0" err="1" smtClean="0"/>
              <a:t>asset</a:t>
            </a:r>
            <a:r>
              <a:rPr lang="el-GR" sz="2400" dirty="0" smtClean="0"/>
              <a:t>), </a:t>
            </a:r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Μέγεθος</a:t>
            </a:r>
            <a:r>
              <a:rPr lang="en-US" sz="2400" dirty="0" smtClean="0"/>
              <a:t> (contract size) </a:t>
            </a:r>
            <a:r>
              <a:rPr lang="el-GR" sz="2400" dirty="0" smtClean="0"/>
              <a:t>ή Πολλαπλασιαστή</a:t>
            </a:r>
            <a:r>
              <a:rPr lang="en-US" sz="2400" dirty="0" smtClean="0"/>
              <a:t> (multiplier), </a:t>
            </a:r>
            <a:endParaRPr lang="el-GR" sz="2400" dirty="0" smtClean="0"/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Ελάχιστη Μεταβολή Τιμής (</a:t>
            </a:r>
            <a:r>
              <a:rPr lang="el-GR" sz="2400" dirty="0" err="1" smtClean="0"/>
              <a:t>price</a:t>
            </a:r>
            <a:r>
              <a:rPr lang="el-GR" sz="2400" dirty="0" smtClean="0"/>
              <a:t> </a:t>
            </a:r>
            <a:r>
              <a:rPr lang="el-GR" sz="2400" dirty="0" err="1" smtClean="0"/>
              <a:t>tick</a:t>
            </a:r>
            <a:r>
              <a:rPr lang="el-GR" sz="2400" dirty="0" smtClean="0"/>
              <a:t>/</a:t>
            </a:r>
            <a:r>
              <a:rPr lang="el-GR" sz="2400" dirty="0" err="1" smtClean="0"/>
              <a:t>tick</a:t>
            </a:r>
            <a:r>
              <a:rPr lang="el-GR" sz="2400" dirty="0" smtClean="0"/>
              <a:t> </a:t>
            </a:r>
            <a:r>
              <a:rPr lang="el-GR" sz="2400" dirty="0" err="1" smtClean="0"/>
              <a:t>size</a:t>
            </a:r>
            <a:r>
              <a:rPr lang="el-GR" sz="2400" dirty="0" smtClean="0"/>
              <a:t>), </a:t>
            </a:r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Μέγεθος Ελάχιστης Μεταβολής (</a:t>
            </a:r>
            <a:r>
              <a:rPr lang="el-GR" sz="2400" dirty="0" err="1" smtClean="0"/>
              <a:t>tick</a:t>
            </a:r>
            <a:r>
              <a:rPr lang="el-GR" sz="2400" dirty="0" smtClean="0"/>
              <a:t> </a:t>
            </a:r>
            <a:r>
              <a:rPr lang="el-GR" sz="2400" dirty="0" err="1" smtClean="0"/>
              <a:t>value</a:t>
            </a:r>
            <a:r>
              <a:rPr lang="el-GR" sz="2400" dirty="0" smtClean="0"/>
              <a:t>), </a:t>
            </a:r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Κύκλο Εκπνοής (</a:t>
            </a:r>
            <a:r>
              <a:rPr lang="el-GR" sz="2400" dirty="0" err="1" smtClean="0"/>
              <a:t>cycle</a:t>
            </a:r>
            <a:r>
              <a:rPr lang="el-GR" sz="2400" dirty="0" smtClean="0"/>
              <a:t> </a:t>
            </a:r>
            <a:r>
              <a:rPr lang="el-GR" sz="2400" dirty="0" err="1" smtClean="0"/>
              <a:t>class</a:t>
            </a:r>
            <a:r>
              <a:rPr lang="el-GR" sz="2400" dirty="0" smtClean="0"/>
              <a:t>) και </a:t>
            </a:r>
          </a:p>
          <a:p>
            <a:pPr lvl="0"/>
            <a:endParaRPr lang="el-GR" sz="2400" dirty="0" smtClean="0"/>
          </a:p>
          <a:p>
            <a:pPr lvl="0"/>
            <a:r>
              <a:rPr lang="el-GR" sz="2400" dirty="0" smtClean="0"/>
              <a:t>Διαδικασίες Παράδοσης-Εκκαθάρισης (</a:t>
            </a:r>
            <a:r>
              <a:rPr lang="el-GR" sz="2400" dirty="0" err="1" smtClean="0"/>
              <a:t>delivery</a:t>
            </a:r>
            <a:r>
              <a:rPr lang="el-GR" sz="2400" dirty="0" smtClean="0"/>
              <a:t>-</a:t>
            </a:r>
            <a:r>
              <a:rPr lang="el-GR" sz="2400" dirty="0" err="1" smtClean="0"/>
              <a:t>settlement</a:t>
            </a:r>
            <a:r>
              <a:rPr lang="el-GR" sz="2400" dirty="0" smtClean="0"/>
              <a:t> </a:t>
            </a:r>
            <a:r>
              <a:rPr lang="el-GR" sz="2400" dirty="0" err="1" smtClean="0"/>
              <a:t>arrangement</a:t>
            </a:r>
            <a:r>
              <a:rPr lang="el-GR" sz="2400" dirty="0" smtClean="0"/>
              <a:t>). </a:t>
            </a:r>
          </a:p>
          <a:p>
            <a:endParaRPr lang="el-GR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0070C0"/>
                </a:solidFill>
              </a:rPr>
              <a:t>Εντολές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Οι εντολές που εισάγονται στο σύστημα διαπραγμάτευσης προκειμένου να γίνουν δεκτές προς εκτέλεση πρέπει να περιλαμβάνουν τα εξής στοιχεία:</a:t>
            </a:r>
          </a:p>
          <a:p>
            <a:pPr lvl="0"/>
            <a:r>
              <a:rPr lang="el-GR" dirty="0" smtClean="0"/>
              <a:t>Τη Σειρά Παραγώγου.</a:t>
            </a:r>
          </a:p>
          <a:p>
            <a:pPr lvl="0"/>
            <a:r>
              <a:rPr lang="el-GR" dirty="0" smtClean="0"/>
              <a:t>Το είδος της Εντολής (Αγορά ή Πώληση).</a:t>
            </a:r>
          </a:p>
          <a:p>
            <a:pPr lvl="0"/>
            <a:r>
              <a:rPr lang="el-GR" dirty="0" smtClean="0"/>
              <a:t>Την ποσότητα των Συμβολαίων.</a:t>
            </a:r>
          </a:p>
          <a:p>
            <a:pPr lvl="0"/>
            <a:r>
              <a:rPr lang="el-GR" dirty="0" smtClean="0"/>
              <a:t>Την τιμή, εκτός εάν η εντολή εισάγεται ως Ανοιχτή Εντολή.</a:t>
            </a:r>
          </a:p>
          <a:p>
            <a:pPr lvl="0"/>
            <a:r>
              <a:rPr lang="el-GR" dirty="0" smtClean="0"/>
              <a:t>Τη διάρκεια ισχύος της εντολής εφόσον απαιτείται από τον τύπο της εντολής.</a:t>
            </a:r>
          </a:p>
          <a:p>
            <a:pPr lvl="0"/>
            <a:r>
              <a:rPr lang="el-GR" dirty="0" smtClean="0"/>
              <a:t>Τον κωδικό του Μέλους που εισάγει την εντολή.</a:t>
            </a:r>
          </a:p>
          <a:p>
            <a:pPr lvl="0"/>
            <a:r>
              <a:rPr lang="el-GR" dirty="0" smtClean="0"/>
              <a:t>Τον Κωδικό Διαπραγμάτευσης.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70C0"/>
                </a:solidFill>
              </a:rPr>
              <a:t>Οι εντολές </a:t>
            </a:r>
            <a:r>
              <a:rPr lang="el-GR" sz="2800" b="1" dirty="0" smtClean="0">
                <a:solidFill>
                  <a:srgbClr val="0070C0"/>
                </a:solidFill>
              </a:rPr>
              <a:t>ως προς την τιμή</a:t>
            </a:r>
            <a:r>
              <a:rPr lang="el-GR" sz="2800" dirty="0" smtClean="0">
                <a:solidFill>
                  <a:srgbClr val="0070C0"/>
                </a:solidFill>
              </a:rPr>
              <a:t> διακρίνονται στις εξής:</a:t>
            </a: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b="1" dirty="0" smtClean="0"/>
              <a:t>Εντολές με όριο (</a:t>
            </a:r>
            <a:r>
              <a:rPr lang="el-GR" b="1" dirty="0" err="1" smtClean="0"/>
              <a:t>Limit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LMT) </a:t>
            </a:r>
            <a:r>
              <a:rPr lang="el-GR" dirty="0" smtClean="0"/>
              <a:t>στις οποίες δηλώνεται </a:t>
            </a:r>
            <a:r>
              <a:rPr lang="el-GR" dirty="0" smtClean="0">
                <a:solidFill>
                  <a:srgbClr val="0070C0"/>
                </a:solidFill>
              </a:rPr>
              <a:t>ορισμένη τιμή ως η μέγιστη τιμή</a:t>
            </a:r>
            <a:r>
              <a:rPr lang="el-GR" dirty="0" smtClean="0"/>
              <a:t>, εάν πρόκειται για εντολή αγοράς, ή η </a:t>
            </a:r>
            <a:r>
              <a:rPr lang="el-GR" dirty="0" smtClean="0">
                <a:solidFill>
                  <a:srgbClr val="C00000"/>
                </a:solidFill>
              </a:rPr>
              <a:t>ελάχιστη τιμή</a:t>
            </a:r>
            <a:r>
              <a:rPr lang="el-GR" dirty="0" smtClean="0"/>
              <a:t>, εάν πρόκειται για εντολή πώλησης, στην οποία ο εντολέας προτίθεται να καταρτίσει την συναλλαγή.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Ελεύθερες  εντολές (</a:t>
            </a:r>
            <a:r>
              <a:rPr lang="el-GR" b="1" dirty="0" err="1" smtClean="0"/>
              <a:t>Market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MKT) </a:t>
            </a:r>
            <a:r>
              <a:rPr lang="el-GR" dirty="0" smtClean="0"/>
              <a:t>που </a:t>
            </a:r>
            <a:r>
              <a:rPr lang="el-GR" dirty="0" smtClean="0">
                <a:solidFill>
                  <a:srgbClr val="00B050"/>
                </a:solidFill>
              </a:rPr>
              <a:t>εισάγονται στο Σύστημα χωρίς κάποια συγκεκριμένη τιμή</a:t>
            </a:r>
            <a:r>
              <a:rPr lang="el-GR" dirty="0" smtClean="0"/>
              <a:t>, έτσι ώστε να δηλώνεται η βούληση του εντολέα να διενεργηθεί συναλλαγή στις καλύτερες κατά το χρόνο εισαγωγής της τιμές της αγοράς.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>
                <a:solidFill>
                  <a:srgbClr val="0070C0"/>
                </a:solidFill>
              </a:rPr>
              <a:t>Οι εντολές </a:t>
            </a:r>
            <a:r>
              <a:rPr lang="el-GR" sz="2800" b="1" dirty="0" smtClean="0">
                <a:solidFill>
                  <a:srgbClr val="0070C0"/>
                </a:solidFill>
              </a:rPr>
              <a:t>ως προς την ποσότητα </a:t>
            </a:r>
            <a:r>
              <a:rPr lang="el-GR" sz="2800" dirty="0" smtClean="0">
                <a:solidFill>
                  <a:srgbClr val="0070C0"/>
                </a:solidFill>
              </a:rPr>
              <a:t>διακρίνονται στις εξής:</a:t>
            </a:r>
            <a:r>
              <a:rPr lang="el-GR" sz="2800" dirty="0" smtClean="0"/>
              <a:t/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b="1" dirty="0" smtClean="0"/>
              <a:t>Εντολές Μεμονωμένων Συμβολαίων (</a:t>
            </a:r>
            <a:r>
              <a:rPr lang="el-GR" b="1" dirty="0" err="1" smtClean="0"/>
              <a:t>Single</a:t>
            </a:r>
            <a:r>
              <a:rPr lang="el-GR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) </a:t>
            </a:r>
            <a:r>
              <a:rPr lang="el-GR" dirty="0" smtClean="0"/>
              <a:t>οι οποίες περιλαμβάνουν στην ποσότητα ένα (1) ή περισσότερα συμβόλαια.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Εντολές Πακέτων (</a:t>
            </a:r>
            <a:r>
              <a:rPr lang="el-GR" b="1" dirty="0" err="1" smtClean="0"/>
              <a:t>Βlock</a:t>
            </a:r>
            <a:r>
              <a:rPr lang="el-GR" b="1" dirty="0" smtClean="0"/>
              <a:t> </a:t>
            </a:r>
            <a:r>
              <a:rPr lang="el-GR" b="1" dirty="0" err="1" smtClean="0"/>
              <a:t>Οrders</a:t>
            </a:r>
            <a:r>
              <a:rPr lang="el-GR" b="1" dirty="0" smtClean="0"/>
              <a:t>) </a:t>
            </a:r>
            <a:r>
              <a:rPr lang="el-GR" dirty="0" smtClean="0"/>
              <a:t>οι οποίες περιλαμβάνουν στην ποσότητα ένα ή περισσότερα πακέτα συμβολαίων, δηλαδή τον αριθμό συμβολαίων του πακέτου ή πολλαπλάσια του αριθμού αυτού. Το πακέτο συνιστά αριθμό συμβολαίων, όπως αυτός τυποποιείται κάθε φορά από το ΧΑ με απόφασή του. Ένα πακέτο = εκατό συμβόλαια.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Οι εντολές </a:t>
            </a:r>
            <a:r>
              <a:rPr lang="el-GR" sz="2800" b="1" dirty="0" smtClean="0"/>
              <a:t>ως προς την διάρκεια </a:t>
            </a:r>
            <a:r>
              <a:rPr lang="el-GR" sz="2800" dirty="0" smtClean="0"/>
              <a:t>διακρίνονται στις εξής:</a:t>
            </a: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b="1" dirty="0" smtClean="0"/>
              <a:t>Εντολές Ημερήσιες (</a:t>
            </a:r>
            <a:r>
              <a:rPr lang="el-GR" b="1" dirty="0" err="1" smtClean="0"/>
              <a:t>Rest</a:t>
            </a:r>
            <a:r>
              <a:rPr lang="el-GR" b="1" dirty="0" smtClean="0"/>
              <a:t> </a:t>
            </a:r>
            <a:r>
              <a:rPr lang="el-GR" b="1" dirty="0" err="1" smtClean="0"/>
              <a:t>of</a:t>
            </a:r>
            <a:r>
              <a:rPr lang="el-GR" dirty="0" smtClean="0"/>
              <a:t> </a:t>
            </a:r>
            <a:r>
              <a:rPr lang="el-GR" b="1" dirty="0" err="1" smtClean="0"/>
              <a:t>Day</a:t>
            </a:r>
            <a:r>
              <a:rPr lang="el-GR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DAY)</a:t>
            </a:r>
            <a:r>
              <a:rPr lang="el-GR" dirty="0" smtClean="0"/>
              <a:t> οι οποίες παραμένουν ενεργές μέχρι το τέλος της συνεδρίασης της ημέρας εισαγωγής τους.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Εντολές Μέχρι τη Λήξη (</a:t>
            </a:r>
            <a:r>
              <a:rPr lang="el-GR" b="1" dirty="0" err="1" smtClean="0"/>
              <a:t>Until</a:t>
            </a:r>
            <a:r>
              <a:rPr lang="el-GR" b="1" dirty="0" smtClean="0"/>
              <a:t> </a:t>
            </a:r>
            <a:r>
              <a:rPr lang="el-GR" b="1" dirty="0" err="1" smtClean="0"/>
              <a:t>Expiration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UE)</a:t>
            </a:r>
            <a:r>
              <a:rPr lang="el-GR" dirty="0" smtClean="0"/>
              <a:t> οι οποίες παραμένουν ενεργές μέχρι το τέλος της συνεδρίασης της ημέρας λήξης της σειράς Παραγώγου στην οποία και αναφέρονται.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Εντολές με Ημερομηνία (</a:t>
            </a:r>
            <a:r>
              <a:rPr lang="el-GR" b="1" dirty="0" err="1" smtClean="0"/>
              <a:t>Until</a:t>
            </a:r>
            <a:r>
              <a:rPr lang="el-GR" dirty="0" smtClean="0"/>
              <a:t> </a:t>
            </a:r>
            <a:r>
              <a:rPr lang="el-GR" b="1" dirty="0" err="1" smtClean="0"/>
              <a:t>Date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) </a:t>
            </a:r>
            <a:r>
              <a:rPr lang="el-GR" dirty="0" smtClean="0"/>
              <a:t>οι οποίες παραμένουν ενεργές μέχρι το τέλος της συνεδρίασης της προηγούμενης ημέρας συναλλαγών της ημερομηνίας στην οποία αναφέρονται.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Οι εντολές με </a:t>
            </a:r>
            <a:r>
              <a:rPr lang="el-GR" sz="2800" b="1" dirty="0" smtClean="0"/>
              <a:t>συνθήκη</a:t>
            </a:r>
            <a:r>
              <a:rPr lang="el-GR" sz="2800" dirty="0" smtClean="0"/>
              <a:t>, διακρίνονται σε:</a:t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l-GR" b="1" dirty="0" smtClean="0"/>
              <a:t>Εντολές Εκτέλεσης και Καταχώρησης (</a:t>
            </a:r>
            <a:r>
              <a:rPr lang="el-GR" b="1" dirty="0" err="1" smtClean="0"/>
              <a:t>Fill</a:t>
            </a:r>
            <a:r>
              <a:rPr lang="el-GR" b="1" dirty="0" smtClean="0"/>
              <a:t> </a:t>
            </a:r>
            <a:r>
              <a:rPr lang="el-GR" b="1" dirty="0" err="1" smtClean="0"/>
              <a:t>and</a:t>
            </a:r>
            <a:r>
              <a:rPr lang="el-GR" b="1" dirty="0" smtClean="0"/>
              <a:t> </a:t>
            </a:r>
            <a:r>
              <a:rPr lang="el-GR" b="1" dirty="0" err="1" smtClean="0"/>
              <a:t>Store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FAS) </a:t>
            </a:r>
            <a:r>
              <a:rPr lang="el-GR" dirty="0" smtClean="0"/>
              <a:t>οι οποίες εάν δεν εκτελεστούν, έστω και μερικώς, καταχωρούνται κατά το ανεκτέλεστο μέρος τους στο Βιβλίο Εντολών.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Εντολές Εκτέλεσης ή Ακύρωσης (</a:t>
            </a:r>
            <a:r>
              <a:rPr lang="el-GR" b="1" dirty="0" err="1" smtClean="0"/>
              <a:t>Fill</a:t>
            </a:r>
            <a:r>
              <a:rPr lang="el-GR" b="1" dirty="0" smtClean="0"/>
              <a:t> </a:t>
            </a:r>
            <a:r>
              <a:rPr lang="el-GR" b="1" dirty="0" err="1" smtClean="0"/>
              <a:t>or</a:t>
            </a:r>
            <a:r>
              <a:rPr lang="el-GR" b="1" dirty="0" smtClean="0"/>
              <a:t> </a:t>
            </a:r>
            <a:r>
              <a:rPr lang="el-GR" b="1" dirty="0" err="1" smtClean="0"/>
              <a:t>Kill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FOK) </a:t>
            </a:r>
            <a:r>
              <a:rPr lang="el-GR" dirty="0" smtClean="0"/>
              <a:t>οι οποίες εάν δεν μπορούν να εκτελεστούν αμέσως και ολικά, ακυρώνονται.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Εντολές Εκτέλεσης και Ακύρωσης (</a:t>
            </a:r>
            <a:r>
              <a:rPr lang="el-GR" b="1" dirty="0" err="1" smtClean="0"/>
              <a:t>Fill</a:t>
            </a:r>
            <a:r>
              <a:rPr lang="el-GR" b="1" dirty="0" smtClean="0"/>
              <a:t> </a:t>
            </a:r>
            <a:r>
              <a:rPr lang="el-GR" b="1" dirty="0" err="1" smtClean="0"/>
              <a:t>and</a:t>
            </a:r>
            <a:r>
              <a:rPr lang="el-GR" b="1" dirty="0" smtClean="0"/>
              <a:t> </a:t>
            </a:r>
            <a:r>
              <a:rPr lang="el-GR" b="1" dirty="0" err="1" smtClean="0"/>
              <a:t>Kill</a:t>
            </a:r>
            <a:r>
              <a:rPr lang="el-GR" b="1" dirty="0" smtClean="0"/>
              <a:t> </a:t>
            </a:r>
            <a:r>
              <a:rPr lang="el-GR" b="1" dirty="0" err="1" smtClean="0"/>
              <a:t>Orders</a:t>
            </a:r>
            <a:r>
              <a:rPr lang="el-GR" b="1" dirty="0" smtClean="0"/>
              <a:t> - FAK) </a:t>
            </a:r>
            <a:r>
              <a:rPr lang="el-GR" dirty="0" smtClean="0"/>
              <a:t>οι οποίες εάν δεν εκτελεσθούν αμέσως και ολικά, ακυρώνονται κατά το ανεκτέλεστο μέρος τους.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 smtClean="0"/>
              <a:t>Οι Εντολές με βάση τον </a:t>
            </a:r>
            <a:r>
              <a:rPr lang="el-GR" sz="2800" b="1" dirty="0" smtClean="0"/>
              <a:t>αριθμό των σειρών</a:t>
            </a:r>
            <a:r>
              <a:rPr lang="el-GR" sz="2800" dirty="0" smtClean="0"/>
              <a:t> στις οποίες και αναφέρονται διακρίνονται σε:</a:t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l-GR" b="1" dirty="0" smtClean="0"/>
              <a:t>Απλή Εντολή (</a:t>
            </a:r>
            <a:r>
              <a:rPr lang="el-GR" b="1" dirty="0" err="1" smtClean="0"/>
              <a:t>Simple</a:t>
            </a:r>
            <a:r>
              <a:rPr lang="el-GR" dirty="0" smtClean="0"/>
              <a:t> </a:t>
            </a:r>
            <a:r>
              <a:rPr lang="el-GR" b="1" dirty="0" err="1" smtClean="0"/>
              <a:t>Order</a:t>
            </a:r>
            <a:r>
              <a:rPr lang="el-GR" b="1" dirty="0" smtClean="0"/>
              <a:t>)</a:t>
            </a:r>
            <a:r>
              <a:rPr lang="el-GR" dirty="0" smtClean="0"/>
              <a:t> η οποία αναφέρεται σε μία και μόνο σειρά.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Εντολή Συνδυασμού (</a:t>
            </a:r>
            <a:r>
              <a:rPr lang="el-GR" b="1" dirty="0" err="1" smtClean="0"/>
              <a:t>Combination</a:t>
            </a:r>
            <a:r>
              <a:rPr lang="el-GR" b="1" dirty="0" smtClean="0"/>
              <a:t> </a:t>
            </a:r>
            <a:r>
              <a:rPr lang="el-GR" b="1" dirty="0" err="1" smtClean="0"/>
              <a:t>Order</a:t>
            </a:r>
            <a:r>
              <a:rPr lang="el-GR" b="1" dirty="0" smtClean="0"/>
              <a:t>)</a:t>
            </a:r>
            <a:r>
              <a:rPr lang="el-GR" dirty="0" smtClean="0"/>
              <a:t> η οποία περιλαμβάνει δύο ή περισσότερες επιμέρους εντολές σε διαφορετικές σειρές παραγώγων, η εκτέλεση της οποίας προϋποθέτει την ταυτόχρονη εκτέλεση όλων των επιμέρους εντολών. Οι εντολές συνδυασμού διακρίνονται σε: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0070C0"/>
                </a:solidFill>
              </a:rPr>
              <a:t>Μέλη</a:t>
            </a:r>
            <a:endParaRPr lang="el-GR" sz="3600" b="1" dirty="0">
              <a:solidFill>
                <a:srgbClr val="0070C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indent="0">
              <a:buNone/>
            </a:pPr>
            <a:r>
              <a:rPr lang="el-GR" sz="2200" dirty="0" smtClean="0"/>
              <a:t>Τα μέλη του ΧΑ ανάλογα με την δυνατότητα κατάρτισης συναλλαγών στην αγορά παραγώγων μπορούν να ενεργούν ως :</a:t>
            </a:r>
          </a:p>
          <a:p>
            <a:endParaRPr lang="el-GR" b="1" dirty="0" smtClean="0"/>
          </a:p>
          <a:p>
            <a:r>
              <a:rPr lang="el-GR" b="1" dirty="0" smtClean="0"/>
              <a:t>Απλά Μέλη</a:t>
            </a:r>
            <a:r>
              <a:rPr lang="el-GR" dirty="0" smtClean="0"/>
              <a:t>, τα οποία μπορούν να καταρτίσουν συναλλαγές για λογαριασμό πελατών ή για ίδιο λογαριασμό.</a:t>
            </a:r>
          </a:p>
          <a:p>
            <a:endParaRPr lang="el-GR" b="1" dirty="0" smtClean="0"/>
          </a:p>
          <a:p>
            <a:r>
              <a:rPr lang="el-GR" b="1" dirty="0" smtClean="0"/>
              <a:t>Ειδικοί Διαπραγματευτές. </a:t>
            </a:r>
            <a:r>
              <a:rPr lang="el-GR" dirty="0" smtClean="0"/>
              <a:t> Η βασική υποχρέωση ενός Ειδικού Διαπραγματευτή σε ένα συγκεκριμένο παράγωγο προϊόν είναι να παρέχει συνεχώς </a:t>
            </a:r>
            <a:r>
              <a:rPr lang="el-GR" dirty="0" smtClean="0">
                <a:solidFill>
                  <a:srgbClr val="0070C0"/>
                </a:solidFill>
              </a:rPr>
              <a:t>ζεύγη εντολών αγοράς και πώλησης με προκαθορισμένες ποσότητες συμβολαίων,</a:t>
            </a:r>
            <a:r>
              <a:rPr lang="el-GR" dirty="0" smtClean="0"/>
              <a:t> από Ίδιο Λογαριασμό του Μέλους και ξεχωριστό λογαριασμό που έχει ανοιχθεί στο σύστημα με σκοπό την ενίσχυση της ρευστότητας και του βάθους της αγοράς. 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850106"/>
          </a:xfrm>
        </p:spPr>
        <p:txBody>
          <a:bodyPr/>
          <a:lstStyle/>
          <a:p>
            <a:r>
              <a:rPr lang="el-GR" b="1" dirty="0" smtClean="0">
                <a:solidFill>
                  <a:srgbClr val="FF0000"/>
                </a:solidFill>
              </a:rPr>
              <a:t>Παράγωγο προϊόν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4968" y="1160748"/>
            <a:ext cx="9613068" cy="5400600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 smtClean="0"/>
              <a:t> στα χρηματοοικονομικά ονομάζεται ένα συμβόλαιο, η αξία του οποίου εξαρτάται από την αξία κάποιου άλλου βασικότερου προϊόντος (</a:t>
            </a:r>
            <a:r>
              <a:rPr lang="el-GR" sz="3100" dirty="0" smtClean="0">
                <a:hlinkClick r:id="rId2" tooltip="Υποκείμενο προϊόν (δεν έχει γραφτεί ακόμα)"/>
              </a:rPr>
              <a:t>υποκείμενο προϊόν</a:t>
            </a:r>
            <a:r>
              <a:rPr lang="el-GR" sz="3100" dirty="0" smtClean="0"/>
              <a:t>, αγγλ. </a:t>
            </a:r>
            <a:r>
              <a:rPr lang="el-GR" sz="3100" dirty="0" err="1" smtClean="0"/>
              <a:t>underlying</a:t>
            </a:r>
            <a:r>
              <a:rPr lang="el-GR" sz="3100" dirty="0" smtClean="0"/>
              <a:t> </a:t>
            </a:r>
            <a:r>
              <a:rPr lang="el-GR" sz="3100" dirty="0" err="1" smtClean="0"/>
              <a:t>asset</a:t>
            </a:r>
            <a:r>
              <a:rPr lang="el-GR" sz="3100" dirty="0" smtClean="0"/>
              <a:t>). </a:t>
            </a:r>
            <a:endParaRPr lang="el-GR" sz="3100" dirty="0" smtClean="0"/>
          </a:p>
          <a:p>
            <a:r>
              <a:rPr lang="el-GR" sz="3100" dirty="0" smtClean="0"/>
              <a:t>Ουσιαστικά</a:t>
            </a:r>
            <a:r>
              <a:rPr lang="el-GR" sz="3100" dirty="0" smtClean="0"/>
              <a:t>, δηλαδή, πρόκειται για ένα αξιόγραφο, η τιμή του οποίου καθορίζεται με άμεσο τρόπο από την τιμή του </a:t>
            </a:r>
            <a:r>
              <a:rPr lang="el-GR" sz="3100" dirty="0" smtClean="0">
                <a:hlinkClick r:id="rId3" tooltip="Υποκείμενος τίτλος (δεν έχει γραφτεί ακόμα)"/>
              </a:rPr>
              <a:t>υποκείμενου τίτλου</a:t>
            </a:r>
            <a:r>
              <a:rPr lang="el-GR" sz="3100" dirty="0" smtClean="0"/>
              <a:t>. </a:t>
            </a:r>
            <a:endParaRPr lang="el-GR" sz="3100" dirty="0" smtClean="0"/>
          </a:p>
          <a:p>
            <a:r>
              <a:rPr lang="el-GR" sz="3100" dirty="0" smtClean="0"/>
              <a:t>Σε </a:t>
            </a:r>
            <a:r>
              <a:rPr lang="el-GR" sz="3100" dirty="0" smtClean="0"/>
              <a:t>κάθε τέτοιο συμβόλαιο υπάρχουν δύο αντισυμβαλλόμενοι. Ο ένας έχει τη θέση του αγοραστή (</a:t>
            </a:r>
            <a:r>
              <a:rPr lang="el-GR" sz="3100" dirty="0" err="1" smtClean="0"/>
              <a:t>long</a:t>
            </a:r>
            <a:r>
              <a:rPr lang="el-GR" sz="3100" dirty="0" smtClean="0"/>
              <a:t> </a:t>
            </a:r>
            <a:r>
              <a:rPr lang="el-GR" sz="3100" dirty="0" err="1" smtClean="0"/>
              <a:t>position</a:t>
            </a:r>
            <a:r>
              <a:rPr lang="el-GR" sz="3100" dirty="0" smtClean="0"/>
              <a:t>) ενώ ο άλλος έχει τη θέση του πωλητή (</a:t>
            </a:r>
            <a:r>
              <a:rPr lang="el-GR" sz="3100" dirty="0" err="1" smtClean="0"/>
              <a:t>short</a:t>
            </a:r>
            <a:r>
              <a:rPr lang="el-GR" sz="3100" dirty="0" smtClean="0"/>
              <a:t> </a:t>
            </a:r>
            <a:r>
              <a:rPr lang="el-GR" sz="3100" dirty="0" err="1" smtClean="0"/>
              <a:t>position</a:t>
            </a:r>
            <a:r>
              <a:rPr lang="el-GR" sz="3100" dirty="0" smtClean="0"/>
              <a:t>). </a:t>
            </a:r>
            <a:endParaRPr lang="el-GR" sz="3100" dirty="0" smtClean="0"/>
          </a:p>
          <a:p>
            <a:r>
              <a:rPr lang="el-GR" sz="3100" dirty="0" smtClean="0"/>
              <a:t>Τα </a:t>
            </a:r>
            <a:r>
              <a:rPr lang="el-GR" sz="3100" dirty="0" smtClean="0"/>
              <a:t>υποκείμενα προϊόντα από τα οποία προέρχεται ένα παράγωγο μπορεί να είναι είτε </a:t>
            </a:r>
            <a:r>
              <a:rPr lang="el-GR" sz="3100" dirty="0" smtClean="0">
                <a:solidFill>
                  <a:srgbClr val="0070C0"/>
                </a:solidFill>
              </a:rPr>
              <a:t>προϊόντα που τίθενται υπό </a:t>
            </a:r>
            <a:r>
              <a:rPr lang="el-GR" sz="3100" dirty="0" smtClean="0">
                <a:solidFill>
                  <a:srgbClr val="0070C0"/>
                </a:solidFill>
              </a:rPr>
              <a:t>διαπραγμάτευση </a:t>
            </a:r>
            <a:r>
              <a:rPr lang="el-GR" sz="3100" dirty="0" smtClean="0"/>
              <a:t>σε μία οργανωμένη δευτερογενή αγορά, όπως ένα χρηματιστήριο, είτε προϊόντα που </a:t>
            </a:r>
            <a:r>
              <a:rPr lang="el-GR" sz="3100" dirty="0" smtClean="0">
                <a:solidFill>
                  <a:srgbClr val="0070C0"/>
                </a:solidFill>
              </a:rPr>
              <a:t>δεν τίθενται υπό </a:t>
            </a:r>
            <a:r>
              <a:rPr lang="el-GR" sz="3100" dirty="0" smtClean="0">
                <a:solidFill>
                  <a:srgbClr val="0070C0"/>
                </a:solidFill>
              </a:rPr>
              <a:t>διαπραγμάτευση </a:t>
            </a:r>
            <a:r>
              <a:rPr lang="el-GR" sz="3100" dirty="0" smtClean="0">
                <a:solidFill>
                  <a:srgbClr val="0070C0"/>
                </a:solidFill>
              </a:rPr>
              <a:t>σε οργανωμένες αγορές. </a:t>
            </a:r>
            <a:endParaRPr lang="el-GR" sz="3100" dirty="0" smtClean="0">
              <a:solidFill>
                <a:srgbClr val="0070C0"/>
              </a:solidFill>
            </a:endParaRPr>
          </a:p>
          <a:p>
            <a:r>
              <a:rPr lang="el-GR" sz="3100" dirty="0" smtClean="0"/>
              <a:t>Σε </a:t>
            </a:r>
            <a:r>
              <a:rPr lang="el-GR" sz="3100" dirty="0" smtClean="0"/>
              <a:t>γενικές γραμμές, τα υποκείμενα προϊόντα μπορεί να είναι σχεδόν οτιδήποτε από εμπορεύσιμες μετοχές και ομόλογα μέχρι αγροτικά προϊόντα (π.χ. </a:t>
            </a:r>
            <a:r>
              <a:rPr lang="el-GR" sz="3100" dirty="0" smtClean="0">
                <a:hlinkClick r:id="rId4" tooltip="Σιτάρι"/>
              </a:rPr>
              <a:t>σιτάρι</a:t>
            </a:r>
            <a:r>
              <a:rPr lang="el-GR" sz="3100" dirty="0" smtClean="0"/>
              <a:t>) και μέταλλα (π.χ. </a:t>
            </a:r>
            <a:r>
              <a:rPr lang="el-GR" sz="3100" dirty="0" smtClean="0">
                <a:hlinkClick r:id="rId5" tooltip="Χρυσός"/>
              </a:rPr>
              <a:t>χρυσός</a:t>
            </a:r>
            <a:r>
              <a:rPr lang="el-GR" sz="3100" dirty="0" smtClean="0"/>
              <a:t>).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0070C0"/>
                </a:solidFill>
              </a:rPr>
              <a:t>Όροι της Ειδικής Διαπραγμάτευσης</a:t>
            </a:r>
            <a:endParaRPr lang="el-GR" sz="2800" b="1" dirty="0">
              <a:solidFill>
                <a:srgbClr val="0070C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Οι όροι της Ειδικής Διαπραγμάτευσης στην Αγορά Παραγώγων καθορίζονται από το ΧΑ ανά παράγωγο προϊόν και αφορούν στα εξής:</a:t>
            </a:r>
          </a:p>
          <a:p>
            <a:r>
              <a:rPr lang="el-GR" b="1" dirty="0" smtClean="0"/>
              <a:t>Το χρονικό διάστημα</a:t>
            </a:r>
            <a:r>
              <a:rPr lang="el-GR" dirty="0" smtClean="0"/>
              <a:t> εντός του οποίου αναλαμβάνονται ανά συνεδρίαση οι υποχρεώσεις Ειδικής Διαπραγμάτευσης.</a:t>
            </a:r>
          </a:p>
          <a:p>
            <a:endParaRPr lang="el-GR" b="1" dirty="0" smtClean="0"/>
          </a:p>
          <a:p>
            <a:r>
              <a:rPr lang="el-GR" b="1" dirty="0" smtClean="0"/>
              <a:t>Την ελάχιστη ποσότητα</a:t>
            </a:r>
            <a:r>
              <a:rPr lang="el-GR" dirty="0" smtClean="0"/>
              <a:t> συμβολαίων την οποία οφείλει ο Ειδικός Διαπραγματευτής να εισάγει σε κάθε εντολή (αγοράς και πώλησης) Ειδικής Διαπραγμάτευσης.</a:t>
            </a:r>
          </a:p>
          <a:p>
            <a:endParaRPr lang="el-GR" b="1" dirty="0" smtClean="0"/>
          </a:p>
          <a:p>
            <a:r>
              <a:rPr lang="el-GR" b="1" dirty="0" smtClean="0"/>
              <a:t>Τη μέγιστη απόκλιση</a:t>
            </a:r>
            <a:r>
              <a:rPr lang="el-GR" dirty="0" smtClean="0"/>
              <a:t> </a:t>
            </a:r>
            <a:r>
              <a:rPr lang="el-GR" b="1" dirty="0" smtClean="0"/>
              <a:t>τιμής</a:t>
            </a:r>
            <a:r>
              <a:rPr lang="el-GR" dirty="0" smtClean="0"/>
              <a:t> μεταξύ των τιμών αγοράς και πώλησης που εισάγει ο Ειδικός Διαπραγματευτής (</a:t>
            </a:r>
            <a:r>
              <a:rPr lang="el-GR" dirty="0" err="1" smtClean="0"/>
              <a:t>spread</a:t>
            </a:r>
            <a:r>
              <a:rPr lang="el-GR" dirty="0" smtClean="0"/>
              <a:t>). Η εκπλήρωση των όρων της ελάχιστης ποσότητας και μέγιστης τιμής απόκλισης καθορίζουν το έγκυρο ζεύγος εντολών Ειδικής Διαπραγμάτευσης.</a:t>
            </a:r>
          </a:p>
          <a:p>
            <a:endParaRPr lang="el-GR" b="1" dirty="0" smtClean="0"/>
          </a:p>
          <a:p>
            <a:r>
              <a:rPr lang="el-GR" b="1" dirty="0" smtClean="0"/>
              <a:t>Τη συχνότητα διαβίβασης εντολών</a:t>
            </a:r>
            <a:r>
              <a:rPr lang="el-GR" dirty="0" smtClean="0"/>
              <a:t> Ειδικής Διαπραγμάτευσης. 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solidFill>
                  <a:srgbClr val="FF0000"/>
                </a:solidFill>
              </a:rPr>
              <a:t>Στο Σύστημα Διαπραγμάτευσης του Χ.Α. </a:t>
            </a:r>
            <a:r>
              <a:rPr lang="el-GR" sz="3200" b="1" dirty="0" smtClean="0">
                <a:solidFill>
                  <a:srgbClr val="FF0000"/>
                </a:solidFill>
              </a:rPr>
              <a:t>υπάρχουν </a:t>
            </a:r>
            <a:r>
              <a:rPr lang="el-GR" sz="3200" b="1" dirty="0" smtClean="0">
                <a:solidFill>
                  <a:srgbClr val="FF0000"/>
                </a:solidFill>
              </a:rPr>
              <a:t>Πίνακες</a:t>
            </a:r>
            <a:endParaRPr lang="el-GR" sz="3200" dirty="0">
              <a:solidFill>
                <a:srgbClr val="FF0000"/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21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l-GR" b="1" dirty="0" smtClean="0"/>
              <a:t>Βασικός</a:t>
            </a:r>
            <a:r>
              <a:rPr lang="el-GR" dirty="0" smtClean="0"/>
              <a:t> </a:t>
            </a:r>
            <a:r>
              <a:rPr lang="el-GR" b="1" dirty="0" smtClean="0"/>
              <a:t>πίνακας</a:t>
            </a:r>
            <a:r>
              <a:rPr lang="el-GR" dirty="0" smtClean="0"/>
              <a:t>. Ο πίνακας αυτός λειτουργεί ως το Βιβλίο Εντολών ανά Παράγωγο ή ανά τυποποιημένο συνδυασμό Παραγώγου. Οι εντολές στο βασικό πίνακα εμφανίζονται ανά επίπεδο τιμής, αφού αθροιστούν πρώτα οι όγκοι των εντολών που έχουν την ίδια τιμή (βάθος τιμής, </a:t>
            </a:r>
            <a:r>
              <a:rPr lang="el-GR" dirty="0" err="1" smtClean="0"/>
              <a:t>price</a:t>
            </a:r>
            <a:r>
              <a:rPr lang="el-GR" dirty="0" smtClean="0"/>
              <a:t> </a:t>
            </a:r>
            <a:r>
              <a:rPr lang="el-GR" dirty="0" err="1" smtClean="0"/>
              <a:t>depth</a:t>
            </a:r>
            <a:r>
              <a:rPr lang="el-GR" dirty="0" smtClean="0"/>
              <a:t>).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Πίνακας</a:t>
            </a:r>
            <a:r>
              <a:rPr lang="el-GR" dirty="0" smtClean="0"/>
              <a:t> </a:t>
            </a:r>
            <a:r>
              <a:rPr lang="el-GR" b="1" dirty="0" smtClean="0"/>
              <a:t>Διμερούς</a:t>
            </a:r>
            <a:r>
              <a:rPr lang="el-GR" dirty="0" smtClean="0"/>
              <a:t> </a:t>
            </a:r>
            <a:r>
              <a:rPr lang="el-GR" b="1" dirty="0" smtClean="0"/>
              <a:t>κατάρτισης</a:t>
            </a:r>
            <a:r>
              <a:rPr lang="el-GR" dirty="0" smtClean="0"/>
              <a:t>. Στον εν λόγω πίνακα διενεργούνται οι προσυμφωνημένες συναλλαγές της Μεθόδου 7 καθώς και οι Συμβάσεις Επαναγοράς (</a:t>
            </a:r>
            <a:r>
              <a:rPr lang="el-GR" dirty="0" err="1" smtClean="0"/>
              <a:t>STRAs</a:t>
            </a:r>
            <a:r>
              <a:rPr lang="el-GR" dirty="0" smtClean="0"/>
              <a:t>).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Πίνακας</a:t>
            </a:r>
            <a:r>
              <a:rPr lang="el-GR" dirty="0" smtClean="0"/>
              <a:t> </a:t>
            </a:r>
            <a:r>
              <a:rPr lang="el-GR" b="1" dirty="0" err="1" smtClean="0"/>
              <a:t>Repos</a:t>
            </a:r>
            <a:r>
              <a:rPr lang="el-GR" dirty="0" smtClean="0"/>
              <a:t>. Στον πίνακα </a:t>
            </a:r>
            <a:r>
              <a:rPr lang="el-GR" dirty="0" err="1" smtClean="0"/>
              <a:t>Repos</a:t>
            </a:r>
            <a:r>
              <a:rPr lang="el-GR" dirty="0" smtClean="0"/>
              <a:t> διενεργούνται οι Συμβάσεις Πώλησης Κινητών Αξιών στην ΕΤ.ΕΚ με Σύμφωνο Επαναγοράς της Μεθόδου 8-1.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Πίνακας</a:t>
            </a:r>
            <a:r>
              <a:rPr lang="el-GR" dirty="0" smtClean="0"/>
              <a:t> </a:t>
            </a:r>
            <a:r>
              <a:rPr lang="el-GR" b="1" dirty="0" err="1" smtClean="0"/>
              <a:t>Reverse</a:t>
            </a:r>
            <a:r>
              <a:rPr lang="el-GR" dirty="0" smtClean="0"/>
              <a:t> </a:t>
            </a:r>
            <a:r>
              <a:rPr lang="el-GR" b="1" dirty="0" err="1" smtClean="0"/>
              <a:t>Repos</a:t>
            </a:r>
            <a:r>
              <a:rPr lang="el-GR" dirty="0" smtClean="0"/>
              <a:t>. Στον πίνακα </a:t>
            </a:r>
            <a:r>
              <a:rPr lang="el-GR" dirty="0" err="1" smtClean="0"/>
              <a:t>Reverse</a:t>
            </a:r>
            <a:r>
              <a:rPr lang="el-GR" dirty="0" smtClean="0"/>
              <a:t> </a:t>
            </a:r>
            <a:r>
              <a:rPr lang="el-GR" dirty="0" err="1" smtClean="0"/>
              <a:t>Repos</a:t>
            </a:r>
            <a:r>
              <a:rPr lang="el-GR" dirty="0" smtClean="0"/>
              <a:t> διενεργούνται οι Συμβάσεις Αγοράς Κινητών Αξιών από την ΕΤ.ΕΚ με Σύμφωνο </a:t>
            </a:r>
            <a:r>
              <a:rPr lang="el-GR" dirty="0" err="1" smtClean="0"/>
              <a:t>Επαναπώλησης</a:t>
            </a:r>
            <a:r>
              <a:rPr lang="el-GR" dirty="0" smtClean="0"/>
              <a:t> της Μεθόδου 8-2.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>
                <a:solidFill>
                  <a:srgbClr val="FF0000"/>
                </a:solidFill>
              </a:rPr>
              <a:t>Μέθοδοι Διαπραγμάτευσης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l-GR" b="1" dirty="0" smtClean="0"/>
              <a:t>Μέθοδος 1:</a:t>
            </a:r>
            <a:r>
              <a:rPr lang="el-GR" dirty="0" smtClean="0"/>
              <a:t> Αυτόματη και Συνεχής Κατάρτιση Συναλλαγών (</a:t>
            </a:r>
            <a:r>
              <a:rPr lang="el-GR" dirty="0" err="1" smtClean="0"/>
              <a:t>Continuous</a:t>
            </a:r>
            <a:r>
              <a:rPr lang="el-GR" dirty="0" smtClean="0"/>
              <a:t> </a:t>
            </a:r>
            <a:r>
              <a:rPr lang="el-GR" dirty="0" err="1" smtClean="0"/>
              <a:t>Automatic</a:t>
            </a:r>
            <a:r>
              <a:rPr lang="el-GR" dirty="0" smtClean="0"/>
              <a:t> </a:t>
            </a:r>
            <a:r>
              <a:rPr lang="el-GR" dirty="0" err="1" smtClean="0"/>
              <a:t>Matching</a:t>
            </a:r>
            <a:r>
              <a:rPr lang="el-GR" dirty="0" smtClean="0"/>
              <a:t> </a:t>
            </a:r>
            <a:r>
              <a:rPr lang="el-GR" dirty="0" err="1" smtClean="0"/>
              <a:t>Method</a:t>
            </a:r>
            <a:r>
              <a:rPr lang="el-GR" dirty="0" smtClean="0"/>
              <a:t>-CAMM) η οποία λαμβάνει χώρα μέσω του συστήματος λόγω ταύτισης αντίθετων εντολών με βάση το κριτήριο προτεραιότητας Τιμής / Χρόνου.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Μέθοδος 7: </a:t>
            </a:r>
            <a:r>
              <a:rPr lang="el-GR" dirty="0" smtClean="0"/>
              <a:t>Προσυμφωνημένες Συναλλαγές (Πακέτα - </a:t>
            </a:r>
            <a:r>
              <a:rPr lang="el-GR" dirty="0" err="1" smtClean="0"/>
              <a:t>Pre</a:t>
            </a:r>
            <a:r>
              <a:rPr lang="el-GR" dirty="0" smtClean="0"/>
              <a:t>-</a:t>
            </a:r>
            <a:r>
              <a:rPr lang="el-GR" dirty="0" err="1" smtClean="0"/>
              <a:t>Agreed</a:t>
            </a:r>
            <a:r>
              <a:rPr lang="el-GR" dirty="0" smtClean="0"/>
              <a:t> </a:t>
            </a:r>
            <a:r>
              <a:rPr lang="el-GR" dirty="0" err="1" smtClean="0"/>
              <a:t>Price</a:t>
            </a:r>
            <a:r>
              <a:rPr lang="el-GR" dirty="0" smtClean="0"/>
              <a:t> </a:t>
            </a:r>
            <a:r>
              <a:rPr lang="el-GR" dirty="0" err="1" smtClean="0"/>
              <a:t>Trading</a:t>
            </a:r>
            <a:r>
              <a:rPr lang="el-GR" dirty="0" smtClean="0"/>
              <a:t>). Ως προσυμφωνημένη νοείται η διμερής συναλλαγή που καταρτίζεται με πρότερη συμφωνία αμφοτέρων των συμβαλλομένων μερών.</a:t>
            </a:r>
          </a:p>
          <a:p>
            <a:pPr lvl="0"/>
            <a:endParaRPr lang="el-GR" b="1" dirty="0" smtClean="0"/>
          </a:p>
          <a:p>
            <a:pPr lvl="0"/>
            <a:r>
              <a:rPr lang="el-GR" b="1" dirty="0" smtClean="0"/>
              <a:t>Μέθοδος 8: </a:t>
            </a:r>
            <a:r>
              <a:rPr lang="el-GR" dirty="0" smtClean="0"/>
              <a:t>Συμβάσεις </a:t>
            </a:r>
            <a:r>
              <a:rPr lang="el-GR" dirty="0" err="1" smtClean="0"/>
              <a:t>Stock</a:t>
            </a:r>
            <a:r>
              <a:rPr lang="el-GR" dirty="0" smtClean="0"/>
              <a:t> </a:t>
            </a:r>
            <a:r>
              <a:rPr lang="el-GR" dirty="0" err="1" smtClean="0"/>
              <a:t>Repos</a:t>
            </a:r>
            <a:r>
              <a:rPr lang="el-GR" dirty="0" smtClean="0"/>
              <a:t> (Μέθοδος 8-1), </a:t>
            </a:r>
            <a:r>
              <a:rPr lang="el-GR" dirty="0" err="1" smtClean="0"/>
              <a:t>Stock</a:t>
            </a:r>
            <a:r>
              <a:rPr lang="el-GR" dirty="0" smtClean="0"/>
              <a:t> </a:t>
            </a:r>
            <a:r>
              <a:rPr lang="el-GR" dirty="0" err="1" smtClean="0"/>
              <a:t>Reverse</a:t>
            </a:r>
            <a:r>
              <a:rPr lang="el-GR" dirty="0" smtClean="0"/>
              <a:t> </a:t>
            </a:r>
            <a:r>
              <a:rPr lang="el-GR" dirty="0" err="1" smtClean="0"/>
              <a:t>Repos</a:t>
            </a:r>
            <a:r>
              <a:rPr lang="el-GR" dirty="0" smtClean="0"/>
              <a:t> (Μέθοδος 8-2) &amp; </a:t>
            </a:r>
            <a:r>
              <a:rPr lang="el-GR" dirty="0" err="1" smtClean="0"/>
              <a:t>STRAs</a:t>
            </a:r>
            <a:r>
              <a:rPr lang="el-GR" dirty="0" smtClean="0"/>
              <a:t> (Μέθοδος 8-3) 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Προϋποθέσεις συμμετοχής στην αγορά παραγώγων 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C3CB-AFE2-4801-B2C8-8D00DD77778C}" type="slidenum">
              <a:rPr lang="el-GR"/>
              <a:pPr/>
              <a:t>23</a:t>
            </a:fld>
            <a:endParaRPr lang="el-GR"/>
          </a:p>
        </p:txBody>
      </p:sp>
      <p:sp>
        <p:nvSpPr>
          <p:cNvPr id="7182" name="Rectangle 1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800" dirty="0"/>
          </a:p>
          <a:p>
            <a:pPr>
              <a:lnSpc>
                <a:spcPct val="80000"/>
              </a:lnSpc>
            </a:pPr>
            <a:r>
              <a:rPr lang="el-GR" sz="2800" dirty="0"/>
              <a:t>να έχει </a:t>
            </a:r>
            <a:r>
              <a:rPr lang="el-GR" sz="2800" dirty="0">
                <a:solidFill>
                  <a:srgbClr val="0070C0"/>
                </a:solidFill>
              </a:rPr>
              <a:t>κωδικό</a:t>
            </a:r>
            <a:r>
              <a:rPr lang="el-GR" sz="2800" dirty="0"/>
              <a:t> σε κάποια χρηματιστηριακή εταιρεία που είναι μέλος του ΧΑ</a:t>
            </a:r>
          </a:p>
          <a:p>
            <a:pPr>
              <a:lnSpc>
                <a:spcPct val="80000"/>
              </a:lnSpc>
            </a:pPr>
            <a:endParaRPr lang="el-GR" sz="2800" dirty="0" smtClean="0"/>
          </a:p>
          <a:p>
            <a:pPr>
              <a:lnSpc>
                <a:spcPct val="80000"/>
              </a:lnSpc>
            </a:pPr>
            <a:r>
              <a:rPr lang="el-GR" sz="2800" dirty="0" smtClean="0"/>
              <a:t>να </a:t>
            </a:r>
            <a:r>
              <a:rPr lang="el-GR" sz="2800" dirty="0"/>
              <a:t>έχει </a:t>
            </a:r>
            <a:r>
              <a:rPr lang="el-GR" sz="2800" dirty="0">
                <a:solidFill>
                  <a:srgbClr val="0070C0"/>
                </a:solidFill>
              </a:rPr>
              <a:t>μερίδα </a:t>
            </a:r>
            <a:r>
              <a:rPr lang="el-GR" sz="2800" dirty="0"/>
              <a:t>σε λογαριασμό στο Σύστημα Άυλων Τίτλων</a:t>
            </a:r>
          </a:p>
          <a:p>
            <a:pPr>
              <a:lnSpc>
                <a:spcPct val="80000"/>
              </a:lnSpc>
            </a:pPr>
            <a:endParaRPr lang="el-GR" sz="2800" dirty="0" smtClean="0"/>
          </a:p>
          <a:p>
            <a:pPr>
              <a:lnSpc>
                <a:spcPct val="80000"/>
              </a:lnSpc>
            </a:pPr>
            <a:r>
              <a:rPr lang="el-GR" sz="2800" dirty="0" smtClean="0"/>
              <a:t>να </a:t>
            </a:r>
            <a:r>
              <a:rPr lang="el-GR" sz="2800" dirty="0"/>
              <a:t>έχει </a:t>
            </a:r>
            <a:r>
              <a:rPr lang="el-GR" sz="2800" dirty="0">
                <a:solidFill>
                  <a:srgbClr val="0070C0"/>
                </a:solidFill>
              </a:rPr>
              <a:t>κωδικό εκκαθάρισης </a:t>
            </a:r>
            <a:r>
              <a:rPr lang="el-GR" sz="2800" dirty="0"/>
              <a:t>στην </a:t>
            </a:r>
            <a:r>
              <a:rPr lang="el-GR" sz="2800" dirty="0">
                <a:latin typeface="+mj-lt"/>
              </a:rPr>
              <a:t>ΕΤ</a:t>
            </a:r>
            <a:r>
              <a:rPr lang="en-US" sz="2800" dirty="0">
                <a:latin typeface="+mj-lt"/>
              </a:rPr>
              <a:t>.</a:t>
            </a:r>
            <a:r>
              <a:rPr lang="el-GR" sz="2800" dirty="0">
                <a:latin typeface="+mj-lt"/>
              </a:rPr>
              <a:t>Ε</a:t>
            </a:r>
            <a:r>
              <a:rPr lang="en-US" sz="2800" dirty="0">
                <a:latin typeface="+mj-lt"/>
              </a:rPr>
              <a:t>K</a:t>
            </a:r>
            <a:endParaRPr lang="el-GR" sz="28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el-GR" sz="2800" dirty="0" smtClean="0"/>
          </a:p>
          <a:p>
            <a:pPr>
              <a:lnSpc>
                <a:spcPct val="80000"/>
              </a:lnSpc>
            </a:pPr>
            <a:r>
              <a:rPr lang="el-GR" sz="2800" dirty="0" smtClean="0"/>
              <a:t>με </a:t>
            </a:r>
            <a:r>
              <a:rPr lang="el-GR" sz="2800" dirty="0"/>
              <a:t>κάθε πράξη πρέπει να καταβάλλει ένα περιθώριο ασφάλισης (</a:t>
            </a:r>
            <a:r>
              <a:rPr lang="en-US" sz="2800" dirty="0"/>
              <a:t>margin</a:t>
            </a:r>
            <a:r>
              <a:rPr lang="el-GR" sz="2800" dirty="0"/>
              <a:t>) επί της αξίας του συμβολαίου. Η αξία ενός συμβολαίου είναι ίση με το γινόμενο του δείκτη και κάποιου συγκεκριμένου πολλαπλασιαστή.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>
                <a:solidFill>
                  <a:srgbClr val="0070C0"/>
                </a:solidFill>
              </a:rPr>
              <a:t>ΕΚΚΑΘΑΡΙΣΗ ΣΥΝΑΛΛΑΓΩΝ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FB290-4A8F-4408-85B2-BB8615EE02C0}" type="slidenum">
              <a:rPr lang="el-GR"/>
              <a:pPr/>
              <a:t>24</a:t>
            </a:fld>
            <a:endParaRPr lang="el-GR"/>
          </a:p>
        </p:txBody>
      </p:sp>
      <p:sp>
        <p:nvSpPr>
          <p:cNvPr id="931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sz="2800" dirty="0" smtClean="0"/>
              <a:t>Η Εκκαθάριση των συναλλαγών επί Παραγώγων στην Ελληνική Αγορά διενεργείται από την ΕΤ.ΕΚ. </a:t>
            </a:r>
          </a:p>
          <a:p>
            <a:pPr>
              <a:lnSpc>
                <a:spcPct val="80000"/>
              </a:lnSpc>
            </a:pPr>
            <a:endParaRPr lang="el-GR" sz="2800" dirty="0" smtClean="0"/>
          </a:p>
          <a:p>
            <a:pPr>
              <a:lnSpc>
                <a:spcPct val="80000"/>
              </a:lnSpc>
            </a:pPr>
            <a:r>
              <a:rPr lang="el-GR" sz="2800" dirty="0" smtClean="0"/>
              <a:t>Ο πρωταρχικός ρόλος της ΕΤ.ΕΚ είναι να αποτελεί εγγυητή όλων των πράξεων  που διενεργούνται στο ΧΑ και να δρα ως αντισυμβαλλόμενος σε κάθε συναλλαγή. </a:t>
            </a:r>
          </a:p>
          <a:p>
            <a:pPr>
              <a:lnSpc>
                <a:spcPct val="80000"/>
              </a:lnSpc>
            </a:pPr>
            <a:endParaRPr lang="el-GR" sz="2800" dirty="0" smtClean="0"/>
          </a:p>
          <a:p>
            <a:pPr>
              <a:lnSpc>
                <a:spcPct val="80000"/>
              </a:lnSpc>
            </a:pPr>
            <a:r>
              <a:rPr lang="el-GR" sz="2800" dirty="0" smtClean="0"/>
              <a:t>Λειτουργεί δηλαδή ως αγοραστής έναντι στον πωλητή και ως πωλητής έναντι στον αγοραστή από τη στιγμή που καταχωρείται μία πράξη στο σύστημα. </a:t>
            </a:r>
            <a:endParaRPr lang="el-G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0070C0"/>
                </a:solidFill>
              </a:rPr>
              <a:t>Πρόσβαση στο σύστημα εκκαθάρισης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374C2-0C64-41CD-AEFD-CDE972C36503}" type="slidenum">
              <a:rPr lang="el-GR"/>
              <a:pPr/>
              <a:t>25</a:t>
            </a:fld>
            <a:endParaRPr lang="el-GR"/>
          </a:p>
        </p:txBody>
      </p:sp>
      <p:sp>
        <p:nvSpPr>
          <p:cNvPr id="952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81018" y="1457298"/>
            <a:ext cx="87439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dirty="0" err="1"/>
              <a:t>ΕΤ.ΕΚ</a:t>
            </a:r>
            <a:endParaRPr lang="el-GR" dirty="0"/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r>
              <a:rPr lang="el-GR" dirty="0" smtClean="0"/>
              <a:t>Εκκαθαριστικά Μέλη καθώς </a:t>
            </a:r>
            <a:r>
              <a:rPr lang="el-GR" dirty="0"/>
              <a:t>και </a:t>
            </a:r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r>
              <a:rPr lang="el-GR" dirty="0" smtClean="0"/>
              <a:t>Τα </a:t>
            </a:r>
            <a:r>
              <a:rPr lang="el-GR" dirty="0"/>
              <a:t>Μέλη της Αγοράς και οι</a:t>
            </a:r>
          </a:p>
          <a:p>
            <a:pPr>
              <a:lnSpc>
                <a:spcPct val="90000"/>
              </a:lnSpc>
            </a:pPr>
            <a:endParaRPr lang="el-GR" dirty="0" smtClean="0"/>
          </a:p>
          <a:p>
            <a:pPr>
              <a:lnSpc>
                <a:spcPct val="90000"/>
              </a:lnSpc>
            </a:pPr>
            <a:r>
              <a:rPr lang="el-GR" dirty="0" smtClean="0"/>
              <a:t>Τράπεζες </a:t>
            </a:r>
            <a:r>
              <a:rPr lang="el-GR" dirty="0"/>
              <a:t>που παρέχουν υπηρεσίες </a:t>
            </a:r>
            <a:r>
              <a:rPr lang="el-GR" dirty="0" smtClean="0"/>
              <a:t>θεματοφυλακής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>
                <a:solidFill>
                  <a:srgbClr val="0070C0"/>
                </a:solidFill>
              </a:rPr>
              <a:t>Τα Εκκαθαριστικά Μέλη διακρίνονται σε:</a:t>
            </a:r>
            <a:r>
              <a:rPr lang="el-GR" sz="3600" b="1" dirty="0"/>
              <a:t/>
            </a:r>
            <a:br>
              <a:rPr lang="el-GR" sz="3600" b="1" dirty="0"/>
            </a:br>
            <a:endParaRPr lang="el-GR" sz="3600" b="1" dirty="0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C3E6C-70F0-44EF-A27D-FD597BC7FAB6}" type="slidenum">
              <a:rPr lang="el-GR"/>
              <a:pPr/>
              <a:t>26</a:t>
            </a:fld>
            <a:endParaRPr lang="el-GR"/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b="1" dirty="0"/>
              <a:t>Άμεσο εκκαθαριστικό Μέλος </a:t>
            </a:r>
            <a:endParaRPr lang="el-GR" dirty="0"/>
          </a:p>
          <a:p>
            <a:pPr lvl="1">
              <a:lnSpc>
                <a:spcPct val="90000"/>
              </a:lnSpc>
            </a:pPr>
            <a:r>
              <a:rPr lang="el-GR" dirty="0"/>
              <a:t>εκκαθαρίζει τις συναλλαγές που καταρτίζει το ίδιο ως μέλος της αγοράς (για λογαριασμό του ή για λογαριασμό των πελατών του</a:t>
            </a:r>
            <a:r>
              <a:rPr lang="el-GR" dirty="0" smtClean="0"/>
              <a:t>).</a:t>
            </a:r>
          </a:p>
          <a:p>
            <a:pPr lvl="1">
              <a:lnSpc>
                <a:spcPct val="90000"/>
              </a:lnSpc>
            </a:pPr>
            <a:endParaRPr lang="el-GR" b="1" dirty="0"/>
          </a:p>
          <a:p>
            <a:pPr>
              <a:lnSpc>
                <a:spcPct val="90000"/>
              </a:lnSpc>
            </a:pPr>
            <a:r>
              <a:rPr lang="el-GR" b="1" dirty="0"/>
              <a:t>Γενικό εκκαθαριστικό Μέλος </a:t>
            </a:r>
            <a:endParaRPr lang="el-GR" dirty="0"/>
          </a:p>
          <a:p>
            <a:pPr lvl="1">
              <a:lnSpc>
                <a:spcPct val="90000"/>
              </a:lnSpc>
            </a:pPr>
            <a:r>
              <a:rPr lang="el-GR" dirty="0"/>
              <a:t>εκκαθαρίζει κάθε συναλλαγή που διενεργείται από οποιοδήποτε μέλος της Αγοράς Παραγώγων του Χρηματιστηρίου Αθηνών με το οποίο έχει προηγουμένως συμβληθεί.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600" b="1" dirty="0">
                <a:solidFill>
                  <a:srgbClr val="0070C0"/>
                </a:solidFill>
              </a:rPr>
              <a:t>Μη εκκαθαριστικό Μέλος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B8C3-6875-40A5-898C-F7C500E220A5}" type="slidenum">
              <a:rPr lang="el-GR"/>
              <a:pPr/>
              <a:t>27</a:t>
            </a:fld>
            <a:endParaRPr lang="el-GR"/>
          </a:p>
        </p:txBody>
      </p:sp>
      <p:sp>
        <p:nvSpPr>
          <p:cNvPr id="942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δεν εκκαθαρίζει τις συναλλαγές που καταρτίζει για τους πελάτες ή για ίδιο λογαριασμό αλλά τις αναθέτει σε κάποιο Γενικό Εκκαθαριστικό Μέλος.</a:t>
            </a:r>
            <a:endParaRPr lang="el-GR" b="1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C00000"/>
                </a:solidFill>
              </a:rPr>
              <a:t>Εκκαθάριση συναλλαγών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8342F-A9CC-4996-8E53-5F6A2F67602B}" type="slidenum">
              <a:rPr lang="el-GR"/>
              <a:pPr/>
              <a:t>28</a:t>
            </a:fld>
            <a:endParaRPr lang="el-GR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l-GR" sz="2400" dirty="0"/>
              <a:t>Στη διαδικασία της εκκαθάρισης συμμετέχουν:</a:t>
            </a:r>
          </a:p>
          <a:p>
            <a:pPr>
              <a:lnSpc>
                <a:spcPct val="70000"/>
              </a:lnSpc>
            </a:pPr>
            <a:r>
              <a:rPr lang="el-GR" sz="2400" dirty="0"/>
              <a:t>η</a:t>
            </a:r>
            <a:r>
              <a:rPr lang="el-GR" sz="2400" b="1" dirty="0"/>
              <a:t> </a:t>
            </a:r>
            <a:r>
              <a:rPr lang="el-GR" sz="2400" dirty="0"/>
              <a:t>ΕΤ.ΕΚ, </a:t>
            </a:r>
          </a:p>
          <a:p>
            <a:pPr>
              <a:lnSpc>
                <a:spcPct val="70000"/>
              </a:lnSpc>
            </a:pPr>
            <a:endParaRPr lang="el-GR" sz="2400" dirty="0"/>
          </a:p>
          <a:p>
            <a:pPr>
              <a:lnSpc>
                <a:spcPct val="70000"/>
              </a:lnSpc>
            </a:pPr>
            <a:r>
              <a:rPr lang="el-GR" sz="2400" dirty="0"/>
              <a:t>τα Μέλη, </a:t>
            </a:r>
          </a:p>
          <a:p>
            <a:pPr>
              <a:lnSpc>
                <a:spcPct val="70000"/>
              </a:lnSpc>
            </a:pPr>
            <a:endParaRPr lang="el-GR" sz="2400" dirty="0"/>
          </a:p>
          <a:p>
            <a:pPr>
              <a:lnSpc>
                <a:spcPct val="70000"/>
              </a:lnSpc>
            </a:pPr>
            <a:r>
              <a:rPr lang="el-GR" sz="2400" dirty="0"/>
              <a:t>η Τράπεζα Διακανονισμού, </a:t>
            </a:r>
          </a:p>
          <a:p>
            <a:pPr>
              <a:lnSpc>
                <a:spcPct val="70000"/>
              </a:lnSpc>
            </a:pPr>
            <a:endParaRPr lang="el-GR" sz="2400" dirty="0"/>
          </a:p>
          <a:p>
            <a:pPr>
              <a:lnSpc>
                <a:spcPct val="70000"/>
              </a:lnSpc>
            </a:pPr>
            <a:r>
              <a:rPr lang="el-GR" sz="2400" dirty="0"/>
              <a:t>οι Τράπεζες Περιθωρίου Ασφάλισης, </a:t>
            </a:r>
          </a:p>
          <a:p>
            <a:pPr>
              <a:lnSpc>
                <a:spcPct val="70000"/>
              </a:lnSpc>
            </a:pPr>
            <a:endParaRPr lang="el-GR" sz="2400" dirty="0"/>
          </a:p>
          <a:p>
            <a:pPr>
              <a:lnSpc>
                <a:spcPct val="70000"/>
              </a:lnSpc>
            </a:pPr>
            <a:r>
              <a:rPr lang="el-GR" sz="2400" dirty="0"/>
              <a:t>οι Τελικοί Πελάτες.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B050"/>
                </a:solidFill>
              </a:rPr>
              <a:t>Τράπεζα </a:t>
            </a:r>
            <a:r>
              <a:rPr lang="el-GR" b="1" dirty="0">
                <a:solidFill>
                  <a:srgbClr val="00B050"/>
                </a:solidFill>
              </a:rPr>
              <a:t>Διακανονισμού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BF96-8465-4AD1-9853-9E007EC65F55}" type="slidenum">
              <a:rPr lang="el-GR"/>
              <a:pPr/>
              <a:t>29</a:t>
            </a:fld>
            <a:endParaRPr lang="el-GR"/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indent="0">
              <a:buFont typeface="Wingdings" pitchFamily="2" charset="2"/>
              <a:buNone/>
            </a:pPr>
            <a:r>
              <a:rPr lang="el-GR" sz="2800" dirty="0" smtClean="0"/>
              <a:t>Τράπεζα Διακανονισμού είναι η τράπεζα </a:t>
            </a:r>
            <a:r>
              <a:rPr lang="el-GR" sz="2800" dirty="0"/>
              <a:t>που έχει επιλέξει η ΕΤ.ΕΚ για τον διακανονισμό όλων των συναλλαγών που εκκαθαρίζει κάθε Μέλος. </a:t>
            </a:r>
          </a:p>
          <a:p>
            <a:pPr>
              <a:buFont typeface="Wingdings" pitchFamily="2" charset="2"/>
              <a:buNone/>
            </a:pPr>
            <a:r>
              <a:rPr lang="el-GR" sz="2800" dirty="0"/>
              <a:t>Στην Τράπεζα Διακανονισμού τηρούνται οι λογαριασμοί </a:t>
            </a:r>
          </a:p>
          <a:p>
            <a:r>
              <a:rPr lang="el-GR" sz="2800" dirty="0"/>
              <a:t>της </a:t>
            </a:r>
            <a:r>
              <a:rPr lang="el-GR" sz="2800" dirty="0" err="1"/>
              <a:t>ΕΤ.ΕΚ</a:t>
            </a:r>
            <a:r>
              <a:rPr lang="el-GR" sz="2800" dirty="0"/>
              <a:t>, </a:t>
            </a:r>
          </a:p>
          <a:p>
            <a:r>
              <a:rPr lang="el-GR" sz="2800" dirty="0"/>
              <a:t>των Μελών της </a:t>
            </a:r>
            <a:r>
              <a:rPr lang="el-GR" sz="2800" dirty="0" err="1"/>
              <a:t>ΕΤ.ΕΚ</a:t>
            </a:r>
            <a:r>
              <a:rPr lang="el-GR" sz="2800" dirty="0"/>
              <a:t> και </a:t>
            </a:r>
          </a:p>
          <a:p>
            <a:r>
              <a:rPr lang="el-GR" sz="2800" dirty="0"/>
              <a:t>της αγοράς παραγώγων που είναι απαραίτητοι για τη διαδικασία του ημερήσιου χρηματικού διακανονισμού.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0"/>
            <a:ext cx="8743950" cy="1232756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Ιστορική </a:t>
            </a:r>
            <a:r>
              <a:rPr lang="el-GR" dirty="0" smtClean="0">
                <a:solidFill>
                  <a:srgbClr val="FF0000"/>
                </a:solidFill>
              </a:rPr>
              <a:t>Αναδρομή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90972" y="980728"/>
            <a:ext cx="9613068" cy="543660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Η </a:t>
            </a:r>
            <a:r>
              <a:rPr lang="el-GR" dirty="0" smtClean="0">
                <a:solidFill>
                  <a:srgbClr val="0070C0"/>
                </a:solidFill>
              </a:rPr>
              <a:t>πρώτη ιστορική αναφορά που έχουμε για τη χρήση τέτοιων προϊόντων μας έρχεται από τα "</a:t>
            </a:r>
            <a:r>
              <a:rPr lang="el-GR" dirty="0" smtClean="0">
                <a:solidFill>
                  <a:srgbClr val="FF0000"/>
                </a:solidFill>
              </a:rPr>
              <a:t>Πολιτικά του Αριστοτέλη" (Βιβλίο Ι, κεφάλαιο 11) </a:t>
            </a:r>
            <a:r>
              <a:rPr lang="el-GR" dirty="0" smtClean="0">
                <a:solidFill>
                  <a:srgbClr val="0070C0"/>
                </a:solidFill>
              </a:rPr>
              <a:t>όπου ο </a:t>
            </a:r>
            <a:r>
              <a:rPr lang="el-GR" dirty="0" smtClean="0">
                <a:solidFill>
                  <a:srgbClr val="0070C0"/>
                </a:solidFill>
                <a:hlinkClick r:id="rId2" tooltip="Θαλής ο Μιλήσιος"/>
              </a:rPr>
              <a:t>Θαλής ο Μιλήσιος</a:t>
            </a:r>
            <a:r>
              <a:rPr lang="el-GR" dirty="0" smtClean="0">
                <a:solidFill>
                  <a:srgbClr val="0070C0"/>
                </a:solidFill>
              </a:rPr>
              <a:t> αναφέρεται να προβλέπει την αυξημένη σοδειά του επόμενου έτους και έτσι αποφάσισε την αγορά του δικαιώματος χρήσης των ελαιοτριβείων. </a:t>
            </a:r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/>
              <a:t>Η </a:t>
            </a:r>
            <a:r>
              <a:rPr lang="el-GR" dirty="0" smtClean="0"/>
              <a:t>πρώτη απόπειρα για οργανωμένη διαπραγμάτευση τέτοιων προϊόντων έγινε στο χρηματιστήριο του </a:t>
            </a:r>
            <a:r>
              <a:rPr lang="el-GR" dirty="0" smtClean="0">
                <a:hlinkClick r:id="rId3" tooltip="Άμστερνταμ"/>
              </a:rPr>
              <a:t>Άμστερνταμ</a:t>
            </a:r>
            <a:r>
              <a:rPr lang="el-GR" dirty="0" smtClean="0"/>
              <a:t> (</a:t>
            </a:r>
            <a:r>
              <a:rPr lang="el-GR" dirty="0" err="1" smtClean="0"/>
              <a:t>Amsterdam</a:t>
            </a:r>
            <a:r>
              <a:rPr lang="el-GR" dirty="0" smtClean="0"/>
              <a:t> </a:t>
            </a:r>
            <a:r>
              <a:rPr lang="el-GR" dirty="0" err="1" smtClean="0"/>
              <a:t>Bourse</a:t>
            </a:r>
            <a:r>
              <a:rPr lang="el-GR" dirty="0" smtClean="0"/>
              <a:t>) το 1688 όταν ξεκίνησε η διαπραγμάτευση των πρώτων δικαιωμάτων προαίρεσης πάνω στο βολβό της </a:t>
            </a:r>
            <a:r>
              <a:rPr lang="el-GR" dirty="0" smtClean="0">
                <a:hlinkClick r:id="rId4"/>
              </a:rPr>
              <a:t>τουλίπας</a:t>
            </a:r>
            <a:r>
              <a:rPr lang="el-GR" dirty="0" smtClean="0"/>
              <a:t>. </a:t>
            </a:r>
            <a:endParaRPr lang="el-GR" dirty="0" smtClean="0"/>
          </a:p>
          <a:p>
            <a:r>
              <a:rPr lang="el-GR" dirty="0" smtClean="0"/>
              <a:t>Χρειάστηκαν </a:t>
            </a:r>
            <a:r>
              <a:rPr lang="el-GR" dirty="0" smtClean="0"/>
              <a:t>αρκετά χρόνια από τότε ώστε το 1973 στο Σικάγο να λειτουργήσει το πρώτο οργανωμένο χρηματιστήριο παραγώγων από το </a:t>
            </a:r>
            <a:r>
              <a:rPr lang="el-GR" i="1" dirty="0" err="1" smtClean="0"/>
              <a:t>Chicago</a:t>
            </a:r>
            <a:r>
              <a:rPr lang="el-GR" i="1" dirty="0" smtClean="0"/>
              <a:t> </a:t>
            </a:r>
            <a:r>
              <a:rPr lang="el-GR" i="1" dirty="0" err="1" smtClean="0"/>
              <a:t>Board</a:t>
            </a:r>
            <a:r>
              <a:rPr lang="el-GR" i="1" dirty="0" smtClean="0"/>
              <a:t> </a:t>
            </a:r>
            <a:r>
              <a:rPr lang="el-GR" i="1" dirty="0" err="1" smtClean="0"/>
              <a:t>of</a:t>
            </a:r>
            <a:r>
              <a:rPr lang="el-GR" i="1" dirty="0" smtClean="0"/>
              <a:t> </a:t>
            </a:r>
            <a:r>
              <a:rPr lang="el-GR" i="1" dirty="0" err="1" smtClean="0"/>
              <a:t>Trades</a:t>
            </a:r>
            <a:r>
              <a:rPr lang="el-GR" dirty="0" smtClean="0"/>
              <a:t> και το </a:t>
            </a:r>
            <a:r>
              <a:rPr lang="el-GR" i="1" dirty="0" err="1" smtClean="0"/>
              <a:t>Chicago</a:t>
            </a:r>
            <a:r>
              <a:rPr lang="el-GR" i="1" dirty="0" smtClean="0"/>
              <a:t> </a:t>
            </a:r>
            <a:r>
              <a:rPr lang="el-GR" i="1" dirty="0" err="1" smtClean="0"/>
              <a:t>Mercantile</a:t>
            </a:r>
            <a:r>
              <a:rPr lang="el-GR" i="1" dirty="0" smtClean="0"/>
              <a:t> Exchange</a:t>
            </a:r>
            <a:r>
              <a:rPr lang="el-GR" dirty="0" smtClean="0"/>
              <a:t>. </a:t>
            </a:r>
            <a:endParaRPr lang="el-GR" dirty="0" smtClean="0"/>
          </a:p>
          <a:p>
            <a:r>
              <a:rPr lang="el-GR" dirty="0" smtClean="0"/>
              <a:t>Ακολούθησαν </a:t>
            </a:r>
            <a:r>
              <a:rPr lang="el-GR" dirty="0" smtClean="0"/>
              <a:t>στη συνέχεια τα χρηματιστήρια της </a:t>
            </a:r>
            <a:r>
              <a:rPr lang="el-GR" dirty="0" smtClean="0">
                <a:hlinkClick r:id="rId5" tooltip="Χρηματιστήριο της Νέας Υόρκης"/>
              </a:rPr>
              <a:t>Νέας Υόρκης</a:t>
            </a:r>
            <a:r>
              <a:rPr lang="el-GR" dirty="0" smtClean="0"/>
              <a:t>, του </a:t>
            </a:r>
            <a:r>
              <a:rPr lang="el-GR" dirty="0" smtClean="0">
                <a:hlinkClick r:id="rId6" tooltip="Μόντρεαλ"/>
              </a:rPr>
              <a:t>Μόντρεαλ</a:t>
            </a:r>
            <a:r>
              <a:rPr lang="el-GR" dirty="0" smtClean="0"/>
              <a:t>, του </a:t>
            </a:r>
            <a:r>
              <a:rPr lang="el-GR" dirty="0" smtClean="0">
                <a:hlinkClick r:id="rId7" tooltip="Τόκιο"/>
              </a:rPr>
              <a:t>Τόκιο</a:t>
            </a:r>
            <a:r>
              <a:rPr lang="el-GR" dirty="0" smtClean="0"/>
              <a:t> </a:t>
            </a:r>
            <a:r>
              <a:rPr lang="el-GR" dirty="0" smtClean="0"/>
              <a:t>, </a:t>
            </a:r>
            <a:r>
              <a:rPr lang="el-GR" dirty="0" smtClean="0">
                <a:solidFill>
                  <a:srgbClr val="FF0000"/>
                </a:solidFill>
              </a:rPr>
              <a:t>Λονδίνου-</a:t>
            </a:r>
            <a:r>
              <a:rPr lang="en-US" dirty="0" smtClean="0">
                <a:solidFill>
                  <a:srgbClr val="FF0000"/>
                </a:solidFill>
              </a:rPr>
              <a:t>LIFFE</a:t>
            </a:r>
            <a:r>
              <a:rPr lang="el-GR" dirty="0" smtClean="0"/>
              <a:t>, κ.ά</a:t>
            </a:r>
            <a:r>
              <a:rPr lang="el-GR" dirty="0" smtClean="0"/>
              <a:t>. </a:t>
            </a:r>
            <a:endParaRPr lang="el-GR" dirty="0" smtClean="0"/>
          </a:p>
          <a:p>
            <a:r>
              <a:rPr lang="el-GR" dirty="0" smtClean="0"/>
              <a:t>Τα </a:t>
            </a:r>
            <a:r>
              <a:rPr lang="el-GR" dirty="0" smtClean="0"/>
              <a:t>τελευταία </a:t>
            </a:r>
            <a:r>
              <a:rPr lang="en-US" dirty="0" smtClean="0"/>
              <a:t>30 </a:t>
            </a:r>
            <a:r>
              <a:rPr lang="el-GR" dirty="0" smtClean="0"/>
              <a:t>χρόνια </a:t>
            </a:r>
            <a:r>
              <a:rPr lang="el-GR" dirty="0" smtClean="0"/>
              <a:t>οι αγορές παραγώγων σε ολόκληρο το κόσμο γιγαντώθηκαν. Υπό αυτές τις συνθήκες το 1999 ιδρύθηκε από το ελληνικό χρηματιστήριο η πρώτη οργανωμένη αγορά παραγώγων στην Ελλάδα το Χρηματιστήριο Παραγώγων Αθηνών. Η διαπραγμάτευση των πρώτων προϊόντων ξεκίνησε τον Αύγουστο του ίδιου έτους.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Τράπεζες </a:t>
            </a:r>
            <a:r>
              <a:rPr lang="el-GR" b="1" dirty="0">
                <a:solidFill>
                  <a:srgbClr val="00B050"/>
                </a:solidFill>
              </a:rPr>
              <a:t>τήρησης περιθωρίου ασφάλισης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8EF2E-087A-4692-81B6-7E88C1DD09D6}" type="slidenum">
              <a:rPr lang="el-GR"/>
              <a:pPr/>
              <a:t>30</a:t>
            </a:fld>
            <a:endParaRPr lang="el-GR"/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dirty="0"/>
              <a:t>Οι Τράπεζες τήρησης περιθωρίου ασφάλισης </a:t>
            </a:r>
            <a:r>
              <a:rPr lang="el-GR" sz="2400" dirty="0"/>
              <a:t>τηρούν τους λογαριασμούς των Τελικών Πελατών που είναι απαραίτητοι για την κατάθεση των περιθωρίων ασφάλισης.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Γενικά οι τράπεζες τήρησης περιθωρίου </a:t>
            </a:r>
            <a:r>
              <a:rPr lang="el-GR" sz="2400" dirty="0" smtClean="0"/>
              <a:t>ασφάλισης:</a:t>
            </a: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Επιτελούν δεσμεύσεις χρηματικών ποσών</a:t>
            </a:r>
          </a:p>
          <a:p>
            <a:pPr>
              <a:lnSpc>
                <a:spcPct val="80000"/>
              </a:lnSpc>
            </a:pP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Αποδεσμεύουν χρηματικά ποσά</a:t>
            </a:r>
          </a:p>
          <a:p>
            <a:pPr>
              <a:lnSpc>
                <a:spcPct val="80000"/>
              </a:lnSpc>
            </a:pP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Δέχονται δεδομένα από την ΕΤ.ΕΚ και αποστέλλουν στοιχεία που αφορούν στους τραπεζικούς λογαριασμούς στην ΕΤ.ΕΚ.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7030A0"/>
                </a:solidFill>
              </a:rPr>
              <a:t>Τελικοί </a:t>
            </a:r>
            <a:r>
              <a:rPr lang="el-GR" b="1" dirty="0">
                <a:solidFill>
                  <a:srgbClr val="7030A0"/>
                </a:solidFill>
              </a:rPr>
              <a:t>Πελάτες</a:t>
            </a:r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971F8-5C0F-40CE-BFCF-E0057709FBF0}" type="slidenum">
              <a:rPr lang="el-GR"/>
              <a:pPr/>
              <a:t>31</a:t>
            </a:fld>
            <a:endParaRPr lang="el-GR"/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indent="0">
              <a:lnSpc>
                <a:spcPct val="150000"/>
              </a:lnSpc>
              <a:buFont typeface="Wingdings" pitchFamily="2" charset="2"/>
              <a:buNone/>
            </a:pPr>
            <a:r>
              <a:rPr lang="el-GR" sz="2000" b="1" dirty="0">
                <a:solidFill>
                  <a:srgbClr val="0070C0"/>
                </a:solidFill>
              </a:rPr>
              <a:t>Οι Τελικοί Πελάτες</a:t>
            </a:r>
            <a:r>
              <a:rPr lang="el-GR" sz="2000" dirty="0">
                <a:solidFill>
                  <a:srgbClr val="0070C0"/>
                </a:solidFill>
              </a:rPr>
              <a:t> είναι όλα τα φυσικά και νομικά πρόσωπα που μπορούν να διενεργούν πράξεις επί παραγώγων. Κάθε Τελικός Πελάτης προκειμένου να διενεργεί πράξεις σε παράγωγα πρέπει:</a:t>
            </a:r>
          </a:p>
          <a:p>
            <a:pPr>
              <a:lnSpc>
                <a:spcPct val="70000"/>
              </a:lnSpc>
            </a:pPr>
            <a:r>
              <a:rPr lang="el-GR" sz="2000" dirty="0"/>
              <a:t>Να έχει Μερίδα και Λογαριασμό Αξιών στο </a:t>
            </a:r>
            <a:r>
              <a:rPr lang="el-GR" sz="2000" dirty="0" err="1"/>
              <a:t>ΣΑΤ</a:t>
            </a:r>
            <a:r>
              <a:rPr lang="el-GR" sz="2000" dirty="0"/>
              <a:t>.</a:t>
            </a:r>
          </a:p>
          <a:p>
            <a:pPr>
              <a:lnSpc>
                <a:spcPct val="70000"/>
              </a:lnSpc>
            </a:pPr>
            <a:endParaRPr lang="el-GR" sz="2000" dirty="0"/>
          </a:p>
          <a:p>
            <a:pPr>
              <a:lnSpc>
                <a:spcPct val="70000"/>
              </a:lnSpc>
            </a:pPr>
            <a:r>
              <a:rPr lang="el-GR" sz="2000" dirty="0"/>
              <a:t>Να συμβληθεί με κάποιο Μέλος του ΧΑ και να αποκτήσει έναν κωδικό συναλλαγών.</a:t>
            </a:r>
          </a:p>
          <a:p>
            <a:pPr>
              <a:lnSpc>
                <a:spcPct val="70000"/>
              </a:lnSpc>
            </a:pPr>
            <a:endParaRPr lang="el-GR" sz="2000" dirty="0"/>
          </a:p>
          <a:p>
            <a:pPr>
              <a:lnSpc>
                <a:spcPct val="70000"/>
              </a:lnSpc>
            </a:pPr>
            <a:r>
              <a:rPr lang="el-GR" sz="2000" dirty="0"/>
              <a:t>Να συμβληθεί με κάποιο Μέλος της ΕΤ.ΕΚ και να αποκτήσει </a:t>
            </a:r>
            <a:r>
              <a:rPr lang="el-GR" sz="2000" dirty="0" smtClean="0"/>
              <a:t> έναν </a:t>
            </a:r>
            <a:r>
              <a:rPr lang="el-GR" sz="2000" dirty="0"/>
              <a:t>κωδικό εκκαθάρισης</a:t>
            </a:r>
          </a:p>
          <a:p>
            <a:pPr>
              <a:lnSpc>
                <a:spcPct val="70000"/>
              </a:lnSpc>
            </a:pPr>
            <a:endParaRPr lang="el-GR" sz="2000" dirty="0"/>
          </a:p>
          <a:p>
            <a:pPr>
              <a:lnSpc>
                <a:spcPct val="70000"/>
              </a:lnSpc>
            </a:pPr>
            <a:r>
              <a:rPr lang="el-GR" sz="2000" dirty="0"/>
              <a:t>Να ανοίξει Ειδικό Χρηματικό Λογαριασμό Κατάθεσης των Περιθωρίων Ασφάλισης σε μία Τράπεζα τήρησης περιθωρίου ασφάλισης.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742094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ΠΑΡΑΓΩΓΑ </a:t>
            </a:r>
            <a:r>
              <a:rPr lang="en-US" sz="2700" b="1" i="1" dirty="0" smtClean="0">
                <a:solidFill>
                  <a:srgbClr val="FF0000"/>
                </a:solidFill>
              </a:rPr>
              <a:t>DERIVATES</a:t>
            </a:r>
            <a:endParaRPr lang="el-GR" sz="2700" b="1" i="1" dirty="0">
              <a:solidFill>
                <a:srgbClr val="FF000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534988" y="1052736"/>
            <a:ext cx="9469052" cy="5472608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• Είναι συμβόλαια </a:t>
            </a:r>
            <a:r>
              <a:rPr lang="en-US" dirty="0" smtClean="0"/>
              <a:t>(</a:t>
            </a:r>
            <a:r>
              <a:rPr lang="en-US" sz="2200" i="1" dirty="0" smtClean="0"/>
              <a:t> </a:t>
            </a:r>
            <a:r>
              <a:rPr lang="el-GR" sz="2200" i="1" dirty="0" smtClean="0">
                <a:solidFill>
                  <a:srgbClr val="0070C0"/>
                </a:solidFill>
              </a:rPr>
              <a:t>μια συμφωνία μεταξύ ατόμων</a:t>
            </a:r>
            <a:r>
              <a:rPr lang="el-GR" sz="2200" i="1" dirty="0" smtClean="0"/>
              <a:t>)</a:t>
            </a:r>
            <a:r>
              <a:rPr lang="el-GR" sz="2200" dirty="0" smtClean="0"/>
              <a:t>των</a:t>
            </a:r>
            <a:r>
              <a:rPr lang="el-GR" sz="2200" i="1" dirty="0" smtClean="0"/>
              <a:t> </a:t>
            </a:r>
            <a:r>
              <a:rPr lang="el-GR" dirty="0" smtClean="0"/>
              <a:t>οποίων η τιμή εξαρτάται </a:t>
            </a:r>
            <a:r>
              <a:rPr lang="el-GR" dirty="0" smtClean="0"/>
              <a:t> (</a:t>
            </a:r>
            <a:r>
              <a:rPr lang="el-GR" sz="2200" b="1" i="1" dirty="0" smtClean="0">
                <a:solidFill>
                  <a:srgbClr val="0070C0"/>
                </a:solidFill>
              </a:rPr>
              <a:t>παράγεται</a:t>
            </a:r>
            <a:r>
              <a:rPr lang="el-GR" dirty="0" smtClean="0"/>
              <a:t>) από </a:t>
            </a:r>
            <a:r>
              <a:rPr lang="el-GR" dirty="0" smtClean="0"/>
              <a:t>τιμή υποκείμενου </a:t>
            </a:r>
            <a:r>
              <a:rPr lang="el-GR" dirty="0" smtClean="0"/>
              <a:t>τίτλου (</a:t>
            </a:r>
            <a:r>
              <a:rPr lang="el-GR" sz="2200" b="1" i="1" dirty="0" smtClean="0">
                <a:solidFill>
                  <a:srgbClr val="0070C0"/>
                </a:solidFill>
              </a:rPr>
              <a:t>περιουσιακού στοιχείου</a:t>
            </a:r>
            <a:r>
              <a:rPr lang="el-GR" dirty="0" smtClean="0"/>
              <a:t>). </a:t>
            </a:r>
          </a:p>
          <a:p>
            <a:r>
              <a:rPr lang="el-GR" dirty="0" smtClean="0"/>
              <a:t>• </a:t>
            </a:r>
            <a:r>
              <a:rPr lang="el-GR" dirty="0" smtClean="0"/>
              <a:t>Υποκείμενος τίτλος: μετοχή, χρηματιστηριακός δείκτης, ομόλογο, μια συναλλαγματική ισοτιμία</a:t>
            </a:r>
            <a:r>
              <a:rPr lang="el-GR" dirty="0" smtClean="0"/>
              <a:t>, δείκτης </a:t>
            </a:r>
            <a:r>
              <a:rPr lang="el-GR" dirty="0" smtClean="0"/>
              <a:t>σε αγαθά πχ. χαλκός, χρυσός, πετρέλαιο κ.α. </a:t>
            </a:r>
            <a:endParaRPr lang="el-GR" dirty="0" smtClean="0"/>
          </a:p>
          <a:p>
            <a:r>
              <a:rPr lang="el-GR" dirty="0" smtClean="0"/>
              <a:t>• </a:t>
            </a:r>
            <a:r>
              <a:rPr lang="el-GR" dirty="0" smtClean="0"/>
              <a:t>Σκοπός: ευκαιρία σε χρηματοπιστωτικά ιδρύματα αλλά και επενδυτές να αντισταθμίσουν τους κινδύνους </a:t>
            </a:r>
            <a:endParaRPr lang="el-GR" dirty="0" smtClean="0"/>
          </a:p>
          <a:p>
            <a:r>
              <a:rPr lang="el-GR" dirty="0" smtClean="0"/>
              <a:t>• </a:t>
            </a:r>
            <a:r>
              <a:rPr lang="el-GR" dirty="0" smtClean="0"/>
              <a:t>Αγορά: αντισταθμιστές κινδύνου (</a:t>
            </a:r>
            <a:r>
              <a:rPr lang="el-GR" dirty="0" err="1" smtClean="0"/>
              <a:t>Hedgers</a:t>
            </a:r>
            <a:r>
              <a:rPr lang="el-GR" dirty="0" smtClean="0"/>
              <a:t>) και επενδυτές που ακολουθούν κερδοσκοπικές στρατηγικές (</a:t>
            </a:r>
            <a:r>
              <a:rPr lang="el-GR" dirty="0" err="1" smtClean="0"/>
              <a:t>Speculators</a:t>
            </a:r>
            <a:r>
              <a:rPr lang="el-GR" dirty="0" smtClean="0"/>
              <a:t>).</a:t>
            </a:r>
          </a:p>
          <a:p>
            <a:r>
              <a:rPr lang="el-GR" dirty="0" smtClean="0"/>
              <a:t> </a:t>
            </a:r>
            <a:r>
              <a:rPr lang="el-GR" dirty="0" smtClean="0"/>
              <a:t>• </a:t>
            </a:r>
            <a:r>
              <a:rPr lang="el-GR" dirty="0" err="1" smtClean="0"/>
              <a:t>Kαταρτίζονται</a:t>
            </a:r>
            <a:r>
              <a:rPr lang="el-GR" dirty="0" smtClean="0"/>
              <a:t> μεταξύ ενός μέλους και της οργανωμένης αγοράς άρα πιστωτικός κίνδυνος συναλλαγής αναλαμβάνεται από την αγορά (</a:t>
            </a:r>
            <a:r>
              <a:rPr lang="el-GR" dirty="0" err="1" smtClean="0"/>
              <a:t>clearing</a:t>
            </a:r>
            <a:r>
              <a:rPr lang="el-GR" dirty="0" smtClean="0"/>
              <a:t> </a:t>
            </a:r>
            <a:r>
              <a:rPr lang="el-GR" dirty="0" err="1" smtClean="0"/>
              <a:t>house</a:t>
            </a:r>
            <a:r>
              <a:rPr lang="el-GR" dirty="0" smtClean="0"/>
              <a:t>). </a:t>
            </a:r>
            <a:endParaRPr lang="el-GR" dirty="0" smtClean="0"/>
          </a:p>
          <a:p>
            <a:r>
              <a:rPr lang="el-GR" dirty="0" smtClean="0"/>
              <a:t>• </a:t>
            </a:r>
            <a:r>
              <a:rPr lang="el-GR" dirty="0" smtClean="0"/>
              <a:t>Οργανωμένες αγορές Παραγώγων: πχ. </a:t>
            </a:r>
            <a:r>
              <a:rPr lang="el-GR" dirty="0" err="1" smtClean="0"/>
              <a:t>London</a:t>
            </a:r>
            <a:r>
              <a:rPr lang="el-GR" dirty="0" smtClean="0"/>
              <a:t> </a:t>
            </a:r>
            <a:r>
              <a:rPr lang="el-GR" dirty="0" err="1" smtClean="0"/>
              <a:t>International</a:t>
            </a:r>
            <a:r>
              <a:rPr lang="el-GR" dirty="0" smtClean="0"/>
              <a:t> </a:t>
            </a:r>
            <a:r>
              <a:rPr lang="el-GR" dirty="0" err="1" smtClean="0"/>
              <a:t>Financial</a:t>
            </a:r>
            <a:r>
              <a:rPr lang="el-GR" dirty="0" smtClean="0"/>
              <a:t> </a:t>
            </a:r>
            <a:r>
              <a:rPr lang="el-GR" dirty="0" err="1" smtClean="0"/>
              <a:t>Future</a:t>
            </a:r>
            <a:r>
              <a:rPr lang="el-GR" dirty="0" smtClean="0"/>
              <a:t> Exchange (LIFFE) και </a:t>
            </a:r>
            <a:r>
              <a:rPr lang="el-GR" dirty="0" err="1" smtClean="0"/>
              <a:t>Chicago</a:t>
            </a:r>
            <a:r>
              <a:rPr lang="el-GR" dirty="0" smtClean="0"/>
              <a:t> </a:t>
            </a:r>
            <a:r>
              <a:rPr lang="el-GR" dirty="0" err="1" smtClean="0"/>
              <a:t>Board</a:t>
            </a:r>
            <a:r>
              <a:rPr lang="el-GR" dirty="0" smtClean="0"/>
              <a:t> </a:t>
            </a:r>
            <a:r>
              <a:rPr lang="el-GR" dirty="0" err="1" smtClean="0"/>
              <a:t>of</a:t>
            </a:r>
            <a:r>
              <a:rPr lang="el-GR" dirty="0" smtClean="0"/>
              <a:t> </a:t>
            </a:r>
            <a:r>
              <a:rPr lang="el-GR" dirty="0" err="1" smtClean="0"/>
              <a:t>Trade</a:t>
            </a:r>
            <a:r>
              <a:rPr lang="el-GR" dirty="0" smtClean="0"/>
              <a:t> (CBOT). </a:t>
            </a:r>
            <a:endParaRPr lang="en-US" dirty="0" smtClean="0"/>
          </a:p>
          <a:p>
            <a:r>
              <a:rPr lang="el-GR" dirty="0" smtClean="0"/>
              <a:t>• </a:t>
            </a:r>
            <a:r>
              <a:rPr lang="el-GR" b="1" dirty="0" smtClean="0">
                <a:solidFill>
                  <a:srgbClr val="FF0000"/>
                </a:solidFill>
              </a:rPr>
              <a:t>Επιτροπή Κεφαλαιαγοράς: έλεγχος και εποπτεία 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>
                <a:solidFill>
                  <a:srgbClr val="0070C0"/>
                </a:solidFill>
              </a:rPr>
              <a:t>ΧΡΗΣΕΙΣ ΠΑΡΑΓΩΓΩΝ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Οι κυριότεροι λόγοι 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Διαχείριση κινδύνου </a:t>
            </a:r>
            <a:r>
              <a:rPr lang="el-GR" sz="2000" i="1" dirty="0" smtClean="0"/>
              <a:t>( μείωση / αντιστάθμιση) π.χ. ασφάλεια  αυτοκινήτου</a:t>
            </a:r>
            <a:r>
              <a:rPr lang="en-US" sz="2000" i="1" dirty="0" smtClean="0"/>
              <a:t>= </a:t>
            </a:r>
            <a:r>
              <a:rPr lang="el-GR" sz="2000" i="1" dirty="0" smtClean="0"/>
              <a:t>στοίχημα εάν θα έχει κάποιος ένα ατύχημα…..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Κερδοσκοπία </a:t>
            </a:r>
            <a:r>
              <a:rPr lang="el-GR" sz="1800" i="1" dirty="0" smtClean="0"/>
              <a:t>( παρέχουν έναν ιδιαίτερο τρόπο μοχλευμένης επένδυσης, δηλ. το  ΕΝΔΕΧΟΜΕΝΟ Κ/Ζ πιθανόν να είναι εξαιρετικά μεγάλο  σε σχέση με το αρχικό ύψος επένδυσης)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Μείωση του κόστους των συναλλαγών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Ρυθμιστική Εξισορροπητική Αγοραπωλησία</a:t>
            </a:r>
            <a:r>
              <a:rPr lang="el-GR" sz="2000" i="1" dirty="0" smtClean="0"/>
              <a:t> ( παρέχουν μια εναλλακτική λύση &amp; επομένως αυξάνουν τις επιλογές των επενδυτών)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70609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</a:rPr>
              <a:t>Προθεσμιακές Πράξεις (</a:t>
            </a:r>
            <a:r>
              <a:rPr lang="el-GR" dirty="0" err="1" smtClean="0">
                <a:solidFill>
                  <a:srgbClr val="FF0000"/>
                </a:solidFill>
              </a:rPr>
              <a:t>Forwards</a:t>
            </a:r>
            <a:r>
              <a:rPr lang="el-GR" dirty="0" smtClean="0">
                <a:solidFill>
                  <a:srgbClr val="FF0000"/>
                </a:solidFill>
              </a:rPr>
              <a:t>)</a:t>
            </a:r>
            <a:r>
              <a:rPr lang="el-GR" sz="4900" dirty="0" smtClean="0">
                <a:solidFill>
                  <a:srgbClr val="00CCFF"/>
                </a:solidFill>
              </a:rPr>
              <a:t> </a:t>
            </a:r>
            <a:r>
              <a:rPr lang="en-US" sz="4900" b="1" dirty="0" smtClean="0">
                <a:solidFill>
                  <a:srgbClr val="00B050"/>
                </a:solidFill>
              </a:rPr>
              <a:t>OTC</a:t>
            </a:r>
            <a:endParaRPr lang="el-GR" sz="4900" b="1" dirty="0">
              <a:solidFill>
                <a:srgbClr val="00B05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4968" y="944724"/>
            <a:ext cx="9721080" cy="55086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b="1" dirty="0" smtClean="0">
                <a:solidFill>
                  <a:srgbClr val="0070C0"/>
                </a:solidFill>
              </a:rPr>
              <a:t>• </a:t>
            </a:r>
            <a:r>
              <a:rPr lang="el-GR" b="1" dirty="0" smtClean="0">
                <a:solidFill>
                  <a:srgbClr val="0070C0"/>
                </a:solidFill>
              </a:rPr>
              <a:t>Συμφωνία μεταξύ δυο αντισυμβαλλόμενων σήμερα για διενέργεια οικονομικής συναλλαγής </a:t>
            </a:r>
            <a:r>
              <a:rPr lang="el-GR" sz="1900" b="1" i="1" dirty="0" smtClean="0">
                <a:solidFill>
                  <a:srgbClr val="0070C0"/>
                </a:solidFill>
              </a:rPr>
              <a:t>(αγορά ή πώληση) </a:t>
            </a:r>
            <a:r>
              <a:rPr lang="el-GR" b="1" dirty="0" smtClean="0">
                <a:solidFill>
                  <a:srgbClr val="0070C0"/>
                </a:solidFill>
              </a:rPr>
              <a:t>σε συγκεκριμένη στιγμή στο </a:t>
            </a:r>
            <a:r>
              <a:rPr lang="el-GR" b="1" dirty="0" smtClean="0">
                <a:solidFill>
                  <a:srgbClr val="0070C0"/>
                </a:solidFill>
              </a:rPr>
              <a:t>μέλλον&amp; σε συγκεκριμένη τιμή </a:t>
            </a:r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dirty="0" smtClean="0">
                <a:solidFill>
                  <a:srgbClr val="C00000"/>
                </a:solidFill>
              </a:rPr>
              <a:t>Το μέλος που θα αγοράσει το προϊόν: θέση αγοράς (</a:t>
            </a:r>
            <a:r>
              <a:rPr lang="el-GR" dirty="0" err="1" smtClean="0">
                <a:solidFill>
                  <a:srgbClr val="C00000"/>
                </a:solidFill>
              </a:rPr>
              <a:t>long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err="1" smtClean="0">
                <a:solidFill>
                  <a:srgbClr val="C00000"/>
                </a:solidFill>
              </a:rPr>
              <a:t>position</a:t>
            </a:r>
            <a:r>
              <a:rPr lang="el-GR" dirty="0" smtClean="0">
                <a:solidFill>
                  <a:srgbClr val="C00000"/>
                </a:solidFill>
              </a:rPr>
              <a:t>) </a:t>
            </a:r>
            <a:endParaRPr lang="el-G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dirty="0" smtClean="0">
                <a:solidFill>
                  <a:srgbClr val="C00000"/>
                </a:solidFill>
              </a:rPr>
              <a:t>• </a:t>
            </a:r>
            <a:r>
              <a:rPr lang="el-GR" dirty="0" smtClean="0">
                <a:solidFill>
                  <a:srgbClr val="C00000"/>
                </a:solidFill>
              </a:rPr>
              <a:t>Tο μέλος που θα πωλήσει το προϊόν: θέση πώλησης (</a:t>
            </a:r>
            <a:r>
              <a:rPr lang="el-GR" dirty="0" err="1" smtClean="0">
                <a:solidFill>
                  <a:srgbClr val="C00000"/>
                </a:solidFill>
              </a:rPr>
              <a:t>short</a:t>
            </a:r>
            <a:r>
              <a:rPr lang="el-GR" dirty="0" smtClean="0">
                <a:solidFill>
                  <a:srgbClr val="C00000"/>
                </a:solidFill>
              </a:rPr>
              <a:t> </a:t>
            </a:r>
            <a:r>
              <a:rPr lang="el-GR" dirty="0" err="1" smtClean="0">
                <a:solidFill>
                  <a:srgbClr val="C00000"/>
                </a:solidFill>
              </a:rPr>
              <a:t>position</a:t>
            </a:r>
            <a:r>
              <a:rPr lang="el-GR" dirty="0" smtClean="0">
                <a:solidFill>
                  <a:srgbClr val="C00000"/>
                </a:solidFill>
              </a:rPr>
              <a:t>). </a:t>
            </a:r>
            <a:endParaRPr lang="el-GR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sz="2200" i="1" dirty="0" smtClean="0"/>
              <a:t>Στο προθεσμιακό συμβόλαιο που υπογράφει </a:t>
            </a:r>
            <a:r>
              <a:rPr lang="el-GR" sz="2200" i="1" dirty="0" smtClean="0"/>
              <a:t>ένας εισαγωγέας </a:t>
            </a:r>
            <a:r>
              <a:rPr lang="el-GR" sz="2200" i="1" dirty="0" smtClean="0"/>
              <a:t>από Αμερική με την τράπεζα του, η τελευταία συμφωνεί να πουλήσει μετά από 6 μήνες 1.000.000 δολάρια στη τιμή των </a:t>
            </a:r>
            <a:r>
              <a:rPr lang="el-GR" sz="2200" i="1" dirty="0" smtClean="0">
                <a:solidFill>
                  <a:srgbClr val="C00000"/>
                </a:solidFill>
              </a:rPr>
              <a:t>0,76 ευρώ ανά δολάριο</a:t>
            </a:r>
            <a:r>
              <a:rPr lang="el-GR" sz="2200" i="1" dirty="0" smtClean="0"/>
              <a:t>. </a:t>
            </a:r>
            <a:endParaRPr lang="el-GR" sz="2200" i="1" dirty="0" smtClean="0"/>
          </a:p>
          <a:p>
            <a:pPr>
              <a:buNone/>
            </a:pPr>
            <a:r>
              <a:rPr lang="el-GR" sz="2200" b="1" i="1" dirty="0" smtClean="0"/>
              <a:t>Έμπορος = θέση </a:t>
            </a:r>
            <a:r>
              <a:rPr lang="el-GR" sz="2200" b="1" i="1" dirty="0" err="1" smtClean="0"/>
              <a:t>long</a:t>
            </a:r>
            <a:r>
              <a:rPr lang="el-GR" sz="2200" b="1" i="1" dirty="0" smtClean="0"/>
              <a:t> στο συμβόλαιο, </a:t>
            </a:r>
            <a:endParaRPr lang="el-GR" sz="2200" b="1" i="1" dirty="0" smtClean="0"/>
          </a:p>
          <a:p>
            <a:pPr>
              <a:buNone/>
            </a:pPr>
            <a:r>
              <a:rPr lang="el-GR" sz="2200" b="1" i="1" dirty="0" smtClean="0"/>
              <a:t>χρηματοπιστωτικό ίδρυμα = </a:t>
            </a:r>
            <a:r>
              <a:rPr lang="el-GR" sz="2200" b="1" i="1" dirty="0" smtClean="0"/>
              <a:t>θέση </a:t>
            </a:r>
            <a:r>
              <a:rPr lang="el-GR" sz="2200" b="1" i="1" dirty="0" err="1" smtClean="0"/>
              <a:t>short</a:t>
            </a:r>
            <a:r>
              <a:rPr lang="el-GR" sz="2200" b="1" i="1" dirty="0" smtClean="0"/>
              <a:t> στο συμβόλαιο</a:t>
            </a:r>
            <a:r>
              <a:rPr lang="el-GR" sz="2200" b="1" i="1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r>
              <a:rPr lang="el-GR" dirty="0" smtClean="0"/>
              <a:t>• Φοβάται ο έμπορος άνοδο δολαρίου και θα πρέπει να δώσει περισσότερα ευρώ για να αγοράσει το 1.000.000 δολάρια.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• Οι Τράπεζες </a:t>
            </a:r>
            <a:r>
              <a:rPr lang="el-GR" dirty="0" smtClean="0"/>
              <a:t>κερδίζουν </a:t>
            </a:r>
            <a:r>
              <a:rPr lang="el-GR" dirty="0" smtClean="0"/>
              <a:t>από την διαφορά </a:t>
            </a:r>
            <a:r>
              <a:rPr lang="el-GR" dirty="0" smtClean="0"/>
              <a:t>μεταξύ τρέχουσας και προθεσμιακής τιμής το εύρος δηλαδή τιμών μεταξύ αγοράς και πώλησης.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922114"/>
          </a:xfrm>
        </p:spPr>
        <p:txBody>
          <a:bodyPr>
            <a:noAutofit/>
          </a:bodyPr>
          <a:lstStyle/>
          <a:p>
            <a:r>
              <a:rPr lang="el-GR" sz="3200" b="1" dirty="0" smtClean="0">
                <a:solidFill>
                  <a:srgbClr val="C00000"/>
                </a:solidFill>
              </a:rPr>
              <a:t>Συμβόλαια Μελλοντικής Εκπλήρωσης ΣΜΕ (</a:t>
            </a:r>
            <a:r>
              <a:rPr lang="el-GR" sz="3200" b="1" dirty="0" err="1" smtClean="0">
                <a:solidFill>
                  <a:srgbClr val="C00000"/>
                </a:solidFill>
              </a:rPr>
              <a:t>Futures</a:t>
            </a:r>
            <a:r>
              <a:rPr lang="el-GR" sz="3200" b="1" dirty="0" smtClean="0">
                <a:solidFill>
                  <a:srgbClr val="C00000"/>
                </a:solidFill>
              </a:rPr>
              <a:t>)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l-GR" sz="3200" b="1" dirty="0" smtClean="0">
                <a:solidFill>
                  <a:srgbClr val="C00000"/>
                </a:solidFill>
              </a:rPr>
              <a:t>                                            </a:t>
            </a:r>
            <a:r>
              <a:rPr lang="en-US" sz="3200" b="1" dirty="0" smtClean="0">
                <a:solidFill>
                  <a:srgbClr val="00B050"/>
                </a:solidFill>
                <a:latin typeface="AR CENA" pitchFamily="2" charset="0"/>
              </a:rPr>
              <a:t>X</a:t>
            </a:r>
            <a:r>
              <a:rPr lang="el-GR" sz="3200" b="1" dirty="0" smtClean="0">
                <a:solidFill>
                  <a:srgbClr val="00B050"/>
                </a:solidFill>
              </a:rPr>
              <a:t>Ρ</a:t>
            </a:r>
            <a:r>
              <a:rPr lang="en-US" sz="3200" b="1" dirty="0" smtClean="0">
                <a:solidFill>
                  <a:srgbClr val="00B050"/>
                </a:solidFill>
                <a:latin typeface="AR CENA" pitchFamily="2" charset="0"/>
              </a:rPr>
              <a:t>HMATI</a:t>
            </a:r>
            <a:r>
              <a:rPr lang="el-GR" sz="3200" b="1" dirty="0" smtClean="0">
                <a:solidFill>
                  <a:srgbClr val="00B050"/>
                </a:solidFill>
              </a:rPr>
              <a:t>Σ</a:t>
            </a:r>
            <a:r>
              <a:rPr lang="en-US" sz="3200" b="1" dirty="0" smtClean="0">
                <a:solidFill>
                  <a:srgbClr val="00B050"/>
                </a:solidFill>
                <a:latin typeface="AR CENA" pitchFamily="2" charset="0"/>
              </a:rPr>
              <a:t>TH</a:t>
            </a:r>
            <a:r>
              <a:rPr lang="el-GR" sz="3200" b="1" dirty="0" smtClean="0">
                <a:solidFill>
                  <a:srgbClr val="00B050"/>
                </a:solidFill>
              </a:rPr>
              <a:t>Ρ</a:t>
            </a:r>
            <a:r>
              <a:rPr lang="en-US" sz="3200" b="1" dirty="0" smtClean="0">
                <a:solidFill>
                  <a:srgbClr val="00B050"/>
                </a:solidFill>
                <a:latin typeface="AR CENA" pitchFamily="2" charset="0"/>
              </a:rPr>
              <a:t>IO</a:t>
            </a:r>
            <a:endParaRPr lang="el-GR" sz="3200" b="1" dirty="0">
              <a:solidFill>
                <a:srgbClr val="00B05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90972" y="1160748"/>
            <a:ext cx="9721080" cy="52925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• </a:t>
            </a:r>
            <a:r>
              <a:rPr lang="el-GR" dirty="0" smtClean="0"/>
              <a:t>Δεσμευτική συμφωνία δύο μελών, το ένα υπόσχεται να αγοράσει (θέση </a:t>
            </a:r>
            <a:r>
              <a:rPr lang="el-GR" dirty="0" err="1" smtClean="0"/>
              <a:t>long</a:t>
            </a:r>
            <a:r>
              <a:rPr lang="el-GR" dirty="0" smtClean="0"/>
              <a:t>) και το άλλο να πωλήσει (θέση </a:t>
            </a:r>
            <a:r>
              <a:rPr lang="el-GR" dirty="0" err="1" smtClean="0"/>
              <a:t>short</a:t>
            </a:r>
            <a:r>
              <a:rPr lang="el-GR" dirty="0" smtClean="0"/>
              <a:t>) </a:t>
            </a:r>
            <a:r>
              <a:rPr lang="el-GR" u="sng" dirty="0" smtClean="0"/>
              <a:t>συγκεκριμένη ποσότητα ενός προϊόντος σε καθορισμένη τιμή, σε συγκεκριμένη μελλοντική ημερομηνία, </a:t>
            </a:r>
            <a:r>
              <a:rPr lang="el-GR" dirty="0" smtClean="0"/>
              <a:t>τυποποιημένα συμβόλαια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dirty="0" smtClean="0"/>
              <a:t>Οι δύο αντισυμβαλλόμενοι καταθέτουν εγγύησης (μέρος της αξίας της συναλλαγής) σε συγκεκριμένο λογαριασμό περιθωρίου (margin account) που τους ανοίγει η χρηματιστηριακή εταιρία τους.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dirty="0" smtClean="0"/>
              <a:t>Μικρότερος πιστωτικός κίνδυνος από τις προθεσμιακές πράξεις διότι κάθε μέρα αποτίμηση και </a:t>
            </a:r>
            <a:r>
              <a:rPr lang="el-GR" dirty="0" err="1" smtClean="0"/>
              <a:t>marking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market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274638"/>
            <a:ext cx="8743950" cy="850106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rgbClr val="C00000"/>
                </a:solidFill>
              </a:rPr>
              <a:t>Δικαιώματα Προαίρεσης </a:t>
            </a:r>
            <a:r>
              <a:rPr lang="el-GR" dirty="0" smtClean="0">
                <a:solidFill>
                  <a:srgbClr val="C00000"/>
                </a:solidFill>
              </a:rPr>
              <a:t>(Options</a:t>
            </a:r>
            <a:r>
              <a:rPr lang="el-GR" dirty="0" smtClean="0">
                <a:solidFill>
                  <a:srgbClr val="C00000"/>
                </a:solidFill>
              </a:rPr>
              <a:t>)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4968" y="1124744"/>
            <a:ext cx="9685076" cy="52565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l-GR" dirty="0" smtClean="0"/>
              <a:t>• σε μετοχές. Το 1973 πρώτη φορά σε οργανωμένο χρηματιστήριο.</a:t>
            </a:r>
          </a:p>
          <a:p>
            <a:r>
              <a:rPr lang="el-GR" dirty="0" smtClean="0"/>
              <a:t>Διμερές συμβόλαιο: αγοραστής διατηρεί </a:t>
            </a:r>
            <a:r>
              <a:rPr lang="el-GR" dirty="0" smtClean="0">
                <a:solidFill>
                  <a:srgbClr val="00B050"/>
                </a:solidFill>
              </a:rPr>
              <a:t>δικαίωμα και όχι υποχρέωση</a:t>
            </a:r>
            <a:r>
              <a:rPr lang="el-GR" dirty="0" smtClean="0"/>
              <a:t>, εντός συγκεκριμένου χρονικού διαστήματος να αγοράσει ή και να πωλήσει ορισμένο αριθμό υποκείμενου τίτλου, σε μελλοντική ημερομηνία και προκαθορισμένη, τιμή εξάσκησης (</a:t>
            </a:r>
            <a:r>
              <a:rPr lang="el-GR" dirty="0" err="1" smtClean="0"/>
              <a:t>exercise</a:t>
            </a:r>
            <a:r>
              <a:rPr lang="el-GR" dirty="0" smtClean="0"/>
              <a:t> </a:t>
            </a:r>
            <a:r>
              <a:rPr lang="el-GR" dirty="0" err="1" smtClean="0"/>
              <a:t>price</a:t>
            </a:r>
            <a:r>
              <a:rPr lang="el-GR" dirty="0" smtClean="0"/>
              <a:t>) </a:t>
            </a:r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dirty="0" smtClean="0"/>
              <a:t>Διάκριση: </a:t>
            </a:r>
            <a:r>
              <a:rPr lang="el-GR" dirty="0" smtClean="0">
                <a:solidFill>
                  <a:srgbClr val="C00000"/>
                </a:solidFill>
              </a:rPr>
              <a:t>δικαιώματα</a:t>
            </a:r>
            <a:r>
              <a:rPr lang="el-GR" dirty="0" smtClean="0">
                <a:solidFill>
                  <a:srgbClr val="C00000"/>
                </a:solidFill>
              </a:rPr>
              <a:t> Προαίρεσης </a:t>
            </a:r>
            <a:r>
              <a:rPr lang="el-GR" dirty="0" smtClean="0">
                <a:solidFill>
                  <a:srgbClr val="C00000"/>
                </a:solidFill>
              </a:rPr>
              <a:t>αγοράς </a:t>
            </a:r>
            <a:r>
              <a:rPr lang="el-GR" dirty="0" smtClean="0"/>
              <a:t>(</a:t>
            </a:r>
            <a:r>
              <a:rPr lang="el-GR" dirty="0" err="1" smtClean="0"/>
              <a:t>call</a:t>
            </a:r>
            <a:r>
              <a:rPr lang="el-GR" dirty="0" smtClean="0"/>
              <a:t> </a:t>
            </a:r>
            <a:r>
              <a:rPr lang="el-GR" dirty="0" err="1" smtClean="0"/>
              <a:t>options</a:t>
            </a:r>
            <a:r>
              <a:rPr lang="el-GR" dirty="0" smtClean="0"/>
              <a:t>) και </a:t>
            </a:r>
            <a:r>
              <a:rPr lang="el-GR" dirty="0" smtClean="0">
                <a:solidFill>
                  <a:srgbClr val="00B050"/>
                </a:solidFill>
              </a:rPr>
              <a:t>δικαιώματα</a:t>
            </a:r>
            <a:r>
              <a:rPr lang="el-GR" dirty="0" smtClean="0">
                <a:solidFill>
                  <a:srgbClr val="00B050"/>
                </a:solidFill>
              </a:rPr>
              <a:t> Προαίρεσης </a:t>
            </a:r>
            <a:r>
              <a:rPr lang="el-GR" dirty="0" smtClean="0">
                <a:solidFill>
                  <a:srgbClr val="00B050"/>
                </a:solidFill>
              </a:rPr>
              <a:t>πώλησης </a:t>
            </a:r>
            <a:r>
              <a:rPr lang="el-GR" dirty="0" smtClean="0"/>
              <a:t>(</a:t>
            </a:r>
            <a:r>
              <a:rPr lang="el-GR" dirty="0" err="1" smtClean="0"/>
              <a:t>put</a:t>
            </a:r>
            <a:r>
              <a:rPr lang="el-GR" dirty="0" smtClean="0"/>
              <a:t> </a:t>
            </a:r>
            <a:r>
              <a:rPr lang="el-GR" dirty="0" err="1" smtClean="0"/>
              <a:t>options</a:t>
            </a:r>
            <a:r>
              <a:rPr lang="el-GR" dirty="0" smtClean="0"/>
              <a:t>).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• </a:t>
            </a:r>
            <a:r>
              <a:rPr lang="el-GR" dirty="0" err="1" smtClean="0"/>
              <a:t>Aυτός</a:t>
            </a:r>
            <a:r>
              <a:rPr lang="el-GR" dirty="0" smtClean="0"/>
              <a:t> που αποφασίζει για εξάσκηση ή μη δικαιώματος: αγοραστής του </a:t>
            </a:r>
            <a:r>
              <a:rPr lang="el-GR" dirty="0" err="1" smtClean="0"/>
              <a:t>call</a:t>
            </a:r>
            <a:r>
              <a:rPr lang="el-GR" dirty="0" smtClean="0"/>
              <a:t> ή του </a:t>
            </a:r>
            <a:r>
              <a:rPr lang="el-GR" dirty="0" err="1" smtClean="0"/>
              <a:t>put</a:t>
            </a:r>
            <a:r>
              <a:rPr lang="el-GR" dirty="0" smtClean="0"/>
              <a:t> (</a:t>
            </a:r>
            <a:r>
              <a:rPr lang="el-GR" dirty="0" err="1" smtClean="0"/>
              <a:t>one</a:t>
            </a:r>
            <a:r>
              <a:rPr lang="el-GR" dirty="0" smtClean="0"/>
              <a:t> </a:t>
            </a:r>
            <a:r>
              <a:rPr lang="el-GR" dirty="0" err="1" smtClean="0"/>
              <a:t>way</a:t>
            </a:r>
            <a:r>
              <a:rPr lang="el-GR" dirty="0" smtClean="0"/>
              <a:t> </a:t>
            </a:r>
            <a:r>
              <a:rPr lang="el-GR" dirty="0" err="1" smtClean="0"/>
              <a:t>commitment</a:t>
            </a:r>
            <a:r>
              <a:rPr lang="el-GR" dirty="0" smtClean="0"/>
              <a:t>) ενώ ο εκδότης (</a:t>
            </a:r>
            <a:r>
              <a:rPr lang="el-GR" dirty="0" err="1" smtClean="0"/>
              <a:t>writer</a:t>
            </a:r>
            <a:r>
              <a:rPr lang="el-GR" dirty="0" smtClean="0"/>
              <a:t> </a:t>
            </a:r>
            <a:r>
              <a:rPr lang="el-GR" dirty="0" err="1" smtClean="0"/>
              <a:t>of</a:t>
            </a:r>
            <a:r>
              <a:rPr lang="el-GR" dirty="0" smtClean="0"/>
              <a:t> a </a:t>
            </a:r>
            <a:r>
              <a:rPr lang="el-GR" dirty="0" err="1" smtClean="0"/>
              <a:t>call</a:t>
            </a:r>
            <a:r>
              <a:rPr lang="el-GR" dirty="0" smtClean="0"/>
              <a:t>) πρέπει να ανταποκριθεί στην απόφαση του αγοραστή και να προβεί στην πώληση ή την αγορά του χρηματοοικονομικού προϊόντος είτε πρόκειται για δικαίωμα αγοράς είτε για δικαίωμα πώλησης αντίστοιχα. (ενώ </a:t>
            </a:r>
            <a:r>
              <a:rPr lang="el-GR" dirty="0" err="1" smtClean="0"/>
              <a:t>forwards</a:t>
            </a:r>
            <a:r>
              <a:rPr lang="el-GR" dirty="0" smtClean="0"/>
              <a:t>: </a:t>
            </a:r>
            <a:r>
              <a:rPr lang="el-GR" dirty="0" err="1" smtClean="0"/>
              <a:t>two</a:t>
            </a:r>
            <a:r>
              <a:rPr lang="el-GR" dirty="0" smtClean="0"/>
              <a:t>-</a:t>
            </a:r>
            <a:r>
              <a:rPr lang="el-GR" dirty="0" err="1" smtClean="0"/>
              <a:t>way</a:t>
            </a:r>
            <a:r>
              <a:rPr lang="el-GR" dirty="0" smtClean="0"/>
              <a:t> </a:t>
            </a:r>
            <a:r>
              <a:rPr lang="el-GR" dirty="0" err="1" smtClean="0"/>
              <a:t>commitment</a:t>
            </a:r>
            <a:r>
              <a:rPr lang="el-GR" dirty="0" smtClean="0"/>
              <a:t>). </a:t>
            </a:r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28700" y="188640"/>
            <a:ext cx="8651304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>
                <a:solidFill>
                  <a:srgbClr val="0070C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ΣΥΜΒΟΛΑΙΑ ΑΝΤΑΛΛΑΓΗΣ (SWAPS)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9B230-21DE-431D-9056-8AE4C30FCC04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4968" y="908720"/>
            <a:ext cx="9685076" cy="5400600"/>
          </a:xfrm>
        </p:spPr>
        <p:txBody>
          <a:bodyPr>
            <a:normAutofit/>
          </a:bodyPr>
          <a:lstStyle/>
          <a:p>
            <a:r>
              <a:rPr lang="el-GR" dirty="0" smtClean="0"/>
              <a:t>Είναι χρηματοοικονομικά παράγωγα στην </a:t>
            </a:r>
            <a:r>
              <a:rPr lang="el-GR" b="1" dirty="0" smtClean="0">
                <a:solidFill>
                  <a:srgbClr val="00B050"/>
                </a:solidFill>
              </a:rPr>
              <a:t>OTC αγορά</a:t>
            </a:r>
            <a:r>
              <a:rPr lang="el-GR" dirty="0" smtClean="0"/>
              <a:t>, υπογράφονται μεταξύ δυο συμβαλλόμενων </a:t>
            </a:r>
            <a:r>
              <a:rPr lang="el-GR" dirty="0" smtClean="0"/>
              <a:t>μερών  </a:t>
            </a:r>
            <a:r>
              <a:rPr lang="el-GR" sz="2000" dirty="0" smtClean="0"/>
              <a:t>( επιχειρήσεις</a:t>
            </a:r>
            <a:r>
              <a:rPr lang="el-GR" dirty="0" smtClean="0"/>
              <a:t>), </a:t>
            </a:r>
            <a:r>
              <a:rPr lang="el-GR" dirty="0" smtClean="0"/>
              <a:t>εκφράζουν συμφωνία να ανταλλάξουν </a:t>
            </a:r>
            <a:r>
              <a:rPr lang="el-GR" b="1" dirty="0" smtClean="0">
                <a:solidFill>
                  <a:srgbClr val="7030A0"/>
                </a:solidFill>
              </a:rPr>
              <a:t>χρηματικές ροές </a:t>
            </a:r>
            <a:r>
              <a:rPr lang="el-GR" dirty="0" smtClean="0"/>
              <a:t>για προκαθορισμένο διάστημα </a:t>
            </a:r>
            <a:endParaRPr lang="el-GR" dirty="0" smtClean="0"/>
          </a:p>
          <a:p>
            <a:r>
              <a:rPr lang="el-GR" dirty="0" smtClean="0"/>
              <a:t> </a:t>
            </a:r>
            <a:r>
              <a:rPr lang="el-GR" dirty="0" smtClean="0"/>
              <a:t>Τουλάχιστον μια από τις δυο χρηματικές ροές δημιουργείται από μεταβλητή, η τιμή της οποίας δεν είναι γνωστή εκ των προτέρων πχ. επιτόκιο, συναλλαγματική ισοτιμία, τιμή μιας μετοχής. </a:t>
            </a:r>
            <a:endParaRPr lang="el-GR" dirty="0" smtClean="0"/>
          </a:p>
          <a:p>
            <a:r>
              <a:rPr lang="el-GR" dirty="0" smtClean="0">
                <a:solidFill>
                  <a:srgbClr val="0070C0"/>
                </a:solidFill>
              </a:rPr>
              <a:t>ΕΙΔΗ </a:t>
            </a:r>
            <a:r>
              <a:rPr lang="el-GR" dirty="0" smtClean="0">
                <a:solidFill>
                  <a:srgbClr val="0070C0"/>
                </a:solidFill>
              </a:rPr>
              <a:t>SWAPS: </a:t>
            </a:r>
            <a:endParaRPr lang="el-GR" dirty="0" smtClean="0">
              <a:solidFill>
                <a:srgbClr val="0070C0"/>
              </a:solidFill>
            </a:endParaRPr>
          </a:p>
          <a:p>
            <a:r>
              <a:rPr lang="el-GR" dirty="0" smtClean="0"/>
              <a:t>• </a:t>
            </a:r>
            <a:r>
              <a:rPr lang="el-GR" dirty="0" smtClean="0"/>
              <a:t>Ανταλλαγές επιτοκίων (</a:t>
            </a:r>
            <a:r>
              <a:rPr lang="el-GR" dirty="0" err="1" smtClean="0"/>
              <a:t>Interest</a:t>
            </a:r>
            <a:r>
              <a:rPr lang="el-GR" dirty="0" smtClean="0"/>
              <a:t> </a:t>
            </a:r>
            <a:r>
              <a:rPr lang="el-GR" dirty="0" err="1" smtClean="0"/>
              <a:t>Rate</a:t>
            </a:r>
            <a:r>
              <a:rPr lang="el-GR" dirty="0" smtClean="0"/>
              <a:t> </a:t>
            </a:r>
            <a:r>
              <a:rPr lang="el-GR" dirty="0" err="1" smtClean="0"/>
              <a:t>Swap</a:t>
            </a:r>
            <a:r>
              <a:rPr lang="el-GR" dirty="0" smtClean="0"/>
              <a:t>) </a:t>
            </a:r>
            <a:endParaRPr lang="el-GR" dirty="0" smtClean="0"/>
          </a:p>
          <a:p>
            <a:r>
              <a:rPr lang="el-GR" dirty="0" smtClean="0"/>
              <a:t>• </a:t>
            </a:r>
            <a:r>
              <a:rPr lang="el-GR" dirty="0" smtClean="0"/>
              <a:t>Ανταλλαγές συναλλάγματος (</a:t>
            </a:r>
            <a:r>
              <a:rPr lang="el-GR" dirty="0" err="1" smtClean="0"/>
              <a:t>Currency</a:t>
            </a:r>
            <a:r>
              <a:rPr lang="el-GR" dirty="0" smtClean="0"/>
              <a:t> </a:t>
            </a:r>
            <a:r>
              <a:rPr lang="el-GR" dirty="0" err="1" smtClean="0"/>
              <a:t>Swap</a:t>
            </a:r>
            <a:r>
              <a:rPr lang="el-GR" dirty="0" smtClean="0"/>
              <a:t>). </a:t>
            </a:r>
            <a:endParaRPr lang="el-GR" dirty="0" smtClean="0"/>
          </a:p>
          <a:p>
            <a:r>
              <a:rPr lang="el-GR" dirty="0" smtClean="0"/>
              <a:t>• </a:t>
            </a:r>
            <a:r>
              <a:rPr lang="el-GR" dirty="0" smtClean="0"/>
              <a:t>Ανταλλαγές πιστωτικής αθέτησης (</a:t>
            </a:r>
            <a:r>
              <a:rPr lang="el-GR" dirty="0" err="1" smtClean="0"/>
              <a:t>Credit</a:t>
            </a:r>
            <a:r>
              <a:rPr lang="el-GR" dirty="0" smtClean="0"/>
              <a:t> </a:t>
            </a:r>
            <a:r>
              <a:rPr lang="el-GR" dirty="0" err="1" smtClean="0"/>
              <a:t>Default</a:t>
            </a:r>
            <a:r>
              <a:rPr lang="el-GR" dirty="0" smtClean="0"/>
              <a:t> </a:t>
            </a:r>
            <a:r>
              <a:rPr lang="el-GR" dirty="0" err="1" smtClean="0"/>
              <a:t>Swap</a:t>
            </a:r>
            <a:r>
              <a:rPr lang="el-GR" dirty="0" smtClean="0"/>
              <a:t>, CDS) 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678</TotalTime>
  <Words>2166</Words>
  <Application>Microsoft Office PowerPoint</Application>
  <PresentationFormat>Διαφάνειες 35 χιλ.</PresentationFormat>
  <Paragraphs>247</Paragraphs>
  <Slides>31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Δικαιοσύνη</vt:lpstr>
      <vt:lpstr>ΧΡΗΜΑΤΙΣΤΗΡΙΟ ΑΘΗΝΩΝ Α.Ε, ΑΓΟΡΑ ΠΑΡΑΓΩΓΩΝ </vt:lpstr>
      <vt:lpstr>Παράγωγο προϊόν</vt:lpstr>
      <vt:lpstr>Ιστορική Αναδρομή </vt:lpstr>
      <vt:lpstr>ΠΑΡΑΓΩΓΑ DERIVATES</vt:lpstr>
      <vt:lpstr>ΧΡΗΣΕΙΣ ΠΑΡΑΓΩΓΩΝ</vt:lpstr>
      <vt:lpstr>Προθεσμιακές Πράξεις (Forwards) OTC</vt:lpstr>
      <vt:lpstr>Συμβόλαια Μελλοντικής Εκπλήρωσης ΣΜΕ (Futures)                                             XΡHMATIΣTHΡIO</vt:lpstr>
      <vt:lpstr>Δικαιώματα Προαίρεσης (Options)</vt:lpstr>
      <vt:lpstr>     ΣΥΜΒΟΛΑΙΑ ΑΝΤΑΛΛΑΓΗΣ (SWAPS)  </vt:lpstr>
      <vt:lpstr>ΠΑΡΑΓΩΓΑ</vt:lpstr>
      <vt:lpstr>Παράγωγα Προϊόντα του Χρηματιστηρίου Αθηνών </vt:lpstr>
      <vt:lpstr>Τα παράγωγα προϊόντα που διαπραγματεύονται στις αγορές του ΧΑ είναι τυποποιημένα.</vt:lpstr>
      <vt:lpstr>Εντολές</vt:lpstr>
      <vt:lpstr>Οι εντολές ως προς την τιμή διακρίνονται στις εξής: </vt:lpstr>
      <vt:lpstr>Οι εντολές ως προς την ποσότητα διακρίνονται στις εξής: </vt:lpstr>
      <vt:lpstr>Οι εντολές ως προς την διάρκεια διακρίνονται στις εξής:</vt:lpstr>
      <vt:lpstr>Οι εντολές με συνθήκη, διακρίνονται σε: </vt:lpstr>
      <vt:lpstr>Οι Εντολές με βάση τον αριθμό των σειρών στις οποίες και αναφέρονται διακρίνονται σε: </vt:lpstr>
      <vt:lpstr>Μέλη</vt:lpstr>
      <vt:lpstr>Όροι της Ειδικής Διαπραγμάτευσης</vt:lpstr>
      <vt:lpstr>Στο Σύστημα Διαπραγμάτευσης του Χ.Α. υπάρχουν Πίνακες</vt:lpstr>
      <vt:lpstr>Μέθοδοι Διαπραγμάτευσης </vt:lpstr>
      <vt:lpstr>Προϋποθέσεις συμμετοχής στην αγορά παραγώγων </vt:lpstr>
      <vt:lpstr>ΕΚΚΑΘΑΡΙΣΗ ΣΥΝΑΛΛΑΓΩΝ</vt:lpstr>
      <vt:lpstr>Πρόσβαση στο σύστημα εκκαθάρισης</vt:lpstr>
      <vt:lpstr>Τα Εκκαθαριστικά Μέλη διακρίνονται σε: </vt:lpstr>
      <vt:lpstr>Μη εκκαθαριστικό Μέλος</vt:lpstr>
      <vt:lpstr>Εκκαθάριση συναλλαγών</vt:lpstr>
      <vt:lpstr>Τράπεζα Διακανονισμού</vt:lpstr>
      <vt:lpstr>Τράπεζες τήρησης περιθωρίου ασφάλισης</vt:lpstr>
      <vt:lpstr>Τελικοί Πελάτες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noulas</dc:creator>
  <cp:lastModifiedBy>Αργυρώ Δημητογλου</cp:lastModifiedBy>
  <cp:revision>109</cp:revision>
  <cp:lastPrinted>1601-01-01T00:00:00Z</cp:lastPrinted>
  <dcterms:created xsi:type="dcterms:W3CDTF">1601-01-01T00:00:00Z</dcterms:created>
  <dcterms:modified xsi:type="dcterms:W3CDTF">2021-05-18T13:04:35Z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1032</vt:i4>
  </property>
</Properties>
</file>