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9" r:id="rId11"/>
    <p:sldId id="270" r:id="rId12"/>
    <p:sldId id="271" r:id="rId13"/>
    <p:sldId id="272" r:id="rId14"/>
    <p:sldId id="273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76" r:id="rId23"/>
    <p:sldId id="274" r:id="rId24"/>
    <p:sldId id="275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F2DD3-819F-46C2-A41B-ACEC67535103}" type="datetimeFigureOut">
              <a:rPr lang="el-GR" smtClean="0"/>
              <a:pPr/>
              <a:t>15/6/2020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954AA-96F8-4349-A548-6FA18B6C04C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851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92EA7BD-9DB7-42DE-8815-01EE8BE2DC2B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822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7388"/>
            <a:ext cx="4567237" cy="3425825"/>
          </a:xfrm>
          <a:ln/>
        </p:spPr>
      </p:sp>
      <p:sp>
        <p:nvSpPr>
          <p:cNvPr id="18227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3991" y="4345102"/>
            <a:ext cx="5030018" cy="4111113"/>
          </a:xfrm>
          <a:noFill/>
        </p:spPr>
        <p:txBody>
          <a:bodyPr lIns="91505" tIns="45753" rIns="91505" bIns="45753"/>
          <a:lstStyle/>
          <a:p>
            <a:pPr defTabSz="703326"/>
            <a:endParaRPr lang="el-GR" dirty="0" smtClean="0"/>
          </a:p>
        </p:txBody>
      </p:sp>
      <p:sp>
        <p:nvSpPr>
          <p:cNvPr id="182277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CE35CE-977B-4576-8A7D-55241A2D3CF8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94563" name="Rectangle 1026"/>
          <p:cNvSpPr>
            <a:spLocks noChangeArrowheads="1"/>
          </p:cNvSpPr>
          <p:nvPr/>
        </p:nvSpPr>
        <p:spPr bwMode="auto">
          <a:xfrm>
            <a:off x="3885996" y="0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4564" name="Rectangle 1027"/>
          <p:cNvSpPr>
            <a:spLocks noChangeArrowheads="1"/>
          </p:cNvSpPr>
          <p:nvPr/>
        </p:nvSpPr>
        <p:spPr bwMode="auto">
          <a:xfrm>
            <a:off x="3885996" y="8687368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937" tIns="0" rIns="18937" bIns="0" anchor="b"/>
          <a:lstStyle/>
          <a:p>
            <a:pPr algn="r" defTabSz="909928"/>
            <a:r>
              <a:rPr lang="en-GB" sz="1000" i="1" dirty="0">
                <a:latin typeface="Arial" charset="0"/>
              </a:rPr>
              <a:t>5</a:t>
            </a:r>
          </a:p>
        </p:txBody>
      </p:sp>
      <p:sp>
        <p:nvSpPr>
          <p:cNvPr id="194565" name="Rectangle 1028"/>
          <p:cNvSpPr>
            <a:spLocks noChangeArrowheads="1"/>
          </p:cNvSpPr>
          <p:nvPr/>
        </p:nvSpPr>
        <p:spPr bwMode="auto">
          <a:xfrm>
            <a:off x="1" y="8687368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4566" name="Rectangle 1029"/>
          <p:cNvSpPr>
            <a:spLocks noChangeArrowheads="1"/>
          </p:cNvSpPr>
          <p:nvPr/>
        </p:nvSpPr>
        <p:spPr bwMode="auto">
          <a:xfrm>
            <a:off x="1" y="0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4567" name="Rectangle 1030"/>
          <p:cNvSpPr>
            <a:spLocks noGrp="1" noChangeArrowheads="1"/>
          </p:cNvSpPr>
          <p:nvPr>
            <p:ph type="body" idx="1"/>
          </p:nvPr>
        </p:nvSpPr>
        <p:spPr>
          <a:xfrm>
            <a:off x="913991" y="4342265"/>
            <a:ext cx="5030018" cy="4113950"/>
          </a:xfrm>
          <a:noFill/>
        </p:spPr>
        <p:txBody>
          <a:bodyPr lIns="91531" tIns="45766" rIns="91531" bIns="45766"/>
          <a:lstStyle/>
          <a:p>
            <a:endParaRPr lang="el-GR" smtClean="0"/>
          </a:p>
        </p:txBody>
      </p:sp>
      <p:sp>
        <p:nvSpPr>
          <p:cNvPr id="194568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9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8BB675-5454-497B-A5D9-7B7ADD756232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95589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CCED50-0746-4204-A4AB-96D787D50B21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96611" name="Rectangle 1026"/>
          <p:cNvSpPr>
            <a:spLocks noChangeArrowheads="1"/>
          </p:cNvSpPr>
          <p:nvPr/>
        </p:nvSpPr>
        <p:spPr bwMode="auto">
          <a:xfrm>
            <a:off x="3885996" y="0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6612" name="Rectangle 1027"/>
          <p:cNvSpPr>
            <a:spLocks noChangeArrowheads="1"/>
          </p:cNvSpPr>
          <p:nvPr/>
        </p:nvSpPr>
        <p:spPr bwMode="auto">
          <a:xfrm>
            <a:off x="3885996" y="8687368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937" tIns="0" rIns="18937" bIns="0" anchor="b"/>
          <a:lstStyle/>
          <a:p>
            <a:pPr algn="r" defTabSz="909928"/>
            <a:r>
              <a:rPr lang="en-GB" sz="1000" i="1" dirty="0">
                <a:latin typeface="Arial" charset="0"/>
              </a:rPr>
              <a:t>23</a:t>
            </a:r>
          </a:p>
        </p:txBody>
      </p:sp>
      <p:sp>
        <p:nvSpPr>
          <p:cNvPr id="196613" name="Rectangle 1028"/>
          <p:cNvSpPr>
            <a:spLocks noChangeArrowheads="1"/>
          </p:cNvSpPr>
          <p:nvPr/>
        </p:nvSpPr>
        <p:spPr bwMode="auto">
          <a:xfrm>
            <a:off x="1" y="8687368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6614" name="Rectangle 1029"/>
          <p:cNvSpPr>
            <a:spLocks noChangeArrowheads="1"/>
          </p:cNvSpPr>
          <p:nvPr/>
        </p:nvSpPr>
        <p:spPr bwMode="auto">
          <a:xfrm>
            <a:off x="1" y="0"/>
            <a:ext cx="2972004" cy="4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6615" name="Rectangle 1030"/>
          <p:cNvSpPr>
            <a:spLocks noGrp="1" noChangeArrowheads="1"/>
          </p:cNvSpPr>
          <p:nvPr>
            <p:ph type="body" idx="1"/>
          </p:nvPr>
        </p:nvSpPr>
        <p:spPr>
          <a:xfrm>
            <a:off x="913991" y="4342265"/>
            <a:ext cx="5030018" cy="4113950"/>
          </a:xfrm>
          <a:noFill/>
        </p:spPr>
        <p:txBody>
          <a:bodyPr lIns="91531" tIns="45766" rIns="91531" bIns="45766"/>
          <a:lstStyle/>
          <a:p>
            <a:endParaRPr lang="el-GR" smtClean="0"/>
          </a:p>
        </p:txBody>
      </p:sp>
      <p:sp>
        <p:nvSpPr>
          <p:cNvPr id="196616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7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C03CE9-E546-4E4D-B1D7-EA5475A6ED33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1976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715963"/>
            <a:ext cx="4557712" cy="3417887"/>
          </a:xfrm>
          <a:ln cap="flat"/>
        </p:spPr>
      </p:sp>
      <p:sp>
        <p:nvSpPr>
          <p:cNvPr id="1976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3991" y="4349356"/>
            <a:ext cx="5030018" cy="4135221"/>
          </a:xfrm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7637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38D1C79-C633-49FC-8A91-70760EC036A1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198659" name="Rectangle 2"/>
          <p:cNvSpPr>
            <a:spLocks noChangeArrowheads="1"/>
          </p:cNvSpPr>
          <p:nvPr/>
        </p:nvSpPr>
        <p:spPr bwMode="auto">
          <a:xfrm>
            <a:off x="3884462" y="0"/>
            <a:ext cx="2973538" cy="456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8660" name="Rectangle 3"/>
          <p:cNvSpPr>
            <a:spLocks noChangeArrowheads="1"/>
          </p:cNvSpPr>
          <p:nvPr/>
        </p:nvSpPr>
        <p:spPr bwMode="auto">
          <a:xfrm>
            <a:off x="3884462" y="8687368"/>
            <a:ext cx="2973538" cy="456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8565" tIns="0" rIns="18565" bIns="0" anchor="b"/>
          <a:lstStyle/>
          <a:p>
            <a:pPr algn="r" defTabSz="890880"/>
            <a:r>
              <a:rPr lang="en-GB" sz="1000" i="1" dirty="0"/>
              <a:t>59</a:t>
            </a:r>
          </a:p>
        </p:txBody>
      </p:sp>
      <p:sp>
        <p:nvSpPr>
          <p:cNvPr id="198661" name="Rectangle 4"/>
          <p:cNvSpPr>
            <a:spLocks noChangeArrowheads="1"/>
          </p:cNvSpPr>
          <p:nvPr/>
        </p:nvSpPr>
        <p:spPr bwMode="auto">
          <a:xfrm>
            <a:off x="1" y="8687368"/>
            <a:ext cx="2973538" cy="456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8662" name="Rectangle 5"/>
          <p:cNvSpPr>
            <a:spLocks noChangeArrowheads="1"/>
          </p:cNvSpPr>
          <p:nvPr/>
        </p:nvSpPr>
        <p:spPr bwMode="auto">
          <a:xfrm>
            <a:off x="1" y="0"/>
            <a:ext cx="2973538" cy="456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399" tIns="42200" rIns="84399" bIns="42200" anchor="ctr"/>
          <a:lstStyle/>
          <a:p>
            <a:endParaRPr lang="en-US"/>
          </a:p>
        </p:txBody>
      </p:sp>
      <p:sp>
        <p:nvSpPr>
          <p:cNvPr id="1986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6125" cy="3416300"/>
          </a:xfrm>
          <a:ln cap="flat"/>
        </p:spPr>
      </p:sp>
      <p:sp>
        <p:nvSpPr>
          <p:cNvPr id="19866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458" y="4339430"/>
            <a:ext cx="5033085" cy="4116786"/>
          </a:xfrm>
          <a:noFill/>
        </p:spPr>
        <p:txBody>
          <a:bodyPr lIns="88191" tIns="43321" rIns="88191" bIns="43321"/>
          <a:lstStyle/>
          <a:p>
            <a:pPr>
              <a:spcBef>
                <a:spcPct val="0"/>
              </a:spcBef>
            </a:pPr>
            <a:endParaRPr lang="el-GR" sz="2200" dirty="0"/>
          </a:p>
        </p:txBody>
      </p:sp>
      <p:sp>
        <p:nvSpPr>
          <p:cNvPr id="198665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7773F01-9612-4F96-B692-CE534FD90E01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99685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58AC55-A0A8-4ED3-BB2C-9B20C3CFE875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3301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BBAC208-7779-4BF4-B512-4FB534964477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4325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E66374-422D-4B16-8A1B-B7B5048CED68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5349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A2A5C7D-6A63-4DF8-8F8D-AEBF2C9801B7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6373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EDECAC-D188-41D3-99E4-DA3294AA685A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7397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0F2A9A-EEF8-463E-A10B-030C26567C9A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88421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7280C8-9C61-42A0-91EA-DDF007907D7C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3684"/>
            <a:ext cx="5030018" cy="4113949"/>
          </a:xfrm>
          <a:noFill/>
        </p:spPr>
        <p:txBody>
          <a:bodyPr/>
          <a:lstStyle/>
          <a:p>
            <a:endParaRPr lang="el-GR" smtClean="0"/>
          </a:p>
        </p:txBody>
      </p:sp>
      <p:sp>
        <p:nvSpPr>
          <p:cNvPr id="190469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04D33E-B1E0-45BA-A49E-8FE0EBEF3C93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715963"/>
            <a:ext cx="4557712" cy="3417887"/>
          </a:xfrm>
          <a:ln cap="flat"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9356"/>
            <a:ext cx="5030018" cy="4135221"/>
          </a:xfrm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3541" name="Footer Placeholder 1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l-GR" smtClean="0"/>
              <a:t>Σ τ ρ α τ η γ ι κ ή   τ ω ν   Ε π  ι χ ε ι ρ ή σ ε  ω ν   -           Β .   Π α π  α δ ά κ η ς   -    2 0 1 3 </a:t>
            </a: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46ACE-17A2-45BC-9A5B-FE96D0EB4BC6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52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4DCBD-0CFA-4CD4-A2D8-A443B44D3DF6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81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F0E9C-82C2-4AF2-903F-B0DAA01E874A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12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1871F2-F70B-41FA-9277-51691C5FCDE5}" type="slidenum">
              <a:rPr lang="el-G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85414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2A852-0450-4642-9186-6E5166557F9D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23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3893DC-AF04-4D71-B75B-88532B629E35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47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4DD16-96D4-4A1B-9BE0-5FBA2F114154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3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2C1D1-7F01-4809-86C3-146FC975F0F5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2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E8CBB3-D676-4484-8759-618B894D891F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27D9AF-0A66-4362-91BB-EE67CF85E719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2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FF9A9-8066-4111-A3FE-6AC056821809}" type="slidenum">
              <a:rPr lang="el-G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26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l-GR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000000"/>
                </a:solidFill>
              </a:rPr>
              <a:t>ΚΕΝΤΡΟ ΣΤΗΡΙΞΗΣ &amp; ΑΝΑΠΤΥΞΗΣ ΕΠΙΧΕΙΡΗΜΑΤΙΚΟΤΗΤΑΣ "ΕΠΙΧΕΙΡΕΙΝ" ΚΔΕΚΠΑΚ - ΔΗΜΟΣ ΚΑΛΑΜΑΡΙΑΣ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1871F2-F70B-41FA-9277-51691C5FCDE5}" type="slidenum">
              <a:rPr lang="el-G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96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el-G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ΑΝΑΛΥΣΗ</a:t>
            </a:r>
            <a:br>
              <a:rPr lang="el-G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ΕΣΩΤΕΡΙΚΟΥ ΠΕΡΙΒΑΛΛΟΝΤΟΣ</a:t>
            </a:r>
            <a:endParaRPr lang="el-GR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1758950" y="1606550"/>
            <a:ext cx="3492500" cy="901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5492750" y="5340350"/>
            <a:ext cx="3492500" cy="10541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273550" y="4156075"/>
            <a:ext cx="4406900" cy="94297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63550" y="463550"/>
            <a:ext cx="2349500" cy="9366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3130550" y="2673350"/>
            <a:ext cx="4864100" cy="10890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1754188" y="1666875"/>
            <a:ext cx="3448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sz="2000" b="1">
                <a:solidFill>
                  <a:srgbClr val="000066"/>
                </a:solidFill>
              </a:rPr>
              <a:t>ΙΚΑΝΟΤΗΤΕΣ (Capabilities)</a:t>
            </a:r>
          </a:p>
          <a:p>
            <a:pPr algn="ctr">
              <a:buFontTx/>
              <a:buChar char="•"/>
            </a:pPr>
            <a:r>
              <a:rPr lang="en-US" sz="2000" b="1">
                <a:solidFill>
                  <a:srgbClr val="000066"/>
                </a:solidFill>
              </a:rPr>
              <a:t>   Ομάδες Πόρων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35063" y="1484313"/>
            <a:ext cx="541337" cy="649287"/>
            <a:chOff x="715" y="935"/>
            <a:chExt cx="341" cy="409"/>
          </a:xfrm>
        </p:grpSpPr>
        <p:sp>
          <p:nvSpPr>
            <p:cNvPr id="74779" name="Line 9"/>
            <p:cNvSpPr>
              <a:spLocks noChangeShapeType="1"/>
            </p:cNvSpPr>
            <p:nvPr/>
          </p:nvSpPr>
          <p:spPr bwMode="auto">
            <a:xfrm>
              <a:off x="721" y="935"/>
              <a:ext cx="0" cy="40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4780" name="Line 10"/>
            <p:cNvSpPr>
              <a:spLocks noChangeShapeType="1"/>
            </p:cNvSpPr>
            <p:nvPr/>
          </p:nvSpPr>
          <p:spPr bwMode="auto">
            <a:xfrm>
              <a:off x="715" y="1323"/>
              <a:ext cx="341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725988" y="5183188"/>
            <a:ext cx="771525" cy="857250"/>
            <a:chOff x="2977" y="3265"/>
            <a:chExt cx="486" cy="540"/>
          </a:xfrm>
        </p:grpSpPr>
        <p:sp>
          <p:nvSpPr>
            <p:cNvPr id="74777" name="Line 12"/>
            <p:cNvSpPr>
              <a:spLocks noChangeShapeType="1"/>
            </p:cNvSpPr>
            <p:nvPr/>
          </p:nvSpPr>
          <p:spPr bwMode="auto">
            <a:xfrm>
              <a:off x="2996" y="3265"/>
              <a:ext cx="0" cy="5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4778" name="Line 13"/>
            <p:cNvSpPr>
              <a:spLocks noChangeShapeType="1"/>
            </p:cNvSpPr>
            <p:nvPr/>
          </p:nvSpPr>
          <p:spPr bwMode="auto">
            <a:xfrm>
              <a:off x="2977" y="3805"/>
              <a:ext cx="48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506788" y="3811588"/>
            <a:ext cx="657225" cy="792162"/>
            <a:chOff x="2209" y="2401"/>
            <a:chExt cx="414" cy="499"/>
          </a:xfrm>
        </p:grpSpPr>
        <p:sp>
          <p:nvSpPr>
            <p:cNvPr id="74775" name="Line 15"/>
            <p:cNvSpPr>
              <a:spLocks noChangeShapeType="1"/>
            </p:cNvSpPr>
            <p:nvPr/>
          </p:nvSpPr>
          <p:spPr bwMode="auto">
            <a:xfrm>
              <a:off x="2222" y="2401"/>
              <a:ext cx="0" cy="49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4776" name="Line 16"/>
            <p:cNvSpPr>
              <a:spLocks noChangeShapeType="1"/>
            </p:cNvSpPr>
            <p:nvPr/>
          </p:nvSpPr>
          <p:spPr bwMode="auto">
            <a:xfrm>
              <a:off x="2209" y="2869"/>
              <a:ext cx="41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439988" y="2592388"/>
            <a:ext cx="692150" cy="708025"/>
            <a:chOff x="1537" y="1633"/>
            <a:chExt cx="436" cy="446"/>
          </a:xfrm>
        </p:grpSpPr>
        <p:sp>
          <p:nvSpPr>
            <p:cNvPr id="74773" name="Line 18"/>
            <p:cNvSpPr>
              <a:spLocks noChangeShapeType="1"/>
            </p:cNvSpPr>
            <p:nvPr/>
          </p:nvSpPr>
          <p:spPr bwMode="auto">
            <a:xfrm>
              <a:off x="1544" y="1633"/>
              <a:ext cx="0" cy="44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4774" name="Line 19"/>
            <p:cNvSpPr>
              <a:spLocks noChangeShapeType="1"/>
            </p:cNvSpPr>
            <p:nvPr/>
          </p:nvSpPr>
          <p:spPr bwMode="auto">
            <a:xfrm>
              <a:off x="1537" y="2056"/>
              <a:ext cx="43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74764" name="Rectangle 20"/>
          <p:cNvSpPr>
            <a:spLocks noChangeArrowheads="1"/>
          </p:cNvSpPr>
          <p:nvPr/>
        </p:nvSpPr>
        <p:spPr bwMode="auto">
          <a:xfrm>
            <a:off x="377825" y="457200"/>
            <a:ext cx="2517775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1600" b="1" dirty="0">
                <a:solidFill>
                  <a:srgbClr val="000066"/>
                </a:solidFill>
              </a:rPr>
              <a:t>ΠΟΡΟΙ (Resources)</a:t>
            </a:r>
          </a:p>
          <a:p>
            <a:pPr algn="ctr">
              <a:buFontTx/>
              <a:buChar char="•"/>
            </a:pPr>
            <a:r>
              <a:rPr lang="en-US" sz="1600" b="1" dirty="0">
                <a:solidFill>
                  <a:srgbClr val="000066"/>
                </a:solidFill>
              </a:rPr>
              <a:t>   </a:t>
            </a:r>
            <a:r>
              <a:rPr lang="en-US" sz="1600" b="1" dirty="0" err="1">
                <a:solidFill>
                  <a:srgbClr val="000066"/>
                </a:solidFill>
              </a:rPr>
              <a:t>Υλικοί</a:t>
            </a:r>
            <a:r>
              <a:rPr lang="en-US" sz="1600" b="1" dirty="0">
                <a:solidFill>
                  <a:srgbClr val="000066"/>
                </a:solidFill>
              </a:rPr>
              <a:t> </a:t>
            </a:r>
          </a:p>
          <a:p>
            <a:pPr algn="ctr">
              <a:buFontTx/>
              <a:buChar char="•"/>
            </a:pPr>
            <a:r>
              <a:rPr lang="en-US" sz="1600" b="1" dirty="0">
                <a:solidFill>
                  <a:srgbClr val="000066"/>
                </a:solidFill>
              </a:rPr>
              <a:t>  </a:t>
            </a:r>
            <a:r>
              <a:rPr lang="en-US" sz="1600" b="1" dirty="0" err="1" smtClean="0">
                <a:solidFill>
                  <a:srgbClr val="000066"/>
                </a:solidFill>
              </a:rPr>
              <a:t>Άϋλο</a:t>
            </a:r>
            <a:r>
              <a:rPr lang="el-GR" sz="1600" b="1" dirty="0" smtClean="0">
                <a:solidFill>
                  <a:srgbClr val="000066"/>
                </a:solidFill>
              </a:rPr>
              <a:t>ι</a:t>
            </a:r>
            <a:endParaRPr lang="en-US" sz="2000" b="1" dirty="0">
              <a:solidFill>
                <a:srgbClr val="000066"/>
              </a:solidFill>
            </a:endParaRPr>
          </a:p>
        </p:txBody>
      </p:sp>
      <p:sp>
        <p:nvSpPr>
          <p:cNvPr id="74765" name="Rectangle 21"/>
          <p:cNvSpPr>
            <a:spLocks noChangeArrowheads="1"/>
          </p:cNvSpPr>
          <p:nvPr/>
        </p:nvSpPr>
        <p:spPr bwMode="auto">
          <a:xfrm>
            <a:off x="4343400" y="4116388"/>
            <a:ext cx="449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66"/>
                </a:solidFill>
              </a:rPr>
              <a:t>ΔΙΑΤΗΡΗΣΙΜΟ ΑΝΤΑΓΩΝΙΣΤΙΚΟ ΠΛΕΟΝΕΚΤΗΜΑ (sustainable competitive advantage)</a:t>
            </a:r>
          </a:p>
        </p:txBody>
      </p:sp>
      <p:sp>
        <p:nvSpPr>
          <p:cNvPr id="74766" name="Rectangle 22"/>
          <p:cNvSpPr>
            <a:spLocks noChangeArrowheads="1"/>
          </p:cNvSpPr>
          <p:nvPr/>
        </p:nvSpPr>
        <p:spPr bwMode="auto">
          <a:xfrm>
            <a:off x="5562600" y="5364163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66"/>
                </a:solidFill>
              </a:rPr>
              <a:t>ΣΤΡΑΤΗΓΙΚΗ</a:t>
            </a:r>
          </a:p>
          <a:p>
            <a:r>
              <a:rPr lang="en-US" sz="2000" b="1">
                <a:solidFill>
                  <a:srgbClr val="000066"/>
                </a:solidFill>
              </a:rPr>
              <a:t>ΑΝΤΑΓΩΝΙΣΤΙΚΟΤΗΤΑ</a:t>
            </a:r>
          </a:p>
          <a:p>
            <a:r>
              <a:rPr lang="en-US" sz="2000" b="1">
                <a:solidFill>
                  <a:srgbClr val="000066"/>
                </a:solidFill>
              </a:rPr>
              <a:t>(Strategic competitiveness)</a:t>
            </a:r>
          </a:p>
        </p:txBody>
      </p:sp>
      <p:sp>
        <p:nvSpPr>
          <p:cNvPr id="74767" name="Rectangle 23"/>
          <p:cNvSpPr>
            <a:spLocks noChangeArrowheads="1"/>
          </p:cNvSpPr>
          <p:nvPr/>
        </p:nvSpPr>
        <p:spPr bwMode="auto">
          <a:xfrm>
            <a:off x="3124200" y="2686050"/>
            <a:ext cx="4876800" cy="92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l-GR" b="1" dirty="0">
                <a:solidFill>
                  <a:srgbClr val="000066"/>
                </a:solidFill>
              </a:rPr>
              <a:t>ΘΕΜΕΛΙΩΔΕΙΣ </a:t>
            </a:r>
            <a:r>
              <a:rPr lang="en-US" b="1" dirty="0">
                <a:solidFill>
                  <a:srgbClr val="000066"/>
                </a:solidFill>
              </a:rPr>
              <a:t>ΙΚΑΝΟΤΗΤΕΣ</a:t>
            </a:r>
          </a:p>
          <a:p>
            <a:r>
              <a:rPr lang="en-US" b="1" dirty="0">
                <a:solidFill>
                  <a:srgbClr val="000066"/>
                </a:solidFill>
              </a:rPr>
              <a:t>(Core Competences)</a:t>
            </a:r>
          </a:p>
          <a:p>
            <a:pPr>
              <a:buFontTx/>
              <a:buChar char="•"/>
            </a:pPr>
            <a:r>
              <a:rPr lang="en-US" b="1" dirty="0">
                <a:solidFill>
                  <a:srgbClr val="000066"/>
                </a:solidFill>
              </a:rPr>
              <a:t>   </a:t>
            </a:r>
            <a:r>
              <a:rPr lang="en-US" b="1" dirty="0" err="1">
                <a:solidFill>
                  <a:srgbClr val="000066"/>
                </a:solidFill>
              </a:rPr>
              <a:t>Πηγές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Αντ</a:t>
            </a:r>
            <a:r>
              <a:rPr lang="en-US" b="1" dirty="0">
                <a:solidFill>
                  <a:srgbClr val="000066"/>
                </a:solidFill>
              </a:rPr>
              <a:t>αγωνιστικού Πλεονεκτήματος</a:t>
            </a:r>
          </a:p>
        </p:txBody>
      </p:sp>
      <p:sp>
        <p:nvSpPr>
          <p:cNvPr id="374808" name="Rectangle 24"/>
          <p:cNvSpPr>
            <a:spLocks noChangeArrowheads="1"/>
          </p:cNvSpPr>
          <p:nvPr/>
        </p:nvSpPr>
        <p:spPr bwMode="auto">
          <a:xfrm>
            <a:off x="3733800" y="871538"/>
            <a:ext cx="5248275" cy="65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2075" tIns="46038" rIns="92075" bIns="46038" anchor="ctr"/>
          <a:lstStyle/>
          <a:p>
            <a:pPr algn="r">
              <a:defRPr/>
            </a:pPr>
            <a:r>
              <a:rPr lang="en-US" sz="28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Δημιουργί</a:t>
            </a:r>
            <a:r>
              <a:rPr lang="en-US" sz="28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α Θεμελιωδών Ικανοτήτων </a:t>
            </a:r>
          </a:p>
          <a:p>
            <a:pPr algn="r">
              <a:defRPr/>
            </a:pPr>
            <a:r>
              <a:rPr lang="en-US" sz="28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(core competences</a:t>
            </a:r>
            <a:r>
              <a:rPr lang="en-US" sz="32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sz="3600" b="1" i="1" dirty="0">
              <a:solidFill>
                <a:srgbClr val="FF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4769" name="Rectangle 25"/>
          <p:cNvSpPr>
            <a:spLocks noChangeArrowheads="1"/>
          </p:cNvSpPr>
          <p:nvPr/>
        </p:nvSpPr>
        <p:spPr bwMode="auto">
          <a:xfrm>
            <a:off x="381000" y="2209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</a:rPr>
              <a:t>Είναι Πηγή</a:t>
            </a:r>
          </a:p>
        </p:txBody>
      </p:sp>
      <p:sp>
        <p:nvSpPr>
          <p:cNvPr id="74770" name="Rectangle 26"/>
          <p:cNvSpPr>
            <a:spLocks noChangeArrowheads="1"/>
          </p:cNvSpPr>
          <p:nvPr/>
        </p:nvSpPr>
        <p:spPr bwMode="auto">
          <a:xfrm>
            <a:off x="1524000" y="3352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</a:rPr>
              <a:t>Είναι Πηγή</a:t>
            </a:r>
          </a:p>
        </p:txBody>
      </p:sp>
      <p:sp>
        <p:nvSpPr>
          <p:cNvPr id="74771" name="Rectangle 27"/>
          <p:cNvSpPr>
            <a:spLocks noChangeArrowheads="1"/>
          </p:cNvSpPr>
          <p:nvPr/>
        </p:nvSpPr>
        <p:spPr bwMode="auto">
          <a:xfrm>
            <a:off x="2590800" y="46482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</a:rPr>
              <a:t>Είναι Βάση για:</a:t>
            </a:r>
          </a:p>
        </p:txBody>
      </p:sp>
      <p:sp>
        <p:nvSpPr>
          <p:cNvPr id="74772" name="Rectangle 28"/>
          <p:cNvSpPr>
            <a:spLocks noChangeArrowheads="1"/>
          </p:cNvSpPr>
          <p:nvPr/>
        </p:nvSpPr>
        <p:spPr bwMode="auto">
          <a:xfrm>
            <a:off x="4038600" y="60960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</a:rPr>
              <a:t>Οδηγούν σε: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457200"/>
            <a:ext cx="8418513" cy="5772150"/>
            <a:chOff x="240" y="288"/>
            <a:chExt cx="5303" cy="3636"/>
          </a:xfrm>
        </p:grpSpPr>
        <p:sp>
          <p:nvSpPr>
            <p:cNvPr id="71692" name="Rectangle 3"/>
            <p:cNvSpPr>
              <a:spLocks noChangeArrowheads="1"/>
            </p:cNvSpPr>
            <p:nvPr/>
          </p:nvSpPr>
          <p:spPr bwMode="auto">
            <a:xfrm rot="-180000">
              <a:off x="434" y="1207"/>
              <a:ext cx="5109" cy="271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4" name="Rectangle 4"/>
            <p:cNvSpPr>
              <a:spLocks noChangeArrowheads="1"/>
            </p:cNvSpPr>
            <p:nvPr/>
          </p:nvSpPr>
          <p:spPr bwMode="auto">
            <a:xfrm>
              <a:off x="240" y="288"/>
              <a:ext cx="5176" cy="60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92075" tIns="46038" rIns="92075" bIns="46038" anchor="ctr"/>
            <a:lstStyle/>
            <a:p>
              <a:pPr algn="ctr">
                <a:defRPr/>
              </a:pPr>
              <a:r>
                <a:rPr lang="en-GB" sz="4000" b="1" i="1" dirty="0" err="1">
                  <a:solidFill>
                    <a:srgbClr val="FF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Γι</a:t>
              </a:r>
              <a:r>
                <a:rPr lang="en-GB" sz="4000" b="1" i="1" dirty="0">
                  <a:solidFill>
                    <a:srgbClr val="FF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ατί </a:t>
              </a:r>
              <a:r>
                <a:rPr lang="el-GR" sz="4000" b="1" i="1" dirty="0" smtClean="0">
                  <a:solidFill>
                    <a:srgbClr val="FF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η επιχείρηση </a:t>
              </a:r>
              <a:r>
                <a:rPr lang="en-GB" sz="4000" b="1" i="1" dirty="0" smtClean="0">
                  <a:solidFill>
                    <a:srgbClr val="FF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να </a:t>
              </a:r>
              <a:r>
                <a:rPr lang="en-GB" sz="4000" b="1" i="1" dirty="0">
                  <a:solidFill>
                    <a:srgbClr val="FF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βασίζεται σε πόρους και ικανότητες;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517525" y="1824038"/>
            <a:ext cx="7940675" cy="2273300"/>
            <a:chOff x="326" y="1149"/>
            <a:chExt cx="5002" cy="1432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326" y="1149"/>
              <a:ext cx="5002" cy="1432"/>
              <a:chOff x="326" y="1149"/>
              <a:chExt cx="5002" cy="1432"/>
            </a:xfrm>
          </p:grpSpPr>
          <p:sp>
            <p:nvSpPr>
              <p:cNvPr id="71690" name="Rectangle 7"/>
              <p:cNvSpPr>
                <a:spLocks noChangeArrowheads="1"/>
              </p:cNvSpPr>
              <p:nvPr/>
            </p:nvSpPr>
            <p:spPr bwMode="auto">
              <a:xfrm rot="-240000">
                <a:off x="764" y="1149"/>
                <a:ext cx="4564" cy="143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/>
                </a:outerShdw>
              </a:effectLst>
            </p:spPr>
            <p:txBody>
              <a:bodyPr wrap="none" lIns="92075" tIns="46038" rIns="92075" bIns="46038" anchor="ctr"/>
              <a:lstStyle/>
              <a:p>
                <a:pPr>
                  <a:defRPr/>
                </a:pPr>
                <a:r>
                  <a:rPr lang="en-GB" sz="2400" dirty="0" err="1">
                    <a:solidFill>
                      <a:srgbClr val="0000CC"/>
                    </a:solidFill>
                  </a:rPr>
                  <a:t>Ότ</a:t>
                </a:r>
                <a:r>
                  <a:rPr lang="en-GB" sz="2400" dirty="0">
                    <a:solidFill>
                      <a:srgbClr val="0000CC"/>
                    </a:solidFill>
                  </a:rPr>
                  <a:t>αν το εξωτερικό περιβάλλον μεταβάλλεται </a:t>
                </a:r>
              </a:p>
              <a:p>
                <a:pPr>
                  <a:defRPr/>
                </a:pPr>
                <a:r>
                  <a:rPr lang="en-GB" sz="2400" dirty="0">
                    <a:solidFill>
                      <a:srgbClr val="0000CC"/>
                    </a:solidFill>
                  </a:rPr>
                  <a:t>ρα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γδ</a:t>
                </a:r>
                <a:r>
                  <a:rPr lang="en-GB" sz="2400" dirty="0">
                    <a:solidFill>
                      <a:srgbClr val="0000CC"/>
                    </a:solidFill>
                  </a:rPr>
                  <a:t>αία, πιθανόν οι εσωτερικοί πόροι και οι</a:t>
                </a:r>
              </a:p>
              <a:p>
                <a:pPr>
                  <a:defRPr/>
                </a:pPr>
                <a:r>
                  <a:rPr lang="en-GB" sz="2400" dirty="0" err="1">
                    <a:solidFill>
                      <a:srgbClr val="0000CC"/>
                    </a:solidFill>
                  </a:rPr>
                  <a:t>ικ</a:t>
                </a:r>
                <a:r>
                  <a:rPr lang="en-GB" sz="2400" dirty="0">
                    <a:solidFill>
                      <a:srgbClr val="0000CC"/>
                    </a:solidFill>
                  </a:rPr>
                  <a:t>ανότητες να προσφέρουν στην επιχείρηση μια </a:t>
                </a:r>
              </a:p>
              <a:p>
                <a:pPr>
                  <a:defRPr/>
                </a:pPr>
                <a:r>
                  <a:rPr lang="en-GB" sz="2400" dirty="0">
                    <a:solidFill>
                      <a:srgbClr val="0000CC"/>
                    </a:solidFill>
                  </a:rPr>
                  <a:t>π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ιο</a:t>
                </a:r>
                <a:r>
                  <a:rPr lang="en-GB" sz="2400" dirty="0">
                    <a:solidFill>
                      <a:srgbClr val="0000CC"/>
                    </a:solidFill>
                  </a:rPr>
                  <a:t> 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στ</a:t>
                </a:r>
                <a:r>
                  <a:rPr lang="en-GB" sz="2400" dirty="0">
                    <a:solidFill>
                      <a:srgbClr val="0000CC"/>
                    </a:solidFill>
                  </a:rPr>
                  <a:t>αθερή βάση για την ανάπτυξη στρατηγικής,</a:t>
                </a:r>
              </a:p>
              <a:p>
                <a:pPr>
                  <a:defRPr/>
                </a:pPr>
                <a:r>
                  <a:rPr lang="en-GB" sz="2400" dirty="0">
                    <a:solidFill>
                      <a:srgbClr val="0000CC"/>
                    </a:solidFill>
                  </a:rPr>
                  <a:t>από 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ότι</a:t>
                </a:r>
                <a:r>
                  <a:rPr lang="en-GB" sz="2400" dirty="0">
                    <a:solidFill>
                      <a:srgbClr val="0000CC"/>
                    </a:solidFill>
                  </a:rPr>
                  <a:t> η </a:t>
                </a:r>
                <a:r>
                  <a:rPr lang="el-GR" sz="2400" dirty="0">
                    <a:solidFill>
                      <a:srgbClr val="0000CC"/>
                    </a:solidFill>
                  </a:rPr>
                  <a:t>προσαρμογή</a:t>
                </a:r>
                <a:r>
                  <a:rPr lang="en-GB" sz="2400" dirty="0">
                    <a:solidFill>
                      <a:srgbClr val="0000CC"/>
                    </a:solidFill>
                  </a:rPr>
                  <a:t> 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στην</a:t>
                </a:r>
                <a:r>
                  <a:rPr lang="en-GB" sz="2400" dirty="0">
                    <a:solidFill>
                      <a:srgbClr val="0000CC"/>
                    </a:solidFill>
                  </a:rPr>
                  <a:t> α</a:t>
                </a:r>
                <a:r>
                  <a:rPr lang="en-GB" sz="2400" dirty="0" err="1">
                    <a:solidFill>
                      <a:srgbClr val="0000CC"/>
                    </a:solidFill>
                  </a:rPr>
                  <a:t>γορά</a:t>
                </a:r>
                <a:r>
                  <a:rPr lang="en-GB" sz="2400" dirty="0">
                    <a:solidFill>
                      <a:srgbClr val="0000CC"/>
                    </a:solidFill>
                  </a:rPr>
                  <a:t>.</a:t>
                </a:r>
              </a:p>
            </p:txBody>
          </p:sp>
          <p:sp>
            <p:nvSpPr>
              <p:cNvPr id="75787" name="Freeform 8"/>
              <p:cNvSpPr>
                <a:spLocks/>
              </p:cNvSpPr>
              <p:nvPr/>
            </p:nvSpPr>
            <p:spPr bwMode="auto">
              <a:xfrm>
                <a:off x="326" y="2064"/>
                <a:ext cx="347" cy="234"/>
              </a:xfrm>
              <a:custGeom>
                <a:avLst/>
                <a:gdLst>
                  <a:gd name="T0" fmla="*/ 0 w 347"/>
                  <a:gd name="T1" fmla="*/ 7 h 234"/>
                  <a:gd name="T2" fmla="*/ 334 w 347"/>
                  <a:gd name="T3" fmla="*/ 0 h 234"/>
                  <a:gd name="T4" fmla="*/ 346 w 347"/>
                  <a:gd name="T5" fmla="*/ 225 h 234"/>
                  <a:gd name="T6" fmla="*/ 11 w 347"/>
                  <a:gd name="T7" fmla="*/ 233 h 234"/>
                  <a:gd name="T8" fmla="*/ 0 w 347"/>
                  <a:gd name="T9" fmla="*/ 7 h 2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7"/>
                  <a:gd name="T16" fmla="*/ 0 h 234"/>
                  <a:gd name="T17" fmla="*/ 347 w 347"/>
                  <a:gd name="T18" fmla="*/ 234 h 2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7" h="234">
                    <a:moveTo>
                      <a:pt x="0" y="7"/>
                    </a:moveTo>
                    <a:lnTo>
                      <a:pt x="334" y="0"/>
                    </a:lnTo>
                    <a:lnTo>
                      <a:pt x="346" y="225"/>
                    </a:lnTo>
                    <a:lnTo>
                      <a:pt x="11" y="233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75785" name="Freeform 9"/>
            <p:cNvSpPr>
              <a:spLocks/>
            </p:cNvSpPr>
            <p:nvPr/>
          </p:nvSpPr>
          <p:spPr bwMode="auto">
            <a:xfrm>
              <a:off x="384" y="1962"/>
              <a:ext cx="421" cy="295"/>
            </a:xfrm>
            <a:custGeom>
              <a:avLst/>
              <a:gdLst>
                <a:gd name="T0" fmla="*/ 113 w 421"/>
                <a:gd name="T1" fmla="*/ 294 h 295"/>
                <a:gd name="T2" fmla="*/ 0 w 421"/>
                <a:gd name="T3" fmla="*/ 159 h 295"/>
                <a:gd name="T4" fmla="*/ 81 w 421"/>
                <a:gd name="T5" fmla="*/ 124 h 295"/>
                <a:gd name="T6" fmla="*/ 145 w 421"/>
                <a:gd name="T7" fmla="*/ 227 h 295"/>
                <a:gd name="T8" fmla="*/ 378 w 421"/>
                <a:gd name="T9" fmla="*/ 0 h 295"/>
                <a:gd name="T10" fmla="*/ 420 w 421"/>
                <a:gd name="T11" fmla="*/ 26 h 295"/>
                <a:gd name="T12" fmla="*/ 113 w 421"/>
                <a:gd name="T13" fmla="*/ 294 h 2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1"/>
                <a:gd name="T22" fmla="*/ 0 h 295"/>
                <a:gd name="T23" fmla="*/ 421 w 421"/>
                <a:gd name="T24" fmla="*/ 295 h 29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1" h="295">
                  <a:moveTo>
                    <a:pt x="113" y="294"/>
                  </a:moveTo>
                  <a:lnTo>
                    <a:pt x="0" y="159"/>
                  </a:lnTo>
                  <a:lnTo>
                    <a:pt x="81" y="124"/>
                  </a:lnTo>
                  <a:lnTo>
                    <a:pt x="145" y="227"/>
                  </a:lnTo>
                  <a:lnTo>
                    <a:pt x="378" y="0"/>
                  </a:lnTo>
                  <a:lnTo>
                    <a:pt x="420" y="26"/>
                  </a:lnTo>
                  <a:lnTo>
                    <a:pt x="113" y="294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593725" y="4273550"/>
            <a:ext cx="8089900" cy="1279525"/>
            <a:chOff x="374" y="2692"/>
            <a:chExt cx="5096" cy="806"/>
          </a:xfrm>
        </p:grpSpPr>
        <p:sp>
          <p:nvSpPr>
            <p:cNvPr id="71685" name="Rectangle 11"/>
            <p:cNvSpPr>
              <a:spLocks noChangeArrowheads="1"/>
            </p:cNvSpPr>
            <p:nvPr/>
          </p:nvSpPr>
          <p:spPr bwMode="auto">
            <a:xfrm rot="-240000">
              <a:off x="1011" y="2692"/>
              <a:ext cx="4459" cy="80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/>
              </a:outerShdw>
            </a:effectLst>
          </p:spPr>
          <p:txBody>
            <a:bodyPr wrap="none" lIns="92075" tIns="46038" rIns="92075" bIns="46038" anchor="ctr"/>
            <a:lstStyle/>
            <a:p>
              <a:pPr>
                <a:defRPr/>
              </a:pPr>
              <a:r>
                <a:rPr lang="en-GB" sz="2800">
                  <a:solidFill>
                    <a:srgbClr val="0000CC"/>
                  </a:solidFill>
                </a:rPr>
                <a:t>Οι πόροι και οι ικανότητες είναι</a:t>
              </a:r>
              <a:r>
                <a:rPr lang="el-GR" sz="2800">
                  <a:solidFill>
                    <a:srgbClr val="0000CC"/>
                  </a:solidFill>
                </a:rPr>
                <a:t> </a:t>
              </a:r>
              <a:r>
                <a:rPr lang="en-GB" sz="2800">
                  <a:solidFill>
                    <a:srgbClr val="0000CC"/>
                  </a:solidFill>
                </a:rPr>
                <a:t>πρωταρχικές </a:t>
              </a:r>
              <a:endParaRPr lang="el-GR" sz="2800">
                <a:solidFill>
                  <a:srgbClr val="0000CC"/>
                </a:solidFill>
              </a:endParaRPr>
            </a:p>
            <a:p>
              <a:pPr>
                <a:defRPr/>
              </a:pPr>
              <a:r>
                <a:rPr lang="en-GB" sz="2800">
                  <a:solidFill>
                    <a:srgbClr val="0000CC"/>
                  </a:solidFill>
                </a:rPr>
                <a:t>πηγές κερδοφορίας</a:t>
              </a:r>
            </a:p>
          </p:txBody>
        </p:sp>
        <p:sp>
          <p:nvSpPr>
            <p:cNvPr id="75782" name="Freeform 12"/>
            <p:cNvSpPr>
              <a:spLocks/>
            </p:cNvSpPr>
            <p:nvPr/>
          </p:nvSpPr>
          <p:spPr bwMode="auto">
            <a:xfrm>
              <a:off x="374" y="3168"/>
              <a:ext cx="347" cy="234"/>
            </a:xfrm>
            <a:custGeom>
              <a:avLst/>
              <a:gdLst>
                <a:gd name="T0" fmla="*/ 0 w 347"/>
                <a:gd name="T1" fmla="*/ 7 h 234"/>
                <a:gd name="T2" fmla="*/ 334 w 347"/>
                <a:gd name="T3" fmla="*/ 0 h 234"/>
                <a:gd name="T4" fmla="*/ 346 w 347"/>
                <a:gd name="T5" fmla="*/ 225 h 234"/>
                <a:gd name="T6" fmla="*/ 11 w 347"/>
                <a:gd name="T7" fmla="*/ 233 h 234"/>
                <a:gd name="T8" fmla="*/ 0 w 347"/>
                <a:gd name="T9" fmla="*/ 7 h 2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34"/>
                <a:gd name="T17" fmla="*/ 347 w 347"/>
                <a:gd name="T18" fmla="*/ 234 h 2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34">
                  <a:moveTo>
                    <a:pt x="0" y="7"/>
                  </a:moveTo>
                  <a:lnTo>
                    <a:pt x="334" y="0"/>
                  </a:lnTo>
                  <a:lnTo>
                    <a:pt x="346" y="225"/>
                  </a:lnTo>
                  <a:lnTo>
                    <a:pt x="11" y="233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5783" name="Freeform 13"/>
            <p:cNvSpPr>
              <a:spLocks/>
            </p:cNvSpPr>
            <p:nvPr/>
          </p:nvSpPr>
          <p:spPr bwMode="auto">
            <a:xfrm>
              <a:off x="480" y="3018"/>
              <a:ext cx="421" cy="295"/>
            </a:xfrm>
            <a:custGeom>
              <a:avLst/>
              <a:gdLst>
                <a:gd name="T0" fmla="*/ 113 w 421"/>
                <a:gd name="T1" fmla="*/ 294 h 295"/>
                <a:gd name="T2" fmla="*/ 0 w 421"/>
                <a:gd name="T3" fmla="*/ 159 h 295"/>
                <a:gd name="T4" fmla="*/ 81 w 421"/>
                <a:gd name="T5" fmla="*/ 124 h 295"/>
                <a:gd name="T6" fmla="*/ 145 w 421"/>
                <a:gd name="T7" fmla="*/ 227 h 295"/>
                <a:gd name="T8" fmla="*/ 378 w 421"/>
                <a:gd name="T9" fmla="*/ 0 h 295"/>
                <a:gd name="T10" fmla="*/ 420 w 421"/>
                <a:gd name="T11" fmla="*/ 26 h 295"/>
                <a:gd name="T12" fmla="*/ 113 w 421"/>
                <a:gd name="T13" fmla="*/ 294 h 2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1"/>
                <a:gd name="T22" fmla="*/ 0 h 295"/>
                <a:gd name="T23" fmla="*/ 421 w 421"/>
                <a:gd name="T24" fmla="*/ 295 h 29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1" h="295">
                  <a:moveTo>
                    <a:pt x="113" y="294"/>
                  </a:moveTo>
                  <a:lnTo>
                    <a:pt x="0" y="159"/>
                  </a:lnTo>
                  <a:lnTo>
                    <a:pt x="81" y="124"/>
                  </a:lnTo>
                  <a:lnTo>
                    <a:pt x="145" y="227"/>
                  </a:lnTo>
                  <a:lnTo>
                    <a:pt x="378" y="0"/>
                  </a:lnTo>
                  <a:lnTo>
                    <a:pt x="420" y="26"/>
                  </a:lnTo>
                  <a:lnTo>
                    <a:pt x="113" y="294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153400" cy="1143000"/>
          </a:xfrm>
          <a:ln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l-GR" sz="2800" b="0" dirty="0" smtClean="0"/>
              <a:t>Οι Τέσσερις Διαστάσεις μιας Θεμελιώδους Ικανότητας</a:t>
            </a:r>
            <a:endParaRPr lang="en-US" sz="2800" b="0" dirty="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696" y="1295400"/>
            <a:ext cx="6120680" cy="4495800"/>
            <a:chOff x="1488" y="1200"/>
            <a:chExt cx="3072" cy="2832"/>
          </a:xfrm>
        </p:grpSpPr>
        <p:sp>
          <p:nvSpPr>
            <p:cNvPr id="76809" name="Oval 4"/>
            <p:cNvSpPr>
              <a:spLocks noChangeArrowheads="1"/>
            </p:cNvSpPr>
            <p:nvPr/>
          </p:nvSpPr>
          <p:spPr bwMode="auto">
            <a:xfrm>
              <a:off x="1488" y="2496"/>
              <a:ext cx="1536" cy="1536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FFCCCC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b="1"/>
            </a:p>
            <a:p>
              <a:pPr algn="ctr"/>
              <a:endParaRPr lang="en-US" sz="2400" b="1"/>
            </a:p>
            <a:p>
              <a:pPr algn="ctr"/>
              <a:endParaRPr lang="en-US" sz="2400" b="1"/>
            </a:p>
            <a:p>
              <a:pPr algn="ctr"/>
              <a:endParaRPr lang="en-US" sz="2400" b="1"/>
            </a:p>
          </p:txBody>
        </p:sp>
        <p:sp>
          <p:nvSpPr>
            <p:cNvPr id="76810" name="Oval 5"/>
            <p:cNvSpPr>
              <a:spLocks noChangeArrowheads="1"/>
            </p:cNvSpPr>
            <p:nvPr/>
          </p:nvSpPr>
          <p:spPr bwMode="auto">
            <a:xfrm>
              <a:off x="2182" y="1200"/>
              <a:ext cx="1536" cy="1536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FFCCCC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b="1"/>
            </a:p>
          </p:txBody>
        </p:sp>
        <p:sp>
          <p:nvSpPr>
            <p:cNvPr id="76811" name="Oval 6"/>
            <p:cNvSpPr>
              <a:spLocks noChangeArrowheads="1"/>
            </p:cNvSpPr>
            <p:nvPr/>
          </p:nvSpPr>
          <p:spPr bwMode="auto">
            <a:xfrm>
              <a:off x="3024" y="2496"/>
              <a:ext cx="1536" cy="1536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FFCCCC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           </a:t>
              </a:r>
            </a:p>
          </p:txBody>
        </p:sp>
        <p:sp>
          <p:nvSpPr>
            <p:cNvPr id="76812" name="Oval 7"/>
            <p:cNvSpPr>
              <a:spLocks noChangeArrowheads="1"/>
            </p:cNvSpPr>
            <p:nvPr/>
          </p:nvSpPr>
          <p:spPr bwMode="auto">
            <a:xfrm>
              <a:off x="2182" y="1920"/>
              <a:ext cx="1536" cy="1536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FFCCCC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b="1"/>
            </a:p>
          </p:txBody>
        </p:sp>
        <p:sp>
          <p:nvSpPr>
            <p:cNvPr id="76813" name="Text Box 8"/>
            <p:cNvSpPr txBox="1">
              <a:spLocks noChangeArrowheads="1"/>
            </p:cNvSpPr>
            <p:nvPr/>
          </p:nvSpPr>
          <p:spPr bwMode="auto">
            <a:xfrm>
              <a:off x="2304" y="1478"/>
              <a:ext cx="14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/>
            </a:p>
          </p:txBody>
        </p:sp>
      </p:grpSp>
      <p:sp>
        <p:nvSpPr>
          <p:cNvPr id="76804" name="Text Box 9"/>
          <p:cNvSpPr txBox="1">
            <a:spLocks noChangeArrowheads="1"/>
          </p:cNvSpPr>
          <p:nvPr/>
        </p:nvSpPr>
        <p:spPr bwMode="auto">
          <a:xfrm>
            <a:off x="685800" y="6096000"/>
            <a:ext cx="8001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400"/>
              <a:t>Πηγή</a:t>
            </a:r>
            <a:r>
              <a:rPr lang="en-US" sz="1400"/>
              <a:t>:</a:t>
            </a:r>
            <a:r>
              <a:rPr lang="el-GR" sz="1400"/>
              <a:t> </a:t>
            </a:r>
            <a:r>
              <a:rPr lang="en-US" sz="1400"/>
              <a:t>Leonard-Barton, D., “Core Capabilities and Core Rigidities: a paradox in managing new product development”, Strategic Management Journal, (1992), Vol.13, 111-125</a:t>
            </a:r>
          </a:p>
        </p:txBody>
      </p:sp>
      <p:sp>
        <p:nvSpPr>
          <p:cNvPr id="76805" name="WordArt 10"/>
          <p:cNvSpPr>
            <a:spLocks noChangeArrowheads="1" noChangeShapeType="1" noTextEdit="1"/>
          </p:cNvSpPr>
          <p:nvPr/>
        </p:nvSpPr>
        <p:spPr bwMode="auto">
          <a:xfrm>
            <a:off x="3886200" y="1736725"/>
            <a:ext cx="1676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Βάση ικανοτήτων </a:t>
            </a:r>
          </a:p>
          <a:p>
            <a:pPr algn="ctr"/>
            <a:r>
              <a:rPr lang="el-G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και γνώσης</a:t>
            </a:r>
          </a:p>
        </p:txBody>
      </p:sp>
      <p:sp>
        <p:nvSpPr>
          <p:cNvPr id="76806" name="WordArt 11"/>
          <p:cNvSpPr>
            <a:spLocks noChangeArrowheads="1" noChangeShapeType="1" noTextEdit="1"/>
          </p:cNvSpPr>
          <p:nvPr/>
        </p:nvSpPr>
        <p:spPr bwMode="auto">
          <a:xfrm>
            <a:off x="3886200" y="3476625"/>
            <a:ext cx="15716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Αξίες και νόρμες</a:t>
            </a:r>
          </a:p>
        </p:txBody>
      </p:sp>
      <p:sp>
        <p:nvSpPr>
          <p:cNvPr id="76807" name="WordArt 12"/>
          <p:cNvSpPr>
            <a:spLocks noChangeArrowheads="1" noChangeShapeType="1" noTextEdit="1"/>
          </p:cNvSpPr>
          <p:nvPr/>
        </p:nvSpPr>
        <p:spPr bwMode="auto">
          <a:xfrm>
            <a:off x="2957513" y="4572000"/>
            <a:ext cx="10763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Τεχνικά </a:t>
            </a:r>
          </a:p>
          <a:p>
            <a:pPr algn="ctr"/>
            <a:r>
              <a:rPr lang="el-GR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συστήματα</a:t>
            </a:r>
          </a:p>
        </p:txBody>
      </p:sp>
      <p:sp>
        <p:nvSpPr>
          <p:cNvPr id="76808" name="WordArt 13"/>
          <p:cNvSpPr>
            <a:spLocks noChangeArrowheads="1" noChangeShapeType="1" noTextEdit="1"/>
          </p:cNvSpPr>
          <p:nvPr/>
        </p:nvSpPr>
        <p:spPr bwMode="auto">
          <a:xfrm>
            <a:off x="5562600" y="4572000"/>
            <a:ext cx="10763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Δοικητικά</a:t>
            </a:r>
          </a:p>
          <a:p>
            <a:pPr algn="ctr"/>
            <a:r>
              <a:rPr lang="el-GR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 συστήματα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5846763" y="6561138"/>
            <a:ext cx="28956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Freeform 6"/>
          <p:cNvSpPr>
            <a:spLocks/>
          </p:cNvSpPr>
          <p:nvPr/>
        </p:nvSpPr>
        <p:spPr bwMode="auto">
          <a:xfrm>
            <a:off x="2689225" y="2286000"/>
            <a:ext cx="2046288" cy="2944813"/>
          </a:xfrm>
          <a:custGeom>
            <a:avLst/>
            <a:gdLst>
              <a:gd name="T0" fmla="*/ 2147483647 w 1289"/>
              <a:gd name="T1" fmla="*/ 0 h 1855"/>
              <a:gd name="T2" fmla="*/ 2147483647 w 1289"/>
              <a:gd name="T3" fmla="*/ 0 h 1855"/>
              <a:gd name="T4" fmla="*/ 2147483647 w 1289"/>
              <a:gd name="T5" fmla="*/ 2147483647 h 1855"/>
              <a:gd name="T6" fmla="*/ 2147483647 w 1289"/>
              <a:gd name="T7" fmla="*/ 2147483647 h 1855"/>
              <a:gd name="T8" fmla="*/ 2147483647 w 1289"/>
              <a:gd name="T9" fmla="*/ 2147483647 h 1855"/>
              <a:gd name="T10" fmla="*/ 2147483647 w 1289"/>
              <a:gd name="T11" fmla="*/ 2147483647 h 1855"/>
              <a:gd name="T12" fmla="*/ 2147483647 w 1289"/>
              <a:gd name="T13" fmla="*/ 2147483647 h 1855"/>
              <a:gd name="T14" fmla="*/ 2147483647 w 1289"/>
              <a:gd name="T15" fmla="*/ 2147483647 h 1855"/>
              <a:gd name="T16" fmla="*/ 2147483647 w 1289"/>
              <a:gd name="T17" fmla="*/ 2147483647 h 1855"/>
              <a:gd name="T18" fmla="*/ 2147483647 w 1289"/>
              <a:gd name="T19" fmla="*/ 2147483647 h 1855"/>
              <a:gd name="T20" fmla="*/ 2147483647 w 1289"/>
              <a:gd name="T21" fmla="*/ 2147483647 h 1855"/>
              <a:gd name="T22" fmla="*/ 2147483647 w 1289"/>
              <a:gd name="T23" fmla="*/ 2147483647 h 1855"/>
              <a:gd name="T24" fmla="*/ 2147483647 w 1289"/>
              <a:gd name="T25" fmla="*/ 2147483647 h 1855"/>
              <a:gd name="T26" fmla="*/ 2147483647 w 1289"/>
              <a:gd name="T27" fmla="*/ 2147483647 h 1855"/>
              <a:gd name="T28" fmla="*/ 2147483647 w 1289"/>
              <a:gd name="T29" fmla="*/ 2147483647 h 1855"/>
              <a:gd name="T30" fmla="*/ 2147483647 w 1289"/>
              <a:gd name="T31" fmla="*/ 2147483647 h 1855"/>
              <a:gd name="T32" fmla="*/ 2147483647 w 1289"/>
              <a:gd name="T33" fmla="*/ 2147483647 h 1855"/>
              <a:gd name="T34" fmla="*/ 2147483647 w 1289"/>
              <a:gd name="T35" fmla="*/ 2147483647 h 1855"/>
              <a:gd name="T36" fmla="*/ 2147483647 w 1289"/>
              <a:gd name="T37" fmla="*/ 2147483647 h 1855"/>
              <a:gd name="T38" fmla="*/ 2147483647 w 1289"/>
              <a:gd name="T39" fmla="*/ 2147483647 h 1855"/>
              <a:gd name="T40" fmla="*/ 2147483647 w 1289"/>
              <a:gd name="T41" fmla="*/ 2147483647 h 1855"/>
              <a:gd name="T42" fmla="*/ 2147483647 w 1289"/>
              <a:gd name="T43" fmla="*/ 2147483647 h 1855"/>
              <a:gd name="T44" fmla="*/ 2147483647 w 1289"/>
              <a:gd name="T45" fmla="*/ 2147483647 h 1855"/>
              <a:gd name="T46" fmla="*/ 2147483647 w 1289"/>
              <a:gd name="T47" fmla="*/ 2147483647 h 1855"/>
              <a:gd name="T48" fmla="*/ 2147483647 w 1289"/>
              <a:gd name="T49" fmla="*/ 2147483647 h 1855"/>
              <a:gd name="T50" fmla="*/ 2147483647 w 1289"/>
              <a:gd name="T51" fmla="*/ 2147483647 h 1855"/>
              <a:gd name="T52" fmla="*/ 2147483647 w 1289"/>
              <a:gd name="T53" fmla="*/ 2147483647 h 1855"/>
              <a:gd name="T54" fmla="*/ 2147483647 w 1289"/>
              <a:gd name="T55" fmla="*/ 2147483647 h 1855"/>
              <a:gd name="T56" fmla="*/ 2147483647 w 1289"/>
              <a:gd name="T57" fmla="*/ 2147483647 h 1855"/>
              <a:gd name="T58" fmla="*/ 2147483647 w 1289"/>
              <a:gd name="T59" fmla="*/ 2147483647 h 1855"/>
              <a:gd name="T60" fmla="*/ 2147483647 w 1289"/>
              <a:gd name="T61" fmla="*/ 2147483647 h 1855"/>
              <a:gd name="T62" fmla="*/ 2147483647 w 1289"/>
              <a:gd name="T63" fmla="*/ 2147483647 h 1855"/>
              <a:gd name="T64" fmla="*/ 2147483647 w 1289"/>
              <a:gd name="T65" fmla="*/ 2147483647 h 1855"/>
              <a:gd name="T66" fmla="*/ 2147483647 w 1289"/>
              <a:gd name="T67" fmla="*/ 2147483647 h 1855"/>
              <a:gd name="T68" fmla="*/ 2147483647 w 1289"/>
              <a:gd name="T69" fmla="*/ 2147483647 h 1855"/>
              <a:gd name="T70" fmla="*/ 2147483647 w 1289"/>
              <a:gd name="T71" fmla="*/ 2147483647 h 1855"/>
              <a:gd name="T72" fmla="*/ 2147483647 w 1289"/>
              <a:gd name="T73" fmla="*/ 2147483647 h 1855"/>
              <a:gd name="T74" fmla="*/ 2147483647 w 1289"/>
              <a:gd name="T75" fmla="*/ 2147483647 h 1855"/>
              <a:gd name="T76" fmla="*/ 2147483647 w 1289"/>
              <a:gd name="T77" fmla="*/ 2147483647 h 1855"/>
              <a:gd name="T78" fmla="*/ 2147483647 w 1289"/>
              <a:gd name="T79" fmla="*/ 2147483647 h 1855"/>
              <a:gd name="T80" fmla="*/ 2147483647 w 1289"/>
              <a:gd name="T81" fmla="*/ 2147483647 h 1855"/>
              <a:gd name="T82" fmla="*/ 2147483647 w 1289"/>
              <a:gd name="T83" fmla="*/ 2147483647 h 1855"/>
              <a:gd name="T84" fmla="*/ 0 w 1289"/>
              <a:gd name="T85" fmla="*/ 2147483647 h 1855"/>
              <a:gd name="T86" fmla="*/ 0 w 1289"/>
              <a:gd name="T87" fmla="*/ 2147483647 h 1855"/>
              <a:gd name="T88" fmla="*/ 2147483647 w 1289"/>
              <a:gd name="T89" fmla="*/ 2147483647 h 1855"/>
              <a:gd name="T90" fmla="*/ 2147483647 w 1289"/>
              <a:gd name="T91" fmla="*/ 2147483647 h 1855"/>
              <a:gd name="T92" fmla="*/ 2147483647 w 1289"/>
              <a:gd name="T93" fmla="*/ 2147483647 h 1855"/>
              <a:gd name="T94" fmla="*/ 2147483647 w 1289"/>
              <a:gd name="T95" fmla="*/ 2147483647 h 1855"/>
              <a:gd name="T96" fmla="*/ 2147483647 w 1289"/>
              <a:gd name="T97" fmla="*/ 2147483647 h 1855"/>
              <a:gd name="T98" fmla="*/ 2147483647 w 1289"/>
              <a:gd name="T99" fmla="*/ 2147483647 h 1855"/>
              <a:gd name="T100" fmla="*/ 2147483647 w 1289"/>
              <a:gd name="T101" fmla="*/ 2147483647 h 1855"/>
              <a:gd name="T102" fmla="*/ 2147483647 w 1289"/>
              <a:gd name="T103" fmla="*/ 2147483647 h 1855"/>
              <a:gd name="T104" fmla="*/ 2147483647 w 1289"/>
              <a:gd name="T105" fmla="*/ 2147483647 h 1855"/>
              <a:gd name="T106" fmla="*/ 2147483647 w 1289"/>
              <a:gd name="T107" fmla="*/ 2147483647 h 1855"/>
              <a:gd name="T108" fmla="*/ 2147483647 w 1289"/>
              <a:gd name="T109" fmla="*/ 2147483647 h 1855"/>
              <a:gd name="T110" fmla="*/ 2147483647 w 1289"/>
              <a:gd name="T111" fmla="*/ 2147483647 h 1855"/>
              <a:gd name="T112" fmla="*/ 2147483647 w 1289"/>
              <a:gd name="T113" fmla="*/ 0 h 185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89"/>
              <a:gd name="T172" fmla="*/ 0 h 1855"/>
              <a:gd name="T173" fmla="*/ 1289 w 1289"/>
              <a:gd name="T174" fmla="*/ 1855 h 185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89" h="1855">
                <a:moveTo>
                  <a:pt x="632" y="0"/>
                </a:moveTo>
                <a:lnTo>
                  <a:pt x="703" y="0"/>
                </a:lnTo>
                <a:lnTo>
                  <a:pt x="772" y="15"/>
                </a:lnTo>
                <a:lnTo>
                  <a:pt x="835" y="42"/>
                </a:lnTo>
                <a:lnTo>
                  <a:pt x="843" y="186"/>
                </a:lnTo>
                <a:lnTo>
                  <a:pt x="901" y="233"/>
                </a:lnTo>
                <a:lnTo>
                  <a:pt x="967" y="291"/>
                </a:lnTo>
                <a:lnTo>
                  <a:pt x="1029" y="363"/>
                </a:lnTo>
                <a:lnTo>
                  <a:pt x="1134" y="311"/>
                </a:lnTo>
                <a:lnTo>
                  <a:pt x="1170" y="374"/>
                </a:lnTo>
                <a:lnTo>
                  <a:pt x="1205" y="452"/>
                </a:lnTo>
                <a:lnTo>
                  <a:pt x="1234" y="534"/>
                </a:lnTo>
                <a:lnTo>
                  <a:pt x="1163" y="664"/>
                </a:lnTo>
                <a:lnTo>
                  <a:pt x="1191" y="788"/>
                </a:lnTo>
                <a:lnTo>
                  <a:pt x="1199" y="885"/>
                </a:lnTo>
                <a:lnTo>
                  <a:pt x="1197" y="1008"/>
                </a:lnTo>
                <a:lnTo>
                  <a:pt x="1288" y="1069"/>
                </a:lnTo>
                <a:lnTo>
                  <a:pt x="1276" y="1166"/>
                </a:lnTo>
                <a:lnTo>
                  <a:pt x="1261" y="1254"/>
                </a:lnTo>
                <a:lnTo>
                  <a:pt x="1227" y="1360"/>
                </a:lnTo>
                <a:lnTo>
                  <a:pt x="1126" y="1348"/>
                </a:lnTo>
                <a:lnTo>
                  <a:pt x="1078" y="1441"/>
                </a:lnTo>
                <a:lnTo>
                  <a:pt x="1025" y="1519"/>
                </a:lnTo>
                <a:lnTo>
                  <a:pt x="954" y="1591"/>
                </a:lnTo>
                <a:lnTo>
                  <a:pt x="975" y="1746"/>
                </a:lnTo>
                <a:lnTo>
                  <a:pt x="912" y="1793"/>
                </a:lnTo>
                <a:lnTo>
                  <a:pt x="843" y="1826"/>
                </a:lnTo>
                <a:lnTo>
                  <a:pt x="753" y="1854"/>
                </a:lnTo>
                <a:lnTo>
                  <a:pt x="705" y="1735"/>
                </a:lnTo>
                <a:lnTo>
                  <a:pt x="612" y="1743"/>
                </a:lnTo>
                <a:lnTo>
                  <a:pt x="535" y="1721"/>
                </a:lnTo>
                <a:lnTo>
                  <a:pt x="458" y="1690"/>
                </a:lnTo>
                <a:lnTo>
                  <a:pt x="376" y="1790"/>
                </a:lnTo>
                <a:lnTo>
                  <a:pt x="315" y="1743"/>
                </a:lnTo>
                <a:lnTo>
                  <a:pt x="259" y="1687"/>
                </a:lnTo>
                <a:lnTo>
                  <a:pt x="213" y="1638"/>
                </a:lnTo>
                <a:lnTo>
                  <a:pt x="250" y="1488"/>
                </a:lnTo>
                <a:lnTo>
                  <a:pt x="200" y="1394"/>
                </a:lnTo>
                <a:lnTo>
                  <a:pt x="154" y="1290"/>
                </a:lnTo>
                <a:lnTo>
                  <a:pt x="123" y="1177"/>
                </a:lnTo>
                <a:lnTo>
                  <a:pt x="12" y="1166"/>
                </a:lnTo>
                <a:lnTo>
                  <a:pt x="1" y="1063"/>
                </a:lnTo>
                <a:lnTo>
                  <a:pt x="0" y="989"/>
                </a:lnTo>
                <a:lnTo>
                  <a:pt x="0" y="893"/>
                </a:lnTo>
                <a:lnTo>
                  <a:pt x="103" y="846"/>
                </a:lnTo>
                <a:lnTo>
                  <a:pt x="123" y="716"/>
                </a:lnTo>
                <a:lnTo>
                  <a:pt x="145" y="617"/>
                </a:lnTo>
                <a:lnTo>
                  <a:pt x="181" y="506"/>
                </a:lnTo>
                <a:lnTo>
                  <a:pt x="129" y="363"/>
                </a:lnTo>
                <a:lnTo>
                  <a:pt x="162" y="305"/>
                </a:lnTo>
                <a:lnTo>
                  <a:pt x="208" y="242"/>
                </a:lnTo>
                <a:lnTo>
                  <a:pt x="259" y="181"/>
                </a:lnTo>
                <a:lnTo>
                  <a:pt x="376" y="244"/>
                </a:lnTo>
                <a:lnTo>
                  <a:pt x="439" y="200"/>
                </a:lnTo>
                <a:lnTo>
                  <a:pt x="502" y="170"/>
                </a:lnTo>
                <a:lnTo>
                  <a:pt x="590" y="139"/>
                </a:lnTo>
                <a:lnTo>
                  <a:pt x="632" y="0"/>
                </a:lnTo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C1C1C1"/>
              </a:gs>
            </a:gsLst>
            <a:path path="rect">
              <a:fillToRect l="50000" t="50000" r="50000" b="50000"/>
            </a:path>
          </a:gra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3319463" y="3181350"/>
            <a:ext cx="812800" cy="1177925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696969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Freeform 8"/>
          <p:cNvSpPr>
            <a:spLocks/>
          </p:cNvSpPr>
          <p:nvPr/>
        </p:nvSpPr>
        <p:spPr bwMode="auto">
          <a:xfrm>
            <a:off x="838200" y="3165475"/>
            <a:ext cx="2044700" cy="2940050"/>
          </a:xfrm>
          <a:custGeom>
            <a:avLst/>
            <a:gdLst>
              <a:gd name="T0" fmla="*/ 2147483647 w 1288"/>
              <a:gd name="T1" fmla="*/ 2147483647 h 1852"/>
              <a:gd name="T2" fmla="*/ 2147483647 w 1288"/>
              <a:gd name="T3" fmla="*/ 2147483647 h 1852"/>
              <a:gd name="T4" fmla="*/ 2147483647 w 1288"/>
              <a:gd name="T5" fmla="*/ 2147483647 h 1852"/>
              <a:gd name="T6" fmla="*/ 2147483647 w 1288"/>
              <a:gd name="T7" fmla="*/ 2147483647 h 1852"/>
              <a:gd name="T8" fmla="*/ 2147483647 w 1288"/>
              <a:gd name="T9" fmla="*/ 2147483647 h 1852"/>
              <a:gd name="T10" fmla="*/ 2147483647 w 1288"/>
              <a:gd name="T11" fmla="*/ 2147483647 h 1852"/>
              <a:gd name="T12" fmla="*/ 2147483647 w 1288"/>
              <a:gd name="T13" fmla="*/ 2147483647 h 1852"/>
              <a:gd name="T14" fmla="*/ 2147483647 w 1288"/>
              <a:gd name="T15" fmla="*/ 2147483647 h 1852"/>
              <a:gd name="T16" fmla="*/ 2147483647 w 1288"/>
              <a:gd name="T17" fmla="*/ 2147483647 h 1852"/>
              <a:gd name="T18" fmla="*/ 2147483647 w 1288"/>
              <a:gd name="T19" fmla="*/ 2147483647 h 1852"/>
              <a:gd name="T20" fmla="*/ 2147483647 w 1288"/>
              <a:gd name="T21" fmla="*/ 2147483647 h 1852"/>
              <a:gd name="T22" fmla="*/ 2147483647 w 1288"/>
              <a:gd name="T23" fmla="*/ 2147483647 h 1852"/>
              <a:gd name="T24" fmla="*/ 2147483647 w 1288"/>
              <a:gd name="T25" fmla="*/ 2147483647 h 1852"/>
              <a:gd name="T26" fmla="*/ 2147483647 w 1288"/>
              <a:gd name="T27" fmla="*/ 2147483647 h 1852"/>
              <a:gd name="T28" fmla="*/ 2147483647 w 1288"/>
              <a:gd name="T29" fmla="*/ 2147483647 h 1852"/>
              <a:gd name="T30" fmla="*/ 2147483647 w 1288"/>
              <a:gd name="T31" fmla="*/ 2147483647 h 1852"/>
              <a:gd name="T32" fmla="*/ 0 w 1288"/>
              <a:gd name="T33" fmla="*/ 2147483647 h 1852"/>
              <a:gd name="T34" fmla="*/ 2147483647 w 1288"/>
              <a:gd name="T35" fmla="*/ 2147483647 h 1852"/>
              <a:gd name="T36" fmla="*/ 2147483647 w 1288"/>
              <a:gd name="T37" fmla="*/ 2147483647 h 1852"/>
              <a:gd name="T38" fmla="*/ 2147483647 w 1288"/>
              <a:gd name="T39" fmla="*/ 2147483647 h 1852"/>
              <a:gd name="T40" fmla="*/ 2147483647 w 1288"/>
              <a:gd name="T41" fmla="*/ 2147483647 h 1852"/>
              <a:gd name="T42" fmla="*/ 2147483647 w 1288"/>
              <a:gd name="T43" fmla="*/ 2147483647 h 1852"/>
              <a:gd name="T44" fmla="*/ 2147483647 w 1288"/>
              <a:gd name="T45" fmla="*/ 2147483647 h 1852"/>
              <a:gd name="T46" fmla="*/ 2147483647 w 1288"/>
              <a:gd name="T47" fmla="*/ 2147483647 h 1852"/>
              <a:gd name="T48" fmla="*/ 2147483647 w 1288"/>
              <a:gd name="T49" fmla="*/ 2147483647 h 1852"/>
              <a:gd name="T50" fmla="*/ 2147483647 w 1288"/>
              <a:gd name="T51" fmla="*/ 2147483647 h 1852"/>
              <a:gd name="T52" fmla="*/ 2147483647 w 1288"/>
              <a:gd name="T53" fmla="*/ 2147483647 h 1852"/>
              <a:gd name="T54" fmla="*/ 2147483647 w 1288"/>
              <a:gd name="T55" fmla="*/ 0 h 1852"/>
              <a:gd name="T56" fmla="*/ 2147483647 w 1288"/>
              <a:gd name="T57" fmla="*/ 2147483647 h 1852"/>
              <a:gd name="T58" fmla="*/ 2147483647 w 1288"/>
              <a:gd name="T59" fmla="*/ 2147483647 h 1852"/>
              <a:gd name="T60" fmla="*/ 2147483647 w 1288"/>
              <a:gd name="T61" fmla="*/ 2147483647 h 1852"/>
              <a:gd name="T62" fmla="*/ 2147483647 w 1288"/>
              <a:gd name="T63" fmla="*/ 2147483647 h 1852"/>
              <a:gd name="T64" fmla="*/ 2147483647 w 1288"/>
              <a:gd name="T65" fmla="*/ 2147483647 h 1852"/>
              <a:gd name="T66" fmla="*/ 2147483647 w 1288"/>
              <a:gd name="T67" fmla="*/ 2147483647 h 1852"/>
              <a:gd name="T68" fmla="*/ 2147483647 w 1288"/>
              <a:gd name="T69" fmla="*/ 2147483647 h 1852"/>
              <a:gd name="T70" fmla="*/ 2147483647 w 1288"/>
              <a:gd name="T71" fmla="*/ 2147483647 h 1852"/>
              <a:gd name="T72" fmla="*/ 2147483647 w 1288"/>
              <a:gd name="T73" fmla="*/ 2147483647 h 1852"/>
              <a:gd name="T74" fmla="*/ 2147483647 w 1288"/>
              <a:gd name="T75" fmla="*/ 2147483647 h 1852"/>
              <a:gd name="T76" fmla="*/ 2147483647 w 1288"/>
              <a:gd name="T77" fmla="*/ 2147483647 h 1852"/>
              <a:gd name="T78" fmla="*/ 2147483647 w 1288"/>
              <a:gd name="T79" fmla="*/ 2147483647 h 1852"/>
              <a:gd name="T80" fmla="*/ 2147483647 w 1288"/>
              <a:gd name="T81" fmla="*/ 2147483647 h 1852"/>
              <a:gd name="T82" fmla="*/ 2147483647 w 1288"/>
              <a:gd name="T83" fmla="*/ 2147483647 h 1852"/>
              <a:gd name="T84" fmla="*/ 2147483647 w 1288"/>
              <a:gd name="T85" fmla="*/ 2147483647 h 1852"/>
              <a:gd name="T86" fmla="*/ 2147483647 w 1288"/>
              <a:gd name="T87" fmla="*/ 2147483647 h 1852"/>
              <a:gd name="T88" fmla="*/ 2147483647 w 1288"/>
              <a:gd name="T89" fmla="*/ 2147483647 h 1852"/>
              <a:gd name="T90" fmla="*/ 2147483647 w 1288"/>
              <a:gd name="T91" fmla="*/ 2147483647 h 1852"/>
              <a:gd name="T92" fmla="*/ 2147483647 w 1288"/>
              <a:gd name="T93" fmla="*/ 2147483647 h 1852"/>
              <a:gd name="T94" fmla="*/ 2147483647 w 1288"/>
              <a:gd name="T95" fmla="*/ 2147483647 h 1852"/>
              <a:gd name="T96" fmla="*/ 2147483647 w 1288"/>
              <a:gd name="T97" fmla="*/ 2147483647 h 1852"/>
              <a:gd name="T98" fmla="*/ 2147483647 w 1288"/>
              <a:gd name="T99" fmla="*/ 2147483647 h 1852"/>
              <a:gd name="T100" fmla="*/ 2147483647 w 1288"/>
              <a:gd name="T101" fmla="*/ 2147483647 h 1852"/>
              <a:gd name="T102" fmla="*/ 2147483647 w 1288"/>
              <a:gd name="T103" fmla="*/ 2147483647 h 1852"/>
              <a:gd name="T104" fmla="*/ 2147483647 w 1288"/>
              <a:gd name="T105" fmla="*/ 2147483647 h 1852"/>
              <a:gd name="T106" fmla="*/ 2147483647 w 1288"/>
              <a:gd name="T107" fmla="*/ 2147483647 h 1852"/>
              <a:gd name="T108" fmla="*/ 2147483647 w 1288"/>
              <a:gd name="T109" fmla="*/ 2147483647 h 1852"/>
              <a:gd name="T110" fmla="*/ 2147483647 w 1288"/>
              <a:gd name="T111" fmla="*/ 2147483647 h 1852"/>
              <a:gd name="T112" fmla="*/ 2147483647 w 1288"/>
              <a:gd name="T113" fmla="*/ 2147483647 h 185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88"/>
              <a:gd name="T172" fmla="*/ 0 h 1852"/>
              <a:gd name="T173" fmla="*/ 1288 w 1288"/>
              <a:gd name="T174" fmla="*/ 1852 h 185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88" h="1852">
                <a:moveTo>
                  <a:pt x="653" y="1851"/>
                </a:moveTo>
                <a:lnTo>
                  <a:pt x="585" y="1851"/>
                </a:lnTo>
                <a:lnTo>
                  <a:pt x="514" y="1834"/>
                </a:lnTo>
                <a:lnTo>
                  <a:pt x="452" y="1806"/>
                </a:lnTo>
                <a:lnTo>
                  <a:pt x="445" y="1662"/>
                </a:lnTo>
                <a:lnTo>
                  <a:pt x="387" y="1615"/>
                </a:lnTo>
                <a:lnTo>
                  <a:pt x="318" y="1560"/>
                </a:lnTo>
                <a:lnTo>
                  <a:pt x="257" y="1488"/>
                </a:lnTo>
                <a:lnTo>
                  <a:pt x="152" y="1541"/>
                </a:lnTo>
                <a:lnTo>
                  <a:pt x="118" y="1474"/>
                </a:lnTo>
                <a:lnTo>
                  <a:pt x="81" y="1397"/>
                </a:lnTo>
                <a:lnTo>
                  <a:pt x="52" y="1318"/>
                </a:lnTo>
                <a:lnTo>
                  <a:pt x="125" y="1188"/>
                </a:lnTo>
                <a:lnTo>
                  <a:pt x="96" y="1063"/>
                </a:lnTo>
                <a:lnTo>
                  <a:pt x="87" y="964"/>
                </a:lnTo>
                <a:lnTo>
                  <a:pt x="89" y="841"/>
                </a:lnTo>
                <a:lnTo>
                  <a:pt x="0" y="783"/>
                </a:lnTo>
                <a:lnTo>
                  <a:pt x="10" y="686"/>
                </a:lnTo>
                <a:lnTo>
                  <a:pt x="27" y="594"/>
                </a:lnTo>
                <a:lnTo>
                  <a:pt x="61" y="489"/>
                </a:lnTo>
                <a:lnTo>
                  <a:pt x="159" y="503"/>
                </a:lnTo>
                <a:lnTo>
                  <a:pt x="208" y="410"/>
                </a:lnTo>
                <a:lnTo>
                  <a:pt x="261" y="330"/>
                </a:lnTo>
                <a:lnTo>
                  <a:pt x="330" y="258"/>
                </a:lnTo>
                <a:lnTo>
                  <a:pt x="313" y="103"/>
                </a:lnTo>
                <a:lnTo>
                  <a:pt x="376" y="56"/>
                </a:lnTo>
                <a:lnTo>
                  <a:pt x="445" y="26"/>
                </a:lnTo>
                <a:lnTo>
                  <a:pt x="533" y="0"/>
                </a:lnTo>
                <a:lnTo>
                  <a:pt x="580" y="114"/>
                </a:lnTo>
                <a:lnTo>
                  <a:pt x="674" y="109"/>
                </a:lnTo>
                <a:lnTo>
                  <a:pt x="751" y="128"/>
                </a:lnTo>
                <a:lnTo>
                  <a:pt x="827" y="159"/>
                </a:lnTo>
                <a:lnTo>
                  <a:pt x="911" y="62"/>
                </a:lnTo>
                <a:lnTo>
                  <a:pt x="972" y="109"/>
                </a:lnTo>
                <a:lnTo>
                  <a:pt x="1026" y="161"/>
                </a:lnTo>
                <a:lnTo>
                  <a:pt x="1070" y="211"/>
                </a:lnTo>
                <a:lnTo>
                  <a:pt x="1035" y="358"/>
                </a:lnTo>
                <a:lnTo>
                  <a:pt x="1084" y="455"/>
                </a:lnTo>
                <a:lnTo>
                  <a:pt x="1131" y="561"/>
                </a:lnTo>
                <a:lnTo>
                  <a:pt x="1162" y="672"/>
                </a:lnTo>
                <a:lnTo>
                  <a:pt x="1273" y="686"/>
                </a:lnTo>
                <a:lnTo>
                  <a:pt x="1284" y="785"/>
                </a:lnTo>
                <a:lnTo>
                  <a:pt x="1287" y="863"/>
                </a:lnTo>
                <a:lnTo>
                  <a:pt x="1287" y="955"/>
                </a:lnTo>
                <a:lnTo>
                  <a:pt x="1182" y="1002"/>
                </a:lnTo>
                <a:lnTo>
                  <a:pt x="1162" y="1133"/>
                </a:lnTo>
                <a:lnTo>
                  <a:pt x="1141" y="1235"/>
                </a:lnTo>
                <a:lnTo>
                  <a:pt x="1103" y="1346"/>
                </a:lnTo>
                <a:lnTo>
                  <a:pt x="1156" y="1488"/>
                </a:lnTo>
                <a:lnTo>
                  <a:pt x="1123" y="1546"/>
                </a:lnTo>
                <a:lnTo>
                  <a:pt x="1077" y="1607"/>
                </a:lnTo>
                <a:lnTo>
                  <a:pt x="1026" y="1671"/>
                </a:lnTo>
                <a:lnTo>
                  <a:pt x="911" y="1607"/>
                </a:lnTo>
                <a:lnTo>
                  <a:pt x="846" y="1649"/>
                </a:lnTo>
                <a:lnTo>
                  <a:pt x="783" y="1679"/>
                </a:lnTo>
                <a:lnTo>
                  <a:pt x="695" y="1712"/>
                </a:lnTo>
                <a:lnTo>
                  <a:pt x="653" y="1851"/>
                </a:lnTo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C1C1C1"/>
              </a:gs>
            </a:gsLst>
            <a:path path="rect">
              <a:fillToRect l="50000" t="50000" r="50000" b="50000"/>
            </a:path>
          </a:gra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auto">
          <a:xfrm>
            <a:off x="1471613" y="3989388"/>
            <a:ext cx="811212" cy="1177925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696969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Freeform 10"/>
          <p:cNvSpPr>
            <a:spLocks/>
          </p:cNvSpPr>
          <p:nvPr/>
        </p:nvSpPr>
        <p:spPr bwMode="auto">
          <a:xfrm>
            <a:off x="4662488" y="3279775"/>
            <a:ext cx="2044700" cy="2513013"/>
          </a:xfrm>
          <a:custGeom>
            <a:avLst/>
            <a:gdLst>
              <a:gd name="T0" fmla="*/ 2147483647 w 1288"/>
              <a:gd name="T1" fmla="*/ 0 h 1583"/>
              <a:gd name="T2" fmla="*/ 2147483647 w 1288"/>
              <a:gd name="T3" fmla="*/ 0 h 1583"/>
              <a:gd name="T4" fmla="*/ 2147483647 w 1288"/>
              <a:gd name="T5" fmla="*/ 2147483647 h 1583"/>
              <a:gd name="T6" fmla="*/ 2147483647 w 1288"/>
              <a:gd name="T7" fmla="*/ 2147483647 h 1583"/>
              <a:gd name="T8" fmla="*/ 2147483647 w 1288"/>
              <a:gd name="T9" fmla="*/ 2147483647 h 1583"/>
              <a:gd name="T10" fmla="*/ 2147483647 w 1288"/>
              <a:gd name="T11" fmla="*/ 2147483647 h 1583"/>
              <a:gd name="T12" fmla="*/ 2147483647 w 1288"/>
              <a:gd name="T13" fmla="*/ 2147483647 h 1583"/>
              <a:gd name="T14" fmla="*/ 2147483647 w 1288"/>
              <a:gd name="T15" fmla="*/ 2147483647 h 1583"/>
              <a:gd name="T16" fmla="*/ 2147483647 w 1288"/>
              <a:gd name="T17" fmla="*/ 2147483647 h 1583"/>
              <a:gd name="T18" fmla="*/ 2147483647 w 1288"/>
              <a:gd name="T19" fmla="*/ 2147483647 h 1583"/>
              <a:gd name="T20" fmla="*/ 2147483647 w 1288"/>
              <a:gd name="T21" fmla="*/ 2147483647 h 1583"/>
              <a:gd name="T22" fmla="*/ 2147483647 w 1288"/>
              <a:gd name="T23" fmla="*/ 2147483647 h 1583"/>
              <a:gd name="T24" fmla="*/ 2147483647 w 1288"/>
              <a:gd name="T25" fmla="*/ 2147483647 h 1583"/>
              <a:gd name="T26" fmla="*/ 2147483647 w 1288"/>
              <a:gd name="T27" fmla="*/ 2147483647 h 1583"/>
              <a:gd name="T28" fmla="*/ 2147483647 w 1288"/>
              <a:gd name="T29" fmla="*/ 2147483647 h 1583"/>
              <a:gd name="T30" fmla="*/ 2147483647 w 1288"/>
              <a:gd name="T31" fmla="*/ 2147483647 h 1583"/>
              <a:gd name="T32" fmla="*/ 2147483647 w 1288"/>
              <a:gd name="T33" fmla="*/ 2147483647 h 1583"/>
              <a:gd name="T34" fmla="*/ 2147483647 w 1288"/>
              <a:gd name="T35" fmla="*/ 2147483647 h 1583"/>
              <a:gd name="T36" fmla="*/ 2147483647 w 1288"/>
              <a:gd name="T37" fmla="*/ 2147483647 h 1583"/>
              <a:gd name="T38" fmla="*/ 2147483647 w 1288"/>
              <a:gd name="T39" fmla="*/ 2147483647 h 1583"/>
              <a:gd name="T40" fmla="*/ 2147483647 w 1288"/>
              <a:gd name="T41" fmla="*/ 2147483647 h 1583"/>
              <a:gd name="T42" fmla="*/ 2147483647 w 1288"/>
              <a:gd name="T43" fmla="*/ 2147483647 h 1583"/>
              <a:gd name="T44" fmla="*/ 2147483647 w 1288"/>
              <a:gd name="T45" fmla="*/ 2147483647 h 1583"/>
              <a:gd name="T46" fmla="*/ 2147483647 w 1288"/>
              <a:gd name="T47" fmla="*/ 2147483647 h 1583"/>
              <a:gd name="T48" fmla="*/ 2147483647 w 1288"/>
              <a:gd name="T49" fmla="*/ 2147483647 h 1583"/>
              <a:gd name="T50" fmla="*/ 2147483647 w 1288"/>
              <a:gd name="T51" fmla="*/ 2147483647 h 1583"/>
              <a:gd name="T52" fmla="*/ 2147483647 w 1288"/>
              <a:gd name="T53" fmla="*/ 2147483647 h 1583"/>
              <a:gd name="T54" fmla="*/ 2147483647 w 1288"/>
              <a:gd name="T55" fmla="*/ 2147483647 h 1583"/>
              <a:gd name="T56" fmla="*/ 2147483647 w 1288"/>
              <a:gd name="T57" fmla="*/ 2147483647 h 1583"/>
              <a:gd name="T58" fmla="*/ 2147483647 w 1288"/>
              <a:gd name="T59" fmla="*/ 2147483647 h 1583"/>
              <a:gd name="T60" fmla="*/ 2147483647 w 1288"/>
              <a:gd name="T61" fmla="*/ 2147483647 h 1583"/>
              <a:gd name="T62" fmla="*/ 2147483647 w 1288"/>
              <a:gd name="T63" fmla="*/ 2147483647 h 1583"/>
              <a:gd name="T64" fmla="*/ 2147483647 w 1288"/>
              <a:gd name="T65" fmla="*/ 2147483647 h 1583"/>
              <a:gd name="T66" fmla="*/ 2147483647 w 1288"/>
              <a:gd name="T67" fmla="*/ 2147483647 h 1583"/>
              <a:gd name="T68" fmla="*/ 2147483647 w 1288"/>
              <a:gd name="T69" fmla="*/ 2147483647 h 1583"/>
              <a:gd name="T70" fmla="*/ 2147483647 w 1288"/>
              <a:gd name="T71" fmla="*/ 2147483647 h 1583"/>
              <a:gd name="T72" fmla="*/ 2147483647 w 1288"/>
              <a:gd name="T73" fmla="*/ 2147483647 h 1583"/>
              <a:gd name="T74" fmla="*/ 2147483647 w 1288"/>
              <a:gd name="T75" fmla="*/ 2147483647 h 1583"/>
              <a:gd name="T76" fmla="*/ 2147483647 w 1288"/>
              <a:gd name="T77" fmla="*/ 2147483647 h 1583"/>
              <a:gd name="T78" fmla="*/ 2147483647 w 1288"/>
              <a:gd name="T79" fmla="*/ 2147483647 h 1583"/>
              <a:gd name="T80" fmla="*/ 2147483647 w 1288"/>
              <a:gd name="T81" fmla="*/ 2147483647 h 1583"/>
              <a:gd name="T82" fmla="*/ 2147483647 w 1288"/>
              <a:gd name="T83" fmla="*/ 2147483647 h 1583"/>
              <a:gd name="T84" fmla="*/ 0 w 1288"/>
              <a:gd name="T85" fmla="*/ 2147483647 h 1583"/>
              <a:gd name="T86" fmla="*/ 0 w 1288"/>
              <a:gd name="T87" fmla="*/ 2147483647 h 1583"/>
              <a:gd name="T88" fmla="*/ 2147483647 w 1288"/>
              <a:gd name="T89" fmla="*/ 2147483647 h 1583"/>
              <a:gd name="T90" fmla="*/ 2147483647 w 1288"/>
              <a:gd name="T91" fmla="*/ 2147483647 h 1583"/>
              <a:gd name="T92" fmla="*/ 2147483647 w 1288"/>
              <a:gd name="T93" fmla="*/ 2147483647 h 1583"/>
              <a:gd name="T94" fmla="*/ 2147483647 w 1288"/>
              <a:gd name="T95" fmla="*/ 2147483647 h 1583"/>
              <a:gd name="T96" fmla="*/ 2147483647 w 1288"/>
              <a:gd name="T97" fmla="*/ 2147483647 h 1583"/>
              <a:gd name="T98" fmla="*/ 2147483647 w 1288"/>
              <a:gd name="T99" fmla="*/ 2147483647 h 1583"/>
              <a:gd name="T100" fmla="*/ 2147483647 w 1288"/>
              <a:gd name="T101" fmla="*/ 2147483647 h 1583"/>
              <a:gd name="T102" fmla="*/ 2147483647 w 1288"/>
              <a:gd name="T103" fmla="*/ 2147483647 h 1583"/>
              <a:gd name="T104" fmla="*/ 2147483647 w 1288"/>
              <a:gd name="T105" fmla="*/ 2147483647 h 1583"/>
              <a:gd name="T106" fmla="*/ 2147483647 w 1288"/>
              <a:gd name="T107" fmla="*/ 2147483647 h 1583"/>
              <a:gd name="T108" fmla="*/ 2147483647 w 1288"/>
              <a:gd name="T109" fmla="*/ 2147483647 h 1583"/>
              <a:gd name="T110" fmla="*/ 2147483647 w 1288"/>
              <a:gd name="T111" fmla="*/ 2147483647 h 1583"/>
              <a:gd name="T112" fmla="*/ 2147483647 w 1288"/>
              <a:gd name="T113" fmla="*/ 0 h 15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88"/>
              <a:gd name="T172" fmla="*/ 0 h 1583"/>
              <a:gd name="T173" fmla="*/ 1288 w 1288"/>
              <a:gd name="T174" fmla="*/ 1583 h 15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88" h="1583">
                <a:moveTo>
                  <a:pt x="632" y="0"/>
                </a:moveTo>
                <a:lnTo>
                  <a:pt x="703" y="0"/>
                </a:lnTo>
                <a:lnTo>
                  <a:pt x="771" y="12"/>
                </a:lnTo>
                <a:lnTo>
                  <a:pt x="835" y="36"/>
                </a:lnTo>
                <a:lnTo>
                  <a:pt x="842" y="159"/>
                </a:lnTo>
                <a:lnTo>
                  <a:pt x="900" y="199"/>
                </a:lnTo>
                <a:lnTo>
                  <a:pt x="967" y="249"/>
                </a:lnTo>
                <a:lnTo>
                  <a:pt x="1028" y="310"/>
                </a:lnTo>
                <a:lnTo>
                  <a:pt x="1133" y="265"/>
                </a:lnTo>
                <a:lnTo>
                  <a:pt x="1170" y="319"/>
                </a:lnTo>
                <a:lnTo>
                  <a:pt x="1204" y="386"/>
                </a:lnTo>
                <a:lnTo>
                  <a:pt x="1233" y="455"/>
                </a:lnTo>
                <a:lnTo>
                  <a:pt x="1162" y="566"/>
                </a:lnTo>
                <a:lnTo>
                  <a:pt x="1190" y="672"/>
                </a:lnTo>
                <a:lnTo>
                  <a:pt x="1198" y="755"/>
                </a:lnTo>
                <a:lnTo>
                  <a:pt x="1196" y="860"/>
                </a:lnTo>
                <a:lnTo>
                  <a:pt x="1287" y="912"/>
                </a:lnTo>
                <a:lnTo>
                  <a:pt x="1275" y="995"/>
                </a:lnTo>
                <a:lnTo>
                  <a:pt x="1260" y="1070"/>
                </a:lnTo>
                <a:lnTo>
                  <a:pt x="1226" y="1160"/>
                </a:lnTo>
                <a:lnTo>
                  <a:pt x="1126" y="1151"/>
                </a:lnTo>
                <a:lnTo>
                  <a:pt x="1077" y="1230"/>
                </a:lnTo>
                <a:lnTo>
                  <a:pt x="1024" y="1296"/>
                </a:lnTo>
                <a:lnTo>
                  <a:pt x="954" y="1357"/>
                </a:lnTo>
                <a:lnTo>
                  <a:pt x="974" y="1489"/>
                </a:lnTo>
                <a:lnTo>
                  <a:pt x="911" y="1530"/>
                </a:lnTo>
                <a:lnTo>
                  <a:pt x="842" y="1558"/>
                </a:lnTo>
                <a:lnTo>
                  <a:pt x="752" y="1582"/>
                </a:lnTo>
                <a:lnTo>
                  <a:pt x="705" y="1480"/>
                </a:lnTo>
                <a:lnTo>
                  <a:pt x="611" y="1487"/>
                </a:lnTo>
                <a:lnTo>
                  <a:pt x="534" y="1468"/>
                </a:lnTo>
                <a:lnTo>
                  <a:pt x="458" y="1442"/>
                </a:lnTo>
                <a:lnTo>
                  <a:pt x="376" y="1527"/>
                </a:lnTo>
                <a:lnTo>
                  <a:pt x="315" y="1487"/>
                </a:lnTo>
                <a:lnTo>
                  <a:pt x="259" y="1440"/>
                </a:lnTo>
                <a:lnTo>
                  <a:pt x="213" y="1397"/>
                </a:lnTo>
                <a:lnTo>
                  <a:pt x="250" y="1270"/>
                </a:lnTo>
                <a:lnTo>
                  <a:pt x="200" y="1190"/>
                </a:lnTo>
                <a:lnTo>
                  <a:pt x="154" y="1101"/>
                </a:lnTo>
                <a:lnTo>
                  <a:pt x="123" y="1004"/>
                </a:lnTo>
                <a:lnTo>
                  <a:pt x="12" y="995"/>
                </a:lnTo>
                <a:lnTo>
                  <a:pt x="1" y="907"/>
                </a:lnTo>
                <a:lnTo>
                  <a:pt x="0" y="844"/>
                </a:lnTo>
                <a:lnTo>
                  <a:pt x="0" y="762"/>
                </a:lnTo>
                <a:lnTo>
                  <a:pt x="103" y="722"/>
                </a:lnTo>
                <a:lnTo>
                  <a:pt x="123" y="611"/>
                </a:lnTo>
                <a:lnTo>
                  <a:pt x="144" y="526"/>
                </a:lnTo>
                <a:lnTo>
                  <a:pt x="181" y="432"/>
                </a:lnTo>
                <a:lnTo>
                  <a:pt x="129" y="310"/>
                </a:lnTo>
                <a:lnTo>
                  <a:pt x="162" y="260"/>
                </a:lnTo>
                <a:lnTo>
                  <a:pt x="208" y="206"/>
                </a:lnTo>
                <a:lnTo>
                  <a:pt x="259" y="154"/>
                </a:lnTo>
                <a:lnTo>
                  <a:pt x="376" y="208"/>
                </a:lnTo>
                <a:lnTo>
                  <a:pt x="439" y="171"/>
                </a:lnTo>
                <a:lnTo>
                  <a:pt x="502" y="145"/>
                </a:lnTo>
                <a:lnTo>
                  <a:pt x="590" y="119"/>
                </a:lnTo>
                <a:lnTo>
                  <a:pt x="632" y="0"/>
                </a:lnTo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C1C1C1"/>
              </a:gs>
            </a:gsLst>
            <a:path path="rect">
              <a:fillToRect l="50000" t="50000" r="50000" b="50000"/>
            </a:path>
          </a:gra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5365750" y="3946525"/>
            <a:ext cx="814388" cy="1177925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696969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668338" y="1979613"/>
            <a:ext cx="19986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GB" sz="2400" b="1">
                <a:solidFill>
                  <a:srgbClr val="000066"/>
                </a:solidFill>
              </a:rPr>
              <a:t>Ρυθμός Απαξίωσης (Durability)</a:t>
            </a: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2584450" y="1506538"/>
            <a:ext cx="2216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400" b="1">
                <a:solidFill>
                  <a:srgbClr val="000066"/>
                </a:solidFill>
              </a:rPr>
              <a:t>Διαύγεια </a:t>
            </a:r>
          </a:p>
          <a:p>
            <a:pPr algn="ctr"/>
            <a:r>
              <a:rPr lang="en-GB" sz="2400" b="1">
                <a:solidFill>
                  <a:srgbClr val="000066"/>
                </a:solidFill>
              </a:rPr>
              <a:t>(Transparency)</a:t>
            </a:r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4533900" y="2435225"/>
            <a:ext cx="25669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200" b="1">
                <a:solidFill>
                  <a:srgbClr val="000066"/>
                </a:solidFill>
              </a:rPr>
              <a:t>Μεταβιβασιμότητα </a:t>
            </a:r>
          </a:p>
          <a:p>
            <a:pPr algn="ctr"/>
            <a:r>
              <a:rPr lang="en-GB" sz="2200" b="1">
                <a:solidFill>
                  <a:srgbClr val="000066"/>
                </a:solidFill>
              </a:rPr>
              <a:t>(Transferability</a:t>
            </a:r>
            <a:r>
              <a:rPr lang="en-GB" sz="2400" b="1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401423" name="Rectangle 15"/>
          <p:cNvSpPr>
            <a:spLocks noChangeArrowheads="1"/>
          </p:cNvSpPr>
          <p:nvPr/>
        </p:nvSpPr>
        <p:spPr bwMode="auto">
          <a:xfrm>
            <a:off x="0" y="590550"/>
            <a:ext cx="9142413" cy="717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Απ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οτίμηση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της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Δυνητικής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Απ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όδοσης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των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Πόρων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και </a:t>
            </a:r>
            <a:r>
              <a:rPr lang="en-GB" sz="4000" b="1" i="1" dirty="0" err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Ικ</a:t>
            </a:r>
            <a:r>
              <a:rPr lang="en-GB" sz="4000" b="1" i="1" dirty="0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ανοτήτων</a:t>
            </a:r>
          </a:p>
        </p:txBody>
      </p:sp>
      <p:sp>
        <p:nvSpPr>
          <p:cNvPr id="77840" name="Freeform 16"/>
          <p:cNvSpPr>
            <a:spLocks/>
          </p:cNvSpPr>
          <p:nvPr/>
        </p:nvSpPr>
        <p:spPr bwMode="auto">
          <a:xfrm>
            <a:off x="6643688" y="2822575"/>
            <a:ext cx="2044700" cy="2944813"/>
          </a:xfrm>
          <a:custGeom>
            <a:avLst/>
            <a:gdLst>
              <a:gd name="T0" fmla="*/ 2147483647 w 1288"/>
              <a:gd name="T1" fmla="*/ 0 h 1855"/>
              <a:gd name="T2" fmla="*/ 2147483647 w 1288"/>
              <a:gd name="T3" fmla="*/ 0 h 1855"/>
              <a:gd name="T4" fmla="*/ 2147483647 w 1288"/>
              <a:gd name="T5" fmla="*/ 2147483647 h 1855"/>
              <a:gd name="T6" fmla="*/ 2147483647 w 1288"/>
              <a:gd name="T7" fmla="*/ 2147483647 h 1855"/>
              <a:gd name="T8" fmla="*/ 2147483647 w 1288"/>
              <a:gd name="T9" fmla="*/ 2147483647 h 1855"/>
              <a:gd name="T10" fmla="*/ 2147483647 w 1288"/>
              <a:gd name="T11" fmla="*/ 2147483647 h 1855"/>
              <a:gd name="T12" fmla="*/ 2147483647 w 1288"/>
              <a:gd name="T13" fmla="*/ 2147483647 h 1855"/>
              <a:gd name="T14" fmla="*/ 2147483647 w 1288"/>
              <a:gd name="T15" fmla="*/ 2147483647 h 1855"/>
              <a:gd name="T16" fmla="*/ 2147483647 w 1288"/>
              <a:gd name="T17" fmla="*/ 2147483647 h 1855"/>
              <a:gd name="T18" fmla="*/ 2147483647 w 1288"/>
              <a:gd name="T19" fmla="*/ 2147483647 h 1855"/>
              <a:gd name="T20" fmla="*/ 2147483647 w 1288"/>
              <a:gd name="T21" fmla="*/ 2147483647 h 1855"/>
              <a:gd name="T22" fmla="*/ 2147483647 w 1288"/>
              <a:gd name="T23" fmla="*/ 2147483647 h 1855"/>
              <a:gd name="T24" fmla="*/ 2147483647 w 1288"/>
              <a:gd name="T25" fmla="*/ 2147483647 h 1855"/>
              <a:gd name="T26" fmla="*/ 2147483647 w 1288"/>
              <a:gd name="T27" fmla="*/ 2147483647 h 1855"/>
              <a:gd name="T28" fmla="*/ 2147483647 w 1288"/>
              <a:gd name="T29" fmla="*/ 2147483647 h 1855"/>
              <a:gd name="T30" fmla="*/ 2147483647 w 1288"/>
              <a:gd name="T31" fmla="*/ 2147483647 h 1855"/>
              <a:gd name="T32" fmla="*/ 2147483647 w 1288"/>
              <a:gd name="T33" fmla="*/ 2147483647 h 1855"/>
              <a:gd name="T34" fmla="*/ 2147483647 w 1288"/>
              <a:gd name="T35" fmla="*/ 2147483647 h 1855"/>
              <a:gd name="T36" fmla="*/ 2147483647 w 1288"/>
              <a:gd name="T37" fmla="*/ 2147483647 h 1855"/>
              <a:gd name="T38" fmla="*/ 2147483647 w 1288"/>
              <a:gd name="T39" fmla="*/ 2147483647 h 1855"/>
              <a:gd name="T40" fmla="*/ 2147483647 w 1288"/>
              <a:gd name="T41" fmla="*/ 2147483647 h 1855"/>
              <a:gd name="T42" fmla="*/ 2147483647 w 1288"/>
              <a:gd name="T43" fmla="*/ 2147483647 h 1855"/>
              <a:gd name="T44" fmla="*/ 2147483647 w 1288"/>
              <a:gd name="T45" fmla="*/ 2147483647 h 1855"/>
              <a:gd name="T46" fmla="*/ 2147483647 w 1288"/>
              <a:gd name="T47" fmla="*/ 2147483647 h 1855"/>
              <a:gd name="T48" fmla="*/ 2147483647 w 1288"/>
              <a:gd name="T49" fmla="*/ 2147483647 h 1855"/>
              <a:gd name="T50" fmla="*/ 2147483647 w 1288"/>
              <a:gd name="T51" fmla="*/ 2147483647 h 1855"/>
              <a:gd name="T52" fmla="*/ 2147483647 w 1288"/>
              <a:gd name="T53" fmla="*/ 2147483647 h 1855"/>
              <a:gd name="T54" fmla="*/ 2147483647 w 1288"/>
              <a:gd name="T55" fmla="*/ 2147483647 h 1855"/>
              <a:gd name="T56" fmla="*/ 2147483647 w 1288"/>
              <a:gd name="T57" fmla="*/ 2147483647 h 1855"/>
              <a:gd name="T58" fmla="*/ 2147483647 w 1288"/>
              <a:gd name="T59" fmla="*/ 2147483647 h 1855"/>
              <a:gd name="T60" fmla="*/ 2147483647 w 1288"/>
              <a:gd name="T61" fmla="*/ 2147483647 h 1855"/>
              <a:gd name="T62" fmla="*/ 2147483647 w 1288"/>
              <a:gd name="T63" fmla="*/ 2147483647 h 1855"/>
              <a:gd name="T64" fmla="*/ 2147483647 w 1288"/>
              <a:gd name="T65" fmla="*/ 2147483647 h 1855"/>
              <a:gd name="T66" fmla="*/ 2147483647 w 1288"/>
              <a:gd name="T67" fmla="*/ 2147483647 h 1855"/>
              <a:gd name="T68" fmla="*/ 2147483647 w 1288"/>
              <a:gd name="T69" fmla="*/ 2147483647 h 1855"/>
              <a:gd name="T70" fmla="*/ 2147483647 w 1288"/>
              <a:gd name="T71" fmla="*/ 2147483647 h 1855"/>
              <a:gd name="T72" fmla="*/ 2147483647 w 1288"/>
              <a:gd name="T73" fmla="*/ 2147483647 h 1855"/>
              <a:gd name="T74" fmla="*/ 2147483647 w 1288"/>
              <a:gd name="T75" fmla="*/ 2147483647 h 1855"/>
              <a:gd name="T76" fmla="*/ 2147483647 w 1288"/>
              <a:gd name="T77" fmla="*/ 2147483647 h 1855"/>
              <a:gd name="T78" fmla="*/ 2147483647 w 1288"/>
              <a:gd name="T79" fmla="*/ 2147483647 h 1855"/>
              <a:gd name="T80" fmla="*/ 2147483647 w 1288"/>
              <a:gd name="T81" fmla="*/ 2147483647 h 1855"/>
              <a:gd name="T82" fmla="*/ 2147483647 w 1288"/>
              <a:gd name="T83" fmla="*/ 2147483647 h 1855"/>
              <a:gd name="T84" fmla="*/ 0 w 1288"/>
              <a:gd name="T85" fmla="*/ 2147483647 h 1855"/>
              <a:gd name="T86" fmla="*/ 0 w 1288"/>
              <a:gd name="T87" fmla="*/ 2147483647 h 1855"/>
              <a:gd name="T88" fmla="*/ 2147483647 w 1288"/>
              <a:gd name="T89" fmla="*/ 2147483647 h 1855"/>
              <a:gd name="T90" fmla="*/ 2147483647 w 1288"/>
              <a:gd name="T91" fmla="*/ 2147483647 h 1855"/>
              <a:gd name="T92" fmla="*/ 2147483647 w 1288"/>
              <a:gd name="T93" fmla="*/ 2147483647 h 1855"/>
              <a:gd name="T94" fmla="*/ 2147483647 w 1288"/>
              <a:gd name="T95" fmla="*/ 2147483647 h 1855"/>
              <a:gd name="T96" fmla="*/ 2147483647 w 1288"/>
              <a:gd name="T97" fmla="*/ 2147483647 h 1855"/>
              <a:gd name="T98" fmla="*/ 2147483647 w 1288"/>
              <a:gd name="T99" fmla="*/ 2147483647 h 1855"/>
              <a:gd name="T100" fmla="*/ 2147483647 w 1288"/>
              <a:gd name="T101" fmla="*/ 2147483647 h 1855"/>
              <a:gd name="T102" fmla="*/ 2147483647 w 1288"/>
              <a:gd name="T103" fmla="*/ 2147483647 h 1855"/>
              <a:gd name="T104" fmla="*/ 2147483647 w 1288"/>
              <a:gd name="T105" fmla="*/ 2147483647 h 1855"/>
              <a:gd name="T106" fmla="*/ 2147483647 w 1288"/>
              <a:gd name="T107" fmla="*/ 2147483647 h 1855"/>
              <a:gd name="T108" fmla="*/ 2147483647 w 1288"/>
              <a:gd name="T109" fmla="*/ 2147483647 h 1855"/>
              <a:gd name="T110" fmla="*/ 2147483647 w 1288"/>
              <a:gd name="T111" fmla="*/ 2147483647 h 1855"/>
              <a:gd name="T112" fmla="*/ 2147483647 w 1288"/>
              <a:gd name="T113" fmla="*/ 0 h 185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88"/>
              <a:gd name="T172" fmla="*/ 0 h 1855"/>
              <a:gd name="T173" fmla="*/ 1288 w 1288"/>
              <a:gd name="T174" fmla="*/ 1855 h 185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88" h="1855">
                <a:moveTo>
                  <a:pt x="632" y="0"/>
                </a:moveTo>
                <a:lnTo>
                  <a:pt x="703" y="0"/>
                </a:lnTo>
                <a:lnTo>
                  <a:pt x="771" y="15"/>
                </a:lnTo>
                <a:lnTo>
                  <a:pt x="835" y="42"/>
                </a:lnTo>
                <a:lnTo>
                  <a:pt x="842" y="186"/>
                </a:lnTo>
                <a:lnTo>
                  <a:pt x="900" y="233"/>
                </a:lnTo>
                <a:lnTo>
                  <a:pt x="967" y="291"/>
                </a:lnTo>
                <a:lnTo>
                  <a:pt x="1028" y="363"/>
                </a:lnTo>
                <a:lnTo>
                  <a:pt x="1133" y="311"/>
                </a:lnTo>
                <a:lnTo>
                  <a:pt x="1170" y="374"/>
                </a:lnTo>
                <a:lnTo>
                  <a:pt x="1204" y="452"/>
                </a:lnTo>
                <a:lnTo>
                  <a:pt x="1233" y="534"/>
                </a:lnTo>
                <a:lnTo>
                  <a:pt x="1162" y="664"/>
                </a:lnTo>
                <a:lnTo>
                  <a:pt x="1190" y="788"/>
                </a:lnTo>
                <a:lnTo>
                  <a:pt x="1198" y="885"/>
                </a:lnTo>
                <a:lnTo>
                  <a:pt x="1196" y="1008"/>
                </a:lnTo>
                <a:lnTo>
                  <a:pt x="1287" y="1069"/>
                </a:lnTo>
                <a:lnTo>
                  <a:pt x="1275" y="1166"/>
                </a:lnTo>
                <a:lnTo>
                  <a:pt x="1260" y="1254"/>
                </a:lnTo>
                <a:lnTo>
                  <a:pt x="1226" y="1360"/>
                </a:lnTo>
                <a:lnTo>
                  <a:pt x="1126" y="1348"/>
                </a:lnTo>
                <a:lnTo>
                  <a:pt x="1077" y="1441"/>
                </a:lnTo>
                <a:lnTo>
                  <a:pt x="1024" y="1519"/>
                </a:lnTo>
                <a:lnTo>
                  <a:pt x="954" y="1591"/>
                </a:lnTo>
                <a:lnTo>
                  <a:pt x="974" y="1746"/>
                </a:lnTo>
                <a:lnTo>
                  <a:pt x="911" y="1793"/>
                </a:lnTo>
                <a:lnTo>
                  <a:pt x="842" y="1826"/>
                </a:lnTo>
                <a:lnTo>
                  <a:pt x="752" y="1854"/>
                </a:lnTo>
                <a:lnTo>
                  <a:pt x="705" y="1735"/>
                </a:lnTo>
                <a:lnTo>
                  <a:pt x="611" y="1743"/>
                </a:lnTo>
                <a:lnTo>
                  <a:pt x="534" y="1721"/>
                </a:lnTo>
                <a:lnTo>
                  <a:pt x="458" y="1690"/>
                </a:lnTo>
                <a:lnTo>
                  <a:pt x="376" y="1790"/>
                </a:lnTo>
                <a:lnTo>
                  <a:pt x="315" y="1743"/>
                </a:lnTo>
                <a:lnTo>
                  <a:pt x="259" y="1687"/>
                </a:lnTo>
                <a:lnTo>
                  <a:pt x="213" y="1638"/>
                </a:lnTo>
                <a:lnTo>
                  <a:pt x="250" y="1488"/>
                </a:lnTo>
                <a:lnTo>
                  <a:pt x="200" y="1394"/>
                </a:lnTo>
                <a:lnTo>
                  <a:pt x="154" y="1290"/>
                </a:lnTo>
                <a:lnTo>
                  <a:pt x="123" y="1177"/>
                </a:lnTo>
                <a:lnTo>
                  <a:pt x="12" y="1166"/>
                </a:lnTo>
                <a:lnTo>
                  <a:pt x="1" y="1063"/>
                </a:lnTo>
                <a:lnTo>
                  <a:pt x="0" y="989"/>
                </a:lnTo>
                <a:lnTo>
                  <a:pt x="0" y="893"/>
                </a:lnTo>
                <a:lnTo>
                  <a:pt x="103" y="846"/>
                </a:lnTo>
                <a:lnTo>
                  <a:pt x="123" y="716"/>
                </a:lnTo>
                <a:lnTo>
                  <a:pt x="144" y="617"/>
                </a:lnTo>
                <a:lnTo>
                  <a:pt x="181" y="506"/>
                </a:lnTo>
                <a:lnTo>
                  <a:pt x="129" y="363"/>
                </a:lnTo>
                <a:lnTo>
                  <a:pt x="162" y="305"/>
                </a:lnTo>
                <a:lnTo>
                  <a:pt x="208" y="242"/>
                </a:lnTo>
                <a:lnTo>
                  <a:pt x="259" y="181"/>
                </a:lnTo>
                <a:lnTo>
                  <a:pt x="376" y="244"/>
                </a:lnTo>
                <a:lnTo>
                  <a:pt x="439" y="200"/>
                </a:lnTo>
                <a:lnTo>
                  <a:pt x="502" y="170"/>
                </a:lnTo>
                <a:lnTo>
                  <a:pt x="590" y="139"/>
                </a:lnTo>
                <a:lnTo>
                  <a:pt x="632" y="0"/>
                </a:lnTo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C1C1C1"/>
              </a:gs>
            </a:gsLst>
            <a:path path="rect">
              <a:fillToRect l="50000" t="50000" r="50000" b="50000"/>
            </a:path>
          </a:gra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77841" name="Oval 17"/>
          <p:cNvSpPr>
            <a:spLocks noChangeArrowheads="1"/>
          </p:cNvSpPr>
          <p:nvPr/>
        </p:nvSpPr>
        <p:spPr bwMode="auto">
          <a:xfrm>
            <a:off x="7346950" y="3717925"/>
            <a:ext cx="814388" cy="1177925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696969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6981825" y="1584325"/>
            <a:ext cx="2063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400" b="1">
                <a:solidFill>
                  <a:srgbClr val="000066"/>
                </a:solidFill>
              </a:rPr>
              <a:t>Δυνατότητα </a:t>
            </a:r>
          </a:p>
          <a:p>
            <a:pPr algn="ctr"/>
            <a:r>
              <a:rPr lang="en-GB" sz="2400" b="1">
                <a:solidFill>
                  <a:srgbClr val="000066"/>
                </a:solidFill>
              </a:rPr>
              <a:t>Αντιγραφής </a:t>
            </a:r>
          </a:p>
          <a:p>
            <a:pPr algn="ctr"/>
            <a:r>
              <a:rPr lang="en-GB" sz="2400" b="1">
                <a:solidFill>
                  <a:srgbClr val="000066"/>
                </a:solidFill>
              </a:rPr>
              <a:t>(Duplicability</a:t>
            </a:r>
            <a:r>
              <a:rPr lang="en-GB" sz="2000" b="1">
                <a:solidFill>
                  <a:srgbClr val="000066"/>
                </a:solidFill>
              </a:rPr>
              <a:t>)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1027"/>
          <p:cNvSpPr>
            <a:spLocks noChangeArrowheads="1"/>
          </p:cNvSpPr>
          <p:nvPr/>
        </p:nvSpPr>
        <p:spPr bwMode="auto">
          <a:xfrm rot="21480000">
            <a:off x="444500" y="187325"/>
            <a:ext cx="8610600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4000" b="1" i="1">
                <a:solidFill>
                  <a:srgbClr val="FF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Κρίσιμες Ερωτήσεις για τα Στελέχη</a:t>
            </a:r>
          </a:p>
        </p:txBody>
      </p:sp>
      <p:sp>
        <p:nvSpPr>
          <p:cNvPr id="78851" name="Rectangle 1029"/>
          <p:cNvSpPr>
            <a:spLocks noChangeArrowheads="1"/>
          </p:cNvSpPr>
          <p:nvPr/>
        </p:nvSpPr>
        <p:spPr bwMode="auto">
          <a:xfrm rot="-120000">
            <a:off x="460375" y="836613"/>
            <a:ext cx="8323263" cy="299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spcAft>
                <a:spcPct val="48000"/>
              </a:spcAft>
            </a:pPr>
            <a:endParaRPr lang="en-US" sz="2000" dirty="0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6633"/>
              </a:buClr>
              <a:buFont typeface="Monotype Sorts" pitchFamily="2" charset="2"/>
              <a:buChar char="4"/>
            </a:pPr>
            <a:r>
              <a:rPr lang="en-US" sz="2000" dirty="0" err="1">
                <a:solidFill>
                  <a:srgbClr val="0000CC"/>
                </a:solidFill>
              </a:rPr>
              <a:t>Ποιές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είν</a:t>
            </a:r>
            <a:r>
              <a:rPr lang="en-US" sz="2000" dirty="0">
                <a:solidFill>
                  <a:srgbClr val="0000CC"/>
                </a:solidFill>
              </a:rPr>
              <a:t>αι οι πιο σημαντικές θεμελιώδεις ικανότητες  της εταιρείας </a:t>
            </a:r>
            <a:r>
              <a:rPr lang="en-US" sz="2000" b="1" dirty="0" smtClean="0">
                <a:solidFill>
                  <a:srgbClr val="0000CC"/>
                </a:solidFill>
              </a:rPr>
              <a:t>σήμερα</a:t>
            </a:r>
            <a:r>
              <a:rPr lang="en-US" sz="2000" dirty="0">
                <a:solidFill>
                  <a:srgbClr val="0000CC"/>
                </a:solidFill>
              </a:rPr>
              <a:t>;</a:t>
            </a:r>
          </a:p>
          <a:p>
            <a:pPr marL="342900" indent="-342900">
              <a:spcBef>
                <a:spcPct val="20000"/>
              </a:spcBef>
              <a:buClr>
                <a:srgbClr val="FF6633"/>
              </a:buClr>
              <a:buFont typeface="Monotype Sorts" pitchFamily="2" charset="2"/>
              <a:buChar char="4"/>
            </a:pPr>
            <a:r>
              <a:rPr lang="en-US" sz="2000" dirty="0" err="1">
                <a:solidFill>
                  <a:srgbClr val="0000CC"/>
                </a:solidFill>
              </a:rPr>
              <a:t>Ποιές</a:t>
            </a:r>
            <a:r>
              <a:rPr lang="en-US" sz="2000" dirty="0">
                <a:solidFill>
                  <a:srgbClr val="0000CC"/>
                </a:solidFill>
              </a:rPr>
              <a:t> από α</a:t>
            </a:r>
            <a:r>
              <a:rPr lang="en-US" sz="2000" dirty="0" err="1">
                <a:solidFill>
                  <a:srgbClr val="0000CC"/>
                </a:solidFill>
              </a:rPr>
              <a:t>υτές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τις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θεμελιώδεις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ικ</a:t>
            </a:r>
            <a:r>
              <a:rPr lang="en-US" sz="2000" dirty="0">
                <a:solidFill>
                  <a:srgbClr val="0000CC"/>
                </a:solidFill>
              </a:rPr>
              <a:t>ανότητες δίνουν στην </a:t>
            </a:r>
            <a:r>
              <a:rPr lang="en-US" sz="2000" dirty="0" smtClean="0">
                <a:solidFill>
                  <a:srgbClr val="0000CC"/>
                </a:solidFill>
              </a:rPr>
              <a:t>επιχείρησ</a:t>
            </a:r>
            <a:r>
              <a:rPr lang="el-GR" sz="2000" dirty="0" smtClean="0">
                <a:solidFill>
                  <a:srgbClr val="0000CC"/>
                </a:solidFill>
              </a:rPr>
              <a:t>η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ανταγωνιστικό πλεονέκτημα στην αγορά της </a:t>
            </a:r>
            <a:r>
              <a:rPr lang="en-US" sz="2000" b="1" dirty="0">
                <a:solidFill>
                  <a:srgbClr val="0000CC"/>
                </a:solidFill>
              </a:rPr>
              <a:t>σήμερα</a:t>
            </a:r>
            <a:r>
              <a:rPr lang="en-US" sz="2000" dirty="0">
                <a:solidFill>
                  <a:srgbClr val="0000CC"/>
                </a:solidFill>
              </a:rPr>
              <a:t>; </a:t>
            </a:r>
            <a:endParaRPr lang="en-US" sz="2000" b="1" dirty="0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6633"/>
              </a:buClr>
              <a:buFont typeface="Monotype Sorts" pitchFamily="2" charset="2"/>
              <a:buChar char="4"/>
            </a:pPr>
            <a:r>
              <a:rPr lang="en-US" sz="2000" dirty="0" err="1">
                <a:solidFill>
                  <a:srgbClr val="0000CC"/>
                </a:solidFill>
              </a:rPr>
              <a:t>Ποιές</a:t>
            </a:r>
            <a:r>
              <a:rPr lang="en-US" sz="2000" dirty="0">
                <a:solidFill>
                  <a:srgbClr val="0000CC"/>
                </a:solidFill>
              </a:rPr>
              <a:t> από α</a:t>
            </a:r>
            <a:r>
              <a:rPr lang="en-US" sz="2000" dirty="0" err="1">
                <a:solidFill>
                  <a:srgbClr val="0000CC"/>
                </a:solidFill>
              </a:rPr>
              <a:t>υτές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τις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θεμελιώδεις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ικ</a:t>
            </a:r>
            <a:r>
              <a:rPr lang="en-US" sz="2000" dirty="0">
                <a:solidFill>
                  <a:srgbClr val="0000CC"/>
                </a:solidFill>
              </a:rPr>
              <a:t>ανότητες μπορούν να δώσουν στην επιχείρησή </a:t>
            </a:r>
            <a:r>
              <a:rPr lang="en-US" sz="2000" dirty="0" smtClean="0">
                <a:solidFill>
                  <a:srgbClr val="0000CC"/>
                </a:solidFill>
              </a:rPr>
              <a:t>διατηρ</a:t>
            </a:r>
            <a:r>
              <a:rPr lang="el-GR" sz="2000" dirty="0" err="1" smtClean="0">
                <a:solidFill>
                  <a:srgbClr val="0000CC"/>
                </a:solidFill>
              </a:rPr>
              <a:t>ήσιμο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α</a:t>
            </a:r>
            <a:r>
              <a:rPr lang="en-US" sz="2000" dirty="0" err="1">
                <a:solidFill>
                  <a:srgbClr val="0000CC"/>
                </a:solidFill>
              </a:rPr>
              <a:t>ντ</a:t>
            </a:r>
            <a:r>
              <a:rPr lang="en-US" sz="2000" dirty="0">
                <a:solidFill>
                  <a:srgbClr val="0000CC"/>
                </a:solidFill>
              </a:rPr>
              <a:t>αγωνιστικό πλεονέκτημα τα </a:t>
            </a:r>
            <a:r>
              <a:rPr lang="en-US" sz="2000" b="1" dirty="0">
                <a:solidFill>
                  <a:srgbClr val="0000CC"/>
                </a:solidFill>
              </a:rPr>
              <a:t>επόμενα  3 χρόνια</a:t>
            </a:r>
            <a:r>
              <a:rPr lang="en-US" sz="2000" dirty="0">
                <a:solidFill>
                  <a:srgbClr val="0000CC"/>
                </a:solidFill>
              </a:rPr>
              <a:t>;</a:t>
            </a:r>
          </a:p>
        </p:txBody>
      </p:sp>
      <p:sp>
        <p:nvSpPr>
          <p:cNvPr id="78852" name="Rectangle 1030"/>
          <p:cNvSpPr>
            <a:spLocks noChangeArrowheads="1"/>
          </p:cNvSpPr>
          <p:nvPr/>
        </p:nvSpPr>
        <p:spPr bwMode="auto">
          <a:xfrm rot="-120000">
            <a:off x="687388" y="3960813"/>
            <a:ext cx="83089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6633"/>
              </a:buClr>
              <a:buFont typeface="Monotype Sorts" pitchFamily="2" charset="2"/>
              <a:buChar char="4"/>
            </a:pPr>
            <a:r>
              <a:rPr lang="en-US" sz="2000" dirty="0" err="1">
                <a:solidFill>
                  <a:srgbClr val="0000CC"/>
                </a:solidFill>
              </a:rPr>
              <a:t>Ποιές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είν</a:t>
            </a:r>
            <a:r>
              <a:rPr lang="en-US" sz="2000" dirty="0">
                <a:solidFill>
                  <a:srgbClr val="0000CC"/>
                </a:solidFill>
              </a:rPr>
              <a:t>αι οι σημαντικότερες </a:t>
            </a:r>
            <a:r>
              <a:rPr lang="en-US" sz="2000" b="1" dirty="0">
                <a:solidFill>
                  <a:srgbClr val="0000CC"/>
                </a:solidFill>
              </a:rPr>
              <a:t>νέες θεμελιώδεις ικανότητες</a:t>
            </a:r>
            <a:r>
              <a:rPr lang="en-US" sz="2000" dirty="0">
                <a:solidFill>
                  <a:srgbClr val="0000CC"/>
                </a:solidFill>
              </a:rPr>
              <a:t>  που πρέπει να αναπτύξει η επιχείρησή </a:t>
            </a:r>
            <a:r>
              <a:rPr lang="en-US" sz="2000" b="1" dirty="0" smtClean="0">
                <a:solidFill>
                  <a:srgbClr val="0000CC"/>
                </a:solidFill>
              </a:rPr>
              <a:t>τα </a:t>
            </a:r>
            <a:r>
              <a:rPr lang="en-US" sz="2000" b="1" dirty="0">
                <a:solidFill>
                  <a:srgbClr val="0000CC"/>
                </a:solidFill>
              </a:rPr>
              <a:t>επόμενα τρία χρόνια για να κερδίσει ανταγωνιστικό πλεονέκτημα στο μέλλον;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6633"/>
              </a:buClr>
              <a:buFont typeface="Monotype Sorts" pitchFamily="2" charset="2"/>
              <a:buChar char="4"/>
            </a:pP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Πώς</a:t>
            </a:r>
            <a:r>
              <a:rPr lang="en-US" sz="2000" dirty="0">
                <a:solidFill>
                  <a:srgbClr val="0000CC"/>
                </a:solidFill>
              </a:rPr>
              <a:t> τα </a:t>
            </a:r>
            <a:r>
              <a:rPr lang="en-US" sz="2000" dirty="0" err="1">
                <a:solidFill>
                  <a:srgbClr val="0000CC"/>
                </a:solidFill>
              </a:rPr>
              <a:t>στελέχη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dirty="0" err="1">
                <a:solidFill>
                  <a:srgbClr val="0000CC"/>
                </a:solidFill>
              </a:rPr>
              <a:t>της</a:t>
            </a:r>
            <a:r>
              <a:rPr lang="en-US" sz="2000" dirty="0">
                <a:solidFill>
                  <a:srgbClr val="0000CC"/>
                </a:solidFill>
              </a:rPr>
              <a:t> επ</a:t>
            </a:r>
            <a:r>
              <a:rPr lang="en-US" sz="2000" dirty="0" err="1">
                <a:solidFill>
                  <a:srgbClr val="0000CC"/>
                </a:solidFill>
              </a:rPr>
              <a:t>ιχείρησης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θα </a:t>
            </a:r>
            <a:r>
              <a:rPr lang="en-US" sz="2000" b="1" dirty="0" err="1" smtClean="0">
                <a:solidFill>
                  <a:srgbClr val="0000CC"/>
                </a:solidFill>
              </a:rPr>
              <a:t>σχεδιάσου</a:t>
            </a:r>
            <a:r>
              <a:rPr lang="el-GR" sz="2000" b="1" dirty="0" smtClean="0">
                <a:solidFill>
                  <a:srgbClr val="0000CC"/>
                </a:solidFill>
              </a:rPr>
              <a:t>ν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και θα </a:t>
            </a:r>
            <a:r>
              <a:rPr lang="en-US" sz="2000" dirty="0" err="1" smtClean="0">
                <a:solidFill>
                  <a:srgbClr val="0000CC"/>
                </a:solidFill>
              </a:rPr>
              <a:t>υλο</a:t>
            </a:r>
            <a:r>
              <a:rPr lang="en-US" sz="2000" dirty="0" smtClean="0">
                <a:solidFill>
                  <a:srgbClr val="0000CC"/>
                </a:solidFill>
              </a:rPr>
              <a:t>ποιήσου</a:t>
            </a:r>
            <a:r>
              <a:rPr lang="el-GR" sz="2000" dirty="0" smtClean="0">
                <a:solidFill>
                  <a:srgbClr val="0000CC"/>
                </a:solidFill>
              </a:rPr>
              <a:t>ν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αποτελεσματικά ένα πρόγραμμα ανάπτυξης θεμελιωδών ικανοτήτων, πάνω στις οποίες θα </a:t>
            </a:r>
            <a:r>
              <a:rPr lang="en-US" sz="2000" dirty="0" smtClean="0">
                <a:solidFill>
                  <a:srgbClr val="0000CC"/>
                </a:solidFill>
              </a:rPr>
              <a:t>στηρίξου</a:t>
            </a:r>
            <a:r>
              <a:rPr lang="el-GR" sz="2000" dirty="0" smtClean="0">
                <a:solidFill>
                  <a:srgbClr val="0000CC"/>
                </a:solidFill>
              </a:rPr>
              <a:t>ν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τα α</a:t>
            </a:r>
            <a:r>
              <a:rPr lang="en-US" sz="2000" dirty="0" err="1">
                <a:solidFill>
                  <a:srgbClr val="0000CC"/>
                </a:solidFill>
              </a:rPr>
              <a:t>ντ</a:t>
            </a:r>
            <a:r>
              <a:rPr lang="en-US" sz="2000" dirty="0">
                <a:solidFill>
                  <a:srgbClr val="0000CC"/>
                </a:solidFill>
              </a:rPr>
              <a:t>αγωνιστικά </a:t>
            </a:r>
            <a:r>
              <a:rPr lang="en-US" sz="2000" dirty="0" smtClean="0">
                <a:solidFill>
                  <a:srgbClr val="0000CC"/>
                </a:solidFill>
              </a:rPr>
              <a:t>πλεονέκτημα </a:t>
            </a:r>
            <a:r>
              <a:rPr lang="el-GR" sz="2000" dirty="0" smtClean="0">
                <a:solidFill>
                  <a:srgbClr val="0000CC"/>
                </a:solidFill>
              </a:rPr>
              <a:t>της επιχείρησης </a:t>
            </a:r>
            <a:r>
              <a:rPr lang="en-US" sz="2000" dirty="0" err="1" smtClean="0">
                <a:solidFill>
                  <a:srgbClr val="0000CC"/>
                </a:solidFill>
              </a:rPr>
              <a:t>στο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dirty="0">
                <a:solidFill>
                  <a:srgbClr val="0000CC"/>
                </a:solidFill>
              </a:rPr>
              <a:t>μέλλον;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</a:t>
            </a:r>
            <a:r>
              <a:rPr lang="el-GR" dirty="0" err="1" smtClean="0"/>
              <a:t>αλυσιδα</a:t>
            </a:r>
            <a:r>
              <a:rPr lang="el-GR" dirty="0" smtClean="0"/>
              <a:t> </a:t>
            </a:r>
            <a:r>
              <a:rPr lang="el-GR" dirty="0" err="1" smtClean="0"/>
              <a:t>αξιασ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4880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Η </a:t>
            </a:r>
            <a:r>
              <a:rPr lang="el-GR" sz="3200" b="1" dirty="0" smtClean="0"/>
              <a:t>αλυσίδα </a:t>
            </a:r>
            <a:r>
              <a:rPr lang="el-GR" sz="3200" b="1" dirty="0"/>
              <a:t>αξίας </a:t>
            </a:r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200" b="1" dirty="0" smtClean="0"/>
              <a:t>(</a:t>
            </a:r>
            <a:r>
              <a:rPr lang="el-GR" sz="3200" b="1" dirty="0" err="1"/>
              <a:t>the</a:t>
            </a:r>
            <a:r>
              <a:rPr lang="el-GR" sz="3200" b="1" dirty="0"/>
              <a:t> </a:t>
            </a:r>
            <a:r>
              <a:rPr lang="el-GR" sz="3200" b="1" dirty="0" err="1" smtClean="0"/>
              <a:t>value</a:t>
            </a:r>
            <a:r>
              <a:rPr lang="el-GR" sz="3200" b="1" dirty="0" smtClean="0"/>
              <a:t> </a:t>
            </a:r>
            <a:r>
              <a:rPr lang="el-GR" sz="3200" b="1" dirty="0" err="1"/>
              <a:t>chain</a:t>
            </a:r>
            <a:r>
              <a:rPr lang="el-GR" sz="3200" b="1" dirty="0"/>
              <a:t>) 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ea typeface="Calibri"/>
                <a:cs typeface="Times New Roman"/>
              </a:rPr>
              <a:t>Η αλυσίδα αξίας αναφέρεται στο σύνολο των δραστηριοτήτων που ακολουθούνται από την σύλληψη της ιδέας για την παραγωγή ενός προϊόντος ή μιας υπηρεσίας και τα διαφορετικά στάδια κατά την παραγωγική διαδικασία μέχρι την διανομή και την διάθεση στους τελικούς καταναλωτές.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7018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619268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 </a:t>
            </a:r>
            <a:r>
              <a:rPr lang="el-GR" dirty="0" err="1"/>
              <a:t>Porter</a:t>
            </a:r>
            <a:r>
              <a:rPr lang="el-GR" dirty="0"/>
              <a:t> (1998) εισήγαγε μια σειρά συχνών αλληλένδετων γενικών δραστηριοτήτων στις επιχειρήσεις. Το </a:t>
            </a:r>
            <a:r>
              <a:rPr lang="el-GR" dirty="0" smtClean="0"/>
              <a:t>μοντέλο που προέκυψε είναι </a:t>
            </a:r>
            <a:r>
              <a:rPr lang="el-GR" dirty="0"/>
              <a:t>γνωστό ως </a:t>
            </a:r>
            <a:r>
              <a:rPr lang="el-GR" dirty="0" err="1"/>
              <a:t>αξιακή</a:t>
            </a:r>
            <a:r>
              <a:rPr lang="el-GR" dirty="0"/>
              <a:t> </a:t>
            </a:r>
            <a:r>
              <a:rPr lang="el-GR" dirty="0" smtClean="0"/>
              <a:t>αλυσίδα (ή αλυσίδα αξίας), στο οποίο ο </a:t>
            </a:r>
            <a:r>
              <a:rPr lang="el-GR" dirty="0" err="1"/>
              <a:t>Porter</a:t>
            </a:r>
            <a:r>
              <a:rPr lang="el-GR" dirty="0"/>
              <a:t> εντόπισε την πρωταρχική και τις υποστηρικτικές </a:t>
            </a:r>
            <a:r>
              <a:rPr lang="el-GR" dirty="0" smtClean="0"/>
              <a:t>δραστηριότητες</a:t>
            </a:r>
          </a:p>
          <a:p>
            <a:r>
              <a:rPr lang="el-GR" dirty="0" smtClean="0"/>
              <a:t>Η </a:t>
            </a:r>
            <a:r>
              <a:rPr lang="el-GR" dirty="0" err="1"/>
              <a:t>αξιακή</a:t>
            </a:r>
            <a:r>
              <a:rPr lang="el-GR" dirty="0"/>
              <a:t> αλυσίδα βοηθάει στην ανάλυση συγκεκριμένων δραστηριοτήτων μέσω των οποίων οι επιχειρήσεις μπορούν να δημιουργήσουν αξία και ανταγωνιστικό πλεονέκτημα. Η επιχείρηση παρουσιάζεται ως μια αλυσίδα  δραστηριοτήτων που δημιουργούν αξία.</a:t>
            </a:r>
          </a:p>
        </p:txBody>
      </p:sp>
    </p:spTree>
    <p:extLst>
      <p:ext uri="{BB962C8B-B14F-4D97-AF65-F5344CB8AC3E}">
        <p14:creationId xmlns:p14="http://schemas.microsoft.com/office/powerpoint/2010/main" val="871705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Πρωταρχικές Δραστηριότητες </a:t>
            </a:r>
            <a:r>
              <a:rPr lang="el-GR" dirty="0" err="1"/>
              <a:t>Αξιακής</a:t>
            </a:r>
            <a:r>
              <a:rPr lang="el-GR" dirty="0"/>
              <a:t> Αλυσίδας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50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Σκοπός των δραστηριοτήτων αυτών είναι να παράγουν αξία που υπερβαίνει το κόστος παροχής του προϊόντος ή της υπηρεσίας, δηλαδή την επίτευξη κέρδους.</a:t>
            </a:r>
          </a:p>
          <a:p>
            <a:pPr marL="0" indent="0">
              <a:buNone/>
            </a:pPr>
            <a:r>
              <a:rPr lang="el-GR" b="1" dirty="0" smtClean="0"/>
              <a:t>1</a:t>
            </a:r>
            <a:r>
              <a:rPr lang="el-GR" dirty="0" smtClean="0"/>
              <a:t>. </a:t>
            </a:r>
            <a:r>
              <a:rPr lang="el-GR" b="1" dirty="0" smtClean="0"/>
              <a:t>Εισερχόμενα </a:t>
            </a:r>
            <a:r>
              <a:rPr lang="el-GR" b="1" dirty="0" err="1"/>
              <a:t>Logistics</a:t>
            </a:r>
            <a:r>
              <a:rPr lang="el-GR" dirty="0"/>
              <a:t>. Περιλαμβάνουν την παραλαβή, αποθήκευση, έλεγχο αποθεμάτων των υλικών εισροής και την κατανομή τους στη μεταποίηση όπως απαιτείται.</a:t>
            </a:r>
          </a:p>
          <a:p>
            <a:pPr marL="0" indent="0">
              <a:buNone/>
            </a:pPr>
            <a:r>
              <a:rPr lang="el-GR" i="1" dirty="0" smtClean="0"/>
              <a:t>2</a:t>
            </a:r>
            <a:r>
              <a:rPr lang="el-GR" dirty="0" smtClean="0"/>
              <a:t>. </a:t>
            </a:r>
            <a:r>
              <a:rPr lang="el-GR" b="1" dirty="0" smtClean="0"/>
              <a:t>Λειτουργίες</a:t>
            </a:r>
            <a:r>
              <a:rPr lang="el-GR" dirty="0"/>
              <a:t>. Περιλαμβάνουν όλες τις δραστηριότητες που μετατρέπουν τις εισροές στο τελικό προϊόν (όπως μηχανική, συσκευασία, συναρμολόγηση, συντήρηση εξοπλισμού, δοκιμές ...).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1342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626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3.</a:t>
            </a:r>
            <a:r>
              <a:rPr lang="el-GR" dirty="0" smtClean="0"/>
              <a:t> </a:t>
            </a:r>
            <a:r>
              <a:rPr lang="el-GR" b="1" dirty="0" smtClean="0"/>
              <a:t>Εξερχόμενα </a:t>
            </a:r>
            <a:r>
              <a:rPr lang="el-GR" b="1" dirty="0" err="1"/>
              <a:t>Logistics</a:t>
            </a:r>
            <a:r>
              <a:rPr lang="el-GR" dirty="0"/>
              <a:t>. Περιλαμβάνει τις δραστηριότητες που απαιτούνται για να σταλεί το τελικό προϊόν στους πελάτες (όπως αποθήκευση, εκτέλεση παραγγελιών, μεταφορά, διαχείριση της διανομής).</a:t>
            </a:r>
          </a:p>
          <a:p>
            <a:pPr marL="0" indent="0">
              <a:buNone/>
            </a:pPr>
            <a:r>
              <a:rPr lang="el-GR" b="1" dirty="0" smtClean="0"/>
              <a:t>4. Μάρκετινγκ </a:t>
            </a:r>
            <a:r>
              <a:rPr lang="el-GR" b="1" dirty="0"/>
              <a:t>και Πωλήσεις</a:t>
            </a:r>
            <a:r>
              <a:rPr lang="el-GR" dirty="0"/>
              <a:t>. Περιλαμβάνει δραστηριότητες που συνδέονται με τον προσδιορισμό των αναγκών των πελατών και τη δημιουργία των πωλήσεων (όπως επιλογή καναλιών, διαφήμιση, προώθηση, πώληση, τιμολόγηση, διαχείριση λιανικής πώλησης, κλπ).</a:t>
            </a:r>
          </a:p>
          <a:p>
            <a:pPr marL="0" indent="0">
              <a:buNone/>
            </a:pPr>
            <a:r>
              <a:rPr lang="el-GR" b="1" dirty="0" smtClean="0"/>
              <a:t>5. Υπηρεσίες</a:t>
            </a:r>
            <a:r>
              <a:rPr lang="el-GR" dirty="0"/>
              <a:t>. Περιλαμβάνει τις δραστηριότητες που διατηρούν και ενισχύουν την αξία μετά την πώληση των προϊόντων και υπηρεσιών στους καταναλωτές (όπως υποστήριξη πελατών, υπηρεσίες επισκευής, εγκατάσταση, εκπαίδευση, διαχείριση ανταλλακτικών, αναβάθμιση, κλπ.).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586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22300" y="393700"/>
            <a:ext cx="8280400" cy="965200"/>
          </a:xfrm>
          <a:solidFill>
            <a:schemeClr val="bg1"/>
          </a:solidFill>
          <a:ln w="25400" cap="flat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3200" b="0" dirty="0" smtClean="0">
                <a:latin typeface="Times New Roman" pitchFamily="18" charset="0"/>
              </a:rPr>
              <a:t>Α</a:t>
            </a:r>
            <a:r>
              <a:rPr lang="el-GR" sz="3200" b="0" dirty="0" smtClean="0">
                <a:latin typeface="Times New Roman" pitchFamily="18" charset="0"/>
              </a:rPr>
              <a:t>λ</a:t>
            </a:r>
            <a:r>
              <a:rPr lang="en-GB" sz="3200" b="0" dirty="0" smtClean="0">
                <a:latin typeface="Times New Roman" pitchFamily="18" charset="0"/>
              </a:rPr>
              <a:t>λα</a:t>
            </a:r>
            <a:r>
              <a:rPr lang="el-GR" sz="3200" b="0" dirty="0" err="1" smtClean="0">
                <a:latin typeface="Times New Roman" pitchFamily="18" charset="0"/>
              </a:rPr>
              <a:t>γή</a:t>
            </a:r>
            <a:r>
              <a:rPr lang="en-GB" sz="3200" b="0" dirty="0" smtClean="0">
                <a:latin typeface="Times New Roman" pitchFamily="18" charset="0"/>
              </a:rPr>
              <a:t> της Εστίασης από τον Κλάδο </a:t>
            </a:r>
            <a:br>
              <a:rPr lang="en-GB" sz="3200" b="0" dirty="0" smtClean="0">
                <a:latin typeface="Times New Roman" pitchFamily="18" charset="0"/>
              </a:rPr>
            </a:br>
            <a:r>
              <a:rPr lang="en-GB" sz="3200" b="0" dirty="0" smtClean="0">
                <a:latin typeface="Times New Roman" pitchFamily="18" charset="0"/>
              </a:rPr>
              <a:t>στους Πόρους και Ικανότητες</a:t>
            </a:r>
            <a:endParaRPr lang="en-GB" sz="3600" b="0" dirty="0" smtClean="0">
              <a:latin typeface="Times New Roman" pitchFamily="18" charset="0"/>
            </a:endParaRPr>
          </a:p>
        </p:txBody>
      </p:sp>
      <p:sp>
        <p:nvSpPr>
          <p:cNvPr id="63491" name="Rectangle 2051"/>
          <p:cNvSpPr>
            <a:spLocks noChangeArrowheads="1"/>
          </p:cNvSpPr>
          <p:nvPr/>
        </p:nvSpPr>
        <p:spPr bwMode="auto">
          <a:xfrm>
            <a:off x="6373813" y="2455863"/>
            <a:ext cx="2518667" cy="2862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182563" indent="-182563" defTabSz="762000"/>
            <a:r>
              <a:rPr lang="en-GB" sz="2000" b="1" dirty="0">
                <a:solidFill>
                  <a:srgbClr val="FF0000"/>
                </a:solidFill>
              </a:rPr>
              <a:t>ΚΛΑΔΙΚΟ </a:t>
            </a:r>
          </a:p>
          <a:p>
            <a:pPr marL="182563" indent="-182563" defTabSz="762000"/>
            <a:r>
              <a:rPr lang="en-GB" sz="2000" b="1" dirty="0">
                <a:solidFill>
                  <a:srgbClr val="FF0000"/>
                </a:solidFill>
              </a:rPr>
              <a:t>ΠΕΡΙΒΑΛΛΟΝ</a:t>
            </a:r>
          </a:p>
          <a:p>
            <a:pPr marL="182563" indent="-182563" defTabSz="762000"/>
            <a:endParaRPr lang="en-GB" sz="2000" b="1" dirty="0">
              <a:solidFill>
                <a:srgbClr val="FF0000"/>
              </a:solidFill>
            </a:endParaRPr>
          </a:p>
          <a:p>
            <a:pPr marL="182563" indent="-182563" defTabSz="762000">
              <a:buFontTx/>
              <a:buChar char="•"/>
            </a:pPr>
            <a:r>
              <a:rPr lang="en-GB" sz="2000" b="1" dirty="0" err="1">
                <a:solidFill>
                  <a:srgbClr val="FF0000"/>
                </a:solidFill>
              </a:rPr>
              <a:t>Αντ</a:t>
            </a:r>
            <a:r>
              <a:rPr lang="en-GB" sz="2000" b="1" dirty="0">
                <a:solidFill>
                  <a:srgbClr val="FF0000"/>
                </a:solidFill>
              </a:rPr>
              <a:t>αγωνιστές</a:t>
            </a:r>
          </a:p>
          <a:p>
            <a:pPr marL="182563" indent="-182563" defTabSz="762000">
              <a:buFontTx/>
              <a:buChar char="•"/>
            </a:pPr>
            <a:r>
              <a:rPr lang="en-GB" sz="2000" b="1" dirty="0" err="1">
                <a:solidFill>
                  <a:srgbClr val="FF0000"/>
                </a:solidFill>
              </a:rPr>
              <a:t>Πελάτες</a:t>
            </a:r>
            <a:endParaRPr lang="en-GB" sz="2000" b="1" dirty="0">
              <a:solidFill>
                <a:srgbClr val="FF0000"/>
              </a:solidFill>
            </a:endParaRPr>
          </a:p>
          <a:p>
            <a:pPr marL="182563" indent="-182563" defTabSz="762000">
              <a:buFontTx/>
              <a:buChar char="•"/>
            </a:pPr>
            <a:r>
              <a:rPr lang="en-GB" sz="2000" b="1" dirty="0" err="1">
                <a:solidFill>
                  <a:srgbClr val="FF0000"/>
                </a:solidFill>
              </a:rPr>
              <a:t>Προμηθευτές</a:t>
            </a:r>
            <a:endParaRPr lang="en-GB" sz="2000" b="1" dirty="0">
              <a:solidFill>
                <a:srgbClr val="FF0000"/>
              </a:solidFill>
            </a:endParaRPr>
          </a:p>
          <a:p>
            <a:pPr marL="182563" indent="-182563" defTabSz="762000">
              <a:buFontTx/>
              <a:buChar char="•"/>
            </a:pPr>
            <a:r>
              <a:rPr lang="en-GB" sz="2000" b="1" dirty="0" smtClean="0">
                <a:solidFill>
                  <a:srgbClr val="FF0000"/>
                </a:solidFill>
              </a:rPr>
              <a:t>Υ</a:t>
            </a:r>
            <a:r>
              <a:rPr lang="el-GR" sz="2000" b="1" dirty="0" err="1" smtClean="0">
                <a:solidFill>
                  <a:srgbClr val="FF0000"/>
                </a:solidFill>
              </a:rPr>
              <a:t>ποκα</a:t>
            </a:r>
            <a:r>
              <a:rPr lang="en-GB" sz="2000" b="1" dirty="0" err="1" smtClean="0">
                <a:solidFill>
                  <a:srgbClr val="FF0000"/>
                </a:solidFill>
              </a:rPr>
              <a:t>τάστ</a:t>
            </a:r>
            <a:r>
              <a:rPr lang="en-GB" sz="2000" b="1" dirty="0" smtClean="0">
                <a:solidFill>
                  <a:srgbClr val="FF0000"/>
                </a:solidFill>
              </a:rPr>
              <a:t>ατα</a:t>
            </a:r>
            <a:endParaRPr lang="en-GB" sz="2000" b="1" dirty="0">
              <a:solidFill>
                <a:srgbClr val="FF0000"/>
              </a:solidFill>
            </a:endParaRPr>
          </a:p>
          <a:p>
            <a:pPr marL="182563" indent="-182563" defTabSz="762000">
              <a:buFontTx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Κίνδυνος Εισόδου </a:t>
            </a:r>
          </a:p>
          <a:p>
            <a:pPr marL="182563" indent="-182563" defTabSz="762000"/>
            <a:r>
              <a:rPr lang="en-GB" sz="2000" b="1" dirty="0">
                <a:solidFill>
                  <a:srgbClr val="FF0000"/>
                </a:solidFill>
              </a:rPr>
              <a:t>   </a:t>
            </a:r>
            <a:r>
              <a:rPr lang="en-GB" sz="2000" b="1" dirty="0" err="1">
                <a:solidFill>
                  <a:srgbClr val="FF0000"/>
                </a:solidFill>
              </a:rPr>
              <a:t>νέων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Αντ</a:t>
            </a:r>
            <a:r>
              <a:rPr lang="en-GB" sz="2000" b="1" dirty="0">
                <a:solidFill>
                  <a:srgbClr val="FF0000"/>
                </a:solidFill>
              </a:rPr>
              <a:t>αγωνιστών</a:t>
            </a:r>
          </a:p>
        </p:txBody>
      </p:sp>
      <p:sp>
        <p:nvSpPr>
          <p:cNvPr id="63492" name="Rectangle 2052"/>
          <p:cNvSpPr>
            <a:spLocks noChangeArrowheads="1"/>
          </p:cNvSpPr>
          <p:nvPr/>
        </p:nvSpPr>
        <p:spPr bwMode="auto">
          <a:xfrm>
            <a:off x="3779838" y="3717925"/>
            <a:ext cx="158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b="1"/>
              <a:t>STRATEGY</a:t>
            </a:r>
          </a:p>
        </p:txBody>
      </p:sp>
      <p:sp>
        <p:nvSpPr>
          <p:cNvPr id="63493" name="Oval 2053"/>
          <p:cNvSpPr>
            <a:spLocks noChangeArrowheads="1"/>
          </p:cNvSpPr>
          <p:nvPr/>
        </p:nvSpPr>
        <p:spPr bwMode="auto">
          <a:xfrm>
            <a:off x="3663950" y="3130550"/>
            <a:ext cx="1816100" cy="120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2054"/>
          <p:cNvSpPr>
            <a:spLocks noChangeShapeType="1"/>
          </p:cNvSpPr>
          <p:nvPr/>
        </p:nvSpPr>
        <p:spPr bwMode="auto">
          <a:xfrm>
            <a:off x="2668588" y="2744788"/>
            <a:ext cx="989012" cy="379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95" name="Line 2055"/>
          <p:cNvSpPr>
            <a:spLocks noChangeShapeType="1"/>
          </p:cNvSpPr>
          <p:nvPr/>
        </p:nvSpPr>
        <p:spPr bwMode="auto">
          <a:xfrm>
            <a:off x="2668588" y="3429000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96" name="Line 2056"/>
          <p:cNvSpPr>
            <a:spLocks noChangeShapeType="1"/>
          </p:cNvSpPr>
          <p:nvPr/>
        </p:nvSpPr>
        <p:spPr bwMode="auto">
          <a:xfrm flipH="1">
            <a:off x="2668588" y="3811588"/>
            <a:ext cx="1065212" cy="455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97" name="Line 2057"/>
          <p:cNvSpPr>
            <a:spLocks noChangeShapeType="1"/>
          </p:cNvSpPr>
          <p:nvPr/>
        </p:nvSpPr>
        <p:spPr bwMode="auto">
          <a:xfrm flipH="1">
            <a:off x="5640388" y="3962400"/>
            <a:ext cx="684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98" name="AutoShape 2058"/>
          <p:cNvSpPr>
            <a:spLocks noChangeArrowheads="1"/>
          </p:cNvSpPr>
          <p:nvPr/>
        </p:nvSpPr>
        <p:spPr bwMode="auto">
          <a:xfrm>
            <a:off x="323528" y="1835150"/>
            <a:ext cx="5308922" cy="37973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3399FF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AutoShape 2059"/>
          <p:cNvSpPr>
            <a:spLocks noChangeArrowheads="1"/>
          </p:cNvSpPr>
          <p:nvPr/>
        </p:nvSpPr>
        <p:spPr bwMode="auto">
          <a:xfrm>
            <a:off x="3518694" y="1825625"/>
            <a:ext cx="5537200" cy="3784600"/>
          </a:xfrm>
          <a:prstGeom prst="roundRect">
            <a:avLst>
              <a:gd name="adj" fmla="val 12486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Rectangle 2060"/>
          <p:cNvSpPr>
            <a:spLocks noChangeArrowheads="1"/>
          </p:cNvSpPr>
          <p:nvPr/>
        </p:nvSpPr>
        <p:spPr bwMode="auto">
          <a:xfrm>
            <a:off x="7681913" y="6545263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Oval 2061"/>
          <p:cNvSpPr>
            <a:spLocks noChangeArrowheads="1"/>
          </p:cNvSpPr>
          <p:nvPr/>
        </p:nvSpPr>
        <p:spPr bwMode="auto">
          <a:xfrm>
            <a:off x="3746500" y="3365500"/>
            <a:ext cx="1651000" cy="10414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B2B200"/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2" name="Rectangle 2062"/>
          <p:cNvSpPr>
            <a:spLocks noChangeArrowheads="1"/>
          </p:cNvSpPr>
          <p:nvPr/>
        </p:nvSpPr>
        <p:spPr bwMode="auto">
          <a:xfrm>
            <a:off x="3630613" y="3717925"/>
            <a:ext cx="1881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b="1">
                <a:solidFill>
                  <a:srgbClr val="0000CC"/>
                </a:solidFill>
              </a:rPr>
              <a:t>ΣΤΡΑΤΗΓΙΚΗ</a:t>
            </a:r>
          </a:p>
        </p:txBody>
      </p:sp>
      <p:sp>
        <p:nvSpPr>
          <p:cNvPr id="63503" name="Rectangle 2063"/>
          <p:cNvSpPr>
            <a:spLocks noChangeArrowheads="1"/>
          </p:cNvSpPr>
          <p:nvPr/>
        </p:nvSpPr>
        <p:spPr bwMode="auto">
          <a:xfrm>
            <a:off x="850900" y="2222500"/>
            <a:ext cx="2184400" cy="3251200"/>
          </a:xfrm>
          <a:prstGeom prst="rect">
            <a:avLst/>
          </a:prstGeom>
          <a:gradFill rotWithShape="0">
            <a:gsLst>
              <a:gs pos="0">
                <a:srgbClr val="33CCFF"/>
              </a:gs>
              <a:gs pos="100000">
                <a:srgbClr val="FFFFFF"/>
              </a:gs>
            </a:gsLst>
            <a:lin ang="5400000" scaled="1"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Rectangle 2064"/>
          <p:cNvSpPr>
            <a:spLocks noChangeArrowheads="1"/>
          </p:cNvSpPr>
          <p:nvPr/>
        </p:nvSpPr>
        <p:spPr bwMode="auto">
          <a:xfrm>
            <a:off x="889000" y="2392363"/>
            <a:ext cx="20002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b="1">
                <a:solidFill>
                  <a:srgbClr val="0000CC"/>
                </a:solidFill>
              </a:rPr>
              <a:t>ΕΠΙΧΕΙΡΗΣΗ</a:t>
            </a:r>
          </a:p>
          <a:p>
            <a:pPr defTabSz="762000"/>
            <a:endParaRPr lang="en-GB" sz="2000" b="1">
              <a:solidFill>
                <a:srgbClr val="0000CC"/>
              </a:solidFill>
            </a:endParaRPr>
          </a:p>
          <a:p>
            <a:pPr defTabSz="762000"/>
            <a:r>
              <a:rPr lang="en-GB" sz="2000" b="1">
                <a:solidFill>
                  <a:srgbClr val="0000CC"/>
                </a:solidFill>
              </a:rPr>
              <a:t>Στόχοι και Αξίες</a:t>
            </a:r>
          </a:p>
          <a:p>
            <a:pPr defTabSz="762000"/>
            <a:endParaRPr lang="en-GB" sz="2000" b="1">
              <a:solidFill>
                <a:srgbClr val="0000CC"/>
              </a:solidFill>
            </a:endParaRPr>
          </a:p>
          <a:p>
            <a:pPr defTabSz="762000"/>
            <a:r>
              <a:rPr lang="en-GB" sz="2000" b="1">
                <a:solidFill>
                  <a:srgbClr val="0000CC"/>
                </a:solidFill>
              </a:rPr>
              <a:t>Πόροι και </a:t>
            </a:r>
          </a:p>
          <a:p>
            <a:pPr defTabSz="762000"/>
            <a:r>
              <a:rPr lang="en-GB" sz="2000" b="1">
                <a:solidFill>
                  <a:srgbClr val="0000CC"/>
                </a:solidFill>
              </a:rPr>
              <a:t>Ικανότητες</a:t>
            </a:r>
          </a:p>
          <a:p>
            <a:pPr defTabSz="762000"/>
            <a:endParaRPr lang="en-GB" sz="2000" b="1">
              <a:solidFill>
                <a:srgbClr val="0000CC"/>
              </a:solidFill>
            </a:endParaRPr>
          </a:p>
          <a:p>
            <a:pPr defTabSz="762000"/>
            <a:r>
              <a:rPr lang="en-GB" sz="2000" b="1">
                <a:solidFill>
                  <a:srgbClr val="0000CC"/>
                </a:solidFill>
              </a:rPr>
              <a:t>Δομή και </a:t>
            </a:r>
          </a:p>
          <a:p>
            <a:pPr defTabSz="762000"/>
            <a:r>
              <a:rPr lang="en-GB" sz="2000" b="1">
                <a:solidFill>
                  <a:srgbClr val="0000CC"/>
                </a:solidFill>
              </a:rPr>
              <a:t>Συστήματα</a:t>
            </a:r>
          </a:p>
        </p:txBody>
      </p:sp>
      <p:sp>
        <p:nvSpPr>
          <p:cNvPr id="63505" name="Line 2065"/>
          <p:cNvSpPr>
            <a:spLocks noChangeShapeType="1"/>
          </p:cNvSpPr>
          <p:nvPr/>
        </p:nvSpPr>
        <p:spPr bwMode="auto">
          <a:xfrm>
            <a:off x="3049588" y="3430588"/>
            <a:ext cx="684212" cy="379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506" name="Line 2066"/>
          <p:cNvSpPr>
            <a:spLocks noChangeShapeType="1"/>
          </p:cNvSpPr>
          <p:nvPr/>
        </p:nvSpPr>
        <p:spPr bwMode="auto">
          <a:xfrm flipV="1">
            <a:off x="3049588" y="3963988"/>
            <a:ext cx="684212" cy="227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507" name="Line 2067"/>
          <p:cNvSpPr>
            <a:spLocks noChangeShapeType="1"/>
          </p:cNvSpPr>
          <p:nvPr/>
        </p:nvSpPr>
        <p:spPr bwMode="auto">
          <a:xfrm flipH="1">
            <a:off x="3049588" y="3963988"/>
            <a:ext cx="760412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508" name="Rectangle 2068"/>
          <p:cNvSpPr>
            <a:spLocks noChangeArrowheads="1"/>
          </p:cNvSpPr>
          <p:nvPr/>
        </p:nvSpPr>
        <p:spPr bwMode="auto">
          <a:xfrm>
            <a:off x="620713" y="6127750"/>
            <a:ext cx="30495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b="1">
                <a:solidFill>
                  <a:srgbClr val="0000CC"/>
                </a:solidFill>
              </a:rPr>
              <a:t>Αλληλεξάρτηση </a:t>
            </a:r>
          </a:p>
          <a:p>
            <a:pPr algn="ctr" defTabSz="762000"/>
            <a:r>
              <a:rPr lang="en-GB" sz="2000" b="1">
                <a:solidFill>
                  <a:srgbClr val="0000CC"/>
                </a:solidFill>
              </a:rPr>
              <a:t>Στρατηγικής-Επιχείρησης</a:t>
            </a:r>
          </a:p>
        </p:txBody>
      </p:sp>
      <p:sp>
        <p:nvSpPr>
          <p:cNvPr id="63509" name="Rectangle 2069"/>
          <p:cNvSpPr>
            <a:spLocks noChangeArrowheads="1"/>
          </p:cNvSpPr>
          <p:nvPr/>
        </p:nvSpPr>
        <p:spPr bwMode="auto">
          <a:xfrm>
            <a:off x="4724400" y="5897563"/>
            <a:ext cx="3730625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sz="2000" b="1" dirty="0" err="1">
                <a:solidFill>
                  <a:srgbClr val="FF0000"/>
                </a:solidFill>
              </a:rPr>
              <a:t>Αλληλεξάρτηση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</a:p>
          <a:p>
            <a:pPr algn="ctr" defTabSz="762000"/>
            <a:r>
              <a:rPr lang="en-GB" sz="2000" b="1" dirty="0" err="1">
                <a:solidFill>
                  <a:srgbClr val="FF0000"/>
                </a:solidFill>
              </a:rPr>
              <a:t>Στρ</a:t>
            </a:r>
            <a:r>
              <a:rPr lang="en-GB" sz="2000" b="1" dirty="0">
                <a:solidFill>
                  <a:srgbClr val="FF0000"/>
                </a:solidFill>
              </a:rPr>
              <a:t>ατηγικής-Περιβάλλοντος</a:t>
            </a:r>
          </a:p>
        </p:txBody>
      </p:sp>
      <p:sp>
        <p:nvSpPr>
          <p:cNvPr id="63510" name="Line 2070"/>
          <p:cNvSpPr>
            <a:spLocks noChangeShapeType="1"/>
          </p:cNvSpPr>
          <p:nvPr/>
        </p:nvSpPr>
        <p:spPr bwMode="auto">
          <a:xfrm flipV="1">
            <a:off x="2058988" y="5716588"/>
            <a:ext cx="227012" cy="379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511" name="Line 2071"/>
          <p:cNvSpPr>
            <a:spLocks noChangeShapeType="1"/>
          </p:cNvSpPr>
          <p:nvPr/>
        </p:nvSpPr>
        <p:spPr bwMode="auto">
          <a:xfrm flipH="1" flipV="1">
            <a:off x="6173788" y="5640388"/>
            <a:ext cx="227012" cy="379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/>
              <a:t>Υποστηρικτικές Δραστηριότητες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Οι πρωταρχικές δραστηριότητες της </a:t>
            </a:r>
            <a:r>
              <a:rPr lang="el-GR" dirty="0" err="1"/>
              <a:t>αξιακής</a:t>
            </a:r>
            <a:r>
              <a:rPr lang="el-GR" dirty="0"/>
              <a:t> αλυσίδας διευκολύνονται από υποστηρικτικές δραστηριότητες και οργανώθηκαν από τον </a:t>
            </a:r>
            <a:r>
              <a:rPr lang="el-GR" dirty="0" err="1"/>
              <a:t>Porter</a:t>
            </a:r>
            <a:r>
              <a:rPr lang="el-GR" dirty="0"/>
              <a:t> σε 4 γενικές κατηγορίες, που αναλύονται λεπτομερώς ανάλογα με την ειδικότητα της επιχείρησης.</a:t>
            </a:r>
          </a:p>
          <a:p>
            <a:pPr marL="0" indent="0">
              <a:buNone/>
            </a:pPr>
            <a:r>
              <a:rPr lang="el-GR" b="1" dirty="0" smtClean="0"/>
              <a:t>1. Υποδομή </a:t>
            </a:r>
            <a:r>
              <a:rPr lang="el-GR" b="1" dirty="0"/>
              <a:t>Επιχείρησης</a:t>
            </a:r>
            <a:r>
              <a:rPr lang="el-GR" dirty="0"/>
              <a:t>. Περιλαμβάνει γενικές δραστηριότητες διαχείρισης όπως προγραμματισμό, χρηματοδότηση, νομική και λογιστική υποστήριξη, διαχείριση ποιότητας, οργανωτική δομή, συστήματα ελέγχου, επιχειρησιακή κουλτούρα, κλπ</a:t>
            </a:r>
          </a:p>
          <a:p>
            <a:pPr marL="0" indent="0">
              <a:buNone/>
            </a:pPr>
            <a:r>
              <a:rPr lang="el-GR" b="1" dirty="0" smtClean="0"/>
              <a:t>2. Διαχείριση </a:t>
            </a:r>
            <a:r>
              <a:rPr lang="el-GR" b="1" dirty="0"/>
              <a:t>Ανθρώπινων Πόρων</a:t>
            </a:r>
            <a:r>
              <a:rPr lang="el-GR" dirty="0"/>
              <a:t>. Περιλαμβάνει τις δραστηριότητες που συνδέονται με στελέχωση, πρόσληψη, κατάρτιση, ανάπτυξη, διατήρηση και αποζημίωση των εργαζομένων και των διευθυντών.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5861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3. Τεχνολογική </a:t>
            </a:r>
            <a:r>
              <a:rPr lang="el-GR" b="1" dirty="0"/>
              <a:t>Ανάπτυξη</a:t>
            </a:r>
            <a:r>
              <a:rPr lang="el-GR" dirty="0"/>
              <a:t>. Περιλαμβάνει την ανάπτυξη τεχνολογίας για την υποστήριξη των δραστηριοτήτων της </a:t>
            </a:r>
            <a:r>
              <a:rPr lang="el-GR" dirty="0" err="1"/>
              <a:t>αξιακής</a:t>
            </a:r>
            <a:r>
              <a:rPr lang="el-GR" dirty="0"/>
              <a:t> αλυσίδας, όπως έρευνα και ανάπτυξη, αυτοματοποίηση των διαδικασιών, σχεδιασμό, ανασχεδιασμό.</a:t>
            </a:r>
          </a:p>
          <a:p>
            <a:pPr marL="0" indent="0">
              <a:buNone/>
            </a:pPr>
            <a:r>
              <a:rPr lang="el-GR" b="1" dirty="0" smtClean="0"/>
              <a:t>4. </a:t>
            </a:r>
            <a:r>
              <a:rPr lang="el-GR" b="1" dirty="0" err="1" smtClean="0"/>
              <a:t>Προμήθευση</a:t>
            </a:r>
            <a:r>
              <a:rPr lang="el-GR" dirty="0"/>
              <a:t>. Περιλαμβάνει δραστηριότητες που συνδέονται με αγορά πρώτων υλών, συντήρηση, ανταλλακτικά, κτίρια, μηχανήματα και άλλες εισροές που χρησιμοποιούνται στις δραστηριότητες δημιουργίας προστιθέμενης αξίας.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55592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l-GR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ΑΝΑΛΥΣΗ ΕΣΩΤΕΡΙΚΟΥ ΠΕΡΙΒΑΛΛΟΝΤΟΣ</a:t>
            </a:r>
            <a:r>
              <a:rPr lang="el-GR" altLang="el-GR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l-GR" altLang="el-GR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altLang="el-GR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Η Αλυσίδα Αξίας: ο βαθμός συνέργιας λειτουργιών</a:t>
            </a:r>
          </a:p>
        </p:txBody>
      </p:sp>
      <p:sp>
        <p:nvSpPr>
          <p:cNvPr id="17" name="16 - Ψαλίδισμα και στρογγύλεμα μίας γωνίας του ορθογωνίου"/>
          <p:cNvSpPr/>
          <p:nvPr/>
        </p:nvSpPr>
        <p:spPr bwMode="auto">
          <a:xfrm>
            <a:off x="714375" y="1857375"/>
            <a:ext cx="6072188" cy="500063"/>
          </a:xfrm>
          <a:prstGeom prst="snip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b="1" dirty="0">
                <a:solidFill>
                  <a:srgbClr val="4D4D4D"/>
                </a:solidFill>
              </a:rPr>
              <a:t>Εσωτερική υποδομή </a:t>
            </a:r>
            <a:r>
              <a:rPr lang="el-GR" sz="1200" dirty="0">
                <a:solidFill>
                  <a:srgbClr val="4D4D4D"/>
                </a:solidFill>
              </a:rPr>
              <a:t>(Στρατηγική ηγεσία, λογιστήριο, χρηματοδοτική διοίκηση, στρατηγικός προγραμματισμός)</a:t>
            </a:r>
          </a:p>
        </p:txBody>
      </p:sp>
      <p:sp>
        <p:nvSpPr>
          <p:cNvPr id="18" name="17 - Ψαλίδισμα και στρογγύλεμα μίας γωνίας του ορθογωνίου"/>
          <p:cNvSpPr/>
          <p:nvPr/>
        </p:nvSpPr>
        <p:spPr bwMode="auto">
          <a:xfrm>
            <a:off x="714375" y="2428875"/>
            <a:ext cx="6572250" cy="290513"/>
          </a:xfrm>
          <a:prstGeom prst="snip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b="1" dirty="0">
                <a:solidFill>
                  <a:srgbClr val="4D4D4D"/>
                </a:solidFill>
              </a:rPr>
              <a:t>Διοίκηση ανθρώπινου δυναμικού </a:t>
            </a:r>
            <a:r>
              <a:rPr lang="el-GR" sz="1200" dirty="0">
                <a:solidFill>
                  <a:srgbClr val="4D4D4D"/>
                </a:solidFill>
              </a:rPr>
              <a:t>(Στελέχωση, εκπαίδευση κλπ.)</a:t>
            </a:r>
          </a:p>
        </p:txBody>
      </p:sp>
      <p:sp>
        <p:nvSpPr>
          <p:cNvPr id="20" name="19 - Ψαλίδισμα και στρογγύλεμα μίας γωνίας του ορθογωνίου"/>
          <p:cNvSpPr/>
          <p:nvPr/>
        </p:nvSpPr>
        <p:spPr bwMode="auto">
          <a:xfrm>
            <a:off x="714375" y="2857500"/>
            <a:ext cx="7143750" cy="290513"/>
          </a:xfrm>
          <a:prstGeom prst="snip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b="1" dirty="0">
                <a:solidFill>
                  <a:srgbClr val="4D4D4D"/>
                </a:solidFill>
              </a:rPr>
              <a:t>Έρευνα και ανάπτυξη </a:t>
            </a:r>
            <a:r>
              <a:rPr lang="el-GR" sz="1200" dirty="0">
                <a:solidFill>
                  <a:srgbClr val="4D4D4D"/>
                </a:solidFill>
              </a:rPr>
              <a:t>(Τεχνολογία, βελτίωση προϊόντων κλπ.)</a:t>
            </a:r>
          </a:p>
        </p:txBody>
      </p:sp>
      <p:sp>
        <p:nvSpPr>
          <p:cNvPr id="26" name="25 - Ψαλίδισμα και στρογγύλεμα μίας γωνίας του ορθογωνίου"/>
          <p:cNvSpPr/>
          <p:nvPr/>
        </p:nvSpPr>
        <p:spPr bwMode="auto">
          <a:xfrm>
            <a:off x="714375" y="3286125"/>
            <a:ext cx="7929563" cy="290513"/>
          </a:xfrm>
          <a:prstGeom prst="snip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b="1" dirty="0">
                <a:solidFill>
                  <a:srgbClr val="4D4D4D"/>
                </a:solidFill>
              </a:rPr>
              <a:t>Προμήθειες </a:t>
            </a:r>
            <a:r>
              <a:rPr lang="el-GR" sz="1200" dirty="0">
                <a:solidFill>
                  <a:srgbClr val="4D4D4D"/>
                </a:solidFill>
              </a:rPr>
              <a:t>(</a:t>
            </a:r>
            <a:r>
              <a:rPr lang="el-GR" sz="1200" dirty="0" err="1">
                <a:solidFill>
                  <a:srgbClr val="4D4D4D"/>
                </a:solidFill>
              </a:rPr>
              <a:t>Α΄ύλες</a:t>
            </a:r>
            <a:r>
              <a:rPr lang="el-GR" sz="1200" dirty="0">
                <a:solidFill>
                  <a:srgbClr val="4D4D4D"/>
                </a:solidFill>
              </a:rPr>
              <a:t>, εξοπλισμός κλπ.)</a:t>
            </a:r>
          </a:p>
        </p:txBody>
      </p:sp>
      <p:sp>
        <p:nvSpPr>
          <p:cNvPr id="30" name="29 - Διάγραμμα ροής: Είσοδος/έξοδος"/>
          <p:cNvSpPr/>
          <p:nvPr/>
        </p:nvSpPr>
        <p:spPr bwMode="auto">
          <a:xfrm rot="19051251" flipH="1">
            <a:off x="5021263" y="4356100"/>
            <a:ext cx="3871912" cy="720725"/>
          </a:xfrm>
          <a:prstGeom prst="flowChartInputOutp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dirty="0">
                <a:solidFill>
                  <a:srgbClr val="4D4D4D"/>
                </a:solidFill>
              </a:rPr>
              <a:t>Υπηρεσίες μετά την πώληση</a:t>
            </a:r>
          </a:p>
        </p:txBody>
      </p:sp>
      <p:sp>
        <p:nvSpPr>
          <p:cNvPr id="31" name="30 - Διάγραμμα ροής: Είσοδος/έξοδος"/>
          <p:cNvSpPr/>
          <p:nvPr/>
        </p:nvSpPr>
        <p:spPr bwMode="auto">
          <a:xfrm rot="19051251" flipH="1">
            <a:off x="3878263" y="4356100"/>
            <a:ext cx="3871912" cy="720725"/>
          </a:xfrm>
          <a:prstGeom prst="flowChartInputOutp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dirty="0">
                <a:solidFill>
                  <a:srgbClr val="4D4D4D"/>
                </a:solidFill>
              </a:rPr>
              <a:t>Μάρκετινγκ και πωλήσεις</a:t>
            </a:r>
          </a:p>
        </p:txBody>
      </p:sp>
      <p:sp>
        <p:nvSpPr>
          <p:cNvPr id="32" name="31 - Διάγραμμα ροής: Είσοδος/έξοδος"/>
          <p:cNvSpPr/>
          <p:nvPr/>
        </p:nvSpPr>
        <p:spPr bwMode="auto">
          <a:xfrm rot="19051251" flipH="1">
            <a:off x="2735263" y="4356100"/>
            <a:ext cx="3871912" cy="720725"/>
          </a:xfrm>
          <a:prstGeom prst="flowChartInputOutp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dirty="0">
                <a:solidFill>
                  <a:srgbClr val="4D4D4D"/>
                </a:solidFill>
              </a:rPr>
              <a:t>Διαδικασίες συλλογής, αποθήκευσης και φυσικής διανομής του προϊόντος</a:t>
            </a:r>
          </a:p>
        </p:txBody>
      </p:sp>
      <p:sp>
        <p:nvSpPr>
          <p:cNvPr id="33" name="32 - Διάγραμμα ροής: Είσοδος/έξοδος"/>
          <p:cNvSpPr/>
          <p:nvPr/>
        </p:nvSpPr>
        <p:spPr bwMode="auto">
          <a:xfrm rot="19051251" flipH="1">
            <a:off x="1592263" y="4356100"/>
            <a:ext cx="3871912" cy="720725"/>
          </a:xfrm>
          <a:prstGeom prst="flowChartInputOutp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dirty="0">
                <a:solidFill>
                  <a:srgbClr val="4D4D4D"/>
                </a:solidFill>
              </a:rPr>
              <a:t>Παραγωγή</a:t>
            </a:r>
          </a:p>
        </p:txBody>
      </p:sp>
      <p:sp>
        <p:nvSpPr>
          <p:cNvPr id="34" name="33 - Διάγραμμα ροής: Είσοδος/έξοδος"/>
          <p:cNvSpPr/>
          <p:nvPr/>
        </p:nvSpPr>
        <p:spPr bwMode="auto">
          <a:xfrm rot="19051251" flipH="1">
            <a:off x="449263" y="4392613"/>
            <a:ext cx="3871912" cy="647700"/>
          </a:xfrm>
          <a:prstGeom prst="flowChartInputOutp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200" dirty="0">
                <a:solidFill>
                  <a:srgbClr val="4D4D4D"/>
                </a:solidFill>
              </a:rPr>
              <a:t>Υποδοχή, αποθήκευση, εσωτερική διακίνηση </a:t>
            </a:r>
            <a:r>
              <a:rPr lang="el-GR" sz="1200" dirty="0" err="1">
                <a:solidFill>
                  <a:srgbClr val="4D4D4D"/>
                </a:solidFill>
              </a:rPr>
              <a:t>Α΄υλών</a:t>
            </a:r>
            <a:endParaRPr lang="el-GR" sz="1200" dirty="0">
              <a:solidFill>
                <a:srgbClr val="4D4D4D"/>
              </a:solidFill>
            </a:endParaRPr>
          </a:p>
        </p:txBody>
      </p:sp>
      <p:sp>
        <p:nvSpPr>
          <p:cNvPr id="15373" name="34 - TextBox"/>
          <p:cNvSpPr txBox="1">
            <a:spLocks noChangeArrowheads="1"/>
          </p:cNvSpPr>
          <p:nvPr/>
        </p:nvSpPr>
        <p:spPr bwMode="auto">
          <a:xfrm>
            <a:off x="2857500" y="5857875"/>
            <a:ext cx="1617663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050" dirty="0">
                <a:solidFill>
                  <a:srgbClr val="4D4D4D"/>
                </a:solidFill>
              </a:rPr>
              <a:t>ΚΥΡΙΕΣ ΛΕΙΤΟΥΡΓΙΕΣ</a:t>
            </a:r>
          </a:p>
        </p:txBody>
      </p:sp>
      <p:cxnSp>
        <p:nvCxnSpPr>
          <p:cNvPr id="37" name="36 - Ευθύγραμμο βέλος σύνδεσης"/>
          <p:cNvCxnSpPr/>
          <p:nvPr/>
        </p:nvCxnSpPr>
        <p:spPr bwMode="auto">
          <a:xfrm rot="10800000">
            <a:off x="714375" y="6000750"/>
            <a:ext cx="2000250" cy="1588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38 - Ευθύγραμμο βέλος σύνδεσης"/>
          <p:cNvCxnSpPr/>
          <p:nvPr/>
        </p:nvCxnSpPr>
        <p:spPr bwMode="auto">
          <a:xfrm>
            <a:off x="4786313" y="6000750"/>
            <a:ext cx="1571625" cy="1588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15 - TextBox"/>
          <p:cNvSpPr txBox="1"/>
          <p:nvPr/>
        </p:nvSpPr>
        <p:spPr>
          <a:xfrm>
            <a:off x="142844" y="2071678"/>
            <a:ext cx="507831" cy="1342675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050" dirty="0">
                <a:solidFill>
                  <a:srgbClr val="4D4D4D"/>
                </a:solidFill>
              </a:rPr>
              <a:t>ΥΠΟΣΤΗΡΙΚΤΙΚΕΣ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050" dirty="0">
                <a:solidFill>
                  <a:srgbClr val="4D4D4D"/>
                </a:solidFill>
              </a:rPr>
              <a:t>ΛΕΙΤΟΥΡΓΙΕΣ</a:t>
            </a:r>
          </a:p>
        </p:txBody>
      </p:sp>
      <p:cxnSp>
        <p:nvCxnSpPr>
          <p:cNvPr id="22" name="21 - Ευθύγραμμο βέλος σύνδεσης"/>
          <p:cNvCxnSpPr/>
          <p:nvPr/>
        </p:nvCxnSpPr>
        <p:spPr bwMode="auto">
          <a:xfrm rot="5400000">
            <a:off x="284163" y="3429000"/>
            <a:ext cx="287338" cy="1587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/>
          <p:nvPr/>
        </p:nvCxnSpPr>
        <p:spPr bwMode="auto">
          <a:xfrm rot="5400000" flipH="1" flipV="1">
            <a:off x="249238" y="2035175"/>
            <a:ext cx="357188" cy="1587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379" name="Text Box 20"/>
          <p:cNvSpPr txBox="1">
            <a:spLocks noChangeArrowheads="1"/>
          </p:cNvSpPr>
          <p:nvPr/>
        </p:nvSpPr>
        <p:spPr bwMode="auto">
          <a:xfrm>
            <a:off x="8675688" y="2894013"/>
            <a:ext cx="341312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1600" b="1" smtClean="0">
                <a:solidFill>
                  <a:srgbClr val="4D4D4D"/>
                </a:solidFill>
              </a:rPr>
              <a:t>Α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1600" b="1" smtClean="0">
                <a:solidFill>
                  <a:srgbClr val="4D4D4D"/>
                </a:solidFill>
              </a:rPr>
              <a:t>Ξ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1600" b="1" smtClean="0">
                <a:solidFill>
                  <a:srgbClr val="4D4D4D"/>
                </a:solidFill>
              </a:rPr>
              <a:t>Ι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1600" b="1" smtClean="0">
                <a:solidFill>
                  <a:srgbClr val="4D4D4D"/>
                </a:solidFill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22250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026"/>
          <p:cNvSpPr>
            <a:spLocks noChangeArrowheads="1"/>
          </p:cNvSpPr>
          <p:nvPr/>
        </p:nvSpPr>
        <p:spPr bwMode="auto">
          <a:xfrm>
            <a:off x="990600" y="64008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Rectangle 1027"/>
          <p:cNvSpPr>
            <a:spLocks noChangeArrowheads="1"/>
          </p:cNvSpPr>
          <p:nvPr/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1028"/>
          <p:cNvSpPr>
            <a:spLocks noChangeArrowheads="1"/>
          </p:cNvSpPr>
          <p:nvPr/>
        </p:nvSpPr>
        <p:spPr bwMode="auto">
          <a:xfrm rot="-5375050">
            <a:off x="-374650" y="2203450"/>
            <a:ext cx="26670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l-GR" sz="2000" b="1">
                <a:solidFill>
                  <a:srgbClr val="FF0000"/>
                </a:solidFill>
              </a:rPr>
              <a:t>ΥΠΟΣΤΗΡΙΚΤΙΚΕΣ </a:t>
            </a:r>
          </a:p>
          <a:p>
            <a:pPr algn="ctr"/>
            <a:r>
              <a:rPr lang="el-GR" sz="2000" b="1">
                <a:solidFill>
                  <a:srgbClr val="FF0000"/>
                </a:solidFill>
              </a:rPr>
              <a:t>ΛΕΙΤΟΥΡΓΙΕΣ</a:t>
            </a:r>
            <a:endParaRPr lang="en-GB" sz="2000" b="1">
              <a:solidFill>
                <a:srgbClr val="FF0000"/>
              </a:solidFill>
            </a:endParaRPr>
          </a:p>
        </p:txBody>
      </p:sp>
      <p:sp>
        <p:nvSpPr>
          <p:cNvPr id="79877" name="Line 1029"/>
          <p:cNvSpPr>
            <a:spLocks noChangeShapeType="1"/>
          </p:cNvSpPr>
          <p:nvPr/>
        </p:nvSpPr>
        <p:spPr bwMode="auto">
          <a:xfrm>
            <a:off x="990600" y="129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9878" name="Line 1030"/>
          <p:cNvSpPr>
            <a:spLocks noChangeShapeType="1"/>
          </p:cNvSpPr>
          <p:nvPr/>
        </p:nvSpPr>
        <p:spPr bwMode="auto">
          <a:xfrm flipH="1" flipV="1">
            <a:off x="990600" y="3657600"/>
            <a:ext cx="3175" cy="252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9879" name="Rectangle 1031"/>
          <p:cNvSpPr>
            <a:spLocks noChangeArrowheads="1"/>
          </p:cNvSpPr>
          <p:nvPr/>
        </p:nvSpPr>
        <p:spPr bwMode="auto">
          <a:xfrm>
            <a:off x="2590800" y="6464300"/>
            <a:ext cx="2971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l-GR" sz="2000" b="1">
                <a:solidFill>
                  <a:srgbClr val="000099"/>
                </a:solidFill>
              </a:rPr>
              <a:t>ΚΥΡΙΕΣ ΛΕΙΤΟΥΡΓΙΕΣ</a:t>
            </a:r>
            <a:endParaRPr lang="en-GB" sz="2000" b="1">
              <a:solidFill>
                <a:srgbClr val="000099"/>
              </a:solidFill>
            </a:endParaRPr>
          </a:p>
        </p:txBody>
      </p:sp>
      <p:sp>
        <p:nvSpPr>
          <p:cNvPr id="79880" name="Line 1032"/>
          <p:cNvSpPr>
            <a:spLocks noChangeShapeType="1"/>
          </p:cNvSpPr>
          <p:nvPr/>
        </p:nvSpPr>
        <p:spPr bwMode="auto">
          <a:xfrm flipV="1">
            <a:off x="1600200" y="67056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9881" name="Line 1033"/>
          <p:cNvSpPr>
            <a:spLocks noChangeShapeType="1"/>
          </p:cNvSpPr>
          <p:nvPr/>
        </p:nvSpPr>
        <p:spPr bwMode="auto">
          <a:xfrm flipH="1">
            <a:off x="5715000" y="6705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08586" name="Rectangle 1034"/>
          <p:cNvSpPr>
            <a:spLocks noChangeArrowheads="1"/>
          </p:cNvSpPr>
          <p:nvPr/>
        </p:nvSpPr>
        <p:spPr bwMode="auto">
          <a:xfrm>
            <a:off x="457200" y="304800"/>
            <a:ext cx="8166100" cy="7588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l-GR" sz="4400" b="1" i="1">
                <a:solidFill>
                  <a:srgbClr val="FD030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Η Αλυσίδα Αξίας</a:t>
            </a:r>
            <a:endParaRPr lang="en-GB" sz="4400" b="1" i="1">
              <a:solidFill>
                <a:srgbClr val="FD030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787" name="Freeform 1035"/>
          <p:cNvSpPr>
            <a:spLocks/>
          </p:cNvSpPr>
          <p:nvPr/>
        </p:nvSpPr>
        <p:spPr bwMode="auto">
          <a:xfrm>
            <a:off x="1463675" y="1295400"/>
            <a:ext cx="5183188" cy="611188"/>
          </a:xfrm>
          <a:custGeom>
            <a:avLst/>
            <a:gdLst>
              <a:gd name="T0" fmla="*/ 0 w 3265"/>
              <a:gd name="T1" fmla="*/ 0 h 385"/>
              <a:gd name="T2" fmla="*/ 0 w 3265"/>
              <a:gd name="T3" fmla="*/ 2147483647 h 385"/>
              <a:gd name="T4" fmla="*/ 2147483647 w 3265"/>
              <a:gd name="T5" fmla="*/ 2147483647 h 385"/>
              <a:gd name="T6" fmla="*/ 2147483647 w 3265"/>
              <a:gd name="T7" fmla="*/ 0 h 385"/>
              <a:gd name="T8" fmla="*/ 0 w 3265"/>
              <a:gd name="T9" fmla="*/ 0 h 3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5" h="385">
                <a:moveTo>
                  <a:pt x="0" y="0"/>
                </a:moveTo>
                <a:lnTo>
                  <a:pt x="0" y="384"/>
                </a:lnTo>
                <a:lnTo>
                  <a:pt x="3264" y="384"/>
                </a:lnTo>
                <a:lnTo>
                  <a:pt x="2880" y="0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5788" name="Freeform 1036"/>
          <p:cNvSpPr>
            <a:spLocks/>
          </p:cNvSpPr>
          <p:nvPr/>
        </p:nvSpPr>
        <p:spPr bwMode="auto">
          <a:xfrm>
            <a:off x="1463675" y="2562225"/>
            <a:ext cx="6554788" cy="687388"/>
          </a:xfrm>
          <a:custGeom>
            <a:avLst/>
            <a:gdLst>
              <a:gd name="T0" fmla="*/ 0 w 4129"/>
              <a:gd name="T1" fmla="*/ 0 h 433"/>
              <a:gd name="T2" fmla="*/ 0 w 4129"/>
              <a:gd name="T3" fmla="*/ 2147483647 h 433"/>
              <a:gd name="T4" fmla="*/ 2147483647 w 4129"/>
              <a:gd name="T5" fmla="*/ 2147483647 h 433"/>
              <a:gd name="T6" fmla="*/ 2147483647 w 4129"/>
              <a:gd name="T7" fmla="*/ 0 h 433"/>
              <a:gd name="T8" fmla="*/ 0 w 4129"/>
              <a:gd name="T9" fmla="*/ 0 h 4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9" h="433">
                <a:moveTo>
                  <a:pt x="0" y="0"/>
                </a:moveTo>
                <a:lnTo>
                  <a:pt x="0" y="432"/>
                </a:lnTo>
                <a:lnTo>
                  <a:pt x="4128" y="432"/>
                </a:lnTo>
                <a:lnTo>
                  <a:pt x="3696" y="0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8589" name="Rectangle 1037"/>
          <p:cNvSpPr>
            <a:spLocks noChangeArrowheads="1"/>
          </p:cNvSpPr>
          <p:nvPr/>
        </p:nvSpPr>
        <p:spPr bwMode="auto">
          <a:xfrm>
            <a:off x="1524000" y="2514600"/>
            <a:ext cx="5791200" cy="747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l-G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Έρευνα και Ανάπτυξη  </a:t>
            </a:r>
            <a:r>
              <a:rPr lang="el-GR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(πχ Τεχνολογία, Ανάπτυξη και Βελτίωση Προϊόντων)</a:t>
            </a:r>
            <a:endParaRPr lang="en-GB" sz="2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790" name="Freeform 1038"/>
          <p:cNvSpPr>
            <a:spLocks/>
          </p:cNvSpPr>
          <p:nvPr/>
        </p:nvSpPr>
        <p:spPr bwMode="auto">
          <a:xfrm>
            <a:off x="1463675" y="1919288"/>
            <a:ext cx="5868988" cy="687387"/>
          </a:xfrm>
          <a:custGeom>
            <a:avLst/>
            <a:gdLst>
              <a:gd name="T0" fmla="*/ 0 w 3697"/>
              <a:gd name="T1" fmla="*/ 0 h 433"/>
              <a:gd name="T2" fmla="*/ 0 w 3697"/>
              <a:gd name="T3" fmla="*/ 2147483647 h 433"/>
              <a:gd name="T4" fmla="*/ 2147483647 w 3697"/>
              <a:gd name="T5" fmla="*/ 2147483647 h 433"/>
              <a:gd name="T6" fmla="*/ 2147483647 w 3697"/>
              <a:gd name="T7" fmla="*/ 0 h 433"/>
              <a:gd name="T8" fmla="*/ 0 w 3697"/>
              <a:gd name="T9" fmla="*/ 0 h 4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97" h="433">
                <a:moveTo>
                  <a:pt x="0" y="0"/>
                </a:moveTo>
                <a:lnTo>
                  <a:pt x="0" y="432"/>
                </a:lnTo>
                <a:lnTo>
                  <a:pt x="3696" y="432"/>
                </a:lnTo>
                <a:lnTo>
                  <a:pt x="3264" y="0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8591" name="Rectangle 1039"/>
          <p:cNvSpPr>
            <a:spLocks noChangeArrowheads="1"/>
          </p:cNvSpPr>
          <p:nvPr/>
        </p:nvSpPr>
        <p:spPr bwMode="auto">
          <a:xfrm>
            <a:off x="1600200" y="1985963"/>
            <a:ext cx="5394325" cy="5159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l-GR" sz="28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Διοίκηση Ανθρώπινου Δυναμικού</a:t>
            </a:r>
            <a:endParaRPr lang="en-GB" sz="28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792" name="Freeform 1040"/>
          <p:cNvSpPr>
            <a:spLocks/>
          </p:cNvSpPr>
          <p:nvPr/>
        </p:nvSpPr>
        <p:spPr bwMode="auto">
          <a:xfrm>
            <a:off x="1463675" y="3262313"/>
            <a:ext cx="7164388" cy="611187"/>
          </a:xfrm>
          <a:custGeom>
            <a:avLst/>
            <a:gdLst>
              <a:gd name="T0" fmla="*/ 0 w 4513"/>
              <a:gd name="T1" fmla="*/ 0 h 385"/>
              <a:gd name="T2" fmla="*/ 0 w 4513"/>
              <a:gd name="T3" fmla="*/ 2147483647 h 385"/>
              <a:gd name="T4" fmla="*/ 2147483647 w 4513"/>
              <a:gd name="T5" fmla="*/ 2147483647 h 385"/>
              <a:gd name="T6" fmla="*/ 2147483647 w 4513"/>
              <a:gd name="T7" fmla="*/ 0 h 385"/>
              <a:gd name="T8" fmla="*/ 0 w 4513"/>
              <a:gd name="T9" fmla="*/ 0 h 3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13" h="385">
                <a:moveTo>
                  <a:pt x="0" y="0"/>
                </a:moveTo>
                <a:lnTo>
                  <a:pt x="0" y="384"/>
                </a:lnTo>
                <a:lnTo>
                  <a:pt x="4512" y="384"/>
                </a:lnTo>
                <a:lnTo>
                  <a:pt x="4128" y="0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8593" name="Rectangle 1041"/>
          <p:cNvSpPr>
            <a:spLocks noChangeArrowheads="1"/>
          </p:cNvSpPr>
          <p:nvPr/>
        </p:nvSpPr>
        <p:spPr bwMode="auto">
          <a:xfrm>
            <a:off x="1524000" y="1219200"/>
            <a:ext cx="5105400" cy="7604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l-G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Εσωτερική Υποδομή (</a:t>
            </a:r>
            <a:r>
              <a:rPr lang="el-GR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Στρατηγική Ηγεσία, Χρηματοδοτική Διοίκηση, Προγραμματισμός)</a:t>
            </a:r>
            <a:endParaRPr lang="en-GB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594" name="Rectangle 1042"/>
          <p:cNvSpPr>
            <a:spLocks noChangeArrowheads="1"/>
          </p:cNvSpPr>
          <p:nvPr/>
        </p:nvSpPr>
        <p:spPr bwMode="auto">
          <a:xfrm>
            <a:off x="1676400" y="3317875"/>
            <a:ext cx="2392363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l-G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Προμήθειες  </a:t>
            </a:r>
            <a:endParaRPr lang="en-GB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795" name="Rectangle 1043"/>
          <p:cNvSpPr>
            <a:spLocks noChangeArrowheads="1"/>
          </p:cNvSpPr>
          <p:nvPr/>
        </p:nvSpPr>
        <p:spPr bwMode="auto">
          <a:xfrm>
            <a:off x="1463675" y="3898900"/>
            <a:ext cx="1270000" cy="256540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91919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5796" name="Rectangle 1044"/>
          <p:cNvSpPr>
            <a:spLocks noChangeArrowheads="1"/>
          </p:cNvSpPr>
          <p:nvPr/>
        </p:nvSpPr>
        <p:spPr bwMode="auto">
          <a:xfrm>
            <a:off x="2759075" y="3898900"/>
            <a:ext cx="1270000" cy="256540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91919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5797" name="Rectangle 1045"/>
          <p:cNvSpPr>
            <a:spLocks noChangeArrowheads="1"/>
          </p:cNvSpPr>
          <p:nvPr/>
        </p:nvSpPr>
        <p:spPr bwMode="auto">
          <a:xfrm>
            <a:off x="4038600" y="3886200"/>
            <a:ext cx="1270000" cy="256540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91919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5798" name="Freeform 1046"/>
          <p:cNvSpPr>
            <a:spLocks/>
          </p:cNvSpPr>
          <p:nvPr/>
        </p:nvSpPr>
        <p:spPr bwMode="auto">
          <a:xfrm>
            <a:off x="6632575" y="3886200"/>
            <a:ext cx="1982788" cy="1982788"/>
          </a:xfrm>
          <a:custGeom>
            <a:avLst/>
            <a:gdLst>
              <a:gd name="T0" fmla="*/ 0 w 1249"/>
              <a:gd name="T1" fmla="*/ 0 h 1249"/>
              <a:gd name="T2" fmla="*/ 0 w 1249"/>
              <a:gd name="T3" fmla="*/ 2147483647 h 1249"/>
              <a:gd name="T4" fmla="*/ 2147483647 w 1249"/>
              <a:gd name="T5" fmla="*/ 0 h 1249"/>
              <a:gd name="T6" fmla="*/ 0 w 1249"/>
              <a:gd name="T7" fmla="*/ 0 h 12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49" h="1249">
                <a:moveTo>
                  <a:pt x="0" y="0"/>
                </a:moveTo>
                <a:lnTo>
                  <a:pt x="0" y="1248"/>
                </a:lnTo>
                <a:lnTo>
                  <a:pt x="1248" y="0"/>
                </a:lnTo>
                <a:lnTo>
                  <a:pt x="0" y="0"/>
                </a:lnTo>
              </a:path>
            </a:pathLst>
          </a:custGeom>
          <a:solidFill>
            <a:srgbClr val="0000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8599" name="Rectangle 1047"/>
          <p:cNvSpPr>
            <a:spLocks noChangeArrowheads="1"/>
          </p:cNvSpPr>
          <p:nvPr/>
        </p:nvSpPr>
        <p:spPr bwMode="auto">
          <a:xfrm rot="16200000">
            <a:off x="908050" y="4498976"/>
            <a:ext cx="2479675" cy="1403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l-GR" sz="2400" b="1" dirty="0">
                <a:solidFill>
                  <a:srgbClr val="CECEC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Υποδοχή, Αποθήκευση, κλπ Πρώτων Υλών</a:t>
            </a:r>
            <a:endParaRPr lang="en-GB" sz="2400" b="1" dirty="0">
              <a:solidFill>
                <a:srgbClr val="CECEC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600" name="Rectangle 1048"/>
          <p:cNvSpPr>
            <a:spLocks noChangeArrowheads="1"/>
          </p:cNvSpPr>
          <p:nvPr/>
        </p:nvSpPr>
        <p:spPr bwMode="auto">
          <a:xfrm rot="16200000">
            <a:off x="2386013" y="5041900"/>
            <a:ext cx="1839912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l-GR" sz="2800" b="1">
                <a:solidFill>
                  <a:srgbClr val="CECEC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Παραγωγή</a:t>
            </a:r>
            <a:endParaRPr lang="en-GB" sz="2800" b="1">
              <a:solidFill>
                <a:srgbClr val="CECEC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801" name="Freeform 1049"/>
          <p:cNvSpPr>
            <a:spLocks/>
          </p:cNvSpPr>
          <p:nvPr/>
        </p:nvSpPr>
        <p:spPr bwMode="auto">
          <a:xfrm>
            <a:off x="5334000" y="3886200"/>
            <a:ext cx="1284288" cy="2579688"/>
          </a:xfrm>
          <a:custGeom>
            <a:avLst/>
            <a:gdLst>
              <a:gd name="T0" fmla="*/ 0 w 809"/>
              <a:gd name="T1" fmla="*/ 0 h 1625"/>
              <a:gd name="T2" fmla="*/ 0 w 809"/>
              <a:gd name="T3" fmla="*/ 2147483647 h 1625"/>
              <a:gd name="T4" fmla="*/ 2147483647 w 809"/>
              <a:gd name="T5" fmla="*/ 2147483647 h 1625"/>
              <a:gd name="T6" fmla="*/ 2147483647 w 809"/>
              <a:gd name="T7" fmla="*/ 2147483647 h 1625"/>
              <a:gd name="T8" fmla="*/ 2147483647 w 809"/>
              <a:gd name="T9" fmla="*/ 0 h 1625"/>
              <a:gd name="T10" fmla="*/ 0 w 809"/>
              <a:gd name="T11" fmla="*/ 0 h 16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09" h="1625">
                <a:moveTo>
                  <a:pt x="0" y="0"/>
                </a:moveTo>
                <a:lnTo>
                  <a:pt x="0" y="1624"/>
                </a:lnTo>
                <a:lnTo>
                  <a:pt x="428" y="1624"/>
                </a:lnTo>
                <a:lnTo>
                  <a:pt x="808" y="1242"/>
                </a:lnTo>
                <a:lnTo>
                  <a:pt x="808" y="0"/>
                </a:lnTo>
                <a:lnTo>
                  <a:pt x="0" y="0"/>
                </a:lnTo>
              </a:path>
            </a:pathLst>
          </a:custGeom>
          <a:solidFill>
            <a:srgbClr val="0000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rgbClr val="919191"/>
            </a:outerShdw>
          </a:effectLst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8602" name="Rectangle 1050"/>
          <p:cNvSpPr>
            <a:spLocks noChangeArrowheads="1"/>
          </p:cNvSpPr>
          <p:nvPr/>
        </p:nvSpPr>
        <p:spPr bwMode="auto">
          <a:xfrm rot="16200000">
            <a:off x="3358356" y="4641057"/>
            <a:ext cx="2516187" cy="1003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l-GR" sz="2000" b="1">
                <a:solidFill>
                  <a:srgbClr val="CECEC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Συλλογή, Αποθήκευση και Διανομή Προϊόντος</a:t>
            </a:r>
            <a:endParaRPr lang="en-GB" sz="2000" b="1">
              <a:solidFill>
                <a:srgbClr val="CECEC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603" name="Rectangle 1051"/>
          <p:cNvSpPr>
            <a:spLocks noChangeArrowheads="1"/>
          </p:cNvSpPr>
          <p:nvPr/>
        </p:nvSpPr>
        <p:spPr bwMode="auto">
          <a:xfrm rot="16200000">
            <a:off x="4583907" y="4707731"/>
            <a:ext cx="2592388" cy="9429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l-GR" sz="2800" b="1">
                <a:solidFill>
                  <a:srgbClr val="CECEC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Μάρκετινγκ και Πωλήσεις</a:t>
            </a:r>
            <a:endParaRPr lang="en-GB" sz="2800" b="1">
              <a:solidFill>
                <a:srgbClr val="CECEC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604" name="Rectangle 1052"/>
          <p:cNvSpPr>
            <a:spLocks noChangeArrowheads="1"/>
          </p:cNvSpPr>
          <p:nvPr/>
        </p:nvSpPr>
        <p:spPr bwMode="auto">
          <a:xfrm rot="16200000">
            <a:off x="6292056" y="3918744"/>
            <a:ext cx="1525588" cy="1003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l-GR" sz="2000" b="1">
                <a:solidFill>
                  <a:srgbClr val="CECEC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Υπηρεσίες μετά την Πώληση</a:t>
            </a:r>
            <a:endParaRPr lang="en-GB" sz="2000" b="1">
              <a:solidFill>
                <a:srgbClr val="CECEC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9901" name="Freeform 1053"/>
          <p:cNvSpPr>
            <a:spLocks/>
          </p:cNvSpPr>
          <p:nvPr/>
        </p:nvSpPr>
        <p:spPr bwMode="auto">
          <a:xfrm>
            <a:off x="6022975" y="1295400"/>
            <a:ext cx="3121025" cy="5183188"/>
          </a:xfrm>
          <a:custGeom>
            <a:avLst/>
            <a:gdLst>
              <a:gd name="T0" fmla="*/ 0 w 2065"/>
              <a:gd name="T1" fmla="*/ 0 h 3265"/>
              <a:gd name="T2" fmla="*/ 2147483647 w 2065"/>
              <a:gd name="T3" fmla="*/ 0 h 3265"/>
              <a:gd name="T4" fmla="*/ 2147483647 w 2065"/>
              <a:gd name="T5" fmla="*/ 2147483647 h 3265"/>
              <a:gd name="T6" fmla="*/ 2147483647 w 2065"/>
              <a:gd name="T7" fmla="*/ 2147483647 h 3265"/>
              <a:gd name="T8" fmla="*/ 0 w 2065"/>
              <a:gd name="T9" fmla="*/ 2147483647 h 3265"/>
              <a:gd name="T10" fmla="*/ 2147483647 w 2065"/>
              <a:gd name="T11" fmla="*/ 2147483647 h 3265"/>
              <a:gd name="T12" fmla="*/ 0 w 2065"/>
              <a:gd name="T13" fmla="*/ 0 h 32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65"/>
              <a:gd name="T22" fmla="*/ 0 h 3265"/>
              <a:gd name="T23" fmla="*/ 2065 w 2065"/>
              <a:gd name="T24" fmla="*/ 3265 h 32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65" h="3265">
                <a:moveTo>
                  <a:pt x="0" y="0"/>
                </a:moveTo>
                <a:lnTo>
                  <a:pt x="432" y="0"/>
                </a:lnTo>
                <a:lnTo>
                  <a:pt x="2064" y="1632"/>
                </a:lnTo>
                <a:lnTo>
                  <a:pt x="432" y="3264"/>
                </a:lnTo>
                <a:lnTo>
                  <a:pt x="0" y="3264"/>
                </a:lnTo>
                <a:lnTo>
                  <a:pt x="1632" y="1632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408606" name="Rectangle 1054"/>
          <p:cNvSpPr>
            <a:spLocks noChangeArrowheads="1"/>
          </p:cNvSpPr>
          <p:nvPr/>
        </p:nvSpPr>
        <p:spPr bwMode="auto">
          <a:xfrm rot="18840000">
            <a:off x="6578600" y="5461000"/>
            <a:ext cx="1074738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8" tIns="44450" rIns="90488" bIns="44450">
            <a:spAutoFit/>
          </a:bodyPr>
          <a:lstStyle/>
          <a:p>
            <a:pPr algn="ctr">
              <a:defRPr/>
            </a:pPr>
            <a:r>
              <a:rPr lang="el-GR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ΑΞΙΑ</a:t>
            </a:r>
            <a:endParaRPr lang="en-GB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607" name="Rectangle 1055"/>
          <p:cNvSpPr>
            <a:spLocks noChangeArrowheads="1"/>
          </p:cNvSpPr>
          <p:nvPr/>
        </p:nvSpPr>
        <p:spPr bwMode="auto">
          <a:xfrm rot="2640000">
            <a:off x="7399338" y="2667000"/>
            <a:ext cx="1074737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8" tIns="44450" rIns="90488" bIns="44450">
            <a:spAutoFit/>
          </a:bodyPr>
          <a:lstStyle/>
          <a:p>
            <a:pPr algn="ctr">
              <a:defRPr/>
            </a:pPr>
            <a:r>
              <a:rPr lang="el-GR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ΑΞΙΑ</a:t>
            </a:r>
            <a:endParaRPr lang="en-GB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l-GR" sz="24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Το </a:t>
            </a:r>
            <a:r>
              <a:rPr lang="el-G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σύστημα αξίας (</a:t>
            </a:r>
            <a:r>
              <a:rPr lang="en-US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Value System)</a:t>
            </a:r>
            <a:endParaRPr lang="en-US" sz="3200" i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685800" y="1066800"/>
            <a:ext cx="1752600" cy="852488"/>
          </a:xfrm>
          <a:prstGeom prst="homePlate">
            <a:avLst>
              <a:gd name="adj" fmla="val 51397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800" b="1"/>
              <a:t>Αλυσίδες </a:t>
            </a:r>
          </a:p>
          <a:p>
            <a:pPr algn="ctr">
              <a:defRPr/>
            </a:pPr>
            <a:r>
              <a:rPr lang="en-US" sz="1800" b="1"/>
              <a:t>αξίας </a:t>
            </a:r>
          </a:p>
          <a:p>
            <a:pPr algn="ctr">
              <a:defRPr/>
            </a:pPr>
            <a:r>
              <a:rPr lang="en-US" sz="1800" b="1"/>
              <a:t>προμηθευτών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2767013" y="1066800"/>
            <a:ext cx="1752600" cy="852488"/>
          </a:xfrm>
          <a:prstGeom prst="homePlate">
            <a:avLst>
              <a:gd name="adj" fmla="val 5139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800" b="1"/>
              <a:t>Αλυσίδα </a:t>
            </a:r>
          </a:p>
          <a:p>
            <a:pPr algn="ctr">
              <a:defRPr/>
            </a:pPr>
            <a:r>
              <a:rPr lang="en-US" sz="1800" b="1"/>
              <a:t>αξίας </a:t>
            </a:r>
          </a:p>
          <a:p>
            <a:pPr algn="ctr">
              <a:defRPr/>
            </a:pPr>
            <a:r>
              <a:rPr lang="en-US" sz="1800" b="1"/>
              <a:t>επιχείρησης</a:t>
            </a: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5130800" y="1031875"/>
            <a:ext cx="1752600" cy="852488"/>
          </a:xfrm>
          <a:prstGeom prst="homePlate">
            <a:avLst>
              <a:gd name="adj" fmla="val 5139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/>
              <a:t>Αλυσίδες</a:t>
            </a:r>
          </a:p>
          <a:p>
            <a:pPr algn="ctr">
              <a:defRPr/>
            </a:pPr>
            <a:r>
              <a:rPr lang="en-US" sz="1600" b="1"/>
              <a:t>αξίας </a:t>
            </a:r>
          </a:p>
          <a:p>
            <a:pPr algn="ctr">
              <a:defRPr/>
            </a:pPr>
            <a:r>
              <a:rPr lang="en-US" sz="1600" b="1"/>
              <a:t>καναλιών</a:t>
            </a: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7353300" y="1049338"/>
            <a:ext cx="1752600" cy="852487"/>
          </a:xfrm>
          <a:prstGeom prst="homePlate">
            <a:avLst>
              <a:gd name="adj" fmla="val 5139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800" b="1"/>
              <a:t>Αλυσίδες</a:t>
            </a:r>
          </a:p>
          <a:p>
            <a:pPr algn="ctr">
              <a:defRPr/>
            </a:pPr>
            <a:r>
              <a:rPr lang="en-US" sz="1800" b="1"/>
              <a:t> αξίας</a:t>
            </a:r>
          </a:p>
          <a:p>
            <a:pPr algn="ctr">
              <a:defRPr/>
            </a:pPr>
            <a:r>
              <a:rPr lang="en-US" sz="1800" b="1"/>
              <a:t>αγοραστών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457200" y="6400800"/>
            <a:ext cx="84026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100" dirty="0"/>
              <a:t>Πηγή</a:t>
            </a:r>
            <a:r>
              <a:rPr lang="en-US" sz="1100" dirty="0"/>
              <a:t>: Porter M., “Competitive Advantage: Creating and Sustaining Superior Performance”, New York, The free Press, 1985, </a:t>
            </a:r>
            <a:r>
              <a:rPr lang="el-GR" sz="1100" dirty="0"/>
              <a:t>σελ.35</a:t>
            </a:r>
            <a:endParaRPr lang="en-US" sz="1100" dirty="0"/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561975" y="4152900"/>
            <a:ext cx="1752600" cy="852488"/>
          </a:xfrm>
          <a:prstGeom prst="homePlate">
            <a:avLst>
              <a:gd name="adj" fmla="val 51397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800" b="1"/>
              <a:t>Αλυσίδες </a:t>
            </a:r>
          </a:p>
          <a:p>
            <a:pPr algn="ctr">
              <a:defRPr/>
            </a:pPr>
            <a:r>
              <a:rPr lang="en-US" sz="1800" b="1"/>
              <a:t>αξίας </a:t>
            </a:r>
          </a:p>
          <a:p>
            <a:pPr algn="ctr">
              <a:defRPr/>
            </a:pPr>
            <a:r>
              <a:rPr lang="en-US" sz="1800" b="1"/>
              <a:t>προμηθευτών</a:t>
            </a: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2767013" y="4121150"/>
            <a:ext cx="1752600" cy="1008063"/>
          </a:xfrm>
          <a:prstGeom prst="homePlate">
            <a:avLst>
              <a:gd name="adj" fmla="val 43465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/>
              <a:t>Αλυσίδα </a:t>
            </a:r>
          </a:p>
          <a:p>
            <a:pPr algn="ctr">
              <a:defRPr/>
            </a:pPr>
            <a:r>
              <a:rPr lang="en-US" sz="1600" b="1"/>
              <a:t>αξίας </a:t>
            </a:r>
          </a:p>
          <a:p>
            <a:pPr algn="ctr">
              <a:defRPr/>
            </a:pPr>
            <a:r>
              <a:rPr lang="en-US" sz="1600" b="1"/>
              <a:t>επιχειρηματικής </a:t>
            </a:r>
          </a:p>
          <a:p>
            <a:pPr algn="ctr">
              <a:defRPr/>
            </a:pPr>
            <a:r>
              <a:rPr lang="en-US" sz="1600" b="1"/>
              <a:t>μονάδας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5130800" y="4046538"/>
            <a:ext cx="1752600" cy="852487"/>
          </a:xfrm>
          <a:prstGeom prst="homePlate">
            <a:avLst>
              <a:gd name="adj" fmla="val 5139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/>
              <a:t>Αλυσίδες</a:t>
            </a:r>
          </a:p>
          <a:p>
            <a:pPr algn="ctr">
              <a:defRPr/>
            </a:pPr>
            <a:r>
              <a:rPr lang="en-US" sz="1600" b="1"/>
              <a:t>αξίας </a:t>
            </a:r>
          </a:p>
          <a:p>
            <a:pPr algn="ctr">
              <a:defRPr/>
            </a:pPr>
            <a:r>
              <a:rPr lang="en-US" sz="1600" b="1"/>
              <a:t>καναλιών</a:t>
            </a:r>
          </a:p>
        </p:txBody>
      </p:sp>
      <p:sp>
        <p:nvSpPr>
          <p:cNvPr id="76811" name="AutoShape 11"/>
          <p:cNvSpPr>
            <a:spLocks noChangeArrowheads="1"/>
          </p:cNvSpPr>
          <p:nvPr/>
        </p:nvSpPr>
        <p:spPr bwMode="auto">
          <a:xfrm>
            <a:off x="7229475" y="4046538"/>
            <a:ext cx="1752600" cy="852487"/>
          </a:xfrm>
          <a:prstGeom prst="homePlate">
            <a:avLst>
              <a:gd name="adj" fmla="val 5139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800" b="1"/>
              <a:t>Αλυσίδες</a:t>
            </a:r>
          </a:p>
          <a:p>
            <a:pPr algn="ctr">
              <a:defRPr/>
            </a:pPr>
            <a:r>
              <a:rPr lang="en-US" sz="1800" b="1"/>
              <a:t> αξίας</a:t>
            </a:r>
          </a:p>
          <a:p>
            <a:pPr algn="ctr">
              <a:defRPr/>
            </a:pPr>
            <a:r>
              <a:rPr lang="en-US" sz="1800" b="1"/>
              <a:t>αγοραστών</a:t>
            </a:r>
          </a:p>
        </p:txBody>
      </p:sp>
      <p:sp>
        <p:nvSpPr>
          <p:cNvPr id="76812" name="AutoShape 12"/>
          <p:cNvSpPr>
            <a:spLocks noChangeArrowheads="1"/>
          </p:cNvSpPr>
          <p:nvPr/>
        </p:nvSpPr>
        <p:spPr bwMode="auto">
          <a:xfrm>
            <a:off x="561975" y="2917825"/>
            <a:ext cx="1752600" cy="1008063"/>
          </a:xfrm>
          <a:prstGeom prst="homePlate">
            <a:avLst>
              <a:gd name="adj" fmla="val 43465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/>
              <a:t>Αλυσίδα </a:t>
            </a:r>
          </a:p>
          <a:p>
            <a:pPr algn="ctr">
              <a:defRPr/>
            </a:pPr>
            <a:r>
              <a:rPr lang="en-US" sz="1600" b="1"/>
              <a:t>αξίας </a:t>
            </a:r>
          </a:p>
          <a:p>
            <a:pPr algn="ctr">
              <a:defRPr/>
            </a:pPr>
            <a:r>
              <a:rPr lang="en-US" sz="1600" b="1"/>
              <a:t>επιχειρηματικής </a:t>
            </a:r>
          </a:p>
          <a:p>
            <a:pPr algn="ctr">
              <a:defRPr/>
            </a:pPr>
            <a:r>
              <a:rPr lang="en-US" sz="1600" b="1"/>
              <a:t>μονάδας</a:t>
            </a:r>
          </a:p>
        </p:txBody>
      </p:sp>
      <p:sp>
        <p:nvSpPr>
          <p:cNvPr id="76813" name="AutoShape 13"/>
          <p:cNvSpPr>
            <a:spLocks noChangeArrowheads="1"/>
          </p:cNvSpPr>
          <p:nvPr/>
        </p:nvSpPr>
        <p:spPr bwMode="auto">
          <a:xfrm>
            <a:off x="5145088" y="5129213"/>
            <a:ext cx="1752600" cy="1008062"/>
          </a:xfrm>
          <a:prstGeom prst="homePlate">
            <a:avLst>
              <a:gd name="adj" fmla="val 43465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/>
              <a:t>Αλυσίδα </a:t>
            </a:r>
          </a:p>
          <a:p>
            <a:pPr algn="ctr">
              <a:defRPr/>
            </a:pPr>
            <a:r>
              <a:rPr lang="en-US" sz="1600" b="1"/>
              <a:t>αξίας </a:t>
            </a:r>
          </a:p>
          <a:p>
            <a:pPr algn="ctr">
              <a:defRPr/>
            </a:pPr>
            <a:r>
              <a:rPr lang="en-US" sz="1600" b="1"/>
              <a:t>επιχειρηματικής </a:t>
            </a:r>
          </a:p>
          <a:p>
            <a:pPr algn="ctr">
              <a:defRPr/>
            </a:pPr>
            <a:r>
              <a:rPr lang="en-US" sz="1600" b="1"/>
              <a:t>μονάδας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3352800" y="2214563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Διαφοροποιημένη επιχείρηση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1958975" y="2671763"/>
            <a:ext cx="3171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Αλυσίδα αξίας επιχείρησης</a:t>
            </a:r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>
            <a:off x="471488" y="2671763"/>
            <a:ext cx="45354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5006975" y="2671763"/>
            <a:ext cx="0" cy="23018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4" name="Line 18"/>
          <p:cNvSpPr>
            <a:spLocks noChangeShapeType="1"/>
          </p:cNvSpPr>
          <p:nvPr/>
        </p:nvSpPr>
        <p:spPr bwMode="auto">
          <a:xfrm>
            <a:off x="471488" y="2671763"/>
            <a:ext cx="0" cy="13747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5" name="Line 19"/>
          <p:cNvSpPr>
            <a:spLocks noChangeShapeType="1"/>
          </p:cNvSpPr>
          <p:nvPr/>
        </p:nvSpPr>
        <p:spPr bwMode="auto">
          <a:xfrm>
            <a:off x="2438400" y="4046538"/>
            <a:ext cx="0" cy="22161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6" name="Line 20"/>
          <p:cNvSpPr>
            <a:spLocks noChangeShapeType="1"/>
          </p:cNvSpPr>
          <p:nvPr/>
        </p:nvSpPr>
        <p:spPr bwMode="auto">
          <a:xfrm>
            <a:off x="2438400" y="6262688"/>
            <a:ext cx="44592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 flipV="1">
            <a:off x="6897688" y="4973638"/>
            <a:ext cx="0" cy="1289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5006975" y="4973638"/>
            <a:ext cx="18907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19" name="Line 23"/>
          <p:cNvSpPr>
            <a:spLocks noChangeShapeType="1"/>
          </p:cNvSpPr>
          <p:nvPr/>
        </p:nvSpPr>
        <p:spPr bwMode="auto">
          <a:xfrm>
            <a:off x="471488" y="4046538"/>
            <a:ext cx="19669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80920" name="AutoShape 24"/>
          <p:cNvSpPr>
            <a:spLocks noChangeArrowheads="1"/>
          </p:cNvSpPr>
          <p:nvPr/>
        </p:nvSpPr>
        <p:spPr bwMode="auto">
          <a:xfrm>
            <a:off x="2438400" y="1295400"/>
            <a:ext cx="328613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1" name="AutoShape 25"/>
          <p:cNvSpPr>
            <a:spLocks noChangeArrowheads="1"/>
          </p:cNvSpPr>
          <p:nvPr/>
        </p:nvSpPr>
        <p:spPr bwMode="auto">
          <a:xfrm>
            <a:off x="4519613" y="1295400"/>
            <a:ext cx="611187" cy="381000"/>
          </a:xfrm>
          <a:prstGeom prst="rightArrow">
            <a:avLst>
              <a:gd name="adj1" fmla="val 50000"/>
              <a:gd name="adj2" fmla="val 40104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2" name="AutoShape 26"/>
          <p:cNvSpPr>
            <a:spLocks noChangeArrowheads="1"/>
          </p:cNvSpPr>
          <p:nvPr/>
        </p:nvSpPr>
        <p:spPr bwMode="auto">
          <a:xfrm>
            <a:off x="6883400" y="1295400"/>
            <a:ext cx="469900" cy="381000"/>
          </a:xfrm>
          <a:prstGeom prst="rightArrow">
            <a:avLst>
              <a:gd name="adj1" fmla="val 50000"/>
              <a:gd name="adj2" fmla="val 30833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6463" y="357167"/>
            <a:ext cx="7067550" cy="55155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sz="3600" b="0" dirty="0" smtClean="0">
                <a:latin typeface="Times New Roman" pitchFamily="18" charset="0"/>
              </a:rPr>
              <a:t>Πόροι και Ικανότητες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idx="1"/>
          </p:nvPr>
        </p:nvSpPr>
        <p:spPr>
          <a:xfrm>
            <a:off x="0" y="980728"/>
            <a:ext cx="9067800" cy="58772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rgbClr val="FF3300"/>
                </a:solidFill>
                <a:latin typeface="Times New Roman" pitchFamily="18" charset="0"/>
              </a:rPr>
              <a:t>Παρατήρηση:</a:t>
            </a:r>
            <a:r>
              <a:rPr lang="el-GR" sz="2000" dirty="0" smtClean="0">
                <a:latin typeface="Times New Roman" pitchFamily="18" charset="0"/>
              </a:rPr>
              <a:t> Οι πόροι μιας επιχείρησης δεν είναι ικανοί για να της χαρίσουν ανταγωνιστικό πλεονέκτημα και επιτυχία. Πρέπει οι πόροι να συνδυάζονται για να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δημιουργούν ικανότητες</a:t>
            </a:r>
            <a:r>
              <a:rPr lang="el-GR" sz="2000" b="1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  <a:endParaRPr lang="en-US" sz="2000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chemeClr val="hlink"/>
                </a:solidFill>
                <a:latin typeface="Times New Roman" pitchFamily="18" charset="0"/>
              </a:rPr>
              <a:t>Παράδειγμα:</a:t>
            </a:r>
            <a:r>
              <a:rPr lang="el-GR" sz="2000" dirty="0" smtClean="0">
                <a:latin typeface="Times New Roman" pitchFamily="18" charset="0"/>
              </a:rPr>
              <a:t> Μολονότι η επιχείρηση ΕΜΙ ανακάλυψε τον αξονικό τομογράφο, εντούτοις ως επιχείρηση απέτυχε γιατί δεν είχε τις κατάλληλες 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εκείνες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ικανότητες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l-GR" sz="2000" dirty="0" smtClean="0">
                <a:latin typeface="Times New Roman" pitchFamily="18" charset="0"/>
              </a:rPr>
              <a:t>(π.χ. μάρκετινγκ) για να αναπτύξει και αξιοποιήσει επιτυχώς αυτή την καινοτομία.</a:t>
            </a:r>
          </a:p>
          <a:p>
            <a:pPr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rgbClr val="FF3300"/>
                </a:solidFill>
                <a:latin typeface="Times New Roman" pitchFamily="18" charset="0"/>
              </a:rPr>
              <a:t>Ικανότητες: </a:t>
            </a:r>
            <a:r>
              <a:rPr lang="el-GR" sz="2000" dirty="0" smtClean="0">
                <a:latin typeface="Times New Roman" pitchFamily="18" charset="0"/>
              </a:rPr>
              <a:t>Οι ικανότητες (</a:t>
            </a:r>
            <a:r>
              <a:rPr lang="en-US" sz="2000" dirty="0" smtClean="0">
                <a:latin typeface="Times New Roman" pitchFamily="18" charset="0"/>
              </a:rPr>
              <a:t>competencies</a:t>
            </a:r>
            <a:r>
              <a:rPr lang="el-GR" sz="2000" dirty="0" smtClean="0">
                <a:latin typeface="Times New Roman" pitchFamily="18" charset="0"/>
              </a:rPr>
              <a:t>/</a:t>
            </a:r>
            <a:r>
              <a:rPr lang="en-US" sz="2000" dirty="0" smtClean="0">
                <a:latin typeface="Times New Roman" pitchFamily="18" charset="0"/>
              </a:rPr>
              <a:t>capabilities) </a:t>
            </a:r>
            <a:r>
              <a:rPr lang="el-GR" sz="2000" dirty="0" smtClean="0">
                <a:latin typeface="Times New Roman" pitchFamily="18" charset="0"/>
              </a:rPr>
              <a:t>μιας επιχείρησης προκύπτουν 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από το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σωστό συνδυασμό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 και την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ολοκλήρωση μιας ομάδας πόρων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Διακρίνονται </a:t>
            </a:r>
            <a:r>
              <a:rPr lang="el-GR" sz="2000" dirty="0" smtClean="0">
                <a:latin typeface="Times New Roman" pitchFamily="18" charset="0"/>
              </a:rPr>
              <a:t>σε: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chemeClr val="hlink"/>
                </a:solidFill>
                <a:latin typeface="Times New Roman" pitchFamily="18" charset="0"/>
              </a:rPr>
              <a:t>Οριακές ικανότητες </a:t>
            </a:r>
            <a:r>
              <a:rPr lang="el-GR" sz="2000" dirty="0" smtClean="0">
                <a:latin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</a:rPr>
              <a:t>threshold competencies):</a:t>
            </a:r>
            <a:r>
              <a:rPr lang="el-GR" sz="2000" dirty="0" smtClean="0">
                <a:latin typeface="Times New Roman" pitchFamily="18" charset="0"/>
              </a:rPr>
              <a:t> Είναι αυτές που είτε διαθέτουν και οι ανταγωνιστές, είτε μπορούν αυτοί εύκολα να τις μιμηθούν</a:t>
            </a:r>
            <a:r>
              <a:rPr lang="en-US" sz="2000" dirty="0" smtClean="0">
                <a:latin typeface="Times New Roman" pitchFamily="18" charset="0"/>
              </a:rPr>
              <a:t> (</a:t>
            </a:r>
            <a:r>
              <a:rPr lang="el-GR" sz="2000" dirty="0" smtClean="0">
                <a:latin typeface="Times New Roman" pitchFamily="18" charset="0"/>
              </a:rPr>
              <a:t>π.χ. τεχνολογία).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chemeClr val="hlink"/>
                </a:solidFill>
                <a:latin typeface="Times New Roman" pitchFamily="18" charset="0"/>
              </a:rPr>
              <a:t>Θεμελιώδεις (ή μοναδικές) ικανότητες</a:t>
            </a:r>
            <a:r>
              <a:rPr lang="en-US" sz="2000" b="1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l-GR" sz="2000" dirty="0" smtClean="0">
                <a:latin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</a:rPr>
              <a:t>core competencies):</a:t>
            </a:r>
            <a:r>
              <a:rPr lang="el-GR" sz="2000" dirty="0" smtClean="0">
                <a:latin typeface="Times New Roman" pitchFamily="18" charset="0"/>
              </a:rPr>
              <a:t> Είναι αυτές που είτε δε διαθέτουν και οι ανταγωνιστές, είτε δεν μπορούν αυτοί εύκολα να τις μιμηθούν (π.χ. επιχειρησιακή κουλτούρα, κλίμα εργασίας).</a:t>
            </a:r>
          </a:p>
          <a:p>
            <a:pPr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rgbClr val="FF3300"/>
                </a:solidFill>
                <a:latin typeface="Times New Roman" pitchFamily="18" charset="0"/>
              </a:rPr>
              <a:t>Διατηρήσιμο ανταγωνιστικό πλεονέκτημα </a:t>
            </a:r>
            <a:r>
              <a:rPr lang="el-GR" sz="2000" dirty="0" smtClean="0">
                <a:latin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</a:rPr>
              <a:t>sustainable competitive advantage):</a:t>
            </a:r>
            <a:r>
              <a:rPr lang="el-GR" sz="20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l-GR" sz="2000" dirty="0" smtClean="0">
                <a:latin typeface="Times New Roman" pitchFamily="18" charset="0"/>
              </a:rPr>
              <a:t>Οι θεμελιώδεις ικανότητες αποτελούν τη βάση για τη δημιουργία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διατηρήσιμου ανταγωνιστικού πλεονεκτήματος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 και οδηγούν στην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</a:rPr>
              <a:t>στρατηγική ανταγωνιστικότητα</a:t>
            </a: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567766" cy="79208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l-GR" sz="3600" b="1" dirty="0" smtClean="0">
                <a:latin typeface="Times New Roman" pitchFamily="18" charset="0"/>
              </a:rPr>
              <a:t>Έννοια της Θεμελιώδους Ικανότητας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68760"/>
            <a:ext cx="8610600" cy="528444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Η θεμελιώδης – μοναδική ικανότητα αναφέρεται στην </a:t>
            </a:r>
            <a:r>
              <a:rPr lang="el-GR" sz="2200" b="1" dirty="0" smtClean="0">
                <a:solidFill>
                  <a:srgbClr val="FF3300"/>
                </a:solidFill>
                <a:latin typeface="Times New Roman" pitchFamily="18" charset="0"/>
              </a:rPr>
              <a:t>ολοκλήρωση μιας ομάδας επιμέρους ικανοτήτων </a:t>
            </a:r>
            <a:r>
              <a:rPr lang="el-GR" sz="2200" dirty="0" smtClean="0">
                <a:latin typeface="Times New Roman" pitchFamily="18" charset="0"/>
              </a:rPr>
              <a:t>(π.χ. σχέσεις πληροφοριακών συστημάτων και ανθρώπων στην εφοδιαστική αλυσίδα ως προς προμηθευτές).</a:t>
            </a:r>
          </a:p>
          <a:p>
            <a:pPr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Η θεμελιώδης – μοναδική ικανότητα </a:t>
            </a:r>
            <a:r>
              <a:rPr lang="el-GR" sz="2200" b="1" dirty="0" smtClean="0">
                <a:solidFill>
                  <a:srgbClr val="FF3300"/>
                </a:solidFill>
                <a:latin typeface="Times New Roman" pitchFamily="18" charset="0"/>
              </a:rPr>
              <a:t>δεν είναι ένα στοιχείο του ενεργητικού της επιχείρησης</a:t>
            </a:r>
            <a:r>
              <a:rPr lang="el-GR" sz="2200" dirty="0" smtClean="0">
                <a:latin typeface="Times New Roman" pitchFamily="18" charset="0"/>
              </a:rPr>
              <a:t>, όπως π.χ. ένα εργοστάσιο, ένα κανάλι διανομής ή ένα επώνυμο προϊόν.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Όμως, η θεμελιώδης – μοναδική ικανότητα μπορεί να είναι η </a:t>
            </a:r>
            <a:r>
              <a:rPr lang="el-GR" sz="2200" b="1" dirty="0" smtClean="0">
                <a:solidFill>
                  <a:schemeClr val="hlink"/>
                </a:solidFill>
                <a:latin typeface="Times New Roman" pitchFamily="18" charset="0"/>
              </a:rPr>
              <a:t>ικανότητα διαχείρισης</a:t>
            </a:r>
            <a:r>
              <a:rPr lang="el-GR" sz="2200" dirty="0" smtClean="0">
                <a:latin typeface="Times New Roman" pitchFamily="18" charset="0"/>
              </a:rPr>
              <a:t> ενός εργοστασίου.</a:t>
            </a:r>
          </a:p>
          <a:p>
            <a:pPr>
              <a:lnSpc>
                <a:spcPct val="90000"/>
              </a:lnSpc>
              <a:defRPr/>
            </a:pPr>
            <a:r>
              <a:rPr lang="el-GR" sz="2200" b="1" dirty="0" smtClean="0">
                <a:solidFill>
                  <a:schemeClr val="tx1"/>
                </a:solidFill>
                <a:latin typeface="Times New Roman" pitchFamily="18" charset="0"/>
              </a:rPr>
              <a:t>Προϋποθέσεις Θεμελιωδών Ικανοτήτων που πρέπει να πληρούνται</a:t>
            </a:r>
            <a:r>
              <a:rPr lang="el-GR" sz="2200" b="1" dirty="0" smtClean="0">
                <a:solidFill>
                  <a:schemeClr val="folHlink"/>
                </a:solidFill>
                <a:latin typeface="Times New Roman" pitchFamily="18" charset="0"/>
              </a:rPr>
              <a:t>: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Να </a:t>
            </a:r>
            <a:r>
              <a:rPr lang="el-GR" sz="2200" b="1" dirty="0" smtClean="0">
                <a:solidFill>
                  <a:srgbClr val="FF3300"/>
                </a:solidFill>
                <a:latin typeface="Times New Roman" pitchFamily="18" charset="0"/>
              </a:rPr>
              <a:t>συμβάλλει σε σημαντικό βαθμό στην αξία</a:t>
            </a:r>
            <a:r>
              <a:rPr lang="el-GR" sz="2200" dirty="0" smtClean="0">
                <a:latin typeface="Times New Roman" pitchFamily="18" charset="0"/>
              </a:rPr>
              <a:t> όπως την αντιλαμβάνεται ο πελάτης.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Να </a:t>
            </a:r>
            <a:r>
              <a:rPr lang="el-GR" sz="2200" b="1" dirty="0" smtClean="0">
                <a:solidFill>
                  <a:srgbClr val="FF3300"/>
                </a:solidFill>
                <a:latin typeface="Times New Roman" pitchFamily="18" charset="0"/>
              </a:rPr>
              <a:t>προσφέρει διαφοροποίηση</a:t>
            </a:r>
            <a:r>
              <a:rPr lang="el-GR" sz="2200" dirty="0" smtClean="0">
                <a:latin typeface="Times New Roman" pitchFamily="18" charset="0"/>
              </a:rPr>
              <a:t> έναντι του ανταγωνισμού (με την έννοια της ανταγωνιστικά μοναδικής ικανότητας που είναι δύσκολο να αντιγραφεί).</a:t>
            </a:r>
          </a:p>
          <a:p>
            <a:pPr lvl="1">
              <a:lnSpc>
                <a:spcPct val="90000"/>
              </a:lnSpc>
              <a:defRPr/>
            </a:pPr>
            <a:r>
              <a:rPr lang="el-GR" sz="2200" dirty="0" smtClean="0">
                <a:latin typeface="Times New Roman" pitchFamily="18" charset="0"/>
              </a:rPr>
              <a:t>Να παρέχει τη </a:t>
            </a:r>
            <a:r>
              <a:rPr lang="el-GR" sz="2200" b="1" dirty="0" smtClean="0">
                <a:solidFill>
                  <a:srgbClr val="FF3300"/>
                </a:solidFill>
                <a:latin typeface="Times New Roman" pitchFamily="18" charset="0"/>
              </a:rPr>
              <a:t>δυνατότητα εισόδου</a:t>
            </a:r>
            <a:r>
              <a:rPr lang="el-GR" sz="2200" dirty="0" smtClean="0">
                <a:latin typeface="Times New Roman" pitchFamily="18" charset="0"/>
              </a:rPr>
              <a:t> σε νέες αγορές.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33400"/>
            <a:ext cx="8710642" cy="89533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sz="3600" b="1" dirty="0" smtClean="0">
                <a:latin typeface="Times New Roman" pitchFamily="18" charset="0"/>
              </a:rPr>
              <a:t>Χαρακτηριστικά των Θεμελιωδών Ικανοτήτων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571612"/>
            <a:ext cx="8991600" cy="5133988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defRPr/>
            </a:pPr>
            <a:r>
              <a:rPr lang="el-GR" sz="2400" dirty="0" smtClean="0">
                <a:latin typeface="Times New Roman" pitchFamily="18" charset="0"/>
              </a:rPr>
              <a:t>Οι θεμελιώδεις ικανότητες είναι </a:t>
            </a:r>
            <a:r>
              <a:rPr lang="el-GR" sz="2400" b="1" dirty="0" smtClean="0">
                <a:solidFill>
                  <a:srgbClr val="FF3300"/>
                </a:solidFill>
                <a:latin typeface="Times New Roman" pitchFamily="18" charset="0"/>
              </a:rPr>
              <a:t>μακρόβιες</a:t>
            </a:r>
            <a:r>
              <a:rPr lang="el-GR" sz="2400" dirty="0" smtClean="0">
                <a:latin typeface="Times New Roman" pitchFamily="18" charset="0"/>
              </a:rPr>
              <a:t>: Συνήθως διαρκούν περισσότερο από τα προϊόντα, τις τεχνολογίες και τις επιμέρους ικανότητες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marL="762000" lvl="1" indent="-190500">
              <a:lnSpc>
                <a:spcPct val="90000"/>
              </a:lnSpc>
              <a:defRPr/>
            </a:pPr>
            <a:r>
              <a:rPr lang="el-GR" sz="2000" b="1" dirty="0" smtClean="0">
                <a:solidFill>
                  <a:schemeClr val="hlink"/>
                </a:solidFill>
                <a:latin typeface="Times New Roman" pitchFamily="18" charset="0"/>
              </a:rPr>
              <a:t>Παράδειγμα</a:t>
            </a:r>
            <a:r>
              <a:rPr lang="el-GR" sz="2000" dirty="0" smtClean="0">
                <a:latin typeface="Times New Roman" pitchFamily="18" charset="0"/>
              </a:rPr>
              <a:t>: Ικανότητα κατασκευής από τη </a:t>
            </a:r>
            <a:r>
              <a:rPr lang="en-US" sz="2000" dirty="0" smtClean="0">
                <a:latin typeface="Times New Roman" pitchFamily="18" charset="0"/>
              </a:rPr>
              <a:t>Sony </a:t>
            </a:r>
            <a:r>
              <a:rPr lang="el-GR" sz="2000" dirty="0" smtClean="0">
                <a:latin typeface="Times New Roman" pitchFamily="18" charset="0"/>
              </a:rPr>
              <a:t>μικροσκοπικών προϊόντων, η οποία διαρκεί για δεκαετίες. Με την ικανότητα αυτή κατασκευάζονται προϊόντα (π.χ. </a:t>
            </a:r>
            <a:r>
              <a:rPr lang="en-US" sz="2000" dirty="0" smtClean="0">
                <a:latin typeface="Times New Roman" pitchFamily="18" charset="0"/>
              </a:rPr>
              <a:t>Video) </a:t>
            </a:r>
            <a:r>
              <a:rPr lang="el-GR" sz="2000" dirty="0" smtClean="0">
                <a:latin typeface="Times New Roman" pitchFamily="18" charset="0"/>
              </a:rPr>
              <a:t>που ο κύκλος ζωής τους είναι σχετικά μικρός.</a:t>
            </a:r>
          </a:p>
          <a:p>
            <a:pPr marL="381000" indent="-381000">
              <a:lnSpc>
                <a:spcPct val="90000"/>
              </a:lnSpc>
              <a:defRPr/>
            </a:pPr>
            <a:r>
              <a:rPr lang="el-GR" sz="2400" dirty="0" smtClean="0">
                <a:latin typeface="Times New Roman" pitchFamily="18" charset="0"/>
              </a:rPr>
              <a:t>Οι θεμελιώδεις ικανότητες συνήθως </a:t>
            </a:r>
            <a:r>
              <a:rPr lang="el-GR" sz="2400" b="1" dirty="0" smtClean="0">
                <a:solidFill>
                  <a:srgbClr val="FF3300"/>
                </a:solidFill>
                <a:latin typeface="Times New Roman" pitchFamily="18" charset="0"/>
              </a:rPr>
              <a:t>δεν έχουν να κάνουν με ένα συγκεκριμένο προϊόν</a:t>
            </a:r>
            <a:r>
              <a:rPr lang="el-GR" sz="2400" dirty="0" smtClean="0">
                <a:latin typeface="Times New Roman" pitchFamily="18" charset="0"/>
              </a:rPr>
              <a:t>.</a:t>
            </a:r>
          </a:p>
          <a:p>
            <a:pPr marL="762000" lvl="1" indent="-190500">
              <a:lnSpc>
                <a:spcPct val="90000"/>
              </a:lnSpc>
              <a:defRPr/>
            </a:pPr>
            <a:r>
              <a:rPr lang="el-GR" sz="2000" dirty="0" smtClean="0">
                <a:latin typeface="Times New Roman" pitchFamily="18" charset="0"/>
              </a:rPr>
              <a:t>Συμβάλλουν στην ανταγωνιστικότητα μιας σειράς προϊόντων ή υπηρεσιών. Άρα υπερβαίνουν τα προϊόντα (ιδιότητα της </a:t>
            </a:r>
            <a:r>
              <a:rPr lang="el-GR" sz="2000" b="1" dirty="0" smtClean="0">
                <a:solidFill>
                  <a:schemeClr val="hlink"/>
                </a:solidFill>
                <a:latin typeface="Times New Roman" pitchFamily="18" charset="0"/>
              </a:rPr>
              <a:t>υπερβατικότητας</a:t>
            </a:r>
            <a:r>
              <a:rPr lang="el-GR" sz="2000" dirty="0" smtClean="0">
                <a:latin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</a:rPr>
              <a:t>transcendence).</a:t>
            </a:r>
            <a:endParaRPr lang="el-GR" sz="2000" dirty="0" smtClean="0">
              <a:latin typeface="Times New Roman" pitchFamily="18" charset="0"/>
            </a:endParaRPr>
          </a:p>
          <a:p>
            <a:pPr marL="381000" indent="-381000">
              <a:lnSpc>
                <a:spcPct val="90000"/>
              </a:lnSpc>
              <a:defRPr/>
            </a:pPr>
            <a:r>
              <a:rPr lang="el-GR" sz="2400" dirty="0" smtClean="0">
                <a:latin typeface="Times New Roman" pitchFamily="18" charset="0"/>
              </a:rPr>
              <a:t>Οι θεμελιώδεις ικανότητες είναι </a:t>
            </a:r>
            <a:r>
              <a:rPr lang="el-GR" sz="2400" b="1" dirty="0" smtClean="0">
                <a:solidFill>
                  <a:srgbClr val="FF3300"/>
                </a:solidFill>
                <a:latin typeface="Times New Roman" pitchFamily="18" charset="0"/>
              </a:rPr>
              <a:t>περιορισμένες σε αριθμό</a:t>
            </a:r>
            <a:r>
              <a:rPr lang="el-GR" sz="2400" dirty="0" smtClean="0">
                <a:latin typeface="Times New Roman" pitchFamily="18" charset="0"/>
              </a:rPr>
              <a:t>.</a:t>
            </a:r>
          </a:p>
          <a:p>
            <a:pPr marL="762000" lvl="1" indent="-190500">
              <a:lnSpc>
                <a:spcPct val="90000"/>
              </a:lnSpc>
              <a:defRPr/>
            </a:pPr>
            <a:r>
              <a:rPr lang="el-GR" sz="2000" dirty="0" smtClean="0">
                <a:latin typeface="Times New Roman" pitchFamily="18" charset="0"/>
              </a:rPr>
              <a:t>Οι περισσότερες επιχειρήσεις στοχεύουν δύο ή τρεις θεμελιώδεις ικανότητες στις οποίες θα μπορέσουν να στηρίξουν την επιτυχία του μέλλοντος.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57200"/>
            <a:ext cx="8372503" cy="1114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sz="4000" b="0" dirty="0" smtClean="0">
                <a:latin typeface="Times New Roman" pitchFamily="18" charset="0"/>
              </a:rPr>
              <a:t>1. </a:t>
            </a:r>
            <a:r>
              <a:rPr lang="el-GR" sz="4000" b="1" dirty="0" smtClean="0">
                <a:latin typeface="Times New Roman" pitchFamily="18" charset="0"/>
              </a:rPr>
              <a:t>Αναγνώριση και Ταξινόμηση των Πόρων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84784"/>
            <a:ext cx="8726488" cy="5220817"/>
          </a:xfrm>
        </p:spPr>
        <p:txBody>
          <a:bodyPr/>
          <a:lstStyle/>
          <a:p>
            <a:pPr>
              <a:defRPr/>
            </a:pPr>
            <a:r>
              <a:rPr lang="el-GR" sz="2400" dirty="0" smtClean="0">
                <a:latin typeface="Times New Roman" pitchFamily="18" charset="0"/>
              </a:rPr>
              <a:t>Η αναγνώριση και ταξινόμηση των υπαρχόντων πόρων μιας επιχείρησης αποτελεί βασικό βήμα γιατί η επιτυχία μιας επιχείρησης εξαρτάται από τους πόρους της.</a:t>
            </a:r>
          </a:p>
          <a:p>
            <a:pPr>
              <a:defRPr/>
            </a:pPr>
            <a:r>
              <a:rPr lang="el-GR" sz="2400" dirty="0" smtClean="0">
                <a:latin typeface="Times New Roman" pitchFamily="18" charset="0"/>
              </a:rPr>
              <a:t>Η αναγνώριση παραγόντων των άυλων πόρων (π.χ., φήμη, κουλτούρα της επιχείρησης, ιδιαίτερες ικανότητες του ανθρώπινου δυναμικού, κλπ.) μιας επιχείρησης παρουσιάζει μεγάλο ενδιαφέρον από στρατηγική </a:t>
            </a:r>
            <a:r>
              <a:rPr lang="el-GR" sz="2400" dirty="0" err="1" smtClean="0">
                <a:latin typeface="Times New Roman" pitchFamily="18" charset="0"/>
              </a:rPr>
              <a:t>απόψη</a:t>
            </a:r>
            <a:r>
              <a:rPr lang="el-GR" sz="2400" dirty="0" smtClean="0"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el-GR" sz="2400" dirty="0" smtClean="0">
                <a:latin typeface="Times New Roman" pitchFamily="18" charset="0"/>
              </a:rPr>
              <a:t>Μολονότι έγιναν προσπάθειες υπολογισμού των άυλων πόρων, εντούτοις οι προσπάθειες αυτές δεν παρέχουν απόλυτα ικανοποιητικές λύσεις.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2800" b="1" dirty="0" smtClean="0">
                <a:latin typeface="Times New Roman" pitchFamily="18" charset="0"/>
              </a:rPr>
              <a:t>2. Αναγνώριση των ικανοτήτων της επιχείρησης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500174"/>
            <a:ext cx="8892480" cy="5168914"/>
          </a:xfrm>
        </p:spPr>
        <p:txBody>
          <a:bodyPr/>
          <a:lstStyle/>
          <a:p>
            <a:pPr marL="609600" indent="-609600">
              <a:defRPr/>
            </a:pPr>
            <a:r>
              <a:rPr lang="el-GR" sz="1800" dirty="0" smtClean="0">
                <a:latin typeface="Times New Roman" pitchFamily="18" charset="0"/>
              </a:rPr>
              <a:t>Η ύπαρξη των πόρων </a:t>
            </a:r>
            <a:r>
              <a:rPr lang="el-GR" sz="1800" b="1" dirty="0" smtClean="0">
                <a:solidFill>
                  <a:schemeClr val="hlink"/>
                </a:solidFill>
                <a:latin typeface="Times New Roman" pitchFamily="18" charset="0"/>
              </a:rPr>
              <a:t>δεν είναι ικανή και αναγκαία συνθήκη</a:t>
            </a:r>
            <a:r>
              <a:rPr lang="el-GR" sz="1800" dirty="0" smtClean="0">
                <a:latin typeface="Times New Roman" pitchFamily="18" charset="0"/>
              </a:rPr>
              <a:t> για τη δημιουργία στρατηγικού πλεονεκτήματος.</a:t>
            </a:r>
          </a:p>
          <a:p>
            <a:pPr marL="609600" indent="-609600">
              <a:defRPr/>
            </a:pPr>
            <a:r>
              <a:rPr lang="el-GR" sz="1800" dirty="0" smtClean="0">
                <a:latin typeface="Times New Roman" pitchFamily="18" charset="0"/>
              </a:rPr>
              <a:t>Η δημιουργία στρατηγικού πλεονεκτήματος έγκειται στον τρόπο με τον οποίο οι πόροι απασχολούνται και συνδυάζονται μεταξύ τους για τη δημιουργία </a:t>
            </a:r>
            <a:r>
              <a:rPr lang="el-GR" sz="1800" b="1" dirty="0" smtClean="0">
                <a:solidFill>
                  <a:schemeClr val="hlink"/>
                </a:solidFill>
                <a:latin typeface="Times New Roman" pitchFamily="18" charset="0"/>
              </a:rPr>
              <a:t>ικανοτήτων</a:t>
            </a:r>
            <a:r>
              <a:rPr lang="el-GR" sz="1800" dirty="0" smtClean="0">
                <a:latin typeface="Times New Roman" pitchFamily="18" charset="0"/>
              </a:rPr>
              <a:t>. </a:t>
            </a:r>
          </a:p>
          <a:p>
            <a:pPr marL="609600" indent="-609600">
              <a:defRPr/>
            </a:pPr>
            <a:r>
              <a:rPr lang="el-GR" sz="1800" dirty="0" smtClean="0">
                <a:latin typeface="Times New Roman" pitchFamily="18" charset="0"/>
              </a:rPr>
              <a:t>Παρόλο που η επιχείρηση αναπτύσσει </a:t>
            </a:r>
            <a:r>
              <a:rPr lang="el-GR" sz="1800" b="1" dirty="0" smtClean="0">
                <a:solidFill>
                  <a:schemeClr val="hlink"/>
                </a:solidFill>
                <a:latin typeface="Times New Roman" pitchFamily="18" charset="0"/>
              </a:rPr>
              <a:t>οριακές ικανότητες</a:t>
            </a:r>
            <a:r>
              <a:rPr lang="el-GR" sz="1800" dirty="0" smtClean="0">
                <a:latin typeface="Times New Roman" pitchFamily="18" charset="0"/>
              </a:rPr>
              <a:t> προκειμένου να λειτουργεί ικανοποιητικά, εντούτοις αυτές δεν είναι από μόνες τους αρκετές για να βασιστεί σ’ αυτές η διαμόρφωση στρατηγικής.</a:t>
            </a:r>
          </a:p>
          <a:p>
            <a:pPr marL="609600" indent="-609600">
              <a:defRPr/>
            </a:pPr>
            <a:r>
              <a:rPr lang="el-GR" sz="1800" dirty="0" smtClean="0">
                <a:latin typeface="Times New Roman" pitchFamily="18" charset="0"/>
              </a:rPr>
              <a:t>Οι </a:t>
            </a:r>
            <a:r>
              <a:rPr lang="el-GR" sz="1800" b="1" dirty="0" smtClean="0">
                <a:solidFill>
                  <a:schemeClr val="hlink"/>
                </a:solidFill>
                <a:latin typeface="Times New Roman" pitchFamily="18" charset="0"/>
              </a:rPr>
              <a:t>θεμελιώδεις-μοναδικές ικανότητες</a:t>
            </a:r>
            <a:r>
              <a:rPr lang="el-GR" sz="1800" dirty="0" smtClean="0">
                <a:latin typeface="Times New Roman" pitchFamily="18" charset="0"/>
              </a:rPr>
              <a:t> είναι εκείνες που θα υποστυλώσουν το ανταγωνιστικό πλεονέκτημα της επιχείρησης. </a:t>
            </a:r>
          </a:p>
          <a:p>
            <a:pPr marL="609600" indent="-609600">
              <a:defRPr/>
            </a:pPr>
            <a:r>
              <a:rPr lang="el-GR" sz="1800" dirty="0" smtClean="0">
                <a:latin typeface="Times New Roman" pitchFamily="18" charset="0"/>
              </a:rPr>
              <a:t>Οι θεμελιώδεις ικανότητες είναι εκείνες που </a:t>
            </a:r>
            <a:r>
              <a:rPr lang="el-GR" sz="1800" b="1" dirty="0" smtClean="0">
                <a:solidFill>
                  <a:schemeClr val="hlink"/>
                </a:solidFill>
                <a:latin typeface="Times New Roman" pitchFamily="18" charset="0"/>
              </a:rPr>
              <a:t>διαφοροποιούν </a:t>
            </a:r>
            <a:r>
              <a:rPr lang="el-GR" sz="1800" dirty="0" smtClean="0">
                <a:latin typeface="Times New Roman" pitchFamily="18" charset="0"/>
              </a:rPr>
              <a:t> την επιχείρηση. Αυτές ορίζονται από τέσσερις διαστάσεις: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l-GR" sz="1800" dirty="0" smtClean="0">
                <a:latin typeface="Times New Roman" pitchFamily="18" charset="0"/>
              </a:rPr>
              <a:t>Περιεχόμενο </a:t>
            </a: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Γνώσεων και Ικανοτήτων</a:t>
            </a:r>
            <a:r>
              <a:rPr lang="el-GR" sz="1800" dirty="0" smtClean="0">
                <a:latin typeface="Times New Roman" pitchFamily="18" charset="0"/>
              </a:rPr>
              <a:t> εργαζομένων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l-GR" sz="1800" dirty="0" smtClean="0">
                <a:latin typeface="Times New Roman" pitchFamily="18" charset="0"/>
              </a:rPr>
              <a:t>Εμπέδωση των γνώσεων και ικανοτήτων μέσα από </a:t>
            </a: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Τεχνικά Συστήματα</a:t>
            </a:r>
            <a:r>
              <a:rPr lang="el-GR" sz="1800" dirty="0" smtClean="0">
                <a:latin typeface="Times New Roman" pitchFamily="18" charset="0"/>
              </a:rPr>
              <a:t> 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l-GR" sz="1800" dirty="0" smtClean="0">
                <a:latin typeface="Times New Roman" pitchFamily="18" charset="0"/>
              </a:rPr>
              <a:t>Έλεγχος των γνώσεων και ικανοτήτων μέσα από </a:t>
            </a: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Διοικητικά Συστήματα</a:t>
            </a:r>
          </a:p>
          <a:p>
            <a:pPr marL="990600" lvl="1" indent="-533400">
              <a:buFont typeface="Wingdings" pitchFamily="2" charset="2"/>
              <a:buAutoNum type="arabicPeriod"/>
              <a:defRPr/>
            </a:pPr>
            <a:r>
              <a:rPr lang="el-GR" sz="1800" dirty="0" smtClean="0">
                <a:latin typeface="Times New Roman" pitchFamily="18" charset="0"/>
              </a:rPr>
              <a:t>Αναφορά των γνώσεων και ικανοτήτων σε </a:t>
            </a: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Αξίες και Νόρμες/Κανόνες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800" b="1" dirty="0" smtClean="0">
                <a:latin typeface="Times New Roman" pitchFamily="18" charset="0"/>
              </a:rPr>
              <a:t>3. Αποτίμηση της Δυνητικής Απόδοσης των Πόρων και Ικανοτήτων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71613"/>
            <a:ext cx="9144000" cy="5133988"/>
          </a:xfrm>
        </p:spPr>
        <p:txBody>
          <a:bodyPr/>
          <a:lstStyle/>
          <a:p>
            <a:pPr>
              <a:defRPr/>
            </a:pPr>
            <a:r>
              <a:rPr lang="el-GR" sz="2000" dirty="0" smtClean="0">
                <a:latin typeface="Times New Roman" pitchFamily="18" charset="0"/>
              </a:rPr>
              <a:t>Βασικό κριτήριο αποτίμησης της δυνητικής απόδοσης των πόρων και ικανοτήτων είναι κατά πόσο έχουν τη δυνατότητα να προσφέρουν στην επιχείρηση ανταγωνιστικό πλεονέκτημα. Η δυνητική αυτή απόδοση εξαρτάται από ορισμένα χαρακτηριστικά των πόρων και ικανοτήτων:</a:t>
            </a:r>
          </a:p>
          <a:p>
            <a:pPr lvl="1">
              <a:defRPr/>
            </a:pP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Διάρκεια-Σταθερότητα</a:t>
            </a:r>
            <a:r>
              <a:rPr lang="el-GR" sz="1800" dirty="0" smtClean="0">
                <a:latin typeface="Times New Roman" pitchFamily="18" charset="0"/>
              </a:rPr>
              <a:t> (</a:t>
            </a:r>
            <a:r>
              <a:rPr lang="en-US" sz="1800" dirty="0" smtClean="0">
                <a:latin typeface="Times New Roman" pitchFamily="18" charset="0"/>
              </a:rPr>
              <a:t>Durability)</a:t>
            </a:r>
            <a:r>
              <a:rPr lang="el-GR" sz="1800" dirty="0" smtClean="0">
                <a:latin typeface="Times New Roman" pitchFamily="18" charset="0"/>
              </a:rPr>
              <a:t>: Είναι ο ρυθμός με τον οποίο οι πόροι και ικανότητες απαξιώνονται.</a:t>
            </a:r>
            <a:endParaRPr lang="en-US" sz="1800" dirty="0" smtClean="0">
              <a:latin typeface="Times New Roman" pitchFamily="18" charset="0"/>
            </a:endParaRPr>
          </a:p>
          <a:p>
            <a:pPr lvl="1">
              <a:defRPr/>
            </a:pP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Διαύγεια</a:t>
            </a:r>
            <a:r>
              <a:rPr lang="el-GR" sz="1800" dirty="0" smtClean="0">
                <a:latin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</a:rPr>
              <a:t>(Transparency)</a:t>
            </a:r>
            <a:r>
              <a:rPr lang="el-GR" sz="1800" dirty="0" smtClean="0">
                <a:latin typeface="Times New Roman" pitchFamily="18" charset="0"/>
              </a:rPr>
              <a:t>: Είναι η ταχύτητα με την οποία οι ανταγωνιστές μπορούν να αναλύσουν τα συγκριτικά πλεονεκτήματα της επιχείρησης, δηλαδή να προσδιορίσουν τους πόρους και τις ικανότητες που παρέχουν το συγκριτικό πλεονέκτημα.</a:t>
            </a:r>
            <a:endParaRPr lang="en-US" sz="1800" dirty="0" smtClean="0">
              <a:latin typeface="Times New Roman" pitchFamily="18" charset="0"/>
            </a:endParaRPr>
          </a:p>
          <a:p>
            <a:pPr lvl="1">
              <a:defRPr/>
            </a:pPr>
            <a:r>
              <a:rPr lang="el-GR" sz="1800" b="1" dirty="0" err="1" smtClean="0">
                <a:solidFill>
                  <a:srgbClr val="FF3300"/>
                </a:solidFill>
                <a:latin typeface="Times New Roman" pitchFamily="18" charset="0"/>
              </a:rPr>
              <a:t>Μεταβασιμότητα</a:t>
            </a:r>
            <a:r>
              <a:rPr lang="el-GR" sz="1800" dirty="0" smtClean="0">
                <a:latin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</a:rPr>
              <a:t>(Transferability)</a:t>
            </a:r>
            <a:r>
              <a:rPr lang="el-GR" sz="1800" dirty="0" smtClean="0">
                <a:latin typeface="Times New Roman" pitchFamily="18" charset="0"/>
              </a:rPr>
              <a:t>: Είναι η δυνατότητα των ανταγωνιστών να συγκεντρώσουν τους πόρους και τις ικανότητες προκειμένου να μιμηθούν τη στρατηγική μιας επιχείρησης.</a:t>
            </a:r>
            <a:endParaRPr lang="en-US" sz="1800" dirty="0" smtClean="0">
              <a:latin typeface="Times New Roman" pitchFamily="18" charset="0"/>
            </a:endParaRPr>
          </a:p>
          <a:p>
            <a:pPr lvl="1">
              <a:defRPr/>
            </a:pPr>
            <a:r>
              <a:rPr lang="el-GR" sz="1800" b="1" dirty="0" smtClean="0">
                <a:solidFill>
                  <a:srgbClr val="FF3300"/>
                </a:solidFill>
                <a:latin typeface="Times New Roman" pitchFamily="18" charset="0"/>
              </a:rPr>
              <a:t>Δυνατότητα αντιγραφής</a:t>
            </a:r>
            <a:r>
              <a:rPr lang="el-GR" sz="1800" dirty="0" smtClean="0">
                <a:latin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</a:rPr>
              <a:t>(Duplicability)</a:t>
            </a:r>
            <a:r>
              <a:rPr lang="el-GR" sz="1800" dirty="0" smtClean="0">
                <a:latin typeface="Times New Roman" pitchFamily="18" charset="0"/>
              </a:rPr>
              <a:t>: Είναι η δυνατότητα των ανταγωνιστών να χρησιμοποιήσουν τους ίδιους πόρους και τις ικανότητες για να μιμηθούν την επιτυχία μιας επιχείρησης.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8147248" cy="111604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2800" b="1" dirty="0" smtClean="0">
                <a:latin typeface="Times New Roman" pitchFamily="18" charset="0"/>
              </a:rPr>
              <a:t>5. Εντοπισμός Ελλείψεων σε Πόρους και Ικανότητες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760"/>
            <a:ext cx="8802688" cy="5360641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sz="2800" dirty="0" smtClean="0">
                <a:latin typeface="Times New Roman" pitchFamily="18" charset="0"/>
              </a:rPr>
              <a:t>Εκτός από τη διατήρηση και ανάπτυξη πόρων και ικανοτήτων που διαθέτει η επιχείρηση, πρέπει να προβλέπει και τη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διεύρυνσή</a:t>
            </a:r>
            <a:r>
              <a:rPr lang="el-GR" sz="2800" dirty="0" smtClean="0">
                <a:latin typeface="Times New Roman" pitchFamily="18" charset="0"/>
              </a:rPr>
              <a:t> τους.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>
                <a:latin typeface="Times New Roman" pitchFamily="18" charset="0"/>
              </a:rPr>
              <a:t>Η διαδικασία αυτή προϋποθέτει έναν προγραμματισμό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επενδυτικών ενεργειών</a:t>
            </a:r>
            <a:r>
              <a:rPr lang="el-GR" sz="2800" dirty="0" smtClean="0">
                <a:latin typeface="Times New Roman" pitchFamily="18" charset="0"/>
              </a:rPr>
              <a:t> προς αυτή την κατεύθυνση. 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>
                <a:latin typeface="Times New Roman" pitchFamily="18" charset="0"/>
              </a:rPr>
              <a:t>Ο εντοπισμός των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ελλείψεων</a:t>
            </a:r>
            <a:r>
              <a:rPr lang="el-GR" sz="2800" dirty="0" smtClean="0">
                <a:latin typeface="Times New Roman" pitchFamily="18" charset="0"/>
              </a:rPr>
              <a:t> σε πόρους και ικανότητες και η πρόθεση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κάλυψής</a:t>
            </a:r>
            <a:r>
              <a:rPr lang="el-GR" sz="2800" dirty="0" smtClean="0">
                <a:latin typeface="Times New Roman" pitchFamily="18" charset="0"/>
              </a:rPr>
              <a:t> τους στο μέλλον πρέπει να αποτελεί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δέσμευση</a:t>
            </a:r>
            <a:r>
              <a:rPr lang="el-GR" sz="2800" dirty="0" smtClean="0">
                <a:latin typeface="Times New Roman" pitchFamily="18" charset="0"/>
              </a:rPr>
              <a:t> της διοίκησης και η στρατηγική πρέπει να εναρμονίζεται με αυτή τη δέσμευση.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>
                <a:latin typeface="Times New Roman" pitchFamily="18" charset="0"/>
              </a:rPr>
              <a:t>Χωρίς αυτή τη </a:t>
            </a:r>
            <a:r>
              <a:rPr lang="el-GR" sz="2800" b="1" dirty="0" smtClean="0">
                <a:solidFill>
                  <a:srgbClr val="FF3300"/>
                </a:solidFill>
                <a:latin typeface="Times New Roman" pitchFamily="18" charset="0"/>
              </a:rPr>
              <a:t>μακροχρόνια επιδίωξη</a:t>
            </a:r>
            <a:r>
              <a:rPr lang="el-GR" sz="2800" dirty="0" smtClean="0">
                <a:latin typeface="Times New Roman" pitchFamily="18" charset="0"/>
              </a:rPr>
              <a:t> οι θεμελιώδεις ικανότητες που διαθέτει η επιχείρηση τώρα, στο μέλλον δε θα είναι πλέον θεμελιώδεις ικανότητες, αλλά οριακές</a:t>
            </a:r>
            <a:r>
              <a:rPr lang="el-GR" sz="2400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2561</Words>
  <Application>Microsoft Office PowerPoint</Application>
  <PresentationFormat>Προβολή στην οθόνη (4:3)</PresentationFormat>
  <Paragraphs>248</Paragraphs>
  <Slides>24</Slides>
  <Notes>16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ΑΝΑΛΥΣΗ  ΕΣΩΤΕΡΙΚΟΥ ΠΕΡΙΒΑΛΛΟΝΤΟΣ</vt:lpstr>
      <vt:lpstr>Αλλαγή της Εστίασης από τον Κλάδο  στους Πόρους και Ικανότητες</vt:lpstr>
      <vt:lpstr>Πόροι και Ικανότητες</vt:lpstr>
      <vt:lpstr>Έννοια της Θεμελιώδους Ικανότητας</vt:lpstr>
      <vt:lpstr>Χαρακτηριστικά των Θεμελιωδών Ικανοτήτων</vt:lpstr>
      <vt:lpstr>1. Αναγνώριση και Ταξινόμηση των Πόρων</vt:lpstr>
      <vt:lpstr>2. Αναγνώριση των ικανοτήτων της επιχείρησης</vt:lpstr>
      <vt:lpstr>3. Αποτίμηση της Δυνητικής Απόδοσης των Πόρων και Ικανοτήτων</vt:lpstr>
      <vt:lpstr>5. Εντοπισμός Ελλείψεων σε Πόρους και Ικανότητες</vt:lpstr>
      <vt:lpstr>Παρουσίαση του PowerPoint</vt:lpstr>
      <vt:lpstr>Παρουσίαση του PowerPoint</vt:lpstr>
      <vt:lpstr>Οι Τέσσερις Διαστάσεις μιας Θεμελιώδους Ικανότητας</vt:lpstr>
      <vt:lpstr>Παρουσίαση του PowerPoint</vt:lpstr>
      <vt:lpstr>Παρουσίαση του PowerPoint</vt:lpstr>
      <vt:lpstr>Η αλυσιδα αξιασ </vt:lpstr>
      <vt:lpstr>Η αλυσίδα αξίας  (the value chain) </vt:lpstr>
      <vt:lpstr>Παρουσίαση του PowerPoint</vt:lpstr>
      <vt:lpstr>Πρωταρχικές Δραστηριότητες Αξιακής Αλυσίδας</vt:lpstr>
      <vt:lpstr>Παρουσίαση του PowerPoint</vt:lpstr>
      <vt:lpstr>Υποστηρικτικές Δραστηριότητες</vt:lpstr>
      <vt:lpstr>Παρουσίαση του PowerPoint</vt:lpstr>
      <vt:lpstr>ΑΝΑΛΥΣΗ ΕΣΩΤΕΡΙΚΟΥ ΠΕΡΙΒΑΛΛΟΝΤΟΣ Η Αλυσίδα Αξίας: ο βαθμός συνέργιας λειτουργιών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Windows</dc:creator>
  <cp:lastModifiedBy>Windows User</cp:lastModifiedBy>
  <cp:revision>18</cp:revision>
  <dcterms:modified xsi:type="dcterms:W3CDTF">2020-06-15T08:31:28Z</dcterms:modified>
</cp:coreProperties>
</file>