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handoutMasterIdLst>
    <p:handoutMasterId r:id="rId34"/>
  </p:handoutMasterIdLst>
  <p:sldIdLst>
    <p:sldId id="319" r:id="rId2"/>
    <p:sldId id="267" r:id="rId3"/>
    <p:sldId id="268" r:id="rId4"/>
    <p:sldId id="269" r:id="rId5"/>
    <p:sldId id="303" r:id="rId6"/>
    <p:sldId id="308" r:id="rId7"/>
    <p:sldId id="307" r:id="rId8"/>
    <p:sldId id="306" r:id="rId9"/>
    <p:sldId id="305" r:id="rId10"/>
    <p:sldId id="304" r:id="rId11"/>
    <p:sldId id="274" r:id="rId12"/>
    <p:sldId id="309" r:id="rId13"/>
    <p:sldId id="277" r:id="rId14"/>
    <p:sldId id="310" r:id="rId15"/>
    <p:sldId id="311" r:id="rId16"/>
    <p:sldId id="313" r:id="rId17"/>
    <p:sldId id="314" r:id="rId18"/>
    <p:sldId id="315" r:id="rId19"/>
    <p:sldId id="316" r:id="rId20"/>
    <p:sldId id="282" r:id="rId21"/>
    <p:sldId id="297" r:id="rId22"/>
    <p:sldId id="299" r:id="rId23"/>
    <p:sldId id="298" r:id="rId24"/>
    <p:sldId id="300" r:id="rId25"/>
    <p:sldId id="301" r:id="rId26"/>
    <p:sldId id="283" r:id="rId27"/>
    <p:sldId id="284" r:id="rId28"/>
    <p:sldId id="287" r:id="rId29"/>
    <p:sldId id="288" r:id="rId30"/>
    <p:sldId id="317" r:id="rId31"/>
    <p:sldId id="318"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24" autoAdjust="0"/>
    <p:restoredTop sz="94717" autoAdjust="0"/>
  </p:normalViewPr>
  <p:slideViewPr>
    <p:cSldViewPr>
      <p:cViewPr varScale="1">
        <p:scale>
          <a:sx n="70" d="100"/>
          <a:sy n="70" d="100"/>
        </p:scale>
        <p:origin x="-49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443424B-DF74-4CBC-AE89-5893CF986B6C}" type="datetimeFigureOut">
              <a:rPr lang="en-US" smtClean="0"/>
              <a:pPr/>
              <a:t>3/28/2019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8C0E582-2CC5-41B0-97E9-A2A373A494D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2DEB0B-42DA-49CB-8325-CAF7144F08A3}" type="datetimeFigureOut">
              <a:rPr lang="el-GR" smtClean="0"/>
              <a:pPr/>
              <a:t>28/3/2019</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52C62E-5ED1-4879-B42D-96962B2BF5B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8652C62E-5ED1-4879-B42D-96962B2BF5BA}" type="slidenum">
              <a:rPr lang="el-GR" smtClean="0"/>
              <a:pPr/>
              <a:t>13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19" name="Footer Placeholder 18"/>
          <p:cNvSpPr>
            <a:spLocks noGrp="1"/>
          </p:cNvSpPr>
          <p:nvPr>
            <p:ph type="ftr" sz="quarter" idx="11"/>
          </p:nvPr>
        </p:nvSpPr>
        <p:spPr/>
        <p:txBody>
          <a:bodyPr/>
          <a:lstStyle/>
          <a:p>
            <a:endParaRPr lang="el-GR" dirty="0"/>
          </a:p>
        </p:txBody>
      </p:sp>
      <p:sp>
        <p:nvSpPr>
          <p:cNvPr id="27" name="Slide Number Placeholder 26"/>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28/3/2019</a:t>
            </a:fld>
            <a:endParaRPr lang="el-GR"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latin typeface="Times New Roman" pitchFamily="18" charset="0"/>
                <a:cs typeface="Times New Roman" pitchFamily="18" charset="0"/>
              </a:rPr>
              <a:t>Η Έννοια της Λογιστικής</a:t>
            </a:r>
            <a:endParaRPr lang="en-US" sz="3600" dirty="0"/>
          </a:p>
        </p:txBody>
      </p:sp>
      <p:sp>
        <p:nvSpPr>
          <p:cNvPr id="3" name="Content Placeholder 2"/>
          <p:cNvSpPr>
            <a:spLocks noGrp="1"/>
          </p:cNvSpPr>
          <p:nvPr>
            <p:ph idx="1"/>
          </p:nvPr>
        </p:nvSpPr>
        <p:spPr/>
        <p:txBody>
          <a:bodyPr/>
          <a:lstStyle/>
          <a:p>
            <a:endParaRPr lang="el-GR" sz="2400" b="1" u="sng" dirty="0" smtClean="0">
              <a:latin typeface="Times New Roman" pitchFamily="18" charset="0"/>
              <a:cs typeface="Times New Roman" pitchFamily="18" charset="0"/>
            </a:endParaRPr>
          </a:p>
          <a:p>
            <a:r>
              <a:rPr lang="el-GR" sz="2400" b="1" u="sng" dirty="0" smtClean="0">
                <a:latin typeface="Times New Roman" pitchFamily="18" charset="0"/>
                <a:cs typeface="Times New Roman" pitchFamily="18" charset="0"/>
              </a:rPr>
              <a:t>Λογιστική</a:t>
            </a:r>
            <a:r>
              <a:rPr lang="el-GR" sz="2400" dirty="0" smtClean="0">
                <a:latin typeface="Times New Roman" pitchFamily="18" charset="0"/>
                <a:cs typeface="Times New Roman" pitchFamily="18" charset="0"/>
              </a:rPr>
              <a:t> είναι ο επιστημονικός κλάδος που ασχολείται με τις δραστηριότητες των οικονομικών μονάδων όπως τη συγκέντρωση, τον υπολογισμό, την καταχώρηση και τη μετάδοση οικονομικών πληροφοριών, οι οποίες πρόκειται να βοηθήσουν τους ενδιαφερόμενους να πάρουν καλύτερες οικονομικές αποφάσεις.</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000" b="1" dirty="0" smtClean="0">
                <a:latin typeface="Times New Roman" pitchFamily="18" charset="0"/>
                <a:cs typeface="Times New Roman" pitchFamily="18" charset="0"/>
              </a:rPr>
              <a:t>Κοστολόγηση</a:t>
            </a:r>
            <a:endParaRPr lang="el-GR" sz="3000" b="1" dirty="0">
              <a:latin typeface="Times New Roman" pitchFamily="18" charset="0"/>
              <a:cs typeface="Times New Roman" pitchFamily="18" charset="0"/>
            </a:endParaRPr>
          </a:p>
        </p:txBody>
      </p:sp>
      <p:sp>
        <p:nvSpPr>
          <p:cNvPr id="6" name="5 - Ορθογώνιο"/>
          <p:cNvSpPr/>
          <p:nvPr/>
        </p:nvSpPr>
        <p:spPr>
          <a:xfrm>
            <a:off x="642910" y="1714488"/>
            <a:ext cx="7858180" cy="4401205"/>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Οι λογιστές μέσα από την εργασία της κοστολόγησης καταγράφουν αναλυτικά σε αρχεία το κόστος παραγωγής αγαθών π.χ. υλικά, κόστος εργασίας, ενοίκια κτλ. Επιπλέον, καταγράφουν αναλυτικά κόστος πώλησης και διανομής των τελικών προϊόντων. Η εργασία της κοστολόγησης τηρείται από μεταποιητικές επιχειρήσεις ώστε να γνωρίζουν με ακρίβεια το κόστος του κάθε παραγόμενου προϊόντος.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b="1" dirty="0" smtClean="0">
                <a:latin typeface="Times New Roman" pitchFamily="18" charset="0"/>
                <a:cs typeface="Times New Roman" pitchFamily="18" charset="0"/>
              </a:rPr>
              <a:t>Κατηγορίες οικονομικών μονάδων</a:t>
            </a:r>
            <a:endParaRPr lang="el-GR" b="1" dirty="0">
              <a:latin typeface="Times New Roman" pitchFamily="18" charset="0"/>
              <a:cs typeface="Times New Roman" pitchFamily="18" charset="0"/>
            </a:endParaRPr>
          </a:p>
        </p:txBody>
      </p:sp>
      <p:sp>
        <p:nvSpPr>
          <p:cNvPr id="3" name="Rectangle 2"/>
          <p:cNvSpPr/>
          <p:nvPr/>
        </p:nvSpPr>
        <p:spPr>
          <a:xfrm>
            <a:off x="857224" y="1643050"/>
            <a:ext cx="7429552" cy="3970318"/>
          </a:xfrm>
          <a:prstGeom prst="rect">
            <a:avLst/>
          </a:prstGeom>
        </p:spPr>
        <p:txBody>
          <a:bodyPr wrap="square">
            <a:spAutoFit/>
          </a:bodyPr>
          <a:lstStyle/>
          <a:p>
            <a:pPr algn="just"/>
            <a:r>
              <a:rPr lang="el-GR" sz="2800" dirty="0" smtClean="0">
                <a:latin typeface="Times New Roman" pitchFamily="18" charset="0"/>
                <a:cs typeface="Times New Roman" pitchFamily="18" charset="0"/>
              </a:rPr>
              <a:t>Η οικονομική των επιχειρήσεων κατατάσσει τις οικονομικές μονάδες με βάση τα παρακάτω κριτήρια:</a:t>
            </a:r>
          </a:p>
          <a:p>
            <a:pPr algn="just">
              <a:buFont typeface="Wingdings" pitchFamily="2" charset="2"/>
              <a:buChar char="Ø"/>
            </a:pPr>
            <a:r>
              <a:rPr lang="el-GR" sz="2800" dirty="0" smtClean="0">
                <a:latin typeface="Times New Roman" pitchFamily="18" charset="0"/>
                <a:cs typeface="Times New Roman" pitchFamily="18" charset="0"/>
              </a:rPr>
              <a:t>την ασχολία τους (γεωργικές, κτηνοτροφικές,   βιομηχανικές, βιοτεχνικές, εμπορικές κ.α.),</a:t>
            </a:r>
          </a:p>
          <a:p>
            <a:pPr algn="just">
              <a:buFont typeface="Wingdings" pitchFamily="2" charset="2"/>
              <a:buChar char="Ø"/>
            </a:pPr>
            <a:r>
              <a:rPr lang="el-GR" sz="2800" dirty="0" smtClean="0">
                <a:latin typeface="Times New Roman" pitchFamily="18" charset="0"/>
                <a:cs typeface="Times New Roman" pitchFamily="18" charset="0"/>
              </a:rPr>
              <a:t>τον φορέα τους (ιδιωτικές, δημόσιες και μικτές),</a:t>
            </a:r>
          </a:p>
          <a:p>
            <a:pPr algn="just">
              <a:buFont typeface="Wingdings" pitchFamily="2" charset="2"/>
              <a:buChar char="Ø"/>
            </a:pPr>
            <a:r>
              <a:rPr lang="el-GR" sz="2800" dirty="0" smtClean="0">
                <a:latin typeface="Times New Roman" pitchFamily="18" charset="0"/>
                <a:cs typeface="Times New Roman" pitchFamily="18" charset="0"/>
              </a:rPr>
              <a:t>το σκοπό τους (κερδοσκοπικό ή μη κερδοσκοπικό χαρακτήρα),</a:t>
            </a:r>
          </a:p>
          <a:p>
            <a:pPr algn="just">
              <a:buFont typeface="Wingdings" pitchFamily="2" charset="2"/>
              <a:buChar char="Ø"/>
            </a:pPr>
            <a:r>
              <a:rPr lang="el-GR" sz="2800" dirty="0" smtClean="0">
                <a:latin typeface="Times New Roman" pitchFamily="18" charset="0"/>
                <a:cs typeface="Times New Roman" pitchFamily="18" charset="0"/>
              </a:rPr>
              <a:t>το μέγεθος τους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b="1" dirty="0" smtClean="0">
                <a:latin typeface="Times New Roman" pitchFamily="18" charset="0"/>
                <a:cs typeface="Times New Roman" pitchFamily="18" charset="0"/>
              </a:rPr>
              <a:t>Έννοια της οντότητας</a:t>
            </a:r>
            <a:endParaRPr lang="el-GR" b="1" dirty="0">
              <a:latin typeface="Times New Roman" pitchFamily="18" charset="0"/>
              <a:cs typeface="Times New Roman" pitchFamily="18" charset="0"/>
            </a:endParaRPr>
          </a:p>
        </p:txBody>
      </p:sp>
      <p:sp>
        <p:nvSpPr>
          <p:cNvPr id="3" name="Rectangle 2"/>
          <p:cNvSpPr/>
          <p:nvPr/>
        </p:nvSpPr>
        <p:spPr>
          <a:xfrm>
            <a:off x="857224" y="1643050"/>
            <a:ext cx="7429552" cy="3539430"/>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Τα Ελληνικά Λογιστικά Πρότυπα (Ε.Λ.Π.) εισάγουν την έννοια της οντότητας στην οποία ανήκει κάθε φυσικό ή νομικό πρόσωπο ή ένωση προσώπων, με ή χωρίς νομική προσωπικότητα, επιχείρηση ή οργανισμός κερδοσκοπικού ή μη κερδοσκοπικού χαρακτήρα που ανήκει στον ιδιωτικό ή στον δημόσιο φορέα</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686800" cy="841248"/>
          </a:xfrm>
        </p:spPr>
        <p:txBody>
          <a:bodyPr>
            <a:noAutofit/>
          </a:bodyPr>
          <a:lstStyle/>
          <a:p>
            <a:pPr algn="ctr"/>
            <a:r>
              <a:rPr lang="el-GR" sz="3600" b="1" dirty="0" smtClean="0">
                <a:latin typeface="Times New Roman" pitchFamily="18" charset="0"/>
                <a:cs typeface="Times New Roman" pitchFamily="18" charset="0"/>
              </a:rPr>
              <a:t>Διάκριση οικονομικών μονάδων</a:t>
            </a:r>
            <a:br>
              <a:rPr lang="el-GR" sz="3600" b="1" dirty="0" smtClean="0">
                <a:latin typeface="Times New Roman" pitchFamily="18" charset="0"/>
                <a:cs typeface="Times New Roman" pitchFamily="18" charset="0"/>
              </a:rPr>
            </a:br>
            <a:r>
              <a:rPr lang="el-GR" sz="3600" b="1" dirty="0" smtClean="0">
                <a:latin typeface="Times New Roman" pitchFamily="18" charset="0"/>
                <a:cs typeface="Times New Roman" pitchFamily="18" charset="0"/>
              </a:rPr>
              <a:t>ανάλογα με την ιδιότητα του φορέα</a:t>
            </a:r>
            <a:endParaRPr lang="el-GR" sz="3600" b="1" dirty="0">
              <a:latin typeface="Times New Roman" pitchFamily="18" charset="0"/>
              <a:cs typeface="Times New Roman" pitchFamily="18" charset="0"/>
            </a:endParaRPr>
          </a:p>
        </p:txBody>
      </p:sp>
      <p:sp>
        <p:nvSpPr>
          <p:cNvPr id="3" name="Rectangle 2"/>
          <p:cNvSpPr/>
          <p:nvPr/>
        </p:nvSpPr>
        <p:spPr>
          <a:xfrm>
            <a:off x="428596" y="2214554"/>
            <a:ext cx="8215370" cy="2492990"/>
          </a:xfrm>
          <a:prstGeom prst="rect">
            <a:avLst/>
          </a:prstGeom>
        </p:spPr>
        <p:txBody>
          <a:bodyPr wrap="square">
            <a:spAutoFit/>
          </a:bodyPr>
          <a:lstStyle/>
          <a:p>
            <a:pPr algn="ctr"/>
            <a:r>
              <a:rPr lang="el-GR" sz="2600" b="1" i="1" u="sng" dirty="0" smtClean="0">
                <a:latin typeface="Times New Roman" pitchFamily="18" charset="0"/>
                <a:cs typeface="Times New Roman" pitchFamily="18" charset="0"/>
              </a:rPr>
              <a:t>ΙΔΙΩΤΙΚΕΣ</a:t>
            </a:r>
          </a:p>
          <a:p>
            <a:pPr algn="just">
              <a:buFont typeface="Wingdings" pitchFamily="2" charset="2"/>
              <a:buChar char="ü"/>
            </a:pPr>
            <a:endParaRPr lang="el-GR" sz="2600" b="1" u="sng" dirty="0" smtClean="0">
              <a:latin typeface="Times New Roman" pitchFamily="18" charset="0"/>
              <a:cs typeface="Times New Roman" pitchFamily="18" charset="0"/>
            </a:endParaRPr>
          </a:p>
          <a:p>
            <a:pPr algn="just">
              <a:buFont typeface="Wingdings" pitchFamily="2" charset="2"/>
              <a:buChar char="Ø"/>
            </a:pPr>
            <a:r>
              <a:rPr lang="el-GR" sz="2600" b="1" u="sng" dirty="0" smtClean="0">
                <a:latin typeface="Times New Roman" pitchFamily="18" charset="0"/>
                <a:cs typeface="Times New Roman" pitchFamily="18" charset="0"/>
              </a:rPr>
              <a:t>Ατομικές επιχειρήσεις</a:t>
            </a:r>
            <a:endParaRPr lang="el-GR" sz="2600" dirty="0" smtClean="0">
              <a:latin typeface="Times New Roman" pitchFamily="18" charset="0"/>
              <a:cs typeface="Times New Roman" pitchFamily="18" charset="0"/>
            </a:endParaRPr>
          </a:p>
          <a:p>
            <a:pPr algn="just">
              <a:buFont typeface="Wingdings" pitchFamily="2" charset="2"/>
              <a:buChar char="Ø"/>
            </a:pPr>
            <a:r>
              <a:rPr lang="el-GR" sz="2600" b="1" u="sng" dirty="0" smtClean="0">
                <a:latin typeface="Times New Roman" pitchFamily="18" charset="0"/>
                <a:cs typeface="Times New Roman" pitchFamily="18" charset="0"/>
              </a:rPr>
              <a:t>Προσωπικές εταιρείες</a:t>
            </a:r>
          </a:p>
          <a:p>
            <a:pPr algn="just">
              <a:buFont typeface="Wingdings" pitchFamily="2" charset="2"/>
              <a:buChar char="Ø"/>
            </a:pPr>
            <a:r>
              <a:rPr lang="el-GR" sz="2600" b="1" u="sng" dirty="0" smtClean="0">
                <a:latin typeface="Times New Roman" pitchFamily="18" charset="0"/>
                <a:cs typeface="Times New Roman" pitchFamily="18" charset="0"/>
              </a:rPr>
              <a:t>Κεφαλαιουχικές εταιρείες</a:t>
            </a:r>
          </a:p>
          <a:p>
            <a:pPr algn="just">
              <a:buFont typeface="Wingdings" pitchFamily="2" charset="2"/>
              <a:buChar char="Ø"/>
            </a:pPr>
            <a:r>
              <a:rPr lang="el-GR" sz="2600" b="1" u="sng" dirty="0" smtClean="0">
                <a:latin typeface="Times New Roman" pitchFamily="18" charset="0"/>
                <a:cs typeface="Times New Roman" pitchFamily="18" charset="0"/>
              </a:rPr>
              <a:t>Συλλογικές εταιρείες</a:t>
            </a:r>
            <a:r>
              <a:rPr lang="el-GR" sz="2600" b="1"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 </a:t>
            </a:r>
            <a:r>
              <a:rPr lang="el-GR" sz="2600" b="1"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b="1" dirty="0" smtClean="0">
                <a:latin typeface="Times New Roman" pitchFamily="18" charset="0"/>
                <a:cs typeface="Times New Roman" pitchFamily="18" charset="0"/>
              </a:rPr>
              <a:t>Ατομική επιχείρηση</a:t>
            </a:r>
            <a:endParaRPr lang="el-GR" b="1" dirty="0">
              <a:latin typeface="Times New Roman" pitchFamily="18" charset="0"/>
              <a:cs typeface="Times New Roman" pitchFamily="18" charset="0"/>
            </a:endParaRPr>
          </a:p>
        </p:txBody>
      </p:sp>
      <p:sp>
        <p:nvSpPr>
          <p:cNvPr id="3" name="Rectangle 2"/>
          <p:cNvSpPr/>
          <p:nvPr/>
        </p:nvSpPr>
        <p:spPr>
          <a:xfrm>
            <a:off x="827584" y="2132856"/>
            <a:ext cx="7429552" cy="2677656"/>
          </a:xfrm>
          <a:prstGeom prst="rect">
            <a:avLst/>
          </a:prstGeom>
        </p:spPr>
        <p:txBody>
          <a:bodyPr wrap="square">
            <a:spAutoFit/>
          </a:bodyPr>
          <a:lstStyle/>
          <a:p>
            <a:pPr algn="just">
              <a:buFont typeface="Wingdings" pitchFamily="2" charset="2"/>
              <a:buChar char="Ø"/>
            </a:pPr>
            <a:r>
              <a:rPr lang="el-GR" sz="2800" dirty="0" smtClean="0">
                <a:latin typeface="Times New Roman" pitchFamily="18" charset="0"/>
                <a:cs typeface="Times New Roman" pitchFamily="18" charset="0"/>
              </a:rPr>
              <a:t>Ανήκει σε ένα φυσικό πρόσωπο</a:t>
            </a:r>
          </a:p>
          <a:p>
            <a:pPr algn="just">
              <a:buFont typeface="Wingdings" pitchFamily="2" charset="2"/>
              <a:buChar char="Ø"/>
            </a:pPr>
            <a:r>
              <a:rPr lang="el-GR" sz="2800" dirty="0" smtClean="0">
                <a:latin typeface="Times New Roman" pitchFamily="18" charset="0"/>
                <a:cs typeface="Times New Roman" pitchFamily="18" charset="0"/>
              </a:rPr>
              <a:t>Συνήθως μικρή επιχείρηση</a:t>
            </a:r>
          </a:p>
          <a:p>
            <a:pPr algn="just">
              <a:buFont typeface="Wingdings" pitchFamily="2" charset="2"/>
              <a:buChar char="Ø"/>
            </a:pPr>
            <a:r>
              <a:rPr lang="el-GR" sz="2800" dirty="0" smtClean="0">
                <a:latin typeface="Times New Roman" pitchFamily="18" charset="0"/>
                <a:cs typeface="Times New Roman" pitchFamily="18" charset="0"/>
              </a:rPr>
              <a:t>Τα κεφάλαια εισφέρονται από το φυσικό πρόσωπο – ιδιοκτήτης που ευθύνεται για όλες τις υποχρεώσεις της</a:t>
            </a:r>
          </a:p>
          <a:p>
            <a:pPr algn="just"/>
            <a:endParaRPr lang="el-G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b="1" dirty="0" smtClean="0">
                <a:latin typeface="Times New Roman" pitchFamily="18" charset="0"/>
                <a:cs typeface="Times New Roman" pitchFamily="18" charset="0"/>
              </a:rPr>
              <a:t>Ομόρρυθμη Εταιρεία (Ο.Ε.)</a:t>
            </a:r>
            <a:endParaRPr lang="el-GR" b="1" dirty="0">
              <a:latin typeface="Times New Roman" pitchFamily="18" charset="0"/>
              <a:cs typeface="Times New Roman" pitchFamily="18" charset="0"/>
            </a:endParaRPr>
          </a:p>
        </p:txBody>
      </p:sp>
      <p:sp>
        <p:nvSpPr>
          <p:cNvPr id="3" name="Rectangle 2"/>
          <p:cNvSpPr/>
          <p:nvPr/>
        </p:nvSpPr>
        <p:spPr>
          <a:xfrm>
            <a:off x="827584" y="2420888"/>
            <a:ext cx="7429552" cy="2677656"/>
          </a:xfrm>
          <a:prstGeom prst="rect">
            <a:avLst/>
          </a:prstGeom>
        </p:spPr>
        <p:txBody>
          <a:bodyPr wrap="square">
            <a:spAutoFit/>
          </a:bodyPr>
          <a:lstStyle/>
          <a:p>
            <a:pPr algn="just">
              <a:buFont typeface="Wingdings" pitchFamily="2" charset="2"/>
              <a:buChar char="Ø"/>
            </a:pPr>
            <a:r>
              <a:rPr lang="el-GR" sz="2800" dirty="0" smtClean="0">
                <a:latin typeface="Times New Roman" pitchFamily="18" charset="0"/>
                <a:cs typeface="Times New Roman" pitchFamily="18" charset="0"/>
              </a:rPr>
              <a:t>Χαρακτηρίζεται ως προσωπική εταιρεία</a:t>
            </a:r>
          </a:p>
          <a:p>
            <a:pPr algn="just">
              <a:buFont typeface="Wingdings" pitchFamily="2" charset="2"/>
              <a:buChar char="Ø"/>
            </a:pPr>
            <a:r>
              <a:rPr lang="el-GR" sz="2800" dirty="0" smtClean="0">
                <a:latin typeface="Times New Roman" pitchFamily="18" charset="0"/>
                <a:cs typeface="Times New Roman" pitchFamily="18" charset="0"/>
              </a:rPr>
              <a:t>Διαφορά της με την ατομική επιχείρηση είναι ότι συμμετέχουν δύο η παραπάνω φυσικά πρόσωπα</a:t>
            </a:r>
          </a:p>
          <a:p>
            <a:pPr algn="just">
              <a:buFont typeface="Wingdings" pitchFamily="2" charset="2"/>
              <a:buChar char="Ø"/>
            </a:pPr>
            <a:r>
              <a:rPr lang="el-GR" sz="2800" dirty="0" smtClean="0">
                <a:latin typeface="Times New Roman" pitchFamily="18" charset="0"/>
                <a:cs typeface="Times New Roman" pitchFamily="18" charset="0"/>
              </a:rPr>
              <a:t>Τα πρόσωπα αυτά ευθύνονται για τις υποχρεώσεις της εταιρείας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571480"/>
            <a:ext cx="8686800" cy="841248"/>
          </a:xfrm>
        </p:spPr>
        <p:txBody>
          <a:bodyPr>
            <a:normAutofit/>
          </a:bodyPr>
          <a:lstStyle/>
          <a:p>
            <a:pPr algn="ctr"/>
            <a:r>
              <a:rPr lang="el-GR" sz="3600" b="1" dirty="0" smtClean="0">
                <a:latin typeface="Times New Roman" pitchFamily="18" charset="0"/>
                <a:cs typeface="Times New Roman" pitchFamily="18" charset="0"/>
              </a:rPr>
              <a:t>Εταιρεία περιορισμένης ευθύνης (Ε.Π.Ε.)</a:t>
            </a:r>
            <a:endParaRPr lang="el-GR" sz="3600" b="1" dirty="0">
              <a:latin typeface="Times New Roman" pitchFamily="18" charset="0"/>
              <a:cs typeface="Times New Roman" pitchFamily="18" charset="0"/>
            </a:endParaRPr>
          </a:p>
        </p:txBody>
      </p:sp>
      <p:sp>
        <p:nvSpPr>
          <p:cNvPr id="3" name="Rectangle 2"/>
          <p:cNvSpPr/>
          <p:nvPr/>
        </p:nvSpPr>
        <p:spPr>
          <a:xfrm>
            <a:off x="827584" y="2132856"/>
            <a:ext cx="7429552" cy="3108543"/>
          </a:xfrm>
          <a:prstGeom prst="rect">
            <a:avLst/>
          </a:prstGeom>
        </p:spPr>
        <p:txBody>
          <a:bodyPr wrap="square">
            <a:spAutoFit/>
          </a:bodyPr>
          <a:lstStyle/>
          <a:p>
            <a:pPr algn="just">
              <a:buFont typeface="Wingdings" pitchFamily="2" charset="2"/>
              <a:buChar char="Ø"/>
            </a:pPr>
            <a:r>
              <a:rPr lang="el-GR" sz="2800" dirty="0" smtClean="0">
                <a:latin typeface="Times New Roman" pitchFamily="18" charset="0"/>
                <a:cs typeface="Times New Roman" pitchFamily="18" charset="0"/>
              </a:rPr>
              <a:t>Χαρακτηρίζεται ως εμπορική εταιρεία</a:t>
            </a:r>
          </a:p>
          <a:p>
            <a:pPr algn="just">
              <a:buFont typeface="Wingdings" pitchFamily="2" charset="2"/>
              <a:buChar char="Ø"/>
            </a:pPr>
            <a:r>
              <a:rPr lang="el-GR" sz="2800" dirty="0" smtClean="0">
                <a:latin typeface="Times New Roman" pitchFamily="18" charset="0"/>
                <a:cs typeface="Times New Roman" pitchFamily="18" charset="0"/>
              </a:rPr>
              <a:t>Τα πρόσωπα – εταίροι της εταιρείας ευθύνονται μόνο για το ποσό που εισέφεραν</a:t>
            </a:r>
          </a:p>
          <a:p>
            <a:pPr algn="just">
              <a:buFont typeface="Wingdings" pitchFamily="2" charset="2"/>
              <a:buChar char="Ø"/>
            </a:pPr>
            <a:r>
              <a:rPr lang="el-GR" sz="2800" dirty="0" smtClean="0">
                <a:latin typeface="Times New Roman" pitchFamily="18" charset="0"/>
                <a:cs typeface="Times New Roman" pitchFamily="18" charset="0"/>
              </a:rPr>
              <a:t>Η επωνυμία της, δηλαδή το Ε.Π.Ε., πρέπει να συνοδεύεται από το όνομα τουλάχιστον από τους ενός εταίρου</a:t>
            </a:r>
          </a:p>
          <a:p>
            <a:pPr algn="just">
              <a:buFont typeface="Wingdings" pitchFamily="2" charset="2"/>
              <a:buChar char="Ø"/>
            </a:pPr>
            <a:endParaRPr lang="el-G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b="1" dirty="0" smtClean="0">
                <a:latin typeface="Times New Roman" pitchFamily="18" charset="0"/>
                <a:cs typeface="Times New Roman" pitchFamily="18" charset="0"/>
              </a:rPr>
              <a:t>Ανώνυμη Εταιρεία (Α.Ε.)</a:t>
            </a:r>
            <a:endParaRPr lang="el-GR" b="1" dirty="0">
              <a:latin typeface="Times New Roman" pitchFamily="18" charset="0"/>
              <a:cs typeface="Times New Roman" pitchFamily="18" charset="0"/>
            </a:endParaRPr>
          </a:p>
        </p:txBody>
      </p:sp>
      <p:sp>
        <p:nvSpPr>
          <p:cNvPr id="3" name="Rectangle 2"/>
          <p:cNvSpPr/>
          <p:nvPr/>
        </p:nvSpPr>
        <p:spPr>
          <a:xfrm>
            <a:off x="827584" y="2852936"/>
            <a:ext cx="7429552" cy="1815882"/>
          </a:xfrm>
          <a:prstGeom prst="rect">
            <a:avLst/>
          </a:prstGeom>
        </p:spPr>
        <p:txBody>
          <a:bodyPr wrap="square">
            <a:spAutoFit/>
          </a:bodyPr>
          <a:lstStyle/>
          <a:p>
            <a:pPr marL="514350" indent="-514350" algn="just">
              <a:buFont typeface="Wingdings" pitchFamily="2" charset="2"/>
              <a:buChar char="Ø"/>
            </a:pPr>
            <a:r>
              <a:rPr lang="el-GR" sz="2800" dirty="0" smtClean="0">
                <a:latin typeface="Times New Roman" pitchFamily="18" charset="0"/>
                <a:cs typeface="Times New Roman" pitchFamily="18" charset="0"/>
              </a:rPr>
              <a:t>Το κεφάλαιο διαιρείται σε μετοχές</a:t>
            </a:r>
          </a:p>
          <a:p>
            <a:pPr marL="514350" indent="-514350" algn="just">
              <a:buFont typeface="Wingdings" pitchFamily="2" charset="2"/>
              <a:buChar char="Ø"/>
            </a:pPr>
            <a:r>
              <a:rPr lang="el-GR" sz="2800" dirty="0" smtClean="0">
                <a:latin typeface="Times New Roman" pitchFamily="18" charset="0"/>
                <a:cs typeface="Times New Roman" pitchFamily="18" charset="0"/>
              </a:rPr>
              <a:t>Οι μετοχές μπορούν να μεταβιβαστούν εύκολα</a:t>
            </a:r>
          </a:p>
          <a:p>
            <a:pPr marL="514350" indent="-514350" algn="just">
              <a:buFont typeface="Wingdings" pitchFamily="2" charset="2"/>
              <a:buChar char="Ø"/>
            </a:pPr>
            <a:r>
              <a:rPr lang="el-GR" sz="2800" dirty="0" smtClean="0">
                <a:latin typeface="Times New Roman" pitchFamily="18" charset="0"/>
                <a:cs typeface="Times New Roman" pitchFamily="18" charset="0"/>
              </a:rPr>
              <a:t>Όσοι κατέχουν μετοχές της Α.Ε. ευθύνονται μόνο για το ποσό το οποίο έχουν εισφέρει</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571480"/>
            <a:ext cx="8686800" cy="841248"/>
          </a:xfrm>
        </p:spPr>
        <p:txBody>
          <a:bodyPr>
            <a:normAutofit/>
          </a:bodyPr>
          <a:lstStyle/>
          <a:p>
            <a:pPr algn="ctr"/>
            <a:r>
              <a:rPr lang="el-GR" sz="3600" b="1" dirty="0" smtClean="0">
                <a:latin typeface="Times New Roman" pitchFamily="18" charset="0"/>
                <a:cs typeface="Times New Roman" pitchFamily="18" charset="0"/>
              </a:rPr>
              <a:t>Ιδιωτική κεφαλαιουχική εταιρεία (Ι.Κ.Ε.)</a:t>
            </a:r>
            <a:endParaRPr lang="el-GR" sz="3600" b="1" dirty="0">
              <a:latin typeface="Times New Roman" pitchFamily="18" charset="0"/>
              <a:cs typeface="Times New Roman" pitchFamily="18" charset="0"/>
            </a:endParaRPr>
          </a:p>
        </p:txBody>
      </p:sp>
      <p:sp>
        <p:nvSpPr>
          <p:cNvPr id="3" name="Rectangle 2"/>
          <p:cNvSpPr/>
          <p:nvPr/>
        </p:nvSpPr>
        <p:spPr>
          <a:xfrm>
            <a:off x="857224" y="1928802"/>
            <a:ext cx="7429552" cy="2246769"/>
          </a:xfrm>
          <a:prstGeom prst="rect">
            <a:avLst/>
          </a:prstGeom>
        </p:spPr>
        <p:txBody>
          <a:bodyPr wrap="square">
            <a:spAutoFit/>
          </a:bodyPr>
          <a:lstStyle/>
          <a:p>
            <a:pPr algn="just">
              <a:buFont typeface="Wingdings" pitchFamily="2" charset="2"/>
              <a:buChar char="Ø"/>
            </a:pPr>
            <a:r>
              <a:rPr lang="el-GR" sz="2800" dirty="0" smtClean="0">
                <a:latin typeface="Times New Roman" pitchFamily="18" charset="0"/>
                <a:cs typeface="Times New Roman" pitchFamily="18" charset="0"/>
              </a:rPr>
              <a:t>Κεφαλαιουχική εταιρεία που μπορεί να ιδρυθεί με 1,00€ μόνο</a:t>
            </a:r>
          </a:p>
          <a:p>
            <a:pPr algn="just">
              <a:buFont typeface="Wingdings" pitchFamily="2" charset="2"/>
              <a:buChar char="Ø"/>
            </a:pPr>
            <a:r>
              <a:rPr lang="el-GR" sz="2800" dirty="0" smtClean="0">
                <a:latin typeface="Times New Roman" pitchFamily="18" charset="0"/>
                <a:cs typeface="Times New Roman" pitchFamily="18" charset="0"/>
              </a:rPr>
              <a:t>Μπορεί να τη δημιουργήσει και ένα μόνο άτομο</a:t>
            </a:r>
          </a:p>
          <a:p>
            <a:pPr algn="just">
              <a:buFont typeface="Wingdings" pitchFamily="2" charset="2"/>
              <a:buChar char="Ø"/>
            </a:pPr>
            <a:r>
              <a:rPr lang="el-GR" sz="2800" dirty="0" smtClean="0">
                <a:latin typeface="Times New Roman" pitchFamily="18" charset="0"/>
                <a:cs typeface="Times New Roman" pitchFamily="18" charset="0"/>
              </a:rPr>
              <a:t>Νέα μορφή εταιρείας με σκοπό την αποφυγή της γραφειοκρατίας για την ίδρυσή της</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708688"/>
          </a:xfrm>
        </p:spPr>
        <p:txBody>
          <a:bodyPr>
            <a:normAutofit/>
          </a:bodyPr>
          <a:lstStyle/>
          <a:p>
            <a:pPr algn="ctr"/>
            <a:r>
              <a:rPr lang="el-GR" sz="4000" b="1" dirty="0" smtClean="0">
                <a:latin typeface="Times New Roman" pitchFamily="18" charset="0"/>
                <a:cs typeface="Times New Roman" pitchFamily="18" charset="0"/>
              </a:rPr>
              <a:t>Συνεταιρισμός</a:t>
            </a:r>
            <a:endParaRPr lang="el-GR" sz="4000" b="1" dirty="0">
              <a:latin typeface="Times New Roman" pitchFamily="18" charset="0"/>
              <a:cs typeface="Times New Roman" pitchFamily="18" charset="0"/>
            </a:endParaRPr>
          </a:p>
        </p:txBody>
      </p:sp>
      <p:sp>
        <p:nvSpPr>
          <p:cNvPr id="3" name="Rectangle 2"/>
          <p:cNvSpPr/>
          <p:nvPr/>
        </p:nvSpPr>
        <p:spPr>
          <a:xfrm>
            <a:off x="899592" y="2060848"/>
            <a:ext cx="7429552" cy="3539430"/>
          </a:xfrm>
          <a:prstGeom prst="rect">
            <a:avLst/>
          </a:prstGeom>
        </p:spPr>
        <p:txBody>
          <a:bodyPr wrap="square">
            <a:spAutoFit/>
          </a:bodyPr>
          <a:lstStyle/>
          <a:p>
            <a:pPr algn="just">
              <a:buFont typeface="Wingdings" pitchFamily="2" charset="2"/>
              <a:buChar char="Ø"/>
            </a:pPr>
            <a:r>
              <a:rPr lang="el-GR" sz="2800" dirty="0" smtClean="0">
                <a:latin typeface="Times New Roman" pitchFamily="18" charset="0"/>
                <a:cs typeface="Times New Roman" pitchFamily="18" charset="0"/>
              </a:rPr>
              <a:t>Μορφή συλλογικής οικονομικής μονάδας</a:t>
            </a:r>
          </a:p>
          <a:p>
            <a:pPr algn="just">
              <a:buFont typeface="Wingdings" pitchFamily="2" charset="2"/>
              <a:buChar char="Ø"/>
            </a:pPr>
            <a:r>
              <a:rPr lang="el-GR" sz="2800" dirty="0" smtClean="0">
                <a:latin typeface="Times New Roman" pitchFamily="18" charset="0"/>
                <a:cs typeface="Times New Roman" pitchFamily="18" charset="0"/>
              </a:rPr>
              <a:t>Χαρακτηριστικό των συνεταιρισμών είναι ο μεταβλητός  αριθμός των μελών και του κεφαλαίου</a:t>
            </a:r>
          </a:p>
          <a:p>
            <a:pPr algn="just">
              <a:buFont typeface="Wingdings" pitchFamily="2" charset="2"/>
              <a:buChar char="Ø"/>
            </a:pPr>
            <a:r>
              <a:rPr lang="el-GR" sz="2800" dirty="0" smtClean="0">
                <a:latin typeface="Times New Roman" pitchFamily="18" charset="0"/>
                <a:cs typeface="Times New Roman" pitchFamily="18" charset="0"/>
              </a:rPr>
              <a:t>Όλα τα μέλη ασκούν το ίδιο επάγγελμα π.χ. αγρότες – γεωργικοί συνεταιρισμοί</a:t>
            </a:r>
          </a:p>
          <a:p>
            <a:pPr algn="just">
              <a:buFont typeface="Wingdings" pitchFamily="2" charset="2"/>
              <a:buChar char="Ø"/>
            </a:pPr>
            <a:r>
              <a:rPr lang="el-GR" sz="2800" dirty="0" smtClean="0">
                <a:latin typeface="Times New Roman" pitchFamily="18" charset="0"/>
                <a:cs typeface="Times New Roman" pitchFamily="18" charset="0"/>
              </a:rPr>
              <a:t>Σκοπός των συνεταιρισμών η προώθηση επαγγελματικού και κοινωνικού επιπέδου</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latin typeface="Times New Roman" pitchFamily="18" charset="0"/>
                <a:cs typeface="Times New Roman" pitchFamily="18" charset="0"/>
              </a:rPr>
              <a:t>Σκοπός λογιστικής</a:t>
            </a:r>
            <a:endParaRPr lang="el-GR" b="1" dirty="0">
              <a:latin typeface="Times New Roman" pitchFamily="18" charset="0"/>
              <a:cs typeface="Times New Roman" pitchFamily="18" charset="0"/>
            </a:endParaRPr>
          </a:p>
        </p:txBody>
      </p:sp>
      <p:sp>
        <p:nvSpPr>
          <p:cNvPr id="4" name="3 - Ορθογώνιο"/>
          <p:cNvSpPr/>
          <p:nvPr/>
        </p:nvSpPr>
        <p:spPr>
          <a:xfrm>
            <a:off x="428596" y="1582341"/>
            <a:ext cx="8215370" cy="4401205"/>
          </a:xfrm>
          <a:prstGeom prst="rect">
            <a:avLst/>
          </a:prstGeom>
        </p:spPr>
        <p:txBody>
          <a:bodyPr wrap="square">
            <a:spAutoFit/>
          </a:bodyPr>
          <a:lstStyle/>
          <a:p>
            <a:pPr algn="just"/>
            <a:endParaRPr lang="el-GR" sz="2800" b="1" u="sng" dirty="0" smtClean="0">
              <a:latin typeface="Times New Roman" pitchFamily="18" charset="0"/>
              <a:cs typeface="Times New Roman" pitchFamily="18" charset="0"/>
            </a:endParaRPr>
          </a:p>
          <a:p>
            <a:pPr algn="just"/>
            <a:endParaRPr lang="el-GR" sz="2800" b="1" u="sng" dirty="0" smtClean="0">
              <a:latin typeface="Times New Roman" pitchFamily="18" charset="0"/>
              <a:cs typeface="Times New Roman" pitchFamily="18" charset="0"/>
            </a:endParaRPr>
          </a:p>
          <a:p>
            <a:pPr algn="just"/>
            <a:r>
              <a:rPr lang="el-GR" sz="2800" b="1" u="sng" dirty="0" smtClean="0">
                <a:latin typeface="Times New Roman" pitchFamily="18" charset="0"/>
                <a:cs typeface="Times New Roman" pitchFamily="18" charset="0"/>
              </a:rPr>
              <a:t>Ο αντικειμενικός σκοπός της Λογιστικής</a:t>
            </a:r>
            <a:r>
              <a:rPr lang="el-GR" sz="2800" dirty="0" smtClean="0">
                <a:latin typeface="Times New Roman" pitchFamily="18" charset="0"/>
                <a:cs typeface="Times New Roman" pitchFamily="18" charset="0"/>
              </a:rPr>
              <a:t> είναι να παρουσιάζει πληροφορίες που είναι χρήσιμες για την κατανόηση των δραστηριοτήτων της οικονομικής μονάδας.</a:t>
            </a:r>
          </a:p>
          <a:p>
            <a:pPr algn="just"/>
            <a:endParaRPr lang="el-GR" sz="2800" dirty="0" smtClean="0">
              <a:latin typeface="Times New Roman" pitchFamily="18" charset="0"/>
              <a:cs typeface="Times New Roman" pitchFamily="18" charset="0"/>
            </a:endParaRPr>
          </a:p>
          <a:p>
            <a:pPr algn="just"/>
            <a:endParaRPr lang="el-GR" sz="2800" dirty="0" smtClean="0">
              <a:latin typeface="Times New Roman" pitchFamily="18" charset="0"/>
              <a:cs typeface="Times New Roman" pitchFamily="18" charset="0"/>
            </a:endParaRPr>
          </a:p>
          <a:p>
            <a:pPr algn="just"/>
            <a:endParaRPr lang="el-GR" sz="2800" dirty="0" smtClean="0">
              <a:latin typeface="Times New Roman" pitchFamily="18" charset="0"/>
              <a:cs typeface="Times New Roman" pitchFamily="18" charset="0"/>
            </a:endParaRPr>
          </a:p>
          <a:p>
            <a:pPr algn="just"/>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686800" cy="841248"/>
          </a:xfrm>
        </p:spPr>
        <p:txBody>
          <a:bodyPr>
            <a:noAutofit/>
          </a:bodyPr>
          <a:lstStyle/>
          <a:p>
            <a:pPr algn="ctr"/>
            <a:r>
              <a:rPr lang="el-GR" sz="3600" b="1" dirty="0" smtClean="0">
                <a:latin typeface="Times New Roman" pitchFamily="18" charset="0"/>
                <a:cs typeface="Times New Roman" pitchFamily="18" charset="0"/>
              </a:rPr>
              <a:t>Διάκριση οικονομικών μονάδων</a:t>
            </a:r>
            <a:br>
              <a:rPr lang="el-GR" sz="3600" b="1" dirty="0" smtClean="0">
                <a:latin typeface="Times New Roman" pitchFamily="18" charset="0"/>
                <a:cs typeface="Times New Roman" pitchFamily="18" charset="0"/>
              </a:rPr>
            </a:br>
            <a:r>
              <a:rPr lang="el-GR" sz="3600" b="1" dirty="0" smtClean="0">
                <a:latin typeface="Times New Roman" pitchFamily="18" charset="0"/>
                <a:cs typeface="Times New Roman" pitchFamily="18" charset="0"/>
              </a:rPr>
              <a:t>ανάλογα με το μέγεθος της οντότητας</a:t>
            </a:r>
            <a:endParaRPr lang="el-GR" sz="3600" dirty="0"/>
          </a:p>
        </p:txBody>
      </p:sp>
      <p:sp>
        <p:nvSpPr>
          <p:cNvPr id="3" name="Rectangle 2"/>
          <p:cNvSpPr/>
          <p:nvPr/>
        </p:nvSpPr>
        <p:spPr>
          <a:xfrm>
            <a:off x="500034" y="2214554"/>
            <a:ext cx="8215370" cy="2308324"/>
          </a:xfrm>
          <a:prstGeom prst="rect">
            <a:avLst/>
          </a:prstGeom>
        </p:spPr>
        <p:txBody>
          <a:bodyPr wrap="square">
            <a:spAutoFit/>
          </a:bodyPr>
          <a:lstStyle/>
          <a:p>
            <a:pPr lvl="0" algn="ctr"/>
            <a:r>
              <a:rPr lang="el-GR" sz="2400" b="1" i="1" u="sng" dirty="0" smtClean="0">
                <a:latin typeface="Times New Roman" pitchFamily="18" charset="0"/>
                <a:cs typeface="Times New Roman" pitchFamily="18" charset="0"/>
              </a:rPr>
              <a:t>Κριτήρια Διάκρισης μιας οντότητας</a:t>
            </a:r>
          </a:p>
          <a:p>
            <a:pPr lvl="0"/>
            <a:endParaRPr lang="el-GR" sz="2400" dirty="0" smtClean="0">
              <a:latin typeface="Times New Roman" pitchFamily="18" charset="0"/>
              <a:cs typeface="Times New Roman" pitchFamily="18" charset="0"/>
            </a:endParaRPr>
          </a:p>
          <a:p>
            <a:pPr marL="457200" lvl="0" indent="-457200" algn="just">
              <a:buFont typeface="+mj-lt"/>
              <a:buAutoNum type="arabicParenR"/>
            </a:pPr>
            <a:r>
              <a:rPr lang="el-GR" sz="2400" dirty="0" smtClean="0">
                <a:latin typeface="Times New Roman" pitchFamily="18" charset="0"/>
                <a:cs typeface="Times New Roman" pitchFamily="18" charset="0"/>
              </a:rPr>
              <a:t>Σύνολο Ενεργητικού (περιουσιακά στοιχεία της)</a:t>
            </a:r>
          </a:p>
          <a:p>
            <a:pPr marL="457200" indent="-457200" algn="just">
              <a:buFont typeface="+mj-lt"/>
              <a:buAutoNum type="arabicParenR"/>
            </a:pPr>
            <a:r>
              <a:rPr lang="el-GR" sz="2400" dirty="0" smtClean="0">
                <a:latin typeface="Times New Roman" pitchFamily="18" charset="0"/>
                <a:cs typeface="Times New Roman" pitchFamily="18" charset="0"/>
              </a:rPr>
              <a:t>Καθαρό ύψος κύκλου εργασιών</a:t>
            </a:r>
          </a:p>
          <a:p>
            <a:pPr marL="457200" indent="-457200" algn="just">
              <a:buFont typeface="+mj-lt"/>
              <a:buAutoNum type="arabicParenR"/>
            </a:pPr>
            <a:r>
              <a:rPr lang="el-GR" sz="2400" dirty="0" smtClean="0">
                <a:latin typeface="Times New Roman" pitchFamily="18" charset="0"/>
                <a:cs typeface="Times New Roman" pitchFamily="18" charset="0"/>
              </a:rPr>
              <a:t>Μέσος όρος απασχολούμενων κατά τη διάρκεια της περιόδου</a:t>
            </a:r>
          </a:p>
          <a:p>
            <a:pPr marL="457200" indent="-457200" algn="just"/>
            <a:r>
              <a:rPr lang="el-GR" sz="2400" i="1" dirty="0" smtClean="0">
                <a:latin typeface="Times New Roman" pitchFamily="18" charset="0"/>
                <a:cs typeface="Times New Roman" pitchFamily="18" charset="0"/>
              </a:rPr>
              <a:t>*Πρέπει να πληρούνται 2 από τα 3 κριτήρια</a:t>
            </a:r>
            <a:endParaRPr lang="el-GR" sz="24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686800" cy="841248"/>
          </a:xfrm>
        </p:spPr>
        <p:txBody>
          <a:bodyPr>
            <a:normAutofit/>
          </a:bodyPr>
          <a:lstStyle/>
          <a:p>
            <a:pPr algn="ctr"/>
            <a:r>
              <a:rPr lang="el-GR" sz="3200" b="1" dirty="0" smtClean="0">
                <a:latin typeface="Times New Roman" pitchFamily="18" charset="0"/>
                <a:cs typeface="Times New Roman" pitchFamily="18" charset="0"/>
              </a:rPr>
              <a:t>Καθορισμός μεγέθους οντοτήτων</a:t>
            </a:r>
            <a:endParaRPr lang="el-GR" sz="3200" b="1" dirty="0">
              <a:latin typeface="Times New Roman" pitchFamily="18" charset="0"/>
              <a:cs typeface="Times New Roman" pitchFamily="18" charset="0"/>
            </a:endParaRPr>
          </a:p>
        </p:txBody>
      </p:sp>
      <p:sp>
        <p:nvSpPr>
          <p:cNvPr id="3" name="Rectangle 2"/>
          <p:cNvSpPr/>
          <p:nvPr/>
        </p:nvSpPr>
        <p:spPr>
          <a:xfrm>
            <a:off x="500034" y="2214554"/>
            <a:ext cx="8215370" cy="2308324"/>
          </a:xfrm>
          <a:prstGeom prst="rect">
            <a:avLst/>
          </a:prstGeom>
        </p:spPr>
        <p:txBody>
          <a:bodyPr wrap="square">
            <a:spAutoFit/>
          </a:bodyPr>
          <a:lstStyle/>
          <a:p>
            <a:pPr lvl="0" algn="ctr"/>
            <a:r>
              <a:rPr lang="el-GR" sz="2400" b="1" i="1" u="sng" dirty="0" smtClean="0">
                <a:latin typeface="Times New Roman" pitchFamily="18" charset="0"/>
                <a:cs typeface="Times New Roman" pitchFamily="18" charset="0"/>
              </a:rPr>
              <a:t>Οι οντότητες ανάλογα με το μέγεθος των παραπάνω κριτηρίων διακρίνονται σε:</a:t>
            </a:r>
          </a:p>
          <a:p>
            <a:pPr lvl="0">
              <a:buFont typeface="Wingdings" pitchFamily="2" charset="2"/>
              <a:buChar char="Ø"/>
            </a:pPr>
            <a:r>
              <a:rPr lang="el-GR" sz="2400" dirty="0" smtClean="0">
                <a:latin typeface="Times New Roman" pitchFamily="18" charset="0"/>
                <a:cs typeface="Times New Roman" pitchFamily="18" charset="0"/>
              </a:rPr>
              <a:t>Πολύ μικρές</a:t>
            </a:r>
          </a:p>
          <a:p>
            <a:pPr lvl="0">
              <a:buFont typeface="Wingdings" pitchFamily="2" charset="2"/>
              <a:buChar char="Ø"/>
            </a:pPr>
            <a:r>
              <a:rPr lang="el-GR" sz="2400" dirty="0" smtClean="0">
                <a:latin typeface="Times New Roman" pitchFamily="18" charset="0"/>
                <a:cs typeface="Times New Roman" pitchFamily="18" charset="0"/>
              </a:rPr>
              <a:t>Μικρές</a:t>
            </a:r>
          </a:p>
          <a:p>
            <a:pPr lvl="0">
              <a:buFont typeface="Wingdings" pitchFamily="2" charset="2"/>
              <a:buChar char="Ø"/>
            </a:pPr>
            <a:r>
              <a:rPr lang="el-GR" sz="2400" dirty="0" smtClean="0">
                <a:latin typeface="Times New Roman" pitchFamily="18" charset="0"/>
                <a:cs typeface="Times New Roman" pitchFamily="18" charset="0"/>
              </a:rPr>
              <a:t>Μεσαίες</a:t>
            </a:r>
          </a:p>
          <a:p>
            <a:pPr lvl="0">
              <a:buFont typeface="Wingdings" pitchFamily="2" charset="2"/>
              <a:buChar char="Ø"/>
            </a:pPr>
            <a:r>
              <a:rPr lang="el-GR" sz="2400" dirty="0" smtClean="0">
                <a:latin typeface="Times New Roman" pitchFamily="18" charset="0"/>
                <a:cs typeface="Times New Roman" pitchFamily="18" charset="0"/>
              </a:rPr>
              <a:t>Μεγάλες</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686800" cy="841248"/>
          </a:xfrm>
        </p:spPr>
        <p:txBody>
          <a:bodyPr>
            <a:normAutofit/>
          </a:bodyPr>
          <a:lstStyle/>
          <a:p>
            <a:pPr algn="ctr"/>
            <a:r>
              <a:rPr lang="el-GR" sz="3200" b="1" dirty="0" smtClean="0">
                <a:latin typeface="Times New Roman" pitchFamily="18" charset="0"/>
                <a:cs typeface="Times New Roman" pitchFamily="18" charset="0"/>
              </a:rPr>
              <a:t>Πολύ μικρές οντότητες</a:t>
            </a:r>
            <a:endParaRPr lang="el-GR" sz="3200" b="1" dirty="0">
              <a:latin typeface="Times New Roman" pitchFamily="18" charset="0"/>
              <a:cs typeface="Times New Roman" pitchFamily="18" charset="0"/>
            </a:endParaRPr>
          </a:p>
        </p:txBody>
      </p:sp>
      <p:sp>
        <p:nvSpPr>
          <p:cNvPr id="3" name="Rectangle 2"/>
          <p:cNvSpPr/>
          <p:nvPr/>
        </p:nvSpPr>
        <p:spPr>
          <a:xfrm>
            <a:off x="500034" y="1643050"/>
            <a:ext cx="8215370" cy="3046988"/>
          </a:xfrm>
          <a:prstGeom prst="rect">
            <a:avLst/>
          </a:prstGeom>
        </p:spPr>
        <p:txBody>
          <a:bodyPr wrap="square">
            <a:spAutoFit/>
          </a:bodyPr>
          <a:lstStyle/>
          <a:p>
            <a:r>
              <a:rPr lang="el-GR" sz="2400" dirty="0" smtClean="0">
                <a:latin typeface="Times New Roman" pitchFamily="18" charset="0"/>
                <a:cs typeface="Times New Roman" pitchFamily="18" charset="0"/>
              </a:rPr>
              <a:t>Πολύ μικρές οντότητες είναι οι οντότητες οι οποίες κατά την ημερομηνία του ισολογισμού τους δεν υπερβαίνουν τα όρια δύο τουλάχιστον από τα ακόλουθα τρία κριτήρια:</a:t>
            </a:r>
          </a:p>
          <a:p>
            <a:r>
              <a:rPr lang="el-GR" sz="2400" dirty="0" smtClean="0">
                <a:latin typeface="Times New Roman" pitchFamily="18" charset="0"/>
                <a:cs typeface="Times New Roman" pitchFamily="18" charset="0"/>
              </a:rPr>
              <a:t>α) Σύνολο ενεργητικού (περιουσιακών στοιχείων): 350.000 ευρώ.</a:t>
            </a:r>
          </a:p>
          <a:p>
            <a:r>
              <a:rPr lang="el-GR" sz="2400" dirty="0" smtClean="0">
                <a:latin typeface="Times New Roman" pitchFamily="18" charset="0"/>
                <a:cs typeface="Times New Roman" pitchFamily="18" charset="0"/>
              </a:rPr>
              <a:t>β) Καθαρό ύψος κύκλου εργασιών: 700.000 ευρώ.</a:t>
            </a:r>
          </a:p>
          <a:p>
            <a:r>
              <a:rPr lang="el-GR" sz="2400" dirty="0" smtClean="0">
                <a:latin typeface="Times New Roman" pitchFamily="18" charset="0"/>
                <a:cs typeface="Times New Roman" pitchFamily="18" charset="0"/>
              </a:rPr>
              <a:t>γ) Μέσος όρος απασχολουμένων κατά τη διάρκεια της περιόδου: 10 άτομα.</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686800" cy="841248"/>
          </a:xfrm>
        </p:spPr>
        <p:txBody>
          <a:bodyPr>
            <a:normAutofit/>
          </a:bodyPr>
          <a:lstStyle/>
          <a:p>
            <a:pPr algn="ctr"/>
            <a:r>
              <a:rPr lang="el-GR" sz="3200" b="1" dirty="0" smtClean="0">
                <a:latin typeface="Times New Roman" pitchFamily="18" charset="0"/>
                <a:cs typeface="Times New Roman" pitchFamily="18" charset="0"/>
              </a:rPr>
              <a:t>Μικρές οντότητες</a:t>
            </a:r>
            <a:endParaRPr lang="el-GR" sz="3200" b="1" dirty="0">
              <a:latin typeface="Times New Roman" pitchFamily="18" charset="0"/>
              <a:cs typeface="Times New Roman" pitchFamily="18" charset="0"/>
            </a:endParaRPr>
          </a:p>
        </p:txBody>
      </p:sp>
      <p:sp>
        <p:nvSpPr>
          <p:cNvPr id="3" name="Rectangle 2"/>
          <p:cNvSpPr/>
          <p:nvPr/>
        </p:nvSpPr>
        <p:spPr>
          <a:xfrm>
            <a:off x="500034" y="1714488"/>
            <a:ext cx="8215370" cy="3046988"/>
          </a:xfrm>
          <a:prstGeom prst="rect">
            <a:avLst/>
          </a:prstGeom>
        </p:spPr>
        <p:txBody>
          <a:bodyPr wrap="square">
            <a:spAutoFit/>
          </a:bodyPr>
          <a:lstStyle/>
          <a:p>
            <a:r>
              <a:rPr lang="el-GR" sz="2400" dirty="0" smtClean="0">
                <a:latin typeface="Times New Roman" pitchFamily="18" charset="0"/>
                <a:cs typeface="Times New Roman" pitchFamily="18" charset="0"/>
              </a:rPr>
              <a:t>Μικρές οντότητες είναι οι οντότητες οι οποίες δεν είναι πολύ μικρές οντότητες και κατά την ημερομηνία του ισολογισμού τους δεν υπερβαίνουν τα όρια δύο τουλάχιστον από τα ακόλουθα τρία κριτήρια:</a:t>
            </a:r>
          </a:p>
          <a:p>
            <a:r>
              <a:rPr lang="el-GR" sz="2400" dirty="0" smtClean="0">
                <a:latin typeface="Times New Roman" pitchFamily="18" charset="0"/>
                <a:cs typeface="Times New Roman" pitchFamily="18" charset="0"/>
              </a:rPr>
              <a:t>α) Σύνολο ενεργητικού: 4.000.000 ευρώ.</a:t>
            </a:r>
          </a:p>
          <a:p>
            <a:r>
              <a:rPr lang="el-GR" sz="2400" dirty="0" smtClean="0">
                <a:latin typeface="Times New Roman" pitchFamily="18" charset="0"/>
                <a:cs typeface="Times New Roman" pitchFamily="18" charset="0"/>
              </a:rPr>
              <a:t>β) Καθαρό ύψος κύκλου εργασιών: 8.000.000 ευρώ.</a:t>
            </a:r>
          </a:p>
          <a:p>
            <a:r>
              <a:rPr lang="el-GR" sz="2400" dirty="0" smtClean="0">
                <a:latin typeface="Times New Roman" pitchFamily="18" charset="0"/>
                <a:cs typeface="Times New Roman" pitchFamily="18" charset="0"/>
              </a:rPr>
              <a:t>γ) Μέσος όρος απασχολουμένων κατά τη διάρκεια της περιόδου: 50 άτομα.</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686800" cy="841248"/>
          </a:xfrm>
        </p:spPr>
        <p:txBody>
          <a:bodyPr>
            <a:normAutofit/>
          </a:bodyPr>
          <a:lstStyle/>
          <a:p>
            <a:pPr algn="ctr"/>
            <a:r>
              <a:rPr lang="el-GR" sz="3200" b="1" dirty="0" smtClean="0">
                <a:latin typeface="Times New Roman" pitchFamily="18" charset="0"/>
                <a:cs typeface="Times New Roman" pitchFamily="18" charset="0"/>
              </a:rPr>
              <a:t>Μεσαίες οντότητες</a:t>
            </a:r>
            <a:endParaRPr lang="el-GR" sz="3200" b="1" dirty="0">
              <a:latin typeface="Times New Roman" pitchFamily="18" charset="0"/>
              <a:cs typeface="Times New Roman" pitchFamily="18" charset="0"/>
            </a:endParaRPr>
          </a:p>
        </p:txBody>
      </p:sp>
      <p:sp>
        <p:nvSpPr>
          <p:cNvPr id="3" name="Rectangle 2"/>
          <p:cNvSpPr/>
          <p:nvPr/>
        </p:nvSpPr>
        <p:spPr>
          <a:xfrm>
            <a:off x="500034" y="1500174"/>
            <a:ext cx="8215370" cy="3046988"/>
          </a:xfrm>
          <a:prstGeom prst="rect">
            <a:avLst/>
          </a:prstGeom>
        </p:spPr>
        <p:txBody>
          <a:bodyPr wrap="square">
            <a:spAutoFit/>
          </a:bodyPr>
          <a:lstStyle/>
          <a:p>
            <a:r>
              <a:rPr lang="el-GR" sz="2400" dirty="0" smtClean="0">
                <a:latin typeface="Times New Roman" pitchFamily="18" charset="0"/>
                <a:cs typeface="Times New Roman" pitchFamily="18" charset="0"/>
              </a:rPr>
              <a:t>Μεσαίες οντότητες είναι οι οντότητες οι οποίες δεν είναι πολύ μικρές ή μικρές οντότητες και οι οποίες κατά την ημερομηνία του ισολογισμού τους δεν υπερβαίνουν τα όρια δύο τουλάχιστον από τα ακόλουθα τρία κριτήρια:</a:t>
            </a:r>
          </a:p>
          <a:p>
            <a:r>
              <a:rPr lang="el-GR" sz="2400" dirty="0" smtClean="0">
                <a:latin typeface="Times New Roman" pitchFamily="18" charset="0"/>
                <a:cs typeface="Times New Roman" pitchFamily="18" charset="0"/>
              </a:rPr>
              <a:t>α) Σύνολο ενεργητικού: 20.000.000 ευρώ.</a:t>
            </a:r>
          </a:p>
          <a:p>
            <a:r>
              <a:rPr lang="el-GR" sz="2400" dirty="0" smtClean="0">
                <a:latin typeface="Times New Roman" pitchFamily="18" charset="0"/>
                <a:cs typeface="Times New Roman" pitchFamily="18" charset="0"/>
              </a:rPr>
              <a:t>β) Καθαρό ύψος κύκλου εργασιών: 40.000.000 ευρώ.</a:t>
            </a:r>
          </a:p>
          <a:p>
            <a:r>
              <a:rPr lang="el-GR" sz="2400" dirty="0" smtClean="0">
                <a:latin typeface="Times New Roman" pitchFamily="18" charset="0"/>
                <a:cs typeface="Times New Roman" pitchFamily="18" charset="0"/>
              </a:rPr>
              <a:t>γ) Μέσος όρος απασχολουμένων κατά τη διάρκεια της περιόδου: 250 άτομα.</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686800" cy="841248"/>
          </a:xfrm>
        </p:spPr>
        <p:txBody>
          <a:bodyPr>
            <a:normAutofit/>
          </a:bodyPr>
          <a:lstStyle/>
          <a:p>
            <a:pPr algn="ctr"/>
            <a:r>
              <a:rPr lang="el-GR" sz="3200" b="1" dirty="0" smtClean="0">
                <a:latin typeface="Times New Roman" pitchFamily="18" charset="0"/>
                <a:cs typeface="Times New Roman" pitchFamily="18" charset="0"/>
              </a:rPr>
              <a:t>Μεγάλες οντότητες</a:t>
            </a:r>
            <a:endParaRPr lang="el-GR" sz="3200" b="1" dirty="0">
              <a:latin typeface="Times New Roman" pitchFamily="18" charset="0"/>
              <a:cs typeface="Times New Roman" pitchFamily="18" charset="0"/>
            </a:endParaRPr>
          </a:p>
        </p:txBody>
      </p:sp>
      <p:sp>
        <p:nvSpPr>
          <p:cNvPr id="3" name="Rectangle 2"/>
          <p:cNvSpPr/>
          <p:nvPr/>
        </p:nvSpPr>
        <p:spPr>
          <a:xfrm>
            <a:off x="500034" y="1643050"/>
            <a:ext cx="8215370" cy="2677656"/>
          </a:xfrm>
          <a:prstGeom prst="rect">
            <a:avLst/>
          </a:prstGeom>
        </p:spPr>
        <p:txBody>
          <a:bodyPr wrap="square">
            <a:spAutoFit/>
          </a:bodyPr>
          <a:lstStyle/>
          <a:p>
            <a:r>
              <a:rPr lang="el-GR" sz="2400" dirty="0" smtClean="0">
                <a:latin typeface="Times New Roman" pitchFamily="18" charset="0"/>
                <a:cs typeface="Times New Roman" pitchFamily="18" charset="0"/>
              </a:rPr>
              <a:t>Μεγάλες οντότητες είναι οι οντότητες οι οποίες κατά την ημερομηνία κλεισίματος του ισολογισμού τους υπερβαίνουν τα όρια δύο τουλάχιστον από τα ακόλουθα τρία κριτήρια: </a:t>
            </a:r>
          </a:p>
          <a:p>
            <a:r>
              <a:rPr lang="el-GR" sz="2400" dirty="0" smtClean="0">
                <a:latin typeface="Times New Roman" pitchFamily="18" charset="0"/>
                <a:cs typeface="Times New Roman" pitchFamily="18" charset="0"/>
              </a:rPr>
              <a:t>α) Σύνολο ενεργητικού: 20.000.000 ευρώ.</a:t>
            </a:r>
          </a:p>
          <a:p>
            <a:r>
              <a:rPr lang="el-GR" sz="2400" dirty="0" smtClean="0">
                <a:latin typeface="Times New Roman" pitchFamily="18" charset="0"/>
                <a:cs typeface="Times New Roman" pitchFamily="18" charset="0"/>
              </a:rPr>
              <a:t>β) Καθαρό ύψος κύκλου εργασιών: 40.000.000 ευρώ.</a:t>
            </a:r>
          </a:p>
          <a:p>
            <a:r>
              <a:rPr lang="el-GR" sz="2400" dirty="0" smtClean="0">
                <a:latin typeface="Times New Roman" pitchFamily="18" charset="0"/>
                <a:cs typeface="Times New Roman" pitchFamily="18" charset="0"/>
              </a:rPr>
              <a:t>γ) Μέσος όρος απασχολουμένων κατά τη διάρκεια της περιόδου: 250 άτομα.</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686800" cy="841248"/>
          </a:xfrm>
        </p:spPr>
        <p:txBody>
          <a:bodyPr>
            <a:normAutofit fontScale="90000"/>
          </a:bodyPr>
          <a:lstStyle/>
          <a:p>
            <a:pPr algn="ctr"/>
            <a:r>
              <a:rPr lang="el-GR" sz="4000" b="1" dirty="0" smtClean="0">
                <a:latin typeface="Times New Roman" pitchFamily="18" charset="0"/>
                <a:cs typeface="Times New Roman" pitchFamily="18" charset="0"/>
              </a:rPr>
              <a:t/>
            </a:r>
            <a:br>
              <a:rPr lang="el-GR" sz="4000" b="1" dirty="0" smtClean="0">
                <a:latin typeface="Times New Roman" pitchFamily="18" charset="0"/>
                <a:cs typeface="Times New Roman" pitchFamily="18" charset="0"/>
              </a:rPr>
            </a:br>
            <a:r>
              <a:rPr lang="el-GR" sz="4000" b="1" dirty="0" smtClean="0">
                <a:latin typeface="Times New Roman" pitchFamily="18" charset="0"/>
                <a:cs typeface="Times New Roman" pitchFamily="18" charset="0"/>
              </a:rPr>
              <a:t/>
            </a:r>
            <a:br>
              <a:rPr lang="el-GR" sz="4000" b="1" dirty="0" smtClean="0">
                <a:latin typeface="Times New Roman" pitchFamily="18" charset="0"/>
                <a:cs typeface="Times New Roman" pitchFamily="18" charset="0"/>
              </a:rPr>
            </a:br>
            <a:r>
              <a:rPr lang="el-GR" sz="4000" b="1" dirty="0" smtClean="0">
                <a:latin typeface="Times New Roman" pitchFamily="18" charset="0"/>
                <a:cs typeface="Times New Roman" pitchFamily="18" charset="0"/>
              </a:rPr>
              <a:t/>
            </a:r>
            <a:br>
              <a:rPr lang="el-GR" sz="4000" b="1" dirty="0" smtClean="0">
                <a:latin typeface="Times New Roman" pitchFamily="18" charset="0"/>
                <a:cs typeface="Times New Roman" pitchFamily="18" charset="0"/>
              </a:rPr>
            </a:br>
            <a:r>
              <a:rPr lang="el-GR" dirty="0" smtClean="0"/>
              <a:t/>
            </a:r>
            <a:br>
              <a:rPr lang="el-GR" dirty="0" smtClean="0"/>
            </a:br>
            <a:r>
              <a:rPr lang="el-GR" sz="5400" b="1" dirty="0" smtClean="0">
                <a:latin typeface="Times New Roman" pitchFamily="18" charset="0"/>
                <a:cs typeface="Times New Roman" pitchFamily="18" charset="0"/>
              </a:rPr>
              <a:t> </a:t>
            </a:r>
            <a:r>
              <a:rPr lang="el-GR" sz="4000" b="1" dirty="0" smtClean="0">
                <a:latin typeface="Times New Roman" pitchFamily="18" charset="0"/>
                <a:cs typeface="Times New Roman" pitchFamily="18" charset="0"/>
              </a:rPr>
              <a:t>Τα πλεονεκτήματα των μεγάλων</a:t>
            </a:r>
            <a:r>
              <a:rPr lang="en-US" sz="4000" b="1" dirty="0" smtClean="0">
                <a:latin typeface="Times New Roman" pitchFamily="18" charset="0"/>
                <a:cs typeface="Times New Roman" pitchFamily="18" charset="0"/>
              </a:rPr>
              <a:t> </a:t>
            </a:r>
            <a:r>
              <a:rPr lang="el-GR" sz="4000" b="1" dirty="0" smtClean="0">
                <a:latin typeface="Times New Roman" pitchFamily="18" charset="0"/>
                <a:cs typeface="Times New Roman" pitchFamily="18" charset="0"/>
              </a:rPr>
              <a:t>έναντι των μικρών επιχειρήσεων</a:t>
            </a:r>
            <a:r>
              <a:rPr lang="en-US" sz="4000" b="1" dirty="0" smtClean="0">
                <a:latin typeface="Times New Roman" pitchFamily="18" charset="0"/>
                <a:cs typeface="Times New Roman" pitchFamily="18" charset="0"/>
              </a:rPr>
              <a:t> </a:t>
            </a:r>
            <a:endParaRPr lang="el-GR" sz="4000" dirty="0"/>
          </a:p>
        </p:txBody>
      </p:sp>
      <p:sp>
        <p:nvSpPr>
          <p:cNvPr id="3" name="Rectangle 2"/>
          <p:cNvSpPr/>
          <p:nvPr/>
        </p:nvSpPr>
        <p:spPr>
          <a:xfrm>
            <a:off x="785786" y="1785926"/>
            <a:ext cx="8001056" cy="4893647"/>
          </a:xfrm>
          <a:prstGeom prst="rect">
            <a:avLst/>
          </a:prstGeom>
        </p:spPr>
        <p:txBody>
          <a:bodyPr wrap="square">
            <a:spAutoFit/>
          </a:bodyPr>
          <a:lstStyle/>
          <a:p>
            <a:pPr lvl="0" algn="just">
              <a:buFont typeface="Wingdings" pitchFamily="2" charset="2"/>
              <a:buChar char="ü"/>
            </a:pPr>
            <a:r>
              <a:rPr lang="el-GR" sz="2400" dirty="0" smtClean="0">
                <a:latin typeface="Times New Roman" pitchFamily="18" charset="0"/>
                <a:cs typeface="Times New Roman" pitchFamily="18" charset="0"/>
              </a:rPr>
              <a:t>Η χρησιμοποίηση σύγχρονου μηχανολογικού εξοπλισμού που τους δίνει τη δυνατότητα να παράγουν αγαθά σε μεγάλη ποσότητα και σε χαμηλό κόστος.</a:t>
            </a:r>
          </a:p>
          <a:p>
            <a:pPr lvl="0" algn="just">
              <a:buFont typeface="Wingdings" pitchFamily="2" charset="2"/>
              <a:buChar char="ü"/>
            </a:pPr>
            <a:r>
              <a:rPr lang="el-GR" sz="2400" dirty="0" smtClean="0">
                <a:latin typeface="Times New Roman" pitchFamily="18" charset="0"/>
                <a:cs typeface="Times New Roman" pitchFamily="18" charset="0"/>
              </a:rPr>
              <a:t>Η διάθεση σημαντικών χρηματικών ποσών για έρευνες, με απώτερο σκοπό τη βελτίωση των προϊόντων και την παραγωγή νέων.</a:t>
            </a:r>
          </a:p>
          <a:p>
            <a:pPr lvl="0" algn="just">
              <a:buFont typeface="Wingdings" pitchFamily="2" charset="2"/>
              <a:buChar char="ü"/>
            </a:pPr>
            <a:r>
              <a:rPr lang="el-GR" sz="2400" dirty="0" smtClean="0">
                <a:latin typeface="Times New Roman" pitchFamily="18" charset="0"/>
                <a:cs typeface="Times New Roman" pitchFamily="18" charset="0"/>
              </a:rPr>
              <a:t>Η δυνατότητα υιοθέτησης νεώτερων και τελειότερων μεθόδων παραγωγής.</a:t>
            </a:r>
          </a:p>
          <a:p>
            <a:pPr lvl="0" algn="just">
              <a:buFont typeface="Wingdings" pitchFamily="2" charset="2"/>
              <a:buChar char="ü"/>
            </a:pPr>
            <a:r>
              <a:rPr lang="el-GR" sz="2400" dirty="0" smtClean="0">
                <a:latin typeface="Times New Roman" pitchFamily="18" charset="0"/>
                <a:cs typeface="Times New Roman" pitchFamily="18" charset="0"/>
              </a:rPr>
              <a:t>Η εφαρμογή του καταμερισμού των εργασιών και εξειδικεύσεις του προσωπικού, με παράλληλη αύξηση της παραγωγικότητας.</a:t>
            </a:r>
          </a:p>
          <a:p>
            <a:pPr lvl="0" algn="just">
              <a:buFont typeface="Wingdings" pitchFamily="2" charset="2"/>
              <a:buChar char="ü"/>
            </a:pPr>
            <a:r>
              <a:rPr lang="el-GR" sz="2400" dirty="0" smtClean="0">
                <a:latin typeface="Times New Roman" pitchFamily="18" charset="0"/>
                <a:cs typeface="Times New Roman" pitchFamily="18" charset="0"/>
              </a:rPr>
              <a:t>Η προμήθεια πρώτων υλών σε μεγάλες ποσότητες και σε χαμηλό κόστος.</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686800" cy="841248"/>
          </a:xfrm>
        </p:spPr>
        <p:txBody>
          <a:bodyPr>
            <a:noAutofit/>
          </a:bodyPr>
          <a:lstStyle/>
          <a:p>
            <a:pPr algn="ctr"/>
            <a:r>
              <a:rPr lang="el-GR" sz="3600" b="1" dirty="0" smtClean="0">
                <a:latin typeface="Times New Roman" pitchFamily="18" charset="0"/>
                <a:cs typeface="Times New Roman" pitchFamily="18" charset="0"/>
              </a:rPr>
              <a:t>Τα πλεονεκτήματα των μικρών έναντι των μεγάλων επιχειρήσεων</a:t>
            </a:r>
            <a:endParaRPr lang="el-GR" sz="3600" dirty="0">
              <a:latin typeface="Times New Roman" pitchFamily="18" charset="0"/>
              <a:cs typeface="Times New Roman" pitchFamily="18" charset="0"/>
            </a:endParaRPr>
          </a:p>
        </p:txBody>
      </p:sp>
      <p:sp>
        <p:nvSpPr>
          <p:cNvPr id="3" name="Rectangle 2"/>
          <p:cNvSpPr/>
          <p:nvPr/>
        </p:nvSpPr>
        <p:spPr>
          <a:xfrm>
            <a:off x="827584" y="2276872"/>
            <a:ext cx="7500990" cy="3046988"/>
          </a:xfrm>
          <a:prstGeom prst="rect">
            <a:avLst/>
          </a:prstGeom>
        </p:spPr>
        <p:txBody>
          <a:bodyPr wrap="square">
            <a:spAutoFit/>
          </a:bodyPr>
          <a:lstStyle/>
          <a:p>
            <a:pPr lvl="0" algn="just">
              <a:buFont typeface="Wingdings" pitchFamily="2" charset="2"/>
              <a:buChar char="ü"/>
            </a:pPr>
            <a:r>
              <a:rPr lang="el-GR" sz="2400" dirty="0" smtClean="0">
                <a:latin typeface="Times New Roman" pitchFamily="18" charset="0"/>
                <a:cs typeface="Times New Roman" pitchFamily="18" charset="0"/>
              </a:rPr>
              <a:t>Άμεση και αποτελεσματική εποπτεία του επιχειρηματία στο προσωπικό.</a:t>
            </a:r>
          </a:p>
          <a:p>
            <a:pPr lvl="0" algn="just">
              <a:buFont typeface="Wingdings" pitchFamily="2" charset="2"/>
              <a:buChar char="ü"/>
            </a:pPr>
            <a:r>
              <a:rPr lang="el-GR" sz="2400" dirty="0" smtClean="0">
                <a:latin typeface="Times New Roman" pitchFamily="18" charset="0"/>
                <a:cs typeface="Times New Roman" pitchFamily="18" charset="0"/>
              </a:rPr>
              <a:t>Άμεση επικοινωνία του επιχειρηματία με το καταναλωτικό κοινό και τους προμηθευτές του.</a:t>
            </a:r>
          </a:p>
          <a:p>
            <a:pPr lvl="0" algn="just">
              <a:buFont typeface="Wingdings" pitchFamily="2" charset="2"/>
              <a:buChar char="ü"/>
            </a:pPr>
            <a:r>
              <a:rPr lang="el-GR" sz="2400" dirty="0" smtClean="0">
                <a:latin typeface="Times New Roman" pitchFamily="18" charset="0"/>
                <a:cs typeface="Times New Roman" pitchFamily="18" charset="0"/>
              </a:rPr>
              <a:t>Άμεση γνώση των μεταβολών του επιχειρηματικού περιβάλλοντος και άμεση λήψη των διορθωτικών μέτρων για την αντιμετώπιση και επίλυση των επιχειρηματικών προβλημάτων που προκύπτουν.</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8670"/>
            <a:ext cx="8686800" cy="841248"/>
          </a:xfrm>
        </p:spPr>
        <p:txBody>
          <a:bodyPr>
            <a:normAutofit fontScale="90000"/>
          </a:bodyPr>
          <a:lstStyle/>
          <a:p>
            <a:pPr algn="ctr"/>
            <a:r>
              <a:rPr lang="el-GR" dirty="0" smtClean="0"/>
              <a:t/>
            </a:r>
            <a:br>
              <a:rPr lang="el-GR" dirty="0" smtClean="0"/>
            </a:br>
            <a:r>
              <a:rPr lang="el-GR" sz="5400" b="1" dirty="0" smtClean="0">
                <a:latin typeface="Times New Roman" pitchFamily="18" charset="0"/>
                <a:cs typeface="Times New Roman" pitchFamily="18" charset="0"/>
              </a:rPr>
              <a:t> </a:t>
            </a:r>
            <a:r>
              <a:rPr lang="el-GR" sz="4000" b="1" dirty="0" smtClean="0">
                <a:latin typeface="Times New Roman" pitchFamily="18" charset="0"/>
                <a:cs typeface="Times New Roman" pitchFamily="18" charset="0"/>
              </a:rPr>
              <a:t>Ένταξη των επιχειρήσεων σε κατηγορία τηρήσεως βιβλίων</a:t>
            </a:r>
            <a:endParaRPr lang="el-GR" sz="4000" dirty="0"/>
          </a:p>
        </p:txBody>
      </p:sp>
      <p:sp>
        <p:nvSpPr>
          <p:cNvPr id="3" name="Rectangle 2"/>
          <p:cNvSpPr/>
          <p:nvPr/>
        </p:nvSpPr>
        <p:spPr>
          <a:xfrm>
            <a:off x="500034" y="2071678"/>
            <a:ext cx="8001056" cy="1938992"/>
          </a:xfrm>
          <a:prstGeom prst="rect">
            <a:avLst/>
          </a:prstGeom>
        </p:spPr>
        <p:txBody>
          <a:bodyPr wrap="square">
            <a:spAutoFit/>
          </a:bodyPr>
          <a:lstStyle/>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Βιβλία (Β) Κατηγορίας ή Εσόδων Εξόδων (τήρηση από ατομικές επιχειρήσεις Ο.Ε., Ε.Ε.)  </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Βιβλία (Γ) Κατηγορίας ή Διπλογραφικά (υποχρεωτική τήρηση από Α.Ε., Ε.Π.Ε., Ι.Κ.Ε. και όσες Ο.Ε. ή Ε.Ε. ή ατομικές ξεπερνούν το 1.500.000€ σε τζίρο)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686800" cy="841248"/>
          </a:xfrm>
        </p:spPr>
        <p:txBody>
          <a:bodyPr>
            <a:normAutofit fontScale="90000"/>
          </a:bodyPr>
          <a:lstStyle/>
          <a:p>
            <a:pPr algn="ctr"/>
            <a:r>
              <a:rPr lang="el-GR" b="1" dirty="0" smtClean="0">
                <a:latin typeface="Times New Roman" pitchFamily="18" charset="0"/>
                <a:cs typeface="Times New Roman" pitchFamily="18" charset="0"/>
              </a:rPr>
              <a:t>Διαχειριστική χρήση ή περίοδος</a:t>
            </a:r>
            <a:endParaRPr lang="el-GR" b="1" dirty="0">
              <a:latin typeface="Times New Roman" pitchFamily="18" charset="0"/>
              <a:cs typeface="Times New Roman" pitchFamily="18" charset="0"/>
            </a:endParaRPr>
          </a:p>
        </p:txBody>
      </p:sp>
      <p:sp>
        <p:nvSpPr>
          <p:cNvPr id="3" name="Rectangle 2"/>
          <p:cNvSpPr/>
          <p:nvPr/>
        </p:nvSpPr>
        <p:spPr>
          <a:xfrm>
            <a:off x="714348" y="1571612"/>
            <a:ext cx="7286676" cy="3046988"/>
          </a:xfrm>
          <a:prstGeom prst="rect">
            <a:avLst/>
          </a:prstGeom>
        </p:spPr>
        <p:txBody>
          <a:bodyPr wrap="square">
            <a:spAutoFit/>
          </a:bodyPr>
          <a:lstStyle/>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Υποδωδεκάμηνη – Συμβαίνει συνήθως όταν έχουμε διακοπή ή κλείσιμο της λειτουργίας και στην πρώτη διαχειριστηκή χρήση</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Δωδεκάμηνη – Το σύνηθες χρονικό διάστημα το οποίο τις περισσότερες φορές είναι από 1/1-31/12</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Υπερδωδεκάμηνη – Συμβαίνει συνήθως στη πρώτη διαχειριστική χρήση, δεν πρέπει να ξεπερνάει τους 24 μήνες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642918"/>
            <a:ext cx="8686800" cy="841248"/>
          </a:xfrm>
        </p:spPr>
        <p:txBody>
          <a:bodyPr>
            <a:noAutofit/>
          </a:bodyPr>
          <a:lstStyle/>
          <a:p>
            <a:pPr algn="ctr"/>
            <a:r>
              <a:rPr lang="el-GR" sz="2800" b="1" dirty="0" smtClean="0">
                <a:latin typeface="Times New Roman" pitchFamily="18" charset="0"/>
                <a:cs typeface="Times New Roman" pitchFamily="18" charset="0"/>
              </a:rPr>
              <a:t>Ποιοι χρησιμοποιούν τις λογιστικές πληροφορίες</a:t>
            </a:r>
            <a:endParaRPr lang="el-GR" sz="2800" b="1" dirty="0">
              <a:latin typeface="Times New Roman" pitchFamily="18" charset="0"/>
              <a:cs typeface="Times New Roman" pitchFamily="18" charset="0"/>
            </a:endParaRPr>
          </a:p>
        </p:txBody>
      </p:sp>
      <p:sp>
        <p:nvSpPr>
          <p:cNvPr id="4" name="3 - Ορθογώνιο"/>
          <p:cNvSpPr/>
          <p:nvPr/>
        </p:nvSpPr>
        <p:spPr>
          <a:xfrm>
            <a:off x="785786" y="1595021"/>
            <a:ext cx="7715304" cy="5170646"/>
          </a:xfrm>
          <a:prstGeom prst="rect">
            <a:avLst/>
          </a:prstGeom>
        </p:spPr>
        <p:txBody>
          <a:bodyPr wrap="square">
            <a:spAutoFit/>
          </a:bodyPr>
          <a:lstStyle/>
          <a:p>
            <a:pPr lvl="0" algn="just" eaLnBrk="0" fontAlgn="base" hangingPunct="0">
              <a:spcBef>
                <a:spcPct val="0"/>
              </a:spcBef>
              <a:spcAft>
                <a:spcPct val="0"/>
              </a:spcAft>
            </a:pPr>
            <a:endParaRPr lang="en-US" sz="2400"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α)     Οι ιδιοκτήτες των επιχειρήσεων</a:t>
            </a:r>
            <a:endParaRPr lang="el-GR" sz="2600" dirty="0" smtClean="0">
              <a:latin typeface="Times New Roman" pitchFamily="18" charset="0"/>
              <a:cs typeface="Times New Roman" pitchFamily="18" charset="0"/>
            </a:endParaRP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β)     Το προσωπικό των επιχειρήσεων</a:t>
            </a:r>
            <a:endParaRPr lang="el-GR" sz="2600" dirty="0" smtClean="0">
              <a:latin typeface="Times New Roman" pitchFamily="18" charset="0"/>
              <a:cs typeface="Times New Roman" pitchFamily="18" charset="0"/>
            </a:endParaRP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γ)     Οι πελάτες τους</a:t>
            </a:r>
            <a:endParaRPr lang="el-GR" sz="2600" dirty="0" smtClean="0">
              <a:latin typeface="Times New Roman" pitchFamily="18" charset="0"/>
              <a:cs typeface="Times New Roman" pitchFamily="18" charset="0"/>
            </a:endParaRP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δ)     Οι προμηθευτές τους</a:t>
            </a: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ε)     Οικονομικοί αναλυτές</a:t>
            </a: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στ)   Εργατικές ενώσεις</a:t>
            </a: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ζ)     Λοιποί ενδιαφερόμενοι – πιθανοί μελλοντικοί</a:t>
            </a: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        ενδιαφερόμενοι (π.χ. άλλες επιχειρήσεις ή εργατικό</a:t>
            </a:r>
          </a:p>
          <a:p>
            <a:pPr lvl="0" algn="just" eaLnBrk="0" fontAlgn="base" hangingPunct="0">
              <a:spcBef>
                <a:spcPct val="0"/>
              </a:spcBef>
              <a:spcAft>
                <a:spcPct val="0"/>
              </a:spcAft>
            </a:pPr>
            <a:r>
              <a:rPr lang="el-GR" sz="2600" dirty="0" smtClean="0">
                <a:latin typeface="Times New Roman" pitchFamily="18" charset="0"/>
                <a:ea typeface="Times New Roman" pitchFamily="18" charset="0"/>
                <a:cs typeface="Times New Roman" pitchFamily="18" charset="0"/>
              </a:rPr>
              <a:t>        δυναμικό)</a:t>
            </a:r>
            <a:endParaRPr lang="en-US" sz="2600"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endParaRPr lang="en-US" sz="2400" dirty="0" smtClean="0">
              <a:latin typeface="Times New Roman" pitchFamily="18" charset="0"/>
              <a:cs typeface="Times New Roman" pitchFamily="18" charset="0"/>
            </a:endParaRPr>
          </a:p>
          <a:p>
            <a:pPr lvl="0" algn="just" eaLnBrk="0" fontAlgn="base" hangingPunct="0">
              <a:spcBef>
                <a:spcPct val="0"/>
              </a:spcBef>
              <a:spcAft>
                <a:spcPct val="0"/>
              </a:spcAft>
            </a:pPr>
            <a:endParaRPr lang="en-US" sz="2400" dirty="0" smtClean="0">
              <a:latin typeface="Times New Roman" pitchFamily="18" charset="0"/>
              <a:cs typeface="Times New Roman" pitchFamily="18" charset="0"/>
            </a:endParaRPr>
          </a:p>
          <a:p>
            <a:pPr lvl="0" algn="just" eaLnBrk="0" fontAlgn="base" hangingPunct="0">
              <a:spcBef>
                <a:spcPct val="0"/>
              </a:spcBef>
              <a:spcAft>
                <a:spcPct val="0"/>
              </a:spcAft>
            </a:pPr>
            <a:endParaRPr lang="el-G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686800" cy="841248"/>
          </a:xfrm>
        </p:spPr>
        <p:txBody>
          <a:bodyPr>
            <a:noAutofit/>
          </a:bodyPr>
          <a:lstStyle/>
          <a:p>
            <a:pPr algn="ctr"/>
            <a:r>
              <a:rPr lang="el-GR" sz="3600" b="1" dirty="0" smtClean="0">
                <a:latin typeface="Times New Roman" pitchFamily="18" charset="0"/>
                <a:cs typeface="Times New Roman" pitchFamily="18" charset="0"/>
              </a:rPr>
              <a:t>Ποιοι είναι οι εσωτερικοί χρήστες των λογιστικών πληροφοριών</a:t>
            </a:r>
            <a:endParaRPr lang="el-GR" sz="3600" b="1" dirty="0">
              <a:latin typeface="Times New Roman" pitchFamily="18" charset="0"/>
              <a:cs typeface="Times New Roman" pitchFamily="18" charset="0"/>
            </a:endParaRPr>
          </a:p>
        </p:txBody>
      </p:sp>
      <p:sp>
        <p:nvSpPr>
          <p:cNvPr id="3" name="Rectangle 2"/>
          <p:cNvSpPr/>
          <p:nvPr/>
        </p:nvSpPr>
        <p:spPr>
          <a:xfrm>
            <a:off x="683568" y="2492896"/>
            <a:ext cx="7286676" cy="2677656"/>
          </a:xfrm>
          <a:prstGeom prst="rect">
            <a:avLst/>
          </a:prstGeom>
        </p:spPr>
        <p:txBody>
          <a:bodyPr wrap="square">
            <a:spAutoFit/>
          </a:bodyPr>
          <a:lstStyle/>
          <a:p>
            <a:pPr lvl="0" algn="just" fontAlgn="base">
              <a:spcBef>
                <a:spcPct val="0"/>
              </a:spcBef>
              <a:spcAft>
                <a:spcPct val="0"/>
              </a:spcAft>
            </a:pPr>
            <a:r>
              <a:rPr lang="el-GR" sz="2400" dirty="0" smtClean="0">
                <a:latin typeface="Times New Roman" pitchFamily="18" charset="0"/>
                <a:ea typeface="Times New Roman" pitchFamily="18" charset="0"/>
                <a:cs typeface="Times New Roman" pitchFamily="18" charset="0"/>
              </a:rPr>
              <a:t>Οι εσωτερικοί χρήστες είναι όσα άτομα βρίσκονται μέσα στην επιχείρηση τα οποία χρησιμοποιούν τις λογιστικές πληροφορίες ώστε να τους βοηθήσουν κατά τη λήψη των αποφάσεων. Τα άτομα αυτά είναι:</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Διευθυντές</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Στελέχη – μέλη των οικονομικών τμημάτων</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Στελέχη υπόλοιπων τμημάτων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686800" cy="841248"/>
          </a:xfrm>
        </p:spPr>
        <p:txBody>
          <a:bodyPr>
            <a:noAutofit/>
          </a:bodyPr>
          <a:lstStyle/>
          <a:p>
            <a:pPr algn="ctr"/>
            <a:r>
              <a:rPr lang="el-GR" sz="3600" b="1" dirty="0" smtClean="0">
                <a:latin typeface="Times New Roman" pitchFamily="18" charset="0"/>
                <a:cs typeface="Times New Roman" pitchFamily="18" charset="0"/>
              </a:rPr>
              <a:t>Ποιοι είναι οι εξωτερικοί χρήστες των λογιστικών πληροφοριών</a:t>
            </a:r>
            <a:endParaRPr lang="el-GR" sz="3600" b="1" dirty="0">
              <a:latin typeface="Times New Roman" pitchFamily="18" charset="0"/>
              <a:cs typeface="Times New Roman" pitchFamily="18" charset="0"/>
            </a:endParaRPr>
          </a:p>
        </p:txBody>
      </p:sp>
      <p:sp>
        <p:nvSpPr>
          <p:cNvPr id="3" name="Rectangle 2"/>
          <p:cNvSpPr/>
          <p:nvPr/>
        </p:nvSpPr>
        <p:spPr>
          <a:xfrm>
            <a:off x="683568" y="1844824"/>
            <a:ext cx="7286676" cy="4154984"/>
          </a:xfrm>
          <a:prstGeom prst="rect">
            <a:avLst/>
          </a:prstGeom>
        </p:spPr>
        <p:txBody>
          <a:bodyPr wrap="square">
            <a:spAutoFit/>
          </a:bodyPr>
          <a:lstStyle/>
          <a:p>
            <a:pPr lvl="0" algn="just" fontAlgn="base">
              <a:spcBef>
                <a:spcPct val="0"/>
              </a:spcBef>
              <a:spcAft>
                <a:spcPct val="0"/>
              </a:spcAft>
            </a:pPr>
            <a:r>
              <a:rPr lang="el-GR" sz="2400" dirty="0" smtClean="0">
                <a:latin typeface="Times New Roman" pitchFamily="18" charset="0"/>
                <a:ea typeface="Times New Roman" pitchFamily="18" charset="0"/>
                <a:cs typeface="Times New Roman" pitchFamily="18" charset="0"/>
              </a:rPr>
              <a:t>Οι εξωτερικοί χρήστες των λογιστικών πληροφοριών είναι αυτοί που βρίσκονται έξω από την επιχείρηση και έχουν ή σχεδιάζουν να έχουν άμεσο ή έμμεσο συμφέρον από την επιχείρηση. Τα άτομα αυτά είναι:</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Σημερινοί μέτοχοι</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Μελλοντικοί μέτοχοι</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Προμηθευτές</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Πελάτες</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Τράπεζες</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Κράτος και δημόσιοι οργανισμοί</a:t>
            </a:r>
          </a:p>
          <a:p>
            <a:pPr lvl="0" algn="just" fontAlgn="base">
              <a:spcBef>
                <a:spcPct val="0"/>
              </a:spcBef>
              <a:spcAft>
                <a:spcPct val="0"/>
              </a:spcAft>
              <a:buFont typeface="Wingdings" pitchFamily="2" charset="2"/>
              <a:buChar char="ü"/>
            </a:pPr>
            <a:r>
              <a:rPr lang="el-GR" sz="2400" dirty="0" smtClean="0">
                <a:latin typeface="Times New Roman" pitchFamily="18" charset="0"/>
                <a:ea typeface="Times New Roman" pitchFamily="18" charset="0"/>
                <a:cs typeface="Times New Roman" pitchFamily="18" charset="0"/>
              </a:rPr>
              <a:t>Χρηματοοικονομικοί αναλυτές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600" b="1" dirty="0" smtClean="0">
                <a:latin typeface="Times New Roman" pitchFamily="18" charset="0"/>
                <a:cs typeface="Times New Roman" pitchFamily="18" charset="0"/>
              </a:rPr>
              <a:t>ΧΡΗΣΙΜΟΤΗΤΑ ΤΗΣ ΛΟΓΙΣΤΙΚΗΣ</a:t>
            </a:r>
            <a:endParaRPr lang="el-GR" sz="3600" b="1" dirty="0">
              <a:latin typeface="Times New Roman" pitchFamily="18" charset="0"/>
              <a:cs typeface="Times New Roman" pitchFamily="18" charset="0"/>
            </a:endParaRPr>
          </a:p>
        </p:txBody>
      </p:sp>
      <p:sp>
        <p:nvSpPr>
          <p:cNvPr id="3" name="2 - Ορθογώνιο"/>
          <p:cNvSpPr/>
          <p:nvPr/>
        </p:nvSpPr>
        <p:spPr>
          <a:xfrm>
            <a:off x="785786" y="1571612"/>
            <a:ext cx="7858180" cy="4462760"/>
          </a:xfrm>
          <a:prstGeom prst="rect">
            <a:avLst/>
          </a:prstGeom>
        </p:spPr>
        <p:txBody>
          <a:bodyPr wrap="square">
            <a:spAutoFit/>
          </a:bodyPr>
          <a:lstStyle/>
          <a:p>
            <a:pPr algn="just"/>
            <a:endParaRPr lang="el-GR" sz="2600" b="1" u="sng" dirty="0" smtClean="0">
              <a:latin typeface="Times New Roman" pitchFamily="18" charset="0"/>
              <a:cs typeface="Times New Roman" pitchFamily="18" charset="0"/>
            </a:endParaRPr>
          </a:p>
          <a:p>
            <a:pPr algn="just"/>
            <a:r>
              <a:rPr lang="el-GR" sz="2600" b="1" u="sng" dirty="0" smtClean="0">
                <a:latin typeface="Times New Roman" pitchFamily="18" charset="0"/>
                <a:cs typeface="Times New Roman" pitchFamily="18" charset="0"/>
              </a:rPr>
              <a:t>Η χρησιμότητα της Λογιστικής</a:t>
            </a:r>
            <a:r>
              <a:rPr lang="el-GR" sz="2600" dirty="0" smtClean="0">
                <a:latin typeface="Times New Roman" pitchFamily="18" charset="0"/>
                <a:cs typeface="Times New Roman" pitchFamily="18" charset="0"/>
              </a:rPr>
              <a:t> εντοπίζεται στα βασικά είδη των εργασιών που διενεργούνται από τους λογιστές. Τα είδη των εργασιών αυτών είναι:</a:t>
            </a:r>
          </a:p>
          <a:p>
            <a:pPr algn="just">
              <a:buFont typeface="Wingdings" pitchFamily="2" charset="2"/>
              <a:buChar char="Ø"/>
            </a:pPr>
            <a:r>
              <a:rPr lang="el-GR" sz="2600" dirty="0" smtClean="0">
                <a:latin typeface="Times New Roman" pitchFamily="18" charset="0"/>
                <a:cs typeface="Times New Roman" pitchFamily="18" charset="0"/>
              </a:rPr>
              <a:t>Επιλογή λογιστικού συστήματος</a:t>
            </a:r>
          </a:p>
          <a:p>
            <a:pPr algn="just">
              <a:buFont typeface="Wingdings" pitchFamily="2" charset="2"/>
              <a:buChar char="Ø"/>
            </a:pPr>
            <a:r>
              <a:rPr lang="el-GR" sz="2600" dirty="0" smtClean="0">
                <a:latin typeface="Times New Roman" pitchFamily="18" charset="0"/>
                <a:cs typeface="Times New Roman" pitchFamily="18" charset="0"/>
              </a:rPr>
              <a:t>Κατάρτιση λογιστικών καταστάσεων</a:t>
            </a:r>
          </a:p>
          <a:p>
            <a:pPr algn="just">
              <a:buFont typeface="Wingdings" pitchFamily="2" charset="2"/>
              <a:buChar char="Ø"/>
            </a:pPr>
            <a:r>
              <a:rPr lang="el-GR" sz="2600" dirty="0" smtClean="0">
                <a:latin typeface="Times New Roman" pitchFamily="18" charset="0"/>
                <a:cs typeface="Times New Roman" pitchFamily="18" charset="0"/>
              </a:rPr>
              <a:t>Διαδικασίες ελέγχου</a:t>
            </a:r>
          </a:p>
          <a:p>
            <a:pPr algn="just">
              <a:buFont typeface="Wingdings" pitchFamily="2" charset="2"/>
              <a:buChar char="Ø"/>
            </a:pPr>
            <a:r>
              <a:rPr lang="el-GR" sz="2600" dirty="0" smtClean="0">
                <a:latin typeface="Times New Roman" pitchFamily="18" charset="0"/>
                <a:cs typeface="Times New Roman" pitchFamily="18" charset="0"/>
              </a:rPr>
              <a:t>Προσδιορισμός φόρων</a:t>
            </a:r>
          </a:p>
          <a:p>
            <a:pPr algn="just">
              <a:buFont typeface="Wingdings" pitchFamily="2" charset="2"/>
              <a:buChar char="Ø"/>
            </a:pPr>
            <a:r>
              <a:rPr lang="el-GR" sz="2600" dirty="0" smtClean="0">
                <a:latin typeface="Times New Roman" pitchFamily="18" charset="0"/>
                <a:cs typeface="Times New Roman" pitchFamily="18" charset="0"/>
              </a:rPr>
              <a:t>Κατάρτιση προϋπολογισμών</a:t>
            </a:r>
          </a:p>
          <a:p>
            <a:pPr algn="just">
              <a:buFont typeface="Wingdings" pitchFamily="2" charset="2"/>
              <a:buChar char="Ø"/>
            </a:pPr>
            <a:r>
              <a:rPr lang="el-GR" sz="2600" dirty="0" smtClean="0">
                <a:latin typeface="Times New Roman" pitchFamily="18" charset="0"/>
                <a:cs typeface="Times New Roman" pitchFamily="18" charset="0"/>
              </a:rPr>
              <a:t>Κοστολόγηση</a:t>
            </a:r>
          </a:p>
          <a:p>
            <a:pPr algn="just"/>
            <a:endParaRPr lang="el-G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000" b="1" dirty="0" smtClean="0">
                <a:latin typeface="Times New Roman" pitchFamily="18" charset="0"/>
                <a:cs typeface="Times New Roman" pitchFamily="18" charset="0"/>
              </a:rPr>
              <a:t>Επιλογή λογιστικού συστήματος</a:t>
            </a:r>
            <a:endParaRPr lang="el-GR" sz="3000" b="1" dirty="0">
              <a:latin typeface="Times New Roman" pitchFamily="18" charset="0"/>
              <a:cs typeface="Times New Roman" pitchFamily="18" charset="0"/>
            </a:endParaRPr>
          </a:p>
        </p:txBody>
      </p:sp>
      <p:sp>
        <p:nvSpPr>
          <p:cNvPr id="6" name="5 - Ορθογώνιο"/>
          <p:cNvSpPr/>
          <p:nvPr/>
        </p:nvSpPr>
        <p:spPr>
          <a:xfrm>
            <a:off x="642910" y="1714488"/>
            <a:ext cx="7858180" cy="3970318"/>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Η επιλογή λογιστικού συστήματος είναι η πρώτη εργασία που πραγματοποιείται σε κάθε οικονομική μονάδα. Ανάλογα με τη φύση της εργασίας, το είδος της επιχείρησης και τη νομική μορφή της, ο λογιστής επιλέγει το κατάλληλο λογιστικό σύστημα (Απλογραφικά ή Διπλογραφικά) ώστε να ακολουθεί μια συγκεκριμένη διαδικασία για την καταχώρηση των παραστατικών - τιμολογίων</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000" b="1" dirty="0" smtClean="0">
                <a:latin typeface="Times New Roman" pitchFamily="18" charset="0"/>
                <a:cs typeface="Times New Roman" pitchFamily="18" charset="0"/>
              </a:rPr>
              <a:t>Κατάρτιση λογιστικών καταστάσεων</a:t>
            </a:r>
            <a:endParaRPr lang="el-GR" sz="3000" b="1" dirty="0">
              <a:latin typeface="Times New Roman" pitchFamily="18" charset="0"/>
              <a:cs typeface="Times New Roman" pitchFamily="18" charset="0"/>
            </a:endParaRPr>
          </a:p>
        </p:txBody>
      </p:sp>
      <p:sp>
        <p:nvSpPr>
          <p:cNvPr id="6" name="5 - Ορθογώνιο"/>
          <p:cNvSpPr/>
          <p:nvPr/>
        </p:nvSpPr>
        <p:spPr>
          <a:xfrm>
            <a:off x="642910" y="1714488"/>
            <a:ext cx="7858180" cy="3970318"/>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Σε τακτά χρονικά διαστήματα, ο λογιστής, με τη χρήση των χρηματοοικονομικών δεδομένων που έχουν καταγραφεί στα βιβλία, προετοιμάζει τις καταστάσεις που δείχνουν την οικονομική θέση της λογιστικής μονάδας και τα αποτελέσματα από τις δραστηριότητές της. </a:t>
            </a:r>
          </a:p>
          <a:p>
            <a:pPr algn="just"/>
            <a:r>
              <a:rPr lang="el-GR" sz="2800" dirty="0" smtClean="0">
                <a:latin typeface="Times New Roman" pitchFamily="18" charset="0"/>
                <a:cs typeface="Times New Roman" pitchFamily="18" charset="0"/>
              </a:rPr>
              <a:t>Οι καταστάσεις αυτές δίνουν σημαντικές πληροφορίες σε όλους τους ενδιαφερόμενους.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000" b="1" dirty="0" smtClean="0">
                <a:latin typeface="Times New Roman" pitchFamily="18" charset="0"/>
                <a:cs typeface="Times New Roman" pitchFamily="18" charset="0"/>
              </a:rPr>
              <a:t>Διαδικασίες ελέγχου</a:t>
            </a:r>
            <a:endParaRPr lang="el-GR" sz="3000" b="1" dirty="0">
              <a:latin typeface="Times New Roman" pitchFamily="18" charset="0"/>
              <a:cs typeface="Times New Roman" pitchFamily="18" charset="0"/>
            </a:endParaRPr>
          </a:p>
        </p:txBody>
      </p:sp>
      <p:sp>
        <p:nvSpPr>
          <p:cNvPr id="6" name="5 - Ορθογώνιο"/>
          <p:cNvSpPr/>
          <p:nvPr/>
        </p:nvSpPr>
        <p:spPr>
          <a:xfrm>
            <a:off x="642910" y="1714488"/>
            <a:ext cx="7858180" cy="3970318"/>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Η διαδικασία ελέγχου είναι η εργασία εξέτασης των λογιστικών βιβλίων και των λογιστικών καταστάσεων ώστε να διαπιστωθούν και να διορθωθούν πιθανά λάθη και παραλείψεις που προέκυψαν με ή χωρίς πρόθεση, ώστε να διαβεβαιωθεί προς όλους τους χρήστες ότι οι καταστάσεις είναι καταρτισμένες σύμφωνα με όλες τις αποδεκτές αρχές και κανόνες της λογιστικής.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000" b="1" dirty="0" smtClean="0">
                <a:latin typeface="Times New Roman" pitchFamily="18" charset="0"/>
                <a:cs typeface="Times New Roman" pitchFamily="18" charset="0"/>
              </a:rPr>
              <a:t>Προσδιορισμός φόρων</a:t>
            </a:r>
            <a:endParaRPr lang="el-GR" sz="3000" b="1" dirty="0">
              <a:latin typeface="Times New Roman" pitchFamily="18" charset="0"/>
              <a:cs typeface="Times New Roman" pitchFamily="18" charset="0"/>
            </a:endParaRPr>
          </a:p>
        </p:txBody>
      </p:sp>
      <p:sp>
        <p:nvSpPr>
          <p:cNvPr id="6" name="5 - Ορθογώνιο"/>
          <p:cNvSpPr/>
          <p:nvPr/>
        </p:nvSpPr>
        <p:spPr>
          <a:xfrm>
            <a:off x="642910" y="1714488"/>
            <a:ext cx="7858180" cy="2246769"/>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Η εργασία του προσδιορισμού των φόρων προϋποθέτει από τα μέλη των λογιστηρίων τη μελέτη των διατάξεων της φορολογικής νομοθεσίας.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000" b="1" dirty="0" smtClean="0">
                <a:latin typeface="Times New Roman" pitchFamily="18" charset="0"/>
                <a:cs typeface="Times New Roman" pitchFamily="18" charset="0"/>
              </a:rPr>
              <a:t>Κατάρτιση προϋπολογισμών</a:t>
            </a:r>
            <a:endParaRPr lang="el-GR" sz="3000" b="1" dirty="0">
              <a:latin typeface="Times New Roman" pitchFamily="18" charset="0"/>
              <a:cs typeface="Times New Roman" pitchFamily="18" charset="0"/>
            </a:endParaRPr>
          </a:p>
        </p:txBody>
      </p:sp>
      <p:sp>
        <p:nvSpPr>
          <p:cNvPr id="6" name="5 - Ορθογώνιο"/>
          <p:cNvSpPr/>
          <p:nvPr/>
        </p:nvSpPr>
        <p:spPr>
          <a:xfrm>
            <a:off x="642910" y="1714488"/>
            <a:ext cx="7858180" cy="2246769"/>
          </a:xfrm>
          <a:prstGeom prst="rect">
            <a:avLst/>
          </a:prstGeom>
        </p:spPr>
        <p:txBody>
          <a:bodyPr wrap="square">
            <a:spAutoFit/>
          </a:bodyPr>
          <a:lstStyle/>
          <a:p>
            <a:pPr algn="just"/>
            <a:endParaRPr lang="el-GR" sz="2800" dirty="0" smtClean="0">
              <a:latin typeface="Times New Roman" pitchFamily="18" charset="0"/>
              <a:cs typeface="Times New Roman" pitchFamily="18" charset="0"/>
            </a:endParaRPr>
          </a:p>
          <a:p>
            <a:pPr algn="just"/>
            <a:r>
              <a:rPr lang="el-GR" sz="2800" dirty="0" smtClean="0">
                <a:latin typeface="Times New Roman" pitchFamily="18" charset="0"/>
                <a:cs typeface="Times New Roman" pitchFamily="18" charset="0"/>
              </a:rPr>
              <a:t>Η προετοιμασία των προϋπολογισμών είναι μια εργασία που απαιτεί γνώσεις Λογιστικής και γι’ αυτό το λόγο ο λογιστής είναι απαραίτητος στην κατάρτιση του προϋπολογισμού.</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895</TotalTime>
  <Words>1411</Words>
  <Application>Microsoft Office PowerPoint</Application>
  <PresentationFormat>On-screen Show (4:3)</PresentationFormat>
  <Paragraphs>156</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Flow</vt:lpstr>
      <vt:lpstr>Η Έννοια της Λογιστικής</vt:lpstr>
      <vt:lpstr>Σκοπός λογιστικής</vt:lpstr>
      <vt:lpstr>Ποιοι χρησιμοποιούν τις λογιστικές πληροφορίες</vt:lpstr>
      <vt:lpstr>ΧΡΗΣΙΜΟΤΗΤΑ ΤΗΣ ΛΟΓΙΣΤΙΚΗΣ</vt:lpstr>
      <vt:lpstr>Επιλογή λογιστικού συστήματος</vt:lpstr>
      <vt:lpstr>Κατάρτιση λογιστικών καταστάσεων</vt:lpstr>
      <vt:lpstr>Διαδικασίες ελέγχου</vt:lpstr>
      <vt:lpstr>Προσδιορισμός φόρων</vt:lpstr>
      <vt:lpstr>Κατάρτιση προϋπολογισμών</vt:lpstr>
      <vt:lpstr>Κοστολόγηση</vt:lpstr>
      <vt:lpstr>Κατηγορίες οικονομικών μονάδων</vt:lpstr>
      <vt:lpstr>Έννοια της οντότητας</vt:lpstr>
      <vt:lpstr>Διάκριση οικονομικών μονάδων ανάλογα με την ιδιότητα του φορέα</vt:lpstr>
      <vt:lpstr>Ατομική επιχείρηση</vt:lpstr>
      <vt:lpstr>Ομόρρυθμη Εταιρεία (Ο.Ε.)</vt:lpstr>
      <vt:lpstr>Εταιρεία περιορισμένης ευθύνης (Ε.Π.Ε.)</vt:lpstr>
      <vt:lpstr>Ανώνυμη Εταιρεία (Α.Ε.)</vt:lpstr>
      <vt:lpstr>Ιδιωτική κεφαλαιουχική εταιρεία (Ι.Κ.Ε.)</vt:lpstr>
      <vt:lpstr>Συνεταιρισμός</vt:lpstr>
      <vt:lpstr>Διάκριση οικονομικών μονάδων ανάλογα με το μέγεθος της οντότητας</vt:lpstr>
      <vt:lpstr>Καθορισμός μεγέθους οντοτήτων</vt:lpstr>
      <vt:lpstr>Πολύ μικρές οντότητες</vt:lpstr>
      <vt:lpstr>Μικρές οντότητες</vt:lpstr>
      <vt:lpstr>Μεσαίες οντότητες</vt:lpstr>
      <vt:lpstr>Μεγάλες οντότητες</vt:lpstr>
      <vt:lpstr>     Τα πλεονεκτήματα των μεγάλων έναντι των μικρών επιχειρήσεων </vt:lpstr>
      <vt:lpstr>Τα πλεονεκτήματα των μικρών έναντι των μεγάλων επιχειρήσεων</vt:lpstr>
      <vt:lpstr>  Ένταξη των επιχειρήσεων σε κατηγορία τηρήσεως βιβλίων</vt:lpstr>
      <vt:lpstr>Διαχειριστική χρήση ή περίοδος</vt:lpstr>
      <vt:lpstr>Ποιοι είναι οι εσωτερικοί χρήστες των λογιστικών πληροφοριών</vt:lpstr>
      <vt:lpstr>Ποιοι είναι οι εξωτερικοί χρήστες των λογιστικών πληροφοριών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ΔΗΜΗΤΡΗΣ</dc:creator>
  <cp:lastModifiedBy> Katerina</cp:lastModifiedBy>
  <cp:revision>116</cp:revision>
  <dcterms:created xsi:type="dcterms:W3CDTF">2015-02-19T07:08:56Z</dcterms:created>
  <dcterms:modified xsi:type="dcterms:W3CDTF">2019-03-28T13:51:36Z</dcterms:modified>
</cp:coreProperties>
</file>