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306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302" r:id="rId41"/>
    <p:sldId id="294" r:id="rId42"/>
    <p:sldId id="303" r:id="rId43"/>
    <p:sldId id="295" r:id="rId44"/>
    <p:sldId id="305" r:id="rId45"/>
    <p:sldId id="296" r:id="rId46"/>
    <p:sldId id="304" r:id="rId4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5/12/2018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5/12/2018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5/12/2018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5/12/2018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5/12/2018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5/12/2018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5/12/2018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5/12/2018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5/12/2018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5/12/2018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5/12/2018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5/12/2018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mmer.com/" TargetMode="External"/><Relationship Id="rId2" Type="http://schemas.openxmlformats.org/officeDocument/2006/relationships/hyperlink" Target="http://www.jivesoftware.com/products-solutions/jiv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57224" y="142852"/>
            <a:ext cx="7772400" cy="321471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ΠΜΣ «Διοίκηση Επιχειρήσεων με κατεύθυνση Πληροφοριακά Συστήματα Διοίκησης»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Πληροφοριακά Συστήματα Διοίκησης</a:t>
            </a:r>
          </a:p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Μάθημα</a:t>
            </a:r>
          </a:p>
          <a:p>
            <a:r>
              <a:rPr lang="el-GR" dirty="0" smtClean="0"/>
              <a:t>«</a:t>
            </a:r>
            <a:r>
              <a:rPr lang="el-GR" b="1" dirty="0" smtClean="0"/>
              <a:t>Εισαγωγή στα πληροφοριακά συστήματα διοίκησης»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Μια επιχείρηση είναι ένα σύνολο από ανθρώπους και άλλους εγκατεστημένους πόρους με σκοπό την</a:t>
            </a:r>
            <a:r>
              <a:rPr lang="en-US" dirty="0" smtClean="0"/>
              <a:t> </a:t>
            </a:r>
            <a:r>
              <a:rPr lang="el-GR" dirty="0" smtClean="0"/>
              <a:t>επίτευξη συγκεκριμένων στόχων. </a:t>
            </a:r>
            <a:endParaRPr lang="en-US" dirty="0" smtClean="0"/>
          </a:p>
          <a:p>
            <a:r>
              <a:rPr lang="el-GR" dirty="0" smtClean="0"/>
              <a:t>Ο κύριος στόχος για έναν κερδοσκοπικό οργανισμό είναι να μεγιστοποιήσει</a:t>
            </a:r>
            <a:r>
              <a:rPr lang="en-US" dirty="0" smtClean="0"/>
              <a:t> </a:t>
            </a:r>
            <a:r>
              <a:rPr lang="el-GR" dirty="0" smtClean="0"/>
              <a:t>την αξία των μετοχών, με την οποία συνήθως αποτιμάται η αξία της επιχείρησης. </a:t>
            </a:r>
            <a:endParaRPr lang="en-US" dirty="0" smtClean="0"/>
          </a:p>
          <a:p>
            <a:r>
              <a:rPr lang="el-GR" dirty="0" smtClean="0"/>
              <a:t>Μη κερδοσκοπικοί οργανισμοί περιλαμβάνουν κοινωνικές ομάδες, θρησκευτικές ομάδες, πανεπιστήμια και άλλους οργανισμούς που δεν έχουν για στόχο τους το κέρδος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Επιχειρήσεις, οργανισμοί και πληροφοριακά συστήματα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κύριος στόχος για έναν κερδοσκοπικό οργανισμό είναι να μεγιστοποιήσει</a:t>
            </a:r>
            <a:r>
              <a:rPr lang="en-US" dirty="0" smtClean="0"/>
              <a:t> </a:t>
            </a:r>
            <a:r>
              <a:rPr lang="el-GR" dirty="0" smtClean="0"/>
              <a:t>την αξία των μετοχών, με την οποία συνήθως αποτιμάται η αξία της επιχείρησης. </a:t>
            </a:r>
            <a:endParaRPr lang="en-US" dirty="0" smtClean="0"/>
          </a:p>
          <a:p>
            <a:r>
              <a:rPr lang="el-GR" dirty="0" smtClean="0"/>
              <a:t>Μη κερδοσκοπικοί οργανισμοί περιλαμβάνουν κοινωνικές ομάδες, θρησκευτικές ομάδες, πανεπιστήμια και άλλους οργανισμούς που δεν έχουν για στόχο τους το κέρδος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Κερδοσκοπικός οργανισμός</a:t>
            </a: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Έχει εισόδους, μηχανισμούς επεξεργασίας, εξόδους και ανατροφοδότηση. </a:t>
            </a:r>
            <a:endParaRPr lang="en-US" dirty="0" smtClean="0"/>
          </a:p>
          <a:p>
            <a:r>
              <a:rPr lang="el-GR" dirty="0" smtClean="0"/>
              <a:t>Χρησιμοποιεί χρήματα, ανθρώπους, πρώτες ύλες, μηχανές και</a:t>
            </a:r>
            <a:r>
              <a:rPr lang="en-US" dirty="0" smtClean="0"/>
              <a:t> </a:t>
            </a:r>
            <a:r>
              <a:rPr lang="el-GR" dirty="0" smtClean="0"/>
              <a:t>άλλον εξοπλισμό, δεδομένα, πληροφορίες και </a:t>
            </a:r>
            <a:r>
              <a:rPr lang="el-GR" b="1" dirty="0" smtClean="0"/>
              <a:t>παίρνει αποφάσεις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Ένας οργανισμός είναι ένα σύστημα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481328"/>
            <a:ext cx="8472518" cy="4525963"/>
          </a:xfrm>
        </p:spPr>
        <p:txBody>
          <a:bodyPr>
            <a:normAutofit/>
          </a:bodyPr>
          <a:lstStyle/>
          <a:p>
            <a:r>
              <a:rPr lang="el-GR" dirty="0" smtClean="0"/>
              <a:t>Οι </a:t>
            </a:r>
            <a:r>
              <a:rPr lang="el-GR" b="1" dirty="0" smtClean="0"/>
              <a:t>πόροι </a:t>
            </a:r>
            <a:r>
              <a:rPr lang="el-GR" dirty="0" smtClean="0"/>
              <a:t>του συστήματος μέχρι να φτάσουν στις ε</a:t>
            </a:r>
            <a:r>
              <a:rPr lang="el-GR" b="1" dirty="0" smtClean="0"/>
              <a:t>ξόδους</a:t>
            </a:r>
            <a:r>
              <a:rPr lang="el-GR" dirty="0" smtClean="0"/>
              <a:t> περνούν από μια </a:t>
            </a:r>
            <a:r>
              <a:rPr lang="el-GR" b="1" dirty="0" smtClean="0"/>
              <a:t>σειρά διαδικασιών</a:t>
            </a:r>
            <a:r>
              <a:rPr lang="el-GR" dirty="0" smtClean="0"/>
              <a:t>, οι οποίες μετασχηματίζουν τους πόρους και δημιουργούν προϊόντα ή υπηρεσίες.</a:t>
            </a:r>
          </a:p>
          <a:p>
            <a:r>
              <a:rPr lang="el-GR" dirty="0" smtClean="0"/>
              <a:t>Οι διαδοχικές αυτές διαδικασίες σχηματίζουν μια </a:t>
            </a:r>
            <a:r>
              <a:rPr lang="el-GR" b="1" dirty="0" smtClean="0"/>
              <a:t>αλυσίδα αξίας </a:t>
            </a:r>
            <a:r>
              <a:rPr lang="el-GR" dirty="0" smtClean="0"/>
              <a:t>(</a:t>
            </a:r>
            <a:r>
              <a:rPr lang="el-GR" dirty="0" err="1" smtClean="0"/>
              <a:t>value</a:t>
            </a:r>
            <a:r>
              <a:rPr lang="el-GR" dirty="0" smtClean="0"/>
              <a:t> </a:t>
            </a:r>
            <a:r>
              <a:rPr lang="el-GR" dirty="0" err="1" smtClean="0"/>
              <a:t>chain</a:t>
            </a:r>
            <a:r>
              <a:rPr lang="el-GR" dirty="0" smtClean="0"/>
              <a:t>) </a:t>
            </a:r>
            <a:r>
              <a:rPr lang="el-GR" dirty="0" err="1" smtClean="0"/>
              <a:t>Michael</a:t>
            </a:r>
            <a:r>
              <a:rPr lang="el-GR" dirty="0" smtClean="0"/>
              <a:t> </a:t>
            </a:r>
            <a:r>
              <a:rPr lang="el-GR" dirty="0" err="1" smtClean="0"/>
              <a:t>Porter</a:t>
            </a:r>
            <a:r>
              <a:rPr lang="el-GR" dirty="0" smtClean="0"/>
              <a:t> (1985)</a:t>
            </a: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Αλυσίδα αξίας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481328"/>
            <a:ext cx="8472518" cy="4525963"/>
          </a:xfrm>
        </p:spPr>
        <p:txBody>
          <a:bodyPr>
            <a:normAutofit/>
          </a:bodyPr>
          <a:lstStyle/>
          <a:p>
            <a:r>
              <a:rPr lang="el-GR" dirty="0" smtClean="0"/>
              <a:t>Δύο στοιχεία-κλειδιά</a:t>
            </a:r>
          </a:p>
          <a:p>
            <a:r>
              <a:rPr lang="el-GR" dirty="0" smtClean="0"/>
              <a:t>Διαχείριση της εφοδιαστικής αλυσίδας (</a:t>
            </a:r>
            <a:r>
              <a:rPr lang="el-GR" dirty="0" err="1" smtClean="0"/>
              <a:t>supply</a:t>
            </a:r>
            <a:r>
              <a:rPr lang="el-GR" dirty="0" smtClean="0"/>
              <a:t> </a:t>
            </a:r>
            <a:r>
              <a:rPr lang="el-GR" dirty="0" err="1" smtClean="0"/>
              <a:t>chain</a:t>
            </a:r>
            <a:r>
              <a:rPr lang="el-GR" dirty="0" smtClean="0"/>
              <a:t>)</a:t>
            </a:r>
          </a:p>
          <a:p>
            <a:r>
              <a:rPr lang="el-GR" dirty="0" smtClean="0"/>
              <a:t>Διαχείριση των σχέσεων με τους πελάτες.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Διαχείριση της αλυσίδας αξίας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57718"/>
          </a:xfrm>
        </p:spPr>
        <p:txBody>
          <a:bodyPr>
            <a:normAutofit/>
          </a:bodyPr>
          <a:lstStyle/>
          <a:p>
            <a:r>
              <a:rPr lang="el-GR" dirty="0" smtClean="0"/>
              <a:t>Προσδιορίζει ποιες προμήθειες χρειάζονται και σε ποιες ποσότητες </a:t>
            </a:r>
          </a:p>
          <a:p>
            <a:r>
              <a:rPr lang="el-GR" dirty="0" smtClean="0"/>
              <a:t>Συμβάλλει στη μετατροπή των προμηθειών σε ολοκληρωμένα προϊόντα και υπηρεσίες</a:t>
            </a:r>
          </a:p>
          <a:p>
            <a:r>
              <a:rPr lang="el-GR" dirty="0" smtClean="0"/>
              <a:t>Ορίζει τον τρόπο αποστολής των προϊόντων. </a:t>
            </a:r>
          </a:p>
          <a:p>
            <a:r>
              <a:rPr lang="el-GR" dirty="0" smtClean="0"/>
              <a:t>Πώς θα γίνει ο προγραμματισμός, η επίβλεψη και ο έλεγχος προϊόντων και υπηρεσιών.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Διαχείριση εφοδιαστικής αλυσίδας (</a:t>
            </a:r>
            <a:r>
              <a:rPr lang="el-GR" dirty="0" err="1" smtClean="0"/>
              <a:t>logistics</a:t>
            </a:r>
            <a:r>
              <a:rPr lang="el-GR" dirty="0" smtClean="0"/>
              <a:t> </a:t>
            </a:r>
            <a:r>
              <a:rPr lang="el-GR" dirty="0" err="1" smtClean="0"/>
              <a:t>management</a:t>
            </a:r>
            <a:r>
              <a:rPr lang="el-GR" dirty="0" smtClean="0"/>
              <a:t>) 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3935613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Προώθησης</a:t>
            </a:r>
            <a:r>
              <a:rPr lang="en-US" dirty="0" smtClean="0"/>
              <a:t> </a:t>
            </a:r>
            <a:r>
              <a:rPr lang="el-GR" dirty="0" smtClean="0"/>
              <a:t>των πωλήσεων, της διαφήμισης, και την εξυπηρέτηση μετά τις πωλήσεις. </a:t>
            </a:r>
            <a:endParaRPr lang="en-US" dirty="0" smtClean="0"/>
          </a:p>
          <a:p>
            <a:r>
              <a:rPr lang="el-GR" dirty="0" smtClean="0"/>
              <a:t>Βοηθούν στη συλλογή των δεδομένων των πελατών, στην επαφή με τους πελάτες και στην πώληση προϊόντων και υπηρεσιών </a:t>
            </a:r>
          </a:p>
          <a:p>
            <a:r>
              <a:rPr lang="el-GR" dirty="0" smtClean="0"/>
              <a:t>Χρησιμοποιείται ποικιλία από πηγές πληροφοριών, όπως </a:t>
            </a:r>
            <a:r>
              <a:rPr lang="el-GR" b="1" dirty="0" smtClean="0"/>
              <a:t>διαδικτυακές συνήθειες, πληροφορίες από τα καταστήματα λιανικής</a:t>
            </a:r>
            <a:r>
              <a:rPr lang="el-GR" dirty="0" smtClean="0"/>
              <a:t>, έρευνες αγοράς</a:t>
            </a:r>
          </a:p>
          <a:p>
            <a:r>
              <a:rPr lang="el-GR" dirty="0" smtClean="0"/>
              <a:t>Να προσδιοριστεί το </a:t>
            </a:r>
            <a:r>
              <a:rPr lang="el-GR" b="1" dirty="0" smtClean="0"/>
              <a:t>προφίλ των πελατών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Τα προγράμματα διαχείρισης πελατειακών σχέσεων (</a:t>
            </a:r>
            <a:r>
              <a:rPr lang="en-US" dirty="0" err="1" smtClean="0"/>
              <a:t>C</a:t>
            </a:r>
            <a:r>
              <a:rPr lang="el-GR" dirty="0" err="1" smtClean="0"/>
              <a:t>ustomer</a:t>
            </a:r>
            <a:r>
              <a:rPr lang="el-GR" dirty="0" smtClean="0"/>
              <a:t> </a:t>
            </a:r>
            <a:r>
              <a:rPr lang="en-US" dirty="0" err="1" smtClean="0"/>
              <a:t>R</a:t>
            </a:r>
            <a:r>
              <a:rPr lang="el-GR" dirty="0" err="1" smtClean="0"/>
              <a:t>elationship</a:t>
            </a:r>
            <a:r>
              <a:rPr lang="el-GR" dirty="0" smtClean="0"/>
              <a:t> </a:t>
            </a:r>
            <a:r>
              <a:rPr lang="en-US" dirty="0" err="1" smtClean="0"/>
              <a:t>M</a:t>
            </a:r>
            <a:r>
              <a:rPr lang="el-GR" dirty="0" err="1" smtClean="0"/>
              <a:t>anagement</a:t>
            </a:r>
            <a:r>
              <a:rPr lang="el-GR" dirty="0" smtClean="0"/>
              <a:t> </a:t>
            </a:r>
            <a:r>
              <a:rPr lang="en-US" dirty="0" smtClean="0"/>
              <a:t>CRM</a:t>
            </a:r>
            <a:r>
              <a:rPr lang="el-GR" dirty="0" smtClean="0"/>
              <a:t>)</a:t>
            </a:r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/>
          <a:lstStyle/>
          <a:p>
            <a:r>
              <a:rPr lang="el-GR" dirty="0" smtClean="0"/>
              <a:t>«κάθε αυτόνομη λογική οντότητα που μαζί με τα συστατικά της στοιχεία έχει έναν ρόλο και είναι υπεύθυνη για τη διεκπεραίωση ενός συγκεκριμένου έργου ή υπηρεσίας»</a:t>
            </a:r>
          </a:p>
          <a:p>
            <a:endParaRPr lang="el-GR" dirty="0" smtClean="0"/>
          </a:p>
          <a:p>
            <a:r>
              <a:rPr lang="el-GR" dirty="0" smtClean="0"/>
              <a:t>Μπορεί να είναι το τμήμα πωλήσεων, το τμήμα συντήρησης, το τμήμα οικονομικής διαχείρισης, το τμήμα παραγωγής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Οργανωτικές δομές επιχειρήσεων και τύποι τους</a:t>
            </a: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Στοιχεία μιας μονάδας να είναι το προσωπικό της, η υλικοτεχνική της υποδομή, οι διαδικασίες εσωτερικής οργάνωσης που έχει, οι οικονομικοί πόροι και οι πρώτες ύλες που έχει στη διάθεσή της. </a:t>
            </a:r>
          </a:p>
          <a:p>
            <a:endParaRPr lang="el-GR" dirty="0" smtClean="0"/>
          </a:p>
          <a:p>
            <a:r>
              <a:rPr lang="el-GR" dirty="0" err="1" smtClean="0"/>
              <a:t>Ταυτοποιείται</a:t>
            </a:r>
            <a:r>
              <a:rPr lang="el-GR" dirty="0" smtClean="0"/>
              <a:t> με βάση το προσωπικό</a:t>
            </a:r>
          </a:p>
          <a:p>
            <a:pPr>
              <a:buNone/>
            </a:pPr>
            <a:r>
              <a:rPr lang="el-GR" dirty="0" smtClean="0"/>
              <a:t>της ή με βάση τον ρόλο της στην επιχείρηση.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Στοιχεία μιας μονάδας</a:t>
            </a:r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 smtClean="0"/>
              <a:t>Παραδοσιακή οργανωτική δομή - Διοικητική πυραμίδα.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0889" y="1481138"/>
            <a:ext cx="758222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9927"/>
          </a:xfrm>
        </p:spPr>
        <p:txBody>
          <a:bodyPr>
            <a:normAutofit fontScale="77500" lnSpcReduction="20000"/>
          </a:bodyPr>
          <a:lstStyle/>
          <a:p>
            <a:r>
              <a:rPr lang="el-GR" i="1" dirty="0" smtClean="0"/>
              <a:t>Αβεβαιότητα</a:t>
            </a:r>
          </a:p>
          <a:p>
            <a:pPr lvl="1"/>
            <a:r>
              <a:rPr lang="el-GR" dirty="0" smtClean="0"/>
              <a:t>μεταβολές στο οικονομικό κλίμα</a:t>
            </a:r>
          </a:p>
          <a:p>
            <a:pPr lvl="1"/>
            <a:r>
              <a:rPr lang="el-GR" sz="2400" dirty="0" smtClean="0"/>
              <a:t>απουσία σχεδιασμού και η έλλειψη οράματος</a:t>
            </a:r>
          </a:p>
          <a:p>
            <a:pPr lvl="1"/>
            <a:endParaRPr lang="el-GR" sz="2400" dirty="0" smtClean="0"/>
          </a:p>
          <a:p>
            <a:r>
              <a:rPr lang="el-GR" i="1" dirty="0" smtClean="0"/>
              <a:t>Ανταγωνισμός</a:t>
            </a:r>
          </a:p>
          <a:p>
            <a:pPr lvl="1"/>
            <a:r>
              <a:rPr lang="el-GR" sz="2400" dirty="0" smtClean="0"/>
              <a:t>επιβιώνουν μόνο οι καλύτερες επιχειρήσεις </a:t>
            </a:r>
          </a:p>
          <a:p>
            <a:pPr lvl="1"/>
            <a:r>
              <a:rPr lang="el-GR" sz="2400" dirty="0" smtClean="0"/>
              <a:t>τα περιθώρια κέρδους μειώνονται</a:t>
            </a:r>
          </a:p>
          <a:p>
            <a:pPr lvl="1"/>
            <a:endParaRPr lang="el-GR" sz="2400" dirty="0" smtClean="0"/>
          </a:p>
          <a:p>
            <a:r>
              <a:rPr lang="el-GR" i="1" dirty="0" smtClean="0"/>
              <a:t>Στελέχωση της επιχείρησης</a:t>
            </a:r>
          </a:p>
          <a:p>
            <a:pPr lvl="1"/>
            <a:r>
              <a:rPr lang="el-GR" sz="2400" dirty="0" smtClean="0"/>
              <a:t>Υψηλή εξειδίκευση, καλές σπουδές, γνώσεις πληροφορικής, ικανότητα επίλυσης προβλημάτων</a:t>
            </a:r>
          </a:p>
          <a:p>
            <a:pPr lvl="1"/>
            <a:endParaRPr lang="el-GR" sz="2400" dirty="0" smtClean="0"/>
          </a:p>
          <a:p>
            <a:r>
              <a:rPr lang="el-GR" i="1" dirty="0" smtClean="0"/>
              <a:t>Νέα μοντέλα προσέγγισης του πελάτη</a:t>
            </a:r>
          </a:p>
          <a:p>
            <a:pPr lvl="1"/>
            <a:r>
              <a:rPr lang="el-GR" sz="2400" dirty="0" smtClean="0"/>
              <a:t>Τα δίκτυα τηλεπικοινωνιών, οι κινητές συσκευές, τα μέσα κοινωνικής δικτύωσης δίνουν νέες δυνατότητες επαφής</a:t>
            </a:r>
            <a:endParaRPr lang="el-GR" i="1" dirty="0" smtClean="0"/>
          </a:p>
          <a:p>
            <a:endParaRPr lang="el-GR" i="1" dirty="0" smtClean="0"/>
          </a:p>
          <a:p>
            <a:endParaRPr lang="el-GR" b="1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Ζητήματα που αφορούν το σύγχρονο επιχειρηματικό περιβάλλον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 err="1" smtClean="0"/>
              <a:t>Πολυεπίπεδη</a:t>
            </a:r>
            <a:r>
              <a:rPr lang="el-GR" i="1" dirty="0" smtClean="0"/>
              <a:t> παραδοσιακή οργανωτική δομή.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81138"/>
            <a:ext cx="7761792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 err="1" smtClean="0"/>
              <a:t>Ομαδική–εργοκεντρική</a:t>
            </a:r>
            <a:r>
              <a:rPr lang="el-GR" i="1" dirty="0" smtClean="0"/>
              <a:t> οργανωτική δομή:</a:t>
            </a: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177" y="2046095"/>
            <a:ext cx="8544623" cy="352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14282" y="1481328"/>
            <a:ext cx="8715436" cy="4876630"/>
          </a:xfrm>
        </p:spPr>
        <p:txBody>
          <a:bodyPr>
            <a:normAutofit fontScale="92500" lnSpcReduction="10000"/>
          </a:bodyPr>
          <a:lstStyle/>
          <a:p>
            <a:r>
              <a:rPr lang="el-GR" i="1" dirty="0" smtClean="0"/>
              <a:t>Μυστικότητα (</a:t>
            </a:r>
            <a:r>
              <a:rPr lang="en-US" i="1" dirty="0" smtClean="0"/>
              <a:t>privacy)</a:t>
            </a:r>
            <a:endParaRPr lang="el-GR" i="1" dirty="0" smtClean="0"/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l-GR" dirty="0" smtClean="0"/>
              <a:t>Η προστασία της προσωπικής ζωής, των προσωπικών δεδομένων</a:t>
            </a:r>
          </a:p>
          <a:p>
            <a:r>
              <a:rPr lang="el-GR" dirty="0" smtClean="0"/>
              <a:t>«ευαίσθητα προσωπικά δεδομένα» </a:t>
            </a:r>
          </a:p>
          <a:p>
            <a:r>
              <a:rPr lang="el-GR" dirty="0" smtClean="0"/>
              <a:t>Αρχή Προστασίας Δεδομένων Προσωπικού Χαρακτήρα</a:t>
            </a:r>
          </a:p>
          <a:p>
            <a:pPr lvl="1"/>
            <a:r>
              <a:rPr lang="el-GR" dirty="0" smtClean="0"/>
              <a:t>φυλετική ή εθνική του προέλευση</a:t>
            </a:r>
          </a:p>
          <a:p>
            <a:pPr lvl="1"/>
            <a:r>
              <a:rPr lang="el-GR" dirty="0" smtClean="0"/>
              <a:t>πολιτικά του φρονήματα</a:t>
            </a:r>
          </a:p>
          <a:p>
            <a:pPr lvl="1"/>
            <a:r>
              <a:rPr lang="el-GR" dirty="0" smtClean="0"/>
              <a:t>θρησκευτικές ή φιλοσοφικές πεποιθήσεις</a:t>
            </a:r>
          </a:p>
          <a:p>
            <a:pPr lvl="1"/>
            <a:r>
              <a:rPr lang="el-GR" dirty="0" smtClean="0"/>
              <a:t>συμμετοχή του σε συνδικαλιστική οργάνωση</a:t>
            </a:r>
          </a:p>
          <a:p>
            <a:pPr lvl="1"/>
            <a:r>
              <a:rPr lang="el-GR" dirty="0" smtClean="0"/>
              <a:t>υγεία του</a:t>
            </a:r>
          </a:p>
          <a:p>
            <a:pPr lvl="1"/>
            <a:r>
              <a:rPr lang="el-GR" dirty="0" smtClean="0"/>
              <a:t>κοινωνική πρόνοια</a:t>
            </a:r>
          </a:p>
          <a:p>
            <a:pPr lvl="1"/>
            <a:r>
              <a:rPr lang="el-GR" dirty="0" smtClean="0"/>
              <a:t>ερωτική του ζωή</a:t>
            </a:r>
          </a:p>
          <a:p>
            <a:pPr lvl="1"/>
            <a:r>
              <a:rPr lang="el-GR" dirty="0" smtClean="0"/>
              <a:t>ποινικές διώξεις και καταδίκες του</a:t>
            </a: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Ηθική στην κοινωνία της πληροφορίας</a:t>
            </a:r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i="1" dirty="0" smtClean="0"/>
              <a:t>Ακρίβεια πληροφοριών (</a:t>
            </a:r>
            <a:r>
              <a:rPr lang="en-US" i="1" dirty="0" smtClean="0"/>
              <a:t>accuracy)</a:t>
            </a:r>
            <a:endParaRPr lang="el-GR" i="1" dirty="0" smtClean="0"/>
          </a:p>
          <a:p>
            <a:pPr>
              <a:buNone/>
            </a:pPr>
            <a:r>
              <a:rPr lang="el-GR" dirty="0" smtClean="0"/>
              <a:t>	Να μην περιέχουν λάθη, να είναι πλήρεις, επίκαιρες</a:t>
            </a:r>
          </a:p>
          <a:p>
            <a:r>
              <a:rPr lang="el-GR" dirty="0" smtClean="0"/>
              <a:t>Να υπάρχουν διαδικασίες για τον έλεγχο και τη διόρθωσή τους.</a:t>
            </a:r>
          </a:p>
          <a:p>
            <a:r>
              <a:rPr lang="el-GR" dirty="0" smtClean="0"/>
              <a:t>Πρόνοια ώστε να αποφεύγεται αλλοίωση των πληροφοριών από κακόβουλο λογισμικό ή από εξωτερικές κακόβουλες ενέργειες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Ηθική στην κοινωνία της πληροφορίας</a:t>
            </a:r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00594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τα πνευματικά δημιουργήματα είναι δύσκολο να παραχθούν αρχικά αλλά είναι εύκολο να αντιγραφούν και να διαμοιραστούν</a:t>
            </a:r>
          </a:p>
          <a:p>
            <a:r>
              <a:rPr lang="el-GR" dirty="0" smtClean="0"/>
              <a:t>νόμοι οι οποίοι προστατεύουν από την παράνομη αντιγραφή και διακίνηση προϊόντων πνευματικής ιδιοκτησίας (</a:t>
            </a:r>
            <a:r>
              <a:rPr lang="el-GR" dirty="0" err="1" smtClean="0"/>
              <a:t>copyright</a:t>
            </a:r>
            <a:r>
              <a:rPr lang="el-GR" dirty="0" smtClean="0"/>
              <a:t>).</a:t>
            </a:r>
          </a:p>
          <a:p>
            <a:r>
              <a:rPr lang="el-GR" dirty="0" smtClean="0"/>
              <a:t>Το πειρατικό λογισμικό</a:t>
            </a:r>
          </a:p>
          <a:p>
            <a:pPr lvl="1"/>
            <a:r>
              <a:rPr lang="el-GR" dirty="0" smtClean="0"/>
              <a:t>πολλαπλάσια επιζήμιο, δεν υπάρχει εγγύηση για την καλή λειτουργία του και καμία υπεύθυνη υποστήριξη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el-GR" i="1" dirty="0" smtClean="0"/>
              <a:t>Ιδιοκτησία πληροφοριών (</a:t>
            </a:r>
            <a:r>
              <a:rPr lang="el-GR" i="1" dirty="0" err="1" smtClean="0"/>
              <a:t>ownership</a:t>
            </a:r>
            <a:r>
              <a:rPr lang="el-GR" i="1" dirty="0" smtClean="0"/>
              <a:t>) και πνευματικά δικαιώματα (</a:t>
            </a:r>
            <a:r>
              <a:rPr lang="el-GR" i="1" dirty="0" err="1" smtClean="0"/>
              <a:t>property</a:t>
            </a:r>
            <a:r>
              <a:rPr lang="el-GR" i="1" dirty="0" smtClean="0"/>
              <a:t>)</a:t>
            </a:r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τι συμβαίνει εάν ένας εργαζόμενος ο οποίος έχει πρόσβαση σε κρίσιμες πληροφορίες (συμβόλαια με πελάτες, στρατηγικό σχέδιο επιχείρησης) μιας επιχείρησης Α φύγει από αυτή και προσληφθεί σε μια ανταγωνίστρια επιχείρηση Β ?</a:t>
            </a:r>
          </a:p>
          <a:p>
            <a:endParaRPr lang="el-GR" dirty="0" smtClean="0"/>
          </a:p>
          <a:p>
            <a:r>
              <a:rPr lang="el-GR" dirty="0" smtClean="0"/>
              <a:t>ΣΥΜΦΩΝΙΑ ΕΜΠΙΣΤΕΥΤΙΚΟΤΗΤΑΣ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Εμπιστευτικότητα των πληροφοριών</a:t>
            </a: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0519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Ποιοι μπορούν να έχουν πρόσβαση στις πληροφορίες?</a:t>
            </a:r>
          </a:p>
          <a:p>
            <a:r>
              <a:rPr lang="el-GR" dirty="0" smtClean="0"/>
              <a:t>Απαιτεί υλικοτεχνική υποδομή, γνώσεις πληροφορικής και δικαίωμα προσπέλασης</a:t>
            </a:r>
          </a:p>
          <a:p>
            <a:r>
              <a:rPr lang="el-GR" dirty="0" smtClean="0"/>
              <a:t>Η υλικοτεχνική υποδομή κοστίζει και απαξιώνεται γρήγορα</a:t>
            </a:r>
          </a:p>
          <a:p>
            <a:r>
              <a:rPr lang="el-GR" dirty="0" smtClean="0"/>
              <a:t>Βασικές δεξιότητες στη πληροφορική</a:t>
            </a:r>
          </a:p>
          <a:p>
            <a:r>
              <a:rPr lang="el-GR" dirty="0" smtClean="0"/>
              <a:t>Άνθρωποι με ειδικές ανάγκες</a:t>
            </a:r>
          </a:p>
          <a:p>
            <a:r>
              <a:rPr lang="el-GR" dirty="0" smtClean="0"/>
              <a:t>Ασφάλεια των πληροφοριών. Όσοι έχουν πρόσβαση στις πληροφορίες πρέπει να έχουν εξουσιοδότηση.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 smtClean="0"/>
              <a:t>Πρόσβαση στις πληροφορίες (</a:t>
            </a:r>
            <a:r>
              <a:rPr lang="en-US" i="1" dirty="0" smtClean="0"/>
              <a:t>access)</a:t>
            </a:r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εννοούμε διαδικτυακούς τόπους που επιτρέπουν τη δημιουργία δημόσιων ταυτοτήτων για άτομα και σχέσεων ανάμεσά τους. </a:t>
            </a:r>
          </a:p>
          <a:p>
            <a:r>
              <a:rPr lang="el-GR" dirty="0" smtClean="0"/>
              <a:t>Τα μέσα αυτά είναι εφοδιασμένα με πλήθος υπηρεσιών </a:t>
            </a:r>
          </a:p>
          <a:p>
            <a:r>
              <a:rPr lang="el-GR" dirty="0" smtClean="0"/>
              <a:t>την </a:t>
            </a:r>
            <a:r>
              <a:rPr lang="el-GR" dirty="0" err="1" smtClean="0"/>
              <a:t>τηλεσυνάντηση</a:t>
            </a:r>
            <a:r>
              <a:rPr lang="el-GR" dirty="0" smtClean="0"/>
              <a:t> ατόμων, την ανταλλαγή μηνυμάτων, τον διαμοιρασμό και την ανταλλαγή πληροφοριών, εικόνων, βίντεο...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Ηθικά ζητήματα στα μέσα κοινωνικής δικτύωσης</a:t>
            </a:r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 χώρος της προσωπικής ζωής</a:t>
            </a:r>
          </a:p>
          <a:p>
            <a:r>
              <a:rPr lang="el-GR" dirty="0" smtClean="0"/>
              <a:t>Οι επιχειρήσεις φτιάχνουν το προφίλ των ατόμων χωρίς τη συγκατάθεση</a:t>
            </a:r>
          </a:p>
          <a:p>
            <a:r>
              <a:rPr lang="el-GR" dirty="0" smtClean="0"/>
              <a:t>Πλαστές ταυτότητες ατόμων</a:t>
            </a:r>
          </a:p>
          <a:p>
            <a:r>
              <a:rPr lang="el-GR" dirty="0" smtClean="0"/>
              <a:t>Δικαίωμα στη λήθη</a:t>
            </a:r>
          </a:p>
          <a:p>
            <a:r>
              <a:rPr lang="el-GR" dirty="0" smtClean="0"/>
              <a:t>Στα μέσα κοινωνικής δικτύωσης μπορεί να υπάρχουν πολλοί τύποι σχέσης, όπως επαγγελματικοί, γνωριμιών, κοινών ενδιαφερόντων αλλά και </a:t>
            </a:r>
            <a:r>
              <a:rPr lang="el-GR" b="1" dirty="0" smtClean="0"/>
              <a:t>φιλίας</a:t>
            </a:r>
            <a:r>
              <a:rPr lang="el-GR" dirty="0" smtClean="0"/>
              <a:t> (αλλά χιλιάδες φίλους?)</a:t>
            </a:r>
          </a:p>
          <a:p>
            <a:r>
              <a:rPr lang="el-GR" dirty="0" smtClean="0"/>
              <a:t>Εκφοβισμός και  παρενόχληση (</a:t>
            </a:r>
            <a:r>
              <a:rPr lang="el-GR" dirty="0" err="1" smtClean="0"/>
              <a:t>bullying</a:t>
            </a:r>
            <a:r>
              <a:rPr lang="el-GR" dirty="0" smtClean="0"/>
              <a:t>)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Ηθικά ζητήματα στα μέσα κοινωνικής δικτύωσης</a:t>
            </a:r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Tibbr</a:t>
            </a:r>
            <a:r>
              <a:rPr lang="en-US" dirty="0" smtClean="0"/>
              <a:t> (tibbr.com),</a:t>
            </a:r>
            <a:endParaRPr lang="el-GR" dirty="0" smtClean="0"/>
          </a:p>
          <a:p>
            <a:r>
              <a:rPr lang="en-US" dirty="0" smtClean="0"/>
              <a:t> Jive (</a:t>
            </a:r>
            <a:r>
              <a:rPr lang="en-US" dirty="0" smtClean="0">
                <a:hlinkClick r:id="rId2"/>
              </a:rPr>
              <a:t>www.jivesoftware.</a:t>
            </a:r>
            <a:r>
              <a:rPr lang="el-GR" dirty="0" err="1" smtClean="0">
                <a:hlinkClick r:id="rId2"/>
              </a:rPr>
              <a:t>com</a:t>
            </a:r>
            <a:r>
              <a:rPr lang="el-GR" dirty="0" smtClean="0">
                <a:hlinkClick r:id="rId2"/>
              </a:rPr>
              <a:t>/</a:t>
            </a:r>
            <a:r>
              <a:rPr lang="el-GR" dirty="0" err="1" smtClean="0">
                <a:hlinkClick r:id="rId2"/>
              </a:rPr>
              <a:t>products</a:t>
            </a:r>
            <a:r>
              <a:rPr lang="el-GR" dirty="0" smtClean="0">
                <a:hlinkClick r:id="rId2"/>
              </a:rPr>
              <a:t>-</a:t>
            </a:r>
            <a:r>
              <a:rPr lang="el-GR" dirty="0" err="1" smtClean="0">
                <a:hlinkClick r:id="rId2"/>
              </a:rPr>
              <a:t>solutions</a:t>
            </a:r>
            <a:r>
              <a:rPr lang="el-GR" dirty="0" smtClean="0">
                <a:hlinkClick r:id="rId2"/>
              </a:rPr>
              <a:t>/</a:t>
            </a:r>
            <a:r>
              <a:rPr lang="el-GR" dirty="0" err="1" smtClean="0">
                <a:hlinkClick r:id="rId2"/>
              </a:rPr>
              <a:t>jive</a:t>
            </a:r>
            <a:r>
              <a:rPr lang="el-GR" dirty="0" smtClean="0"/>
              <a:t>)</a:t>
            </a:r>
          </a:p>
          <a:p>
            <a:r>
              <a:rPr lang="el-GR" dirty="0" err="1" smtClean="0"/>
              <a:t>Yammer</a:t>
            </a:r>
            <a:r>
              <a:rPr lang="el-GR" dirty="0" smtClean="0"/>
              <a:t> (</a:t>
            </a:r>
            <a:r>
              <a:rPr lang="el-GR" dirty="0" err="1" smtClean="0">
                <a:hlinkClick r:id="rId3"/>
              </a:rPr>
              <a:t>www.jammer.com</a:t>
            </a:r>
            <a:r>
              <a:rPr lang="el-GR" dirty="0" smtClean="0"/>
              <a:t>)</a:t>
            </a:r>
          </a:p>
          <a:p>
            <a:r>
              <a:rPr lang="el-GR" dirty="0" smtClean="0"/>
              <a:t>Εταιρείες που τα χρησιμοποιούν η </a:t>
            </a:r>
            <a:r>
              <a:rPr lang="en-US" dirty="0" smtClean="0"/>
              <a:t>Shell, </a:t>
            </a:r>
            <a:r>
              <a:rPr lang="el-GR" dirty="0" smtClean="0"/>
              <a:t>η </a:t>
            </a:r>
            <a:r>
              <a:rPr lang="en-US" dirty="0" smtClean="0"/>
              <a:t>Nokia, </a:t>
            </a:r>
            <a:r>
              <a:rPr lang="el-GR" dirty="0" smtClean="0"/>
              <a:t>η </a:t>
            </a:r>
            <a:r>
              <a:rPr lang="en-US" dirty="0" smtClean="0"/>
              <a:t>SAS, </a:t>
            </a:r>
            <a:r>
              <a:rPr lang="el-GR" dirty="0" smtClean="0"/>
              <a:t>η </a:t>
            </a:r>
            <a:r>
              <a:rPr lang="en-US" dirty="0" smtClean="0"/>
              <a:t>UBM, </a:t>
            </a:r>
            <a:r>
              <a:rPr lang="el-GR" dirty="0" smtClean="0"/>
              <a:t>η </a:t>
            </a:r>
            <a:r>
              <a:rPr lang="en-US" dirty="0" smtClean="0"/>
              <a:t>Oxford Leadership Academy, </a:t>
            </a:r>
            <a:r>
              <a:rPr lang="el-GR" dirty="0" smtClean="0"/>
              <a:t>η </a:t>
            </a:r>
            <a:r>
              <a:rPr lang="en-US" dirty="0" smtClean="0"/>
              <a:t>Texas</a:t>
            </a:r>
            <a:r>
              <a:rPr lang="el-GR" dirty="0" smtClean="0"/>
              <a:t> </a:t>
            </a:r>
            <a:r>
              <a:rPr lang="en-US" dirty="0" smtClean="0"/>
              <a:t>Instruments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Εταιρικό κοινωνικό δίκτυο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9927"/>
          </a:xfrm>
        </p:spPr>
        <p:txBody>
          <a:bodyPr/>
          <a:lstStyle/>
          <a:p>
            <a:r>
              <a:rPr lang="el-GR" i="1" dirty="0" smtClean="0"/>
              <a:t>Ηθικά διλήμματα</a:t>
            </a:r>
          </a:p>
          <a:p>
            <a:pPr lvl="1"/>
            <a:r>
              <a:rPr lang="el-GR" sz="2400" dirty="0" smtClean="0"/>
              <a:t>διαχείριση των προσωπικών δεδομένων</a:t>
            </a:r>
          </a:p>
          <a:p>
            <a:pPr lvl="1"/>
            <a:r>
              <a:rPr lang="el-GR" sz="2400" dirty="0" smtClean="0"/>
              <a:t> ακρίβεια των πληροφοριών</a:t>
            </a:r>
          </a:p>
          <a:p>
            <a:pPr lvl="1"/>
            <a:r>
              <a:rPr lang="el-GR" sz="2400" dirty="0" smtClean="0"/>
              <a:t>δικαιώματα πρόσβασης στις πληροφορίες</a:t>
            </a:r>
          </a:p>
          <a:p>
            <a:pPr lvl="1"/>
            <a:r>
              <a:rPr lang="el-GR" sz="2400" dirty="0" smtClean="0"/>
              <a:t> δικαιώματα ιδιοκτησίας των πληροφοριών</a:t>
            </a:r>
            <a:endParaRPr lang="el-GR" i="1" dirty="0" smtClean="0"/>
          </a:p>
          <a:p>
            <a:endParaRPr lang="el-GR" dirty="0"/>
          </a:p>
        </p:txBody>
      </p:sp>
      <p:sp>
        <p:nvSpPr>
          <p:cNvPr id="4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Ζητήματα που αφορούν το σύγχρονο επιχειρηματικό περιβάλλον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Μια απρόσεκτη δημοσίευση από μέρους κάποιου εργαζομένου (κάποιος υπάλληλος απαντά προσβλητικά σε αρνητικό σχόλιο πελάτη για την επιχείρηση.)</a:t>
            </a:r>
          </a:p>
          <a:p>
            <a:r>
              <a:rPr lang="el-GR" dirty="0" smtClean="0"/>
              <a:t>Οι επιχειρήσεις μπορούν να μισθώσουν επαγγελματίες για να κάνουν αρνητική διαφήμιση στους ανταγωνιστές τους (</a:t>
            </a:r>
            <a:r>
              <a:rPr lang="el-GR" dirty="0" err="1" smtClean="0"/>
              <a:t>trolls</a:t>
            </a:r>
            <a:r>
              <a:rPr lang="el-GR" dirty="0" smtClean="0"/>
              <a:t>)</a:t>
            </a:r>
          </a:p>
          <a:p>
            <a:r>
              <a:rPr lang="el-GR" dirty="0" smtClean="0"/>
              <a:t>Οι εργοδότες, πριν προβούν σε προσλήψεις, ελέγχουν τους λογαριασμούς κοινωνικής δικτύωσης των εργαζομένων</a:t>
            </a:r>
          </a:p>
          <a:p>
            <a:r>
              <a:rPr lang="el-GR" dirty="0" smtClean="0"/>
              <a:t>Η νομοθεσία δεν ακολουθεί τον ρυθμό εξέλιξης της τεχνολογίας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Προβλήματα στη χρήση των κοινωνικών δικτύων</a:t>
            </a:r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00594"/>
          </a:xfrm>
        </p:spPr>
        <p:txBody>
          <a:bodyPr/>
          <a:lstStyle/>
          <a:p>
            <a:r>
              <a:rPr lang="el-GR" b="1" dirty="0" smtClean="0"/>
              <a:t>Εμπλέκονται πολλές επιστήμες.</a:t>
            </a:r>
          </a:p>
          <a:p>
            <a:r>
              <a:rPr lang="el-GR" dirty="0" smtClean="0"/>
              <a:t>Επιστήμη των υπολογιστών και της πληροφορικής, </a:t>
            </a:r>
          </a:p>
          <a:p>
            <a:r>
              <a:rPr lang="el-GR" dirty="0" smtClean="0"/>
              <a:t>Επιχειρησιακή έρευνα,</a:t>
            </a:r>
          </a:p>
          <a:p>
            <a:r>
              <a:rPr lang="el-GR" dirty="0" smtClean="0"/>
              <a:t>Διοικητική επιστήμη </a:t>
            </a:r>
          </a:p>
          <a:p>
            <a:r>
              <a:rPr lang="el-GR" dirty="0" smtClean="0"/>
              <a:t>Ψυχολογία, </a:t>
            </a:r>
          </a:p>
          <a:p>
            <a:r>
              <a:rPr lang="el-GR" dirty="0" smtClean="0"/>
              <a:t>Κοινωνιολογία, </a:t>
            </a:r>
          </a:p>
          <a:p>
            <a:r>
              <a:rPr lang="el-GR" dirty="0" smtClean="0"/>
              <a:t>Πολιτική επιστήμη</a:t>
            </a:r>
          </a:p>
          <a:p>
            <a:r>
              <a:rPr lang="el-GR" dirty="0" smtClean="0"/>
              <a:t>Οικονομική επιστήμη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Προσεγγίσεις στη μελέτη των πληροφοριακών συστημάτων διοίκησης</a:t>
            </a:r>
            <a:endParaRPr lang="el-G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βάσεις δεδομένων</a:t>
            </a:r>
          </a:p>
          <a:p>
            <a:r>
              <a:rPr lang="el-GR" dirty="0" smtClean="0"/>
              <a:t>Οι αλγόριθμοι</a:t>
            </a:r>
          </a:p>
          <a:p>
            <a:r>
              <a:rPr lang="el-GR" dirty="0" smtClean="0"/>
              <a:t>Οι γλώσσες προγραμματισμού</a:t>
            </a:r>
          </a:p>
          <a:p>
            <a:r>
              <a:rPr lang="el-GR" dirty="0" smtClean="0"/>
              <a:t>Η αρχιτεκτονική συστημάτων.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Περιοχές της πληροφορικής </a:t>
            </a:r>
            <a:endParaRPr lang="el-G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θεωρία παιγνίων,</a:t>
            </a:r>
          </a:p>
          <a:p>
            <a:r>
              <a:rPr lang="el-GR" dirty="0" smtClean="0"/>
              <a:t>Ο γραμμικός προγραμματισμός</a:t>
            </a:r>
          </a:p>
          <a:p>
            <a:r>
              <a:rPr lang="el-GR" dirty="0" smtClean="0"/>
              <a:t>Τεχνικές διαχείρισης έργων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πλευρά της επιχειρησιακής έρευνας</a:t>
            </a:r>
            <a:endParaRPr lang="el-G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Θεωρίες και μοντέλα όπως για τη λήψη αποφάσεων</a:t>
            </a:r>
          </a:p>
          <a:p>
            <a:r>
              <a:rPr lang="el-GR" dirty="0" smtClean="0"/>
              <a:t> Διαχείριση επιχειρησιακών πόρων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πλευρά της διοικητικής επιστήμης</a:t>
            </a:r>
            <a:endParaRPr lang="el-G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χρήση των πληροφοριακών συστημάτων γίνεται από ανθρώπους</a:t>
            </a:r>
          </a:p>
          <a:p>
            <a:r>
              <a:rPr lang="el-GR" dirty="0" smtClean="0"/>
              <a:t> η στάση τους απέναντι στην τεχνολογία εξαρτάται από ψυχολογικούς παράγοντες.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Ψυχολογία</a:t>
            </a:r>
            <a:endParaRPr lang="el-G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εξετάζει τη συμπεριφορά των ατόμων στο πλαίσιο των επιχειρήσεων, αλλά και στο πλαίσιο των μέσων κοινωνικής δικτύωσης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Κοινωνιολογία</a:t>
            </a:r>
            <a:endParaRPr lang="el-G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λήψη αποφάσεων</a:t>
            </a:r>
          </a:p>
          <a:p>
            <a:r>
              <a:rPr lang="el-GR" dirty="0" smtClean="0"/>
              <a:t>Η ηγεσία </a:t>
            </a:r>
          </a:p>
          <a:p>
            <a:r>
              <a:rPr lang="el-GR" dirty="0" smtClean="0"/>
              <a:t>Η κυβερνητική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Πολιτική επιστήμη</a:t>
            </a:r>
            <a:endParaRPr lang="el-G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Βασικός λόγος ανάπτυξης πληροφοριακών συστημάτων είναι η </a:t>
            </a:r>
            <a:r>
              <a:rPr lang="el-GR" b="1" dirty="0" smtClean="0"/>
              <a:t>επίτευξη κέρδους </a:t>
            </a:r>
            <a:r>
              <a:rPr lang="el-GR" dirty="0" smtClean="0"/>
              <a:t>από την πλευρά των επιχειρήσεων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οικονομική επιστήμη</a:t>
            </a:r>
            <a:endParaRPr lang="el-G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 smtClean="0"/>
              <a:t>Μελέτη πληροφοριακών συστημάτων διοίκησης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2123" y="1481138"/>
            <a:ext cx="771975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9927"/>
          </a:xfrm>
        </p:spPr>
        <p:txBody>
          <a:bodyPr>
            <a:normAutofit/>
          </a:bodyPr>
          <a:lstStyle/>
          <a:p>
            <a:r>
              <a:rPr lang="el-GR" i="1" dirty="0" smtClean="0"/>
              <a:t>Διαχείριση κινδύνων </a:t>
            </a:r>
          </a:p>
          <a:p>
            <a:pPr lvl="1"/>
            <a:r>
              <a:rPr lang="el-GR" i="1" dirty="0" smtClean="0"/>
              <a:t>«</a:t>
            </a:r>
            <a:r>
              <a:rPr lang="el-GR" dirty="0" smtClean="0"/>
              <a:t>Ασφάλεια εστί το </a:t>
            </a:r>
            <a:r>
              <a:rPr lang="el-GR" dirty="0" err="1" smtClean="0"/>
              <a:t>προνοείν</a:t>
            </a:r>
            <a:r>
              <a:rPr lang="el-GR" dirty="0" smtClean="0"/>
              <a:t> και </a:t>
            </a:r>
            <a:r>
              <a:rPr lang="el-GR" dirty="0" err="1" smtClean="0"/>
              <a:t>προλαμβάνειν</a:t>
            </a:r>
            <a:r>
              <a:rPr lang="el-GR" dirty="0" smtClean="0"/>
              <a:t>. Το δε </a:t>
            </a:r>
            <a:r>
              <a:rPr lang="el-GR" dirty="0" err="1" smtClean="0"/>
              <a:t>προνοείν</a:t>
            </a:r>
            <a:r>
              <a:rPr lang="el-GR" dirty="0" smtClean="0"/>
              <a:t> και </a:t>
            </a:r>
            <a:r>
              <a:rPr lang="el-GR" dirty="0" err="1" smtClean="0"/>
              <a:t>προλαμβάνειν</a:t>
            </a:r>
            <a:r>
              <a:rPr lang="el-GR" dirty="0" smtClean="0"/>
              <a:t> κρείττον εστί του </a:t>
            </a:r>
            <a:r>
              <a:rPr lang="el-GR" dirty="0" err="1" smtClean="0"/>
              <a:t>θεραπεύειν</a:t>
            </a:r>
            <a:r>
              <a:rPr lang="el-GR" dirty="0" smtClean="0"/>
              <a:t>» - ιπποκράτειος ρήση</a:t>
            </a:r>
            <a:endParaRPr lang="el-GR" i="1" dirty="0" smtClean="0"/>
          </a:p>
          <a:p>
            <a:endParaRPr lang="el-GR" i="1" dirty="0" smtClean="0"/>
          </a:p>
          <a:p>
            <a:r>
              <a:rPr lang="el-GR" i="1" dirty="0" smtClean="0"/>
              <a:t>Έλεγχος χρηματοοικονομικών ροών</a:t>
            </a:r>
          </a:p>
          <a:p>
            <a:pPr lvl="1"/>
            <a:r>
              <a:rPr lang="el-GR" dirty="0" smtClean="0"/>
              <a:t>πολλές μορφές, όπως λογιστικό, πλαστικό χρήμα</a:t>
            </a:r>
            <a:endParaRPr lang="el-GR" sz="2700" i="1" dirty="0" smtClean="0"/>
          </a:p>
          <a:p>
            <a:endParaRPr lang="el-GR" i="1" dirty="0" smtClean="0"/>
          </a:p>
          <a:p>
            <a:endParaRPr lang="el-GR" b="1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Ζητήματα που αφορούν το σύγχρονο επιχειρηματικό περιβάλλον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Αντικείμενα με φυσική υπόσταση, όπως υπολογιστές, εκτυπωτές</a:t>
            </a:r>
          </a:p>
          <a:p>
            <a:r>
              <a:rPr lang="el-GR" dirty="0" smtClean="0"/>
              <a:t>Μαθηματικά μοντέλα, αλγόριθμοι και θεωρίες υπολογισμών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τεχνολογική πλευρά</a:t>
            </a:r>
            <a:endParaRPr lang="el-G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Εξετάζεται η αλληλεπίδραση του ανθρώπου με το πληροφοριακό σύστημα μέσα από τα ψυχολογικά χαρακτηριστικά του ατόμου.</a:t>
            </a:r>
          </a:p>
          <a:p>
            <a:r>
              <a:rPr lang="el-GR" dirty="0" smtClean="0"/>
              <a:t>Εξετάζει τη σχέση ανθρώπου και μηχανής</a:t>
            </a:r>
          </a:p>
          <a:p>
            <a:r>
              <a:rPr lang="el-GR" dirty="0" smtClean="0"/>
              <a:t>Η επίδραση του περιβάλλοντος στη συμπεριφορά του ατόμου.</a:t>
            </a:r>
          </a:p>
          <a:p>
            <a:r>
              <a:rPr lang="el-GR" dirty="0" smtClean="0"/>
              <a:t>Όσο καλή και αν είναι μια τεχνική λύση πρέπει να έχει την αποδοχή των ανθρώπων που τη χρησιμοποιούν για να πετύχει. Διαφορετικά είναι καταδικασμένη σε αποτυχία.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Προσέγγιση συμπεριφοράς</a:t>
            </a:r>
            <a:endParaRPr lang="el-G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Υπάρχουν μηχανήματα και προγράμματα, αλλά, από την άλλη πλευρά, υπάρχουν άνθρωποι</a:t>
            </a:r>
          </a:p>
          <a:p>
            <a:r>
              <a:rPr lang="el-GR" dirty="0" smtClean="0"/>
              <a:t>Τεχνική πλευρά των πληροφοριακών συστημάτων</a:t>
            </a:r>
          </a:p>
          <a:p>
            <a:r>
              <a:rPr lang="el-GR" dirty="0" smtClean="0"/>
              <a:t>Απαιτείται κάποιου είδους κοινωνική οργάνωση</a:t>
            </a:r>
          </a:p>
          <a:p>
            <a:r>
              <a:rPr lang="el-GR" dirty="0" smtClean="0"/>
              <a:t>Εξετάζονται δηλαδή τα φαινόμενα που προκύπτουν ως αποτέλεσμα της δράσης και των δύο παραμέτρων μαζί.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Κοινωνικο</a:t>
            </a:r>
            <a:r>
              <a:rPr lang="el-GR" dirty="0" smtClean="0"/>
              <a:t>-τεχνική προσέγγιση</a:t>
            </a:r>
            <a:endParaRPr lang="el-G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Πρέπει να έχει ως τελικό αποτέλεσμα την </a:t>
            </a:r>
            <a:r>
              <a:rPr lang="el-GR" b="1" dirty="0" smtClean="0"/>
              <a:t>αύξηση της οικονομικής αξίας </a:t>
            </a:r>
            <a:r>
              <a:rPr lang="el-GR" dirty="0" smtClean="0"/>
              <a:t>της επιχείρησης</a:t>
            </a:r>
          </a:p>
          <a:p>
            <a:r>
              <a:rPr lang="el-GR" dirty="0" smtClean="0"/>
              <a:t>Το πληροφοριακό σύστημα είναι </a:t>
            </a:r>
            <a:r>
              <a:rPr lang="el-GR" b="1" dirty="0" smtClean="0"/>
              <a:t>επένδυση</a:t>
            </a:r>
          </a:p>
          <a:p>
            <a:r>
              <a:rPr lang="el-GR" dirty="0" smtClean="0"/>
              <a:t>πρέπει να φέρει οφέλη για την επιχείρηση</a:t>
            </a:r>
          </a:p>
          <a:p>
            <a:pPr lvl="1"/>
            <a:r>
              <a:rPr lang="el-GR" dirty="0" smtClean="0"/>
              <a:t>αύξηση των εσόδων, </a:t>
            </a:r>
          </a:p>
          <a:p>
            <a:pPr lvl="1"/>
            <a:r>
              <a:rPr lang="el-GR" dirty="0" smtClean="0"/>
              <a:t>μείωση των εξόδων,</a:t>
            </a:r>
          </a:p>
          <a:p>
            <a:pPr lvl="1"/>
            <a:r>
              <a:rPr lang="el-GR" dirty="0" smtClean="0"/>
              <a:t>αύξηση της παραγωγικότητας</a:t>
            </a:r>
          </a:p>
          <a:p>
            <a:pPr lvl="1"/>
            <a:r>
              <a:rPr lang="el-GR" dirty="0" smtClean="0"/>
              <a:t>καλύτερη θέση στην αγορά.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Επιχειρηματική προσέγγιση</a:t>
            </a:r>
            <a:endParaRPr lang="el-G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Μοντέλο των πέντε τμημάτων</a:t>
            </a: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34" y="1481138"/>
            <a:ext cx="7286731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33820"/>
          </a:xfrm>
        </p:spPr>
        <p:txBody>
          <a:bodyPr>
            <a:normAutofit/>
          </a:bodyPr>
          <a:lstStyle/>
          <a:p>
            <a:r>
              <a:rPr lang="el-GR" i="1" dirty="0" smtClean="0"/>
              <a:t>Υλικό (</a:t>
            </a:r>
            <a:r>
              <a:rPr lang="en-US" i="1" dirty="0" smtClean="0"/>
              <a:t>hardware)</a:t>
            </a:r>
            <a:endParaRPr lang="el-GR" i="1" dirty="0" smtClean="0"/>
          </a:p>
          <a:p>
            <a:pPr lvl="1"/>
            <a:r>
              <a:rPr lang="el-GR" dirty="0" smtClean="0"/>
              <a:t>αναφερόμαστε στην τεχνολογική υποδομή</a:t>
            </a:r>
            <a:endParaRPr lang="el-GR" i="1" dirty="0" smtClean="0"/>
          </a:p>
          <a:p>
            <a:r>
              <a:rPr lang="el-GR" i="1" dirty="0" smtClean="0"/>
              <a:t>Λογισμικό (</a:t>
            </a:r>
            <a:r>
              <a:rPr lang="en-US" i="1" dirty="0" smtClean="0"/>
              <a:t>software)</a:t>
            </a:r>
            <a:endParaRPr lang="el-GR" i="1" dirty="0" smtClean="0"/>
          </a:p>
          <a:p>
            <a:pPr lvl="1"/>
            <a:r>
              <a:rPr lang="el-GR" dirty="0" smtClean="0"/>
              <a:t>εννοούμε τα προγράμματα του υπολογιστή</a:t>
            </a:r>
            <a:endParaRPr lang="el-GR" i="1" dirty="0" smtClean="0"/>
          </a:p>
          <a:p>
            <a:pPr lvl="1"/>
            <a:r>
              <a:rPr lang="el-GR" dirty="0" smtClean="0"/>
              <a:t>δύο κατηγορίες : λογισμικό συστήματος και το λογισμικό εφαρμογών.</a:t>
            </a:r>
          </a:p>
          <a:p>
            <a:r>
              <a:rPr lang="el-GR" i="1" dirty="0" smtClean="0"/>
              <a:t>Άνθρωποι</a:t>
            </a:r>
          </a:p>
          <a:p>
            <a:pPr lvl="1"/>
            <a:r>
              <a:rPr lang="el-GR" dirty="0" smtClean="0"/>
              <a:t>διακρίνουμε τους χρήστες, </a:t>
            </a:r>
            <a:r>
              <a:rPr lang="el-GR" sz="2400" dirty="0" smtClean="0"/>
              <a:t>μηχανικούς πληροφορικής, τους αναλυτές ή τους διαχειριστές δεδομένων και γενικότερα το τεχνικό προσωπικό, </a:t>
            </a:r>
            <a:r>
              <a:rPr lang="el-GR" dirty="0" smtClean="0"/>
              <a:t>τα διοικητικά στελέχη και τους ιδιοκτήτες.</a:t>
            </a:r>
            <a:endParaRPr lang="el-GR" i="1" dirty="0" smtClean="0"/>
          </a:p>
          <a:p>
            <a:endParaRPr lang="el-GR" i="1" dirty="0" smtClean="0"/>
          </a:p>
          <a:p>
            <a:endParaRPr lang="el-GR" i="1" dirty="0" smtClean="0"/>
          </a:p>
          <a:p>
            <a:endParaRPr lang="el-GR" i="1" dirty="0" smtClean="0"/>
          </a:p>
          <a:p>
            <a:endParaRPr lang="el-GR" i="1" dirty="0" smtClean="0"/>
          </a:p>
          <a:p>
            <a:endParaRPr lang="el-GR" i="1" dirty="0" smtClean="0"/>
          </a:p>
          <a:p>
            <a:endParaRPr lang="el-GR" i="1" dirty="0" smtClean="0"/>
          </a:p>
          <a:p>
            <a:pPr lvl="1"/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Μοντέλο των πέντε τμημάτων</a:t>
            </a:r>
            <a:endParaRPr lang="el-G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33820"/>
          </a:xfrm>
        </p:spPr>
        <p:txBody>
          <a:bodyPr>
            <a:normAutofit/>
          </a:bodyPr>
          <a:lstStyle/>
          <a:p>
            <a:r>
              <a:rPr lang="el-GR" i="1" dirty="0" smtClean="0"/>
              <a:t>Δεδομένα</a:t>
            </a:r>
          </a:p>
          <a:p>
            <a:pPr lvl="1"/>
            <a:r>
              <a:rPr lang="el-GR" sz="2400" dirty="0" smtClean="0"/>
              <a:t>Συλλέγονται, υφίστανται επεξεργασία, εισάγονται στο σύστημα, χρησιμοποιούνται και αποθηκεύονται </a:t>
            </a:r>
          </a:p>
          <a:p>
            <a:r>
              <a:rPr lang="el-GR" i="1" dirty="0" smtClean="0"/>
              <a:t>Διαδικασίες</a:t>
            </a:r>
          </a:p>
          <a:p>
            <a:pPr lvl="1"/>
            <a:r>
              <a:rPr lang="el-GR" dirty="0" smtClean="0"/>
              <a:t>σύνολο από κανόνες, καθορίζουν το πώς αλληλεπιδρούν τα υπόλοιπα συστατικά στοιχεία, επιχειρηματικούς κανόνες</a:t>
            </a:r>
            <a:endParaRPr lang="el-GR" b="1" i="1" dirty="0" smtClean="0"/>
          </a:p>
          <a:p>
            <a:endParaRPr lang="el-GR" i="1" dirty="0" smtClean="0"/>
          </a:p>
          <a:p>
            <a:endParaRPr lang="el-GR" i="1" dirty="0" smtClean="0"/>
          </a:p>
          <a:p>
            <a:endParaRPr lang="el-GR" i="1" dirty="0" smtClean="0"/>
          </a:p>
          <a:p>
            <a:endParaRPr lang="el-GR" i="1" dirty="0" smtClean="0"/>
          </a:p>
          <a:p>
            <a:endParaRPr lang="el-GR" i="1" dirty="0" smtClean="0"/>
          </a:p>
          <a:p>
            <a:endParaRPr lang="el-GR" i="1" dirty="0" smtClean="0"/>
          </a:p>
          <a:p>
            <a:endParaRPr lang="el-GR" i="1" dirty="0" smtClean="0"/>
          </a:p>
          <a:p>
            <a:endParaRPr lang="el-GR" i="1" dirty="0" smtClean="0"/>
          </a:p>
          <a:p>
            <a:endParaRPr lang="el-GR" i="1" dirty="0" smtClean="0"/>
          </a:p>
          <a:p>
            <a:endParaRPr lang="el-GR" i="1" dirty="0" smtClean="0"/>
          </a:p>
          <a:p>
            <a:endParaRPr lang="el-GR" i="1" dirty="0" smtClean="0"/>
          </a:p>
          <a:p>
            <a:endParaRPr lang="el-GR" i="1" dirty="0" smtClean="0"/>
          </a:p>
          <a:p>
            <a:endParaRPr lang="el-GR" i="1" dirty="0" smtClean="0"/>
          </a:p>
          <a:p>
            <a:endParaRPr lang="el-GR" i="1" dirty="0" smtClean="0"/>
          </a:p>
          <a:p>
            <a:pPr lvl="1"/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Μοντέλο των πέντε τμημάτων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857652"/>
          </a:xfrm>
        </p:spPr>
        <p:txBody>
          <a:bodyPr/>
          <a:lstStyle/>
          <a:p>
            <a:r>
              <a:rPr lang="el-GR" i="1" dirty="0" smtClean="0"/>
              <a:t>Ενσωμάτωση των αναδυόμενων αγορών στην ψηφιακή οικονομία</a:t>
            </a:r>
            <a:endParaRPr lang="en-US" i="1" dirty="0" smtClean="0"/>
          </a:p>
          <a:p>
            <a:r>
              <a:rPr lang="el-GR" i="1" dirty="0" smtClean="0"/>
              <a:t>Συνεχής διείσδυση των υπηρεσιών και των προϊόντων πληροφορικής στην καθημερινότητα</a:t>
            </a:r>
          </a:p>
          <a:p>
            <a:pPr lvl="1"/>
            <a:r>
              <a:rPr lang="en-US" dirty="0" smtClean="0"/>
              <a:t>smart phones</a:t>
            </a:r>
            <a:r>
              <a:rPr lang="el-GR" dirty="0" smtClean="0"/>
              <a:t>, </a:t>
            </a:r>
            <a:r>
              <a:rPr lang="en-US" dirty="0" smtClean="0"/>
              <a:t>smart glasses</a:t>
            </a:r>
            <a:r>
              <a:rPr lang="el-GR" dirty="0" smtClean="0"/>
              <a:t>, </a:t>
            </a:r>
            <a:r>
              <a:rPr lang="en-US" dirty="0" smtClean="0"/>
              <a:t>smart watches</a:t>
            </a:r>
          </a:p>
          <a:p>
            <a:r>
              <a:rPr lang="el-GR" i="1" dirty="0" smtClean="0"/>
              <a:t>Νέα επιχειρηματικά μοντέλα με βάση δωρεάν υπηρεσίες (</a:t>
            </a:r>
            <a:r>
              <a:rPr lang="el-GR" i="1" dirty="0" err="1" smtClean="0"/>
              <a:t>free</a:t>
            </a:r>
            <a:r>
              <a:rPr lang="el-GR" i="1" dirty="0" smtClean="0"/>
              <a:t> </a:t>
            </a:r>
            <a:r>
              <a:rPr lang="el-GR" i="1" dirty="0" err="1" smtClean="0"/>
              <a:t>of</a:t>
            </a:r>
            <a:r>
              <a:rPr lang="el-GR" i="1" dirty="0" smtClean="0"/>
              <a:t> </a:t>
            </a:r>
            <a:r>
              <a:rPr lang="el-GR" i="1" dirty="0" err="1" smtClean="0"/>
              <a:t>charge</a:t>
            </a:r>
            <a:r>
              <a:rPr lang="el-GR" i="1" dirty="0" smtClean="0"/>
              <a:t>):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Εξελίξεις στον χώρο των τεχνολογιών πληροφορικής και επικοινωνιών που επηρεάζουν τις επιχειρήσεις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221233"/>
          </a:xfrm>
        </p:spPr>
        <p:txBody>
          <a:bodyPr/>
          <a:lstStyle/>
          <a:p>
            <a:r>
              <a:rPr lang="el-GR" i="1" dirty="0" smtClean="0"/>
              <a:t>Νέες μορφές ηλεκτρονικού εμπορίου (e-</a:t>
            </a:r>
            <a:r>
              <a:rPr lang="el-GR" i="1" dirty="0" err="1" smtClean="0"/>
              <a:t>commerc</a:t>
            </a:r>
            <a:r>
              <a:rPr lang="el-GR" i="1" dirty="0" smtClean="0"/>
              <a:t>e)</a:t>
            </a:r>
            <a:endParaRPr lang="en-US" i="1" dirty="0" smtClean="0"/>
          </a:p>
          <a:p>
            <a:pPr lvl="1"/>
            <a:r>
              <a:rPr lang="en-US" dirty="0" smtClean="0"/>
              <a:t>m-commerce, </a:t>
            </a:r>
            <a:r>
              <a:rPr lang="en-US" dirty="0" err="1" smtClean="0"/>
              <a:t>cryptocurrency</a:t>
            </a:r>
            <a:r>
              <a:rPr lang="en-US" dirty="0" smtClean="0"/>
              <a:t>, </a:t>
            </a:r>
            <a:r>
              <a:rPr lang="en-US" dirty="0" err="1" smtClean="0"/>
              <a:t>Bitcoin</a:t>
            </a:r>
            <a:endParaRPr lang="en-US" i="1" dirty="0" smtClean="0"/>
          </a:p>
          <a:p>
            <a:r>
              <a:rPr lang="el-GR" i="1" dirty="0" smtClean="0"/>
              <a:t>Αλλαγές στον δημόσιο τομέα</a:t>
            </a:r>
            <a:endParaRPr lang="en-US" i="1" dirty="0" smtClean="0"/>
          </a:p>
          <a:p>
            <a:pPr lvl="1"/>
            <a:r>
              <a:rPr lang="el-GR" sz="2400" dirty="0" smtClean="0"/>
              <a:t>δεν απαιτούν πλέον φυσική παρουσία</a:t>
            </a:r>
            <a:r>
              <a:rPr lang="en-US" sz="2400" dirty="0" smtClean="0"/>
              <a:t>, </a:t>
            </a:r>
            <a:r>
              <a:rPr lang="el-GR" sz="2400" dirty="0" smtClean="0"/>
              <a:t>τηλεϊατρική, εξ αποστάσεως εκπαίδευση</a:t>
            </a:r>
            <a:r>
              <a:rPr lang="en-US" sz="2400" dirty="0" smtClean="0"/>
              <a:t>, </a:t>
            </a:r>
            <a:r>
              <a:rPr lang="el-GR" sz="2400" dirty="0" smtClean="0"/>
              <a:t>ψηφιακή υπογραφή</a:t>
            </a:r>
            <a:endParaRPr lang="en-US" sz="2400" dirty="0" smtClean="0"/>
          </a:p>
          <a:p>
            <a:endParaRPr lang="en-US" i="1" dirty="0" smtClean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Εξελίξεις στον χώρο των τεχνολογιών πληροφορικής και επικοινωνιών που</a:t>
            </a:r>
            <a:br>
              <a:rPr lang="el-GR" dirty="0" smtClean="0"/>
            </a:br>
            <a:r>
              <a:rPr lang="el-GR" dirty="0" smtClean="0"/>
              <a:t>επηρεάζουν τις επιχειρήσεις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όρος «σύστημα» σημαίνει ένα σύνολο στοιχείων τα οποία </a:t>
            </a:r>
            <a:r>
              <a:rPr lang="el-GR" dirty="0" err="1" smtClean="0"/>
              <a:t>αλληλοσχετίζονται</a:t>
            </a:r>
            <a:r>
              <a:rPr lang="el-GR" dirty="0" smtClean="0"/>
              <a:t>, αλληλεπιδρούν και συγκροτούν μια ενιαία οργανωμένη δομή με στόχο την επίτευξη συγκεκριμένου αποτελέσματος. </a:t>
            </a:r>
            <a:endParaRPr lang="en-US" dirty="0" smtClean="0"/>
          </a:p>
          <a:p>
            <a:r>
              <a:rPr lang="en-US" dirty="0" smtClean="0"/>
              <a:t>H</a:t>
            </a:r>
            <a:r>
              <a:rPr lang="el-GR" dirty="0" smtClean="0"/>
              <a:t> λειτουργία ενός συστήματος εξαρτάται από τη λειτουργία των επιμέρους στοιχείων που</a:t>
            </a:r>
            <a:r>
              <a:rPr lang="en-US" dirty="0" smtClean="0"/>
              <a:t> </a:t>
            </a:r>
            <a:r>
              <a:rPr lang="el-GR" dirty="0" smtClean="0"/>
              <a:t>το απαρτίζουν και τις </a:t>
            </a:r>
            <a:r>
              <a:rPr lang="el-GR" dirty="0" err="1" smtClean="0"/>
              <a:t>αλληλοσυσχετίσεις</a:t>
            </a:r>
            <a:r>
              <a:rPr lang="el-GR" dirty="0" smtClean="0"/>
              <a:t> που τα στοιχεία αυτά έχουν.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Ορισμός συστημάτων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smtClean="0"/>
              <a:t>Σύστημα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8834" y="1481138"/>
            <a:ext cx="768633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είναι ένα πληροφοριακό σύστημα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79767"/>
            <a:ext cx="8229600" cy="392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572</TotalTime>
  <Words>1595</Words>
  <PresentationFormat>Προβολή στην οθόνη (4:3)</PresentationFormat>
  <Paragraphs>225</Paragraphs>
  <Slides>46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47" baseType="lpstr">
      <vt:lpstr>Συγκέντρωση</vt:lpstr>
      <vt:lpstr>ΠΜΣ «Διοίκηση Επιχειρήσεων με κατεύθυνση Πληροφοριακά Συστήματα Διοίκησης»</vt:lpstr>
      <vt:lpstr>Ζητήματα που αφορούν το σύγχρονο επιχειρηματικό περιβάλλον</vt:lpstr>
      <vt:lpstr>Ζητήματα που αφορούν το σύγχρονο επιχειρηματικό περιβάλλον</vt:lpstr>
      <vt:lpstr>Ζητήματα που αφορούν το σύγχρονο επιχειρηματικό περιβάλλον</vt:lpstr>
      <vt:lpstr>Εξελίξεις στον χώρο των τεχνολογιών πληροφορικής και επικοινωνιών που επηρεάζουν τις επιχειρήσεις</vt:lpstr>
      <vt:lpstr>Εξελίξεις στον χώρο των τεχνολογιών πληροφορικής και επικοινωνιών που επηρεάζουν τις επιχειρήσεις</vt:lpstr>
      <vt:lpstr>Ορισμός συστημάτων</vt:lpstr>
      <vt:lpstr>Σύστημα</vt:lpstr>
      <vt:lpstr>Τι είναι ένα πληροφοριακό σύστημα</vt:lpstr>
      <vt:lpstr>Επιχειρήσεις, οργανισμοί και πληροφοριακά συστήματα</vt:lpstr>
      <vt:lpstr>Κερδοσκοπικός οργανισμός</vt:lpstr>
      <vt:lpstr>Ένας οργανισμός είναι ένα σύστημα</vt:lpstr>
      <vt:lpstr>Αλυσίδα αξίας</vt:lpstr>
      <vt:lpstr>Διαχείριση της αλυσίδας αξίας</vt:lpstr>
      <vt:lpstr>Διαχείριση εφοδιαστικής αλυσίδας (logistics management) </vt:lpstr>
      <vt:lpstr>Τα προγράμματα διαχείρισης πελατειακών σχέσεων (Customer Relationship Management CRM)</vt:lpstr>
      <vt:lpstr>Οργανωτικές δομές επιχειρήσεων και τύποι τους</vt:lpstr>
      <vt:lpstr>Στοιχεία μιας μονάδας</vt:lpstr>
      <vt:lpstr>Παραδοσιακή οργανωτική δομή - Διοικητική πυραμίδα.</vt:lpstr>
      <vt:lpstr>Πολυεπίπεδη παραδοσιακή οργανωτική δομή.</vt:lpstr>
      <vt:lpstr>Ομαδική–εργοκεντρική οργανωτική δομή:</vt:lpstr>
      <vt:lpstr>Ηθική στην κοινωνία της πληροφορίας</vt:lpstr>
      <vt:lpstr>Ηθική στην κοινωνία της πληροφορίας</vt:lpstr>
      <vt:lpstr>Ιδιοκτησία πληροφοριών (ownership) και πνευματικά δικαιώματα (property)</vt:lpstr>
      <vt:lpstr>Εμπιστευτικότητα των πληροφοριών</vt:lpstr>
      <vt:lpstr>Πρόσβαση στις πληροφορίες (access)</vt:lpstr>
      <vt:lpstr>Ηθικά ζητήματα στα μέσα κοινωνικής δικτύωσης</vt:lpstr>
      <vt:lpstr>Ηθικά ζητήματα στα μέσα κοινωνικής δικτύωσης</vt:lpstr>
      <vt:lpstr>Εταιρικό κοινωνικό δίκτυο</vt:lpstr>
      <vt:lpstr>Προβλήματα στη χρήση των κοινωνικών δικτύων</vt:lpstr>
      <vt:lpstr>Προσεγγίσεις στη μελέτη των πληροφοριακών συστημάτων διοίκησης</vt:lpstr>
      <vt:lpstr>Περιοχές της πληροφορικής </vt:lpstr>
      <vt:lpstr>Η πλευρά της επιχειρησιακής έρευνας</vt:lpstr>
      <vt:lpstr>Η πλευρά της διοικητικής επιστήμης</vt:lpstr>
      <vt:lpstr>Ψυχολογία</vt:lpstr>
      <vt:lpstr>Κοινωνιολογία</vt:lpstr>
      <vt:lpstr>Πολιτική επιστήμη</vt:lpstr>
      <vt:lpstr>Η οικονομική επιστήμη</vt:lpstr>
      <vt:lpstr>Μελέτη πληροφοριακών συστημάτων διοίκησης</vt:lpstr>
      <vt:lpstr>Η τεχνολογική πλευρά</vt:lpstr>
      <vt:lpstr>Προσέγγιση συμπεριφοράς</vt:lpstr>
      <vt:lpstr>Κοινωνικο-τεχνική προσέγγιση</vt:lpstr>
      <vt:lpstr>Επιχειρηματική προσέγγιση</vt:lpstr>
      <vt:lpstr>Μοντέλο των πέντε τμημάτων</vt:lpstr>
      <vt:lpstr>Μοντέλο των πέντε τμημάτων</vt:lpstr>
      <vt:lpstr>Μοντέλο των πέντε τμημάτων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ΠΜΣ «Διοίκηση Επιχειρήσεων με κατεύθυνση Πληροφοριακά Συστήματα Διοίκησης»</dc:title>
  <dc:creator>kokkonis_koz</dc:creator>
  <cp:lastModifiedBy>george kokkonis</cp:lastModifiedBy>
  <cp:revision>91</cp:revision>
  <dcterms:created xsi:type="dcterms:W3CDTF">2018-05-17T12:00:11Z</dcterms:created>
  <dcterms:modified xsi:type="dcterms:W3CDTF">2018-12-05T12:55:48Z</dcterms:modified>
</cp:coreProperties>
</file>