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33"/>
  </p:notesMasterIdLst>
  <p:sldIdLst>
    <p:sldId id="256" r:id="rId2"/>
    <p:sldId id="257" r:id="rId3"/>
    <p:sldId id="286" r:id="rId4"/>
    <p:sldId id="288" r:id="rId5"/>
    <p:sldId id="258" r:id="rId6"/>
    <p:sldId id="259" r:id="rId7"/>
    <p:sldId id="260" r:id="rId8"/>
    <p:sldId id="261" r:id="rId9"/>
    <p:sldId id="265" r:id="rId10"/>
    <p:sldId id="262" r:id="rId11"/>
    <p:sldId id="263" r:id="rId12"/>
    <p:sldId id="264" r:id="rId13"/>
    <p:sldId id="266" r:id="rId14"/>
    <p:sldId id="267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94" r:id="rId23"/>
    <p:sldId id="279" r:id="rId24"/>
    <p:sldId id="282" r:id="rId25"/>
    <p:sldId id="298" r:id="rId26"/>
    <p:sldId id="284" r:id="rId27"/>
    <p:sldId id="285" r:id="rId28"/>
    <p:sldId id="293" r:id="rId29"/>
    <p:sldId id="304" r:id="rId30"/>
    <p:sldId id="300" r:id="rId31"/>
    <p:sldId id="302" r:id="rId32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29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A766375-963A-48B8-9624-02C7B835155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7A348D7-FF48-4F02-A6DE-D08C6ABE3299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  <p:sp>
        <p:nvSpPr>
          <p:cNvPr id="7" name="6 - Ορθογώνιο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Ορθογώνιο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315AA3-4642-4D46-BFB2-B52509AA22AA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1A0E5A-7898-4E4F-BFCD-42C529391077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- Στρογγυλεμένο ορθογώνιο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7" name="6 - Ορθογώνιο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5A8541DC-8E8A-4114-B0DF-80F12ED65B7D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297D3F-1E6C-4656-81A7-41F453F9A95E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84EFFF-4DC9-40FC-A505-59AAF7E3CE5F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2C4F16-166E-49E6-8095-2F733AF2BA93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87798E-1E0F-4690-9ED0-76724CBACA1A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32A3CE-ADF2-4BD0-8A67-D7F179D2B57B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l-GR" alt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0E300753-F864-4BCE-A5F5-D2CFFCF2824F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  <p:sp>
        <p:nvSpPr>
          <p:cNvPr id="11" name="10 - Ορθογώνιο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- Ορθογώνιο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- Στρογγυλεμένο ορθογώνιο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 altLang="en-US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E379272B-A546-4B09-8B1A-5139F12CCCF2}" type="slidenum">
              <a:rPr lang="el-GR" altLang="en-US" smtClean="0"/>
              <a:pPr>
                <a:defRPr/>
              </a:pPr>
              <a:t>‹#›</a:t>
            </a:fld>
            <a:endParaRPr lang="el-G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13" grpId="0" build="p"/>
    </p:bld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</a:pPr>
            <a:r>
              <a:rPr lang="el-GR" sz="2000" smtClean="0"/>
              <a:t>Νομισματικά Χρηματοπιστωτικά Ιδρύματα (ΝΧΙ)</a:t>
            </a:r>
            <a:endParaRPr lang="en-US" sz="2000" smtClean="0"/>
          </a:p>
          <a:p>
            <a:pPr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Char char="n"/>
            </a:pPr>
            <a:r>
              <a:rPr lang="el-GR" sz="2000" smtClean="0"/>
              <a:t>Μη Νομισματικά Χρηματοπιστωτικά Ιδρύματα</a:t>
            </a:r>
            <a:endParaRPr lang="en-US" sz="2000" smtClean="0"/>
          </a:p>
          <a:p>
            <a:pPr eaLnBrk="1" hangingPunct="1">
              <a:lnSpc>
                <a:spcPct val="90000"/>
              </a:lnSpc>
            </a:pPr>
            <a:endParaRPr lang="el-GR" sz="2000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Χρηματοπιστωτικά Ιδρύματα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A348D7-FF48-4F02-A6DE-D08C6ABE3299}" type="slidenum">
              <a:rPr lang="el-GR" altLang="en-US" smtClean="0"/>
              <a:pPr>
                <a:defRPr/>
              </a:pPr>
              <a:t>1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Ειδικοί Πιστωτικοί Οργανισμοί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l-GR" b="1" smtClean="0"/>
          </a:p>
          <a:p>
            <a:pPr eaLnBrk="1" hangingPunct="1"/>
            <a:r>
              <a:rPr lang="el-GR" b="1" smtClean="0"/>
              <a:t>Ταμείο Παρακαταθηκών και Δανείων</a:t>
            </a:r>
            <a:r>
              <a:rPr lang="el-GR" smtClean="0"/>
              <a:t>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10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smtClean="0"/>
              <a:t>Ταμείο Παρακαταθηκών και Δανείων</a:t>
            </a:r>
            <a:r>
              <a:rPr lang="el-GR" sz="3800" smtClean="0"/>
              <a:t> </a:t>
            </a:r>
            <a:br>
              <a:rPr lang="el-GR" sz="3800" smtClean="0"/>
            </a:br>
            <a:endParaRPr lang="el-GR" sz="3800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Η ενίσχυση της περιφερειακής ανάπτυξης.</a:t>
            </a:r>
          </a:p>
          <a:p>
            <a:pPr eaLnBrk="1" hangingPunct="1">
              <a:lnSpc>
                <a:spcPct val="90000"/>
              </a:lnSpc>
            </a:pPr>
            <a:endParaRPr lang="el-GR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Η χορήγηση στεγαστικών δανείων για απόκτηση ή αποπεράτωση πρώτης κατοικίας στους Δημόσιους Υπαλλήλους και στους Υπαλλήλους των Ν.Π.Δ.Δ.</a:t>
            </a:r>
          </a:p>
          <a:p>
            <a:pPr eaLnBrk="1" hangingPunct="1">
              <a:lnSpc>
                <a:spcPct val="90000"/>
              </a:lnSpc>
            </a:pPr>
            <a:endParaRPr lang="el-GR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Η φύλαξη και διαχείριση κάθε είδους Παρακαταθηκών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11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2800" b="1" smtClean="0"/>
              <a:t>ΜΗ ΝΟΜΙΣΜΑΤΙΚΑ ΧΡΗΜΑΤΟΠΙΣΤΩΤΙΚΑ ΙΔΡΥΜΑΤΑ 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l-GR" sz="1800" b="1" dirty="0" err="1" smtClean="0"/>
              <a:t>Ο.Σ.Ε.Κ.Α</a:t>
            </a:r>
            <a:r>
              <a:rPr lang="el-GR" sz="1800" b="1" dirty="0" smtClean="0"/>
              <a:t> (Αμοιβαία Κεφάλαια)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1800" b="1" dirty="0" smtClean="0"/>
              <a:t>Επιχειρήσεις Παροχής Επενδυτικών Υπηρεσιών (</a:t>
            </a:r>
            <a:r>
              <a:rPr lang="el-GR" sz="1800" b="1" dirty="0" err="1" smtClean="0"/>
              <a:t>Ε.Π.Ε.Υ</a:t>
            </a:r>
            <a:r>
              <a:rPr lang="el-GR" sz="1800" b="1" dirty="0" smtClean="0"/>
              <a:t>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1400" b="1" dirty="0" smtClean="0">
                <a:ea typeface="+mn-ea"/>
                <a:cs typeface="+mn-cs"/>
              </a:rPr>
              <a:t>Ανώνυμες Εταιρίες Επενδυτικής Διαμεσολάβησης (</a:t>
            </a:r>
            <a:r>
              <a:rPr lang="el-GR" sz="1400" b="1" dirty="0" err="1" smtClean="0">
                <a:ea typeface="+mn-ea"/>
                <a:cs typeface="+mn-cs"/>
              </a:rPr>
              <a:t>Α.Ε.Ε.Δ</a:t>
            </a:r>
            <a:r>
              <a:rPr lang="el-GR" sz="1400" b="1" dirty="0" smtClean="0">
                <a:ea typeface="+mn-ea"/>
                <a:cs typeface="+mn-cs"/>
              </a:rPr>
              <a:t>.)</a:t>
            </a:r>
            <a:endParaRPr lang="el-GR" sz="1400" dirty="0" smtClean="0">
              <a:ea typeface="+mn-ea"/>
              <a:cs typeface="+mn-cs"/>
            </a:endParaRPr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1400" b="1" dirty="0" smtClean="0"/>
              <a:t>Ανώνυμες Εταιρίες Επενδύσεων Χαρτοφυλακίου (</a:t>
            </a:r>
            <a:r>
              <a:rPr lang="el-GR" sz="1400" b="1" dirty="0" err="1" smtClean="0"/>
              <a:t>Α.Ε.Ε.Χ</a:t>
            </a:r>
            <a:r>
              <a:rPr lang="el-GR" sz="1400" b="1" dirty="0" smtClean="0"/>
              <a:t>).</a:t>
            </a:r>
            <a:r>
              <a:rPr lang="el-GR" sz="1400" dirty="0" smtClean="0"/>
              <a:t> </a:t>
            </a:r>
            <a:endParaRPr lang="el-GR" sz="1400" b="1" dirty="0" smtClean="0"/>
          </a:p>
          <a:p>
            <a:pPr lvl="1" eaLnBrk="1" hangingPunct="1">
              <a:lnSpc>
                <a:spcPct val="90000"/>
              </a:lnSpc>
              <a:defRPr/>
            </a:pPr>
            <a:r>
              <a:rPr lang="el-GR" sz="1400" b="1" dirty="0" smtClean="0">
                <a:ea typeface="+mn-ea"/>
                <a:cs typeface="+mn-cs"/>
              </a:rPr>
              <a:t>Ανώνυμες Εταιρίες Επενδύσεων Ακίνητης Περιουσίας (</a:t>
            </a:r>
            <a:r>
              <a:rPr lang="el-GR" sz="1400" b="1" dirty="0" err="1" smtClean="0">
                <a:ea typeface="+mn-ea"/>
                <a:cs typeface="+mn-cs"/>
              </a:rPr>
              <a:t>Α.Ε.ΕΑ.Π</a:t>
            </a:r>
            <a:r>
              <a:rPr lang="el-GR" sz="1400" b="1" dirty="0" smtClean="0">
                <a:ea typeface="+mn-ea"/>
                <a:cs typeface="+mn-cs"/>
              </a:rPr>
              <a:t>)</a:t>
            </a:r>
            <a:endParaRPr lang="el-GR" sz="1400" dirty="0" smtClean="0">
              <a:ea typeface="+mn-ea"/>
              <a:cs typeface="+mn-cs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l-GR" sz="1800" b="1" dirty="0" smtClean="0"/>
              <a:t>Εταιρείες Παροχής Πιστώσεων (</a:t>
            </a:r>
            <a:r>
              <a:rPr lang="el-GR" sz="1800" b="1" dirty="0" err="1" smtClean="0"/>
              <a:t>Ε.Π.Π</a:t>
            </a:r>
            <a:r>
              <a:rPr lang="el-GR" sz="1800" b="1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1800" b="1" dirty="0" smtClean="0"/>
              <a:t>Ασφαλιστικές εταιρίες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1800" b="1" dirty="0" smtClean="0"/>
              <a:t>Εταιρίες χρηματοδοτικής μίσθωσης (</a:t>
            </a:r>
            <a:r>
              <a:rPr lang="en-US" sz="1800" b="1" dirty="0" smtClean="0"/>
              <a:t>Leasing</a:t>
            </a:r>
            <a:r>
              <a:rPr lang="el-GR" sz="1800" b="1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1800" b="1" dirty="0" smtClean="0"/>
              <a:t>Εταιρίες πρακτορείας επιχειρηματικών απαιτήσεων</a:t>
            </a:r>
            <a:r>
              <a:rPr lang="en-US" sz="1800" b="1" dirty="0" smtClean="0"/>
              <a:t> (Factoring)</a:t>
            </a:r>
            <a:endParaRPr lang="el-GR" sz="18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l-GR" sz="1800" b="1" dirty="0" smtClean="0"/>
              <a:t>Ανταλλακτήρια συναλλάγματος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1800" b="1" dirty="0" smtClean="0"/>
              <a:t>Ιδρύματα ηλεκτρονικού χρήματος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l-GR" sz="1800" b="1" dirty="0" smtClean="0"/>
              <a:t>Ταμείο εγγύησης μικρών και πολύ μικρών επιχειρήσεων (</a:t>
            </a:r>
            <a:r>
              <a:rPr lang="el-GR" sz="1800" b="1" dirty="0" err="1" smtClean="0"/>
              <a:t>ΤΕΜΠΕ</a:t>
            </a:r>
            <a:r>
              <a:rPr lang="el-GR" sz="1800" b="1" dirty="0" smtClean="0"/>
              <a:t>)</a:t>
            </a:r>
            <a:endParaRPr lang="en-US" sz="1800" b="1" dirty="0" smtClean="0"/>
          </a:p>
          <a:p>
            <a:pPr eaLnBrk="1" hangingPunct="1">
              <a:lnSpc>
                <a:spcPct val="90000"/>
              </a:lnSpc>
              <a:defRPr/>
            </a:pPr>
            <a:endParaRPr lang="el-GR" sz="2100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12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b="1" smtClean="0"/>
              <a:t>ΟΣΕΚΑ [Αμοιβαία Κεφάλαια (Α/Κ)]</a:t>
            </a:r>
            <a:br>
              <a:rPr lang="el-GR" sz="3200" b="1" smtClean="0"/>
            </a:br>
            <a:endParaRPr lang="el-GR" sz="3200" b="1" smtClean="0"/>
          </a:p>
        </p:txBody>
      </p:sp>
      <p:sp>
        <p:nvSpPr>
          <p:cNvPr id="1536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Τα αμοιβαίο κεφάλαιο είναι μια περιουσία  που αποτελείται από κινητές αξίες και μετρητά, της οποίας τα επιμέρους στοιχεία ανήκουν εξ αδιαιρέτου σε περισσότερους από έναν μεριδιούχους.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13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800" b="1" smtClean="0"/>
              <a:t>Πλεονεκτήματα αμοιβαίων κεφαλαίων</a:t>
            </a:r>
            <a:endParaRPr lang="el-GR" sz="3800" b="1" smtClean="0"/>
          </a:p>
        </p:txBody>
      </p:sp>
      <p:sp>
        <p:nvSpPr>
          <p:cNvPr id="1638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n-US" sz="2600" smtClean="0"/>
              <a:t>Επαγγελματική διαχείριση από εξειδικευμένη εταιρία</a:t>
            </a:r>
          </a:p>
          <a:p>
            <a:pPr eaLnBrk="1" hangingPunct="1"/>
            <a:r>
              <a:rPr lang="en-US" sz="2600" smtClean="0"/>
              <a:t>Μείωση του κινδύνου</a:t>
            </a:r>
          </a:p>
          <a:p>
            <a:pPr eaLnBrk="1" hangingPunct="1"/>
            <a:r>
              <a:rPr lang="en-US" sz="2600" smtClean="0"/>
              <a:t>Άμεση ρευστότητα </a:t>
            </a:r>
          </a:p>
          <a:p>
            <a:pPr eaLnBrk="1" hangingPunct="1"/>
            <a:r>
              <a:rPr lang="en-US" sz="2600" smtClean="0"/>
              <a:t>Ευελιξία ποσού </a:t>
            </a:r>
            <a:endParaRPr lang="el-GR" sz="2600" smtClean="0"/>
          </a:p>
          <a:p>
            <a:pPr eaLnBrk="1" hangingPunct="1"/>
            <a:r>
              <a:rPr lang="el-GR" sz="2600" smtClean="0"/>
              <a:t>Δυνατότητα συμμετοχής στο χρηματιστήριο από μικρούς επενδυτές.</a:t>
            </a:r>
          </a:p>
          <a:p>
            <a:pPr eaLnBrk="1" hangingPunct="1"/>
            <a:r>
              <a:rPr lang="el-GR" sz="2600" smtClean="0"/>
              <a:t>Διαφάνεια και δημοσιότητα</a:t>
            </a:r>
            <a:endParaRPr lang="el-GR" sz="2600" b="1" smtClean="0"/>
          </a:p>
          <a:p>
            <a:pPr eaLnBrk="1" hangingPunct="1"/>
            <a:r>
              <a:rPr lang="el-GR" sz="2600" smtClean="0"/>
              <a:t>Φορολογική απαλλαγή</a:t>
            </a:r>
            <a:endParaRPr lang="el-GR" sz="2600" b="1" smtClean="0"/>
          </a:p>
          <a:p>
            <a:pPr eaLnBrk="1" hangingPunct="1"/>
            <a:endParaRPr lang="el-GR" sz="260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14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smtClean="0"/>
              <a:t>Κατηγορίες ΑΚ ανάλογα με το είδος των έπενδύσεων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Αμοιβαία κεφάλαια χρηματαγοράς</a:t>
            </a:r>
          </a:p>
          <a:p>
            <a:pPr eaLnBrk="1" hangingPunct="1"/>
            <a:r>
              <a:rPr lang="el-GR" dirty="0" smtClean="0"/>
              <a:t>Ομολογιακά</a:t>
            </a:r>
          </a:p>
          <a:p>
            <a:pPr eaLnBrk="1" hangingPunct="1"/>
            <a:r>
              <a:rPr lang="el-GR" dirty="0" smtClean="0"/>
              <a:t>Μικτά</a:t>
            </a:r>
          </a:p>
          <a:p>
            <a:pPr eaLnBrk="1" hangingPunct="1"/>
            <a:r>
              <a:rPr lang="el-GR" dirty="0" smtClean="0"/>
              <a:t>Μετοχικά</a:t>
            </a:r>
          </a:p>
          <a:p>
            <a:pPr eaLnBrk="1" hangingPunct="1"/>
            <a:r>
              <a:rPr lang="en-US" dirty="0" smtClean="0">
                <a:latin typeface="Cambria" pitchFamily="18" charset="0"/>
              </a:rPr>
              <a:t>Funds of Funds </a:t>
            </a:r>
          </a:p>
          <a:p>
            <a:pPr eaLnBrk="1" hangingPunct="1"/>
            <a:r>
              <a:rPr lang="el-GR" dirty="0" smtClean="0"/>
              <a:t>Αμοιβαία κεφάλαια δεικτών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15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b="1" smtClean="0"/>
              <a:t>Αμοιβαία κεφάλαια χρηματαγοράς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Επενδύουν  κυρίως σε καταθέσεις και προϊόντα της χρηματαγοράς. 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Δεν επιτρέπεται να επενδύουν σε μετοχές. 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Προσφέρονται για εκείνους τους επενδυτές των οποίων ο επενδυτικός ορίζοντας είναι βραχυπρόθεσμος.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16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Ομολογιακά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z="2600" smtClean="0"/>
              <a:t>Τα ομολογιακά ΑΚ επενδύουν </a:t>
            </a:r>
            <a:r>
              <a:rPr lang="el-GR" sz="2600" b="1" smtClean="0"/>
              <a:t>τουλάχιστον</a:t>
            </a:r>
            <a:r>
              <a:rPr lang="el-GR" sz="2600" smtClean="0"/>
              <a:t> 65% του ενεργητικού τους σε τίτλους σταθερού εισοδήματος</a:t>
            </a:r>
          </a:p>
          <a:p>
            <a:pPr eaLnBrk="1" hangingPunct="1"/>
            <a:endParaRPr lang="el-GR" sz="2600" smtClean="0"/>
          </a:p>
          <a:p>
            <a:pPr eaLnBrk="1" hangingPunct="1"/>
            <a:r>
              <a:rPr lang="el-GR" sz="2600" smtClean="0"/>
              <a:t>Το ποσοστό των μετοχών δεν μπορεί να ξεπερνά το 10%. </a:t>
            </a:r>
          </a:p>
          <a:p>
            <a:pPr eaLnBrk="1" hangingPunct="1"/>
            <a:endParaRPr lang="el-GR" sz="2600" smtClean="0"/>
          </a:p>
          <a:p>
            <a:pPr eaLnBrk="1" hangingPunct="1"/>
            <a:r>
              <a:rPr lang="el-GR" sz="2600" smtClean="0"/>
              <a:t>Απευθύνονται και αυτά σε συντηρητικούς επενδυτές που ενδιαφέρονται περισσότερο για ένα σταθερό εισόδημα χωρίς μεγάλο κίνδυνο.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17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3800" b="1" smtClean="0"/>
              <a:t>Μεικτά</a:t>
            </a:r>
            <a:r>
              <a:rPr lang="en-US" sz="3800" smtClean="0"/>
              <a:t> </a:t>
            </a:r>
            <a:r>
              <a:rPr lang="el-GR" sz="3800" smtClean="0"/>
              <a:t/>
            </a:r>
            <a:br>
              <a:rPr lang="el-GR" sz="3800" smtClean="0"/>
            </a:br>
            <a:endParaRPr lang="el-GR" sz="3800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Τα μεικτά </a:t>
            </a:r>
            <a:r>
              <a:rPr lang="el-GR" dirty="0" err="1" smtClean="0"/>
              <a:t>ΑΚ</a:t>
            </a:r>
            <a:r>
              <a:rPr lang="el-GR" dirty="0" smtClean="0"/>
              <a:t> επενδύουν κατ’ ελάχιστο ποσοστό 10% του καθαρού τους ενεργητικού σε  μετοχές και κατ’ ελάχιστο ποσοστό 10% του καθαρού τους ενεργητικού σε  ομολογίες. </a:t>
            </a:r>
            <a:endParaRPr lang="el-GR" smtClean="0"/>
          </a:p>
          <a:p>
            <a:pPr eaLnBrk="1" hangingPunct="1"/>
            <a:endParaRPr lang="el-GR" smtClean="0"/>
          </a:p>
          <a:p>
            <a:pPr eaLnBrk="1" hangingPunct="1"/>
            <a:r>
              <a:rPr lang="el-GR" dirty="0" smtClean="0"/>
              <a:t>Το μέγιστο ποσοστό επένδυσης σε μετοχές ή σε ομολογίες ή σε καταθέσεις και σε μέσα της χρηματαγοράς δεν επιτρέπεται να υπερβαίνει το 65% του καθαρού ενεργητικού τους.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18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smtClean="0"/>
              <a:t>Μετοχικά </a:t>
            </a:r>
            <a:br>
              <a:rPr lang="el-GR" sz="3800" b="1" smtClean="0"/>
            </a:br>
            <a:endParaRPr lang="el-GR" sz="3800" b="1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sz="2600" smtClean="0"/>
              <a:t>Τα μετοχικά ΑΚ επενδύουν </a:t>
            </a:r>
            <a:r>
              <a:rPr lang="el-GR" sz="2600" b="1" smtClean="0"/>
              <a:t>τουλάχιστον 65%</a:t>
            </a:r>
            <a:r>
              <a:rPr lang="el-GR" sz="2600" smtClean="0"/>
              <a:t> του ενεργητικού τους σε μετοχές. </a:t>
            </a:r>
          </a:p>
          <a:p>
            <a:pPr eaLnBrk="1" hangingPunct="1"/>
            <a:endParaRPr lang="el-GR" sz="2600" smtClean="0"/>
          </a:p>
          <a:p>
            <a:pPr eaLnBrk="1" hangingPunct="1"/>
            <a:r>
              <a:rPr lang="el-GR" sz="2600" smtClean="0"/>
              <a:t>Έχουν τον μεγαλύτερο κίνδυνο από όλες τις κατηγορίες, αλλά και την μεγαλύτερη αναμενόμενη απόδοση. </a:t>
            </a:r>
          </a:p>
          <a:p>
            <a:pPr eaLnBrk="1" hangingPunct="1"/>
            <a:endParaRPr lang="el-GR" sz="2600" smtClean="0"/>
          </a:p>
          <a:p>
            <a:pPr eaLnBrk="1" hangingPunct="1"/>
            <a:r>
              <a:rPr lang="el-GR" sz="2600" smtClean="0"/>
              <a:t>Απευθύνονται στους επενδυτές που είναι διατεθειμένοι να αναλάβουν ένα σχετικά μεγάλο κίνδυνο.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19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smtClean="0"/>
              <a:t>Νομισματικά Χρηματοπιστωτικά Ιδρύματα στη ζώνη του ευρώ</a:t>
            </a:r>
            <a:endParaRPr lang="el-GR" sz="3800" b="1" smtClean="0"/>
          </a:p>
        </p:txBody>
      </p:sp>
      <p:sp>
        <p:nvSpPr>
          <p:cNvPr id="410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ΕΚΤ</a:t>
            </a:r>
          </a:p>
          <a:p>
            <a:pPr eaLnBrk="1" hangingPunct="1"/>
            <a:endParaRPr lang="el-GR" b="1" dirty="0" smtClean="0"/>
          </a:p>
          <a:p>
            <a:pPr eaLnBrk="1" hangingPunct="1"/>
            <a:r>
              <a:rPr lang="el-GR" b="1" dirty="0" smtClean="0"/>
              <a:t>Κεντρικές τράπεζες των χωρών της ζώνης του ευρώ</a:t>
            </a:r>
          </a:p>
          <a:p>
            <a:pPr eaLnBrk="1" hangingPunct="1"/>
            <a:endParaRPr lang="el-GR" b="1" dirty="0" smtClean="0"/>
          </a:p>
          <a:p>
            <a:pPr eaLnBrk="1" hangingPunct="1"/>
            <a:r>
              <a:rPr lang="el-GR" b="1" dirty="0" smtClean="0"/>
              <a:t>Πιστωτικά ιδρύματα </a:t>
            </a:r>
          </a:p>
          <a:p>
            <a:pPr eaLnBrk="1" hangingPunct="1"/>
            <a:endParaRPr lang="el-GR" b="1" dirty="0" smtClean="0"/>
          </a:p>
          <a:p>
            <a:pPr eaLnBrk="1" hangingPunct="1"/>
            <a:r>
              <a:rPr lang="el-GR" b="1" dirty="0" smtClean="0"/>
              <a:t>Αμοιβαία κεφάλαια της </a:t>
            </a:r>
            <a:r>
              <a:rPr lang="el-GR" b="1" u="sng" dirty="0" smtClean="0"/>
              <a:t>αγοράς χρήματος</a:t>
            </a:r>
            <a:r>
              <a:rPr lang="el-GR" b="1" dirty="0" smtClean="0"/>
              <a:t> </a:t>
            </a:r>
          </a:p>
          <a:p>
            <a:pPr eaLnBrk="1" hangingPunct="1"/>
            <a:endParaRPr lang="el-GR" b="1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800" dirty="0" smtClean="0"/>
              <a:t/>
            </a:r>
            <a:br>
              <a:rPr lang="el-GR" sz="3800" dirty="0" smtClean="0"/>
            </a:br>
            <a:r>
              <a:rPr lang="el-GR" sz="3800" b="1" dirty="0" smtClean="0"/>
              <a:t> Επιχειρήσεις Παροχής Επενδυτικών Υπηρεσιών (Ε.Π.Ε.Υ)</a:t>
            </a:r>
            <a:endParaRPr lang="el-GR" sz="3800" dirty="0" smtClean="0"/>
          </a:p>
        </p:txBody>
      </p:sp>
      <p:sp>
        <p:nvSpPr>
          <p:cNvPr id="2253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l-GR" dirty="0" smtClean="0"/>
          </a:p>
          <a:p>
            <a:pPr eaLnBrk="1" hangingPunct="1"/>
            <a:r>
              <a:rPr lang="el-GR" sz="2400" dirty="0" smtClean="0"/>
              <a:t>Ως </a:t>
            </a:r>
            <a:r>
              <a:rPr lang="el-GR" sz="2400" dirty="0" err="1" smtClean="0"/>
              <a:t>Ε.Π.Ε.Υ</a:t>
            </a:r>
            <a:r>
              <a:rPr lang="el-GR" sz="2400" dirty="0" smtClean="0"/>
              <a:t> ορίζεται </a:t>
            </a:r>
            <a:r>
              <a:rPr lang="el-GR" sz="2400" i="1" dirty="0" smtClean="0"/>
              <a:t>«οποιοδήποτε φυσικό ή νομικό πρόσωπο που παρέχει κατ’ επάγγελμα προς τρίτους μία ή περισσότερες </a:t>
            </a:r>
            <a:r>
              <a:rPr lang="el-GR" sz="2400" i="1" u="sng" dirty="0" smtClean="0"/>
              <a:t>κύριες</a:t>
            </a:r>
            <a:r>
              <a:rPr lang="el-GR" sz="2400" i="1" dirty="0" smtClean="0"/>
              <a:t> επενδυτικές υπηρεσίες».</a:t>
            </a:r>
            <a:r>
              <a:rPr lang="el-GR" sz="2400" dirty="0" smtClean="0"/>
              <a:t> </a:t>
            </a:r>
          </a:p>
          <a:p>
            <a:pPr eaLnBrk="1" hangingPunct="1"/>
            <a:endParaRPr lang="el-GR" dirty="0" smtClean="0"/>
          </a:p>
          <a:p>
            <a:pPr eaLnBrk="1" hangingPunct="1"/>
            <a:r>
              <a:rPr lang="el-GR" sz="2000" dirty="0" smtClean="0"/>
              <a:t>Στην Ελλάδα, η κατ’ επάγγελμα παροχή επενδυτικών υπηρεσιών και η άσκηση επενδυτικών δραστηριοτήτων, επιτρέπεται μόνο στις ΑΕΠΕΥ, στα πιστωτικά ιδρύματα, στις ΑΕΔΑΚ και στις </a:t>
            </a:r>
            <a:r>
              <a:rPr lang="el-GR" sz="2000" dirty="0" err="1" smtClean="0"/>
              <a:t>ΑΕΕΔ</a:t>
            </a:r>
            <a:r>
              <a:rPr lang="el-GR" sz="2000" dirty="0" smtClean="0"/>
              <a:t>.</a:t>
            </a:r>
          </a:p>
          <a:p>
            <a:pPr eaLnBrk="1" hangingPunct="1"/>
            <a:endParaRPr lang="el-GR" sz="2000" dirty="0" smtClean="0"/>
          </a:p>
          <a:p>
            <a:r>
              <a:rPr lang="el-GR" sz="2000" dirty="0" smtClean="0"/>
              <a:t>Το μετοχικό κεφάλαιο ΑΕΠΕΥ ανέρχεται τουλάχιστον σε εκατόν είκοσι πέντε χιλιάδες (125.000) ευρώ </a:t>
            </a:r>
          </a:p>
          <a:p>
            <a:pPr eaLnBrk="1" hangingPunct="1"/>
            <a:endParaRPr lang="el-GR" sz="2000" dirty="0" smtClean="0"/>
          </a:p>
          <a:p>
            <a:pPr eaLnBrk="1" hangingPunct="1"/>
            <a:endParaRPr lang="el-GR" sz="2000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20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Κύριες επενδυτικές υπηρεσίες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l-GR" smtClean="0"/>
              <a:t>Λήψη και διαβίβαση για λογαριασμό τρίτων εντολής για κατάρτιση συναλλαγών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Εκτέλεση των εντολών αυτών</a:t>
            </a:r>
            <a:endParaRPr lang="el-GR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Διαπραγμάτευση και αγοραπωλησία για </a:t>
            </a:r>
            <a:r>
              <a:rPr lang="el-GR" b="1" u="sng" smtClean="0"/>
              <a:t>ίδιο</a:t>
            </a:r>
            <a:r>
              <a:rPr lang="el-GR" smtClean="0"/>
              <a:t> λογαριασμό</a:t>
            </a: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Διαχείριση επενδυτικών χαρτοφυλακίων πελατών</a:t>
            </a:r>
            <a:endParaRPr lang="el-GR" smtClean="0"/>
          </a:p>
          <a:p>
            <a:pPr eaLnBrk="1" hangingPunct="1">
              <a:lnSpc>
                <a:spcPct val="90000"/>
              </a:lnSpc>
            </a:pPr>
            <a:r>
              <a:rPr lang="el-GR" smtClean="0"/>
              <a:t>Αναδοχή έκδοσης ή και διάθεσης  χρηματοοικονομικών μέσων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21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sz="2800" b="1" dirty="0" smtClean="0">
                <a:solidFill>
                  <a:schemeClr val="accent6"/>
                </a:solidFill>
              </a:rPr>
              <a:t>Παρεπόμενες επενδυτικές</a:t>
            </a:r>
            <a:endParaRPr lang="el-GR" sz="2800" b="1" dirty="0">
              <a:solidFill>
                <a:schemeClr val="accent6"/>
              </a:solidFill>
            </a:endParaRPr>
          </a:p>
        </p:txBody>
      </p:sp>
      <p:sp>
        <p:nvSpPr>
          <p:cNvPr id="24579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smtClean="0"/>
              <a:t>Φύλαξη και διοικητική διαχείριση χρηματοπιστωτικών μέσων</a:t>
            </a:r>
          </a:p>
          <a:p>
            <a:r>
              <a:rPr lang="el-GR" sz="2400" smtClean="0"/>
              <a:t>Παροχή συμβουλών σε επιχειρήσεις ή επενδυτές</a:t>
            </a:r>
          </a:p>
          <a:p>
            <a:r>
              <a:rPr lang="el-GR" sz="2400" smtClean="0"/>
              <a:t>Παροχή πιστώσεων ή δανείων σε επενδυτές για διενέργεια συναλλαγών επί χρηματοπιστωτικών μέσων</a:t>
            </a:r>
          </a:p>
          <a:p>
            <a:r>
              <a:rPr lang="el-GR" sz="2400" smtClean="0"/>
              <a:t>Υπηρεσίες συνδεόμενες με την αναδοχή χρηματοπιστωτικών μέσων</a:t>
            </a:r>
          </a:p>
          <a:p>
            <a:r>
              <a:rPr lang="el-GR" sz="2400" smtClean="0"/>
              <a:t>Υπηρεσίες ξένου συναλλάγματος εφ’ όσον συνδέονται με την παροχή επενδυτικών υπηρεσιών.</a:t>
            </a:r>
          </a:p>
          <a:p>
            <a:endParaRPr lang="el-GR" sz="2400" smtClean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22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i="1" dirty="0" smtClean="0"/>
              <a:t>ΑΕΠΕΥ με ελάχιστο κεφάλαιο €730.000 </a:t>
            </a:r>
            <a:r>
              <a:rPr lang="el-GR" sz="3800" dirty="0" smtClean="0"/>
              <a:t/>
            </a:r>
            <a:br>
              <a:rPr lang="el-GR" sz="3800" dirty="0" smtClean="0"/>
            </a:br>
            <a:endParaRPr lang="el-GR" sz="3800" dirty="0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Είναι γνωστές ως Ανώνυμες Χρηματιστηριακές Επιχειρήσεις (ΑΧΕ ) και είναι μέλη του Χρηματιστηρίου Αθηνών.</a:t>
            </a:r>
          </a:p>
          <a:p>
            <a:pPr eaLnBrk="1" hangingPunct="1"/>
            <a:endParaRPr lang="el-GR" dirty="0" smtClean="0"/>
          </a:p>
          <a:p>
            <a:pPr eaLnBrk="1" hangingPunct="1"/>
            <a:r>
              <a:rPr lang="el-GR" dirty="0" smtClean="0"/>
              <a:t>Έχουν το δικαίωμα να παρέχουν </a:t>
            </a:r>
            <a:r>
              <a:rPr lang="el-GR" b="1" u="sng" dirty="0" smtClean="0"/>
              <a:t>όλες</a:t>
            </a:r>
            <a:r>
              <a:rPr lang="el-GR" dirty="0" smtClean="0"/>
              <a:t> τις κύριες και παρεπόμενες επενδυτικές υπηρεσίες. </a:t>
            </a:r>
          </a:p>
          <a:p>
            <a:pPr eaLnBrk="1" hangingPunct="1"/>
            <a:endParaRPr lang="el-GR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23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i="1" dirty="0" smtClean="0"/>
              <a:t>ΑΕΠΕΥ με ελάχιστο κεφάλαιο €50.000</a:t>
            </a:r>
            <a:r>
              <a:rPr lang="el-GR" sz="3800" dirty="0" smtClean="0"/>
              <a:t/>
            </a:r>
            <a:br>
              <a:rPr lang="el-GR" sz="3800" dirty="0" smtClean="0"/>
            </a:br>
            <a:endParaRPr lang="el-GR" sz="3800" dirty="0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/>
            <a:endParaRPr lang="el-GR" dirty="0" smtClean="0"/>
          </a:p>
          <a:p>
            <a:pPr eaLnBrk="1" hangingPunct="1">
              <a:buFont typeface="Wingdings" pitchFamily="2" charset="2"/>
              <a:buNone/>
            </a:pPr>
            <a:r>
              <a:rPr lang="el-GR" dirty="0" smtClean="0"/>
              <a:t>οι εταιρίες αυτές μπορούν:</a:t>
            </a:r>
          </a:p>
          <a:p>
            <a:pPr>
              <a:buNone/>
            </a:pPr>
            <a:r>
              <a:rPr lang="el-GR" dirty="0" smtClean="0"/>
              <a:t> </a:t>
            </a:r>
          </a:p>
          <a:p>
            <a:r>
              <a:rPr lang="el-GR" dirty="0" smtClean="0"/>
              <a:t>να λαμβάνουν και να μεταβιβάζουν εντολές και </a:t>
            </a:r>
          </a:p>
          <a:p>
            <a:pPr eaLnBrk="1" hangingPunct="1"/>
            <a:endParaRPr lang="el-GR" dirty="0" smtClean="0"/>
          </a:p>
          <a:p>
            <a:pPr eaLnBrk="1" hangingPunct="1"/>
            <a:r>
              <a:rPr lang="el-GR" dirty="0" smtClean="0"/>
              <a:t>να παρέχουν συμβουλές και διαχειρίζονται χαρτοφυλάκια πελατών.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24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i="1" smtClean="0"/>
              <a:t>α. ΕΠΕΥ με ελάχιστο κεφάλαιο €75.000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sz="2100" smtClean="0"/>
          </a:p>
          <a:p>
            <a:pPr eaLnBrk="1" hangingPunct="1">
              <a:lnSpc>
                <a:spcPct val="90000"/>
              </a:lnSpc>
            </a:pPr>
            <a:r>
              <a:rPr lang="el-GR" sz="2100" smtClean="0"/>
              <a:t>Οι εταιρίες αυτές είναι γνωστές ως </a:t>
            </a:r>
            <a:r>
              <a:rPr lang="el-GR" sz="2100" b="1" smtClean="0"/>
              <a:t>Ανώνυμες Εταιρίες Επενδυτικής Διαμεσολάβησης (Α.Ε.Ε.Δ</a:t>
            </a:r>
            <a:r>
              <a:rPr lang="el-GR" sz="2100" smtClean="0"/>
              <a:t>)</a:t>
            </a:r>
            <a:r>
              <a:rPr lang="el-GR" sz="2100" b="1" smtClean="0"/>
              <a:t>. </a:t>
            </a:r>
            <a:endParaRPr lang="el-GR" sz="2100" smtClean="0"/>
          </a:p>
          <a:p>
            <a:pPr eaLnBrk="1" hangingPunct="1">
              <a:lnSpc>
                <a:spcPct val="90000"/>
              </a:lnSpc>
            </a:pPr>
            <a:endParaRPr lang="el-GR" sz="2100" smtClean="0"/>
          </a:p>
          <a:p>
            <a:pPr eaLnBrk="1" hangingPunct="1">
              <a:lnSpc>
                <a:spcPct val="90000"/>
              </a:lnSpc>
            </a:pPr>
            <a:r>
              <a:rPr lang="el-GR" sz="2100" smtClean="0"/>
              <a:t>Οι Α.Ε.Ε.Δ επιτρέπεται να παρέχουν επενδυτικές υπηρεσίες που συνίστανται αποκλειστικά στη λήψη και η διαβίβαση εντολών επί κινητών αξιών και μεριδίων που εκδίδονται από οργανισμούς συλλογικών επενδύσεων.  </a:t>
            </a:r>
          </a:p>
          <a:p>
            <a:pPr eaLnBrk="1" hangingPunct="1">
              <a:lnSpc>
                <a:spcPct val="90000"/>
              </a:lnSpc>
            </a:pPr>
            <a:endParaRPr lang="el-GR" sz="2100" smtClean="0"/>
          </a:p>
          <a:p>
            <a:pPr eaLnBrk="1" hangingPunct="1">
              <a:lnSpc>
                <a:spcPct val="90000"/>
              </a:lnSpc>
            </a:pPr>
            <a:r>
              <a:rPr lang="el-GR" sz="2100" smtClean="0"/>
              <a:t>Οι Α.Ε.Ε.Δ δεν δικαιούνται να κατέχουν κεφάλαια ή χρηματοπιστωτικά μέσα που ανήκουν σε πελάτες τους.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25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b="1" smtClean="0"/>
              <a:t>Ανώνυμες Εταιρίες Επενδύσεων Χαρτοφυλακίου (Α.Ε.Ε.Χ)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Οι Α.Ε.Ε.Χ είναι ανώνυμες εταιρίες με αποκλειστικό σκοπό τη διαχείριση χαρτοφυλακίου που αποτελείται από προϊόντα της χρηματαγοράς και της κεφαλαιαγοράς. 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l-GR" smtClean="0"/>
              <a:t>Το ελάχιστο μετοχικό κεφάλαιο ανέρχεται σε €500.000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26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Πλεονεκτήματα</a:t>
            </a:r>
            <a:r>
              <a:rPr lang="el-GR" smtClean="0"/>
              <a:t> των Α.Ε.Ε.Χ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Επαγγελματική διαχείριση των επενδύσεων. </a:t>
            </a:r>
          </a:p>
          <a:p>
            <a:pPr eaLnBrk="1" hangingPunct="1"/>
            <a:endParaRPr lang="el-GR" smtClean="0"/>
          </a:p>
          <a:p>
            <a:pPr eaLnBrk="1" hangingPunct="1"/>
            <a:r>
              <a:rPr lang="en-US" smtClean="0"/>
              <a:t>Μείωση του κινδύνου. </a:t>
            </a:r>
            <a:endParaRPr lang="el-GR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27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sz="2000" b="1" dirty="0" smtClean="0">
                <a:solidFill>
                  <a:schemeClr val="accent6"/>
                </a:solidFill>
              </a:rPr>
              <a:t>Ανώνυμες Εταιρίες Επενδύσεων Ακίνητης Περιουσίας</a:t>
            </a:r>
          </a:p>
        </p:txBody>
      </p:sp>
      <p:sp>
        <p:nvSpPr>
          <p:cNvPr id="3072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dirty="0" smtClean="0"/>
              <a:t>Η Ανώνυμη Εταιρία Επενδύσεων Ακίνητης Περιουσίας (ΑΕΕΑΠ) είναι ανώνυμη εταιρία με αποκλειστικό σκοπό την απόκτηση και διαχείριση ακίνητης περιουσίας, δικαιώματος αγοράς ακινήτου δια προσυμφώνου και γενικώς τη διενέργεια επενδύσεων.</a:t>
            </a:r>
          </a:p>
          <a:p>
            <a:pPr>
              <a:buNone/>
            </a:pPr>
            <a:r>
              <a:rPr lang="el-GR" sz="2400" dirty="0" smtClean="0"/>
              <a:t>  </a:t>
            </a:r>
          </a:p>
          <a:p>
            <a:r>
              <a:rPr lang="el-GR" sz="2400" dirty="0" smtClean="0"/>
              <a:t>Το μετοχικό κεφάλαιο της ΑΕΕΑΠ έχει ελάχιστο ύψος είκοσι πέντε εκατομμύρια (25.000.000) ευρώ που εισφέρονται ολοσχερώς κατά τη σύστασή της. 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28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sz="2800" b="1" dirty="0" smtClean="0">
                <a:solidFill>
                  <a:schemeClr val="accent6"/>
                </a:solidFill>
              </a:rPr>
              <a:t>Εταιρείες Παροχής Πιστώσεων (</a:t>
            </a:r>
            <a:r>
              <a:rPr lang="el-GR" sz="2800" b="1" dirty="0" err="1" smtClean="0">
                <a:solidFill>
                  <a:schemeClr val="accent6"/>
                </a:solidFill>
              </a:rPr>
              <a:t>Ε.Π.Π</a:t>
            </a:r>
            <a:r>
              <a:rPr lang="el-GR" sz="2800" b="1" dirty="0" smtClean="0">
                <a:solidFill>
                  <a:schemeClr val="accent6"/>
                </a:solidFill>
              </a:rPr>
              <a:t>)</a:t>
            </a:r>
            <a:br>
              <a:rPr lang="el-GR" sz="2800" b="1" dirty="0" smtClean="0">
                <a:solidFill>
                  <a:schemeClr val="accent6"/>
                </a:solidFill>
              </a:rPr>
            </a:br>
            <a:endParaRPr lang="el-GR" sz="2800" dirty="0">
              <a:solidFill>
                <a:schemeClr val="accent6"/>
              </a:solidFill>
            </a:endParaRPr>
          </a:p>
        </p:txBody>
      </p:sp>
      <p:sp>
        <p:nvSpPr>
          <p:cNvPr id="31747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sz="2400" smtClean="0"/>
              <a:t> Οι Εταιρείες Παροχής Πιστώσεων έχουν ως κύριο αντικείμενο την παροχή πιστώσεων σε φυσικά πρόσωπα για την κάλυψη προσωπικών-καταναλωτικών αναγκών. </a:t>
            </a:r>
          </a:p>
          <a:p>
            <a:endParaRPr lang="el-GR" sz="2400" smtClean="0"/>
          </a:p>
          <a:p>
            <a:r>
              <a:rPr lang="el-GR" sz="2400" smtClean="0"/>
              <a:t>Οι εταιρείες αυτές ιδρύθηκαν το 2002 και το ελάχιστο αρχικό μετοχικό κεφάλαιο είναι ίσο με το μισό του ελάχιστου απαιτούμενου αρχικού κεφαλαίου για την ίδρυση πιστωτικού ιδρύματος στην Ελλάδα.   </a:t>
            </a:r>
            <a:endParaRPr lang="el-GR" sz="2400" b="1" smtClean="0"/>
          </a:p>
          <a:p>
            <a:endParaRPr lang="el-GR" sz="2400" smtClean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29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Πιστωτικά ιδρύματα 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Τράπεζες </a:t>
            </a:r>
            <a:endParaRPr lang="en-US" b="1" smtClean="0"/>
          </a:p>
          <a:p>
            <a:pPr eaLnBrk="1" hangingPunct="1"/>
            <a:endParaRPr lang="en-US" b="1" smtClean="0"/>
          </a:p>
          <a:p>
            <a:pPr eaLnBrk="1" hangingPunct="1"/>
            <a:endParaRPr lang="el-GR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3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z="3200" b="1" smtClean="0"/>
              <a:t>Ιδρύματα ηλεκτρονικού χρήματος</a:t>
            </a:r>
          </a:p>
        </p:txBody>
      </p:sp>
      <p:sp>
        <p:nvSpPr>
          <p:cNvPr id="32771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l-GR" b="1" dirty="0" smtClean="0"/>
          </a:p>
          <a:p>
            <a:pPr lvl="1" eaLnBrk="1" hangingPunct="1"/>
            <a:r>
              <a:rPr lang="el-GR" dirty="0" smtClean="0"/>
              <a:t>Ίδρυμα που δεν είναι τράπεζα το οποίο εκδίδει μέσα πληρωμής υπό μορφή ηλεκτρονικού χρήματος</a:t>
            </a:r>
          </a:p>
          <a:p>
            <a:pPr eaLnBrk="1" hangingPunct="1"/>
            <a:endParaRPr lang="el-GR" dirty="0" smtClean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30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Τι είναι ηλεκτρονικό χρήμα;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indent="0" eaLnBrk="1" hangingPunct="1">
              <a:buNone/>
            </a:pPr>
            <a:r>
              <a:rPr lang="el-GR" dirty="0" smtClean="0"/>
              <a:t>Είναι νομισματική αξία η οποία αντιστοιχεί σε απαίτηση έναντι του εκδότη και η οποία επιπλέον: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l-GR" dirty="0" smtClean="0"/>
              <a:t>Είναι αποθηκευμένη σε ηλεκτρονικό υπόθεμα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l-GR" dirty="0" smtClean="0"/>
              <a:t>Έχει εκδοθεί κατόπιν παραλαβής χρηματικού ποσού, και</a:t>
            </a:r>
          </a:p>
          <a:p>
            <a:pPr lvl="1" eaLnBrk="1" hangingPunct="1"/>
            <a:endParaRPr lang="en-US" dirty="0" smtClean="0"/>
          </a:p>
          <a:p>
            <a:pPr lvl="1" eaLnBrk="1" hangingPunct="1"/>
            <a:r>
              <a:rPr lang="el-GR" dirty="0" smtClean="0"/>
              <a:t>Γίνεται δεκτή ως μέσο πληρωμής από επιχειρήσεις άλλες εκτός της εκδότριας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31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smtClean="0"/>
              <a:t>Τράπεζες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Εμπορικές Τράπεζες </a:t>
            </a:r>
          </a:p>
          <a:p>
            <a:pPr eaLnBrk="1" hangingPunct="1"/>
            <a:endParaRPr lang="el-GR" b="1" dirty="0" smtClean="0"/>
          </a:p>
          <a:p>
            <a:pPr eaLnBrk="1" hangingPunct="1"/>
            <a:r>
              <a:rPr lang="el-GR" b="1" dirty="0" smtClean="0"/>
              <a:t>Τράπεζες Επενδύσεων</a:t>
            </a:r>
          </a:p>
          <a:p>
            <a:pPr eaLnBrk="1" hangingPunct="1"/>
            <a:endParaRPr lang="el-GR" b="1" dirty="0" smtClean="0"/>
          </a:p>
          <a:p>
            <a:pPr eaLnBrk="1" hangingPunct="1"/>
            <a:r>
              <a:rPr lang="el-GR" b="1" dirty="0" smtClean="0"/>
              <a:t>Κτηματικές Τράπεζες</a:t>
            </a:r>
          </a:p>
          <a:p>
            <a:pPr eaLnBrk="1" hangingPunct="1"/>
            <a:endParaRPr lang="el-GR" b="1" dirty="0" smtClean="0"/>
          </a:p>
          <a:p>
            <a:pPr eaLnBrk="1" hangingPunct="1"/>
            <a:r>
              <a:rPr lang="el-GR" b="1" dirty="0" smtClean="0"/>
              <a:t>Συνεταιριστικές Τράπεζες </a:t>
            </a:r>
          </a:p>
          <a:p>
            <a:pPr eaLnBrk="1" hangingPunct="1"/>
            <a:endParaRPr lang="el-GR" b="1" dirty="0" smtClean="0"/>
          </a:p>
          <a:p>
            <a:pPr eaLnBrk="1" hangingPunct="1"/>
            <a:r>
              <a:rPr lang="el-GR" b="1" dirty="0" smtClean="0"/>
              <a:t>Οι Ειδικοί Πιστωτικοί Οργανισμοί</a:t>
            </a:r>
          </a:p>
          <a:p>
            <a:pPr eaLnBrk="1" hangingPunct="1"/>
            <a:endParaRPr lang="el-GR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4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Εμπορικές Τράπεζες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l-GR" sz="2100" smtClean="0"/>
          </a:p>
          <a:p>
            <a:pPr eaLnBrk="1" hangingPunct="1">
              <a:lnSpc>
                <a:spcPct val="90000"/>
              </a:lnSpc>
            </a:pPr>
            <a:r>
              <a:rPr lang="el-GR" sz="2100" smtClean="0"/>
              <a:t>Δέχονται καταθέσεις</a:t>
            </a:r>
          </a:p>
          <a:p>
            <a:pPr eaLnBrk="1" hangingPunct="1">
              <a:lnSpc>
                <a:spcPct val="90000"/>
              </a:lnSpc>
            </a:pPr>
            <a:r>
              <a:rPr lang="el-GR" sz="2100" smtClean="0"/>
              <a:t>Παρέχουν χρηματοδότηση, βραχυπρόθεσμη και μακροπρόθεσμη σ’ όλους τους τομείς της ελληνικής οικονομίας.</a:t>
            </a:r>
          </a:p>
          <a:p>
            <a:pPr eaLnBrk="1" hangingPunct="1">
              <a:lnSpc>
                <a:spcPct val="90000"/>
              </a:lnSpc>
            </a:pPr>
            <a:r>
              <a:rPr lang="el-GR" sz="2100" smtClean="0"/>
              <a:t>συμμετέχουν στο μετοχικό κεφάλαιο πολλών επιχειρήσεων</a:t>
            </a:r>
          </a:p>
          <a:p>
            <a:pPr eaLnBrk="1" hangingPunct="1">
              <a:lnSpc>
                <a:spcPct val="90000"/>
              </a:lnSpc>
            </a:pPr>
            <a:r>
              <a:rPr lang="el-GR" sz="2100" smtClean="0"/>
              <a:t>παρέχουν χρηματιστηριακές υπηρεσίες (είναι ανάδοχοι εκδόσεως πρωτογενών αξιόγραφων, έχουν ιδρύσει εταιρείες διαχείρισης αμοιβαίων κεφαλαίων και εταιρείες επενδύσεων χαρτοφυλακίου)</a:t>
            </a:r>
          </a:p>
          <a:p>
            <a:pPr eaLnBrk="1" hangingPunct="1">
              <a:lnSpc>
                <a:spcPct val="90000"/>
              </a:lnSpc>
            </a:pPr>
            <a:r>
              <a:rPr lang="el-GR" sz="2100" smtClean="0"/>
              <a:t>παρέχουν ασφαλιστικές υπηρεσίες μέσω των θυγατρικών τους</a:t>
            </a:r>
          </a:p>
          <a:p>
            <a:pPr eaLnBrk="1" hangingPunct="1">
              <a:lnSpc>
                <a:spcPct val="90000"/>
              </a:lnSpc>
            </a:pPr>
            <a:r>
              <a:rPr lang="el-GR" sz="2100" smtClean="0"/>
              <a:t>παρέχουν χρηματοδοτική μίσθωση (</a:t>
            </a:r>
            <a:r>
              <a:rPr lang="en-US" sz="2100" smtClean="0"/>
              <a:t>leasing</a:t>
            </a:r>
            <a:r>
              <a:rPr lang="el-GR" sz="210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l-GR" sz="2100" smtClean="0"/>
              <a:t/>
            </a:r>
            <a:br>
              <a:rPr lang="el-GR" sz="2100" smtClean="0"/>
            </a:br>
            <a:endParaRPr lang="el-GR" sz="210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5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Τράπεζες Επενδύσεων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l-GR" b="1" smtClean="0"/>
          </a:p>
          <a:p>
            <a:pPr eaLnBrk="1" hangingPunct="1"/>
            <a:r>
              <a:rPr lang="el-GR" b="1" smtClean="0"/>
              <a:t>Κύριος Σκοπός:</a:t>
            </a:r>
            <a:r>
              <a:rPr lang="el-GR" smtClean="0"/>
              <a:t> μακροπρόθεσμη χρηματοδότηση ορισμένων τομέων της οικονομίας όπως βιομηχανικών, τουριστικών, εξαγωγικών κ.ά.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6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Κτηματικές Τράπεζες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endParaRPr lang="el-GR" b="1" smtClean="0"/>
          </a:p>
          <a:p>
            <a:pPr eaLnBrk="1" hangingPunct="1"/>
            <a:r>
              <a:rPr lang="el-GR" b="1" smtClean="0"/>
              <a:t>Κύριος σκοπός</a:t>
            </a:r>
            <a:r>
              <a:rPr lang="el-GR" smtClean="0"/>
              <a:t>: χορήγηση μεσοπρόθεσμων και μακροπροθέσμων δανείων για κτιριακές εγκαταστάσεις πάσης σχεδόν μορφής.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7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l-GR" sz="3800" b="1" smtClean="0"/>
              <a:t>Συνεταιριστικές Τράπεζες</a:t>
            </a:r>
            <a:r>
              <a:rPr lang="el-GR" sz="3800" smtClean="0"/>
              <a:t/>
            </a:r>
            <a:br>
              <a:rPr lang="el-GR" sz="3800" smtClean="0"/>
            </a:br>
            <a:endParaRPr lang="el-GR" sz="3800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/>
            <a:r>
              <a:rPr lang="el-GR" dirty="0" smtClean="0"/>
              <a:t>Δραστηριοποιούνται σε όλο το φάσμα των τραπεζικών προϊόντων και υπηρεσιών και αποβλέπουν στην ενίσχυση της τοπικής οικονομίας.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8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smtClean="0"/>
              <a:t>Υπηρεσίες Πιστωτικών Ιδρυμάτων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l-GR" sz="2600" dirty="0" smtClean="0"/>
          </a:p>
          <a:p>
            <a:pPr eaLnBrk="1" hangingPunct="1">
              <a:lnSpc>
                <a:spcPct val="80000"/>
              </a:lnSpc>
            </a:pPr>
            <a:r>
              <a:rPr lang="el-GR" b="1" dirty="0" smtClean="0"/>
              <a:t>α. </a:t>
            </a:r>
            <a:r>
              <a:rPr lang="el-GR" sz="2600" b="1" dirty="0" smtClean="0"/>
              <a:t>Χρηματοδοτική διαμεσολάβηση.</a:t>
            </a:r>
            <a:r>
              <a:rPr lang="el-GR" sz="2600" dirty="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200" b="1" dirty="0" err="1" smtClean="0">
                <a:latin typeface="Calibri" pitchFamily="34" charset="0"/>
              </a:rPr>
              <a:t>Ρευστότητα</a:t>
            </a:r>
            <a:r>
              <a:rPr lang="en-US" sz="2200" dirty="0" smtClean="0">
                <a:latin typeface="Calibri" pitchFamily="34" charset="0"/>
              </a:rPr>
              <a:t>. </a:t>
            </a:r>
            <a:endParaRPr lang="en-US" sz="2200" b="1" dirty="0" smtClean="0">
              <a:latin typeface="Calibri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200" b="1" dirty="0" err="1" smtClean="0">
                <a:latin typeface="Calibri" pitchFamily="34" charset="0"/>
              </a:rPr>
              <a:t>Ευελιξία</a:t>
            </a:r>
            <a:r>
              <a:rPr lang="en-US" sz="2200" b="1" dirty="0" smtClean="0">
                <a:latin typeface="Calibri" pitchFamily="34" charset="0"/>
              </a:rPr>
              <a:t> </a:t>
            </a:r>
            <a:r>
              <a:rPr lang="en-US" sz="2200" b="1" dirty="0" err="1" smtClean="0">
                <a:latin typeface="Calibri" pitchFamily="34" charset="0"/>
              </a:rPr>
              <a:t>ληκτότητας</a:t>
            </a:r>
            <a:r>
              <a:rPr lang="en-US" sz="2200" dirty="0" smtClean="0">
                <a:latin typeface="Calibri" pitchFamily="34" charset="0"/>
              </a:rPr>
              <a:t>. </a:t>
            </a:r>
            <a:endParaRPr lang="en-US" sz="2200" b="1" dirty="0" smtClean="0">
              <a:latin typeface="Calibri" pitchFamily="34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200" b="1" dirty="0" err="1" smtClean="0">
                <a:latin typeface="Calibri" pitchFamily="34" charset="0"/>
              </a:rPr>
              <a:t>Ευελιξία</a:t>
            </a:r>
            <a:r>
              <a:rPr lang="en-US" sz="2200" b="1" dirty="0" smtClean="0">
                <a:latin typeface="Calibri" pitchFamily="34" charset="0"/>
              </a:rPr>
              <a:t> </a:t>
            </a:r>
            <a:r>
              <a:rPr lang="en-US" sz="2200" b="1" dirty="0" err="1" smtClean="0">
                <a:latin typeface="Calibri" pitchFamily="34" charset="0"/>
              </a:rPr>
              <a:t>ποσού</a:t>
            </a:r>
            <a:r>
              <a:rPr lang="en-US" sz="2200" dirty="0" smtClean="0">
                <a:latin typeface="Calibri" pitchFamily="34" charset="0"/>
              </a:rPr>
              <a:t>. </a:t>
            </a:r>
            <a:endParaRPr lang="en-US" sz="2200" b="1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l-GR" sz="2600" b="1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600" b="1" dirty="0" smtClean="0">
                <a:latin typeface="Calibri" pitchFamily="34" charset="0"/>
              </a:rPr>
              <a:t>β. </a:t>
            </a:r>
            <a:r>
              <a:rPr lang="en-US" sz="2600" b="1" dirty="0" err="1" smtClean="0">
                <a:latin typeface="Calibri" pitchFamily="34" charset="0"/>
              </a:rPr>
              <a:t>Επηρεάζουν</a:t>
            </a:r>
            <a:r>
              <a:rPr lang="en-US" sz="2600" b="1" dirty="0" smtClean="0">
                <a:latin typeface="Calibri" pitchFamily="34" charset="0"/>
              </a:rPr>
              <a:t> </a:t>
            </a:r>
            <a:r>
              <a:rPr lang="en-US" sz="2600" b="1" dirty="0" err="1" smtClean="0">
                <a:latin typeface="Calibri" pitchFamily="34" charset="0"/>
              </a:rPr>
              <a:t>τη</a:t>
            </a:r>
            <a:r>
              <a:rPr lang="en-US" sz="2600" b="1" dirty="0" smtClean="0">
                <a:latin typeface="Calibri" pitchFamily="34" charset="0"/>
              </a:rPr>
              <a:t> </a:t>
            </a:r>
            <a:r>
              <a:rPr lang="en-US" sz="2600" b="1" dirty="0" err="1" smtClean="0">
                <a:latin typeface="Calibri" pitchFamily="34" charset="0"/>
              </a:rPr>
              <a:t>νομισματική</a:t>
            </a:r>
            <a:r>
              <a:rPr lang="en-US" sz="2600" b="1" dirty="0" smtClean="0">
                <a:latin typeface="Calibri" pitchFamily="34" charset="0"/>
              </a:rPr>
              <a:t> </a:t>
            </a:r>
            <a:r>
              <a:rPr lang="en-US" sz="2600" b="1" dirty="0" err="1" smtClean="0">
                <a:latin typeface="Calibri" pitchFamily="34" charset="0"/>
              </a:rPr>
              <a:t>πολιτική</a:t>
            </a:r>
            <a:endParaRPr lang="el-GR" sz="2600" b="1" dirty="0" smtClean="0"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</a:pPr>
            <a:endParaRPr lang="el-GR" sz="2600" b="1" dirty="0" smtClean="0"/>
          </a:p>
          <a:p>
            <a:pPr eaLnBrk="1" hangingPunct="1">
              <a:lnSpc>
                <a:spcPct val="80000"/>
              </a:lnSpc>
            </a:pPr>
            <a:r>
              <a:rPr lang="el-GR" sz="2600" b="1" dirty="0" smtClean="0"/>
              <a:t>γ. Παίζουν σημαντικό ρόλο στο σύστημα πληρωμών </a:t>
            </a:r>
            <a:endParaRPr lang="en-US" sz="2600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600" dirty="0" smtClean="0"/>
              <a:t/>
            </a:r>
            <a:br>
              <a:rPr lang="en-US" sz="2600" dirty="0" smtClean="0"/>
            </a:br>
            <a:endParaRPr lang="el-GR" sz="2600" dirty="0" smtClean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71D949-C551-494A-93A1-25C6CAD03808}" type="slidenum">
              <a:rPr lang="el-GR" altLang="en-US" smtClean="0"/>
              <a:pPr>
                <a:defRPr/>
              </a:pPr>
              <a:t>9</a:t>
            </a:fld>
            <a:endParaRPr lang="el-GR" alt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Δικαιοσύνη">
  <a:themeElements>
    <a:clrScheme name="Δικαιοσύνη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Δικαιοσύνη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Δικαιοσύνη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292</TotalTime>
  <Words>1043</Words>
  <Application>Microsoft Office PowerPoint</Application>
  <PresentationFormat>Προβολή στην οθόνη (4:3)</PresentationFormat>
  <Paragraphs>211</Paragraphs>
  <Slides>31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31</vt:i4>
      </vt:variant>
    </vt:vector>
  </HeadingPairs>
  <TitlesOfParts>
    <vt:vector size="32" baseType="lpstr">
      <vt:lpstr>Δικαιοσύνη</vt:lpstr>
      <vt:lpstr>Χρηματοπιστωτικά Ιδρύματα</vt:lpstr>
      <vt:lpstr>Νομισματικά Χρηματοπιστωτικά Ιδρύματα στη ζώνη του ευρώ</vt:lpstr>
      <vt:lpstr>Πιστωτικά ιδρύματα </vt:lpstr>
      <vt:lpstr>Τράπεζες</vt:lpstr>
      <vt:lpstr>Εμπορικές Τράπεζες</vt:lpstr>
      <vt:lpstr>Τράπεζες Επενδύσεων</vt:lpstr>
      <vt:lpstr>Κτηματικές Τράπεζες</vt:lpstr>
      <vt:lpstr>Συνεταιριστικές Τράπεζες </vt:lpstr>
      <vt:lpstr>Υπηρεσίες Πιστωτικών Ιδρυμάτων</vt:lpstr>
      <vt:lpstr>Ειδικοί Πιστωτικοί Οργανισμοί</vt:lpstr>
      <vt:lpstr>Ταμείο Παρακαταθηκών και Δανείων  </vt:lpstr>
      <vt:lpstr>ΜΗ ΝΟΜΙΣΜΑΤΙΚΑ ΧΡΗΜΑΤΟΠΙΣΤΩΤΙΚΑ ΙΔΡΥΜΑΤΑ </vt:lpstr>
      <vt:lpstr>ΟΣΕΚΑ [Αμοιβαία Κεφάλαια (Α/Κ)] </vt:lpstr>
      <vt:lpstr>Πλεονεκτήματα αμοιβαίων κεφαλαίων</vt:lpstr>
      <vt:lpstr>Κατηγορίες ΑΚ ανάλογα με το είδος των έπενδύσεων</vt:lpstr>
      <vt:lpstr>Αμοιβαία κεφάλαια χρηματαγοράς</vt:lpstr>
      <vt:lpstr>Ομολογιακά</vt:lpstr>
      <vt:lpstr>Μεικτά  </vt:lpstr>
      <vt:lpstr>Μετοχικά  </vt:lpstr>
      <vt:lpstr>  Επιχειρήσεις Παροχής Επενδυτικών Υπηρεσιών (Ε.Π.Ε.Υ)</vt:lpstr>
      <vt:lpstr>Κύριες επενδυτικές υπηρεσίες</vt:lpstr>
      <vt:lpstr>Παρεπόμενες επενδυτικές</vt:lpstr>
      <vt:lpstr>ΑΕΠΕΥ με ελάχιστο κεφάλαιο €730.000  </vt:lpstr>
      <vt:lpstr>ΑΕΠΕΥ με ελάχιστο κεφάλαιο €50.000 </vt:lpstr>
      <vt:lpstr>α. ΕΠΕΥ με ελάχιστο κεφάλαιο €75.000</vt:lpstr>
      <vt:lpstr>Ανώνυμες Εταιρίες Επενδύσεων Χαρτοφυλακίου (Α.Ε.Ε.Χ)</vt:lpstr>
      <vt:lpstr>Πλεονεκτήματα των Α.Ε.Ε.Χ</vt:lpstr>
      <vt:lpstr>Ανώνυμες Εταιρίες Επενδύσεων Ακίνητης Περιουσίας</vt:lpstr>
      <vt:lpstr>Εταιρείες Παροχής Πιστώσεων (Ε.Π.Π) </vt:lpstr>
      <vt:lpstr>Ιδρύματα ηλεκτρονικού χρήματος</vt:lpstr>
      <vt:lpstr>Τι είναι ηλεκτρονικό χρήμα;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Χρηματοπιστωτικά Ιδρύματα</dc:title>
  <dc:creator>user</dc:creator>
  <cp:lastModifiedBy>Αργυρώ Δημητογλου</cp:lastModifiedBy>
  <cp:revision>40</cp:revision>
  <dcterms:created xsi:type="dcterms:W3CDTF">2006-06-02T03:43:10Z</dcterms:created>
  <dcterms:modified xsi:type="dcterms:W3CDTF">2021-02-22T17:45:27Z</dcterms:modified>
</cp:coreProperties>
</file>