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5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13D55-5228-4F25-879E-15254C7EC9DE}" type="datetimeFigureOut">
              <a:rPr lang="el-GR" smtClean="0"/>
              <a:t>19/4/2014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5848-EEE8-44AC-A360-829BF91E3059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l-GR" sz="3600" b="1" dirty="0"/>
              <a:t>Έλεγχος της διακύμανσης</a:t>
            </a:r>
            <a:r>
              <a:rPr lang="el-GR" sz="3600" dirty="0"/>
              <a:t/>
            </a:r>
            <a:br>
              <a:rPr lang="el-GR" sz="3600" dirty="0"/>
            </a:b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/>
              <a:t>Μπορούμε να </a:t>
            </a:r>
            <a:r>
              <a:rPr lang="el-GR" dirty="0"/>
              <a:t>δούμε τη μεταβλητότητα σε ένα δείγμα και να κάνουμε έλεγχο έναντι της επιθυμητής μεταβλητότητας στον πληθυσμό.</a:t>
            </a:r>
          </a:p>
          <a:p>
            <a:r>
              <a:rPr lang="el-GR" dirty="0"/>
              <a:t>Ο </a:t>
            </a:r>
            <a:r>
              <a:rPr lang="el-GR" b="1" i="1" dirty="0"/>
              <a:t>έλεγχος της διακύμανσης</a:t>
            </a:r>
            <a:r>
              <a:rPr lang="el-GR" dirty="0"/>
              <a:t> γίνεται με την </a:t>
            </a:r>
            <a:r>
              <a:rPr lang="el-GR" b="1" i="1" dirty="0"/>
              <a:t>κατανομή </a:t>
            </a:r>
            <a:r>
              <a:rPr lang="en-US" b="1" i="1" dirty="0" smtClean="0"/>
              <a:t>X</a:t>
            </a:r>
            <a:r>
              <a:rPr lang="en-US" b="1" i="1" baseline="30000" dirty="0" smtClean="0"/>
              <a:t>2</a:t>
            </a:r>
            <a:r>
              <a:rPr lang="el-GR" dirty="0" smtClean="0"/>
              <a:t>. </a:t>
            </a:r>
            <a:endParaRPr lang="en-US" dirty="0" smtClean="0"/>
          </a:p>
          <a:p>
            <a:pPr algn="just"/>
            <a:r>
              <a:rPr lang="el-GR" dirty="0" smtClean="0"/>
              <a:t>Όπως </a:t>
            </a:r>
            <a:r>
              <a:rPr lang="el-GR" dirty="0"/>
              <a:t>και με την </a:t>
            </a:r>
            <a:r>
              <a:rPr lang="el-GR" dirty="0" smtClean="0"/>
              <a:t>κατανομή</a:t>
            </a:r>
            <a:r>
              <a:rPr lang="en-US" dirty="0" smtClean="0"/>
              <a:t> </a:t>
            </a:r>
            <a:r>
              <a:rPr lang="en-US" dirty="0"/>
              <a:t>t</a:t>
            </a:r>
            <a:r>
              <a:rPr lang="el-GR" dirty="0" smtClean="0"/>
              <a:t>, </a:t>
            </a:r>
            <a:r>
              <a:rPr lang="el-GR" dirty="0"/>
              <a:t>έτσι και η κατανομή  ουσιαστικά δεν είναι μία κατανομή </a:t>
            </a:r>
            <a:endParaRPr lang="en-US" dirty="0" smtClean="0"/>
          </a:p>
          <a:p>
            <a:pPr lvl="1" algn="just"/>
            <a:r>
              <a:rPr lang="el-GR" dirty="0" smtClean="0"/>
              <a:t>αλλά </a:t>
            </a:r>
            <a:r>
              <a:rPr lang="el-GR" dirty="0"/>
              <a:t>οικογένεια κατανομών, </a:t>
            </a:r>
            <a:endParaRPr lang="en-US" dirty="0" smtClean="0"/>
          </a:p>
          <a:p>
            <a:pPr lvl="2" algn="just"/>
            <a:r>
              <a:rPr lang="el-GR" sz="2800" dirty="0" smtClean="0"/>
              <a:t>που </a:t>
            </a:r>
            <a:r>
              <a:rPr lang="el-GR" sz="2800" dirty="0"/>
              <a:t>διακρίνονται μεταξύ τους από τους βαθμούς ελευθερίας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l-GR" dirty="0"/>
              <a:t>Η στατιστική ελέγχου υπολογίζεται από τον τύπο</a:t>
            </a:r>
            <a:r>
              <a:rPr lang="el-GR" dirty="0" smtClean="0"/>
              <a:t>: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r>
              <a:rPr lang="en-US" b="1" dirty="0" smtClean="0"/>
              <a:t>n </a:t>
            </a:r>
            <a:r>
              <a:rPr lang="el-GR" b="1" dirty="0"/>
              <a:t>είναι το μέγεθος του δείγματος, </a:t>
            </a:r>
            <a:endParaRPr lang="en-US" b="1" dirty="0" smtClean="0"/>
          </a:p>
          <a:p>
            <a:r>
              <a:rPr lang="en-US" b="1" dirty="0" smtClean="0"/>
              <a:t>S</a:t>
            </a:r>
            <a:r>
              <a:rPr lang="en-US" b="1" baseline="30000" dirty="0" smtClean="0"/>
              <a:t>2</a:t>
            </a:r>
            <a:r>
              <a:rPr lang="el-GR" b="1" dirty="0" smtClean="0"/>
              <a:t> </a:t>
            </a:r>
            <a:r>
              <a:rPr lang="el-GR" b="1" dirty="0"/>
              <a:t>είναι η διακύμανση στο δείγμα και  </a:t>
            </a:r>
            <a:endParaRPr lang="en-US" b="1" dirty="0" smtClean="0"/>
          </a:p>
          <a:p>
            <a:r>
              <a:rPr lang="el-GR" b="1" dirty="0" smtClean="0"/>
              <a:t>σ</a:t>
            </a:r>
            <a:r>
              <a:rPr lang="el-GR" b="1" baseline="30000" dirty="0" smtClean="0"/>
              <a:t>2</a:t>
            </a:r>
            <a:r>
              <a:rPr lang="en-US" b="1" dirty="0" smtClean="0"/>
              <a:t>  </a:t>
            </a:r>
            <a:r>
              <a:rPr lang="el-GR" b="1" dirty="0" smtClean="0"/>
              <a:t>είναι </a:t>
            </a:r>
            <a:r>
              <a:rPr lang="el-GR" b="1" dirty="0"/>
              <a:t>η διακύμανση στον πληθυσμό. </a:t>
            </a:r>
          </a:p>
          <a:p>
            <a:pPr algn="just"/>
            <a:r>
              <a:rPr lang="el-GR" dirty="0"/>
              <a:t>Ο </a:t>
            </a:r>
            <a:r>
              <a:rPr lang="el-GR" dirty="0" smtClean="0"/>
              <a:t>έλεγχος </a:t>
            </a:r>
            <a:r>
              <a:rPr lang="el-GR" dirty="0"/>
              <a:t>γίνεται με τη σύγκριση της στατιστικής ελέγχου με την κριτική τιμή της </a:t>
            </a:r>
            <a:r>
              <a:rPr lang="el-GR" b="1" dirty="0" smtClean="0"/>
              <a:t>Χ</a:t>
            </a:r>
            <a:r>
              <a:rPr lang="el-GR" b="1" baseline="30000" dirty="0" smtClean="0"/>
              <a:t>2</a:t>
            </a:r>
            <a:r>
              <a:rPr lang="el-GR" b="1" dirty="0" smtClean="0"/>
              <a:t> κατανομής  </a:t>
            </a:r>
            <a:r>
              <a:rPr lang="el-GR" dirty="0"/>
              <a:t>για  </a:t>
            </a:r>
            <a:r>
              <a:rPr lang="en-US" b="1" dirty="0" smtClean="0"/>
              <a:t>n</a:t>
            </a:r>
            <a:r>
              <a:rPr lang="el-GR" b="1" dirty="0" smtClean="0"/>
              <a:t>-1 βαθμούς </a:t>
            </a:r>
            <a:r>
              <a:rPr lang="el-GR" b="1" dirty="0"/>
              <a:t>ελευθερίας</a:t>
            </a:r>
            <a:r>
              <a:rPr lang="el-GR" dirty="0"/>
              <a:t>, ενώ υποθέτουμε κανονική κατανομή για τον πληθυσμό. </a:t>
            </a:r>
          </a:p>
          <a:p>
            <a:endParaRPr lang="el-GR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857232"/>
            <a:ext cx="2786082" cy="110728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079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357430"/>
            <a:ext cx="9144000" cy="3500462"/>
          </a:xfrm>
        </p:spPr>
        <p:txBody>
          <a:bodyPr>
            <a:normAutofit/>
          </a:bodyPr>
          <a:lstStyle/>
          <a:p>
            <a:pPr algn="just"/>
            <a:r>
              <a:rPr lang="el-GR" sz="2800" dirty="0"/>
              <a:t>Η τράπεζα ισχυρίζεται ότι η τυπική απόκλιση του χρόνου αναμονής είναι το πολύ 2 λεπτά. Να ελεγχθεί αυτός ο ισχυρισμός σε επίπεδο σημαντικότητας 5%. </a:t>
            </a:r>
          </a:p>
          <a:p>
            <a:pPr algn="just"/>
            <a:r>
              <a:rPr lang="el-GR" sz="2800" b="1" dirty="0"/>
              <a:t>Απάντηση:</a:t>
            </a:r>
            <a:r>
              <a:rPr lang="el-GR" sz="2800" dirty="0"/>
              <a:t> Καταρχήν θα πρέπει να σημειώσουμε ότι μας δίνεται η τυπική απόκλιση, οπότε τη μετατρέπουμε σε διακύμανση. Επομένως  </a:t>
            </a:r>
            <a:r>
              <a:rPr lang="en-US" sz="2800" dirty="0" smtClean="0"/>
              <a:t>                           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/>
              <a:t>Οι υποθέσεις είναι:</a:t>
            </a:r>
          </a:p>
          <a:p>
            <a:pPr algn="just"/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0" y="928670"/>
          <a:ext cx="9144002" cy="1348330"/>
        </p:xfrm>
        <a:graphic>
          <a:graphicData uri="http://schemas.openxmlformats.org/drawingml/2006/table">
            <a:tbl>
              <a:tblPr/>
              <a:tblGrid>
                <a:gridCol w="1486998"/>
                <a:gridCol w="957583"/>
                <a:gridCol w="957583"/>
                <a:gridCol w="956363"/>
                <a:gridCol w="956363"/>
                <a:gridCol w="956363"/>
                <a:gridCol w="957583"/>
                <a:gridCol w="957583"/>
                <a:gridCol w="957583"/>
              </a:tblGrid>
              <a:tr h="531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Πελάτης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531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Χρόνος αναμονής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6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8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dirty="0"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0" y="1"/>
            <a:ext cx="9144000" cy="9286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Σε </a:t>
            </a:r>
            <a:r>
              <a:rPr lang="el-GR" sz="2800" dirty="0"/>
              <a:t>μία τράπεζα μετρήθηκε ο χρόνος αναμονής σε δείγμα 8 πελατών και βρέθηκε ως εξής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4714884"/>
            <a:ext cx="1785950" cy="467749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5357826"/>
            <a:ext cx="1857388" cy="567535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6099987"/>
            <a:ext cx="1785950" cy="545707"/>
          </a:xfrm>
          <a:prstGeom prst="rect">
            <a:avLst/>
          </a:prstGeom>
          <a:noFill/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l-GR" sz="3000" dirty="0"/>
              <a:t>Η διακύμανση του δείγματος είναι</a:t>
            </a:r>
            <a:r>
              <a:rPr lang="el-GR" sz="3000" dirty="0" smtClean="0"/>
              <a:t>:</a:t>
            </a:r>
            <a:endParaRPr lang="en-US" sz="3000" dirty="0" smtClean="0"/>
          </a:p>
          <a:p>
            <a:endParaRPr lang="en-US" sz="3000" dirty="0"/>
          </a:p>
          <a:p>
            <a:endParaRPr lang="en-US" sz="3000" dirty="0" smtClean="0"/>
          </a:p>
          <a:p>
            <a:endParaRPr lang="en-US" sz="3000" dirty="0" smtClean="0"/>
          </a:p>
          <a:p>
            <a:r>
              <a:rPr lang="el-GR" sz="3000" dirty="0" smtClean="0"/>
              <a:t>Η </a:t>
            </a:r>
            <a:r>
              <a:rPr lang="el-GR" sz="3000" dirty="0"/>
              <a:t>στατιστική ελέγχου είναι</a:t>
            </a:r>
            <a:r>
              <a:rPr lang="el-GR" sz="3000" dirty="0" smtClean="0"/>
              <a:t>:</a:t>
            </a:r>
            <a:endParaRPr lang="en-US" sz="3000" dirty="0" smtClean="0"/>
          </a:p>
          <a:p>
            <a:endParaRPr lang="en-US" sz="3000" dirty="0"/>
          </a:p>
          <a:p>
            <a:endParaRPr lang="en-US" sz="3000" dirty="0" smtClean="0"/>
          </a:p>
          <a:p>
            <a:endParaRPr lang="en-US" sz="3000" dirty="0"/>
          </a:p>
          <a:p>
            <a:pPr algn="just"/>
            <a:r>
              <a:rPr lang="el-GR" sz="3000" dirty="0"/>
              <a:t>Η </a:t>
            </a:r>
            <a:r>
              <a:rPr lang="el-GR" sz="3000" dirty="0" smtClean="0"/>
              <a:t>κατανομή</a:t>
            </a:r>
            <a:r>
              <a:rPr lang="en-US" sz="3000" dirty="0" smtClean="0"/>
              <a:t> X</a:t>
            </a:r>
            <a:r>
              <a:rPr lang="en-US" sz="3000" baseline="30000" dirty="0" smtClean="0"/>
              <a:t>2</a:t>
            </a:r>
            <a:r>
              <a:rPr lang="el-GR" sz="3000" dirty="0" smtClean="0"/>
              <a:t>  </a:t>
            </a:r>
            <a:r>
              <a:rPr lang="el-GR" sz="3000" dirty="0"/>
              <a:t>δεν είναι συμμετρική κατανομή, οπότε θα πρέπει να προσέξουμε ιδιαίτερα τόσο προς ποια πλευρά είναι ο έλεγχος όσο και ποια ακριβώς θα είναι η κριτική τιμή. </a:t>
            </a:r>
            <a:endParaRPr lang="en-US" sz="3000" dirty="0" smtClean="0"/>
          </a:p>
          <a:p>
            <a:pPr algn="just"/>
            <a:r>
              <a:rPr lang="el-GR" sz="3000" dirty="0" smtClean="0"/>
              <a:t>Κάθε </a:t>
            </a:r>
            <a:r>
              <a:rPr lang="el-GR" sz="3000" dirty="0"/>
              <a:t>ουρά έχει δικές της κριτικές τιμές. 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1000108"/>
            <a:ext cx="4918894" cy="107157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1212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3357562"/>
            <a:ext cx="6166713" cy="857256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1079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0" y="0"/>
          <a:ext cx="9144000" cy="3429000"/>
        </p:xfrm>
        <a:graphic>
          <a:graphicData uri="http://schemas.openxmlformats.org/presentationml/2006/ole">
            <p:oleObj spid="_x0000_s18433" r:id="rId3" imgW="4193261" imgH="2126537" progId="Visio.Drawing.11">
              <p:embed/>
            </p:oleObj>
          </a:graphicData>
        </a:graphic>
      </p:graphicFrame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-142908" y="3786190"/>
            <a:ext cx="9144000" cy="9286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Σε </a:t>
            </a:r>
            <a:r>
              <a:rPr lang="el-GR" sz="2800" dirty="0"/>
              <a:t>μία τράπεζα μετρήθηκε ο χρόνος αναμονής σε δείγμα 8 πελατών και βρέθηκε ως εξής </a:t>
            </a:r>
            <a:endParaRPr kumimoji="0" lang="el-G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525963"/>
          </a:xfrm>
        </p:spPr>
        <p:txBody>
          <a:bodyPr>
            <a:normAutofit/>
          </a:bodyPr>
          <a:lstStyle/>
          <a:p>
            <a:pPr algn="just"/>
            <a:r>
              <a:rPr lang="el-GR" sz="2800" b="1" dirty="0">
                <a:solidFill>
                  <a:srgbClr val="FF0000"/>
                </a:solidFill>
              </a:rPr>
              <a:t>Σ</a:t>
            </a:r>
            <a:r>
              <a:rPr lang="el-GR" sz="2800" b="1" dirty="0" smtClean="0">
                <a:solidFill>
                  <a:srgbClr val="FF0000"/>
                </a:solidFill>
              </a:rPr>
              <a:t>τις </a:t>
            </a:r>
            <a:r>
              <a:rPr lang="el-GR" sz="2800" b="1" dirty="0">
                <a:solidFill>
                  <a:srgbClr val="FF0000"/>
                </a:solidFill>
              </a:rPr>
              <a:t>πρώτες πέντε στήλες αριστερά περιλαμβάνονται οι κριτικές τιμές για </a:t>
            </a:r>
            <a:r>
              <a:rPr lang="el-GR" sz="2800" b="1" dirty="0" err="1">
                <a:solidFill>
                  <a:srgbClr val="FF0000"/>
                </a:solidFill>
              </a:rPr>
              <a:t>αριστερόπλευρο</a:t>
            </a:r>
            <a:r>
              <a:rPr lang="el-GR" sz="2800" b="1" dirty="0">
                <a:solidFill>
                  <a:srgbClr val="FF0000"/>
                </a:solidFill>
              </a:rPr>
              <a:t> έλεγχο</a:t>
            </a:r>
            <a:r>
              <a:rPr lang="el-GR" sz="2800" dirty="0"/>
              <a:t>, </a:t>
            </a:r>
            <a:endParaRPr lang="el-GR" sz="2800" dirty="0" smtClean="0"/>
          </a:p>
          <a:p>
            <a:pPr lvl="1" algn="just"/>
            <a:r>
              <a:rPr lang="el-GR" b="1" dirty="0" smtClean="0">
                <a:solidFill>
                  <a:srgbClr val="0070C0"/>
                </a:solidFill>
              </a:rPr>
              <a:t>ενώ </a:t>
            </a:r>
            <a:r>
              <a:rPr lang="el-GR" b="1" dirty="0">
                <a:solidFill>
                  <a:srgbClr val="0070C0"/>
                </a:solidFill>
              </a:rPr>
              <a:t>οι πέντε στήλες δεξιά περιλαμβάνουν κριτικές τιμές για </a:t>
            </a:r>
            <a:r>
              <a:rPr lang="el-GR" b="1" dirty="0" err="1">
                <a:solidFill>
                  <a:srgbClr val="0070C0"/>
                </a:solidFill>
              </a:rPr>
              <a:t>δεξιόπλευρο</a:t>
            </a:r>
            <a:r>
              <a:rPr lang="el-GR" b="1" dirty="0">
                <a:solidFill>
                  <a:srgbClr val="0070C0"/>
                </a:solidFill>
              </a:rPr>
              <a:t> έλεγχο. </a:t>
            </a:r>
          </a:p>
          <a:p>
            <a:pPr algn="just"/>
            <a:r>
              <a:rPr lang="el-GR" sz="2800" dirty="0"/>
              <a:t>Στο παράδειγμά μας έχουμε </a:t>
            </a:r>
            <a:r>
              <a:rPr lang="el-GR" sz="2800" dirty="0" err="1"/>
              <a:t>δεξιόπλευρο</a:t>
            </a:r>
            <a:r>
              <a:rPr lang="el-GR" sz="2800" dirty="0"/>
              <a:t> έλεγχο, οπότε βρίσκουμε την κριτική τιμή της κατανομής </a:t>
            </a:r>
            <a:r>
              <a:rPr lang="el-GR" sz="2800" b="1" dirty="0"/>
              <a:t>για 7 βαθμούς </a:t>
            </a:r>
            <a:r>
              <a:rPr lang="el-GR" sz="2800" dirty="0"/>
              <a:t>ελευθερίας και </a:t>
            </a:r>
            <a:r>
              <a:rPr lang="el-GR" sz="2800" b="1" dirty="0"/>
              <a:t>5% επίπεδο σημαντικότητας </a:t>
            </a:r>
            <a:r>
              <a:rPr lang="el-GR" sz="2800" dirty="0"/>
              <a:t>στη διασταύρωση γραμμής και στήλης που φαίνονται σκιασμένες στον παρακάτω </a:t>
            </a:r>
            <a:r>
              <a:rPr lang="el-GR" sz="2800" dirty="0" smtClean="0"/>
              <a:t>Πίνακα</a:t>
            </a:r>
            <a:endParaRPr lang="el-GR" sz="2800" dirty="0"/>
          </a:p>
          <a:p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643446"/>
          <a:ext cx="9144001" cy="1500199"/>
        </p:xfrm>
        <a:graphic>
          <a:graphicData uri="http://schemas.openxmlformats.org/drawingml/2006/table">
            <a:tbl>
              <a:tblPr/>
              <a:tblGrid>
                <a:gridCol w="254921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  <a:gridCol w="888908"/>
              </a:tblGrid>
              <a:tr h="505685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Περιοχή στη δεξιά πλευρά της κατανομής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05685">
                <a:tc>
                  <a:txBody>
                    <a:bodyPr/>
                    <a:lstStyle/>
                    <a:p>
                      <a:pPr algn="l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0,995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6350" marR="6350" marT="635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0,025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488829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0,989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1,239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1,690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2,167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2,833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12,017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14,067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16,013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18,475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20,278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072074"/>
          </a:xfrm>
        </p:spPr>
        <p:txBody>
          <a:bodyPr>
            <a:normAutofit fontScale="92500"/>
          </a:bodyPr>
          <a:lstStyle/>
          <a:p>
            <a:pPr algn="just"/>
            <a:r>
              <a:rPr lang="el-GR" dirty="0"/>
              <a:t>Συγκρίνοντας τη στατιστική ελέγχου με την κριτική τιμή έχουμε</a:t>
            </a:r>
            <a:r>
              <a:rPr lang="el-GR" dirty="0" smtClean="0"/>
              <a:t>:</a:t>
            </a:r>
          </a:p>
          <a:p>
            <a:pPr algn="just"/>
            <a:endParaRPr lang="el-GR" dirty="0"/>
          </a:p>
          <a:p>
            <a:pPr algn="just"/>
            <a:endParaRPr lang="el-GR" dirty="0" smtClean="0"/>
          </a:p>
          <a:p>
            <a:pPr algn="just"/>
            <a:endParaRPr lang="el-GR" dirty="0"/>
          </a:p>
          <a:p>
            <a:pPr algn="just"/>
            <a:r>
              <a:rPr lang="el-GR" dirty="0"/>
              <a:t>επομένως δεν μπορούμε να απορρίψουμε </a:t>
            </a:r>
            <a:r>
              <a:rPr lang="el-GR" dirty="0" smtClean="0"/>
              <a:t>την Η</a:t>
            </a:r>
            <a:r>
              <a:rPr lang="el-GR" baseline="-25000" dirty="0" smtClean="0"/>
              <a:t>0</a:t>
            </a:r>
            <a:r>
              <a:rPr lang="el-GR" dirty="0" smtClean="0"/>
              <a:t> </a:t>
            </a:r>
            <a:r>
              <a:rPr lang="el-GR" dirty="0"/>
              <a:t>, </a:t>
            </a:r>
            <a:r>
              <a:rPr lang="el-GR" b="1" dirty="0"/>
              <a:t>δηλαδή σύμφωνα με τα δεδομένα από το δείγμα μας δεν υπάρχουν ενδείξεις για να απορρίψουμε τον ισχυρισμό της Τράπεζας ότι ο χρόνος αναμονής στα ταμεία έχει τυπική απόκλιση 2 λεπτά. </a:t>
            </a:r>
          </a:p>
          <a:p>
            <a:endParaRPr lang="el-GR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1" y="1428736"/>
            <a:ext cx="4762533" cy="571504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"/>
            <a:ext cx="9144000" cy="3429000"/>
          </a:xfrm>
        </p:spPr>
        <p:txBody>
          <a:bodyPr>
            <a:normAutofit/>
          </a:bodyPr>
          <a:lstStyle/>
          <a:p>
            <a:pPr algn="just"/>
            <a:r>
              <a:rPr lang="el-GR" sz="2800" dirty="0" smtClean="0"/>
              <a:t>Άσκηση</a:t>
            </a:r>
            <a:r>
              <a:rPr lang="en-US" sz="2800" dirty="0" smtClean="0"/>
              <a:t>: </a:t>
            </a:r>
            <a:r>
              <a:rPr lang="el-GR" sz="2800" dirty="0" smtClean="0"/>
              <a:t>Κάποιο </a:t>
            </a:r>
            <a:r>
              <a:rPr lang="el-GR" sz="2800" dirty="0"/>
              <a:t>πελάτες της </a:t>
            </a:r>
            <a:r>
              <a:rPr lang="en-US" sz="2800" dirty="0"/>
              <a:t>Amazon </a:t>
            </a:r>
            <a:r>
              <a:rPr lang="el-GR" sz="2800" dirty="0"/>
              <a:t>διαμαρτύρονται ότι ο χρόνος αποστολής των παραγγελιών διαφέρει πολύ από πελάτη σε πελάτη. </a:t>
            </a:r>
            <a:r>
              <a:rPr lang="en-US" sz="2800" dirty="0"/>
              <a:t>H</a:t>
            </a:r>
            <a:r>
              <a:rPr lang="en-US" sz="2800" b="1" dirty="0"/>
              <a:t> </a:t>
            </a:r>
            <a:r>
              <a:rPr lang="en-US" sz="2800" dirty="0"/>
              <a:t>Amazon </a:t>
            </a:r>
            <a:r>
              <a:rPr lang="el-GR" sz="2800" dirty="0"/>
              <a:t>ωστόσο υποστηρίζει ότι στέλνει τις παραγγελίες της στην Ελλάδα με τυπική απόκλιση το πολύ 3 ημερών. Σε δείγμα 7 παραγγελιών ο χρόνος αποστολής </a:t>
            </a:r>
            <a:r>
              <a:rPr lang="el-GR" sz="2800" dirty="0" smtClean="0"/>
              <a:t>ήταν</a:t>
            </a:r>
            <a:endParaRPr lang="el-GR" sz="2800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2" y="2714620"/>
          <a:ext cx="9143998" cy="1212470"/>
        </p:xfrm>
        <a:graphic>
          <a:graphicData uri="http://schemas.openxmlformats.org/drawingml/2006/table">
            <a:tbl>
              <a:tblPr/>
              <a:tblGrid>
                <a:gridCol w="1899504"/>
                <a:gridCol w="1035493"/>
                <a:gridCol w="1035493"/>
                <a:gridCol w="1034174"/>
                <a:gridCol w="1034174"/>
                <a:gridCol w="1034174"/>
                <a:gridCol w="1035493"/>
                <a:gridCol w="1035493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 dirty="0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Παραγγελία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1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2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3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4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5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6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>
                          <a:latin typeface="Cambria Math"/>
                          <a:ea typeface="Times New Roman"/>
                          <a:cs typeface="Calibri"/>
                        </a:rPr>
                        <a:t>7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l-GR" sz="2400" b="1">
                          <a:solidFill>
                            <a:srgbClr val="215868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Χρόνος αποστολής</a:t>
                      </a:r>
                      <a:endParaRPr lang="el-GR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17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15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16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14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13</a:t>
                      </a:r>
                      <a:endParaRPr lang="el-GR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</a:tr>
            </a:tbl>
          </a:graphicData>
        </a:graphic>
      </p:graphicFrame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3929066"/>
            <a:ext cx="893533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Να ελεγχθεί σε επίπεδο σημαντικότητας 5% εάν οι πελάτες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έχουν δίκιο να διαμαρτύρονται.</a:t>
            </a:r>
            <a:endParaRPr kumimoji="0" lang="el-GR" sz="2800" b="1" i="0" u="none" strike="noStrike" cap="none" normalizeH="0" baseline="0" dirty="0" smtClean="0">
              <a:ln>
                <a:noFill/>
              </a:ln>
              <a:solidFill>
                <a:srgbClr val="215868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1" i="0" u="none" strike="noStrike" cap="none" normalizeH="0" baseline="0" dirty="0" smtClean="0">
                <a:ln>
                  <a:noFill/>
                </a:ln>
                <a:solidFill>
                  <a:srgbClr val="215868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Απάντηση:</a:t>
            </a: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Η διακύμανση είναι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857760"/>
            <a:ext cx="1714512" cy="449039"/>
          </a:xfrm>
          <a:prstGeom prst="rect">
            <a:avLst/>
          </a:prstGeom>
          <a:noFill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5357826"/>
            <a:ext cx="30296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Οι υποθέσεις είναι:</a:t>
            </a:r>
            <a:endParaRPr kumimoji="0" lang="el-G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429264"/>
            <a:ext cx="1714512" cy="523879"/>
          </a:xfrm>
          <a:prstGeom prst="rect">
            <a:avLst/>
          </a:prstGeom>
          <a:noFill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1512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1" y="6072206"/>
            <a:ext cx="1870377" cy="571504"/>
          </a:xfrm>
          <a:prstGeom prst="rect">
            <a:avLst/>
          </a:prstGeom>
          <a:noFill/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500</Words>
  <Application>Microsoft Office PowerPoint</Application>
  <PresentationFormat>Προβολή στην οθόνη (4:3)</PresentationFormat>
  <Paragraphs>103</Paragraphs>
  <Slides>9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1" baseType="lpstr">
      <vt:lpstr>Θέμα του Office</vt:lpstr>
      <vt:lpstr>Visio.Drawing.11</vt:lpstr>
      <vt:lpstr>Έλεγχος της διακύμανσης 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Έλεγχος της διακύμανσης </dc:title>
  <dc:creator>ΝΙΚΟΣ</dc:creator>
  <cp:lastModifiedBy>ΝΙΚΟΣ</cp:lastModifiedBy>
  <cp:revision>10</cp:revision>
  <dcterms:created xsi:type="dcterms:W3CDTF">2014-04-19T14:19:13Z</dcterms:created>
  <dcterms:modified xsi:type="dcterms:W3CDTF">2014-04-19T15:15:30Z</dcterms:modified>
</cp:coreProperties>
</file>