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E04"/>
    <a:srgbClr val="CC3300"/>
    <a:srgbClr val="DA0000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56" autoAdjust="0"/>
    <p:restoredTop sz="94656" autoAdjust="0"/>
  </p:normalViewPr>
  <p:slideViewPr>
    <p:cSldViewPr>
      <p:cViewPr>
        <p:scale>
          <a:sx n="91" d="100"/>
          <a:sy n="91" d="100"/>
        </p:scale>
        <p:origin x="-12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48C96-44D8-497B-B024-B5D8B0E6E172}" type="datetimeFigureOut">
              <a:rPr lang="el-GR" smtClean="0"/>
              <a:t>13/11/2016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BB7E9-49A8-4428-8BE2-57DCD5912844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D48C50EE-83EA-48D9-B260-1B9157721C77}" type="datetime1">
              <a:rPr lang="en-US" smtClean="0"/>
              <a:t>11/13/2016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l-GR" dirty="0" smtClean="0">
                <a:solidFill>
                  <a:schemeClr val="tx2"/>
                </a:solidFill>
              </a:rPr>
              <a:t>ΜΗΤΡΑ </a:t>
            </a:r>
            <a:r>
              <a:rPr kumimoji="0" lang="en-US" dirty="0" smtClean="0">
                <a:solidFill>
                  <a:schemeClr val="tx2"/>
                </a:solidFill>
              </a:rPr>
              <a:t>ANSOFF</a:t>
            </a:r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A4F-2086-4EFE-98AC-A78625527DDB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ADCB3DB-8B07-46B2-B134-4802D07C3A0C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FA93-A01D-45F3-B68A-09CE20A2B90F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AE43-FEE4-469C-93E4-EEA14E7D4453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6DE7CE-0A96-4C50-9910-2A5F8B9630DD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BE9756-C583-4B41-89B4-BA05D3D6D2B5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8960-EA39-456C-9EC5-82EE3B0C7B8B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7792-D6CF-4043-B659-D396616C2460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43F9-5846-4302-A80B-6F2CF322CFBF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3C2A580-AAFD-4CFB-B3F3-4EC64AAFC5DC}" type="datetime1">
              <a:rPr lang="en-US" smtClean="0"/>
              <a:t>11/13/2016</a:t>
            </a:fld>
            <a:endParaRPr lang="en-US" dirty="0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FFF652-5B75-4AE5-9969-CAF5AFEAE544}" type="datetime1">
              <a:rPr lang="en-US" smtClean="0"/>
              <a:t>11/13/2016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l-GR" sz="1400" dirty="0" smtClean="0">
                <a:solidFill>
                  <a:schemeClr val="tx2"/>
                </a:solidFill>
              </a:rPr>
              <a:t>ΜΗΤΡΑ </a:t>
            </a:r>
            <a:r>
              <a:rPr kumimoji="0" lang="en-US" sz="1400" dirty="0" smtClean="0">
                <a:solidFill>
                  <a:schemeClr val="tx2"/>
                </a:solidFill>
              </a:rPr>
              <a:t>ANSOFF</a:t>
            </a:r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57290" y="2571744"/>
            <a:ext cx="6477000" cy="857256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tx1"/>
                </a:solidFill>
              </a:rPr>
              <a:t>Επιχειρησιακή Στρατηγική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Καθηγητής</a:t>
            </a:r>
            <a:r>
              <a:rPr lang="en-US" dirty="0" smtClean="0"/>
              <a:t>:</a:t>
            </a:r>
            <a:r>
              <a:rPr lang="el-GR" dirty="0" smtClean="0"/>
              <a:t> Καλογερίδης Νικόλαος</a:t>
            </a:r>
            <a:endParaRPr lang="el-GR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42852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42844" y="6072206"/>
            <a:ext cx="1928826" cy="685800"/>
          </a:xfrm>
          <a:prstGeom prst="rect">
            <a:avLst/>
          </a:prstGeom>
        </p:spPr>
        <p:txBody>
          <a:bodyPr vert="horz" anchor="ctr">
            <a:normAutofit fontScale="4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10</a:t>
            </a:fld>
            <a:endParaRPr kumimoji="0" lang="en-US" sz="28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786050" y="214290"/>
            <a:ext cx="4572000" cy="365125"/>
          </a:xfrm>
        </p:spPr>
        <p:txBody>
          <a:bodyPr/>
          <a:lstStyle/>
          <a:p>
            <a:pPr algn="ctr"/>
            <a:r>
              <a:rPr kumimoji="0" lang="el-GR" b="1" dirty="0" smtClean="0"/>
              <a:t>ΜΗΤΡΑ </a:t>
            </a:r>
            <a:r>
              <a:rPr kumimoji="0" lang="en-US" b="1" dirty="0" smtClean="0"/>
              <a:t>ANSOFF</a:t>
            </a:r>
            <a:endParaRPr kumimoji="0"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0" y="2000240"/>
            <a:ext cx="16430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διαφοροποίησης δραστηριοτήτων</a:t>
            </a:r>
            <a:endParaRPr lang="el-GR" sz="1600" dirty="0"/>
          </a:p>
        </p:txBody>
      </p:sp>
      <p:sp>
        <p:nvSpPr>
          <p:cNvPr id="8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10" name="9 - TextBox"/>
          <p:cNvSpPr txBox="1"/>
          <p:nvPr/>
        </p:nvSpPr>
        <p:spPr>
          <a:xfrm>
            <a:off x="1714480" y="714356"/>
            <a:ext cx="72866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Η στρατηγική διαφοροποίησης είναι μία στρατηγική που βασίζεται στην πώληση εντελώς νέων προϊόντων σε νέους πελάτες, δηλαδή απομακρύνεται και από τα υπάρχοντα προϊόντα  και τις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υπάρχουσες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αγορές μίας επιχείρησης. Ουσιαστικά πρόκειται για μία γενικότερη κατεύθυνση ανάπτυξης της επιχείρησης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Υπάρχουν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2 τύποι στρατηγικής διαφοροποίησης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Συσχετισμένη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διαφοροποίηση: όταν η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κάθε εταιρία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αναπτύσσεται σε τομείς που συνδέονται με την πρότερη επαγγελματική της δράση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Ασυσχέτιστη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διαφοροποίηση: αποτελεί μια εντελώς νέα δραστηριότητα χωρίς ομοιότητες με άλλες δράσεις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της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επιχείρησης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8" name="2 - Τίτλος"/>
          <p:cNvSpPr txBox="1">
            <a:spLocks/>
          </p:cNvSpPr>
          <p:nvPr/>
        </p:nvSpPr>
        <p:spPr>
          <a:xfrm>
            <a:off x="1643042" y="428604"/>
            <a:ext cx="7315200" cy="407194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  <a:buFont typeface="Arial" pitchFamily="34" charset="0"/>
              <a:buChar char="•"/>
            </a:pPr>
            <a:endParaRPr lang="en-US" sz="28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        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1428736"/>
            <a:ext cx="74295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ΤΕΛΟΣ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  <a:r>
              <a:rPr lang="el-GR" sz="36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ΗΣ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ΕΝΟΤΗΤΑΣ </a:t>
            </a:r>
          </a:p>
          <a:p>
            <a:pPr marL="342900" indent="-342900" algn="ctr"/>
            <a:endParaRPr lang="el-GR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ΕΥΧΑΡΙΣΤΩ ΓΙΑ ΤΗΝ ΠΡΟΣΟΧΗ ΣΑΣ.</a:t>
            </a:r>
          </a:p>
          <a:p>
            <a:pPr marL="342900" indent="-342900" algn="ctr"/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43446"/>
            <a:ext cx="1447800" cy="663578"/>
          </a:xfrm>
        </p:spPr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11</a:t>
            </a:fld>
            <a:endParaRPr kumimoji="0" lang="en-US" sz="2800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l-GR" dirty="0" smtClean="0"/>
              <a:t>ΜΗΤΡΑ </a:t>
            </a:r>
            <a:r>
              <a:rPr kumimoji="0" lang="en-US" dirty="0" smtClean="0"/>
              <a:t>ANSOFF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2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10" name="9 - TextBox"/>
          <p:cNvSpPr txBox="1"/>
          <p:nvPr/>
        </p:nvSpPr>
        <p:spPr>
          <a:xfrm>
            <a:off x="1500166" y="642918"/>
            <a:ext cx="764383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Η μήτρα «προϊόντος- αγοράς» δημιουργήθηκε από τον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Igor Ansoff.</a:t>
            </a:r>
          </a:p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Είναι σημαντικό εργαλείο επιλογής στρατηγικών ανάπτυξης σε σχέση με την αγορά και τα προϊόντα της εταιρείας. </a:t>
            </a:r>
          </a:p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Η μήτρα προϊόντος- αγοράς εξετάζει τις δυνατότητες ανάπτυξης υφιστάμενων και νέων προϊόντων σε υφιστάμενες και νέες αγορές καθώς επίσης και τα επίπεδα κινδύνου που συνδέεται με το καθένα. </a:t>
            </a:r>
          </a:p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Ο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Ansoff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στο πλαίσιο αυτό προτείνει τις εξής πορείες δράσης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el-GR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Διείσδυσης – Συγκέντρωσης αγοράς, (εδώ αναφερόμαστε στην πώληση υπαρχόντων προϊόντων σε υπάρχουσες αγορές)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ανάπτυξης προϊόντων, (εδώ αναφερόμαστε στη δημιουργία νέων προϊόντων για υπάρχουσες αγορές)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ανάπτυξης αγοράς, (εδώ αναφερόμαστε στην πώληση υπαρχόντων προϊόντων σε νέες αγορές)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διαφοροποίησης δραστηριοτήτων. (εδώ αναφερόμαστε στην δημιουργία νέων προϊόντων για νέες αγορές)</a:t>
            </a:r>
          </a:p>
          <a:p>
            <a:endParaRPr lang="el-GR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3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pic>
        <p:nvPicPr>
          <p:cNvPr id="1026" name="Picture 2" descr="Image:AnsoffMatri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857232"/>
            <a:ext cx="5786478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4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9" name="8 - TextBox"/>
          <p:cNvSpPr txBox="1"/>
          <p:nvPr/>
        </p:nvSpPr>
        <p:spPr>
          <a:xfrm>
            <a:off x="1571604" y="857232"/>
            <a:ext cx="75009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Πιο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συγκεκριμένα η </a:t>
            </a: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διείσδυσης- συγκέντρωσης αγοράς 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βασίζεται στην διείσδυση στην αγορά και εστιάζει στην πώληση των υπαρχόντων προϊόντων στις υπάρχουσες αγορές με σκοπό την αύξηση του μεριδίου αγοράς με την χρήση των υπαρχόντων πόρων της επιχείρησης.</a:t>
            </a:r>
          </a:p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Η συγκεκριμένη στρατηγική χαρακτηρίζεται ως στρατηγική χαμηλού κινδύνου και συνήθως επιλέγεται πρώτη σε σχέση με τις υπόλοιπες.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 Η πιθανότητα όμως να επιτευχθεί δια μέσου αυτής υψηλός ρυθμός ανάπτυξης είναι πολύ μικρή.</a:t>
            </a:r>
          </a:p>
          <a:p>
            <a:endParaRPr lang="el-GR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l-GR" b="1" dirty="0"/>
          </a:p>
        </p:txBody>
      </p:sp>
      <p:sp>
        <p:nvSpPr>
          <p:cNvPr id="10" name="9 - Ορθογώνιο"/>
          <p:cNvSpPr/>
          <p:nvPr/>
        </p:nvSpPr>
        <p:spPr>
          <a:xfrm>
            <a:off x="0" y="1428736"/>
            <a:ext cx="15001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διείσδυσης- συγκέντρωσης αγοράς </a:t>
            </a:r>
            <a:endParaRPr lang="el-G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5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9" name="8 - TextBox"/>
          <p:cNvSpPr txBox="1"/>
          <p:nvPr/>
        </p:nvSpPr>
        <p:spPr>
          <a:xfrm>
            <a:off x="1571604" y="857232"/>
            <a:ext cx="75009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Τρόποι επίτευξης της στρατηγικής αυτής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μέσω της αύξησης της χρήσης του προϊόντος από τους υφιστάμενους πελάτες,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Μέσω μείωσης του μεγέθους του προϊόντος,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Μέσω προσέλκυσης καταναλωτών που χρησιμοποιούν ανταγωνιστικά προϊόντα,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Μέσω της παρότρυνσης για χρήση του προϊόντος από εν δυνάμει καταναλωτές,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Μέσω μείωσης της τιμής του προϊόντος κ.α..</a:t>
            </a:r>
          </a:p>
          <a:p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l-GR" b="1" dirty="0"/>
          </a:p>
        </p:txBody>
      </p:sp>
      <p:sp>
        <p:nvSpPr>
          <p:cNvPr id="11" name="10 - Ορθογώνιο"/>
          <p:cNvSpPr/>
          <p:nvPr/>
        </p:nvSpPr>
        <p:spPr>
          <a:xfrm>
            <a:off x="0" y="1428736"/>
            <a:ext cx="15001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διείσδυσης- συγκέντρωσης αγοράς </a:t>
            </a:r>
            <a:endParaRPr lang="el-GR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6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9" name="8 - TextBox"/>
          <p:cNvSpPr txBox="1"/>
          <p:nvPr/>
        </p:nvSpPr>
        <p:spPr>
          <a:xfrm>
            <a:off x="1571604" y="857232"/>
            <a:ext cx="75009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Προϋποθέσεις χρήσης της στρατηγικής αυτής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Οι παρούσες αγορές να μην είναι κορεσμένες,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Η αγορά να αναπτύσσεται και τα μερίδια να μειώνονται,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Το προϊόν να αυξάνει τις πωλήσεις του χωρίς ιδιαίτερες ενέργειες,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Το μερίδιο των ανταγωνιστών να μειώνεται,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Να υπάρχει δυνατότητα αύξησης της κατανάλωσης από τους υπάρχοντες καταναλωτές,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Να υπάρχουν εμπόδια εισόδου νέων ανταγωνιστών,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Να προσδοκάται αύξηση των τιμών των υποκατάστατων,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Να υπάρχουν οικονομίες κλίμακας,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Να μην υπάρχουν εναλλακτικές στρατηγικές που θεωρούνται καταλληλότερες.</a:t>
            </a:r>
            <a:endParaRPr lang="el-GR" b="1" dirty="0"/>
          </a:p>
        </p:txBody>
      </p:sp>
      <p:sp>
        <p:nvSpPr>
          <p:cNvPr id="10" name="9 - Ορθογώνιο"/>
          <p:cNvSpPr/>
          <p:nvPr/>
        </p:nvSpPr>
        <p:spPr>
          <a:xfrm>
            <a:off x="0" y="1428736"/>
            <a:ext cx="15001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Στρατηγική διείσδυσης- συγκέντρωσης αγοράς </a:t>
            </a:r>
            <a:endParaRPr lang="el-G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7</a:t>
            </a:fld>
            <a:endParaRPr kumimoji="0" lang="en-US" sz="2800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500298" y="214290"/>
            <a:ext cx="4572000" cy="365125"/>
          </a:xfrm>
        </p:spPr>
        <p:txBody>
          <a:bodyPr/>
          <a:lstStyle/>
          <a:p>
            <a:pPr algn="ctr"/>
            <a:r>
              <a:rPr kumimoji="0" lang="el-GR" sz="1800" b="1" dirty="0" smtClean="0"/>
              <a:t>ΜΗΤΡΑ </a:t>
            </a:r>
            <a:r>
              <a:rPr kumimoji="0" lang="en-US" sz="1800" b="1" dirty="0" smtClean="0"/>
              <a:t>ANSOFF</a:t>
            </a:r>
            <a:endParaRPr kumimoji="0" lang="en-US" sz="1800" b="1" dirty="0"/>
          </a:p>
        </p:txBody>
      </p:sp>
      <p:sp>
        <p:nvSpPr>
          <p:cNvPr id="7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9" name="8 - TextBox"/>
          <p:cNvSpPr txBox="1"/>
          <p:nvPr/>
        </p:nvSpPr>
        <p:spPr>
          <a:xfrm>
            <a:off x="1643010" y="571480"/>
            <a:ext cx="75009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Όταν αναφερόμαστε στην στρατηγική ανάπτυξης προϊόντων, αναφερόμαστε στην ανάπτυξη νέων προϊόντων ή στην τροποποίηση των υπαρχόντων για την πώλησή τους στις υπάρχουσες αγορές.</a:t>
            </a:r>
          </a:p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Η στρατηγική αυτή έχει 3 τρόπους υλοποίησης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την καινοτομία, (ανάπτυξη νέων προϊόντων προς αντικατάσταση των υπαρχόντων)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την τροποποίηση, (αύξηση της αξίας των υπαρχόντων μέσω δημιουργίας νέων χαρακτηριστικών)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την επέκταση της γκάμας. (επέκταση της γραμμής προϊόντος)</a:t>
            </a:r>
          </a:p>
          <a:p>
            <a:pPr marL="342900" indent="-342900">
              <a:buFont typeface="+mj-lt"/>
              <a:buAutoNum type="arabicPeriod"/>
            </a:pPr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/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	Η στρατηγική αυτή χρησιμοποιείται από επιχειρήσεις με μεγάλο μερίδιο αγοράς που προσπαθούν να επεκτείνουν το μερίδιο αυτό μέσω της ανάπτυξης νέων προϊόντων.</a:t>
            </a:r>
          </a:p>
          <a:p>
            <a:pPr marL="342900" indent="-342900"/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Πρόκειται για στρατηγική υψηλού κόστους και κινδύνου.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0" y="2000240"/>
            <a:ext cx="1511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Στρατηγική ανάπτυξης προϊόντων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8</a:t>
            </a:fld>
            <a:endParaRPr kumimoji="0" lang="en-US" sz="28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786050" y="214290"/>
            <a:ext cx="4572000" cy="365125"/>
          </a:xfrm>
        </p:spPr>
        <p:txBody>
          <a:bodyPr/>
          <a:lstStyle/>
          <a:p>
            <a:pPr algn="ctr"/>
            <a:r>
              <a:rPr kumimoji="0" lang="el-GR" b="1" dirty="0" smtClean="0"/>
              <a:t>ΜΗΤΡΑ </a:t>
            </a:r>
            <a:r>
              <a:rPr kumimoji="0" lang="en-US" b="1" dirty="0" smtClean="0"/>
              <a:t>ANSOFF</a:t>
            </a:r>
            <a:endParaRPr kumimoji="0"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0" y="2000240"/>
            <a:ext cx="1511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Στρατηγική ανάπτυξης προϊόντων</a:t>
            </a:r>
            <a:endParaRPr lang="el-GR" dirty="0"/>
          </a:p>
        </p:txBody>
      </p:sp>
      <p:sp>
        <p:nvSpPr>
          <p:cNvPr id="8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10" name="9 - TextBox"/>
          <p:cNvSpPr txBox="1"/>
          <p:nvPr/>
        </p:nvSpPr>
        <p:spPr>
          <a:xfrm>
            <a:off x="1714480" y="714356"/>
            <a:ext cx="72866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Για την χρήση της μεθόδου αυτής πρέπει να γνωρίζουμε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el-GR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το μέγεθος της αγοράς που θέλουμε να επενδύσουμε και το απαραίτητο μερίδιο αγοράς προκειμένου να καταστεί η επένδυση κερδοφόρα,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τους ανταγωνιστές και τον χρόνο αντίδρασης τους στις δράσεις της επιχείρησης μας,</a:t>
            </a:r>
          </a:p>
          <a:p>
            <a:pPr>
              <a:buFont typeface="Arial" pitchFamily="34" charset="0"/>
              <a:buChar char="•"/>
            </a:pP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την επίδραση των πωλήσεων των νέων προϊόντων σε σχέση με τα υπάρχοντα.</a:t>
            </a:r>
            <a:endParaRPr lang="el-GR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9</a:t>
            </a:fld>
            <a:endParaRPr kumimoji="0" lang="en-US" sz="28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786050" y="214290"/>
            <a:ext cx="4572000" cy="365125"/>
          </a:xfrm>
        </p:spPr>
        <p:txBody>
          <a:bodyPr/>
          <a:lstStyle/>
          <a:p>
            <a:pPr algn="ctr"/>
            <a:r>
              <a:rPr kumimoji="0" lang="el-GR" b="1" dirty="0" smtClean="0"/>
              <a:t>ΜΗΤΡΑ </a:t>
            </a:r>
            <a:r>
              <a:rPr kumimoji="0" lang="en-US" b="1" dirty="0" smtClean="0"/>
              <a:t>ANSOFF</a:t>
            </a:r>
            <a:endParaRPr kumimoji="0"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0" y="2000240"/>
            <a:ext cx="1511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Στρατηγική ανάπτυξης </a:t>
            </a: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αγοράς</a:t>
            </a:r>
            <a:endParaRPr lang="el-GR" dirty="0"/>
          </a:p>
        </p:txBody>
      </p:sp>
      <p:sp>
        <p:nvSpPr>
          <p:cNvPr id="8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5572140"/>
            <a:ext cx="4953000" cy="533400"/>
          </a:xfrm>
          <a:prstGeom prst="rect">
            <a:avLst/>
          </a:prstGeom>
          <a:noFill/>
        </p:spPr>
      </p:pic>
      <p:sp>
        <p:nvSpPr>
          <p:cNvPr id="10" name="9 - TextBox"/>
          <p:cNvSpPr txBox="1"/>
          <p:nvPr/>
        </p:nvSpPr>
        <p:spPr>
          <a:xfrm>
            <a:off x="1714480" y="714356"/>
            <a:ext cx="72866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Η στρατηγική ανάπτυξης αγοράς είναι μία στρατηγική που βασίζεται στην προώθηση των υπαρχόντων προϊόντων σε νέες αγορές, δηλαδή το προϊόν δεν αλλάζει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αλλά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 διατίθεται σε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διαφορετικό κοινό.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Yπάρχουν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διάφοροι τρόποι που μπορεί να πραγματοποιηθεί αυτή η στρατηγική: </a:t>
            </a:r>
            <a:endParaRPr lang="el-GR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Με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την πώληση των υπαρχόντων προϊόντων σε νέες γεωγραφικές αγορές (σε εθνικό και διεθνές επίπεδο) όπου δεν υπάρχουν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Κερδίζοντας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πελάτες που ανήκουν σε άλλα τμήματα της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αγοράς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Με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την είσοδο σε διαφορετικά κανάλια διανομής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l-GR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Είναι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ιδανική όταν: </a:t>
            </a:r>
            <a:endParaRPr lang="el-GR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Υπάρχουν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νέα, όχι ακριβά και ταυτόχρονα αναξιόπιστα κανάλια διανομής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Οι επιχειρήσεις έχουν πλεονάζουσα παραγωγική ικανότητα, η οποία πρέπει κάπου να διοχετευθεί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Υπάρχουν ανεκμετάλλευτες ή μη κορεσμένες αγορές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Έχουν δημιουργηθεί συνθήκες που την διευκολύνουν όπως νέα νομοθεσία που επιτρέπει νέες </a:t>
            </a:r>
            <a:r>
              <a:rPr lang="el-GR" sz="1600" b="1" dirty="0" smtClean="0">
                <a:solidFill>
                  <a:schemeClr val="tx2">
                    <a:lumMod val="50000"/>
                  </a:schemeClr>
                </a:solidFill>
              </a:rPr>
              <a:t>πωλήσεις.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3707</TotalTime>
  <Words>782</Words>
  <Application>Microsoft Office PowerPoint</Application>
  <PresentationFormat>Προβολή στην οθόνη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Median</vt:lpstr>
      <vt:lpstr>Επιχειρησιακή Στρατηγική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Επιχειρησιακή Στρατηγική</dc:title>
  <dc:creator>User</dc:creator>
  <cp:lastModifiedBy>User</cp:lastModifiedBy>
  <cp:revision>282</cp:revision>
  <dcterms:created xsi:type="dcterms:W3CDTF">2016-10-06T08:58:31Z</dcterms:created>
  <dcterms:modified xsi:type="dcterms:W3CDTF">2016-11-13T22:37:50Z</dcterms:modified>
</cp:coreProperties>
</file>